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1593" r:id="rId5"/>
    <p:sldId id="1616" r:id="rId6"/>
    <p:sldId id="1726" r:id="rId7"/>
    <p:sldId id="1734" r:id="rId8"/>
    <p:sldId id="1735" r:id="rId9"/>
    <p:sldId id="1736" r:id="rId10"/>
    <p:sldId id="1737" r:id="rId11"/>
    <p:sldId id="1738" r:id="rId12"/>
    <p:sldId id="1739" r:id="rId13"/>
    <p:sldId id="1740" r:id="rId14"/>
    <p:sldId id="1741" r:id="rId15"/>
    <p:sldId id="1716" r:id="rId16"/>
    <p:sldId id="1728" r:id="rId17"/>
    <p:sldId id="1729" r:id="rId18"/>
    <p:sldId id="1730" r:id="rId19"/>
    <p:sldId id="1731" r:id="rId20"/>
    <p:sldId id="1733" r:id="rId21"/>
    <p:sldId id="1732" r:id="rId22"/>
    <p:sldId id="1607" r:id="rId23"/>
    <p:sldId id="320" r:id="rId24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850AF22-C5CD-4691-B3D4-D4D2A0BEC723}">
          <p14:sldIdLst>
            <p14:sldId id="1593"/>
            <p14:sldId id="1616"/>
            <p14:sldId id="1726"/>
            <p14:sldId id="1734"/>
            <p14:sldId id="1735"/>
            <p14:sldId id="1736"/>
            <p14:sldId id="1737"/>
            <p14:sldId id="1738"/>
            <p14:sldId id="1739"/>
            <p14:sldId id="1740"/>
            <p14:sldId id="1741"/>
            <p14:sldId id="1716"/>
            <p14:sldId id="1728"/>
            <p14:sldId id="1729"/>
            <p14:sldId id="1730"/>
            <p14:sldId id="1731"/>
            <p14:sldId id="1733"/>
            <p14:sldId id="1732"/>
            <p14:sldId id="1607"/>
            <p14:sldId id="320"/>
          </p14:sldIdLst>
        </p14:section>
        <p14:section name="Default Section" id="{43465939-8063-45AB-8BE7-F25D7C8298F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lia" initials="L" lastIdx="1" clrIdx="0">
    <p:extLst>
      <p:ext uri="{19B8F6BF-5375-455C-9EA6-DF929625EA0E}">
        <p15:presenceInfo xmlns:p15="http://schemas.microsoft.com/office/powerpoint/2012/main" userId="S::goehringl@cfbisd.edu::506898d3-bf00-4b3b-a2d3-084feefab58b" providerId="AD"/>
      </p:ext>
    </p:extLst>
  </p:cmAuthor>
  <p:cmAuthor id="2" name="Mulroney, Malcolm B." initials="MMB" lastIdx="1" clrIdx="1">
    <p:extLst>
      <p:ext uri="{19B8F6BF-5375-455C-9EA6-DF929625EA0E}">
        <p15:presenceInfo xmlns:p15="http://schemas.microsoft.com/office/powerpoint/2012/main" userId="S::mulroneym@cfbisd.edu::9237f767-b3b7-4994-bc14-dd22dc30b7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009EB2"/>
    <a:srgbClr val="C00000"/>
    <a:srgbClr val="C62033"/>
    <a:srgbClr val="FFFFFF"/>
    <a:srgbClr val="9A2EA2"/>
    <a:srgbClr val="6946C2"/>
    <a:srgbClr val="9278D2"/>
    <a:srgbClr val="FFD961"/>
    <a:srgbClr val="FFD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8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3FC335C9-05A7-47AB-A983-5FD7F32C788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E28F7796-F0CE-41A1-BF82-DF0E0D6A89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61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84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461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82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728034317b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0" tIns="91420" rIns="91420" bIns="91420" anchor="t" anchorCtr="0">
            <a:noAutofit/>
          </a:bodyPr>
          <a:lstStyle/>
          <a:p>
            <a:endParaRPr/>
          </a:p>
        </p:txBody>
      </p:sp>
      <p:sp>
        <p:nvSpPr>
          <p:cNvPr id="1001" name="Google Shape;1001;g728034317b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7388"/>
            <a:ext cx="6092825" cy="34274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D14C4-6ED0-40FC-B536-2C4294546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36DA9-DB86-449E-B241-5EDFA8941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E5CC5-389E-448F-A62D-5ED164303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1C02A-2E53-45D6-8793-FA5C0407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F2A89-24F6-4F04-801A-B0BBD334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3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482D-EFC5-4027-8EB1-34E91C98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CEAEF-DC88-445D-9FA1-E0958735A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034B0-106F-496E-8B41-BE193A38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C99B5-A280-45B3-A3B9-973954B5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339FF-EDF5-430C-A72C-6E9E300E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37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33BB-AF02-47A9-A967-7CED0080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16627-3E9B-4C89-A528-0EE1F97C8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7C2FC-1A6B-4522-8AC5-D9B7FA21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9EC89-BC68-4E1F-B25D-9BF0DB991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63AB7-C7A8-4109-9370-9BB1F6639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13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4641E-A787-4F6B-B98A-5FF68091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99222-32DC-4909-8142-64DD6E981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57972-8622-4390-98FF-6D0154B19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98B8E-6526-4FAF-8A1D-4DFD58A8A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43518-D08D-4888-B7F9-848BF7A7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A7B66-D5CF-438A-822E-900BBB98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0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0DDD0-CADD-42CC-A8F9-B1E636207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72CA2-06F9-455B-9CAE-D4C6847D4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009A2-36B7-4C38-B4D0-A4CDF400B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46AD9C-559A-4B95-969A-897627711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AB230-7569-4AC1-B8FA-24B7118905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3D86DE-3173-4AB2-A3FC-1835EF1CF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059E27-0059-440D-BDA1-803DAF3AE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DAEA2E-7545-49E3-BEA5-9F5A9062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27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F7AE2-8115-4A2D-AE07-6A72C04C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7B1D9-D2AB-46E6-ABFA-AE393D86B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3524F8-5A12-43B3-98E4-EC4A7855F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AB6EE-7A30-4335-A420-F8BEC8614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FC484D-111E-4008-AFD7-FE0836BA8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42BB8-E441-4B04-B746-CB018CC83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89D6F-2F4A-4B8E-AB21-837F4490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0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795AF-5B2F-453C-92B7-3EE678AB0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193C9-E763-4075-8E80-43C7370CF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3E9F6-B034-4759-A631-E25F877AD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875D7-3447-4F2C-95C3-2590081E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E572E-3FA5-49EC-AC82-82C653D3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D376CD-5E7D-4CEB-8F4E-97B36EBC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5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BE0D-1D5D-4C8D-8241-28343E38F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F948C7-3D74-4B94-B8A0-2729DF922E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4AA73-CFE9-4BEA-B019-97917548B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8E86E-4CAC-436D-854F-C51906885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69D59-83F0-46FE-8D7C-A42E2F82E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6FD3F-BDF4-4A46-9E99-EE2CE5DE7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5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DAFBD-C3EA-4153-9B60-9E4A3C01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A3A9A-F103-48A1-BBF7-5E3445ED3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E143A-917B-4B1E-9217-839555C0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5DE26-D799-4743-B458-0C4A426A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D091F-0C93-4548-8322-0FCE5EF9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DD218B-0F14-42C6-B139-A46118267F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8FFD8-EEEF-47AA-90F3-C3F136BD3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62D98-1A10-4B68-90FC-AF5CD91E9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9E90-00E5-4AF5-A398-0EE37ECF7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F5E78-38C7-447F-9F4C-986BB2588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46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bg>
      <p:bgPr>
        <a:solidFill>
          <a:srgbClr val="C00000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/>
          <p:nvPr/>
        </p:nvSpPr>
        <p:spPr>
          <a:xfrm>
            <a:off x="0" y="1859253"/>
            <a:ext cx="12192000" cy="1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THANK YOU</a:t>
            </a:r>
            <a:endParaRPr sz="933"/>
          </a:p>
        </p:txBody>
      </p:sp>
    </p:spTree>
    <p:extLst>
      <p:ext uri="{BB962C8B-B14F-4D97-AF65-F5344CB8AC3E}">
        <p14:creationId xmlns:p14="http://schemas.microsoft.com/office/powerpoint/2010/main" val="101889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7FA4CC-14C2-42DA-A34A-E53EA78E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182BA-67D2-47FD-A991-9829CCCD0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03680-0246-4B11-A6EE-6E683CBEE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34031-E7B2-433C-BDA6-2151164625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E19D8-2905-4179-919E-F7C4FEA23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7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g"/><Relationship Id="rId5" Type="http://schemas.openxmlformats.org/officeDocument/2006/relationships/image" Target="../media/image42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09B3B0-0008-6F4F-B09F-AFBD02EDF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96" y="2028003"/>
            <a:ext cx="8651428" cy="474585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0664C0-E098-4C68-A20B-55431108D772}"/>
              </a:ext>
            </a:extLst>
          </p:cNvPr>
          <p:cNvSpPr/>
          <p:nvPr/>
        </p:nvSpPr>
        <p:spPr>
          <a:xfrm>
            <a:off x="8677274" y="1919484"/>
            <a:ext cx="3514726" cy="493851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58D2453-B143-4372-9B79-236AD015DD08}"/>
              </a:ext>
            </a:extLst>
          </p:cNvPr>
          <p:cNvGrpSpPr/>
          <p:nvPr/>
        </p:nvGrpSpPr>
        <p:grpSpPr>
          <a:xfrm>
            <a:off x="0" y="15786"/>
            <a:ext cx="12192000" cy="1928017"/>
            <a:chOff x="0" y="1"/>
            <a:chExt cx="12192000" cy="192801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BA0CD16-C3F5-495D-BEC6-59B75E33B23D}"/>
                </a:ext>
              </a:extLst>
            </p:cNvPr>
            <p:cNvSpPr/>
            <p:nvPr/>
          </p:nvSpPr>
          <p:spPr>
            <a:xfrm>
              <a:off x="0" y="1"/>
              <a:ext cx="12192000" cy="1928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99F0974-9ECA-4DC9-86E6-2F94E55BF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0975" y="100209"/>
              <a:ext cx="11830050" cy="1819275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071403F-E07D-4514-A6DE-F2633902AB4D}"/>
              </a:ext>
            </a:extLst>
          </p:cNvPr>
          <p:cNvSpPr/>
          <p:nvPr/>
        </p:nvSpPr>
        <p:spPr>
          <a:xfrm>
            <a:off x="0" y="5962650"/>
            <a:ext cx="8677275" cy="895350"/>
          </a:xfrm>
          <a:prstGeom prst="rect">
            <a:avLst/>
          </a:prstGeom>
          <a:solidFill>
            <a:srgbClr val="C62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9EB28F60-CC8A-4BB7-B224-4834DEADB2F3}"/>
              </a:ext>
            </a:extLst>
          </p:cNvPr>
          <p:cNvSpPr txBox="1">
            <a:spLocks/>
          </p:cNvSpPr>
          <p:nvPr/>
        </p:nvSpPr>
        <p:spPr>
          <a:xfrm>
            <a:off x="-1" y="6320459"/>
            <a:ext cx="8677275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		BARBARA BUSH MIDDLE SCHOOL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13823D1-2229-48C1-BC5D-CD30A1ECBA2B}"/>
              </a:ext>
            </a:extLst>
          </p:cNvPr>
          <p:cNvSpPr txBox="1">
            <a:spLocks/>
          </p:cNvSpPr>
          <p:nvPr/>
        </p:nvSpPr>
        <p:spPr>
          <a:xfrm>
            <a:off x="8677273" y="6349864"/>
            <a:ext cx="3333752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cfbbond.com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A1EB4C-354D-80C6-77F8-2FABE826E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6100" y="130562"/>
            <a:ext cx="2651677" cy="10661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A7EF23-3769-9A1A-BD19-72430740A3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1469824" y="619758"/>
            <a:ext cx="284608" cy="7200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FA305D3-4357-8DDE-9F34-A36C367705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581512" y="421336"/>
            <a:ext cx="722736" cy="2273559"/>
          </a:xfrm>
          <a:prstGeom prst="rect">
            <a:avLst/>
          </a:prstGeom>
        </p:spPr>
      </p:pic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2DB907A9-31AD-1B4A-14F0-C85C93494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9931" y="667117"/>
            <a:ext cx="1678330" cy="149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16C0A0A-1A04-87AB-0F5E-4AC799FDCB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3794" y="2022961"/>
            <a:ext cx="2912986" cy="419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48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67;p88">
            <a:extLst>
              <a:ext uri="{FF2B5EF4-FFF2-40B4-BE49-F238E27FC236}">
                <a16:creationId xmlns:a16="http://schemas.microsoft.com/office/drawing/2014/main" id="{7DCDE8FF-C432-4613-A254-CCD78D5E2C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AF4119-4497-407F-ABEA-15E47C2ABA5C}"/>
              </a:ext>
            </a:extLst>
          </p:cNvPr>
          <p:cNvSpPr/>
          <p:nvPr/>
        </p:nvSpPr>
        <p:spPr>
          <a:xfrm>
            <a:off x="586697" y="109329"/>
            <a:ext cx="4134672" cy="6558972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C99585-B1FE-49A4-BA47-4D8A2BFEC11B}"/>
              </a:ext>
            </a:extLst>
          </p:cNvPr>
          <p:cNvSpPr/>
          <p:nvPr/>
        </p:nvSpPr>
        <p:spPr>
          <a:xfrm>
            <a:off x="5019038" y="109329"/>
            <a:ext cx="4388235" cy="6561740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71A53633-54B4-4D13-9885-E80349816936}"/>
              </a:ext>
            </a:extLst>
          </p:cNvPr>
          <p:cNvSpPr txBox="1">
            <a:spLocks/>
          </p:cNvSpPr>
          <p:nvPr/>
        </p:nvSpPr>
        <p:spPr>
          <a:xfrm>
            <a:off x="289028" y="5944493"/>
            <a:ext cx="4199208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C2CAAC37-8030-43CA-9C69-90FA123D2897}"/>
              </a:ext>
            </a:extLst>
          </p:cNvPr>
          <p:cNvSpPr txBox="1">
            <a:spLocks/>
          </p:cNvSpPr>
          <p:nvPr/>
        </p:nvSpPr>
        <p:spPr>
          <a:xfrm>
            <a:off x="4733948" y="5876080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563692-97C1-4623-812D-C8FAA1BAB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2" y="134893"/>
            <a:ext cx="866775" cy="590550"/>
          </a:xfrm>
          <a:prstGeom prst="rect">
            <a:avLst/>
          </a:prstGeom>
        </p:spPr>
      </p:pic>
      <p:sp>
        <p:nvSpPr>
          <p:cNvPr id="13" name="object 7">
            <a:extLst>
              <a:ext uri="{FF2B5EF4-FFF2-40B4-BE49-F238E27FC236}">
                <a16:creationId xmlns:a16="http://schemas.microsoft.com/office/drawing/2014/main" id="{DB72D21A-E6FD-49B5-86C5-2E31619D014F}"/>
              </a:ext>
            </a:extLst>
          </p:cNvPr>
          <p:cNvSpPr txBox="1">
            <a:spLocks/>
          </p:cNvSpPr>
          <p:nvPr/>
        </p:nvSpPr>
        <p:spPr>
          <a:xfrm>
            <a:off x="1467846" y="254982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1B70A2-CDAD-4B48-BDB2-C146EE11BD2F}"/>
              </a:ext>
            </a:extLst>
          </p:cNvPr>
          <p:cNvSpPr/>
          <p:nvPr/>
        </p:nvSpPr>
        <p:spPr>
          <a:xfrm>
            <a:off x="6417990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F0468A2-AF74-46A9-BCDF-E4441E1FB0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6297"/>
          <a:stretch/>
        </p:blipFill>
        <p:spPr>
          <a:xfrm>
            <a:off x="5382480" y="2548664"/>
            <a:ext cx="2853361" cy="5685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7CF64D-0300-4B7F-AB5D-1F6B22683B4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9047"/>
          <a:stretch/>
        </p:blipFill>
        <p:spPr>
          <a:xfrm>
            <a:off x="5286829" y="339618"/>
            <a:ext cx="2930317" cy="435158"/>
          </a:xfrm>
          <a:prstGeom prst="rect">
            <a:avLst/>
          </a:prstGeom>
        </p:spPr>
      </p:pic>
      <p:sp>
        <p:nvSpPr>
          <p:cNvPr id="18" name="Google Shape;482;p89">
            <a:extLst>
              <a:ext uri="{FF2B5EF4-FFF2-40B4-BE49-F238E27FC236}">
                <a16:creationId xmlns:a16="http://schemas.microsoft.com/office/drawing/2014/main" id="{BE52A418-CE7C-D2C9-2C67-F4C3FBC80482}"/>
              </a:ext>
            </a:extLst>
          </p:cNvPr>
          <p:cNvSpPr txBox="1"/>
          <p:nvPr/>
        </p:nvSpPr>
        <p:spPr>
          <a:xfrm>
            <a:off x="606602" y="569221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Restriping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sp>
        <p:nvSpPr>
          <p:cNvPr id="19" name="Google Shape;482;p89">
            <a:extLst>
              <a:ext uri="{FF2B5EF4-FFF2-40B4-BE49-F238E27FC236}">
                <a16:creationId xmlns:a16="http://schemas.microsoft.com/office/drawing/2014/main" id="{31D4811C-230C-9822-FFAA-4B05E6157232}"/>
              </a:ext>
            </a:extLst>
          </p:cNvPr>
          <p:cNvSpPr txBox="1"/>
          <p:nvPr/>
        </p:nvSpPr>
        <p:spPr>
          <a:xfrm>
            <a:off x="5286829" y="725443"/>
            <a:ext cx="3539334" cy="1547432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Intercom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Security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" name="Google Shape;482;p89">
            <a:extLst>
              <a:ext uri="{FF2B5EF4-FFF2-40B4-BE49-F238E27FC236}">
                <a16:creationId xmlns:a16="http://schemas.microsoft.com/office/drawing/2014/main" id="{FDA100ED-6DF8-630F-DB6E-9B85CDCC54EA}"/>
              </a:ext>
            </a:extLst>
          </p:cNvPr>
          <p:cNvSpPr txBox="1"/>
          <p:nvPr/>
        </p:nvSpPr>
        <p:spPr>
          <a:xfrm>
            <a:off x="5390173" y="3037190"/>
            <a:ext cx="3539334" cy="154743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 Upgrades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93386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00297"/>
            <a:ext cx="4068411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34" y="200296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8735" y="39309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65613" y="590833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24883" y="858231"/>
            <a:ext cx="3708578" cy="142333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Google Shape;482;p89">
            <a:extLst>
              <a:ext uri="{FF2B5EF4-FFF2-40B4-BE49-F238E27FC236}">
                <a16:creationId xmlns:a16="http://schemas.microsoft.com/office/drawing/2014/main" id="{5A44E397-E380-DED1-9B55-97D7BFCF5946}"/>
              </a:ext>
            </a:extLst>
          </p:cNvPr>
          <p:cNvSpPr txBox="1"/>
          <p:nvPr/>
        </p:nvSpPr>
        <p:spPr>
          <a:xfrm>
            <a:off x="384934" y="790846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Restriping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3EB5843-D72F-4FBD-832B-AC9BEB56B7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53012" y="612315"/>
            <a:ext cx="3310511" cy="2482884"/>
          </a:xfrm>
          <a:prstGeom prst="rect">
            <a:avLst/>
          </a:prstGeom>
        </p:spPr>
      </p:pic>
      <p:pic>
        <p:nvPicPr>
          <p:cNvPr id="18" name="Picture 17" descr="A picture containing floor, indoor&#10;&#10;Description automatically generated">
            <a:extLst>
              <a:ext uri="{FF2B5EF4-FFF2-40B4-BE49-F238E27FC236}">
                <a16:creationId xmlns:a16="http://schemas.microsoft.com/office/drawing/2014/main" id="{8DE3882B-E256-3CA9-FB4B-08BA1B7782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135" y="198502"/>
            <a:ext cx="4498529" cy="3310512"/>
          </a:xfrm>
          <a:prstGeom prst="rect">
            <a:avLst/>
          </a:prstGeom>
        </p:spPr>
      </p:pic>
      <p:pic>
        <p:nvPicPr>
          <p:cNvPr id="19" name="Picture 18" descr="A picture containing ceiling, roof&#10;&#10;Description automatically generated">
            <a:extLst>
              <a:ext uri="{FF2B5EF4-FFF2-40B4-BE49-F238E27FC236}">
                <a16:creationId xmlns:a16="http://schemas.microsoft.com/office/drawing/2014/main" id="{FA52B3BC-5833-13EE-0A02-6FB0744856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135" y="3625814"/>
            <a:ext cx="4537799" cy="2954131"/>
          </a:xfrm>
          <a:prstGeom prst="rect">
            <a:avLst/>
          </a:prstGeom>
        </p:spPr>
      </p:pic>
      <p:pic>
        <p:nvPicPr>
          <p:cNvPr id="20" name="Picture 19" descr="A picture containing building, indoor, light&#10;&#10;Description automatically generated">
            <a:extLst>
              <a:ext uri="{FF2B5EF4-FFF2-40B4-BE49-F238E27FC236}">
                <a16:creationId xmlns:a16="http://schemas.microsoft.com/office/drawing/2014/main" id="{2ABFA3EF-896D-60EC-EB98-890619E258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06171" y="3854270"/>
            <a:ext cx="2971993" cy="25150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284C63-A9A3-BB07-53A6-BCA584E00885}"/>
              </a:ext>
            </a:extLst>
          </p:cNvPr>
          <p:cNvSpPr txBox="1"/>
          <p:nvPr/>
        </p:nvSpPr>
        <p:spPr>
          <a:xfrm>
            <a:off x="4715637" y="3139681"/>
            <a:ext cx="189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New Theater Arts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8B9BF0-F22C-CD8E-ED40-EA568CCE7D9A}"/>
              </a:ext>
            </a:extLst>
          </p:cNvPr>
          <p:cNvSpPr txBox="1"/>
          <p:nvPr/>
        </p:nvSpPr>
        <p:spPr>
          <a:xfrm>
            <a:off x="8022472" y="3139681"/>
            <a:ext cx="3207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New Practice/Ensemble Room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372FB2-837E-09D5-C433-FC5BC5225130}"/>
              </a:ext>
            </a:extLst>
          </p:cNvPr>
          <p:cNvSpPr txBox="1"/>
          <p:nvPr/>
        </p:nvSpPr>
        <p:spPr>
          <a:xfrm>
            <a:off x="4715637" y="6159316"/>
            <a:ext cx="189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Orchestra Hall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94137C4-E873-DAD7-728C-56EC5DC7EDD5}"/>
              </a:ext>
            </a:extLst>
          </p:cNvPr>
          <p:cNvSpPr txBox="1"/>
          <p:nvPr/>
        </p:nvSpPr>
        <p:spPr>
          <a:xfrm>
            <a:off x="8898499" y="6098351"/>
            <a:ext cx="189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Band Hall</a:t>
            </a:r>
          </a:p>
        </p:txBody>
      </p:sp>
    </p:spTree>
    <p:extLst>
      <p:ext uri="{BB962C8B-B14F-4D97-AF65-F5344CB8AC3E}">
        <p14:creationId xmlns:p14="http://schemas.microsoft.com/office/powerpoint/2010/main" val="232628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00297"/>
            <a:ext cx="4068411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34" y="267681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49447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65613" y="591568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24883" y="2166151"/>
            <a:ext cx="3708578" cy="70019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A94BC6-5882-6D34-8D7B-4A2739492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0250" y="200296"/>
            <a:ext cx="7256815" cy="2921275"/>
          </a:xfrm>
          <a:prstGeom prst="rect">
            <a:avLst/>
          </a:prstGeom>
        </p:spPr>
      </p:pic>
      <p:sp>
        <p:nvSpPr>
          <p:cNvPr id="14" name="Google Shape;482;p89">
            <a:extLst>
              <a:ext uri="{FF2B5EF4-FFF2-40B4-BE49-F238E27FC236}">
                <a16:creationId xmlns:a16="http://schemas.microsoft.com/office/drawing/2014/main" id="{5A44E397-E380-DED1-9B55-97D7BFCF5946}"/>
              </a:ext>
            </a:extLst>
          </p:cNvPr>
          <p:cNvSpPr txBox="1"/>
          <p:nvPr/>
        </p:nvSpPr>
        <p:spPr>
          <a:xfrm>
            <a:off x="384934" y="726570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Restriping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0823B0-5445-0983-9AB0-EFF7AFD69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916" y="3181350"/>
            <a:ext cx="7296150" cy="33838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D82EDB0-4346-8749-EA92-BC73AF816745}"/>
              </a:ext>
            </a:extLst>
          </p:cNvPr>
          <p:cNvSpPr txBox="1"/>
          <p:nvPr/>
        </p:nvSpPr>
        <p:spPr>
          <a:xfrm>
            <a:off x="6979443" y="2681680"/>
            <a:ext cx="189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New Roofing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7164D2-26F4-0997-64F9-02BECCDDDE79}"/>
              </a:ext>
            </a:extLst>
          </p:cNvPr>
          <p:cNvSpPr txBox="1"/>
          <p:nvPr/>
        </p:nvSpPr>
        <p:spPr>
          <a:xfrm>
            <a:off x="6979443" y="6105709"/>
            <a:ext cx="247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Parking Lot Re-striping</a:t>
            </a:r>
          </a:p>
        </p:txBody>
      </p:sp>
    </p:spTree>
    <p:extLst>
      <p:ext uri="{BB962C8B-B14F-4D97-AF65-F5344CB8AC3E}">
        <p14:creationId xmlns:p14="http://schemas.microsoft.com/office/powerpoint/2010/main" val="362144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00297"/>
            <a:ext cx="4068411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34" y="200296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427092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65613" y="583057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24882" y="2867488"/>
            <a:ext cx="3836399" cy="65694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Google Shape;482;p89">
            <a:extLst>
              <a:ext uri="{FF2B5EF4-FFF2-40B4-BE49-F238E27FC236}">
                <a16:creationId xmlns:a16="http://schemas.microsoft.com/office/drawing/2014/main" id="{5A44E397-E380-DED1-9B55-97D7BFCF5946}"/>
              </a:ext>
            </a:extLst>
          </p:cNvPr>
          <p:cNvSpPr txBox="1"/>
          <p:nvPr/>
        </p:nvSpPr>
        <p:spPr>
          <a:xfrm>
            <a:off x="424882" y="738313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Restriping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10" name="Picture 9" descr="A room with tables and chairs&#10;&#10;Description automatically generated with low confidence">
            <a:extLst>
              <a:ext uri="{FF2B5EF4-FFF2-40B4-BE49-F238E27FC236}">
                <a16:creationId xmlns:a16="http://schemas.microsoft.com/office/drawing/2014/main" id="{5D4383C9-49BC-F677-5EBA-6C1B5BC3E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474" y="200297"/>
            <a:ext cx="6745600" cy="3331368"/>
          </a:xfrm>
          <a:prstGeom prst="rect">
            <a:avLst/>
          </a:prstGeom>
        </p:spPr>
      </p:pic>
      <p:sp>
        <p:nvSpPr>
          <p:cNvPr id="12" name="Google Shape;482;p89">
            <a:extLst>
              <a:ext uri="{FF2B5EF4-FFF2-40B4-BE49-F238E27FC236}">
                <a16:creationId xmlns:a16="http://schemas.microsoft.com/office/drawing/2014/main" id="{B292D0ED-BEF5-377C-0416-CA097648561D}"/>
              </a:ext>
            </a:extLst>
          </p:cNvPr>
          <p:cNvSpPr txBox="1"/>
          <p:nvPr/>
        </p:nvSpPr>
        <p:spPr>
          <a:xfrm>
            <a:off x="7388763" y="3024343"/>
            <a:ext cx="1761836" cy="404657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sz="2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Before</a:t>
            </a:r>
            <a:endParaRPr lang="en-US" sz="11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" name="Picture 3" descr="A room with desks and chairs&#10;&#10;Description automatically generated with medium confidence">
            <a:extLst>
              <a:ext uri="{FF2B5EF4-FFF2-40B4-BE49-F238E27FC236}">
                <a16:creationId xmlns:a16="http://schemas.microsoft.com/office/drawing/2014/main" id="{6F44DE6E-5381-9C49-9BD9-9AA1EDEF61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474" y="3577074"/>
            <a:ext cx="6745600" cy="3002872"/>
          </a:xfrm>
          <a:prstGeom prst="rect">
            <a:avLst/>
          </a:prstGeom>
        </p:spPr>
      </p:pic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13218E8B-215C-416E-E526-2073AFD51231}"/>
              </a:ext>
            </a:extLst>
          </p:cNvPr>
          <p:cNvSpPr txBox="1"/>
          <p:nvPr/>
        </p:nvSpPr>
        <p:spPr>
          <a:xfrm>
            <a:off x="7647695" y="6050717"/>
            <a:ext cx="1761836" cy="404657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sz="2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After</a:t>
            </a:r>
            <a:endParaRPr lang="en-US" sz="11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28294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00297"/>
            <a:ext cx="4068411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34" y="267681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49447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58719" y="590833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24882" y="3586580"/>
            <a:ext cx="3836399" cy="90561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Google Shape;482;p89">
            <a:extLst>
              <a:ext uri="{FF2B5EF4-FFF2-40B4-BE49-F238E27FC236}">
                <a16:creationId xmlns:a16="http://schemas.microsoft.com/office/drawing/2014/main" id="{5A44E397-E380-DED1-9B55-97D7BFCF5946}"/>
              </a:ext>
            </a:extLst>
          </p:cNvPr>
          <p:cNvSpPr txBox="1"/>
          <p:nvPr/>
        </p:nvSpPr>
        <p:spPr>
          <a:xfrm>
            <a:off x="384934" y="789436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Restriping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A19FF403-B7EF-7C64-C874-E8599733D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147" y="3519627"/>
            <a:ext cx="3596442" cy="327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C2E949C2-8FC4-46B3-540E-7586EB8F9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91409" y="50035"/>
            <a:ext cx="3245811" cy="3546335"/>
          </a:xfrm>
          <a:prstGeom prst="rect">
            <a:avLst/>
          </a:prstGeom>
        </p:spPr>
      </p:pic>
      <p:pic>
        <p:nvPicPr>
          <p:cNvPr id="15" name="Picture 14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9806094F-0EF7-71EC-FE72-7D36139567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52818" y="9796"/>
            <a:ext cx="3219730" cy="361867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9D4C84E-BDCD-9D95-54DC-75A6604A54CD}"/>
              </a:ext>
            </a:extLst>
          </p:cNvPr>
          <p:cNvSpPr txBox="1"/>
          <p:nvPr/>
        </p:nvSpPr>
        <p:spPr>
          <a:xfrm>
            <a:off x="9427967" y="3042563"/>
            <a:ext cx="1369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Site Lighting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A4D2D7-A7B8-0BAE-1A32-D35510A1A52F}"/>
              </a:ext>
            </a:extLst>
          </p:cNvPr>
          <p:cNvSpPr txBox="1"/>
          <p:nvPr/>
        </p:nvSpPr>
        <p:spPr>
          <a:xfrm>
            <a:off x="5169626" y="3013440"/>
            <a:ext cx="2323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Water Bottle Fillers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4F6E9F-72A6-E453-AF54-65AB73ADE034}"/>
              </a:ext>
            </a:extLst>
          </p:cNvPr>
          <p:cNvSpPr txBox="1"/>
          <p:nvPr/>
        </p:nvSpPr>
        <p:spPr>
          <a:xfrm>
            <a:off x="9078806" y="6428846"/>
            <a:ext cx="2254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After - LED Lighting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D59A1D-36DE-D44F-3573-00BF31EF7F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3292" y="3519627"/>
            <a:ext cx="3618677" cy="327855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888FEAE-52BF-2E5D-2F0E-B034F97D68E0}"/>
              </a:ext>
            </a:extLst>
          </p:cNvPr>
          <p:cNvSpPr txBox="1"/>
          <p:nvPr/>
        </p:nvSpPr>
        <p:spPr>
          <a:xfrm>
            <a:off x="5342786" y="6428846"/>
            <a:ext cx="2254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Before - Lighting</a:t>
            </a:r>
          </a:p>
        </p:txBody>
      </p:sp>
    </p:spTree>
    <p:extLst>
      <p:ext uri="{BB962C8B-B14F-4D97-AF65-F5344CB8AC3E}">
        <p14:creationId xmlns:p14="http://schemas.microsoft.com/office/powerpoint/2010/main" val="294722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00297"/>
            <a:ext cx="4068411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34" y="278054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04850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38980" y="5893633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24882" y="4452155"/>
            <a:ext cx="3836399" cy="74937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Google Shape;482;p89">
            <a:extLst>
              <a:ext uri="{FF2B5EF4-FFF2-40B4-BE49-F238E27FC236}">
                <a16:creationId xmlns:a16="http://schemas.microsoft.com/office/drawing/2014/main" id="{5A44E397-E380-DED1-9B55-97D7BFCF5946}"/>
              </a:ext>
            </a:extLst>
          </p:cNvPr>
          <p:cNvSpPr txBox="1"/>
          <p:nvPr/>
        </p:nvSpPr>
        <p:spPr>
          <a:xfrm>
            <a:off x="384934" y="774602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Restriping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1DE4D5-516B-5A64-50EA-12DD568FC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049" y="200297"/>
            <a:ext cx="2448534" cy="36753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88D779-211D-CD20-7A36-7CE39FB0F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1996" y="200297"/>
            <a:ext cx="1939961" cy="3675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DF6295-031F-4461-331A-D64D84145D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0258" y="200297"/>
            <a:ext cx="2734888" cy="36753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F6EFCE-2DDB-0C64-5675-1BD3B1378E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6049" y="3955606"/>
            <a:ext cx="7389097" cy="26167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7890068-A9B0-D5B5-9441-F566C822581A}"/>
              </a:ext>
            </a:extLst>
          </p:cNvPr>
          <p:cNvSpPr txBox="1"/>
          <p:nvPr/>
        </p:nvSpPr>
        <p:spPr>
          <a:xfrm>
            <a:off x="7202586" y="3506319"/>
            <a:ext cx="1799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Site Concrete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54C2F7-3612-BFA2-E8E7-F174AF0A2BF4}"/>
              </a:ext>
            </a:extLst>
          </p:cNvPr>
          <p:cNvSpPr txBox="1"/>
          <p:nvPr/>
        </p:nvSpPr>
        <p:spPr>
          <a:xfrm>
            <a:off x="4989415" y="3506319"/>
            <a:ext cx="1799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Site Concrete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937D5B-E246-0C64-DAE2-38585569518E}"/>
              </a:ext>
            </a:extLst>
          </p:cNvPr>
          <p:cNvSpPr txBox="1"/>
          <p:nvPr/>
        </p:nvSpPr>
        <p:spPr>
          <a:xfrm>
            <a:off x="9876244" y="3506319"/>
            <a:ext cx="1799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Site Concrete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DE9C02-71B2-CDAE-7296-2E85E401115D}"/>
              </a:ext>
            </a:extLst>
          </p:cNvPr>
          <p:cNvSpPr txBox="1"/>
          <p:nvPr/>
        </p:nvSpPr>
        <p:spPr>
          <a:xfrm>
            <a:off x="7202586" y="6195916"/>
            <a:ext cx="1799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Exterior Benches</a:t>
            </a:r>
          </a:p>
        </p:txBody>
      </p:sp>
    </p:spTree>
    <p:extLst>
      <p:ext uri="{BB962C8B-B14F-4D97-AF65-F5344CB8AC3E}">
        <p14:creationId xmlns:p14="http://schemas.microsoft.com/office/powerpoint/2010/main" val="187647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00297"/>
            <a:ext cx="4068411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34" y="278054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04850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38980" y="5893633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24882" y="5166804"/>
            <a:ext cx="3836399" cy="479393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Google Shape;482;p89">
            <a:extLst>
              <a:ext uri="{FF2B5EF4-FFF2-40B4-BE49-F238E27FC236}">
                <a16:creationId xmlns:a16="http://schemas.microsoft.com/office/drawing/2014/main" id="{5A44E397-E380-DED1-9B55-97D7BFCF5946}"/>
              </a:ext>
            </a:extLst>
          </p:cNvPr>
          <p:cNvSpPr txBox="1"/>
          <p:nvPr/>
        </p:nvSpPr>
        <p:spPr>
          <a:xfrm>
            <a:off x="384934" y="774602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Restriping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10" name="CCC63E1F-A4D0-448F-AA38-B90C1AE3D77D" descr="IMG_6288.jpg">
            <a:extLst>
              <a:ext uri="{FF2B5EF4-FFF2-40B4-BE49-F238E27FC236}">
                <a16:creationId xmlns:a16="http://schemas.microsoft.com/office/drawing/2014/main" id="{40F0A417-44D9-7ADE-FD95-7DDB1C040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758" y="200297"/>
            <a:ext cx="3843028" cy="29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B2679A6F-6FE3-4778-A8F0-91E221DF002A" descr="IMG_6284.jpg">
            <a:extLst>
              <a:ext uri="{FF2B5EF4-FFF2-40B4-BE49-F238E27FC236}">
                <a16:creationId xmlns:a16="http://schemas.microsoft.com/office/drawing/2014/main" id="{02F96AA2-B0F5-E692-BE7C-2A9342B01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495" y="200297"/>
            <a:ext cx="3373280" cy="29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29F84A8F-A909-4395-862F-946FF493F743" descr="IMG_6285.jpg">
            <a:extLst>
              <a:ext uri="{FF2B5EF4-FFF2-40B4-BE49-F238E27FC236}">
                <a16:creationId xmlns:a16="http://schemas.microsoft.com/office/drawing/2014/main" id="{B918B659-0A9F-D150-4F09-56A6D7D8D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299" y="3225040"/>
            <a:ext cx="3843028" cy="325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CF7A2225-02BB-4C74-B3AE-4B1C703F5DC1" descr="IMG_6287.jpg">
            <a:extLst>
              <a:ext uri="{FF2B5EF4-FFF2-40B4-BE49-F238E27FC236}">
                <a16:creationId xmlns:a16="http://schemas.microsoft.com/office/drawing/2014/main" id="{040978AF-99A4-5BF6-1E28-B1886A23C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495" y="3225040"/>
            <a:ext cx="3373280" cy="325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15B7866-53F0-9F51-8A5F-63D1F2C27788}"/>
              </a:ext>
            </a:extLst>
          </p:cNvPr>
          <p:cNvSpPr txBox="1"/>
          <p:nvPr/>
        </p:nvSpPr>
        <p:spPr>
          <a:xfrm>
            <a:off x="5726262" y="2738940"/>
            <a:ext cx="1799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New Freezer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686DCD-40EF-2C7D-6296-7E09B4388721}"/>
              </a:ext>
            </a:extLst>
          </p:cNvPr>
          <p:cNvSpPr txBox="1"/>
          <p:nvPr/>
        </p:nvSpPr>
        <p:spPr>
          <a:xfrm>
            <a:off x="9554017" y="6075059"/>
            <a:ext cx="1799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New Cooler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111C84-9700-51A8-554C-D86C3B8464E7}"/>
              </a:ext>
            </a:extLst>
          </p:cNvPr>
          <p:cNvSpPr txBox="1"/>
          <p:nvPr/>
        </p:nvSpPr>
        <p:spPr>
          <a:xfrm>
            <a:off x="5344158" y="6115117"/>
            <a:ext cx="2067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New Serving Line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10F763D-F04D-308D-0DEA-443ADD859A5F}"/>
              </a:ext>
            </a:extLst>
          </p:cNvPr>
          <p:cNvSpPr txBox="1"/>
          <p:nvPr/>
        </p:nvSpPr>
        <p:spPr>
          <a:xfrm>
            <a:off x="9349466" y="2755473"/>
            <a:ext cx="2067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New Serving Line</a:t>
            </a:r>
          </a:p>
        </p:txBody>
      </p:sp>
    </p:spTree>
    <p:extLst>
      <p:ext uri="{BB962C8B-B14F-4D97-AF65-F5344CB8AC3E}">
        <p14:creationId xmlns:p14="http://schemas.microsoft.com/office/powerpoint/2010/main" val="424918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00297"/>
            <a:ext cx="4068411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34" y="278054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04850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38980" y="5893633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24882" y="5610686"/>
            <a:ext cx="3836399" cy="205189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Google Shape;482;p89">
            <a:extLst>
              <a:ext uri="{FF2B5EF4-FFF2-40B4-BE49-F238E27FC236}">
                <a16:creationId xmlns:a16="http://schemas.microsoft.com/office/drawing/2014/main" id="{5A44E397-E380-DED1-9B55-97D7BFCF5946}"/>
              </a:ext>
            </a:extLst>
          </p:cNvPr>
          <p:cNvSpPr txBox="1"/>
          <p:nvPr/>
        </p:nvSpPr>
        <p:spPr>
          <a:xfrm>
            <a:off x="384934" y="774602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Restriping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30144A-548A-8716-4996-8AD58C5A87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194" b="-578"/>
          <a:stretch/>
        </p:blipFill>
        <p:spPr>
          <a:xfrm>
            <a:off x="4476049" y="201999"/>
            <a:ext cx="7445726" cy="2618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9B9D6E-5CE3-4DC6-A59F-066EDA9312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6" t="25273" r="13785" b="19199"/>
          <a:stretch/>
        </p:blipFill>
        <p:spPr>
          <a:xfrm>
            <a:off x="4476049" y="2983867"/>
            <a:ext cx="7445726" cy="380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5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 picture containing outdoor, sky, building, ground&#10;&#10;Description automatically generated">
            <a:extLst>
              <a:ext uri="{FF2B5EF4-FFF2-40B4-BE49-F238E27FC236}">
                <a16:creationId xmlns:a16="http://schemas.microsoft.com/office/drawing/2014/main" id="{9E6C4055-626D-91F2-F9A0-D4740FE54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782" y="3559798"/>
            <a:ext cx="2230710" cy="30587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EF8ACE-420C-AB2F-3F9F-6C7B482237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3551" y="3593898"/>
            <a:ext cx="3267945" cy="300404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BF67D00-7AE2-420D-969F-8A31B907C848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70F0D3-EB53-49F3-AB3B-0CB3884B36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46" y="290611"/>
            <a:ext cx="666750" cy="733425"/>
          </a:xfrm>
          <a:prstGeom prst="rect">
            <a:avLst/>
          </a:prstGeom>
        </p:spPr>
      </p:pic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323922" y="1024036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Intercom</a:t>
            </a:r>
            <a:endParaRPr lang="en-US" b="1" dirty="0">
              <a:solidFill>
                <a:srgbClr val="C00000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Security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</p:txBody>
      </p:sp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Safety and Security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12B26269-72F5-48A7-AE7A-0C8203FE9F90}"/>
              </a:ext>
            </a:extLst>
          </p:cNvPr>
          <p:cNvSpPr txBox="1">
            <a:spLocks/>
          </p:cNvSpPr>
          <p:nvPr/>
        </p:nvSpPr>
        <p:spPr>
          <a:xfrm>
            <a:off x="-95470" y="583876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142DC9C2-9EC7-4C5B-8745-0BEA9B60612F}"/>
              </a:ext>
            </a:extLst>
          </p:cNvPr>
          <p:cNvSpPr txBox="1">
            <a:spLocks/>
          </p:cNvSpPr>
          <p:nvPr/>
        </p:nvSpPr>
        <p:spPr>
          <a:xfrm>
            <a:off x="4631918" y="3547437"/>
            <a:ext cx="2508784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Fire Alarm Panel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2871B7B4-98E9-4CDE-95B1-1B9C7AC5225E}"/>
              </a:ext>
            </a:extLst>
          </p:cNvPr>
          <p:cNvSpPr txBox="1">
            <a:spLocks/>
          </p:cNvSpPr>
          <p:nvPr/>
        </p:nvSpPr>
        <p:spPr>
          <a:xfrm>
            <a:off x="7203105" y="3097010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Exterior Camera</a:t>
            </a: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C7477A68-72CC-4C40-BCBF-EA26423952EF}"/>
              </a:ext>
            </a:extLst>
          </p:cNvPr>
          <p:cNvSpPr txBox="1">
            <a:spLocks/>
          </p:cNvSpPr>
          <p:nvPr/>
        </p:nvSpPr>
        <p:spPr>
          <a:xfrm>
            <a:off x="4687765" y="2953894"/>
            <a:ext cx="1648433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Card Reader</a:t>
            </a:r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576B07C4-355E-D1FB-2598-FEFDEDBA74B0}"/>
              </a:ext>
            </a:extLst>
          </p:cNvPr>
          <p:cNvSpPr txBox="1">
            <a:spLocks/>
          </p:cNvSpPr>
          <p:nvPr/>
        </p:nvSpPr>
        <p:spPr>
          <a:xfrm>
            <a:off x="6650651" y="2950124"/>
            <a:ext cx="2092133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Video Intercom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F6066E-5CF5-4100-240E-3B817A46B0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66988" y="822655"/>
            <a:ext cx="3127253" cy="1922435"/>
          </a:xfrm>
          <a:prstGeom prst="rect">
            <a:avLst/>
          </a:prstGeom>
        </p:spPr>
      </p:pic>
      <p:pic>
        <p:nvPicPr>
          <p:cNvPr id="28" name="Picture 27" descr="A picture containing text, red&#10;&#10;Description automatically generated">
            <a:extLst>
              <a:ext uri="{FF2B5EF4-FFF2-40B4-BE49-F238E27FC236}">
                <a16:creationId xmlns:a16="http://schemas.microsoft.com/office/drawing/2014/main" id="{C353970B-0854-3246-F714-29FD6C993D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27405" y="53132"/>
            <a:ext cx="3127589" cy="3461154"/>
          </a:xfrm>
          <a:prstGeom prst="rect">
            <a:avLst/>
          </a:prstGeom>
        </p:spPr>
      </p:pic>
      <p:pic>
        <p:nvPicPr>
          <p:cNvPr id="32" name="Picture 31" descr="A picture containing stone, cement, concrete&#10;&#10;Description automatically generated">
            <a:extLst>
              <a:ext uri="{FF2B5EF4-FFF2-40B4-BE49-F238E27FC236}">
                <a16:creationId xmlns:a16="http://schemas.microsoft.com/office/drawing/2014/main" id="{E00FDA56-27FE-3603-EC53-AA5790E422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78399" y="826620"/>
            <a:ext cx="3105738" cy="1862151"/>
          </a:xfrm>
          <a:prstGeom prst="rect">
            <a:avLst/>
          </a:prstGeom>
        </p:spPr>
      </p:pic>
      <p:pic>
        <p:nvPicPr>
          <p:cNvPr id="34" name="Picture 33" descr="A picture containing text&#10;&#10;Description automatically generated">
            <a:extLst>
              <a:ext uri="{FF2B5EF4-FFF2-40B4-BE49-F238E27FC236}">
                <a16:creationId xmlns:a16="http://schemas.microsoft.com/office/drawing/2014/main" id="{68C3D925-0AB2-A417-97C9-F6F1F4C0AE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22176" y="4239884"/>
            <a:ext cx="3102766" cy="1717872"/>
          </a:xfrm>
          <a:prstGeom prst="rect">
            <a:avLst/>
          </a:prstGeom>
        </p:spPr>
      </p:pic>
      <p:sp>
        <p:nvSpPr>
          <p:cNvPr id="37" name="Google Shape;482;p89">
            <a:extLst>
              <a:ext uri="{FF2B5EF4-FFF2-40B4-BE49-F238E27FC236}">
                <a16:creationId xmlns:a16="http://schemas.microsoft.com/office/drawing/2014/main" id="{E9A865BB-6D1B-4C53-E19A-8BF91223156E}"/>
              </a:ext>
            </a:extLst>
          </p:cNvPr>
          <p:cNvSpPr txBox="1"/>
          <p:nvPr/>
        </p:nvSpPr>
        <p:spPr>
          <a:xfrm>
            <a:off x="4621050" y="2865921"/>
            <a:ext cx="1741294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</p:txBody>
      </p:sp>
      <p:sp>
        <p:nvSpPr>
          <p:cNvPr id="39" name="Google Shape;482;p89">
            <a:extLst>
              <a:ext uri="{FF2B5EF4-FFF2-40B4-BE49-F238E27FC236}">
                <a16:creationId xmlns:a16="http://schemas.microsoft.com/office/drawing/2014/main" id="{9D67CCED-7EC3-4614-1E97-B8AB47974002}"/>
              </a:ext>
            </a:extLst>
          </p:cNvPr>
          <p:cNvSpPr txBox="1"/>
          <p:nvPr/>
        </p:nvSpPr>
        <p:spPr>
          <a:xfrm>
            <a:off x="6726917" y="2864558"/>
            <a:ext cx="1421019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</p:txBody>
      </p:sp>
      <p:sp>
        <p:nvSpPr>
          <p:cNvPr id="40" name="Google Shape;482;p89">
            <a:extLst>
              <a:ext uri="{FF2B5EF4-FFF2-40B4-BE49-F238E27FC236}">
                <a16:creationId xmlns:a16="http://schemas.microsoft.com/office/drawing/2014/main" id="{E80FDD30-F45C-9076-577A-806686EF782C}"/>
              </a:ext>
            </a:extLst>
          </p:cNvPr>
          <p:cNvSpPr txBox="1"/>
          <p:nvPr/>
        </p:nvSpPr>
        <p:spPr>
          <a:xfrm>
            <a:off x="9675598" y="2874029"/>
            <a:ext cx="1421019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Alarm</a:t>
            </a:r>
          </a:p>
        </p:txBody>
      </p:sp>
      <p:sp>
        <p:nvSpPr>
          <p:cNvPr id="31" name="Google Shape;482;p89">
            <a:extLst>
              <a:ext uri="{FF2B5EF4-FFF2-40B4-BE49-F238E27FC236}">
                <a16:creationId xmlns:a16="http://schemas.microsoft.com/office/drawing/2014/main" id="{3DD01B8B-C067-1857-297A-F4CDA0A0455C}"/>
              </a:ext>
            </a:extLst>
          </p:cNvPr>
          <p:cNvSpPr txBox="1"/>
          <p:nvPr/>
        </p:nvSpPr>
        <p:spPr>
          <a:xfrm>
            <a:off x="9776457" y="6165021"/>
            <a:ext cx="2064196" cy="40326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Bollards/Benches</a:t>
            </a:r>
          </a:p>
        </p:txBody>
      </p:sp>
      <p:sp>
        <p:nvSpPr>
          <p:cNvPr id="27" name="object 7">
            <a:extLst>
              <a:ext uri="{FF2B5EF4-FFF2-40B4-BE49-F238E27FC236}">
                <a16:creationId xmlns:a16="http://schemas.microsoft.com/office/drawing/2014/main" id="{8009DAD3-167C-460B-9529-90C5BF958E0D}"/>
              </a:ext>
            </a:extLst>
          </p:cNvPr>
          <p:cNvSpPr txBox="1">
            <a:spLocks/>
          </p:cNvSpPr>
          <p:nvPr/>
        </p:nvSpPr>
        <p:spPr>
          <a:xfrm>
            <a:off x="8021842" y="6289183"/>
            <a:ext cx="1986127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Intercom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8FDAEE77-6E52-48EB-A002-3EF6585A0024}"/>
              </a:ext>
            </a:extLst>
          </p:cNvPr>
          <p:cNvSpPr txBox="1">
            <a:spLocks/>
          </p:cNvSpPr>
          <p:nvPr/>
        </p:nvSpPr>
        <p:spPr>
          <a:xfrm>
            <a:off x="5055539" y="6313036"/>
            <a:ext cx="1711094" cy="2385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spc="15" dirty="0">
                <a:solidFill>
                  <a:srgbClr val="FFFFFF"/>
                </a:solidFill>
              </a:rPr>
              <a:t>Access Control</a:t>
            </a:r>
          </a:p>
        </p:txBody>
      </p:sp>
    </p:spTree>
    <p:extLst>
      <p:ext uri="{BB962C8B-B14F-4D97-AF65-F5344CB8AC3E}">
        <p14:creationId xmlns:p14="http://schemas.microsoft.com/office/powerpoint/2010/main" val="231650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18FF8FF-4DAE-A9E0-FAD2-6CB9C49DF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424" y="3429000"/>
            <a:ext cx="4059365" cy="313711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E250378-C975-4DA2-B9A3-EC72A6F422F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52A883-3007-4D9C-9DD8-F7A0E7B29AFE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bject 7">
              <a:extLst>
                <a:ext uri="{FF2B5EF4-FFF2-40B4-BE49-F238E27FC236}">
                  <a16:creationId xmlns:a16="http://schemas.microsoft.com/office/drawing/2014/main" id="{ABA5DEBF-4071-4BA0-B458-3D01FC0D324D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484946" y="1072888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 Upgrades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lang="en-US" sz="20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80EA7A-BF23-4350-939A-A5C596D1E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6" y="290611"/>
            <a:ext cx="590550" cy="809625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B5DF32E5-296D-41D4-A799-81004822E98A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Technology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30E96C-272B-4A83-AE8D-5E96DD8F7F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9618" y="3409404"/>
            <a:ext cx="3085286" cy="3170642"/>
          </a:xfrm>
          <a:prstGeom prst="rect">
            <a:avLst/>
          </a:prstGeom>
        </p:spPr>
      </p:pic>
      <p:pic>
        <p:nvPicPr>
          <p:cNvPr id="10" name="Picture 9" descr="A white plate on a grey surface&#10;&#10;Description automatically generated with low confidence">
            <a:extLst>
              <a:ext uri="{FF2B5EF4-FFF2-40B4-BE49-F238E27FC236}">
                <a16:creationId xmlns:a16="http://schemas.microsoft.com/office/drawing/2014/main" id="{3B6B4397-2E97-10BF-93DF-93176314B3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18" y="200296"/>
            <a:ext cx="5048644" cy="3038959"/>
          </a:xfrm>
          <a:prstGeom prst="rect">
            <a:avLst/>
          </a:prstGeom>
        </p:spPr>
      </p:pic>
      <p:sp>
        <p:nvSpPr>
          <p:cNvPr id="11" name="Google Shape;482;p89">
            <a:extLst>
              <a:ext uri="{FF2B5EF4-FFF2-40B4-BE49-F238E27FC236}">
                <a16:creationId xmlns:a16="http://schemas.microsoft.com/office/drawing/2014/main" id="{AFD70DA2-15F9-2048-8F6A-F659B40B088E}"/>
              </a:ext>
            </a:extLst>
          </p:cNvPr>
          <p:cNvSpPr txBox="1"/>
          <p:nvPr/>
        </p:nvSpPr>
        <p:spPr>
          <a:xfrm>
            <a:off x="5782931" y="2753862"/>
            <a:ext cx="2241604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</p:txBody>
      </p:sp>
      <p:sp>
        <p:nvSpPr>
          <p:cNvPr id="13" name="Google Shape;482;p89">
            <a:extLst>
              <a:ext uri="{FF2B5EF4-FFF2-40B4-BE49-F238E27FC236}">
                <a16:creationId xmlns:a16="http://schemas.microsoft.com/office/drawing/2014/main" id="{B8E705FC-3F58-7DFE-B41B-7347063833B4}"/>
              </a:ext>
            </a:extLst>
          </p:cNvPr>
          <p:cNvSpPr txBox="1"/>
          <p:nvPr/>
        </p:nvSpPr>
        <p:spPr>
          <a:xfrm>
            <a:off x="5782931" y="6080717"/>
            <a:ext cx="1774787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</p:txBody>
      </p:sp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46A2519B-FC47-7D8A-1BF9-B5FE76A98031}"/>
              </a:ext>
            </a:extLst>
          </p:cNvPr>
          <p:cNvSpPr txBox="1"/>
          <p:nvPr/>
        </p:nvSpPr>
        <p:spPr>
          <a:xfrm>
            <a:off x="7704904" y="6172311"/>
            <a:ext cx="4191885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 algn="ctr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</p:txBody>
      </p:sp>
      <p:pic>
        <p:nvPicPr>
          <p:cNvPr id="18" name="Picture 17" descr="A picture containing text, indoor, electronics, computer&#10;&#10;Description automatically generated">
            <a:extLst>
              <a:ext uri="{FF2B5EF4-FFF2-40B4-BE49-F238E27FC236}">
                <a16:creationId xmlns:a16="http://schemas.microsoft.com/office/drawing/2014/main" id="{9A311B7D-98BC-E022-3DFC-620AAA0F83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20555" y="1063021"/>
            <a:ext cx="2238870" cy="2113597"/>
          </a:xfrm>
          <a:prstGeom prst="rect">
            <a:avLst/>
          </a:prstGeom>
        </p:spPr>
      </p:pic>
      <p:sp>
        <p:nvSpPr>
          <p:cNvPr id="19" name="Google Shape;482;p89">
            <a:extLst>
              <a:ext uri="{FF2B5EF4-FFF2-40B4-BE49-F238E27FC236}">
                <a16:creationId xmlns:a16="http://schemas.microsoft.com/office/drawing/2014/main" id="{5B317A48-972E-D8A7-B5E6-4CA2016635F7}"/>
              </a:ext>
            </a:extLst>
          </p:cNvPr>
          <p:cNvSpPr txBox="1"/>
          <p:nvPr/>
        </p:nvSpPr>
        <p:spPr>
          <a:xfrm>
            <a:off x="10299260" y="2866222"/>
            <a:ext cx="903696" cy="260672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Clocks</a:t>
            </a:r>
          </a:p>
        </p:txBody>
      </p:sp>
    </p:spTree>
    <p:extLst>
      <p:ext uri="{BB962C8B-B14F-4D97-AF65-F5344CB8AC3E}">
        <p14:creationId xmlns:p14="http://schemas.microsoft.com/office/powerpoint/2010/main" val="253104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109330"/>
            <a:ext cx="4500367" cy="6509184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790" y="5551199"/>
            <a:ext cx="5636698" cy="12078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B4982F-C709-4FEE-8569-D477DCE28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14" y="823907"/>
            <a:ext cx="9912064" cy="458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5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113223" y="43057"/>
            <a:ext cx="2749892" cy="7120475"/>
            <a:chOff x="-120939" y="200296"/>
            <a:chExt cx="4525836" cy="678962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120939" y="6247103"/>
              <a:ext cx="4299074" cy="74282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Site </a:t>
              </a:r>
              <a:endParaRPr lang="en-US" dirty="0">
                <a:solidFill>
                  <a:schemeClr val="bg1"/>
                </a:solidFill>
              </a:endParaRPr>
            </a:p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     </a:t>
              </a:r>
              <a:endPara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997436" y="43057"/>
            <a:ext cx="1924339" cy="54594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682081" y="204022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A85A4BC-C418-CA3B-7FDD-C8231A7601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42792"/>
              </p:ext>
            </p:extLst>
          </p:nvPr>
        </p:nvGraphicFramePr>
        <p:xfrm>
          <a:off x="243592" y="588999"/>
          <a:ext cx="11788948" cy="6134161"/>
        </p:xfrm>
        <a:graphic>
          <a:graphicData uri="http://schemas.openxmlformats.org/drawingml/2006/table">
            <a:tbl>
              <a:tblPr/>
              <a:tblGrid>
                <a:gridCol w="240930">
                  <a:extLst>
                    <a:ext uri="{9D8B030D-6E8A-4147-A177-3AD203B41FA5}">
                      <a16:colId xmlns:a16="http://schemas.microsoft.com/office/drawing/2014/main" val="157732175"/>
                    </a:ext>
                  </a:extLst>
                </a:gridCol>
                <a:gridCol w="240930">
                  <a:extLst>
                    <a:ext uri="{9D8B030D-6E8A-4147-A177-3AD203B41FA5}">
                      <a16:colId xmlns:a16="http://schemas.microsoft.com/office/drawing/2014/main" val="2397440675"/>
                    </a:ext>
                  </a:extLst>
                </a:gridCol>
                <a:gridCol w="117709">
                  <a:extLst>
                    <a:ext uri="{9D8B030D-6E8A-4147-A177-3AD203B41FA5}">
                      <a16:colId xmlns:a16="http://schemas.microsoft.com/office/drawing/2014/main" val="3336074226"/>
                    </a:ext>
                  </a:extLst>
                </a:gridCol>
                <a:gridCol w="239453">
                  <a:extLst>
                    <a:ext uri="{9D8B030D-6E8A-4147-A177-3AD203B41FA5}">
                      <a16:colId xmlns:a16="http://schemas.microsoft.com/office/drawing/2014/main" val="3553072561"/>
                    </a:ext>
                  </a:extLst>
                </a:gridCol>
                <a:gridCol w="960838">
                  <a:extLst>
                    <a:ext uri="{9D8B030D-6E8A-4147-A177-3AD203B41FA5}">
                      <a16:colId xmlns:a16="http://schemas.microsoft.com/office/drawing/2014/main" val="1785964078"/>
                    </a:ext>
                  </a:extLst>
                </a:gridCol>
                <a:gridCol w="625452">
                  <a:extLst>
                    <a:ext uri="{9D8B030D-6E8A-4147-A177-3AD203B41FA5}">
                      <a16:colId xmlns:a16="http://schemas.microsoft.com/office/drawing/2014/main" val="4015766721"/>
                    </a:ext>
                  </a:extLst>
                </a:gridCol>
                <a:gridCol w="800746">
                  <a:extLst>
                    <a:ext uri="{9D8B030D-6E8A-4147-A177-3AD203B41FA5}">
                      <a16:colId xmlns:a16="http://schemas.microsoft.com/office/drawing/2014/main" val="987452742"/>
                    </a:ext>
                  </a:extLst>
                </a:gridCol>
                <a:gridCol w="1180223">
                  <a:extLst>
                    <a:ext uri="{9D8B030D-6E8A-4147-A177-3AD203B41FA5}">
                      <a16:colId xmlns:a16="http://schemas.microsoft.com/office/drawing/2014/main" val="3556095721"/>
                    </a:ext>
                  </a:extLst>
                </a:gridCol>
                <a:gridCol w="903999">
                  <a:extLst>
                    <a:ext uri="{9D8B030D-6E8A-4147-A177-3AD203B41FA5}">
                      <a16:colId xmlns:a16="http://schemas.microsoft.com/office/drawing/2014/main" val="661115339"/>
                    </a:ext>
                  </a:extLst>
                </a:gridCol>
                <a:gridCol w="3239334">
                  <a:extLst>
                    <a:ext uri="{9D8B030D-6E8A-4147-A177-3AD203B41FA5}">
                      <a16:colId xmlns:a16="http://schemas.microsoft.com/office/drawing/2014/main" val="1291726985"/>
                    </a:ext>
                  </a:extLst>
                </a:gridCol>
                <a:gridCol w="3239334">
                  <a:extLst>
                    <a:ext uri="{9D8B030D-6E8A-4147-A177-3AD203B41FA5}">
                      <a16:colId xmlns:a16="http://schemas.microsoft.com/office/drawing/2014/main" val="1618146202"/>
                    </a:ext>
                  </a:extLst>
                </a:gridCol>
              </a:tblGrid>
              <a:tr h="13258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Description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Reno Comments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50525"/>
                  </a:ext>
                </a:extLst>
              </a:tr>
              <a:tr h="10312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705592"/>
                  </a:ext>
                </a:extLst>
              </a:tr>
              <a:tr h="10312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On-Site Utilities &amp; Drainage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320376"/>
                  </a:ext>
                </a:extLst>
              </a:tr>
              <a:tr h="13634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Drainage / Erosion Control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Positive slope away from building, no visible signs of erosion or ponding water.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8287668"/>
                  </a:ext>
                </a:extLst>
              </a:tr>
              <a:tr h="10312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 - Parking Lots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94710"/>
                  </a:ext>
                </a:extLst>
              </a:tr>
              <a:tr h="2062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Concrete Pads &amp; Pavement-Around building, mechanical yards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3573315"/>
                  </a:ext>
                </a:extLst>
              </a:tr>
              <a:tr h="12119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Hydrants / Utility Vaults / Misc.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346276"/>
                  </a:ext>
                </a:extLst>
              </a:tr>
              <a:tr h="10312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Grease Trap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694899"/>
                  </a:ext>
                </a:extLst>
              </a:tr>
              <a:tr h="10312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Parking &amp; Drives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327028"/>
                  </a:ext>
                </a:extLst>
              </a:tr>
              <a:tr h="2062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Pavement - Roads / Drives / Parking Areas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cracks, heaving, potholes.  Joint Sealer is properly in place.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2401284"/>
                  </a:ext>
                </a:extLst>
              </a:tr>
              <a:tr h="2062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 paint striping in good condition.Clean and clear of cracks, heaving, potholes.  Joint Sealer is properly in place.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1309863"/>
                  </a:ext>
                </a:extLst>
              </a:tr>
              <a:tr h="2062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Striping - Parking lot and fire lane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signs of age and deterioration but still visible. Handicapped spaces incorrectly marked or striped.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Parking Lots Re-striped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2784008"/>
                  </a:ext>
                </a:extLst>
              </a:tr>
              <a:tr h="1817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Curbs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Free of cracks, damage and almost new in appearance.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686259"/>
                  </a:ext>
                </a:extLst>
              </a:tr>
              <a:tr h="12119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494281"/>
                  </a:ext>
                </a:extLst>
              </a:tr>
              <a:tr h="13634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All fixtures are working properly and have no visible damage.  Lighting is appropriate for security.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17452"/>
                  </a:ext>
                </a:extLst>
              </a:tr>
              <a:tr h="2062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Security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817167"/>
                  </a:ext>
                </a:extLst>
              </a:tr>
              <a:tr h="2062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Security Cameras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Megapixels of Resolution</a:t>
                      </a:r>
                    </a:p>
                  </a:txBody>
                  <a:tcPr marL="0" marR="36581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Updated camera system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6498867"/>
                  </a:ext>
                </a:extLst>
              </a:tr>
              <a:tr h="10312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Chain Link Fencing / Gates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damage to material and poles, gates are working properly.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617612"/>
                  </a:ext>
                </a:extLst>
              </a:tr>
              <a:tr h="2062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Stuctures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9949537"/>
                  </a:ext>
                </a:extLst>
              </a:tr>
              <a:tr h="1817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658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Walls - Retaining / Screen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0" marR="36581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Stone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signs of damage, settling or rotation.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6344"/>
                  </a:ext>
                </a:extLst>
              </a:tr>
              <a:tr h="2062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Dumpster Service Area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Moderate to Minor signs of damage to dumpster walls, may need a refresh of finish paint if applicable and additional bollards.  Gates function as required.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Scope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0773252"/>
                  </a:ext>
                </a:extLst>
              </a:tr>
              <a:tr h="30937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Bollards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0" marR="36581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Concrete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Clearly marked and strongly visible.  Almost new in appearance.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994641"/>
                  </a:ext>
                </a:extLst>
              </a:tr>
              <a:tr h="2062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Signage - Directional / Handicapped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2956790"/>
                  </a:ext>
                </a:extLst>
              </a:tr>
              <a:tr h="12119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Site work / Site Structures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Bleachers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5835939"/>
                  </a:ext>
                </a:extLst>
              </a:tr>
              <a:tr h="12119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Circulation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641336"/>
                  </a:ext>
                </a:extLst>
              </a:tr>
              <a:tr h="13634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Sidewalks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0172877"/>
                  </a:ext>
                </a:extLst>
              </a:tr>
              <a:tr h="2062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Stairs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316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Rise and Run is compliant.  Handrails (if present) are compliant &amp; finish is in good standing.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1754332"/>
                  </a:ext>
                </a:extLst>
              </a:tr>
              <a:tr h="30937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Slope is compliant.  Handrails (if present) are compliant &amp; finish is in good condition.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7422397"/>
                  </a:ext>
                </a:extLst>
              </a:tr>
              <a:tr h="10312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ADA Compliance /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Accessiblity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63795"/>
                  </a:ext>
                </a:extLst>
              </a:tr>
              <a:tr h="10312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Sidewalks/Curbs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0797546"/>
                  </a:ext>
                </a:extLst>
              </a:tr>
              <a:tr h="10312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Ramps &amp; Handrails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8359085"/>
                  </a:ext>
                </a:extLst>
              </a:tr>
              <a:tr h="10312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551491"/>
                  </a:ext>
                </a:extLst>
              </a:tr>
              <a:tr h="10312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641035"/>
                  </a:ext>
                </a:extLst>
              </a:tr>
              <a:tr h="10312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617207"/>
                  </a:ext>
                </a:extLst>
              </a:tr>
              <a:tr h="10312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739135"/>
                  </a:ext>
                </a:extLst>
              </a:tr>
              <a:tr h="132588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36581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7112116"/>
                  </a:ext>
                </a:extLst>
              </a:tr>
              <a:tr h="147320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36581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Aggregate Score: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1372109"/>
                  </a:ext>
                </a:extLst>
              </a:tr>
              <a:tr h="147320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0" marR="36581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 Aggregate Score: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2741455"/>
                  </a:ext>
                </a:extLst>
              </a:tr>
              <a:tr h="132588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0" marR="36581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4348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531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6" y="75819"/>
            <a:ext cx="2211718" cy="6670214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10021078" y="80169"/>
            <a:ext cx="1723052" cy="41435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75236" y="165479"/>
            <a:ext cx="2751939" cy="336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E5807FDB-345E-3AAF-B591-6371A6224A16}"/>
              </a:ext>
            </a:extLst>
          </p:cNvPr>
          <p:cNvSpPr txBox="1">
            <a:spLocks/>
          </p:cNvSpPr>
          <p:nvPr/>
        </p:nvSpPr>
        <p:spPr>
          <a:xfrm>
            <a:off x="193778" y="6393228"/>
            <a:ext cx="2059727" cy="3889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 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327841D-64AC-3E35-1C8B-C626F66B24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713394"/>
              </p:ext>
            </p:extLst>
          </p:nvPr>
        </p:nvGraphicFramePr>
        <p:xfrm>
          <a:off x="426126" y="502369"/>
          <a:ext cx="11665261" cy="6264973"/>
        </p:xfrm>
        <a:graphic>
          <a:graphicData uri="http://schemas.openxmlformats.org/drawingml/2006/table">
            <a:tbl>
              <a:tblPr/>
              <a:tblGrid>
                <a:gridCol w="250421">
                  <a:extLst>
                    <a:ext uri="{9D8B030D-6E8A-4147-A177-3AD203B41FA5}">
                      <a16:colId xmlns:a16="http://schemas.microsoft.com/office/drawing/2014/main" val="822362891"/>
                    </a:ext>
                  </a:extLst>
                </a:gridCol>
                <a:gridCol w="250421">
                  <a:extLst>
                    <a:ext uri="{9D8B030D-6E8A-4147-A177-3AD203B41FA5}">
                      <a16:colId xmlns:a16="http://schemas.microsoft.com/office/drawing/2014/main" val="1810539116"/>
                    </a:ext>
                  </a:extLst>
                </a:gridCol>
                <a:gridCol w="118643">
                  <a:extLst>
                    <a:ext uri="{9D8B030D-6E8A-4147-A177-3AD203B41FA5}">
                      <a16:colId xmlns:a16="http://schemas.microsoft.com/office/drawing/2014/main" val="3986480369"/>
                    </a:ext>
                  </a:extLst>
                </a:gridCol>
                <a:gridCol w="131778">
                  <a:extLst>
                    <a:ext uri="{9D8B030D-6E8A-4147-A177-3AD203B41FA5}">
                      <a16:colId xmlns:a16="http://schemas.microsoft.com/office/drawing/2014/main" val="3222266185"/>
                    </a:ext>
                  </a:extLst>
                </a:gridCol>
                <a:gridCol w="83129">
                  <a:extLst>
                    <a:ext uri="{9D8B030D-6E8A-4147-A177-3AD203B41FA5}">
                      <a16:colId xmlns:a16="http://schemas.microsoft.com/office/drawing/2014/main" val="4036210593"/>
                    </a:ext>
                  </a:extLst>
                </a:gridCol>
                <a:gridCol w="173313">
                  <a:extLst>
                    <a:ext uri="{9D8B030D-6E8A-4147-A177-3AD203B41FA5}">
                      <a16:colId xmlns:a16="http://schemas.microsoft.com/office/drawing/2014/main" val="2170009065"/>
                    </a:ext>
                  </a:extLst>
                </a:gridCol>
                <a:gridCol w="218794">
                  <a:extLst>
                    <a:ext uri="{9D8B030D-6E8A-4147-A177-3AD203B41FA5}">
                      <a16:colId xmlns:a16="http://schemas.microsoft.com/office/drawing/2014/main" val="4107748826"/>
                    </a:ext>
                  </a:extLst>
                </a:gridCol>
                <a:gridCol w="869127">
                  <a:extLst>
                    <a:ext uri="{9D8B030D-6E8A-4147-A177-3AD203B41FA5}">
                      <a16:colId xmlns:a16="http://schemas.microsoft.com/office/drawing/2014/main" val="2056792650"/>
                    </a:ext>
                  </a:extLst>
                </a:gridCol>
                <a:gridCol w="623586">
                  <a:extLst>
                    <a:ext uri="{9D8B030D-6E8A-4147-A177-3AD203B41FA5}">
                      <a16:colId xmlns:a16="http://schemas.microsoft.com/office/drawing/2014/main" val="1137745203"/>
                    </a:ext>
                  </a:extLst>
                </a:gridCol>
                <a:gridCol w="927413">
                  <a:extLst>
                    <a:ext uri="{9D8B030D-6E8A-4147-A177-3AD203B41FA5}">
                      <a16:colId xmlns:a16="http://schemas.microsoft.com/office/drawing/2014/main" val="1528989160"/>
                    </a:ext>
                  </a:extLst>
                </a:gridCol>
                <a:gridCol w="1088405">
                  <a:extLst>
                    <a:ext uri="{9D8B030D-6E8A-4147-A177-3AD203B41FA5}">
                      <a16:colId xmlns:a16="http://schemas.microsoft.com/office/drawing/2014/main" val="3570917487"/>
                    </a:ext>
                  </a:extLst>
                </a:gridCol>
                <a:gridCol w="1099568">
                  <a:extLst>
                    <a:ext uri="{9D8B030D-6E8A-4147-A177-3AD203B41FA5}">
                      <a16:colId xmlns:a16="http://schemas.microsoft.com/office/drawing/2014/main" val="862061131"/>
                    </a:ext>
                  </a:extLst>
                </a:gridCol>
                <a:gridCol w="2789847">
                  <a:extLst>
                    <a:ext uri="{9D8B030D-6E8A-4147-A177-3AD203B41FA5}">
                      <a16:colId xmlns:a16="http://schemas.microsoft.com/office/drawing/2014/main" val="1287115618"/>
                    </a:ext>
                  </a:extLst>
                </a:gridCol>
                <a:gridCol w="3040816">
                  <a:extLst>
                    <a:ext uri="{9D8B030D-6E8A-4147-A177-3AD203B41FA5}">
                      <a16:colId xmlns:a16="http://schemas.microsoft.com/office/drawing/2014/main" val="105534933"/>
                    </a:ext>
                  </a:extLst>
                </a:gridCol>
              </a:tblGrid>
              <a:tr h="1292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Description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Reno Comments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773758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777826"/>
                  </a:ext>
                </a:extLst>
              </a:tr>
              <a:tr h="13776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Structure/Foundation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092097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Foundation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Foundation</a:t>
                      </a:r>
                      <a:endParaRPr lang="en-US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347" marR="28282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Slab on Grade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signs of cracking or heaving.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0146548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Substructure - Slab - on - Grade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Substructure - Slab - on - Grade</a:t>
                      </a:r>
                      <a:endParaRPr lang="en-US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404087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Basement / Below Grade Exterior Walls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414810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Miscellanous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2355056"/>
                  </a:ext>
                </a:extLst>
              </a:tr>
              <a:tr h="2003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Superstructure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Superstructure</a:t>
                      </a:r>
                      <a:endParaRPr lang="en-US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43353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Fireproofing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5991668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Pre-Engineered Metal building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547427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Exterior Shell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3841460"/>
                  </a:ext>
                </a:extLst>
              </a:tr>
              <a:tr h="13776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built up roof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60678"/>
                  </a:ext>
                </a:extLst>
              </a:tr>
              <a:tr h="2003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General Roof Condition (Visual Inspection)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General Roof Condition (Visual Inspection)</a:t>
                      </a:r>
                      <a:endParaRPr lang="en-US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is nearing the end of it's expected useful life. Some leaks are reported with areas of ponding. Some sealants and flashings are in need of repair or replacement.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replaced.  Single Ply Membrane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2011497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Warranty Status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Warranty Status</a:t>
                      </a:r>
                      <a:endParaRPr lang="en-US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New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1900547"/>
                  </a:ext>
                </a:extLst>
              </a:tr>
              <a:tr h="2003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 Manufacturer / Warranty Issuer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 Manufacturer / Warranty Issuer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UNA-Clad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Duro-Last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3729286"/>
                  </a:ext>
                </a:extLst>
              </a:tr>
              <a:tr h="2003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Years Remaining in Warranty Period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Years Remaining in Warranty Period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0977375"/>
                  </a:ext>
                </a:extLst>
              </a:tr>
              <a:tr h="13776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Skylights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Skylights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4611016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Curbs / Openings / Misc.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Curbs / Openings / Misc.</a:t>
                      </a:r>
                      <a:endParaRPr lang="en-US" dirty="0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524740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886296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 Material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1347" marR="28282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Brick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Veneer is free of cracks, signs of settling, rotation or damage.  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671428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Caulking/Sealant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28282" marT="13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May show minor signs of aging, minor fading or stains.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184117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Painting 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0681238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Windows/Glazed Walls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288380"/>
                  </a:ext>
                </a:extLst>
              </a:tr>
              <a:tr h="13776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82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28282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669699"/>
                  </a:ext>
                </a:extLst>
              </a:tr>
              <a:tr h="13776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Glazing Type:</a:t>
                      </a:r>
                    </a:p>
                  </a:txBody>
                  <a:tcPr marL="1347" marR="28282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Single Pane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Addition aluminum double glazed 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7041160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1347" marR="28282" marT="13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Hollow Metal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 needed at original HM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154594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 Systems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328429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706939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1347" marR="28282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scratches or signs of wear, may need a refresh of finish, door hardware is compliant and functioning properly.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4337277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1347" marR="28282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578451"/>
                  </a:ext>
                </a:extLst>
              </a:tr>
              <a:tr h="2003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63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Overhead Doors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347" marR="28282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Manual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scratches or signs of wear, may need a refresh of finish, door hardware is compliant and functioning properly, motor works as required (if applicable).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279395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Card Access Reader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with all new card readers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483855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 Bell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0646094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Peep Hole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0822898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Canopies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854775"/>
                  </a:ext>
                </a:extLst>
              </a:tr>
              <a:tr h="2003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Canopy 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347" marR="28282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Attached to Building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 coverage, finishes are almost new in appearance.  No signs of settling or movement.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382839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Loading Area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53346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Raised Loading Dock 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4426116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Independent Loading Area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no signs of settling or movement.  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0361533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Exterior 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41032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Soffit - Material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1347" marR="28282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visible fading or stains.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160653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Louvers / Sunscreens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3397346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901762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9089209"/>
                  </a:ext>
                </a:extLst>
              </a:tr>
              <a:tr h="10077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5966400"/>
                  </a:ext>
                </a:extLst>
              </a:tr>
              <a:tr h="12921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28282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423750"/>
                  </a:ext>
                </a:extLst>
              </a:tr>
              <a:tr h="143432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28282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Aggregate Score: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82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0380273"/>
                  </a:ext>
                </a:extLst>
              </a:tr>
              <a:tr h="143432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347" marR="28282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 Aggregate Score: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88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7278810"/>
                  </a:ext>
                </a:extLst>
              </a:tr>
              <a:tr h="12921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28282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*Original score didn't review card readers, previous score added to original score to capture condition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24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28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114585" y="109330"/>
            <a:ext cx="2468817" cy="6705377"/>
            <a:chOff x="188934" y="200296"/>
            <a:chExt cx="4215963" cy="646644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188934" y="6283227"/>
              <a:ext cx="3838238" cy="383517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24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Interior</a:t>
              </a: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 </a:t>
              </a:r>
              <a:endPara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1918263" cy="45983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776742" y="227842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3CA50DE-0005-681C-916C-8243B44541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00625"/>
              </p:ext>
            </p:extLst>
          </p:nvPr>
        </p:nvGraphicFramePr>
        <p:xfrm>
          <a:off x="390618" y="611831"/>
          <a:ext cx="11549845" cy="5768874"/>
        </p:xfrm>
        <a:graphic>
          <a:graphicData uri="http://schemas.openxmlformats.org/drawingml/2006/table">
            <a:tbl>
              <a:tblPr/>
              <a:tblGrid>
                <a:gridCol w="216808">
                  <a:extLst>
                    <a:ext uri="{9D8B030D-6E8A-4147-A177-3AD203B41FA5}">
                      <a16:colId xmlns:a16="http://schemas.microsoft.com/office/drawing/2014/main" val="2974113149"/>
                    </a:ext>
                  </a:extLst>
                </a:gridCol>
                <a:gridCol w="216808">
                  <a:extLst>
                    <a:ext uri="{9D8B030D-6E8A-4147-A177-3AD203B41FA5}">
                      <a16:colId xmlns:a16="http://schemas.microsoft.com/office/drawing/2014/main" val="1247139500"/>
                    </a:ext>
                  </a:extLst>
                </a:gridCol>
                <a:gridCol w="137504">
                  <a:extLst>
                    <a:ext uri="{9D8B030D-6E8A-4147-A177-3AD203B41FA5}">
                      <a16:colId xmlns:a16="http://schemas.microsoft.com/office/drawing/2014/main" val="3763729280"/>
                    </a:ext>
                  </a:extLst>
                </a:gridCol>
                <a:gridCol w="254917">
                  <a:extLst>
                    <a:ext uri="{9D8B030D-6E8A-4147-A177-3AD203B41FA5}">
                      <a16:colId xmlns:a16="http://schemas.microsoft.com/office/drawing/2014/main" val="1255847988"/>
                    </a:ext>
                  </a:extLst>
                </a:gridCol>
                <a:gridCol w="586198">
                  <a:extLst>
                    <a:ext uri="{9D8B030D-6E8A-4147-A177-3AD203B41FA5}">
                      <a16:colId xmlns:a16="http://schemas.microsoft.com/office/drawing/2014/main" val="347774352"/>
                    </a:ext>
                  </a:extLst>
                </a:gridCol>
                <a:gridCol w="833500">
                  <a:extLst>
                    <a:ext uri="{9D8B030D-6E8A-4147-A177-3AD203B41FA5}">
                      <a16:colId xmlns:a16="http://schemas.microsoft.com/office/drawing/2014/main" val="60864603"/>
                    </a:ext>
                  </a:extLst>
                </a:gridCol>
                <a:gridCol w="962850">
                  <a:extLst>
                    <a:ext uri="{9D8B030D-6E8A-4147-A177-3AD203B41FA5}">
                      <a16:colId xmlns:a16="http://schemas.microsoft.com/office/drawing/2014/main" val="4073114774"/>
                    </a:ext>
                  </a:extLst>
                </a:gridCol>
                <a:gridCol w="1262461">
                  <a:extLst>
                    <a:ext uri="{9D8B030D-6E8A-4147-A177-3AD203B41FA5}">
                      <a16:colId xmlns:a16="http://schemas.microsoft.com/office/drawing/2014/main" val="3942946883"/>
                    </a:ext>
                  </a:extLst>
                </a:gridCol>
                <a:gridCol w="1262461">
                  <a:extLst>
                    <a:ext uri="{9D8B030D-6E8A-4147-A177-3AD203B41FA5}">
                      <a16:colId xmlns:a16="http://schemas.microsoft.com/office/drawing/2014/main" val="184623196"/>
                    </a:ext>
                  </a:extLst>
                </a:gridCol>
                <a:gridCol w="2908169">
                  <a:extLst>
                    <a:ext uri="{9D8B030D-6E8A-4147-A177-3AD203B41FA5}">
                      <a16:colId xmlns:a16="http://schemas.microsoft.com/office/drawing/2014/main" val="1948529328"/>
                    </a:ext>
                  </a:extLst>
                </a:gridCol>
                <a:gridCol w="2908169">
                  <a:extLst>
                    <a:ext uri="{9D8B030D-6E8A-4147-A177-3AD203B41FA5}">
                      <a16:colId xmlns:a16="http://schemas.microsoft.com/office/drawing/2014/main" val="1230107112"/>
                    </a:ext>
                  </a:extLst>
                </a:gridCol>
              </a:tblGrid>
              <a:tr h="130242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 Condition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Description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Reno Comments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107592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411278"/>
                  </a:ext>
                </a:extLst>
              </a:tr>
              <a:tr h="20168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Finishes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238616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Ceiling Finishes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3701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805611"/>
                  </a:ext>
                </a:extLst>
              </a:tr>
              <a:tr h="13668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Acoustical Ceilings - 2x2 Tiles 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Scrubbable Finish</a:t>
                      </a:r>
                    </a:p>
                  </a:txBody>
                  <a:tcPr marL="1763" marR="3701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stains, leaks, sagging or damage.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in Kitchen Renovation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563155"/>
                  </a:ext>
                </a:extLst>
              </a:tr>
              <a:tr h="14981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Acoustical Ceilings - 2x4 Tiles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Scrubbable Finish</a:t>
                      </a:r>
                    </a:p>
                  </a:txBody>
                  <a:tcPr marL="1763" marR="3701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7614412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 Ceilings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1928074"/>
                  </a:ext>
                </a:extLst>
              </a:tr>
              <a:tr h="15196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Ceiling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stains, leaks, sagging or damage.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3301893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Metal Ceilings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2036731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Exposed / Painted Ceilings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8825729"/>
                  </a:ext>
                </a:extLst>
              </a:tr>
              <a:tr h="15196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Soffit / Bulkhead Walls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6068835"/>
                  </a:ext>
                </a:extLst>
              </a:tr>
              <a:tr h="15196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Special/Misc.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35516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Floor Finishes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828740"/>
                  </a:ext>
                </a:extLst>
              </a:tr>
              <a:tr h="15196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Resilient Flooring - VCT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0232463"/>
                  </a:ext>
                </a:extLst>
              </a:tr>
              <a:tr h="15196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Quarry Tile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8131471"/>
                  </a:ext>
                </a:extLst>
              </a:tr>
              <a:tr h="15196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Ceramic Tile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8903001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Terrazzo 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350205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Poured Resinous Epoxy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0932304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Finish Concrete - (sealed)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3255084"/>
                  </a:ext>
                </a:extLst>
              </a:tr>
              <a:tr h="2016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Carpet (Classrooms, Library, and Administration)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 or damage, may need to be resealed.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3240160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Carpet (Fine Arts Wing)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as part of renovation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754365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Natural Stone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2476667"/>
                  </a:ext>
                </a:extLst>
              </a:tr>
              <a:tr h="20473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6243303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Special/Misc.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0516357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Wall Finishes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797086"/>
                  </a:ext>
                </a:extLst>
              </a:tr>
              <a:tr h="2016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Board - Full Height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3701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0965976"/>
                  </a:ext>
                </a:extLst>
              </a:tr>
              <a:tr h="15196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CMU - Full Height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37013" marT="1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7980346"/>
                  </a:ext>
                </a:extLst>
              </a:tr>
              <a:tr h="2016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Board + Tile Wainscot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325592"/>
                  </a:ext>
                </a:extLst>
              </a:tr>
              <a:tr h="15196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Full Height Tile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2475922"/>
                  </a:ext>
                </a:extLst>
              </a:tr>
              <a:tr h="20473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PLAM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701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37013" marT="1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5861037"/>
                  </a:ext>
                </a:extLst>
              </a:tr>
              <a:tr h="20473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FRP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3701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0077507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 Panels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3701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029292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Wall Base &amp; Trim 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37013" marT="1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9982111"/>
                  </a:ext>
                </a:extLst>
              </a:tr>
              <a:tr h="2016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Rubber Base (Classrooms, Library, Administration)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damage and properly installed.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5733826"/>
                  </a:ext>
                </a:extLst>
              </a:tr>
              <a:tr h="2016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Rubber Base (Fine Arts Wing)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in Fine Arts Wing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703594"/>
                  </a:ext>
                </a:extLst>
              </a:tr>
              <a:tr h="15196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Quarry Tile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and properly installed.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259820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Ceramic Tile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3701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959528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Terrazzo 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3701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0789527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4026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Poured Resinous Epoxy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3701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9489366"/>
                  </a:ext>
                </a:extLst>
              </a:tr>
              <a:tr h="10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 Base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763" marR="1763" marT="1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763" marR="1763" marT="1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8616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038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1" y="109330"/>
            <a:ext cx="2808513" cy="6509184"/>
            <a:chOff x="0" y="200296"/>
            <a:chExt cx="440489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0" y="6304007"/>
              <a:ext cx="4299074" cy="28412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24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Interior </a:t>
              </a:r>
              <a:endPara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190186"/>
            <a:ext cx="4299074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2D9B415-BEE1-B436-0B66-7335103FC2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810691"/>
              </p:ext>
            </p:extLst>
          </p:nvPr>
        </p:nvGraphicFramePr>
        <p:xfrm>
          <a:off x="443129" y="461647"/>
          <a:ext cx="11417438" cy="6155328"/>
        </p:xfrm>
        <a:graphic>
          <a:graphicData uri="http://schemas.openxmlformats.org/drawingml/2006/table">
            <a:tbl>
              <a:tblPr/>
              <a:tblGrid>
                <a:gridCol w="182646">
                  <a:extLst>
                    <a:ext uri="{9D8B030D-6E8A-4147-A177-3AD203B41FA5}">
                      <a16:colId xmlns:a16="http://schemas.microsoft.com/office/drawing/2014/main" val="2033339318"/>
                    </a:ext>
                  </a:extLst>
                </a:gridCol>
                <a:gridCol w="102512">
                  <a:extLst>
                    <a:ext uri="{9D8B030D-6E8A-4147-A177-3AD203B41FA5}">
                      <a16:colId xmlns:a16="http://schemas.microsoft.com/office/drawing/2014/main" val="3519663562"/>
                    </a:ext>
                  </a:extLst>
                </a:gridCol>
                <a:gridCol w="102512">
                  <a:extLst>
                    <a:ext uri="{9D8B030D-6E8A-4147-A177-3AD203B41FA5}">
                      <a16:colId xmlns:a16="http://schemas.microsoft.com/office/drawing/2014/main" val="3759126076"/>
                    </a:ext>
                  </a:extLst>
                </a:gridCol>
                <a:gridCol w="468553">
                  <a:extLst>
                    <a:ext uri="{9D8B030D-6E8A-4147-A177-3AD203B41FA5}">
                      <a16:colId xmlns:a16="http://schemas.microsoft.com/office/drawing/2014/main" val="2890398825"/>
                    </a:ext>
                  </a:extLst>
                </a:gridCol>
                <a:gridCol w="430339">
                  <a:extLst>
                    <a:ext uri="{9D8B030D-6E8A-4147-A177-3AD203B41FA5}">
                      <a16:colId xmlns:a16="http://schemas.microsoft.com/office/drawing/2014/main" val="2420577130"/>
                    </a:ext>
                  </a:extLst>
                </a:gridCol>
                <a:gridCol w="421372">
                  <a:extLst>
                    <a:ext uri="{9D8B030D-6E8A-4147-A177-3AD203B41FA5}">
                      <a16:colId xmlns:a16="http://schemas.microsoft.com/office/drawing/2014/main" val="2787371277"/>
                    </a:ext>
                  </a:extLst>
                </a:gridCol>
                <a:gridCol w="749342">
                  <a:extLst>
                    <a:ext uri="{9D8B030D-6E8A-4147-A177-3AD203B41FA5}">
                      <a16:colId xmlns:a16="http://schemas.microsoft.com/office/drawing/2014/main" val="3338940106"/>
                    </a:ext>
                  </a:extLst>
                </a:gridCol>
                <a:gridCol w="1451398">
                  <a:extLst>
                    <a:ext uri="{9D8B030D-6E8A-4147-A177-3AD203B41FA5}">
                      <a16:colId xmlns:a16="http://schemas.microsoft.com/office/drawing/2014/main" val="419677635"/>
                    </a:ext>
                  </a:extLst>
                </a:gridCol>
                <a:gridCol w="1136461">
                  <a:extLst>
                    <a:ext uri="{9D8B030D-6E8A-4147-A177-3AD203B41FA5}">
                      <a16:colId xmlns:a16="http://schemas.microsoft.com/office/drawing/2014/main" val="943148848"/>
                    </a:ext>
                  </a:extLst>
                </a:gridCol>
                <a:gridCol w="1136461">
                  <a:extLst>
                    <a:ext uri="{9D8B030D-6E8A-4147-A177-3AD203B41FA5}">
                      <a16:colId xmlns:a16="http://schemas.microsoft.com/office/drawing/2014/main" val="1142757211"/>
                    </a:ext>
                  </a:extLst>
                </a:gridCol>
                <a:gridCol w="2617921">
                  <a:extLst>
                    <a:ext uri="{9D8B030D-6E8A-4147-A177-3AD203B41FA5}">
                      <a16:colId xmlns:a16="http://schemas.microsoft.com/office/drawing/2014/main" val="435537921"/>
                    </a:ext>
                  </a:extLst>
                </a:gridCol>
                <a:gridCol w="2617921">
                  <a:extLst>
                    <a:ext uri="{9D8B030D-6E8A-4147-A177-3AD203B41FA5}">
                      <a16:colId xmlns:a16="http://schemas.microsoft.com/office/drawing/2014/main" val="3290415629"/>
                    </a:ext>
                  </a:extLst>
                </a:gridCol>
              </a:tblGrid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Interior 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dirty="0"/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659929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Door Systems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22188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scratches or signs of wear, may need a refresh of finish, door hardware is compliant and functioning properly.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 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148073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083912"/>
                  </a:ext>
                </a:extLst>
              </a:tr>
              <a:tr h="19368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Overhead Door/Grille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Manual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installed, door hardware compliant and functioning properly, motor works as required (if applicable).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4399030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Specialty Doors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6148990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 Cabinets 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3524844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Corner Guards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Stainless Steel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appearance.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8262185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Signage 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9816312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Clocks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Upgraded existing clocks to new digital clocks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6919713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Operable Partitions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0833745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Marker &amp; Tack Boards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cracking or warping of the board surface.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in Areas of Renovation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254890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Projection Screens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7626735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A/V Equipment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Upgraded in Areas of Renovation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5172120"/>
                  </a:ext>
                </a:extLst>
              </a:tr>
              <a:tr h="19368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Lockers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Required Number of Lockers: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7795487"/>
                  </a:ext>
                </a:extLst>
              </a:tr>
              <a:tr h="19368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Provided Number of Lockers: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879196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Railings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4889792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Elevator Cab Finishes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3876934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Wireless Access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Upgraded as Part of Renovation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618227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Partitions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 Type: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Plastic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8565792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Accessories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condition, proper installation.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3636572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Window Blinds/Shades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 of Blinds: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Metal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motor properly functions (if applicable).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9691804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/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 of Shades: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753820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/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Operation: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Manual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971688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Food Service Area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 dirty="0"/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984878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Equipment Condition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as Part of Renovation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4670947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Menu Boards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7864083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 open to Kitchen?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2779965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Drinking Fountains in Cafeteria?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90212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02017"/>
                  </a:ext>
                </a:extLst>
              </a:tr>
              <a:tr h="19368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Accessibility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30980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068987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Drinking Fountains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7895986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/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6038119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Signage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/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987886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/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33706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/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02" marR="1002" marT="1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Few compliance items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8609035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/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228900"/>
                  </a:ext>
                </a:extLst>
              </a:tr>
              <a:tr h="9729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/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89881"/>
                  </a:ext>
                </a:extLst>
              </a:tr>
              <a:tr h="27630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2000"/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</a:t>
                      </a:r>
                    </a:p>
                  </a:txBody>
                  <a:tcPr marL="1002" marR="1002" marT="10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</a:t>
                      </a:r>
                    </a:p>
                  </a:txBody>
                  <a:tcPr marL="1002" marR="1002" marT="10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7256568"/>
                  </a:ext>
                </a:extLst>
              </a:tr>
              <a:tr h="27630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2000"/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31</a:t>
                      </a:r>
                    </a:p>
                  </a:txBody>
                  <a:tcPr marL="1002" marR="1002" marT="1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002" marR="1002" marT="1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Aggregate Score:</a:t>
                      </a:r>
                    </a:p>
                  </a:txBody>
                  <a:tcPr marL="1002" marR="1002" marT="1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88</a:t>
                      </a:r>
                    </a:p>
                  </a:txBody>
                  <a:tcPr marL="1002" marR="1002" marT="1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021725"/>
                  </a:ext>
                </a:extLst>
              </a:tr>
              <a:tr h="27630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2000"/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1002" marR="1002" marT="1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1002" marR="1002" marT="1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 Aggregate Score:</a:t>
                      </a:r>
                    </a:p>
                  </a:txBody>
                  <a:tcPr marL="1002" marR="1002" marT="1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</a:t>
                      </a:r>
                    </a:p>
                  </a:txBody>
                  <a:tcPr marL="1002" marR="1002" marT="1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8722464"/>
                  </a:ext>
                </a:extLst>
              </a:tr>
              <a:tr h="27630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2000"/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002" marR="1002" marT="1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002" marR="1002" marT="1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1048469"/>
                  </a:ext>
                </a:extLst>
              </a:tr>
              <a:tr h="27630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2" marR="1002" marT="10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2" marR="21038" marT="100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</a:t>
                      </a:r>
                    </a:p>
                  </a:txBody>
                  <a:tcPr marL="1002" marR="1002" marT="1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</a:t>
                      </a:r>
                    </a:p>
                  </a:txBody>
                  <a:tcPr marL="1002" marR="1002" marT="1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* Separated out Finishes to capture what was replaced in renovation.  Provided initial scoring for clocks and wireless access as they weren't originally e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valuated</a:t>
                      </a:r>
                    </a:p>
                  </a:txBody>
                  <a:tcPr marL="1002" marR="1002" marT="100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61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64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109330"/>
            <a:ext cx="3428939" cy="667733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99073" y="71334"/>
            <a:ext cx="2122923" cy="62362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B297CB95-9404-5EE2-7CA1-B03540D85D98}"/>
              </a:ext>
            </a:extLst>
          </p:cNvPr>
          <p:cNvSpPr txBox="1">
            <a:spLocks/>
          </p:cNvSpPr>
          <p:nvPr/>
        </p:nvSpPr>
        <p:spPr>
          <a:xfrm>
            <a:off x="0" y="6359717"/>
            <a:ext cx="4299074" cy="3889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 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592F77C-E299-78F5-D90F-5D3F3EC112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021705"/>
              </p:ext>
            </p:extLst>
          </p:nvPr>
        </p:nvGraphicFramePr>
        <p:xfrm>
          <a:off x="580620" y="753290"/>
          <a:ext cx="11216339" cy="5508407"/>
        </p:xfrm>
        <a:graphic>
          <a:graphicData uri="http://schemas.openxmlformats.org/drawingml/2006/table">
            <a:tbl>
              <a:tblPr/>
              <a:tblGrid>
                <a:gridCol w="2554114">
                  <a:extLst>
                    <a:ext uri="{9D8B030D-6E8A-4147-A177-3AD203B41FA5}">
                      <a16:colId xmlns:a16="http://schemas.microsoft.com/office/drawing/2014/main" val="2837203237"/>
                    </a:ext>
                  </a:extLst>
                </a:gridCol>
                <a:gridCol w="3322746">
                  <a:extLst>
                    <a:ext uri="{9D8B030D-6E8A-4147-A177-3AD203B41FA5}">
                      <a16:colId xmlns:a16="http://schemas.microsoft.com/office/drawing/2014/main" val="1885268812"/>
                    </a:ext>
                  </a:extLst>
                </a:gridCol>
                <a:gridCol w="914687">
                  <a:extLst>
                    <a:ext uri="{9D8B030D-6E8A-4147-A177-3AD203B41FA5}">
                      <a16:colId xmlns:a16="http://schemas.microsoft.com/office/drawing/2014/main" val="1930008397"/>
                    </a:ext>
                  </a:extLst>
                </a:gridCol>
                <a:gridCol w="754616">
                  <a:extLst>
                    <a:ext uri="{9D8B030D-6E8A-4147-A177-3AD203B41FA5}">
                      <a16:colId xmlns:a16="http://schemas.microsoft.com/office/drawing/2014/main" val="1617695468"/>
                    </a:ext>
                  </a:extLst>
                </a:gridCol>
                <a:gridCol w="754616">
                  <a:extLst>
                    <a:ext uri="{9D8B030D-6E8A-4147-A177-3AD203B41FA5}">
                      <a16:colId xmlns:a16="http://schemas.microsoft.com/office/drawing/2014/main" val="3074931516"/>
                    </a:ext>
                  </a:extLst>
                </a:gridCol>
                <a:gridCol w="754616">
                  <a:extLst>
                    <a:ext uri="{9D8B030D-6E8A-4147-A177-3AD203B41FA5}">
                      <a16:colId xmlns:a16="http://schemas.microsoft.com/office/drawing/2014/main" val="3362215606"/>
                    </a:ext>
                  </a:extLst>
                </a:gridCol>
                <a:gridCol w="754616">
                  <a:extLst>
                    <a:ext uri="{9D8B030D-6E8A-4147-A177-3AD203B41FA5}">
                      <a16:colId xmlns:a16="http://schemas.microsoft.com/office/drawing/2014/main" val="931118217"/>
                    </a:ext>
                  </a:extLst>
                </a:gridCol>
                <a:gridCol w="823217">
                  <a:extLst>
                    <a:ext uri="{9D8B030D-6E8A-4147-A177-3AD203B41FA5}">
                      <a16:colId xmlns:a16="http://schemas.microsoft.com/office/drawing/2014/main" val="3576735597"/>
                    </a:ext>
                  </a:extLst>
                </a:gridCol>
                <a:gridCol w="583111">
                  <a:extLst>
                    <a:ext uri="{9D8B030D-6E8A-4147-A177-3AD203B41FA5}">
                      <a16:colId xmlns:a16="http://schemas.microsoft.com/office/drawing/2014/main" val="877818666"/>
                    </a:ext>
                  </a:extLst>
                </a:gridCol>
              </a:tblGrid>
              <a:tr h="23121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effectLst/>
                          <a:latin typeface="Arial" panose="020B0604020202020204" pitchFamily="34" charset="0"/>
                        </a:rPr>
                        <a:t>BARBARA BUSH MIDDLE SCHOOL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AGE: 19 Years</a:t>
                      </a:r>
                    </a:p>
                  </a:txBody>
                  <a:tcPr marL="3233" marR="3233" marT="3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142,000 sf</a:t>
                      </a:r>
                    </a:p>
                  </a:txBody>
                  <a:tcPr marL="3233" marR="3233" marT="3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690513"/>
                  </a:ext>
                </a:extLst>
              </a:tr>
              <a:tr h="1456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ITEM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Prior Grade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Current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192403"/>
                  </a:ext>
                </a:extLst>
              </a:tr>
              <a:tr h="25974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OPERATIONAL, SYSTEMS &amp; CODE DEFICIENCIES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Assessed Scope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Performed Scope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443141"/>
                  </a:ext>
                </a:extLst>
              </a:tr>
              <a:tr h="200272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HVAC</a:t>
                      </a:r>
                    </a:p>
                  </a:txBody>
                  <a:tcPr marL="3233" marR="3233" marT="32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4 ton Carrier split system installed in 2000.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No Scope Performed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3233" marR="3233" marT="32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992406"/>
                  </a:ext>
                </a:extLst>
              </a:tr>
              <a:tr h="1456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061015"/>
                  </a:ext>
                </a:extLst>
              </a:tr>
              <a:tr h="14564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EMCS 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No Scope Performed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67934"/>
                  </a:ext>
                </a:extLst>
              </a:tr>
              <a:tr h="14564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782409"/>
                  </a:ext>
                </a:extLst>
              </a:tr>
              <a:tr h="29935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PLUMBING</a:t>
                      </a:r>
                    </a:p>
                  </a:txBody>
                  <a:tcPr marL="3233" marR="3233" marT="32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poor condition Oasis electric water coolers. Provide new electric water coolers with bottle fillers.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Scope Completed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3233" marR="3233" marT="32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775220"/>
                  </a:ext>
                </a:extLst>
              </a:tr>
              <a:tr h="20027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1997 A.O. Smith electric hot water heater. 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No Scope Performed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888933"/>
                  </a:ext>
                </a:extLst>
              </a:tr>
              <a:tr h="20027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Provide new electric water coolers with bottle fillers.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Scope Completed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438929"/>
                  </a:ext>
                </a:extLst>
              </a:tr>
              <a:tr h="14564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908357"/>
                  </a:ext>
                </a:extLst>
              </a:tr>
              <a:tr h="14564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ELECTRICAL SYSTEM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177226"/>
                  </a:ext>
                </a:extLst>
              </a:tr>
              <a:tr h="14564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063092"/>
                  </a:ext>
                </a:extLst>
              </a:tr>
              <a:tr h="28826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INTERIOR LIGHTING</a:t>
                      </a:r>
                    </a:p>
                  </a:txBody>
                  <a:tcPr marL="3233" marR="3233" marT="32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Provide tunable lighting for special education classrooms.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No Scope Performed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674080"/>
                  </a:ext>
                </a:extLst>
              </a:tr>
              <a:tr h="2882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metal halide fixtures in gym with LED fixtures.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Scope Completed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531616"/>
                  </a:ext>
                </a:extLst>
              </a:tr>
              <a:tr h="14564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650376"/>
                  </a:ext>
                </a:extLst>
              </a:tr>
              <a:tr h="28826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EXTERIOR LIGHTING</a:t>
                      </a:r>
                    </a:p>
                  </a:txBody>
                  <a:tcPr marL="3233" marR="3233" marT="32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all existing exterior wall packs with LED fixtures.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Scope Completed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3233" marR="3233" marT="32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819998"/>
                  </a:ext>
                </a:extLst>
              </a:tr>
              <a:tr h="20027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Renovate all exterior parking lot lighting to LED.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Scope Completed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794247"/>
                  </a:ext>
                </a:extLst>
              </a:tr>
              <a:tr h="14564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193214"/>
                  </a:ext>
                </a:extLst>
              </a:tr>
              <a:tr h="28826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FIRE ALARM SYSTEMS</a:t>
                      </a:r>
                    </a:p>
                  </a:txBody>
                  <a:tcPr marL="3233" marR="3233" marT="32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the Honeywell fire alarm system was installed in 2006.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Scope Completed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3233" marR="3233" marT="32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1510735"/>
                  </a:ext>
                </a:extLst>
              </a:tr>
              <a:tr h="14564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333262"/>
                  </a:ext>
                </a:extLst>
              </a:tr>
              <a:tr h="14564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FIRE PROTECTION SYSTEM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No Scope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094494"/>
                  </a:ext>
                </a:extLst>
              </a:tr>
              <a:tr h="14564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922722"/>
                  </a:ext>
                </a:extLst>
              </a:tr>
              <a:tr h="28826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OTHER </a:t>
                      </a:r>
                    </a:p>
                  </a:txBody>
                  <a:tcPr marL="3233" marR="3233" marT="32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Provide digital marque. Provide power and connectivity. 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Scope to Be Completed 2023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3233" marR="3233" marT="32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448105"/>
                  </a:ext>
                </a:extLst>
              </a:tr>
              <a:tr h="14564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cooler/freezer units. 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Scope Completed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876907"/>
                  </a:ext>
                </a:extLst>
              </a:tr>
              <a:tr h="14564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956092"/>
                  </a:ext>
                </a:extLst>
              </a:tr>
              <a:tr h="145646">
                <a:tc gridSpan="7"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TOTALS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3233" marR="3233" marT="32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373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1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109330"/>
            <a:ext cx="4134672" cy="6509184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168697" y="113022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790" y="5551199"/>
            <a:ext cx="5636698" cy="12078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object 7">
            <a:extLst>
              <a:ext uri="{FF2B5EF4-FFF2-40B4-BE49-F238E27FC236}">
                <a16:creationId xmlns:a16="http://schemas.microsoft.com/office/drawing/2014/main" id="{1AEF1FD8-403C-18E2-FF3E-4C79AEA20D9C}"/>
              </a:ext>
            </a:extLst>
          </p:cNvPr>
          <p:cNvSpPr txBox="1">
            <a:spLocks/>
          </p:cNvSpPr>
          <p:nvPr/>
        </p:nvSpPr>
        <p:spPr>
          <a:xfrm>
            <a:off x="-95470" y="5827713"/>
            <a:ext cx="4299074" cy="3889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 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8EB6D58-4C86-7DF6-BA5C-F07367D801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931809"/>
              </p:ext>
            </p:extLst>
          </p:nvPr>
        </p:nvGraphicFramePr>
        <p:xfrm>
          <a:off x="407147" y="910947"/>
          <a:ext cx="11277240" cy="4478105"/>
        </p:xfrm>
        <a:graphic>
          <a:graphicData uri="http://schemas.openxmlformats.org/drawingml/2006/table">
            <a:tbl>
              <a:tblPr/>
              <a:tblGrid>
                <a:gridCol w="1667962">
                  <a:extLst>
                    <a:ext uri="{9D8B030D-6E8A-4147-A177-3AD203B41FA5}">
                      <a16:colId xmlns:a16="http://schemas.microsoft.com/office/drawing/2014/main" val="4020270058"/>
                    </a:ext>
                  </a:extLst>
                </a:gridCol>
                <a:gridCol w="800386">
                  <a:extLst>
                    <a:ext uri="{9D8B030D-6E8A-4147-A177-3AD203B41FA5}">
                      <a16:colId xmlns:a16="http://schemas.microsoft.com/office/drawing/2014/main" val="2917902639"/>
                    </a:ext>
                  </a:extLst>
                </a:gridCol>
                <a:gridCol w="920650">
                  <a:extLst>
                    <a:ext uri="{9D8B030D-6E8A-4147-A177-3AD203B41FA5}">
                      <a16:colId xmlns:a16="http://schemas.microsoft.com/office/drawing/2014/main" val="988338378"/>
                    </a:ext>
                  </a:extLst>
                </a:gridCol>
                <a:gridCol w="1170710">
                  <a:extLst>
                    <a:ext uri="{9D8B030D-6E8A-4147-A177-3AD203B41FA5}">
                      <a16:colId xmlns:a16="http://schemas.microsoft.com/office/drawing/2014/main" val="2540300431"/>
                    </a:ext>
                  </a:extLst>
                </a:gridCol>
                <a:gridCol w="6717532">
                  <a:extLst>
                    <a:ext uri="{9D8B030D-6E8A-4147-A177-3AD203B41FA5}">
                      <a16:colId xmlns:a16="http://schemas.microsoft.com/office/drawing/2014/main" val="2273834440"/>
                    </a:ext>
                  </a:extLst>
                </a:gridCol>
              </a:tblGrid>
              <a:tr h="548059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Bush MS Technology and Security Status</a:t>
                      </a:r>
                    </a:p>
                  </a:txBody>
                  <a:tcPr marL="4629" marR="4629" marT="4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29" marR="4629" marT="4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29" marR="4629" marT="4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29" marR="4629" marT="46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70052"/>
                  </a:ext>
                </a:extLst>
              </a:tr>
              <a:tr h="6159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</a:t>
                      </a:r>
                    </a:p>
                  </a:txBody>
                  <a:tcPr marL="4629" marR="4629" marT="46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Possible             Score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Corgan Score                (2018)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TNCG Score (2022)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434342"/>
                  </a:ext>
                </a:extLst>
              </a:tr>
              <a:tr h="2087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Cabling Infrastructure</a:t>
                      </a:r>
                    </a:p>
                  </a:txBody>
                  <a:tcPr marL="4629" marR="4629" marT="46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Small improvements to renovation areas and all new wireless access point cabling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102303"/>
                  </a:ext>
                </a:extLst>
              </a:tr>
              <a:tr h="2087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Area Network</a:t>
                      </a:r>
                    </a:p>
                  </a:txBody>
                  <a:tcPr marL="4629" marR="4629" marT="46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upgrade (that True North is aware of)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424068"/>
                  </a:ext>
                </a:extLst>
              </a:tr>
              <a:tr h="41233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Wireless LAN</a:t>
                      </a:r>
                    </a:p>
                  </a:txBody>
                  <a:tcPr marL="4629" marR="4629" marT="46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Wireless could use a refresh in the next few years but in good condition right now. New cabling in place to support refresh.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972742"/>
                  </a:ext>
                </a:extLst>
              </a:tr>
              <a:tr h="41233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Unified Comm (Phone) System</a:t>
                      </a:r>
                    </a:p>
                  </a:txBody>
                  <a:tcPr marL="4629" marR="4629" marT="46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Upgraded prior to renovation project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877849"/>
                  </a:ext>
                </a:extLst>
              </a:tr>
              <a:tr h="41233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Video Management System</a:t>
                      </a:r>
                    </a:p>
                  </a:txBody>
                  <a:tcPr marL="4629" marR="4629" marT="46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Genetec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382676"/>
                  </a:ext>
                </a:extLst>
              </a:tr>
              <a:tr h="2087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 Address</a:t>
                      </a:r>
                    </a:p>
                  </a:txBody>
                  <a:tcPr marL="4629" marR="4629" marT="46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Informacast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26835"/>
                  </a:ext>
                </a:extLst>
              </a:tr>
              <a:tr h="41233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Premise Access Control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(and Intrusion)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29" marR="4629" marT="46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Genetec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017547"/>
                  </a:ext>
                </a:extLst>
              </a:tr>
              <a:tr h="2087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Intercom System</a:t>
                      </a:r>
                    </a:p>
                  </a:txBody>
                  <a:tcPr marL="4629" marR="4629" marT="46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Added new intercom stations with renovation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043186"/>
                  </a:ext>
                </a:extLst>
              </a:tr>
              <a:tr h="2087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Space AV</a:t>
                      </a:r>
                    </a:p>
                  </a:txBody>
                  <a:tcPr marL="4629" marR="4629" marT="46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item. AV upgrade as part of technology package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307967"/>
                  </a:ext>
                </a:extLst>
              </a:tr>
              <a:tr h="41233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Instruction Space Presentation</a:t>
                      </a:r>
                    </a:p>
                  </a:txBody>
                  <a:tcPr marL="4629" marR="4629" marT="46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Interactive Displays in renovation areas matching District standard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041989"/>
                  </a:ext>
                </a:extLst>
              </a:tr>
              <a:tr h="2087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Score</a:t>
                      </a:r>
                    </a:p>
                  </a:txBody>
                  <a:tcPr marL="4629" marR="4629" marT="46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628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289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object 7">
            <a:extLst>
              <a:ext uri="{FF2B5EF4-FFF2-40B4-BE49-F238E27FC236}">
                <a16:creationId xmlns:a16="http://schemas.microsoft.com/office/drawing/2014/main" id="{EAE760C8-887B-4CA7-969F-7FA409C1308C}"/>
              </a:ext>
            </a:extLst>
          </p:cNvPr>
          <p:cNvSpPr txBox="1">
            <a:spLocks/>
          </p:cNvSpPr>
          <p:nvPr/>
        </p:nvSpPr>
        <p:spPr>
          <a:xfrm>
            <a:off x="727424" y="1198072"/>
            <a:ext cx="4134672" cy="411882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Barbara Bush MS</a:t>
            </a:r>
            <a:endParaRPr lang="en-US" dirty="0"/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Assessment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Site : 92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Exterior: 82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Interior: 88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MEP: 91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Technology: 80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Score: 87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BDD1EC-AC48-4BCB-A1E9-95C04F7C1BBB}"/>
              </a:ext>
            </a:extLst>
          </p:cNvPr>
          <p:cNvSpPr/>
          <p:nvPr/>
        </p:nvSpPr>
        <p:spPr>
          <a:xfrm>
            <a:off x="4569299" y="200295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D8BE7178-26C6-4B7C-B52B-C31BFB0242F0}"/>
              </a:ext>
            </a:extLst>
          </p:cNvPr>
          <p:cNvSpPr txBox="1">
            <a:spLocks/>
          </p:cNvSpPr>
          <p:nvPr/>
        </p:nvSpPr>
        <p:spPr>
          <a:xfrm>
            <a:off x="4984929" y="1198072"/>
            <a:ext cx="3596209" cy="446417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After Bond </a:t>
            </a:r>
            <a:endParaRPr lang="en-US" dirty="0"/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Improvements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Site : 94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Exterior: 88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Interior: 92</a:t>
            </a:r>
          </a:p>
          <a:p>
            <a:pPr marL="492125" marR="5080" indent="-480695">
              <a:lnSpc>
                <a:spcPct val="73800"/>
              </a:lnSpc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MEP: 95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Technology: 93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Score: 92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675" y="5170425"/>
            <a:ext cx="6134100" cy="13144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9930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36"/>
          <p:cNvSpPr txBox="1"/>
          <p:nvPr/>
        </p:nvSpPr>
        <p:spPr>
          <a:xfrm>
            <a:off x="0" y="4839888"/>
            <a:ext cx="12192000" cy="8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algn="ctr"/>
            <a:endParaRPr sz="933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EB3C9A8-4324-7D48-CE08-A7D051E4B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593" y="2819537"/>
            <a:ext cx="4214813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A778500447AC4E8170F07530B9DC76" ma:contentTypeVersion="16" ma:contentTypeDescription="Create a new document." ma:contentTypeScope="" ma:versionID="cdaaaf90290e8e17a0ce6fe617cd2b43">
  <xsd:schema xmlns:xsd="http://www.w3.org/2001/XMLSchema" xmlns:xs="http://www.w3.org/2001/XMLSchema" xmlns:p="http://schemas.microsoft.com/office/2006/metadata/properties" xmlns:ns2="d5133a0f-e125-48af-b6ad-e38296e4c99c" xmlns:ns3="c48a177a-9e1d-4964-858b-ea53c00f3f97" targetNamespace="http://schemas.microsoft.com/office/2006/metadata/properties" ma:root="true" ma:fieldsID="12ad19b468f8c96ba5bc07ce8e4ba073" ns2:_="" ns3:_="">
    <xsd:import namespace="d5133a0f-e125-48af-b6ad-e38296e4c99c"/>
    <xsd:import namespace="c48a177a-9e1d-4964-858b-ea53c00f3f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133a0f-e125-48af-b6ad-e38296e4c9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a43907d-6f8f-426c-8051-071ba3433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8a177a-9e1d-4964-858b-ea53c00f3f9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41bb94-8b0d-4c3d-b68d-c73b93b2512b}" ma:internalName="TaxCatchAll" ma:showField="CatchAllData" ma:web="c48a177a-9e1d-4964-858b-ea53c00f3f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8a177a-9e1d-4964-858b-ea53c00f3f97" xsi:nil="true"/>
    <lcf76f155ced4ddcb4097134ff3c332f xmlns="d5133a0f-e125-48af-b6ad-e38296e4c99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07F217-081F-4D85-8F28-7F7DAE89A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133a0f-e125-48af-b6ad-e38296e4c99c"/>
    <ds:schemaRef ds:uri="c48a177a-9e1d-4964-858b-ea53c00f3f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739CA8C-521A-4B9E-9BC9-EAA49007194F}">
  <ds:schemaRefs>
    <ds:schemaRef ds:uri="http://purl.org/dc/terms/"/>
    <ds:schemaRef ds:uri="http://schemas.openxmlformats.org/package/2006/metadata/core-properties"/>
    <ds:schemaRef ds:uri="http://schemas.microsoft.com/office/infopath/2007/PartnerControls"/>
    <ds:schemaRef ds:uri="d5133a0f-e125-48af-b6ad-e38296e4c99c"/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  <ds:schemaRef ds:uri="c48a177a-9e1d-4964-858b-ea53c00f3f9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2B29BAD-5C28-4FCE-B9FB-4B76D68867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4275</TotalTime>
  <Words>4136</Words>
  <Application>Microsoft Office PowerPoint</Application>
  <PresentationFormat>Widescreen</PresentationFormat>
  <Paragraphs>1927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Adobe Gothic Std B</vt:lpstr>
      <vt:lpstr>Arial</vt:lpstr>
      <vt:lpstr>Arial Narrow</vt:lpstr>
      <vt:lpstr>Calibri</vt:lpstr>
      <vt:lpstr>Calibri Light</vt:lpstr>
      <vt:lpstr>Century Gothic</vt:lpstr>
      <vt:lpstr>Courier New</vt:lpstr>
      <vt:lpstr>Gotham Medium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Goehring, Lelia Ann</dc:creator>
  <cp:lastModifiedBy>Blackburn, Corey G.</cp:lastModifiedBy>
  <cp:revision>233</cp:revision>
  <cp:lastPrinted>2020-11-05T20:18:56Z</cp:lastPrinted>
  <dcterms:created xsi:type="dcterms:W3CDTF">2020-10-08T21:36:14Z</dcterms:created>
  <dcterms:modified xsi:type="dcterms:W3CDTF">2024-04-25T18:50:59Z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0x01010052A778500447AC4E8170F07530B9DC76</vt:lpwstr>
  </property>
  <property fmtid="{D5CDD505-2E9C-101B-9397-08002B2CF9AE}" pid="3" name="MediaServiceImageTags">
    <vt:lpwstr/>
  </property>
</Properties>
</file>