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08" r:id="rId1"/>
  </p:sldMasterIdLst>
  <p:notesMasterIdLst>
    <p:notesMasterId r:id="rId17"/>
  </p:notesMasterIdLst>
  <p:handoutMasterIdLst>
    <p:handoutMasterId r:id="rId18"/>
  </p:handoutMasterIdLst>
  <p:sldIdLst>
    <p:sldId id="413" r:id="rId2"/>
    <p:sldId id="338" r:id="rId3"/>
    <p:sldId id="434" r:id="rId4"/>
    <p:sldId id="432" r:id="rId5"/>
    <p:sldId id="420" r:id="rId6"/>
    <p:sldId id="424" r:id="rId7"/>
    <p:sldId id="425" r:id="rId8"/>
    <p:sldId id="431" r:id="rId9"/>
    <p:sldId id="429" r:id="rId10"/>
    <p:sldId id="430" r:id="rId11"/>
    <p:sldId id="426" r:id="rId12"/>
    <p:sldId id="427" r:id="rId13"/>
    <p:sldId id="435" r:id="rId14"/>
    <p:sldId id="436" r:id="rId15"/>
    <p:sldId id="433" r:id="rId16"/>
  </p:sldIdLst>
  <p:sldSz cx="12192000" cy="6858000"/>
  <p:notesSz cx="7010400" cy="9296400"/>
  <p:defaultTextStyle>
    <a:defPPr>
      <a:defRPr lang="en-US"/>
    </a:defPPr>
    <a:lvl1pPr marL="0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1pPr>
    <a:lvl2pPr marL="608945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2pPr>
    <a:lvl3pPr marL="1217889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3pPr>
    <a:lvl4pPr marL="1826834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4pPr>
    <a:lvl5pPr marL="2435779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5pPr>
    <a:lvl6pPr marL="3044723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6pPr>
    <a:lvl7pPr marL="3653668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7pPr>
    <a:lvl8pPr marL="4262613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8pPr>
    <a:lvl9pPr marL="4871557" algn="l" defTabSz="1217889" rtl="0" eaLnBrk="1" latinLnBrk="0" hangingPunct="1">
      <a:defRPr sz="2397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lias Malouf" initials="EM" lastIdx="1" clrIdx="0">
    <p:extLst>
      <p:ext uri="{19B8F6BF-5375-455C-9EA6-DF929625EA0E}">
        <p15:presenceInfo xmlns:p15="http://schemas.microsoft.com/office/powerpoint/2012/main" userId="S::emalouf@ccorpusa.com::8fe6215b-09be-4613-9702-cb8f9094e693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FF0000"/>
    <a:srgbClr val="006699"/>
    <a:srgbClr val="CCFFFF"/>
    <a:srgbClr val="FF3300"/>
    <a:srgbClr val="7E0000"/>
    <a:srgbClr val="660066"/>
    <a:srgbClr val="69A949"/>
    <a:srgbClr val="58DF4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578" autoAdjust="0"/>
    <p:restoredTop sz="81439" autoAdjust="0"/>
  </p:normalViewPr>
  <p:slideViewPr>
    <p:cSldViewPr snapToGrid="0">
      <p:cViewPr varScale="1">
        <p:scale>
          <a:sx n="94" d="100"/>
          <a:sy n="94" d="100"/>
        </p:scale>
        <p:origin x="852" y="6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7" d="100"/>
          <a:sy n="67" d="100"/>
        </p:scale>
        <p:origin x="4236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total bond issuance $375M</a:t>
            </a:r>
          </a:p>
        </c:rich>
      </c:tx>
      <c:layout>
        <c:manualLayout>
          <c:xMode val="edge"/>
          <c:yMode val="edge"/>
          <c:x val="5.3715223097112859E-2"/>
          <c:y val="5.092592592592592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7B92-43CC-8A45-F4CF9B2DD8C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7B92-43CC-8A45-F4CF9B2DD8C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7B92-43CC-8A45-F4CF9B2DD8C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7B92-43CC-8A45-F4CF9B2DD8C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7B92-43CC-8A45-F4CF9B2DD8CA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7B92-43CC-8A45-F4CF9B2DD8CA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7B92-43CC-8A45-F4CF9B2DD8CA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7B92-43CC-8A45-F4CF9B2DD8CA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7B92-43CC-8A45-F4CF9B2DD8CA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6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9-7B92-43CC-8A45-F4CF9B2DD8C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Sheet1!$B$2:$B$6</c:f>
              <c:strCache>
                <c:ptCount val="5"/>
                <c:pt idx="0">
                  <c:v>Series A - $24M</c:v>
                </c:pt>
                <c:pt idx="1">
                  <c:v>Series B - $59M</c:v>
                </c:pt>
                <c:pt idx="2">
                  <c:v>Series C - $10.25M</c:v>
                </c:pt>
                <c:pt idx="3">
                  <c:v>Series D - $60M</c:v>
                </c:pt>
                <c:pt idx="4">
                  <c:v>Unallocated $221.75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24</c:v>
                </c:pt>
                <c:pt idx="1">
                  <c:v>59</c:v>
                </c:pt>
                <c:pt idx="2">
                  <c:v>10.25</c:v>
                </c:pt>
                <c:pt idx="3">
                  <c:v>60</c:v>
                </c:pt>
                <c:pt idx="4">
                  <c:v>221.75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7B92-43CC-8A45-F4CF9B2DD8CA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8" y="8"/>
            <a:ext cx="3038475" cy="466726"/>
          </a:xfrm>
          <a:prstGeom prst="rect">
            <a:avLst/>
          </a:prstGeom>
        </p:spPr>
        <p:txBody>
          <a:bodyPr vert="horz" lIns="106768" tIns="53383" rIns="106768" bIns="53383" rtlCol="0"/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45" y="8"/>
            <a:ext cx="3038475" cy="466726"/>
          </a:xfrm>
          <a:prstGeom prst="rect">
            <a:avLst/>
          </a:prstGeom>
        </p:spPr>
        <p:txBody>
          <a:bodyPr vert="horz" lIns="106768" tIns="53383" rIns="106768" bIns="53383" rtlCol="0"/>
          <a:lstStyle>
            <a:lvl1pPr algn="r">
              <a:defRPr sz="1400"/>
            </a:lvl1pPr>
          </a:lstStyle>
          <a:p>
            <a:fld id="{CCA66A55-8839-4FA8-8B32-1EE75DF290E2}" type="datetimeFigureOut">
              <a:rPr lang="en-US" smtClean="0"/>
              <a:t>8/26/2019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8" y="8829681"/>
            <a:ext cx="3038475" cy="466726"/>
          </a:xfrm>
          <a:prstGeom prst="rect">
            <a:avLst/>
          </a:prstGeom>
        </p:spPr>
        <p:txBody>
          <a:bodyPr vert="horz" lIns="106768" tIns="53383" rIns="106768" bIns="53383" rtlCol="0" anchor="b"/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45" y="8829681"/>
            <a:ext cx="3038475" cy="466726"/>
          </a:xfrm>
          <a:prstGeom prst="rect">
            <a:avLst/>
          </a:prstGeom>
        </p:spPr>
        <p:txBody>
          <a:bodyPr vert="horz" lIns="106768" tIns="53383" rIns="106768" bIns="53383" rtlCol="0" anchor="b"/>
          <a:lstStyle>
            <a:lvl1pPr algn="r">
              <a:defRPr sz="1400"/>
            </a:lvl1pPr>
          </a:lstStyle>
          <a:p>
            <a:fld id="{220FA074-78A7-49B1-A225-B04ED7DF604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255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8" y="0"/>
            <a:ext cx="3038475" cy="465138"/>
          </a:xfrm>
          <a:prstGeom prst="rect">
            <a:avLst/>
          </a:prstGeom>
        </p:spPr>
        <p:txBody>
          <a:bodyPr vert="horz" lIns="106768" tIns="53383" rIns="106768" bIns="53383" rtlCol="0"/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45" y="0"/>
            <a:ext cx="3038475" cy="465138"/>
          </a:xfrm>
          <a:prstGeom prst="rect">
            <a:avLst/>
          </a:prstGeom>
        </p:spPr>
        <p:txBody>
          <a:bodyPr vert="horz" lIns="106768" tIns="53383" rIns="106768" bIns="53383" rtlCol="0"/>
          <a:lstStyle>
            <a:lvl1pPr algn="r">
              <a:defRPr sz="1400"/>
            </a:lvl1pPr>
          </a:lstStyle>
          <a:p>
            <a:fld id="{9996D767-7F89-4482-B36D-84AEBDAE6AFF}" type="datetimeFigureOut">
              <a:rPr lang="en-US" smtClean="0"/>
              <a:t>8/26/2019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06768" tIns="53383" rIns="106768" bIns="53383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8" y="4416434"/>
            <a:ext cx="5607050" cy="4183063"/>
          </a:xfrm>
          <a:prstGeom prst="rect">
            <a:avLst/>
          </a:prstGeom>
        </p:spPr>
        <p:txBody>
          <a:bodyPr vert="horz" lIns="106768" tIns="53383" rIns="106768" bIns="53383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8" y="8829675"/>
            <a:ext cx="3038475" cy="465138"/>
          </a:xfrm>
          <a:prstGeom prst="rect">
            <a:avLst/>
          </a:prstGeom>
        </p:spPr>
        <p:txBody>
          <a:bodyPr vert="horz" lIns="106768" tIns="53383" rIns="106768" bIns="53383" rtlCol="0" anchor="b"/>
          <a:lstStyle>
            <a:lvl1pPr algn="l">
              <a:defRPr sz="14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45" y="8829675"/>
            <a:ext cx="3038475" cy="465138"/>
          </a:xfrm>
          <a:prstGeom prst="rect">
            <a:avLst/>
          </a:prstGeom>
        </p:spPr>
        <p:txBody>
          <a:bodyPr vert="horz" lIns="106768" tIns="53383" rIns="106768" bIns="53383" rtlCol="0" anchor="b"/>
          <a:lstStyle>
            <a:lvl1pPr algn="r">
              <a:defRPr sz="1400"/>
            </a:lvl1pPr>
          </a:lstStyle>
          <a:p>
            <a:fld id="{135C31E2-9035-4D58-B275-BF4DF40E0B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181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1pPr>
    <a:lvl2pPr marL="608945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2pPr>
    <a:lvl3pPr marL="1217889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3pPr>
    <a:lvl4pPr marL="1826834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4pPr>
    <a:lvl5pPr marL="2435779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5pPr>
    <a:lvl6pPr marL="3044723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6pPr>
    <a:lvl7pPr marL="3653668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7pPr>
    <a:lvl8pPr marL="4262613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8pPr>
    <a:lvl9pPr marL="4871557" algn="l" defTabSz="1217889" rtl="0" eaLnBrk="1" latinLnBrk="0" hangingPunct="1">
      <a:defRPr sz="159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900" dirty="0"/>
              <a:t>Good evening Board President Valencia, Vice President Cazares, Board Members, Dr. Danielian, Executive staff and guests.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C31E2-9035-4D58-B275-BF4DF40E0BF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53267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6400" y="696913"/>
            <a:ext cx="6197600" cy="34861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900" dirty="0"/>
              <a:t>This is a Measure G Bond Program Update.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5C31E2-9035-4D58-B275-BF4DF40E0BF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1806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>
          <a:xfrm>
            <a:off x="701678" y="5876696"/>
            <a:ext cx="5607050" cy="2722801"/>
          </a:xfrm>
        </p:spPr>
        <p:txBody>
          <a:bodyPr/>
          <a:lstStyle/>
          <a:p>
            <a:pPr marL="333697" indent="-333697">
              <a:buFont typeface="Arial" panose="020B0604020202020204" pitchFamily="34" charset="0"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3112263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>
          <a:xfrm>
            <a:off x="701678" y="5876696"/>
            <a:ext cx="5607050" cy="2722801"/>
          </a:xfrm>
        </p:spPr>
        <p:txBody>
          <a:bodyPr/>
          <a:lstStyle/>
          <a:p>
            <a:pPr marL="333697" indent="-333697">
              <a:buFont typeface="Arial" panose="020B0604020202020204" pitchFamily="34" charset="0"/>
              <a:buChar char="•"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101668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684727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3219590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448841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 smtClean="0"/>
          </a:p>
          <a:p>
            <a:r>
              <a:rPr lang="en-US" sz="1400" dirty="0" smtClean="0"/>
              <a:t>Phasing</a:t>
            </a:r>
            <a:r>
              <a:rPr lang="en-US" sz="1400" baseline="0" dirty="0" smtClean="0"/>
              <a:t> not recommended because it would require two separate bid packages and the same ADA scope</a:t>
            </a:r>
            <a:endParaRPr lang="en-US" sz="1400" dirty="0" smtClean="0"/>
          </a:p>
          <a:p>
            <a:r>
              <a:rPr lang="en-US" sz="1400" dirty="0" smtClean="0"/>
              <a:t>Will add milestones to project schedule as part of the </a:t>
            </a:r>
            <a:r>
              <a:rPr lang="en-US" sz="1400" baseline="0" dirty="0" smtClean="0"/>
              <a:t>bid documents to expedite use of the field</a:t>
            </a: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93568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608678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598172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713764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6470078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0629725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8908744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2080803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2C22F-149E-46FA-A6B7-BDF3506DE36F}" type="datetime1">
              <a:rPr lang="en-US" smtClean="0"/>
              <a:t>8/26/2019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182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6E1771-4D31-4951-8110-1E3985DF03B7}" type="datetime1">
              <a:rPr lang="en-US" smtClean="0"/>
              <a:t>8/26/2019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9868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0489BF-0BE9-400A-BB3F-E2DE71D60DFC}" type="datetime1">
              <a:rPr lang="en-US" smtClean="0"/>
              <a:t>8/26/2019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4990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72A7F-466E-4893-A120-60AB8954A9DC}" type="datetime1">
              <a:rPr lang="en-US" smtClean="0"/>
              <a:t>8/26/2019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805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3A7E9-FCBC-4D1C-B3BC-A2E5A946634E}" type="datetime1">
              <a:rPr lang="en-US" smtClean="0"/>
              <a:t>8/26/2019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583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7ED96-E2DA-4A69-B055-7D8433589A3F}" type="datetime1">
              <a:rPr lang="en-US" smtClean="0"/>
              <a:t>8/26/2019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16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DCF4B-F47F-411C-BA0D-724F4F2BD9B0}" type="datetime1">
              <a:rPr lang="en-US" smtClean="0"/>
              <a:t>8/26/2019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092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A2D9A-C5DA-4EE0-AE3D-A7DAB91792EE}" type="datetime1">
              <a:rPr lang="en-US" smtClean="0"/>
              <a:t>8/26/2019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097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E4B22-A8D2-487C-B7A4-F859132F3C26}" type="datetime1">
              <a:rPr lang="en-US" smtClean="0"/>
              <a:t>8/26/2019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98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D51CA1-1EA9-417A-A09B-825A585DCE69}" type="datetime1">
              <a:rPr lang="en-US" smtClean="0"/>
              <a:t>8/26/2019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9647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3D143-4481-48A5-8248-07692B157BB1}" type="datetime1">
              <a:rPr lang="en-US" smtClean="0"/>
              <a:t>8/26/2019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1614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F88BC-740E-4509-9646-157E05EBEF73}" type="datetime1">
              <a:rPr lang="en-US" smtClean="0"/>
              <a:t>8/26/2019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84211D-17AE-4C62-98E9-221CBF3E028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69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3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jpeg"/><Relationship Id="rId5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0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cid:DD0CE66E-14C9-4EB0-A3D2-B84E749F566D" TargetMode="External"/><Relationship Id="rId3" Type="http://schemas.openxmlformats.org/officeDocument/2006/relationships/image" Target="../media/image3.pn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3.png"/><Relationship Id="rId5" Type="http://schemas.microsoft.com/office/2007/relationships/hdphoto" Target="../media/hdphoto1.wdp"/><Relationship Id="rId10" Type="http://schemas.openxmlformats.org/officeDocument/2006/relationships/image" Target="cid:FB7B544D-BFCB-415C-8824-C1F41FD3B8FA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348032" y="308510"/>
            <a:ext cx="10843975" cy="603362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5" t="22233" r="21312" b="27068"/>
          <a:stretch/>
        </p:blipFill>
        <p:spPr>
          <a:xfrm>
            <a:off x="6096009" y="1308595"/>
            <a:ext cx="5789467" cy="5036271"/>
          </a:xfrm>
          <a:prstGeom prst="rect">
            <a:avLst/>
          </a:prstGeom>
        </p:spPr>
      </p:pic>
      <p:sp>
        <p:nvSpPr>
          <p:cNvPr id="8" name="Subtitle 2"/>
          <p:cNvSpPr txBox="1">
            <a:spLocks/>
          </p:cNvSpPr>
          <p:nvPr/>
        </p:nvSpPr>
        <p:spPr>
          <a:xfrm>
            <a:off x="659977" y="1206210"/>
            <a:ext cx="6114441" cy="4554898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B O A R D   O F   E D U C A T I O N</a:t>
            </a:r>
          </a:p>
          <a:p>
            <a:pPr algn="l"/>
            <a:r>
              <a:rPr lang="en-US" sz="1801" b="1" dirty="0">
                <a:solidFill>
                  <a:schemeClr val="tx1"/>
                </a:solidFill>
                <a:latin typeface="Century Gothic" panose="020B0502020202020204" pitchFamily="34" charset="0"/>
              </a:rPr>
              <a:t>Board Meeting</a:t>
            </a:r>
            <a:r>
              <a:rPr lang="en-US" sz="1801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|</a:t>
            </a:r>
            <a:r>
              <a:rPr lang="en-US" sz="1801" b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1801" b="1" dirty="0" smtClean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August 26, </a:t>
            </a:r>
            <a:r>
              <a:rPr lang="en-US" sz="1801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2019</a:t>
            </a:r>
          </a:p>
          <a:p>
            <a:pPr algn="l"/>
            <a:endParaRPr lang="en-US" sz="1067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Dr. H A S M I K   D A N I E L l A N </a:t>
            </a:r>
          </a:p>
          <a:p>
            <a:pPr algn="l"/>
            <a:r>
              <a:rPr lang="en-US" sz="1801" b="1" dirty="0">
                <a:solidFill>
                  <a:schemeClr val="tx1"/>
                </a:solidFill>
                <a:latin typeface="Century Gothic" panose="020B0502020202020204" pitchFamily="34" charset="0"/>
              </a:rPr>
              <a:t>Superintendent</a:t>
            </a:r>
          </a:p>
          <a:p>
            <a:pPr algn="l"/>
            <a:endParaRPr lang="en-US" sz="1067" b="1" dirty="0">
              <a:solidFill>
                <a:srgbClr val="C00000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E S T U A R D O    S A N T I L </a:t>
            </a:r>
            <a:r>
              <a:rPr lang="en-US" sz="2000" b="1" dirty="0" err="1">
                <a:solidFill>
                  <a:srgbClr val="C00000"/>
                </a:solidFill>
                <a:latin typeface="Century Gothic" panose="020B0502020202020204" pitchFamily="34" charset="0"/>
              </a:rPr>
              <a:t>L</a:t>
            </a:r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A N</a:t>
            </a:r>
          </a:p>
          <a:p>
            <a:pPr algn="l"/>
            <a:r>
              <a:rPr lang="en-US" sz="1801" b="1" dirty="0">
                <a:solidFill>
                  <a:schemeClr val="tx1"/>
                </a:solidFill>
                <a:latin typeface="Century Gothic" panose="020B0502020202020204" pitchFamily="34" charset="0"/>
              </a:rPr>
              <a:t>Assistant Superintendent</a:t>
            </a:r>
            <a:r>
              <a:rPr lang="en-US" sz="1801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|</a:t>
            </a:r>
            <a:r>
              <a:rPr lang="en-US" sz="1801" b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1801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Business Services</a:t>
            </a:r>
          </a:p>
          <a:p>
            <a:pPr algn="l"/>
            <a:endParaRPr lang="en-US" sz="1067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E D I T H   </a:t>
            </a:r>
            <a:r>
              <a:rPr lang="en-US" sz="2000" b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C.   </a:t>
            </a:r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F L O R E N C E</a:t>
            </a:r>
          </a:p>
          <a:p>
            <a:pPr algn="l"/>
            <a:r>
              <a:rPr lang="en-US" sz="1801" b="1" dirty="0">
                <a:solidFill>
                  <a:schemeClr val="tx1"/>
                </a:solidFill>
                <a:latin typeface="Century Gothic" panose="020B0502020202020204" pitchFamily="34" charset="0"/>
              </a:rPr>
              <a:t>Director</a:t>
            </a:r>
            <a:r>
              <a:rPr lang="en-US" sz="20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|</a:t>
            </a:r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1801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Facilities Planning &amp; Construction</a:t>
            </a:r>
          </a:p>
          <a:p>
            <a:pPr algn="l"/>
            <a:endParaRPr lang="en-US" sz="1070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A N </a:t>
            </a:r>
            <a:r>
              <a:rPr lang="en-US" sz="2000" b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T </a:t>
            </a:r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O N </a:t>
            </a:r>
            <a:r>
              <a:rPr lang="en-US" sz="2000" b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I O   </a:t>
            </a:r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S A L C </a:t>
            </a:r>
            <a:r>
              <a:rPr lang="en-US" sz="2000" b="1" dirty="0" smtClean="0">
                <a:solidFill>
                  <a:srgbClr val="C00000"/>
                </a:solidFill>
                <a:latin typeface="Century Gothic" panose="020B0502020202020204" pitchFamily="34" charset="0"/>
              </a:rPr>
              <a:t>I </a:t>
            </a:r>
            <a:r>
              <a:rPr lang="en-US" sz="20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D O</a:t>
            </a:r>
          </a:p>
          <a:p>
            <a:pPr algn="l"/>
            <a:r>
              <a:rPr lang="en-US" sz="1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Program Director</a:t>
            </a:r>
            <a:r>
              <a:rPr lang="en-US" sz="1800" b="1" dirty="0">
                <a:solidFill>
                  <a:schemeClr val="accent1"/>
                </a:solidFill>
                <a:latin typeface="Century Gothic" panose="020B0502020202020204" pitchFamily="34" charset="0"/>
              </a:rPr>
              <a:t>|</a:t>
            </a:r>
            <a:r>
              <a:rPr lang="en-US" sz="1800" b="1" dirty="0">
                <a:solidFill>
                  <a:srgbClr val="C00000"/>
                </a:solidFill>
                <a:latin typeface="Century Gothic" panose="020B0502020202020204" pitchFamily="34" charset="0"/>
              </a:rPr>
              <a:t> </a:t>
            </a:r>
            <a:r>
              <a:rPr lang="en-US" sz="1800" b="1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Cumming (Program Management) </a:t>
            </a:r>
            <a:endParaRPr lang="en-US" sz="2400" b="1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1" name="Straight Connector 10"/>
          <p:cNvCxnSpPr>
            <a:cxnSpLocks/>
          </p:cNvCxnSpPr>
          <p:nvPr/>
        </p:nvCxnSpPr>
        <p:spPr>
          <a:xfrm>
            <a:off x="545253" y="1185025"/>
            <a:ext cx="0" cy="4576075"/>
          </a:xfrm>
          <a:prstGeom prst="line">
            <a:avLst/>
          </a:prstGeom>
          <a:ln w="127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16" y="270801"/>
            <a:ext cx="12192001" cy="74345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 O N D  </a:t>
            </a:r>
            <a:r>
              <a:rPr lang="en-US" sz="3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P </a:t>
            </a:r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R O G R A M </a:t>
            </a:r>
            <a:r>
              <a:rPr lang="en-US" sz="3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 </a:t>
            </a:r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 P D A T 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72BBC94-A953-43D4-9A15-40AF64B4460B}"/>
              </a:ext>
            </a:extLst>
          </p:cNvPr>
          <p:cNvSpPr/>
          <p:nvPr/>
        </p:nvSpPr>
        <p:spPr>
          <a:xfrm rot="16200000">
            <a:off x="-2147254" y="3192141"/>
            <a:ext cx="504646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67950" y="6557702"/>
            <a:ext cx="1924064" cy="36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47207" y="200800"/>
            <a:ext cx="1653167" cy="899343"/>
          </a:xfrm>
          <a:prstGeom prst="rect">
            <a:avLst/>
          </a:prstGeom>
        </p:spPr>
      </p:pic>
      <p:pic>
        <p:nvPicPr>
          <p:cNvPr id="18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5520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659076" y="1278630"/>
            <a:ext cx="0" cy="5323044"/>
          </a:xfrm>
          <a:prstGeom prst="line">
            <a:avLst/>
          </a:prstGeom>
          <a:ln w="12700"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0104590" y="6619260"/>
            <a:ext cx="2198255" cy="308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1" dirty="0">
                <a:solidFill>
                  <a:schemeClr val="bg1"/>
                </a:solidFill>
                <a:latin typeface="Century Gothic" panose="020B0502020202020204" pitchFamily="34" charset="0"/>
              </a:rPr>
              <a:t>MAY 07, 2018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9076" y="1200690"/>
            <a:ext cx="5722444" cy="4555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019" lvl="1" indent="-342865">
              <a:buFont typeface="Arial" panose="020B0604020202020204" pitchFamily="34" charset="0"/>
              <a:buChar char="•"/>
            </a:pPr>
            <a:endParaRPr lang="en-US" sz="1600" b="1" dirty="0">
              <a:latin typeface="Century Gothic" panose="020B0502020202020204" pitchFamily="34" charset="0"/>
            </a:endParaRPr>
          </a:p>
          <a:p>
            <a:pPr lvl="1"/>
            <a:r>
              <a:rPr lang="en-US" sz="3000" b="1" dirty="0">
                <a:solidFill>
                  <a:prstClr val="black"/>
                </a:solidFill>
                <a:latin typeface="Century Gothic" panose="020B0502020202020204" pitchFamily="34" charset="0"/>
              </a:rPr>
              <a:t>AGENDA</a:t>
            </a:r>
          </a:p>
          <a:p>
            <a:pPr marL="1257172" lvl="2" indent="-342865">
              <a:buFont typeface="Wingdings" panose="05000000000000000000" pitchFamily="2" charset="2"/>
              <a:buChar char="Ø"/>
            </a:pPr>
            <a:endParaRPr lang="en-US" sz="180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800019" lvl="1" indent="-342865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Measure </a:t>
            </a:r>
            <a:r>
              <a:rPr lang="en-US" sz="24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G</a:t>
            </a:r>
          </a:p>
          <a:p>
            <a:pPr marL="1408998" lvl="2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Financial </a:t>
            </a:r>
            <a:r>
              <a:rPr lang="en-US" sz="2000" dirty="0">
                <a:solidFill>
                  <a:prstClr val="black"/>
                </a:solidFill>
                <a:latin typeface="Century Gothic" panose="020B0502020202020204" pitchFamily="34" charset="0"/>
              </a:rPr>
              <a:t>Update</a:t>
            </a:r>
          </a:p>
          <a:p>
            <a:pPr marL="1066693" lvl="2"/>
            <a:endParaRPr lang="en-US" sz="18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800019" lvl="1" indent="-342865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Measure G Phase </a:t>
            </a:r>
            <a:r>
              <a:rPr lang="en-US" sz="24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1A</a:t>
            </a:r>
          </a:p>
          <a:p>
            <a:pPr marL="1408998" lvl="2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Financial &amp; Status Update</a:t>
            </a:r>
            <a:endParaRPr lang="en-US" sz="2000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1"/>
            <a:endParaRPr lang="en-US" sz="1801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marL="800019" lvl="1" indent="-342865"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prstClr val="black"/>
                </a:solidFill>
                <a:latin typeface="Century Gothic" panose="020B0502020202020204" pitchFamily="34" charset="0"/>
              </a:rPr>
              <a:t>Measure G Phase </a:t>
            </a:r>
            <a:r>
              <a:rPr lang="en-US" sz="2400" b="1" dirty="0" smtClean="0">
                <a:solidFill>
                  <a:prstClr val="black"/>
                </a:solidFill>
                <a:latin typeface="Century Gothic" panose="020B0502020202020204" pitchFamily="34" charset="0"/>
              </a:rPr>
              <a:t>1B</a:t>
            </a:r>
          </a:p>
          <a:p>
            <a:pPr marL="1408998" lvl="2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Century Gothic" panose="020B0502020202020204" pitchFamily="34" charset="0"/>
              </a:rPr>
              <a:t>Financial &amp; Status Update</a:t>
            </a:r>
          </a:p>
          <a:p>
            <a:pPr marL="1408998" lvl="2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Century Gothic" panose="020B0502020202020204" pitchFamily="34" charset="0"/>
              </a:rPr>
              <a:t>La Mirada High School</a:t>
            </a:r>
          </a:p>
          <a:p>
            <a:pPr marL="914307" lvl="2"/>
            <a:r>
              <a:rPr lang="en-US" sz="2000" dirty="0">
                <a:latin typeface="Century Gothic" panose="020B0502020202020204" pitchFamily="34" charset="0"/>
              </a:rPr>
              <a:t> </a:t>
            </a:r>
            <a:r>
              <a:rPr lang="en-US" sz="2000" dirty="0" smtClean="0">
                <a:latin typeface="Century Gothic" panose="020B0502020202020204" pitchFamily="34" charset="0"/>
              </a:rPr>
              <a:t>      Schematic Design</a:t>
            </a:r>
            <a:endParaRPr lang="en-US" sz="2000" dirty="0">
              <a:latin typeface="Century Gothic" panose="020B0502020202020204" pitchFamily="34" charset="0"/>
            </a:endParaRPr>
          </a:p>
          <a:p>
            <a:pPr marL="1257172" lvl="2" indent="-342865">
              <a:buFont typeface="Wingdings" panose="05000000000000000000" pitchFamily="2" charset="2"/>
              <a:buChar char="§"/>
            </a:pPr>
            <a:endParaRPr lang="en-US" sz="1800" dirty="0">
              <a:latin typeface="Century Gothic" panose="020B0502020202020204" pitchFamily="34" charset="0"/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FE1687-8F4A-4A70-9650-A013697B7F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" y="6356367"/>
            <a:ext cx="12192000" cy="833015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2</a:t>
            </a:fld>
            <a:endParaRPr lang="en-US" sz="1401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97A5BAD5-C959-441D-8AF1-2BF23844AA42}"/>
              </a:ext>
            </a:extLst>
          </p:cNvPr>
          <p:cNvSpPr/>
          <p:nvPr/>
        </p:nvSpPr>
        <p:spPr>
          <a:xfrm rot="16200000">
            <a:off x="-2147254" y="3192141"/>
            <a:ext cx="504646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C24390-9090-4761-B36B-B4C33715B1E6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>
                <a:solidFill>
                  <a:schemeClr val="bg1"/>
                </a:solidFill>
              </a:rPr>
              <a:t>1</a:t>
            </a: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pic>
        <p:nvPicPr>
          <p:cNvPr id="17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48900" y="6557702"/>
            <a:ext cx="1943101" cy="36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sp>
        <p:nvSpPr>
          <p:cNvPr id="21" name="Subtitle 2"/>
          <p:cNvSpPr txBox="1">
            <a:spLocks/>
          </p:cNvSpPr>
          <p:nvPr/>
        </p:nvSpPr>
        <p:spPr>
          <a:xfrm>
            <a:off x="16" y="270801"/>
            <a:ext cx="12192001" cy="743454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B O N D </a:t>
            </a:r>
            <a:r>
              <a:rPr lang="en-US" sz="3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 </a:t>
            </a:r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P R O G R A M </a:t>
            </a:r>
            <a:r>
              <a:rPr lang="en-US" sz="3600" b="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  </a:t>
            </a:r>
            <a:r>
              <a:rPr lang="en-US" sz="3600" b="1" dirty="0">
                <a:solidFill>
                  <a:schemeClr val="bg1"/>
                </a:solidFill>
                <a:latin typeface="Century Gothic" panose="020B0502020202020204" pitchFamily="34" charset="0"/>
              </a:rPr>
              <a:t>U P D A T 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59496" y="192856"/>
            <a:ext cx="1653167" cy="899343"/>
          </a:xfrm>
          <a:prstGeom prst="rect">
            <a:avLst/>
          </a:prstGeom>
        </p:spPr>
      </p:pic>
      <p:pic>
        <p:nvPicPr>
          <p:cNvPr id="1030" name="Picture 6" descr="https://3.files.edl.io/2509/19/07/16/033239-0ca04285-67a8-40a8-a8bd-9b025d2bf6d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6686" y="2551748"/>
            <a:ext cx="3627763" cy="27208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6" name="Picture 2" descr="https://3.files.edl.io/1319/19/07/16/033855-e7650ea7-51fe-4581-95be-e0e755dd404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9860" y="1158805"/>
            <a:ext cx="3368675" cy="2526506"/>
          </a:xfrm>
          <a:prstGeom prst="rect">
            <a:avLst/>
          </a:prstGeom>
          <a:blipFill>
            <a:blip r:embed="rId8"/>
            <a:tile tx="0" ty="0" sx="100000" sy="100000" flip="none" algn="tl"/>
          </a:blip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28" name="Picture 4" descr="https://3.files.edl.io/c837/19/07/03/205731-b52b9eba-d293-4afc-9943-f67f1bc4f2e8.jpg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63" b="17931"/>
          <a:stretch/>
        </p:blipFill>
        <p:spPr bwMode="auto">
          <a:xfrm>
            <a:off x="5594350" y="4439799"/>
            <a:ext cx="3692525" cy="1916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8573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62100" y="375462"/>
            <a:ext cx="10629909" cy="62474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314450" y="375463"/>
            <a:ext cx="10877557" cy="624742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Measure G </a:t>
            </a:r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– Financial Update </a:t>
            </a: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3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>
                <a:solidFill>
                  <a:schemeClr val="bg1"/>
                </a:solidFill>
              </a:rPr>
              <a:t>2</a:t>
            </a: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01275" y="6557702"/>
            <a:ext cx="1990727" cy="36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848600" y="5901858"/>
            <a:ext cx="3739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i="1" dirty="0" smtClean="0"/>
              <a:t>Expenditures as of July 2019 $80.3M</a:t>
            </a:r>
            <a:endParaRPr lang="en-US" sz="1800" i="1" dirty="0"/>
          </a:p>
        </p:txBody>
      </p:sp>
      <p:graphicFrame>
        <p:nvGraphicFramePr>
          <p:cNvPr id="18" name="Content Placeholder 17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08826016"/>
              </p:ext>
            </p:extLst>
          </p:nvPr>
        </p:nvGraphicFramePr>
        <p:xfrm>
          <a:off x="838199" y="1359541"/>
          <a:ext cx="10750333" cy="48174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738903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62100" y="375462"/>
            <a:ext cx="10629909" cy="624743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314450" y="375463"/>
            <a:ext cx="10877557" cy="624742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1A –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Financial &amp; Status </a:t>
            </a:r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Update </a:t>
            </a: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998475149"/>
              </p:ext>
            </p:extLst>
          </p:nvPr>
        </p:nvGraphicFramePr>
        <p:xfrm>
          <a:off x="812195" y="1081275"/>
          <a:ext cx="10960710" cy="5181600"/>
        </p:xfrm>
        <a:graphic>
          <a:graphicData uri="http://schemas.openxmlformats.org/drawingml/2006/table">
            <a:tbl>
              <a:tblPr firstRow="1" bandRow="1">
                <a:tableStyleId>{5FD0F851-EC5A-4D38-B0AD-8093EC10F338}</a:tableStyleId>
              </a:tblPr>
              <a:tblGrid>
                <a:gridCol w="4598005">
                  <a:extLst>
                    <a:ext uri="{9D8B030D-6E8A-4147-A177-3AD203B41FA5}">
                      <a16:colId xmlns:a16="http://schemas.microsoft.com/office/drawing/2014/main" val="2792248724"/>
                    </a:ext>
                  </a:extLst>
                </a:gridCol>
                <a:gridCol w="1437640">
                  <a:extLst>
                    <a:ext uri="{9D8B030D-6E8A-4147-A177-3AD203B41FA5}">
                      <a16:colId xmlns:a16="http://schemas.microsoft.com/office/drawing/2014/main" val="285263022"/>
                    </a:ext>
                  </a:extLst>
                </a:gridCol>
                <a:gridCol w="1452880">
                  <a:extLst>
                    <a:ext uri="{9D8B030D-6E8A-4147-A177-3AD203B41FA5}">
                      <a16:colId xmlns:a16="http://schemas.microsoft.com/office/drawing/2014/main" val="2455797635"/>
                    </a:ext>
                  </a:extLst>
                </a:gridCol>
                <a:gridCol w="1473200">
                  <a:extLst>
                    <a:ext uri="{9D8B030D-6E8A-4147-A177-3AD203B41FA5}">
                      <a16:colId xmlns:a16="http://schemas.microsoft.com/office/drawing/2014/main" val="2172802475"/>
                    </a:ext>
                  </a:extLst>
                </a:gridCol>
                <a:gridCol w="1998985">
                  <a:extLst>
                    <a:ext uri="{9D8B030D-6E8A-4147-A177-3AD203B41FA5}">
                      <a16:colId xmlns:a16="http://schemas.microsoft.com/office/drawing/2014/main" val="551763400"/>
                    </a:ext>
                  </a:extLst>
                </a:gridCol>
              </a:tblGrid>
              <a:tr h="365158">
                <a:tc>
                  <a:txBody>
                    <a:bodyPr/>
                    <a:lstStyle/>
                    <a:p>
                      <a:r>
                        <a:rPr lang="en-US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PROJECT</a:t>
                      </a:r>
                      <a:endParaRPr lang="en-US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REVISED BUDGET</a:t>
                      </a:r>
                      <a:endParaRPr lang="en-US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EXPENDI-TURES</a:t>
                      </a:r>
                      <a:endParaRPr lang="en-US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BALANCE</a:t>
                      </a:r>
                      <a:endParaRPr lang="en-US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CONSTRUCTION</a:t>
                      </a:r>
                    </a:p>
                    <a:p>
                      <a:pPr algn="ctr"/>
                      <a:r>
                        <a:rPr lang="en-US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COMPLETION</a:t>
                      </a:r>
                      <a:endParaRPr lang="en-US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1460364"/>
                  </a:ext>
                </a:extLst>
              </a:tr>
              <a:tr h="5145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BENTON MIDDLE SCHOOL </a:t>
                      </a:r>
                    </a:p>
                    <a:p>
                      <a:r>
                        <a:rPr lang="en-US" sz="1400" dirty="0" smtClean="0">
                          <a:latin typeface="Century Gothic" panose="020B0502020202020204" pitchFamily="34" charset="0"/>
                        </a:rPr>
                        <a:t>Campus-Wide Landscape Renovation</a:t>
                      </a:r>
                      <a:endParaRPr lang="en-US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$7,573,657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$9,132,549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($1,558,892)*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99%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990045467"/>
                  </a:ext>
                </a:extLst>
              </a:tr>
              <a:tr h="514500">
                <a:tc>
                  <a:txBody>
                    <a:bodyPr/>
                    <a:lstStyle/>
                    <a:p>
                      <a:pPr marL="0" marR="0" lvl="3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CORVALLIS MIDDLE SCHOOL </a:t>
                      </a:r>
                    </a:p>
                    <a:p>
                      <a:pPr marL="0" marR="0" lvl="3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 smtClean="0">
                          <a:latin typeface="Century Gothic" panose="020B0502020202020204" pitchFamily="34" charset="0"/>
                        </a:rPr>
                        <a:t>Campus-Wide Landscape Renovation</a:t>
                      </a:r>
                      <a:endParaRPr lang="en-US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$6,632,575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$8,156,784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($1,524,209)*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99%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658990812"/>
                  </a:ext>
                </a:extLst>
              </a:tr>
              <a:tr h="5145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GLENN HIGH SCHOOL</a:t>
                      </a:r>
                    </a:p>
                    <a:p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Synthetic Turf Sports Fields,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Acc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400" dirty="0" err="1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Bldg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, Stadium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$25,032,646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$23,476,872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$1,555,773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98%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35621011"/>
                  </a:ext>
                </a:extLst>
              </a:tr>
              <a:tr h="5145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LA MIRADA HIGH SCHOOL </a:t>
                      </a:r>
                    </a:p>
                    <a:p>
                      <a:r>
                        <a:rPr lang="en-US" sz="1400" dirty="0" smtClean="0">
                          <a:latin typeface="Century Gothic" panose="020B0502020202020204" pitchFamily="34" charset="0"/>
                        </a:rPr>
                        <a:t>Modernization of Gym and Locker Room Buildings</a:t>
                      </a:r>
                      <a:endParaRPr lang="en-US" sz="14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$21,309,789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$5,572,926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$15,736,863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27</a:t>
                      </a:r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%</a:t>
                      </a:r>
                    </a:p>
                    <a:p>
                      <a:pPr algn="ctr"/>
                      <a:r>
                        <a:rPr lang="en-US" sz="1400" i="1" dirty="0" smtClean="0">
                          <a:latin typeface="Century Gothic" panose="020B0502020202020204" pitchFamily="34" charset="0"/>
                        </a:rPr>
                        <a:t>Seismic </a:t>
                      </a:r>
                      <a:r>
                        <a:rPr lang="en-US" sz="1400" i="1" baseline="0" dirty="0" smtClean="0">
                          <a:latin typeface="Century Gothic" panose="020B0502020202020204" pitchFamily="34" charset="0"/>
                        </a:rPr>
                        <a:t> +/-</a:t>
                      </a:r>
                      <a:r>
                        <a:rPr lang="en-US" sz="1400" i="1" dirty="0" smtClean="0">
                          <a:latin typeface="Century Gothic" panose="020B0502020202020204" pitchFamily="34" charset="0"/>
                        </a:rPr>
                        <a:t>$3M</a:t>
                      </a:r>
                      <a:endParaRPr lang="en-US" sz="1400" i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99389194"/>
                  </a:ext>
                </a:extLst>
              </a:tr>
              <a:tr h="5145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MORRISON</a:t>
                      </a:r>
                      <a:r>
                        <a:rPr lang="en-US" sz="1400" b="1" baseline="0" dirty="0" smtClean="0">
                          <a:latin typeface="Century Gothic" panose="020B0502020202020204" pitchFamily="34" charset="0"/>
                        </a:rPr>
                        <a:t> ELEMENTARY </a:t>
                      </a:r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SCHOOL </a:t>
                      </a:r>
                    </a:p>
                    <a:p>
                      <a:r>
                        <a:rPr lang="en-US" sz="1400" dirty="0" smtClean="0">
                          <a:latin typeface="Century Gothic" panose="020B0502020202020204" pitchFamily="34" charset="0"/>
                        </a:rPr>
                        <a:t>Modernization of Admin &amp; MPR</a:t>
                      </a:r>
                      <a:endParaRPr lang="en-US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$4,140,832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$669,762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$3,471,069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25%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74008955"/>
                  </a:ext>
                </a:extLst>
              </a:tr>
              <a:tr h="5145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LOS ALISOS</a:t>
                      </a:r>
                      <a:r>
                        <a:rPr lang="en-US" sz="1400" b="1" baseline="0" dirty="0" smtClean="0">
                          <a:latin typeface="Century Gothic" panose="020B0502020202020204" pitchFamily="34" charset="0"/>
                        </a:rPr>
                        <a:t> MIDDLE SCH</a:t>
                      </a:r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OOL</a:t>
                      </a:r>
                      <a:endParaRPr lang="en-US" sz="1400" b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sz="1400" dirty="0" smtClean="0">
                          <a:latin typeface="Century Gothic" panose="020B0502020202020204" pitchFamily="34" charset="0"/>
                        </a:rPr>
                        <a:t>Modernization of MPR</a:t>
                      </a:r>
                      <a:endParaRPr lang="en-US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$2,975,081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$604,889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$2,370,192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33%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332722870"/>
                  </a:ext>
                </a:extLst>
              </a:tr>
              <a:tr h="5145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GARDENHILL ELEMENTARY SCHOOL </a:t>
                      </a:r>
                    </a:p>
                    <a:p>
                      <a:r>
                        <a:rPr lang="en-US" sz="1400" dirty="0" smtClean="0">
                          <a:latin typeface="Century Gothic" panose="020B0502020202020204" pitchFamily="34" charset="0"/>
                        </a:rPr>
                        <a:t>Modernization of Admin &amp; MPR</a:t>
                      </a:r>
                      <a:endParaRPr lang="en-US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$3,470,980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$3,155,054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$315,926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99%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64818010"/>
                  </a:ext>
                </a:extLst>
              </a:tr>
              <a:tr h="514500">
                <a:tc>
                  <a:txBody>
                    <a:bodyPr/>
                    <a:lstStyle/>
                    <a:p>
                      <a:r>
                        <a:rPr lang="en-US" sz="1400" b="1" dirty="0" smtClean="0">
                          <a:latin typeface="Century Gothic" panose="020B0502020202020204" pitchFamily="34" charset="0"/>
                        </a:rPr>
                        <a:t>HUTCHINSON MIDDLE SCHOOL</a:t>
                      </a:r>
                    </a:p>
                    <a:p>
                      <a:r>
                        <a:rPr lang="en-US" sz="1400" dirty="0" smtClean="0">
                          <a:latin typeface="Century Gothic" panose="020B0502020202020204" pitchFamily="34" charset="0"/>
                        </a:rPr>
                        <a:t>Modernization of Admin &amp; MPR</a:t>
                      </a:r>
                      <a:endParaRPr lang="en-US" sz="1400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$3,334,466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$2,816,889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$517,577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99%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3139430"/>
                  </a:ext>
                </a:extLst>
              </a:tr>
              <a:tr h="365158">
                <a:tc>
                  <a:txBody>
                    <a:bodyPr/>
                    <a:lstStyle/>
                    <a:p>
                      <a:pPr algn="r"/>
                      <a:r>
                        <a:rPr lang="en-US" b="1" dirty="0" smtClean="0"/>
                        <a:t>TOTAL</a:t>
                      </a:r>
                      <a:endParaRPr 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$74,470,025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$55,585,726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$20,884,299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7018109"/>
                  </a:ext>
                </a:extLst>
              </a:tr>
            </a:tbl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4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>
                <a:solidFill>
                  <a:schemeClr val="bg1"/>
                </a:solidFill>
              </a:rPr>
              <a:t>3</a:t>
            </a: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29851" y="6557702"/>
            <a:ext cx="1962152" cy="36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72450" y="6235916"/>
            <a:ext cx="21501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i="1" dirty="0" smtClean="0"/>
              <a:t>*Funded by Measure S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254175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52575" y="375463"/>
            <a:ext cx="10639434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Financial and Status Update*</a:t>
            </a:r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5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4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29850" y="6557702"/>
            <a:ext cx="1962165" cy="369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graphicFrame>
        <p:nvGraphicFramePr>
          <p:cNvPr id="15" name="Content Placeholder 2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34946575"/>
              </p:ext>
            </p:extLst>
          </p:nvPr>
        </p:nvGraphicFramePr>
        <p:xfrm>
          <a:off x="977114" y="1043007"/>
          <a:ext cx="10782300" cy="4368800"/>
        </p:xfrm>
        <a:graphic>
          <a:graphicData uri="http://schemas.openxmlformats.org/drawingml/2006/table">
            <a:tbl>
              <a:tblPr firstRow="1" bandRow="1">
                <a:tableStyleId>{68D230F3-CF80-4859-8CE7-A43EE81993B5}</a:tableStyleId>
              </a:tblPr>
              <a:tblGrid>
                <a:gridCol w="4692166">
                  <a:extLst>
                    <a:ext uri="{9D8B030D-6E8A-4147-A177-3AD203B41FA5}">
                      <a16:colId xmlns:a16="http://schemas.microsoft.com/office/drawing/2014/main" val="2792248724"/>
                    </a:ext>
                  </a:extLst>
                </a:gridCol>
                <a:gridCol w="1534160">
                  <a:extLst>
                    <a:ext uri="{9D8B030D-6E8A-4147-A177-3AD203B41FA5}">
                      <a16:colId xmlns:a16="http://schemas.microsoft.com/office/drawing/2014/main" val="285263022"/>
                    </a:ext>
                  </a:extLst>
                </a:gridCol>
                <a:gridCol w="1320800">
                  <a:extLst>
                    <a:ext uri="{9D8B030D-6E8A-4147-A177-3AD203B41FA5}">
                      <a16:colId xmlns:a16="http://schemas.microsoft.com/office/drawing/2014/main" val="2455797635"/>
                    </a:ext>
                  </a:extLst>
                </a:gridCol>
                <a:gridCol w="1381760">
                  <a:extLst>
                    <a:ext uri="{9D8B030D-6E8A-4147-A177-3AD203B41FA5}">
                      <a16:colId xmlns:a16="http://schemas.microsoft.com/office/drawing/2014/main" val="2150813814"/>
                    </a:ext>
                  </a:extLst>
                </a:gridCol>
                <a:gridCol w="1853414">
                  <a:extLst>
                    <a:ext uri="{9D8B030D-6E8A-4147-A177-3AD203B41FA5}">
                      <a16:colId xmlns:a16="http://schemas.microsoft.com/office/drawing/2014/main" val="5517634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PROJECT</a:t>
                      </a:r>
                      <a:endParaRPr lang="en-US" sz="16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REVISED BUDGET</a:t>
                      </a:r>
                      <a:endParaRPr lang="en-US" sz="16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EXPENDI-</a:t>
                      </a:r>
                    </a:p>
                    <a:p>
                      <a:pPr algn="ctr"/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TURES</a:t>
                      </a:r>
                      <a:endParaRPr lang="en-US" sz="16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BALANCE</a:t>
                      </a:r>
                      <a:endParaRPr lang="en-US" sz="16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PROJECT</a:t>
                      </a:r>
                    </a:p>
                    <a:p>
                      <a:pPr algn="ctr"/>
                      <a:r>
                        <a:rPr lang="en-US" sz="16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PHASE</a:t>
                      </a:r>
                      <a:endParaRPr lang="en-US" sz="16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614603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NORWALK</a:t>
                      </a:r>
                      <a:r>
                        <a:rPr lang="en-US" sz="1600" b="1" baseline="0" dirty="0" smtClean="0">
                          <a:latin typeface="Century Gothic" panose="020B0502020202020204" pitchFamily="34" charset="0"/>
                        </a:rPr>
                        <a:t> HIGH SCHOOL</a:t>
                      </a:r>
                    </a:p>
                    <a:p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New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Synthetic </a:t>
                      </a:r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Sports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Fields, </a:t>
                      </a:r>
                      <a:r>
                        <a:rPr lang="en-US" sz="1600" baseline="0" dirty="0" err="1" smtClean="0">
                          <a:latin typeface="Century Gothic" panose="020B0502020202020204" pitchFamily="34" charset="0"/>
                        </a:rPr>
                        <a:t>Acc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600" baseline="0" dirty="0" err="1" smtClean="0">
                          <a:latin typeface="Century Gothic" panose="020B0502020202020204" pitchFamily="34" charset="0"/>
                        </a:rPr>
                        <a:t>Bldgs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&amp; Stadium</a:t>
                      </a:r>
                      <a:endParaRPr lang="en-US" sz="16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$33,548,865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$1,343,703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$32,205,162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Bid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Review &amp; Evaluation underway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9900454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LA</a:t>
                      </a:r>
                      <a:r>
                        <a:rPr lang="en-US" sz="1600" b="1" baseline="0" dirty="0" smtClean="0">
                          <a:latin typeface="Century Gothic" panose="020B0502020202020204" pitchFamily="34" charset="0"/>
                        </a:rPr>
                        <a:t> MIRADA HIGH SCHOOL</a:t>
                      </a:r>
                    </a:p>
                    <a:p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Modernization Synthetic Football Field,</a:t>
                      </a:r>
                    </a:p>
                    <a:p>
                      <a:r>
                        <a:rPr lang="en-US" sz="1600" baseline="0" dirty="0" err="1" smtClean="0">
                          <a:latin typeface="Century Gothic" panose="020B0502020202020204" pitchFamily="34" charset="0"/>
                        </a:rPr>
                        <a:t>Acc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</a:t>
                      </a:r>
                      <a:r>
                        <a:rPr lang="en-US" sz="1600" baseline="0" dirty="0" err="1" smtClean="0">
                          <a:latin typeface="Century Gothic" panose="020B0502020202020204" pitchFamily="34" charset="0"/>
                        </a:rPr>
                        <a:t>Bldgs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&amp; Stadium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$19,083,924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$3,726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$19,080,198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Design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6589908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DISTRICT-WIDE</a:t>
                      </a:r>
                      <a:endParaRPr lang="en-US" sz="1600" b="0" baseline="0" dirty="0" smtClean="0">
                        <a:latin typeface="Century Gothic" panose="020B0502020202020204" pitchFamily="34" charset="0"/>
                      </a:endParaRPr>
                    </a:p>
                    <a:p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Safety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$3,000,000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$0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$3,000,000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Procurement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356210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baseline="0" dirty="0" smtClean="0">
                          <a:latin typeface="Century Gothic" panose="020B0502020202020204" pitchFamily="34" charset="0"/>
                        </a:rPr>
                        <a:t>MORRISON ELEMENTARY SCHOOL &amp; </a:t>
                      </a:r>
                    </a:p>
                    <a:p>
                      <a:r>
                        <a:rPr lang="en-US" sz="1600" b="1" baseline="0" dirty="0" smtClean="0">
                          <a:latin typeface="Century Gothic" panose="020B0502020202020204" pitchFamily="34" charset="0"/>
                        </a:rPr>
                        <a:t>LOS ALISOS MIDDLE SCHOOL </a:t>
                      </a:r>
                    </a:p>
                    <a:p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Modernization of Admin &amp; MPR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$2,000,000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$0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$2,000,000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Construction</a:t>
                      </a:r>
                      <a:endParaRPr lang="en-US" sz="1600" dirty="0" smtClean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993891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PROGRAM</a:t>
                      </a:r>
                      <a:r>
                        <a:rPr lang="en-US" sz="1600" b="1" baseline="0" dirty="0" smtClean="0">
                          <a:latin typeface="Century Gothic" panose="020B0502020202020204" pitchFamily="34" charset="0"/>
                        </a:rPr>
                        <a:t> UNFORESEEN CONDITIONS</a:t>
                      </a:r>
                      <a:endParaRPr lang="en-US" sz="1600" b="1" dirty="0" smtClean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$2,367,211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$454,388**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$1,912,823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740089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TOTAL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$60,000,000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$1,801,817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dirty="0" smtClean="0">
                          <a:latin typeface="Century Gothic" panose="020B0502020202020204" pitchFamily="34" charset="0"/>
                        </a:rPr>
                        <a:t>$58,198,183</a:t>
                      </a:r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600" b="1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4701810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4269827" y="5686415"/>
            <a:ext cx="7489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i="1" dirty="0" smtClean="0"/>
              <a:t>*Financial Update as of July 31, 2019 from Monthly Progress Report by Cumming</a:t>
            </a:r>
          </a:p>
          <a:p>
            <a:pPr algn="r"/>
            <a:r>
              <a:rPr lang="en-US" sz="1600" i="1" dirty="0" smtClean="0"/>
              <a:t>**Bond Issuance Series D Cost of Issuance</a:t>
            </a:r>
            <a:endParaRPr lang="en-US" sz="1600" i="1" dirty="0"/>
          </a:p>
        </p:txBody>
      </p:sp>
    </p:spTree>
    <p:extLst>
      <p:ext uri="{BB962C8B-B14F-4D97-AF65-F5344CB8AC3E}">
        <p14:creationId xmlns:p14="http://schemas.microsoft.com/office/powerpoint/2010/main" val="133941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43050" y="375463"/>
            <a:ext cx="10648959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Current Scope of Work</a:t>
            </a:r>
          </a:p>
          <a:p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6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5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885448" y="1128921"/>
            <a:ext cx="537819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Current Scope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of Work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400" dirty="0"/>
              <a:t>Football Field, Accessory Buildings, Stadium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400" dirty="0"/>
              <a:t>Baseball and Softball </a:t>
            </a:r>
            <a:r>
              <a:rPr lang="en-US" sz="2400" dirty="0" smtClean="0"/>
              <a:t>Dug-Outs</a:t>
            </a:r>
            <a:endParaRPr lang="en-US" sz="24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400" dirty="0"/>
              <a:t>ADA Scope of Work</a:t>
            </a:r>
          </a:p>
          <a:p>
            <a:endParaRPr lang="en-US" sz="1800" dirty="0"/>
          </a:p>
          <a:p>
            <a:r>
              <a:rPr lang="en-US" sz="2400" b="1" dirty="0" smtClean="0"/>
              <a:t>Design Concept</a:t>
            </a:r>
            <a:endParaRPr lang="en-US" sz="2400" b="1" dirty="0"/>
          </a:p>
          <a:p>
            <a:r>
              <a:rPr lang="en-US" sz="2400" dirty="0"/>
              <a:t>By NAC Architecture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400" dirty="0"/>
              <a:t>Athletic Entry </a:t>
            </a:r>
            <a:r>
              <a:rPr lang="en-US" sz="2400" dirty="0" smtClean="0"/>
              <a:t>Pavilion</a:t>
            </a:r>
            <a:endParaRPr lang="en-US" sz="24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400" dirty="0"/>
              <a:t>Unifying Elements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400" dirty="0"/>
              <a:t>Central Accessible Spine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400" dirty="0"/>
              <a:t>Relationship to Gym, Locker </a:t>
            </a:r>
            <a:r>
              <a:rPr lang="en-US" sz="2400" dirty="0" smtClean="0"/>
              <a:t>Rooms</a:t>
            </a:r>
            <a:endParaRPr lang="en-US" sz="24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21045" y="1050524"/>
            <a:ext cx="3506745" cy="534361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4473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62100" y="375463"/>
            <a:ext cx="10629909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Current Scope of Work</a:t>
            </a:r>
          </a:p>
          <a:p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7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6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64901" y="1131838"/>
            <a:ext cx="386742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Schematic Design</a:t>
            </a:r>
            <a:endParaRPr lang="en-US" sz="2800" b="1" dirty="0"/>
          </a:p>
          <a:p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Current Scope of Work</a:t>
            </a:r>
          </a:p>
          <a:p>
            <a:endParaRPr lang="en-US" sz="20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 smtClean="0"/>
              <a:t>New </a:t>
            </a:r>
            <a:r>
              <a:rPr lang="en-US" sz="2800" dirty="0"/>
              <a:t>Synthetic </a:t>
            </a:r>
            <a:r>
              <a:rPr lang="en-US" sz="2800" dirty="0" smtClean="0"/>
              <a:t>Turf Football/Soccer </a:t>
            </a:r>
            <a:r>
              <a:rPr lang="en-US" sz="2800" dirty="0"/>
              <a:t>Field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/>
              <a:t>New </a:t>
            </a:r>
            <a:r>
              <a:rPr lang="en-US" sz="2800" dirty="0" smtClean="0"/>
              <a:t>9-Lane              All-Weather             Certified CIF Track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endParaRPr lang="en-US" sz="2400" dirty="0"/>
          </a:p>
          <a:p>
            <a:r>
              <a:rPr lang="en-US" sz="2000" i="1" dirty="0" smtClean="0"/>
              <a:t>Please note existing 8-Lane Track is not CIF-Certified</a:t>
            </a:r>
            <a:endParaRPr lang="en-US" sz="3196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68269" y="1102215"/>
            <a:ext cx="7213452" cy="52321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94533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62100" y="375463"/>
            <a:ext cx="10629909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Current Scope of Work</a:t>
            </a:r>
          </a:p>
          <a:p>
            <a:endParaRPr lang="en-US" sz="2399" b="1" dirty="0">
              <a:solidFill>
                <a:schemeClr val="accent5">
                  <a:lumMod val="75000"/>
                </a:schemeClr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8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7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64901" y="1131842"/>
            <a:ext cx="3867428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Schematic Design</a:t>
            </a:r>
          </a:p>
          <a:p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Current Scope of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Work</a:t>
            </a:r>
          </a:p>
          <a:p>
            <a:endParaRPr lang="en-US" sz="10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 smtClean="0"/>
              <a:t>New </a:t>
            </a:r>
            <a:r>
              <a:rPr lang="en-US" sz="2800" dirty="0"/>
              <a:t>Visitor Bleachers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 smtClean="0"/>
              <a:t>New </a:t>
            </a:r>
            <a:r>
              <a:rPr lang="en-US" sz="2800" dirty="0"/>
              <a:t>Ramp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 smtClean="0"/>
              <a:t>New </a:t>
            </a:r>
            <a:r>
              <a:rPr lang="en-US" sz="2800" dirty="0"/>
              <a:t>Ticket Booth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 smtClean="0"/>
              <a:t>New Concession &amp; Restrooms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 smtClean="0"/>
              <a:t>New </a:t>
            </a:r>
            <a:r>
              <a:rPr lang="en-US" sz="2800" dirty="0"/>
              <a:t>Field </a:t>
            </a:r>
            <a:r>
              <a:rPr lang="en-US" sz="2800" dirty="0" smtClean="0"/>
              <a:t>Lights, Scoreboard, Goal Post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/>
              <a:t>Home </a:t>
            </a:r>
            <a:r>
              <a:rPr lang="en-US" sz="2800" dirty="0" smtClean="0"/>
              <a:t>Bleachers &amp; Press </a:t>
            </a:r>
            <a:r>
              <a:rPr lang="en-US" sz="2800" dirty="0"/>
              <a:t>Box </a:t>
            </a:r>
            <a:r>
              <a:rPr lang="en-US" sz="2800" dirty="0" smtClean="0"/>
              <a:t>(mod)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26104" y="1302364"/>
            <a:ext cx="6883484" cy="46352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cxnSp>
        <p:nvCxnSpPr>
          <p:cNvPr id="26" name="Straight Arrow Connector 25"/>
          <p:cNvCxnSpPr/>
          <p:nvPr/>
        </p:nvCxnSpPr>
        <p:spPr>
          <a:xfrm flipV="1">
            <a:off x="4522840" y="2411879"/>
            <a:ext cx="3706760" cy="1454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V="1">
            <a:off x="2984746" y="2857480"/>
            <a:ext cx="2750161" cy="8542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5733484" y="2845194"/>
            <a:ext cx="362516" cy="605805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3927645" y="3289539"/>
            <a:ext cx="1486520" cy="7544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5399510" y="3284797"/>
            <a:ext cx="515943" cy="849455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2919085" y="4114602"/>
            <a:ext cx="2397225" cy="0"/>
          </a:xfrm>
          <a:prstGeom prst="line">
            <a:avLst/>
          </a:prstGeom>
          <a:ln w="3810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5285437" y="4113146"/>
            <a:ext cx="2068837" cy="1144340"/>
          </a:xfrm>
          <a:prstGeom prst="straightConnector1">
            <a:avLst/>
          </a:prstGeom>
          <a:ln w="38100">
            <a:solidFill>
              <a:schemeClr val="accent6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1164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43050" y="375463"/>
            <a:ext cx="10648959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Current Scope of Work</a:t>
            </a:r>
          </a:p>
          <a:p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9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8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64901" y="1131837"/>
            <a:ext cx="3867428" cy="43697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Schematic Design</a:t>
            </a:r>
          </a:p>
          <a:p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Current Scope of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Work</a:t>
            </a:r>
          </a:p>
          <a:p>
            <a:endParaRPr lang="en-US" sz="18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 smtClean="0"/>
              <a:t>Path </a:t>
            </a:r>
            <a:r>
              <a:rPr lang="en-US" sz="2800" dirty="0"/>
              <a:t>of Travel to Baseball </a:t>
            </a:r>
            <a:r>
              <a:rPr lang="en-US" sz="2800" dirty="0" smtClean="0"/>
              <a:t>Field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/>
              <a:t>New Baseball </a:t>
            </a:r>
            <a:r>
              <a:rPr lang="en-US" sz="2800" dirty="0" smtClean="0"/>
              <a:t>Dugouts</a:t>
            </a:r>
          </a:p>
          <a:p>
            <a:r>
              <a:rPr lang="en-US" sz="2800" dirty="0" smtClean="0"/>
              <a:t>     </a:t>
            </a:r>
            <a:r>
              <a:rPr lang="en-US" sz="2800" i="1" dirty="0" smtClean="0"/>
              <a:t>(concrete block)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/>
              <a:t>New Baseball Bullpens</a:t>
            </a:r>
          </a:p>
          <a:p>
            <a:endParaRPr lang="en-US" sz="3196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00508" y="1213752"/>
            <a:ext cx="6505692" cy="51206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07267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71625" y="375463"/>
            <a:ext cx="10620384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Current Scope of Work</a:t>
            </a:r>
          </a:p>
          <a:p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10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9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64901" y="1131837"/>
            <a:ext cx="3867428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Schematic Design</a:t>
            </a:r>
          </a:p>
          <a:p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Current Scope of Work</a:t>
            </a:r>
          </a:p>
          <a:p>
            <a:endParaRPr lang="en-US" sz="18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/>
              <a:t>Path of Travel to Softball </a:t>
            </a:r>
            <a:r>
              <a:rPr lang="en-US" sz="2800" dirty="0" smtClean="0"/>
              <a:t>Field</a:t>
            </a:r>
          </a:p>
          <a:p>
            <a:pPr marL="380963" indent="-380963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/>
              <a:t>New Softball </a:t>
            </a:r>
            <a:r>
              <a:rPr lang="en-US" sz="2800" dirty="0" smtClean="0"/>
              <a:t>Dugouts</a:t>
            </a:r>
          </a:p>
          <a:p>
            <a:r>
              <a:rPr lang="en-US" sz="2800" i="1" dirty="0" smtClean="0"/>
              <a:t>     (chain link fencing)</a:t>
            </a:r>
            <a:endParaRPr lang="en-US" sz="2800" i="1" dirty="0"/>
          </a:p>
          <a:p>
            <a:pPr marL="380963" indent="-380963"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380963" indent="-380963">
              <a:buFont typeface="Arial" panose="020B0604020202020204" pitchFamily="34" charset="0"/>
              <a:buChar char="•"/>
            </a:pPr>
            <a:r>
              <a:rPr lang="en-US" sz="2800" dirty="0"/>
              <a:t>New Baseball </a:t>
            </a:r>
            <a:r>
              <a:rPr lang="en-US" sz="2800" dirty="0" smtClean="0"/>
              <a:t>Bullpens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6559" y="1114633"/>
            <a:ext cx="5936316" cy="527250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5888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52575" y="375463"/>
            <a:ext cx="10639434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Current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Scope of Work</a:t>
            </a:r>
          </a:p>
          <a:p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11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10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2540322"/>
              </p:ext>
            </p:extLst>
          </p:nvPr>
        </p:nvGraphicFramePr>
        <p:xfrm>
          <a:off x="1332197" y="1128921"/>
          <a:ext cx="10058060" cy="495873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703090">
                  <a:extLst>
                    <a:ext uri="{9D8B030D-6E8A-4147-A177-3AD203B41FA5}">
                      <a16:colId xmlns:a16="http://schemas.microsoft.com/office/drawing/2014/main" val="1009783696"/>
                    </a:ext>
                  </a:extLst>
                </a:gridCol>
                <a:gridCol w="2080947">
                  <a:extLst>
                    <a:ext uri="{9D8B030D-6E8A-4147-A177-3AD203B41FA5}">
                      <a16:colId xmlns:a16="http://schemas.microsoft.com/office/drawing/2014/main" val="922520387"/>
                    </a:ext>
                  </a:extLst>
                </a:gridCol>
                <a:gridCol w="2274023">
                  <a:extLst>
                    <a:ext uri="{9D8B030D-6E8A-4147-A177-3AD203B41FA5}">
                      <a16:colId xmlns:a16="http://schemas.microsoft.com/office/drawing/2014/main" val="3148972979"/>
                    </a:ext>
                  </a:extLst>
                </a:gridCol>
              </a:tblGrid>
              <a:tr h="436228">
                <a:tc>
                  <a:txBody>
                    <a:bodyPr/>
                    <a:lstStyle/>
                    <a:p>
                      <a:r>
                        <a:rPr lang="en-US" dirty="0" smtClean="0"/>
                        <a:t>SCHEMATIC</a:t>
                      </a:r>
                      <a:r>
                        <a:rPr lang="en-US" baseline="0" dirty="0" smtClean="0"/>
                        <a:t> DESIGN</a:t>
                      </a:r>
                    </a:p>
                    <a:p>
                      <a:endParaRPr lang="en-US" i="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CONSTRUCTION</a:t>
                      </a:r>
                    </a:p>
                    <a:p>
                      <a:pPr algn="ctr"/>
                      <a:r>
                        <a:rPr lang="en-US" dirty="0" smtClean="0"/>
                        <a:t>BUDGET*</a:t>
                      </a:r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CONSTRUCTION</a:t>
                      </a:r>
                    </a:p>
                    <a:p>
                      <a:pPr algn="ctr"/>
                      <a:r>
                        <a:rPr lang="en-US" dirty="0" smtClean="0"/>
                        <a:t>COST ESTIMATE**</a:t>
                      </a:r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55375455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0"/>
                      <a:r>
                        <a:rPr lang="en-US" sz="1800" b="1" dirty="0" smtClean="0"/>
                        <a:t>Football Field</a:t>
                      </a:r>
                      <a:endParaRPr lang="en-US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0356579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Ticket</a:t>
                      </a:r>
                      <a:r>
                        <a:rPr lang="en-US" sz="1800" baseline="0" dirty="0" smtClean="0"/>
                        <a:t> Booth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$243,804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$310,000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7360675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Concessions Buildings (Home and Visitor)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$1,376,939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$1,500,000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07931310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Synthetic</a:t>
                      </a:r>
                      <a:r>
                        <a:rPr lang="en-US" sz="1800" baseline="0" dirty="0" smtClean="0"/>
                        <a:t> Turf &amp; Track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$4,130,817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$3,500,000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398262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baseline="0" dirty="0" smtClean="0"/>
                        <a:t>Bleachers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$5,033,456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$2,700,000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33566569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Stadium</a:t>
                      </a:r>
                      <a:r>
                        <a:rPr lang="en-US" sz="1800" baseline="0" dirty="0" smtClean="0"/>
                        <a:t> Components (lights, scoreboard)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$1,110,502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$1,100,000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7391677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Path of</a:t>
                      </a:r>
                      <a:r>
                        <a:rPr lang="en-US" sz="1800" baseline="0" dirty="0" smtClean="0"/>
                        <a:t> Travel (ramp)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$214,842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$250,000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7768188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Baseball</a:t>
                      </a:r>
                      <a:r>
                        <a:rPr lang="en-US" sz="1800" b="1" baseline="0" dirty="0" smtClean="0"/>
                        <a:t> </a:t>
                      </a:r>
                      <a:r>
                        <a:rPr lang="en-US" sz="1800" baseline="0" dirty="0" smtClean="0"/>
                        <a:t>(ramp, dugouts, bullpens)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$593,206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$1,000,000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3125266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Softball</a:t>
                      </a:r>
                      <a:r>
                        <a:rPr lang="en-US" sz="1800" b="1" baseline="0" dirty="0" smtClean="0"/>
                        <a:t> </a:t>
                      </a:r>
                      <a:r>
                        <a:rPr lang="en-US" sz="1800" baseline="0" dirty="0" smtClean="0"/>
                        <a:t>(ramp, dugouts, bullpens)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$334,508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$250,000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0031404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General Site </a:t>
                      </a:r>
                      <a:r>
                        <a:rPr lang="en-US" sz="1800" dirty="0" smtClean="0"/>
                        <a:t>(path of travel, gates, </a:t>
                      </a:r>
                      <a:r>
                        <a:rPr lang="en-US" sz="1800" dirty="0" err="1" smtClean="0"/>
                        <a:t>ped</a:t>
                      </a:r>
                      <a:r>
                        <a:rPr lang="en-US" sz="1800" dirty="0" smtClean="0"/>
                        <a:t> lighting)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$387,138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$390,000</a:t>
                      </a:r>
                      <a:endParaRPr lang="en-US" sz="1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458814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TOTAL</a:t>
                      </a:r>
                      <a:endParaRPr lang="en-US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$13,425,211</a:t>
                      </a:r>
                      <a:endParaRPr lang="en-US" sz="18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$11,000,000</a:t>
                      </a:r>
                      <a:endParaRPr lang="en-US" sz="18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8722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332197" y="6158931"/>
            <a:ext cx="102083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i="1" dirty="0" smtClean="0">
                <a:solidFill>
                  <a:schemeClr val="bg1">
                    <a:lumMod val="50000"/>
                  </a:schemeClr>
                </a:solidFill>
              </a:rPr>
              <a:t>*Budget approved by Board on 11/29/19,  **Cost Estimate from NAC Architecture</a:t>
            </a:r>
            <a:endParaRPr lang="en-US" sz="1800" i="1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825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62100" y="375463"/>
            <a:ext cx="10629909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Additional Scope of Work</a:t>
            </a:r>
          </a:p>
          <a:p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12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11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7441501"/>
              </p:ext>
            </p:extLst>
          </p:nvPr>
        </p:nvGraphicFramePr>
        <p:xfrm>
          <a:off x="1168469" y="1181100"/>
          <a:ext cx="10496547" cy="4810125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3848096">
                  <a:extLst>
                    <a:ext uri="{9D8B030D-6E8A-4147-A177-3AD203B41FA5}">
                      <a16:colId xmlns:a16="http://schemas.microsoft.com/office/drawing/2014/main" val="4172271868"/>
                    </a:ext>
                  </a:extLst>
                </a:gridCol>
                <a:gridCol w="3149602">
                  <a:extLst>
                    <a:ext uri="{9D8B030D-6E8A-4147-A177-3AD203B41FA5}">
                      <a16:colId xmlns:a16="http://schemas.microsoft.com/office/drawing/2014/main" val="1665464969"/>
                    </a:ext>
                  </a:extLst>
                </a:gridCol>
                <a:gridCol w="3498849">
                  <a:extLst>
                    <a:ext uri="{9D8B030D-6E8A-4147-A177-3AD203B41FA5}">
                      <a16:colId xmlns:a16="http://schemas.microsoft.com/office/drawing/2014/main" val="2156527130"/>
                    </a:ext>
                  </a:extLst>
                </a:gridCol>
              </a:tblGrid>
              <a:tr h="695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SCHEMATIC</a:t>
                      </a:r>
                      <a:r>
                        <a:rPr lang="en-US" sz="2000" baseline="0" dirty="0" smtClean="0"/>
                        <a:t> DESIGN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CONSTRUCTION</a:t>
                      </a:r>
                    </a:p>
                    <a:p>
                      <a:r>
                        <a:rPr lang="en-US" dirty="0" smtClean="0"/>
                        <a:t>COSTS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NOTES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6328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Visitors Bleachers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</a:t>
                      </a:r>
                      <a:r>
                        <a:rPr lang="en-US" baseline="0" dirty="0" smtClean="0"/>
                        <a:t> cost impact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Already Included</a:t>
                      </a:r>
                      <a:r>
                        <a:rPr lang="en-US" baseline="0" dirty="0" smtClean="0"/>
                        <a:t> in scope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939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Home</a:t>
                      </a:r>
                      <a:r>
                        <a:rPr lang="en-US" baseline="0" dirty="0" smtClean="0"/>
                        <a:t> Bleachers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Increased cost of $2,700,000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Recommendation</a:t>
                      </a:r>
                      <a:r>
                        <a:rPr lang="en-US" baseline="0" dirty="0" smtClean="0"/>
                        <a:t> to add to Project</a:t>
                      </a:r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53209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New Press Box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Increased cost of $260,000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Recommendation</a:t>
                      </a:r>
                      <a:r>
                        <a:rPr lang="en-US" baseline="0" dirty="0" smtClean="0"/>
                        <a:t> to add to Project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2822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Softball</a:t>
                      </a:r>
                      <a:r>
                        <a:rPr lang="en-US" baseline="0" dirty="0" smtClean="0"/>
                        <a:t> Dug Outs</a:t>
                      </a:r>
                    </a:p>
                    <a:p>
                      <a:r>
                        <a:rPr lang="en-US" sz="1200" baseline="0" dirty="0" smtClean="0"/>
                        <a:t>(from chain link to concrete block)</a:t>
                      </a:r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Increased cost of $110,000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/>
                        <a:t>Recommendation</a:t>
                      </a:r>
                      <a:r>
                        <a:rPr lang="en-US" baseline="0" dirty="0" smtClean="0"/>
                        <a:t> to add to Project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10826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Multi-Use</a:t>
                      </a:r>
                      <a:r>
                        <a:rPr lang="en-US" baseline="0" dirty="0" smtClean="0"/>
                        <a:t> Building under Bleachers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Not recommended</a:t>
                      </a:r>
                      <a:r>
                        <a:rPr lang="en-US" baseline="0" dirty="0" smtClean="0"/>
                        <a:t> due to site layout and limited circulation/accessibility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15037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 smtClean="0"/>
                        <a:t>$3,070,000 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/>
                        <a:t>Total Recommendation for Additional Scope of Work</a:t>
                      </a:r>
                      <a:endParaRPr lang="en-US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15975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42634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52575" y="375463"/>
            <a:ext cx="10639434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Current &amp; Additional Scope of Work</a:t>
            </a:r>
          </a:p>
          <a:p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 </a:t>
            </a:r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13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12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840878"/>
              </p:ext>
            </p:extLst>
          </p:nvPr>
        </p:nvGraphicFramePr>
        <p:xfrm>
          <a:off x="1332197" y="1128921"/>
          <a:ext cx="10169092" cy="53513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4766363">
                  <a:extLst>
                    <a:ext uri="{9D8B030D-6E8A-4147-A177-3AD203B41FA5}">
                      <a16:colId xmlns:a16="http://schemas.microsoft.com/office/drawing/2014/main" val="1009783696"/>
                    </a:ext>
                  </a:extLst>
                </a:gridCol>
                <a:gridCol w="1739153">
                  <a:extLst>
                    <a:ext uri="{9D8B030D-6E8A-4147-A177-3AD203B41FA5}">
                      <a16:colId xmlns:a16="http://schemas.microsoft.com/office/drawing/2014/main" val="922520387"/>
                    </a:ext>
                  </a:extLst>
                </a:gridCol>
                <a:gridCol w="1900517">
                  <a:extLst>
                    <a:ext uri="{9D8B030D-6E8A-4147-A177-3AD203B41FA5}">
                      <a16:colId xmlns:a16="http://schemas.microsoft.com/office/drawing/2014/main" val="3148972979"/>
                    </a:ext>
                  </a:extLst>
                </a:gridCol>
                <a:gridCol w="1763059">
                  <a:extLst>
                    <a:ext uri="{9D8B030D-6E8A-4147-A177-3AD203B41FA5}">
                      <a16:colId xmlns:a16="http://schemas.microsoft.com/office/drawing/2014/main" val="3954795745"/>
                    </a:ext>
                  </a:extLst>
                </a:gridCol>
              </a:tblGrid>
              <a:tr h="436228">
                <a:tc>
                  <a:txBody>
                    <a:bodyPr/>
                    <a:lstStyle/>
                    <a:p>
                      <a:r>
                        <a:rPr lang="en-US" dirty="0" smtClean="0"/>
                        <a:t>SCHEMATIC</a:t>
                      </a:r>
                      <a:r>
                        <a:rPr lang="en-US" baseline="0" dirty="0" smtClean="0"/>
                        <a:t> DESIGN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CONSTRUCTION</a:t>
                      </a:r>
                    </a:p>
                    <a:p>
                      <a:pPr algn="ctr"/>
                      <a:r>
                        <a:rPr lang="en-US" dirty="0" smtClean="0"/>
                        <a:t>BUDGET*</a:t>
                      </a:r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CONSTRUCTION</a:t>
                      </a:r>
                    </a:p>
                    <a:p>
                      <a:pPr algn="ctr"/>
                      <a:r>
                        <a:rPr lang="en-US" dirty="0" smtClean="0"/>
                        <a:t>COST ESTIMATE**</a:t>
                      </a:r>
                      <a:endParaRPr lang="en-US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DIFFERENCE</a:t>
                      </a:r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655375455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0"/>
                      <a:r>
                        <a:rPr lang="en-US" sz="1800" b="1" dirty="0" smtClean="0"/>
                        <a:t>Football Field</a:t>
                      </a:r>
                      <a:endParaRPr lang="en-US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8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880356579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Ticket</a:t>
                      </a:r>
                      <a:r>
                        <a:rPr lang="en-US" sz="1800" baseline="0" dirty="0" smtClean="0"/>
                        <a:t> Booth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$243,804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$310,000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527360675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Concessions Buildings (Home and Visitor)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$1,376,939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$1,500,000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07931310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Synthetic</a:t>
                      </a:r>
                      <a:r>
                        <a:rPr lang="en-US" sz="1800" baseline="0" dirty="0" smtClean="0"/>
                        <a:t> Turf &amp; Track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$4,130,817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$3,500,000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49398262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baseline="0" dirty="0" smtClean="0"/>
                        <a:t>Bleachers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$5,033,456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$2,700,000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933566569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Stadium</a:t>
                      </a:r>
                      <a:r>
                        <a:rPr lang="en-US" sz="1800" baseline="0" dirty="0" smtClean="0"/>
                        <a:t> Components (lights, scoreboard)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$1,110,502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$1,100,000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757391677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lvl="1"/>
                      <a:r>
                        <a:rPr lang="en-US" sz="1800" dirty="0" smtClean="0"/>
                        <a:t>Path of</a:t>
                      </a:r>
                      <a:r>
                        <a:rPr lang="en-US" sz="1800" baseline="0" dirty="0" smtClean="0"/>
                        <a:t> Travel (ramp)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$214,842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$250,000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097768188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Baseball</a:t>
                      </a:r>
                      <a:r>
                        <a:rPr lang="en-US" sz="1800" b="1" baseline="0" dirty="0" smtClean="0"/>
                        <a:t> </a:t>
                      </a:r>
                      <a:r>
                        <a:rPr lang="en-US" sz="1800" baseline="0" dirty="0" smtClean="0"/>
                        <a:t>(ramp, dugouts, bullpens)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$593,206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$1,000,000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173125266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Softball</a:t>
                      </a:r>
                      <a:r>
                        <a:rPr lang="en-US" sz="1800" b="1" baseline="0" dirty="0" smtClean="0"/>
                        <a:t> </a:t>
                      </a:r>
                      <a:r>
                        <a:rPr lang="en-US" sz="1800" baseline="0" dirty="0" smtClean="0"/>
                        <a:t>(ramp, dugouts, bullpens)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$334,508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$250,000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10031404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r>
                        <a:rPr lang="en-US" sz="1800" b="1" dirty="0" smtClean="0"/>
                        <a:t>General Site </a:t>
                      </a:r>
                      <a:r>
                        <a:rPr lang="en-US" sz="1800" dirty="0" smtClean="0"/>
                        <a:t>(path of travel, gates, </a:t>
                      </a:r>
                      <a:r>
                        <a:rPr lang="en-US" sz="1800" dirty="0" err="1" smtClean="0"/>
                        <a:t>ped</a:t>
                      </a:r>
                      <a:r>
                        <a:rPr lang="en-US" sz="1800" dirty="0" smtClean="0"/>
                        <a:t> lighting)</a:t>
                      </a:r>
                      <a:endParaRPr lang="en-US" sz="1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$387,138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dirty="0" smtClean="0"/>
                        <a:t>$390,000</a:t>
                      </a:r>
                      <a:endParaRPr lang="en-US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sz="18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6458814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Additional</a:t>
                      </a:r>
                      <a:r>
                        <a:rPr lang="en-US" sz="1800" b="1" baseline="0" dirty="0" smtClean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 Scope of Work</a:t>
                      </a:r>
                      <a:endParaRPr lang="en-US" sz="1800" dirty="0" smtClean="0">
                        <a:solidFill>
                          <a:schemeClr val="accent6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800" b="1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0" dirty="0" smtClean="0"/>
                        <a:t>3,070,000</a:t>
                      </a:r>
                      <a:endParaRPr lang="en-US" sz="1800" b="0" dirty="0"/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en-US" sz="18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2187214"/>
                  </a:ext>
                </a:extLst>
              </a:tr>
              <a:tr h="392605"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TOTAL</a:t>
                      </a:r>
                      <a:endParaRPr lang="en-US" sz="18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$13,425,211</a:t>
                      </a:r>
                      <a:endParaRPr lang="en-US" sz="18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$14,070,000</a:t>
                      </a:r>
                      <a:endParaRPr lang="en-US" sz="1800" b="1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800" b="1" dirty="0" smtClean="0"/>
                        <a:t>$644,789</a:t>
                      </a:r>
                      <a:endParaRPr lang="en-US" sz="1800" b="1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387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349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62100" y="375463"/>
            <a:ext cx="10629909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</a:t>
            </a:r>
            <a:r>
              <a:rPr lang="en-US" sz="2399" b="1" dirty="0" smtClean="0">
                <a:solidFill>
                  <a:schemeClr val="tx1"/>
                </a:solidFill>
                <a:latin typeface="Century Gothic" panose="020B0502020202020204" pitchFamily="34" charset="0"/>
              </a:rPr>
              <a:t>School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Current &amp; Additional Scope of Work</a:t>
            </a:r>
          </a:p>
          <a:p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14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13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6827009"/>
              </p:ext>
            </p:extLst>
          </p:nvPr>
        </p:nvGraphicFramePr>
        <p:xfrm>
          <a:off x="1168469" y="1181100"/>
          <a:ext cx="10496547" cy="2615565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4051231">
                  <a:extLst>
                    <a:ext uri="{9D8B030D-6E8A-4147-A177-3AD203B41FA5}">
                      <a16:colId xmlns:a16="http://schemas.microsoft.com/office/drawing/2014/main" val="4172271868"/>
                    </a:ext>
                  </a:extLst>
                </a:gridCol>
                <a:gridCol w="2276475">
                  <a:extLst>
                    <a:ext uri="{9D8B030D-6E8A-4147-A177-3AD203B41FA5}">
                      <a16:colId xmlns:a16="http://schemas.microsoft.com/office/drawing/2014/main" val="1665464969"/>
                    </a:ext>
                  </a:extLst>
                </a:gridCol>
                <a:gridCol w="2019300">
                  <a:extLst>
                    <a:ext uri="{9D8B030D-6E8A-4147-A177-3AD203B41FA5}">
                      <a16:colId xmlns:a16="http://schemas.microsoft.com/office/drawing/2014/main" val="2156527130"/>
                    </a:ext>
                  </a:extLst>
                </a:gridCol>
                <a:gridCol w="2149541">
                  <a:extLst>
                    <a:ext uri="{9D8B030D-6E8A-4147-A177-3AD203B41FA5}">
                      <a16:colId xmlns:a16="http://schemas.microsoft.com/office/drawing/2014/main" val="3359617677"/>
                    </a:ext>
                  </a:extLst>
                </a:gridCol>
              </a:tblGrid>
              <a:tr h="695325">
                <a:tc>
                  <a:txBody>
                    <a:bodyPr/>
                    <a:lstStyle/>
                    <a:p>
                      <a:r>
                        <a:rPr lang="en-US" sz="2000" dirty="0" smtClean="0"/>
                        <a:t>SCHEMATIC</a:t>
                      </a:r>
                      <a:r>
                        <a:rPr lang="en-US" sz="2000" baseline="0" dirty="0" smtClean="0"/>
                        <a:t> DESIGN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APPROVED</a:t>
                      </a:r>
                      <a:r>
                        <a:rPr lang="en-US" baseline="0" dirty="0" smtClean="0"/>
                        <a:t> BUDGET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aseline="0" dirty="0" smtClean="0"/>
                        <a:t>REVISED BUDGET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DIFFERENCE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263284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Construction</a:t>
                      </a:r>
                      <a:r>
                        <a:rPr lang="en-US" baseline="0" dirty="0" smtClean="0"/>
                        <a:t> Costs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/>
                        <a:t>$13,425,211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0" dirty="0" smtClean="0"/>
                        <a:t>$14,070,000</a:t>
                      </a:r>
                    </a:p>
                    <a:p>
                      <a:pPr algn="ctr"/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0" dirty="0" smtClean="0"/>
                        <a:t>$</a:t>
                      </a:r>
                      <a:r>
                        <a:rPr lang="en-US" sz="1800" b="0" dirty="0" smtClean="0"/>
                        <a:t>644,789</a:t>
                      </a:r>
                    </a:p>
                    <a:p>
                      <a:pPr algn="ctr"/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6939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Soft Costs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$5,658,713</a:t>
                      </a:r>
                    </a:p>
                    <a:p>
                      <a:pPr algn="ctr"/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$5,930,000</a:t>
                      </a:r>
                      <a:endParaRPr lang="en-US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$271,287</a:t>
                      </a:r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553209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TOTAL</a:t>
                      </a:r>
                      <a:r>
                        <a:rPr lang="en-US" b="1" baseline="0" dirty="0" smtClean="0"/>
                        <a:t> COSTS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$19,083,924</a:t>
                      </a:r>
                    </a:p>
                    <a:p>
                      <a:pPr algn="ctr"/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$20,000,000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$916,076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2822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52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3F095D9-33C3-46FB-9A71-14A9D3B40684}"/>
              </a:ext>
            </a:extLst>
          </p:cNvPr>
          <p:cNvSpPr/>
          <p:nvPr/>
        </p:nvSpPr>
        <p:spPr>
          <a:xfrm>
            <a:off x="1562100" y="375463"/>
            <a:ext cx="10629909" cy="50812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08FED73-77E4-4FCA-9915-A61B00571AE9}"/>
              </a:ext>
            </a:extLst>
          </p:cNvPr>
          <p:cNvSpPr txBox="1">
            <a:spLocks/>
          </p:cNvSpPr>
          <p:nvPr/>
        </p:nvSpPr>
        <p:spPr>
          <a:xfrm>
            <a:off x="1285880" y="375463"/>
            <a:ext cx="10906127" cy="508126"/>
          </a:xfrm>
          <a:prstGeom prst="rect">
            <a:avLst/>
          </a:prstGeom>
        </p:spPr>
        <p:txBody>
          <a:bodyPr vert="horz" lIns="91440" tIns="45722" rIns="91440" bIns="45722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399" b="1" dirty="0">
                <a:solidFill>
                  <a:schemeClr val="tx1"/>
                </a:solidFill>
                <a:latin typeface="Century Gothic" panose="020B0502020202020204" pitchFamily="34" charset="0"/>
              </a:rPr>
              <a:t>Phase 1B – La Mirada High School</a:t>
            </a:r>
            <a:endParaRPr lang="en-US" sz="2399" b="1" dirty="0">
              <a:solidFill>
                <a:schemeClr val="tx1"/>
              </a:solidFill>
            </a:endParaRPr>
          </a:p>
          <a:p>
            <a:pPr algn="l"/>
            <a:endParaRPr lang="en-US" sz="1401" b="1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29CAB61F-212D-4758-80F5-D3DD51FF6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591" y="5853932"/>
            <a:ext cx="3566123" cy="7267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571692F-917B-4E79-914F-844C7159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8736" y="6356350"/>
            <a:ext cx="12133279" cy="726773"/>
          </a:xfrm>
        </p:spPr>
        <p:txBody>
          <a:bodyPr/>
          <a:lstStyle/>
          <a:p>
            <a:pPr algn="ctr"/>
            <a:fld id="{A784211D-17AE-4C62-98E9-221CBF3E028D}" type="slidenum">
              <a:rPr lang="en-US" sz="1401">
                <a:solidFill>
                  <a:schemeClr val="bg1"/>
                </a:solidFill>
              </a:rPr>
              <a:pPr algn="ctr"/>
              <a:t>15</a:t>
            </a:fld>
            <a:endParaRPr lang="en-US" sz="1401" dirty="0">
              <a:solidFill>
                <a:schemeClr val="bg1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13E0A1CD-8084-4D26-8C5F-9A667D6435C1}"/>
              </a:ext>
            </a:extLst>
          </p:cNvPr>
          <p:cNvCxnSpPr/>
          <p:nvPr/>
        </p:nvCxnSpPr>
        <p:spPr>
          <a:xfrm>
            <a:off x="659091" y="1168677"/>
            <a:ext cx="12044" cy="4685268"/>
          </a:xfrm>
          <a:prstGeom prst="line">
            <a:avLst/>
          </a:prstGeom>
          <a:ln w="127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4D7C1E2F-FBE2-4C12-88C2-12E69294213C}"/>
              </a:ext>
            </a:extLst>
          </p:cNvPr>
          <p:cNvSpPr/>
          <p:nvPr/>
        </p:nvSpPr>
        <p:spPr>
          <a:xfrm rot="16200000">
            <a:off x="-2518935" y="3581955"/>
            <a:ext cx="5735342" cy="338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>
                <a:solidFill>
                  <a:prstClr val="black">
                    <a:lumMod val="75000"/>
                    <a:lumOff val="25000"/>
                  </a:prstClr>
                </a:solidFill>
              </a:rPr>
              <a:t>B O N D   P R O G R A M   U P D A T E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485F8CD5-2762-4CBD-95DA-8882739CEF85}"/>
              </a:ext>
            </a:extLst>
          </p:cNvPr>
          <p:cNvSpPr/>
          <p:nvPr/>
        </p:nvSpPr>
        <p:spPr>
          <a:xfrm>
            <a:off x="0" y="6601682"/>
            <a:ext cx="12192000" cy="273918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1" dirty="0">
              <a:solidFill>
                <a:schemeClr val="bg1"/>
              </a:solidFill>
            </a:endParaRPr>
          </a:p>
          <a:p>
            <a:pPr algn="ctr"/>
            <a:r>
              <a:rPr lang="en-US" sz="1801" dirty="0" smtClean="0">
                <a:solidFill>
                  <a:schemeClr val="bg1"/>
                </a:solidFill>
              </a:rPr>
              <a:t>14</a:t>
            </a:r>
            <a:endParaRPr lang="en-US" sz="1801" dirty="0">
              <a:solidFill>
                <a:schemeClr val="bg1"/>
              </a:solidFill>
            </a:endParaRPr>
          </a:p>
          <a:p>
            <a:pPr algn="ctr"/>
            <a:endParaRPr lang="en-US" sz="1801" dirty="0">
              <a:solidFill>
                <a:srgbClr val="C00000"/>
              </a:solidFill>
            </a:endParaRPr>
          </a:p>
        </p:txBody>
      </p:sp>
      <p:sp>
        <p:nvSpPr>
          <p:cNvPr id="13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3" y="1499182"/>
            <a:ext cx="4973514" cy="452667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6416745" y="1692060"/>
            <a:ext cx="4685278" cy="4138878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17" name="Title 11">
            <a:extLst>
              <a:ext uri="{FF2B5EF4-FFF2-40B4-BE49-F238E27FC236}">
                <a16:creationId xmlns:a16="http://schemas.microsoft.com/office/drawing/2014/main" id="{969B0AAE-8496-4F06-AD1D-6AFA23BC422F}"/>
              </a:ext>
            </a:extLst>
          </p:cNvPr>
          <p:cNvSpPr txBox="1">
            <a:spLocks/>
          </p:cNvSpPr>
          <p:nvPr/>
        </p:nvSpPr>
        <p:spPr>
          <a:xfrm>
            <a:off x="990604" y="1589250"/>
            <a:ext cx="4361956" cy="1652356"/>
          </a:xfrm>
          <a:prstGeom prst="rect">
            <a:avLst/>
          </a:prstGeom>
        </p:spPr>
        <p:txBody>
          <a:bodyPr vert="horz" lIns="91440" tIns="45722" rIns="91440" bIns="45722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lvl="3"/>
            <a:endParaRPr lang="en-US" sz="1801" b="1" kern="0" dirty="0">
              <a:latin typeface="Century Gothic" panose="020B0502020202020204" pitchFamily="34" charset="0"/>
            </a:endParaRPr>
          </a:p>
          <a:p>
            <a:pPr marL="0" lvl="3"/>
            <a:endParaRPr lang="en-US" sz="2000" kern="0" dirty="0">
              <a:latin typeface="Century Gothic" panose="020B0502020202020204" pitchFamily="34" charset="0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D9EDF27-97B5-404B-8D69-C0733477362C}"/>
              </a:ext>
            </a:extLst>
          </p:cNvPr>
          <p:cNvSpPr/>
          <p:nvPr/>
        </p:nvSpPr>
        <p:spPr>
          <a:xfrm>
            <a:off x="10251097" y="6557702"/>
            <a:ext cx="1940912" cy="369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August </a:t>
            </a:r>
            <a:r>
              <a:rPr lang="en-US" sz="1801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26, </a:t>
            </a:r>
            <a:r>
              <a:rPr lang="en-US" sz="1801" dirty="0">
                <a:solidFill>
                  <a:schemeClr val="bg1"/>
                </a:solidFill>
                <a:latin typeface="Century Gothic" panose="020B0502020202020204" pitchFamily="34" charset="0"/>
              </a:rPr>
              <a:t>2019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E15C20C0-623C-4E4C-A5EE-FA93C307D596}"/>
              </a:ext>
            </a:extLst>
          </p:cNvPr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643" b="76391" l="5304" r="33333">
                        <a14:foregroundMark x1="17707" y1="27318" x2="17993" y2="69592"/>
                        <a14:foregroundMark x1="13599" y1="29172" x2="13261" y2="67367"/>
                        <a14:foregroundMark x1="30863" y1="50062" x2="30993" y2="500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015" t="13693" r="65545" b="16518"/>
          <a:stretch/>
        </p:blipFill>
        <p:spPr>
          <a:xfrm>
            <a:off x="-12483" y="258846"/>
            <a:ext cx="1653167" cy="89934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919294" y="1064808"/>
            <a:ext cx="5042109" cy="38459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196" b="1" dirty="0" smtClean="0"/>
          </a:p>
          <a:p>
            <a:r>
              <a:rPr lang="en-US" sz="3196" b="1" dirty="0" smtClean="0"/>
              <a:t>RECOMMENDATION</a:t>
            </a:r>
          </a:p>
          <a:p>
            <a:pPr marL="457200" indent="-457200">
              <a:buFont typeface="Wingdings" panose="05000000000000000000" pitchFamily="2" charset="2"/>
              <a:buChar char="v"/>
            </a:pPr>
            <a:endParaRPr lang="en-US" sz="2800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smtClean="0"/>
              <a:t>Approve </a:t>
            </a:r>
            <a:r>
              <a:rPr lang="en-US" sz="2800" b="1" dirty="0">
                <a:solidFill>
                  <a:schemeClr val="accent5">
                    <a:lumMod val="75000"/>
                  </a:schemeClr>
                </a:solidFill>
              </a:rPr>
              <a:t>Current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&amp; Additional Scope of Work </a:t>
            </a:r>
          </a:p>
          <a:p>
            <a:endParaRPr lang="en-US" sz="2000" dirty="0" smtClean="0"/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smtClean="0"/>
              <a:t>Approve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New Budget</a:t>
            </a:r>
          </a:p>
          <a:p>
            <a:endParaRPr lang="en-US" sz="20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smtClean="0"/>
              <a:t>Proceed as </a:t>
            </a:r>
            <a:r>
              <a:rPr lang="en-US" sz="2800" b="1" dirty="0" smtClean="0">
                <a:solidFill>
                  <a:schemeClr val="accent5">
                    <a:lumMod val="75000"/>
                  </a:schemeClr>
                </a:solidFill>
              </a:rPr>
              <a:t>Design-Bid-Build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8491" y="1250832"/>
            <a:ext cx="3464426" cy="2608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17" descr="cid:DD0CE66E-14C9-4EB0-A3D2-B84E749F566D"/>
          <p:cNvPicPr/>
          <p:nvPr/>
        </p:nvPicPr>
        <p:blipFill rotWithShape="1">
          <a:blip r:embed="rId7" r:link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069"/>
          <a:stretch/>
        </p:blipFill>
        <p:spPr bwMode="auto">
          <a:xfrm>
            <a:off x="7179845" y="3700183"/>
            <a:ext cx="4147820" cy="222821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23" name="Picture 22" descr="cid:FB7B544D-BFCB-415C-8824-C1F41FD3B8FA"/>
          <p:cNvPicPr/>
          <p:nvPr/>
        </p:nvPicPr>
        <p:blipFill rotWithShape="1">
          <a:blip r:embed="rId9" r:link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97" r="10324"/>
          <a:stretch/>
        </p:blipFill>
        <p:spPr bwMode="auto">
          <a:xfrm>
            <a:off x="6168584" y="1640466"/>
            <a:ext cx="2590800" cy="2475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646592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30429</TotalTime>
  <Words>1514</Words>
  <Application>Microsoft Office PowerPoint</Application>
  <PresentationFormat>Widescreen</PresentationFormat>
  <Paragraphs>403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Bomee Yoon</dc:creator>
  <cp:lastModifiedBy>Edith Florence</cp:lastModifiedBy>
  <cp:revision>1086</cp:revision>
  <cp:lastPrinted>2019-07-24T17:55:48Z</cp:lastPrinted>
  <dcterms:created xsi:type="dcterms:W3CDTF">2016-11-15T00:47:12Z</dcterms:created>
  <dcterms:modified xsi:type="dcterms:W3CDTF">2019-08-26T16:16:42Z</dcterms:modified>
</cp:coreProperties>
</file>