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6" r:id="rId2"/>
    <p:sldMasterId id="2147483684" r:id="rId3"/>
    <p:sldMasterId id="2147483686" r:id="rId4"/>
  </p:sldMasterIdLst>
  <p:notesMasterIdLst>
    <p:notesMasterId r:id="rId16"/>
  </p:notesMasterIdLst>
  <p:handoutMasterIdLst>
    <p:handoutMasterId r:id="rId17"/>
  </p:handoutMasterIdLst>
  <p:sldIdLst>
    <p:sldId id="256" r:id="rId5"/>
    <p:sldId id="370" r:id="rId6"/>
    <p:sldId id="315" r:id="rId7"/>
    <p:sldId id="395" r:id="rId8"/>
    <p:sldId id="352" r:id="rId9"/>
    <p:sldId id="396" r:id="rId10"/>
    <p:sldId id="346" r:id="rId11"/>
    <p:sldId id="338" r:id="rId12"/>
    <p:sldId id="392" r:id="rId13"/>
    <p:sldId id="314" r:id="rId14"/>
    <p:sldId id="334" r:id="rId15"/>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2">
          <p15:clr>
            <a:srgbClr val="A4A3A4"/>
          </p15:clr>
        </p15:guide>
        <p15:guide id="2" orient="horz" pos="1019">
          <p15:clr>
            <a:srgbClr val="A4A3A4"/>
          </p15:clr>
        </p15:guide>
        <p15:guide id="3" orient="horz" pos="619">
          <p15:clr>
            <a:srgbClr val="A4A3A4"/>
          </p15:clr>
        </p15:guide>
        <p15:guide id="4" orient="horz" pos="1477">
          <p15:clr>
            <a:srgbClr val="A4A3A4"/>
          </p15:clr>
        </p15:guide>
        <p15:guide id="5" orient="horz" pos="1254">
          <p15:clr>
            <a:srgbClr val="A4A3A4"/>
          </p15:clr>
        </p15:guide>
        <p15:guide id="6" pos="4797">
          <p15:clr>
            <a:srgbClr val="A4A3A4"/>
          </p15:clr>
        </p15:guide>
        <p15:guide id="7" pos="2829">
          <p15:clr>
            <a:srgbClr val="A4A3A4"/>
          </p15:clr>
        </p15:guide>
        <p15:guide id="8" pos="374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bby Mason" initials="" lastIdx="1" clrIdx="0"/>
  <p:cmAuthor id="1" name="Creative-3"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D600"/>
    <a:srgbClr val="B10F5B"/>
    <a:srgbClr val="0072CE"/>
    <a:srgbClr val="D21F8D"/>
    <a:srgbClr val="FFA300"/>
    <a:srgbClr val="FFD62E"/>
    <a:srgbClr val="F06B3D"/>
    <a:srgbClr val="A598BA"/>
    <a:srgbClr val="F8B59F"/>
    <a:srgbClr val="2872C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109" autoAdjust="0"/>
    <p:restoredTop sz="93741" autoAdjust="0"/>
  </p:normalViewPr>
  <p:slideViewPr>
    <p:cSldViewPr snapToGrid="0" snapToObjects="1" showGuides="1">
      <p:cViewPr varScale="1">
        <p:scale>
          <a:sx n="92" d="100"/>
          <a:sy n="92" d="100"/>
        </p:scale>
        <p:origin x="60" y="168"/>
      </p:cViewPr>
      <p:guideLst>
        <p:guide orient="horz" pos="3092"/>
        <p:guide orient="horz" pos="1019"/>
        <p:guide orient="horz" pos="619"/>
        <p:guide orient="horz" pos="1477"/>
        <p:guide orient="horz" pos="1254"/>
        <p:guide pos="4797"/>
        <p:guide pos="2829"/>
        <p:guide pos="3741"/>
      </p:guideLst>
    </p:cSldViewPr>
  </p:slideViewPr>
  <p:outlineViewPr>
    <p:cViewPr>
      <p:scale>
        <a:sx n="33" d="100"/>
        <a:sy n="33" d="100"/>
      </p:scale>
      <p:origin x="0" y="-8006"/>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70" d="100"/>
          <a:sy n="70" d="100"/>
        </p:scale>
        <p:origin x="3048" y="-19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573168-55E2-3F4F-B740-0897C3055A11}"/>
              </a:ext>
            </a:extLst>
          </p:cNvPr>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91C15EA3-4952-7146-980A-0B284DF3BFC2}"/>
              </a:ext>
            </a:extLst>
          </p:cNvPr>
          <p:cNvSpPr>
            <a:spLocks noGrp="1"/>
          </p:cNvSpPr>
          <p:nvPr>
            <p:ph type="dt" sz="quarter" idx="1"/>
          </p:nvPr>
        </p:nvSpPr>
        <p:spPr>
          <a:xfrm>
            <a:off x="3970938" y="1"/>
            <a:ext cx="3037840" cy="466434"/>
          </a:xfrm>
          <a:prstGeom prst="rect">
            <a:avLst/>
          </a:prstGeom>
        </p:spPr>
        <p:txBody>
          <a:bodyPr vert="horz" lIns="93177" tIns="46589" rIns="93177" bIns="46589" rtlCol="0"/>
          <a:lstStyle>
            <a:lvl1pPr algn="r">
              <a:defRPr sz="1200"/>
            </a:lvl1pPr>
          </a:lstStyle>
          <a:p>
            <a:fld id="{1BC23CA3-7E33-A94B-9370-9E024655A347}" type="datetimeFigureOut">
              <a:rPr lang="en-US" smtClean="0"/>
              <a:t>8/22/2023</a:t>
            </a:fld>
            <a:endParaRPr lang="en-US" dirty="0"/>
          </a:p>
        </p:txBody>
      </p:sp>
      <p:sp>
        <p:nvSpPr>
          <p:cNvPr id="4" name="Footer Placeholder 3">
            <a:extLst>
              <a:ext uri="{FF2B5EF4-FFF2-40B4-BE49-F238E27FC236}">
                <a16:creationId xmlns:a16="http://schemas.microsoft.com/office/drawing/2014/main" id="{C5865EFC-69B2-4F4A-AFDA-AED91DE1EE99}"/>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5041576-8885-3C44-98EA-E7E51D514BF2}"/>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53C0E14-E84A-534E-8EBB-FD458F238428}" type="slidenum">
              <a:rPr lang="en-US" smtClean="0"/>
              <a:t>‹#›</a:t>
            </a:fld>
            <a:endParaRPr lang="en-US" dirty="0"/>
          </a:p>
        </p:txBody>
      </p:sp>
    </p:spTree>
    <p:extLst>
      <p:ext uri="{BB962C8B-B14F-4D97-AF65-F5344CB8AC3E}">
        <p14:creationId xmlns:p14="http://schemas.microsoft.com/office/powerpoint/2010/main" val="14928433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89EC2A07-5D20-5041-998D-86DE7AAAF8CC}" type="datetimeFigureOut">
              <a:rPr lang="en-US" smtClean="0"/>
              <a:t>8/22/2023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9"/>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2B2E2FE-29F0-414F-9F14-193F6F92DAF9}" type="slidenum">
              <a:rPr lang="en-US" smtClean="0"/>
              <a:t>‹#›</a:t>
            </a:fld>
            <a:endParaRPr lang="en-US" dirty="0"/>
          </a:p>
        </p:txBody>
      </p:sp>
    </p:spTree>
    <p:extLst>
      <p:ext uri="{BB962C8B-B14F-4D97-AF65-F5344CB8AC3E}">
        <p14:creationId xmlns:p14="http://schemas.microsoft.com/office/powerpoint/2010/main" val="4271128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B2E2FE-29F0-414F-9F14-193F6F92DAF9}" type="slidenum">
              <a:rPr lang="en-US" smtClean="0"/>
              <a:t>1</a:t>
            </a:fld>
            <a:endParaRPr lang="en-US" dirty="0"/>
          </a:p>
        </p:txBody>
      </p:sp>
    </p:spTree>
    <p:extLst>
      <p:ext uri="{BB962C8B-B14F-4D97-AF65-F5344CB8AC3E}">
        <p14:creationId xmlns:p14="http://schemas.microsoft.com/office/powerpoint/2010/main" val="504222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B2E2FE-29F0-414F-9F14-193F6F92DAF9}" type="slidenum">
              <a:rPr lang="en-US" smtClean="0"/>
              <a:t>2</a:t>
            </a:fld>
            <a:endParaRPr lang="en-US" dirty="0"/>
          </a:p>
        </p:txBody>
      </p:sp>
    </p:spTree>
    <p:extLst>
      <p:ext uri="{BB962C8B-B14F-4D97-AF65-F5344CB8AC3E}">
        <p14:creationId xmlns:p14="http://schemas.microsoft.com/office/powerpoint/2010/main" val="2122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B2E2FE-29F0-414F-9F14-193F6F92DAF9}" type="slidenum">
              <a:rPr lang="en-US" smtClean="0"/>
              <a:t>3</a:t>
            </a:fld>
            <a:endParaRPr lang="en-US"/>
          </a:p>
        </p:txBody>
      </p:sp>
    </p:spTree>
    <p:extLst>
      <p:ext uri="{BB962C8B-B14F-4D97-AF65-F5344CB8AC3E}">
        <p14:creationId xmlns:p14="http://schemas.microsoft.com/office/powerpoint/2010/main" val="400103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B2E2FE-29F0-414F-9F14-193F6F92DAF9}" type="slidenum">
              <a:rPr lang="en-US" smtClean="0"/>
              <a:t>4</a:t>
            </a:fld>
            <a:endParaRPr lang="en-US" dirty="0"/>
          </a:p>
        </p:txBody>
      </p:sp>
    </p:spTree>
    <p:extLst>
      <p:ext uri="{BB962C8B-B14F-4D97-AF65-F5344CB8AC3E}">
        <p14:creationId xmlns:p14="http://schemas.microsoft.com/office/powerpoint/2010/main" val="2859777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B2E2FE-29F0-414F-9F14-193F6F92DAF9}" type="slidenum">
              <a:rPr lang="en-US" smtClean="0"/>
              <a:t>5</a:t>
            </a:fld>
            <a:endParaRPr lang="en-US"/>
          </a:p>
        </p:txBody>
      </p:sp>
    </p:spTree>
    <p:extLst>
      <p:ext uri="{BB962C8B-B14F-4D97-AF65-F5344CB8AC3E}">
        <p14:creationId xmlns:p14="http://schemas.microsoft.com/office/powerpoint/2010/main" val="4178558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B2E2FE-29F0-414F-9F14-193F6F92DAF9}" type="slidenum">
              <a:rPr lang="en-US" smtClean="0"/>
              <a:t>6</a:t>
            </a:fld>
            <a:endParaRPr lang="en-US"/>
          </a:p>
        </p:txBody>
      </p:sp>
    </p:spTree>
    <p:extLst>
      <p:ext uri="{BB962C8B-B14F-4D97-AF65-F5344CB8AC3E}">
        <p14:creationId xmlns:p14="http://schemas.microsoft.com/office/powerpoint/2010/main" val="209718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2B2E2FE-29F0-414F-9F14-193F6F92DAF9}" type="slidenum">
              <a:rPr lang="en-US" smtClean="0"/>
              <a:t>8</a:t>
            </a:fld>
            <a:endParaRPr lang="en-US"/>
          </a:p>
        </p:txBody>
      </p:sp>
    </p:spTree>
    <p:extLst>
      <p:ext uri="{BB962C8B-B14F-4D97-AF65-F5344CB8AC3E}">
        <p14:creationId xmlns:p14="http://schemas.microsoft.com/office/powerpoint/2010/main" val="4178558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Proxima Nova" panose="02000506030000020004" pitchFamily="2" charset="0"/>
              </a:rPr>
              <a:t>The ability to see clearly is key to optimal living and quality of life for all people and extends beyond health to every person’s ability to participate in and contribute to society. </a:t>
            </a:r>
          </a:p>
          <a:p>
            <a:endParaRPr lang="en-US" dirty="0"/>
          </a:p>
        </p:txBody>
      </p:sp>
      <p:sp>
        <p:nvSpPr>
          <p:cNvPr id="4" name="Slide Number Placeholder 3"/>
          <p:cNvSpPr>
            <a:spLocks noGrp="1"/>
          </p:cNvSpPr>
          <p:nvPr>
            <p:ph type="sldNum" sz="quarter" idx="5"/>
          </p:nvPr>
        </p:nvSpPr>
        <p:spPr/>
        <p:txBody>
          <a:bodyPr/>
          <a:lstStyle/>
          <a:p>
            <a:fld id="{A2B2E2FE-29F0-414F-9F14-193F6F92DAF9}" type="slidenum">
              <a:rPr lang="en-US" smtClean="0"/>
              <a:t>11</a:t>
            </a:fld>
            <a:endParaRPr lang="en-US"/>
          </a:p>
        </p:txBody>
      </p:sp>
    </p:spTree>
    <p:extLst>
      <p:ext uri="{BB962C8B-B14F-4D97-AF65-F5344CB8AC3E}">
        <p14:creationId xmlns:p14="http://schemas.microsoft.com/office/powerpoint/2010/main" val="644420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BDCCF0-EA67-3B40-AD7C-46FC42C97964}"/>
              </a:ext>
            </a:extLst>
          </p:cNvPr>
          <p:cNvSpPr>
            <a:spLocks noGrp="1"/>
          </p:cNvSpPr>
          <p:nvPr>
            <p:ph type="title" hasCustomPrompt="1"/>
          </p:nvPr>
        </p:nvSpPr>
        <p:spPr/>
        <p:txBody>
          <a:bodyPr/>
          <a:lstStyle/>
          <a:p>
            <a:r>
              <a:rPr lang="en-US" dirty="0"/>
              <a:t>CLICK TO EDIT MASTER TITLE STYLE</a:t>
            </a:r>
          </a:p>
        </p:txBody>
      </p:sp>
      <p:sp>
        <p:nvSpPr>
          <p:cNvPr id="3" name="Text Placeholder 2">
            <a:extLst>
              <a:ext uri="{FF2B5EF4-FFF2-40B4-BE49-F238E27FC236}">
                <a16:creationId xmlns:a16="http://schemas.microsoft.com/office/drawing/2014/main" id="{AB38CF1A-DEB3-9442-941B-81BDDEC1C298}"/>
              </a:ext>
            </a:extLst>
          </p:cNvPr>
          <p:cNvSpPr>
            <a:spLocks noGrp="1"/>
          </p:cNvSpPr>
          <p:nvPr>
            <p:ph type="body" sz="quarter" idx="10" hasCustomPrompt="1"/>
          </p:nvPr>
        </p:nvSpPr>
        <p:spPr>
          <a:xfrm>
            <a:off x="-1" y="1854934"/>
            <a:ext cx="5198533" cy="473075"/>
          </a:xfrm>
          <a:prstGeom prst="rect">
            <a:avLst/>
          </a:prstGeom>
        </p:spPr>
        <p:txBody>
          <a:bodyPr anchor="b"/>
          <a:lstStyle>
            <a:lvl1pPr marL="0" indent="0">
              <a:buNone/>
              <a:defRPr sz="1800"/>
            </a:lvl1pPr>
          </a:lstStyle>
          <a:p>
            <a:pPr algn="ctr"/>
            <a:r>
              <a:rPr lang="en-US" dirty="0">
                <a:solidFill>
                  <a:schemeClr val="bg1"/>
                </a:solidFill>
                <a:latin typeface="Proxima Nova Light" panose="02000506030000020004" pitchFamily="2" charset="0"/>
                <a:ea typeface="Times New Roman" panose="02020603050405020304" pitchFamily="18" charset="0"/>
              </a:rPr>
              <a:t>Vision Benefits of America</a:t>
            </a:r>
            <a:endParaRPr lang="en-US" sz="20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62381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99582F5-AE2E-E94E-A11F-B25893C4293E}"/>
              </a:ext>
            </a:extLst>
          </p:cNvPr>
          <p:cNvSpPr>
            <a:spLocks noGrp="1"/>
          </p:cNvSpPr>
          <p:nvPr>
            <p:ph type="title"/>
          </p:nvPr>
        </p:nvSpPr>
        <p:spPr/>
        <p:txBody>
          <a:bodyPr/>
          <a:lstStyle/>
          <a:p>
            <a:r>
              <a:rPr lang="en-US"/>
              <a:t>Click to edit Master title style</a:t>
            </a:r>
          </a:p>
        </p:txBody>
      </p:sp>
      <p:sp>
        <p:nvSpPr>
          <p:cNvPr id="10" name="Content Placeholder 9">
            <a:extLst>
              <a:ext uri="{FF2B5EF4-FFF2-40B4-BE49-F238E27FC236}">
                <a16:creationId xmlns:a16="http://schemas.microsoft.com/office/drawing/2014/main" id="{93A531EE-6065-BF4E-ADB1-DDACEAB3E958}"/>
              </a:ext>
            </a:extLst>
          </p:cNvPr>
          <p:cNvSpPr>
            <a:spLocks noGrp="1"/>
          </p:cNvSpPr>
          <p:nvPr>
            <p:ph sz="quarter" idx="10"/>
          </p:nvPr>
        </p:nvSpPr>
        <p:spPr>
          <a:xfrm>
            <a:off x="1066800" y="1619250"/>
            <a:ext cx="6831013" cy="2795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6774676"/>
      </p:ext>
    </p:extLst>
  </p:cSld>
  <p:clrMapOvr>
    <a:masterClrMapping/>
  </p:clrMapOvr>
  <p:extLst>
    <p:ext uri="{DCECCB84-F9BA-43D5-87BE-67443E8EF086}">
      <p15:sldGuideLst xmlns:p15="http://schemas.microsoft.com/office/powerpoint/2012/main">
        <p15:guide id="1" orient="horz" pos="972" userDrawn="1">
          <p15:clr>
            <a:srgbClr val="FBAE40"/>
          </p15:clr>
        </p15:guide>
        <p15:guide id="2" pos="6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4" name="Text Placeholder 14"/>
          <p:cNvSpPr>
            <a:spLocks noGrp="1"/>
          </p:cNvSpPr>
          <p:nvPr>
            <p:ph type="body" sz="quarter" idx="11"/>
          </p:nvPr>
        </p:nvSpPr>
        <p:spPr>
          <a:xfrm>
            <a:off x="1066800" y="694081"/>
            <a:ext cx="7024688" cy="851012"/>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3600" b="0" i="0" u="none" strike="noStrike" baseline="0" smtClean="0">
                <a:solidFill>
                  <a:srgbClr val="0072CE"/>
                </a:solidFill>
                <a:latin typeface="Proxima Nova Regular"/>
                <a:cs typeface="Proxima Nova Regular"/>
              </a:defRPr>
            </a:lvl1pPr>
          </a:lstStyle>
          <a:p>
            <a:pPr lvl="0"/>
            <a:endParaRPr lang="en-US" dirty="0"/>
          </a:p>
        </p:txBody>
      </p:sp>
      <p:sp>
        <p:nvSpPr>
          <p:cNvPr id="5" name="Text Placeholder 14"/>
          <p:cNvSpPr>
            <a:spLocks noGrp="1"/>
          </p:cNvSpPr>
          <p:nvPr>
            <p:ph type="body" sz="quarter" idx="12"/>
          </p:nvPr>
        </p:nvSpPr>
        <p:spPr>
          <a:xfrm>
            <a:off x="1066800" y="1550435"/>
            <a:ext cx="7024688" cy="76562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1700" b="0" i="0" u="none" strike="noStrike" baseline="0" smtClean="0">
                <a:solidFill>
                  <a:srgbClr val="C4D600"/>
                </a:solidFill>
                <a:latin typeface="Proxima Nova Semibold"/>
                <a:cs typeface="Proxima Nova Semibold"/>
              </a:defRPr>
            </a:lvl1pPr>
          </a:lstStyle>
          <a:p>
            <a:pPr lvl="0"/>
            <a:endParaRPr lang="en-US" dirty="0"/>
          </a:p>
        </p:txBody>
      </p:sp>
      <p:sp>
        <p:nvSpPr>
          <p:cNvPr id="7" name="Content Placeholder 6">
            <a:extLst>
              <a:ext uri="{FF2B5EF4-FFF2-40B4-BE49-F238E27FC236}">
                <a16:creationId xmlns:a16="http://schemas.microsoft.com/office/drawing/2014/main" id="{C2AEEA37-3EC4-7B44-8C66-02413BA5C0A7}"/>
              </a:ext>
            </a:extLst>
          </p:cNvPr>
          <p:cNvSpPr>
            <a:spLocks noGrp="1"/>
          </p:cNvSpPr>
          <p:nvPr>
            <p:ph sz="quarter" idx="13"/>
          </p:nvPr>
        </p:nvSpPr>
        <p:spPr>
          <a:xfrm>
            <a:off x="1066800" y="2316163"/>
            <a:ext cx="7024688" cy="20986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1595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4" name="Text Placeholder 14"/>
          <p:cNvSpPr>
            <a:spLocks noGrp="1"/>
          </p:cNvSpPr>
          <p:nvPr>
            <p:ph type="body" sz="quarter" idx="11"/>
          </p:nvPr>
        </p:nvSpPr>
        <p:spPr>
          <a:xfrm>
            <a:off x="1066800" y="694083"/>
            <a:ext cx="7024688" cy="851012"/>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3600" b="0" i="0" u="none" strike="noStrike" baseline="0" smtClean="0">
                <a:solidFill>
                  <a:srgbClr val="0072CE"/>
                </a:solidFill>
                <a:latin typeface="Proxima Nova Regular"/>
                <a:cs typeface="Proxima Nova Regular"/>
              </a:defRPr>
            </a:lvl1pPr>
          </a:lstStyle>
          <a:p>
            <a:pPr lvl="0"/>
            <a:endParaRPr lang="en-US" dirty="0"/>
          </a:p>
        </p:txBody>
      </p:sp>
      <p:sp>
        <p:nvSpPr>
          <p:cNvPr id="3" name="Content Placeholder 2">
            <a:extLst>
              <a:ext uri="{FF2B5EF4-FFF2-40B4-BE49-F238E27FC236}">
                <a16:creationId xmlns:a16="http://schemas.microsoft.com/office/drawing/2014/main" id="{234BC794-1965-A04B-87D4-62C938FBF467}"/>
              </a:ext>
            </a:extLst>
          </p:cNvPr>
          <p:cNvSpPr>
            <a:spLocks noGrp="1"/>
          </p:cNvSpPr>
          <p:nvPr>
            <p:ph sz="quarter" idx="12"/>
          </p:nvPr>
        </p:nvSpPr>
        <p:spPr>
          <a:xfrm>
            <a:off x="1066800" y="1619250"/>
            <a:ext cx="7024688" cy="2795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7283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4" name="Text Placeholder 14"/>
          <p:cNvSpPr>
            <a:spLocks noGrp="1"/>
          </p:cNvSpPr>
          <p:nvPr>
            <p:ph type="body" sz="quarter" idx="11"/>
          </p:nvPr>
        </p:nvSpPr>
        <p:spPr>
          <a:xfrm>
            <a:off x="1066800" y="694083"/>
            <a:ext cx="7024688" cy="851012"/>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3600" b="0" i="0" u="none" strike="noStrike" baseline="0" smtClean="0">
                <a:solidFill>
                  <a:srgbClr val="0072CE"/>
                </a:solidFill>
                <a:latin typeface="Proxima Nova Regular"/>
                <a:cs typeface="Proxima Nova Regular"/>
              </a:defRPr>
            </a:lvl1pPr>
          </a:lstStyle>
          <a:p>
            <a:pPr lvl="0"/>
            <a:endParaRPr lang="en-US" dirty="0"/>
          </a:p>
        </p:txBody>
      </p:sp>
      <p:sp>
        <p:nvSpPr>
          <p:cNvPr id="8" name="Text Placeholder 14"/>
          <p:cNvSpPr>
            <a:spLocks noGrp="1"/>
          </p:cNvSpPr>
          <p:nvPr>
            <p:ph type="body" sz="quarter" idx="12"/>
          </p:nvPr>
        </p:nvSpPr>
        <p:spPr>
          <a:xfrm>
            <a:off x="1066800" y="1550437"/>
            <a:ext cx="7024688" cy="80450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1700" b="0" i="0" u="none" strike="noStrike" baseline="0" smtClean="0">
                <a:solidFill>
                  <a:srgbClr val="C4D600"/>
                </a:solidFill>
                <a:latin typeface="Proxima Nova Semibold"/>
                <a:cs typeface="Proxima Nova Semibold"/>
              </a:defRPr>
            </a:lvl1pPr>
          </a:lstStyle>
          <a:p>
            <a:pPr lvl="0"/>
            <a:endParaRPr lang="en-US" dirty="0"/>
          </a:p>
        </p:txBody>
      </p:sp>
      <p:sp>
        <p:nvSpPr>
          <p:cNvPr id="3" name="Content Placeholder 2">
            <a:extLst>
              <a:ext uri="{FF2B5EF4-FFF2-40B4-BE49-F238E27FC236}">
                <a16:creationId xmlns:a16="http://schemas.microsoft.com/office/drawing/2014/main" id="{E5CCBF22-A58E-DA40-A6B4-793F88902493}"/>
              </a:ext>
            </a:extLst>
          </p:cNvPr>
          <p:cNvSpPr>
            <a:spLocks noGrp="1"/>
          </p:cNvSpPr>
          <p:nvPr>
            <p:ph sz="quarter" idx="13"/>
          </p:nvPr>
        </p:nvSpPr>
        <p:spPr>
          <a:xfrm>
            <a:off x="1066800" y="2354263"/>
            <a:ext cx="7024688" cy="2060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3807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4" name="Text Placeholder 14"/>
          <p:cNvSpPr>
            <a:spLocks noGrp="1"/>
          </p:cNvSpPr>
          <p:nvPr>
            <p:ph type="body" sz="quarter" idx="11"/>
          </p:nvPr>
        </p:nvSpPr>
        <p:spPr>
          <a:xfrm>
            <a:off x="1066800" y="694083"/>
            <a:ext cx="7024688" cy="851012"/>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3600" b="0" i="0" u="none" strike="noStrike" baseline="0" smtClean="0">
                <a:solidFill>
                  <a:srgbClr val="0072CE"/>
                </a:solidFill>
                <a:latin typeface="Proxima Nova Regular"/>
                <a:cs typeface="Proxima Nova Regular"/>
              </a:defRPr>
            </a:lvl1pPr>
          </a:lstStyle>
          <a:p>
            <a:pPr lvl="0"/>
            <a:endParaRPr lang="en-US" dirty="0"/>
          </a:p>
        </p:txBody>
      </p:sp>
      <p:sp>
        <p:nvSpPr>
          <p:cNvPr id="8" name="Text Placeholder 14"/>
          <p:cNvSpPr>
            <a:spLocks noGrp="1"/>
          </p:cNvSpPr>
          <p:nvPr>
            <p:ph type="body" sz="quarter" idx="12"/>
          </p:nvPr>
        </p:nvSpPr>
        <p:spPr>
          <a:xfrm>
            <a:off x="1066800" y="1550438"/>
            <a:ext cx="7024688" cy="487023"/>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1700" b="0" i="0" u="none" strike="noStrike" baseline="0" smtClean="0">
                <a:solidFill>
                  <a:srgbClr val="C4D600"/>
                </a:solidFill>
                <a:latin typeface="Proxima Nova Semibold"/>
                <a:cs typeface="Proxima Nova Semibold"/>
              </a:defRPr>
            </a:lvl1pPr>
          </a:lstStyle>
          <a:p>
            <a:pPr lvl="0"/>
            <a:endParaRPr lang="en-US" dirty="0"/>
          </a:p>
        </p:txBody>
      </p:sp>
      <p:sp>
        <p:nvSpPr>
          <p:cNvPr id="3" name="Content Placeholder 2">
            <a:extLst>
              <a:ext uri="{FF2B5EF4-FFF2-40B4-BE49-F238E27FC236}">
                <a16:creationId xmlns:a16="http://schemas.microsoft.com/office/drawing/2014/main" id="{6C1B3254-0946-9348-9207-1806385A6D68}"/>
              </a:ext>
            </a:extLst>
          </p:cNvPr>
          <p:cNvSpPr>
            <a:spLocks noGrp="1"/>
          </p:cNvSpPr>
          <p:nvPr>
            <p:ph sz="quarter" idx="13"/>
          </p:nvPr>
        </p:nvSpPr>
        <p:spPr>
          <a:xfrm>
            <a:off x="1066800" y="2036763"/>
            <a:ext cx="7024688" cy="2378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6116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4" name="Text Placeholder 14"/>
          <p:cNvSpPr>
            <a:spLocks noGrp="1"/>
          </p:cNvSpPr>
          <p:nvPr>
            <p:ph type="body" sz="quarter" idx="11"/>
          </p:nvPr>
        </p:nvSpPr>
        <p:spPr>
          <a:xfrm>
            <a:off x="1066800" y="694083"/>
            <a:ext cx="7024688" cy="851012"/>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3600" b="0" i="0" u="none" strike="noStrike" baseline="0" smtClean="0">
                <a:solidFill>
                  <a:srgbClr val="0072CE"/>
                </a:solidFill>
                <a:latin typeface="Proxima Nova Regular"/>
                <a:cs typeface="Proxima Nova Regular"/>
              </a:defRPr>
            </a:lvl1pPr>
          </a:lstStyle>
          <a:p>
            <a:pPr lvl="0"/>
            <a:endParaRPr lang="en-US" dirty="0"/>
          </a:p>
        </p:txBody>
      </p:sp>
      <p:sp>
        <p:nvSpPr>
          <p:cNvPr id="8" name="Text Placeholder 14"/>
          <p:cNvSpPr>
            <a:spLocks noGrp="1"/>
          </p:cNvSpPr>
          <p:nvPr>
            <p:ph type="body" sz="quarter" idx="12"/>
          </p:nvPr>
        </p:nvSpPr>
        <p:spPr>
          <a:xfrm>
            <a:off x="1066800" y="1550437"/>
            <a:ext cx="7024688" cy="80450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1700" b="0" i="0" u="none" strike="noStrike" baseline="0" smtClean="0">
                <a:solidFill>
                  <a:srgbClr val="C4D600"/>
                </a:solidFill>
                <a:latin typeface="Proxima Nova Semibold"/>
                <a:cs typeface="Proxima Nova Semibold"/>
              </a:defRPr>
            </a:lvl1pPr>
          </a:lstStyle>
          <a:p>
            <a:pPr lvl="0"/>
            <a:endParaRPr lang="en-US" dirty="0"/>
          </a:p>
        </p:txBody>
      </p:sp>
    </p:spTree>
    <p:extLst>
      <p:ext uri="{BB962C8B-B14F-4D97-AF65-F5344CB8AC3E}">
        <p14:creationId xmlns:p14="http://schemas.microsoft.com/office/powerpoint/2010/main" val="338851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Vertical Title and Text">
    <p:spTree>
      <p:nvGrpSpPr>
        <p:cNvPr id="1" name=""/>
        <p:cNvGrpSpPr/>
        <p:nvPr/>
      </p:nvGrpSpPr>
      <p:grpSpPr>
        <a:xfrm>
          <a:off x="0" y="0"/>
          <a:ext cx="0" cy="0"/>
          <a:chOff x="0" y="0"/>
          <a:chExt cx="0" cy="0"/>
        </a:xfrm>
      </p:grpSpPr>
      <p:sp>
        <p:nvSpPr>
          <p:cNvPr id="4" name="Text Placeholder 14"/>
          <p:cNvSpPr>
            <a:spLocks noGrp="1"/>
          </p:cNvSpPr>
          <p:nvPr>
            <p:ph type="body" sz="quarter" idx="11"/>
          </p:nvPr>
        </p:nvSpPr>
        <p:spPr>
          <a:xfrm>
            <a:off x="1066800" y="694083"/>
            <a:ext cx="7024688" cy="851012"/>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3600" b="0" i="0" u="none" strike="noStrike" baseline="0" smtClean="0">
                <a:solidFill>
                  <a:srgbClr val="0072CE"/>
                </a:solidFill>
                <a:latin typeface="Proxima Nova Regular"/>
                <a:cs typeface="Proxima Nova Regular"/>
              </a:defRPr>
            </a:lvl1pPr>
          </a:lstStyle>
          <a:p>
            <a:pPr lvl="0"/>
            <a:endParaRPr lang="en-US" dirty="0"/>
          </a:p>
        </p:txBody>
      </p:sp>
      <p:sp>
        <p:nvSpPr>
          <p:cNvPr id="8" name="Text Placeholder 14"/>
          <p:cNvSpPr>
            <a:spLocks noGrp="1"/>
          </p:cNvSpPr>
          <p:nvPr>
            <p:ph type="body" sz="quarter" idx="12"/>
          </p:nvPr>
        </p:nvSpPr>
        <p:spPr>
          <a:xfrm>
            <a:off x="1066800" y="1287378"/>
            <a:ext cx="7024688" cy="330285"/>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1400" b="0" i="0" u="none" strike="noStrike" baseline="0" smtClean="0">
                <a:solidFill>
                  <a:srgbClr val="C4D600"/>
                </a:solidFill>
                <a:latin typeface="Proxima Nova Semibold"/>
                <a:cs typeface="Proxima Nova Semibold"/>
              </a:defRPr>
            </a:lvl1pPr>
          </a:lstStyle>
          <a:p>
            <a:pPr lvl="0"/>
            <a:endParaRPr lang="en-US" dirty="0"/>
          </a:p>
        </p:txBody>
      </p:sp>
      <p:sp>
        <p:nvSpPr>
          <p:cNvPr id="6" name="Text Placeholder 14"/>
          <p:cNvSpPr>
            <a:spLocks noGrp="1"/>
          </p:cNvSpPr>
          <p:nvPr>
            <p:ph type="body" sz="quarter" idx="13"/>
          </p:nvPr>
        </p:nvSpPr>
        <p:spPr>
          <a:xfrm>
            <a:off x="5578926" y="1642275"/>
            <a:ext cx="2893559" cy="476930"/>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2000" b="0" i="0" u="none" strike="noStrike" baseline="0" smtClean="0">
                <a:solidFill>
                  <a:srgbClr val="0072CE"/>
                </a:solidFill>
                <a:latin typeface="Proxima Nova Regular"/>
                <a:cs typeface="Proxima Nova Regular"/>
              </a:defRPr>
            </a:lvl1pPr>
          </a:lstStyle>
          <a:p>
            <a:pPr lvl="0"/>
            <a:endParaRPr lang="en-US" dirty="0"/>
          </a:p>
        </p:txBody>
      </p:sp>
      <p:sp>
        <p:nvSpPr>
          <p:cNvPr id="7" name="Text Placeholder 14"/>
          <p:cNvSpPr>
            <a:spLocks noGrp="1"/>
          </p:cNvSpPr>
          <p:nvPr>
            <p:ph type="body" sz="quarter" idx="14"/>
          </p:nvPr>
        </p:nvSpPr>
        <p:spPr>
          <a:xfrm>
            <a:off x="5578926" y="2052198"/>
            <a:ext cx="2893559" cy="1177233"/>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1500" b="0" i="0" u="none" strike="noStrike" baseline="0" smtClean="0">
                <a:solidFill>
                  <a:schemeClr val="tx1"/>
                </a:solidFill>
                <a:latin typeface="Proxima Nova Regular"/>
                <a:cs typeface="Proxima Nova Regular"/>
              </a:defRPr>
            </a:lvl1pPr>
          </a:lstStyle>
          <a:p>
            <a:pPr lvl="0"/>
            <a:endParaRPr lang="en-US" dirty="0"/>
          </a:p>
        </p:txBody>
      </p:sp>
    </p:spTree>
    <p:extLst>
      <p:ext uri="{BB962C8B-B14F-4D97-AF65-F5344CB8AC3E}">
        <p14:creationId xmlns:p14="http://schemas.microsoft.com/office/powerpoint/2010/main" val="269744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Vertical Title and Text">
    <p:spTree>
      <p:nvGrpSpPr>
        <p:cNvPr id="1" name=""/>
        <p:cNvGrpSpPr/>
        <p:nvPr/>
      </p:nvGrpSpPr>
      <p:grpSpPr>
        <a:xfrm>
          <a:off x="0" y="0"/>
          <a:ext cx="0" cy="0"/>
          <a:chOff x="0" y="0"/>
          <a:chExt cx="0" cy="0"/>
        </a:xfrm>
      </p:grpSpPr>
      <p:sp>
        <p:nvSpPr>
          <p:cNvPr id="4" name="Text Placeholder 14"/>
          <p:cNvSpPr>
            <a:spLocks noGrp="1"/>
          </p:cNvSpPr>
          <p:nvPr>
            <p:ph type="body" sz="quarter" idx="11"/>
          </p:nvPr>
        </p:nvSpPr>
        <p:spPr>
          <a:xfrm>
            <a:off x="1066800" y="694083"/>
            <a:ext cx="7024688" cy="851012"/>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3600" b="0" i="0" u="none" strike="noStrike" baseline="0" smtClean="0">
                <a:solidFill>
                  <a:srgbClr val="0072CE"/>
                </a:solidFill>
                <a:latin typeface="Proxima Nova Regular"/>
                <a:cs typeface="Proxima Nova Regular"/>
              </a:defRPr>
            </a:lvl1pPr>
          </a:lstStyle>
          <a:p>
            <a:pPr lvl="0"/>
            <a:endParaRPr lang="en-US" dirty="0"/>
          </a:p>
        </p:txBody>
      </p:sp>
      <p:sp>
        <p:nvSpPr>
          <p:cNvPr id="8" name="Text Placeholder 14"/>
          <p:cNvSpPr>
            <a:spLocks noGrp="1"/>
          </p:cNvSpPr>
          <p:nvPr>
            <p:ph type="body" sz="quarter" idx="12"/>
          </p:nvPr>
        </p:nvSpPr>
        <p:spPr>
          <a:xfrm>
            <a:off x="1066800" y="1287378"/>
            <a:ext cx="7024688" cy="330285"/>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1400" b="0" i="0" u="none" strike="noStrike" baseline="0" smtClean="0">
                <a:solidFill>
                  <a:srgbClr val="C4D600"/>
                </a:solidFill>
                <a:latin typeface="Proxima Nova Semibold"/>
                <a:cs typeface="Proxima Nova Semibold"/>
              </a:defRPr>
            </a:lvl1pPr>
          </a:lstStyle>
          <a:p>
            <a:pPr lvl="0"/>
            <a:endParaRPr lang="en-US" dirty="0"/>
          </a:p>
        </p:txBody>
      </p:sp>
      <p:sp>
        <p:nvSpPr>
          <p:cNvPr id="6" name="Text Placeholder 14"/>
          <p:cNvSpPr>
            <a:spLocks noGrp="1"/>
          </p:cNvSpPr>
          <p:nvPr>
            <p:ph type="body" sz="quarter" idx="13"/>
          </p:nvPr>
        </p:nvSpPr>
        <p:spPr>
          <a:xfrm>
            <a:off x="5578926" y="1642275"/>
            <a:ext cx="2893559" cy="476930"/>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2000" b="0" i="0" u="none" strike="noStrike" baseline="0" smtClean="0">
                <a:solidFill>
                  <a:srgbClr val="0072CE"/>
                </a:solidFill>
                <a:latin typeface="Proxima Nova Regular"/>
                <a:cs typeface="Proxima Nova Regular"/>
              </a:defRPr>
            </a:lvl1pPr>
          </a:lstStyle>
          <a:p>
            <a:pPr lvl="0"/>
            <a:endParaRPr lang="en-US" dirty="0"/>
          </a:p>
        </p:txBody>
      </p:sp>
      <p:sp>
        <p:nvSpPr>
          <p:cNvPr id="7" name="Text Placeholder 14"/>
          <p:cNvSpPr>
            <a:spLocks noGrp="1"/>
          </p:cNvSpPr>
          <p:nvPr>
            <p:ph type="body" sz="quarter" idx="14"/>
          </p:nvPr>
        </p:nvSpPr>
        <p:spPr>
          <a:xfrm>
            <a:off x="5578926" y="2052199"/>
            <a:ext cx="2893559" cy="941724"/>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1500" b="0" i="0" u="none" strike="noStrike" baseline="0" smtClean="0">
                <a:solidFill>
                  <a:schemeClr val="tx1"/>
                </a:solidFill>
                <a:latin typeface="Proxima Nova Regular"/>
                <a:cs typeface="Proxima Nova Regular"/>
              </a:defRPr>
            </a:lvl1pPr>
          </a:lstStyle>
          <a:p>
            <a:pPr lvl="0"/>
            <a:endParaRPr lang="en-US" dirty="0"/>
          </a:p>
        </p:txBody>
      </p:sp>
      <p:sp>
        <p:nvSpPr>
          <p:cNvPr id="9" name="Text Placeholder 14"/>
          <p:cNvSpPr>
            <a:spLocks noGrp="1"/>
          </p:cNvSpPr>
          <p:nvPr>
            <p:ph type="body" sz="quarter" idx="15"/>
          </p:nvPr>
        </p:nvSpPr>
        <p:spPr>
          <a:xfrm>
            <a:off x="5578926" y="2993922"/>
            <a:ext cx="2893559" cy="476930"/>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2000" b="0" i="0" u="none" strike="noStrike" baseline="0" smtClean="0">
                <a:solidFill>
                  <a:srgbClr val="0072CE"/>
                </a:solidFill>
                <a:latin typeface="Proxima Nova Regular"/>
                <a:cs typeface="Proxima Nova Regular"/>
              </a:defRPr>
            </a:lvl1pPr>
          </a:lstStyle>
          <a:p>
            <a:pPr lvl="0"/>
            <a:endParaRPr lang="en-US" dirty="0"/>
          </a:p>
        </p:txBody>
      </p:sp>
      <p:sp>
        <p:nvSpPr>
          <p:cNvPr id="10" name="Text Placeholder 14"/>
          <p:cNvSpPr>
            <a:spLocks noGrp="1"/>
          </p:cNvSpPr>
          <p:nvPr>
            <p:ph type="body" sz="quarter" idx="16"/>
          </p:nvPr>
        </p:nvSpPr>
        <p:spPr>
          <a:xfrm>
            <a:off x="5578926" y="3403845"/>
            <a:ext cx="2893559" cy="1177233"/>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1500" b="0" i="0" u="none" strike="noStrike" baseline="0" smtClean="0">
                <a:solidFill>
                  <a:schemeClr val="tx1"/>
                </a:solidFill>
                <a:latin typeface="Proxima Nova Regular"/>
                <a:cs typeface="Proxima Nova Regular"/>
              </a:defRPr>
            </a:lvl1pPr>
          </a:lstStyle>
          <a:p>
            <a:pPr lvl="0"/>
            <a:endParaRPr lang="en-US" dirty="0"/>
          </a:p>
        </p:txBody>
      </p:sp>
    </p:spTree>
    <p:extLst>
      <p:ext uri="{BB962C8B-B14F-4D97-AF65-F5344CB8AC3E}">
        <p14:creationId xmlns:p14="http://schemas.microsoft.com/office/powerpoint/2010/main" val="2303751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Vertical Title and Text">
    <p:spTree>
      <p:nvGrpSpPr>
        <p:cNvPr id="1" name=""/>
        <p:cNvGrpSpPr/>
        <p:nvPr/>
      </p:nvGrpSpPr>
      <p:grpSpPr>
        <a:xfrm>
          <a:off x="0" y="0"/>
          <a:ext cx="0" cy="0"/>
          <a:chOff x="0" y="0"/>
          <a:chExt cx="0" cy="0"/>
        </a:xfrm>
      </p:grpSpPr>
      <p:sp>
        <p:nvSpPr>
          <p:cNvPr id="4" name="Text Placeholder 14"/>
          <p:cNvSpPr>
            <a:spLocks noGrp="1"/>
          </p:cNvSpPr>
          <p:nvPr>
            <p:ph type="body" sz="quarter" idx="11"/>
          </p:nvPr>
        </p:nvSpPr>
        <p:spPr>
          <a:xfrm>
            <a:off x="1066800" y="694083"/>
            <a:ext cx="7024688" cy="851012"/>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3600" b="0" i="0" u="none" strike="noStrike" baseline="0" smtClean="0">
                <a:solidFill>
                  <a:srgbClr val="0072CE"/>
                </a:solidFill>
                <a:latin typeface="Proxima Nova Regular"/>
                <a:cs typeface="Proxima Nova Regular"/>
              </a:defRPr>
            </a:lvl1pPr>
          </a:lstStyle>
          <a:p>
            <a:pPr lvl="0"/>
            <a:endParaRPr lang="en-US" dirty="0"/>
          </a:p>
        </p:txBody>
      </p:sp>
      <p:sp>
        <p:nvSpPr>
          <p:cNvPr id="8" name="Text Placeholder 14"/>
          <p:cNvSpPr>
            <a:spLocks noGrp="1"/>
          </p:cNvSpPr>
          <p:nvPr>
            <p:ph type="body" sz="quarter" idx="12"/>
          </p:nvPr>
        </p:nvSpPr>
        <p:spPr>
          <a:xfrm>
            <a:off x="1066800" y="1287378"/>
            <a:ext cx="7024688" cy="330285"/>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1400" b="0" i="0" u="none" strike="noStrike" baseline="0" smtClean="0">
                <a:solidFill>
                  <a:srgbClr val="C4D600"/>
                </a:solidFill>
                <a:latin typeface="Proxima Nova Semibold"/>
                <a:cs typeface="Proxima Nova Semibold"/>
              </a:defRPr>
            </a:lvl1pPr>
          </a:lstStyle>
          <a:p>
            <a:pPr lvl="0"/>
            <a:endParaRPr lang="en-US" dirty="0"/>
          </a:p>
        </p:txBody>
      </p:sp>
      <p:sp>
        <p:nvSpPr>
          <p:cNvPr id="6" name="Text Placeholder 14"/>
          <p:cNvSpPr>
            <a:spLocks noGrp="1"/>
          </p:cNvSpPr>
          <p:nvPr>
            <p:ph type="body" sz="quarter" idx="13"/>
          </p:nvPr>
        </p:nvSpPr>
        <p:spPr>
          <a:xfrm>
            <a:off x="5578926" y="1959759"/>
            <a:ext cx="2893559" cy="1786725"/>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2000" b="0" i="0" u="none" strike="noStrike" baseline="0" smtClean="0">
                <a:solidFill>
                  <a:srgbClr val="0072CE"/>
                </a:solidFill>
                <a:latin typeface="Proxima Nova Regular"/>
                <a:cs typeface="Proxima Nova Regular"/>
              </a:defRPr>
            </a:lvl1pPr>
          </a:lstStyle>
          <a:p>
            <a:pPr lvl="0"/>
            <a:endParaRPr lang="en-US" dirty="0"/>
          </a:p>
        </p:txBody>
      </p:sp>
    </p:spTree>
    <p:extLst>
      <p:ext uri="{BB962C8B-B14F-4D97-AF65-F5344CB8AC3E}">
        <p14:creationId xmlns:p14="http://schemas.microsoft.com/office/powerpoint/2010/main" val="3349007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Vertical Title and Text">
    <p:spTree>
      <p:nvGrpSpPr>
        <p:cNvPr id="1" name=""/>
        <p:cNvGrpSpPr/>
        <p:nvPr/>
      </p:nvGrpSpPr>
      <p:grpSpPr>
        <a:xfrm>
          <a:off x="0" y="0"/>
          <a:ext cx="0" cy="0"/>
          <a:chOff x="0" y="0"/>
          <a:chExt cx="0" cy="0"/>
        </a:xfrm>
      </p:grpSpPr>
      <p:sp>
        <p:nvSpPr>
          <p:cNvPr id="4" name="Text Placeholder 14"/>
          <p:cNvSpPr>
            <a:spLocks noGrp="1"/>
          </p:cNvSpPr>
          <p:nvPr>
            <p:ph type="body" sz="quarter" idx="11"/>
          </p:nvPr>
        </p:nvSpPr>
        <p:spPr>
          <a:xfrm>
            <a:off x="1066800" y="694083"/>
            <a:ext cx="7024688" cy="851012"/>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3600" b="0" i="0" u="none" strike="noStrike" baseline="0" smtClean="0">
                <a:solidFill>
                  <a:srgbClr val="0072CE"/>
                </a:solidFill>
                <a:latin typeface="Proxima Nova Regular"/>
                <a:cs typeface="Proxima Nova Regular"/>
              </a:defRPr>
            </a:lvl1pPr>
          </a:lstStyle>
          <a:p>
            <a:pPr lvl="0"/>
            <a:endParaRPr lang="en-US" dirty="0"/>
          </a:p>
        </p:txBody>
      </p:sp>
      <p:sp>
        <p:nvSpPr>
          <p:cNvPr id="8" name="Text Placeholder 14"/>
          <p:cNvSpPr>
            <a:spLocks noGrp="1"/>
          </p:cNvSpPr>
          <p:nvPr>
            <p:ph type="body" sz="quarter" idx="12"/>
          </p:nvPr>
        </p:nvSpPr>
        <p:spPr>
          <a:xfrm>
            <a:off x="1066800" y="1287378"/>
            <a:ext cx="7024688" cy="330285"/>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1400" b="0" i="0" u="none" strike="noStrike" baseline="0" smtClean="0">
                <a:solidFill>
                  <a:srgbClr val="C4D600"/>
                </a:solidFill>
                <a:latin typeface="Proxima Nova Semibold"/>
                <a:cs typeface="Proxima Nova Semibold"/>
              </a:defRPr>
            </a:lvl1pPr>
          </a:lstStyle>
          <a:p>
            <a:pPr lvl="0"/>
            <a:endParaRPr lang="en-US" dirty="0"/>
          </a:p>
        </p:txBody>
      </p:sp>
    </p:spTree>
    <p:extLst>
      <p:ext uri="{BB962C8B-B14F-4D97-AF65-F5344CB8AC3E}">
        <p14:creationId xmlns:p14="http://schemas.microsoft.com/office/powerpoint/2010/main" val="3227044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Vertical Title and Text">
    <p:spTree>
      <p:nvGrpSpPr>
        <p:cNvPr id="1" name=""/>
        <p:cNvGrpSpPr/>
        <p:nvPr/>
      </p:nvGrpSpPr>
      <p:grpSpPr>
        <a:xfrm>
          <a:off x="0" y="0"/>
          <a:ext cx="0" cy="0"/>
          <a:chOff x="0" y="0"/>
          <a:chExt cx="0" cy="0"/>
        </a:xfrm>
      </p:grpSpPr>
      <p:sp>
        <p:nvSpPr>
          <p:cNvPr id="4" name="Text Placeholder 14"/>
          <p:cNvSpPr>
            <a:spLocks noGrp="1"/>
          </p:cNvSpPr>
          <p:nvPr>
            <p:ph type="body" sz="quarter" idx="11"/>
          </p:nvPr>
        </p:nvSpPr>
        <p:spPr>
          <a:xfrm>
            <a:off x="1066800" y="694083"/>
            <a:ext cx="7024688" cy="851012"/>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3600" b="0" i="0" u="none" strike="noStrike" baseline="0" smtClean="0">
                <a:solidFill>
                  <a:srgbClr val="0072CE"/>
                </a:solidFill>
                <a:latin typeface="Proxima Nova Regular"/>
                <a:cs typeface="Proxima Nova Regular"/>
              </a:defRPr>
            </a:lvl1pPr>
          </a:lstStyle>
          <a:p>
            <a:pPr lvl="0"/>
            <a:endParaRPr lang="en-US" dirty="0"/>
          </a:p>
        </p:txBody>
      </p:sp>
      <p:sp>
        <p:nvSpPr>
          <p:cNvPr id="8" name="Text Placeholder 14"/>
          <p:cNvSpPr>
            <a:spLocks noGrp="1"/>
          </p:cNvSpPr>
          <p:nvPr>
            <p:ph type="body" sz="quarter" idx="12"/>
          </p:nvPr>
        </p:nvSpPr>
        <p:spPr>
          <a:xfrm>
            <a:off x="1066800" y="1287378"/>
            <a:ext cx="7024688" cy="330285"/>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1400" b="0" i="0" u="none" strike="noStrike" baseline="0" smtClean="0">
                <a:solidFill>
                  <a:srgbClr val="C4D600"/>
                </a:solidFill>
                <a:latin typeface="Proxima Nova Semibold"/>
                <a:cs typeface="Proxima Nova Semibold"/>
              </a:defRPr>
            </a:lvl1pPr>
          </a:lstStyle>
          <a:p>
            <a:pPr lvl="0"/>
            <a:endParaRPr lang="en-US" dirty="0"/>
          </a:p>
        </p:txBody>
      </p:sp>
      <p:sp>
        <p:nvSpPr>
          <p:cNvPr id="6" name="Text Placeholder 14"/>
          <p:cNvSpPr>
            <a:spLocks noGrp="1"/>
          </p:cNvSpPr>
          <p:nvPr>
            <p:ph type="body" sz="quarter" idx="13"/>
          </p:nvPr>
        </p:nvSpPr>
        <p:spPr>
          <a:xfrm>
            <a:off x="5578926" y="1642275"/>
            <a:ext cx="2893559" cy="476930"/>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2000" b="0" i="0" u="none" strike="noStrike" baseline="0" smtClean="0">
                <a:solidFill>
                  <a:srgbClr val="0072CE"/>
                </a:solidFill>
                <a:latin typeface="Proxima Nova Regular"/>
                <a:cs typeface="Proxima Nova Regular"/>
              </a:defRPr>
            </a:lvl1pPr>
          </a:lstStyle>
          <a:p>
            <a:pPr lvl="0"/>
            <a:endParaRPr lang="en-US" dirty="0"/>
          </a:p>
        </p:txBody>
      </p:sp>
      <p:sp>
        <p:nvSpPr>
          <p:cNvPr id="7" name="Text Placeholder 14"/>
          <p:cNvSpPr>
            <a:spLocks noGrp="1"/>
          </p:cNvSpPr>
          <p:nvPr>
            <p:ph type="body" sz="quarter" idx="14"/>
          </p:nvPr>
        </p:nvSpPr>
        <p:spPr>
          <a:xfrm>
            <a:off x="5578926" y="2052198"/>
            <a:ext cx="2893559" cy="1177233"/>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1200" b="0" i="0" u="none" strike="noStrike" baseline="0" smtClean="0">
                <a:solidFill>
                  <a:schemeClr val="tx1"/>
                </a:solidFill>
                <a:latin typeface="Proxima Nova Regular"/>
                <a:cs typeface="Proxima Nova Regular"/>
              </a:defRPr>
            </a:lvl1pPr>
          </a:lstStyle>
          <a:p>
            <a:pPr lvl="0"/>
            <a:endParaRPr lang="en-US" dirty="0"/>
          </a:p>
        </p:txBody>
      </p:sp>
    </p:spTree>
    <p:extLst>
      <p:ext uri="{BB962C8B-B14F-4D97-AF65-F5344CB8AC3E}">
        <p14:creationId xmlns:p14="http://schemas.microsoft.com/office/powerpoint/2010/main" val="3149976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EAD9-840B-5240-9F37-6DFC38E5CEB0}"/>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606337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99582F5-AE2E-E94E-A11F-B25893C4293E}"/>
              </a:ext>
            </a:extLst>
          </p:cNvPr>
          <p:cNvSpPr>
            <a:spLocks noGrp="1"/>
          </p:cNvSpPr>
          <p:nvPr>
            <p:ph type="title"/>
          </p:nvPr>
        </p:nvSpPr>
        <p:spPr/>
        <p:txBody>
          <a:bodyPr/>
          <a:lstStyle/>
          <a:p>
            <a:r>
              <a:rPr lang="en-US"/>
              <a:t>Click to edit Master title style</a:t>
            </a:r>
          </a:p>
        </p:txBody>
      </p:sp>
      <p:sp>
        <p:nvSpPr>
          <p:cNvPr id="10" name="Content Placeholder 9">
            <a:extLst>
              <a:ext uri="{FF2B5EF4-FFF2-40B4-BE49-F238E27FC236}">
                <a16:creationId xmlns:a16="http://schemas.microsoft.com/office/drawing/2014/main" id="{93A531EE-6065-BF4E-ADB1-DDACEAB3E958}"/>
              </a:ext>
            </a:extLst>
          </p:cNvPr>
          <p:cNvSpPr>
            <a:spLocks noGrp="1"/>
          </p:cNvSpPr>
          <p:nvPr>
            <p:ph sz="quarter" idx="10" hasCustomPrompt="1"/>
          </p:nvPr>
        </p:nvSpPr>
        <p:spPr>
          <a:xfrm>
            <a:off x="1066800" y="1619250"/>
            <a:ext cx="6831013" cy="2795588"/>
          </a:xfrm>
        </p:spPr>
        <p:txBody>
          <a:bodyPr/>
          <a:lstStyle>
            <a:lvl2pPr marL="230188" indent="-230188">
              <a:tabLst/>
              <a:defRPr/>
            </a:lvl2pPr>
          </a:lstStyle>
          <a:p>
            <a:pPr lvl="1"/>
            <a:r>
              <a:rPr lang="en-US" dirty="0"/>
              <a:t>Edit Master text styles</a:t>
            </a:r>
          </a:p>
          <a:p>
            <a:pPr lvl="2"/>
            <a:r>
              <a:rPr lang="en-US" dirty="0"/>
              <a:t>Second level</a:t>
            </a:r>
          </a:p>
          <a:p>
            <a:pPr lvl="3"/>
            <a:r>
              <a:rPr lang="en-US" dirty="0"/>
              <a:t>Third level</a:t>
            </a:r>
          </a:p>
          <a:p>
            <a:pPr lvl="4"/>
            <a:r>
              <a:rPr lang="en-US" dirty="0"/>
              <a:t>Fourth level</a:t>
            </a:r>
          </a:p>
          <a:p>
            <a:pPr lvl="5"/>
            <a:r>
              <a:rPr lang="en-US" dirty="0"/>
              <a:t>Fifth level</a:t>
            </a:r>
          </a:p>
        </p:txBody>
      </p:sp>
    </p:spTree>
    <p:extLst>
      <p:ext uri="{BB962C8B-B14F-4D97-AF65-F5344CB8AC3E}">
        <p14:creationId xmlns:p14="http://schemas.microsoft.com/office/powerpoint/2010/main" val="1049961399"/>
      </p:ext>
    </p:extLst>
  </p:cSld>
  <p:clrMapOvr>
    <a:masterClrMapping/>
  </p:clrMapOvr>
  <p:extLst>
    <p:ext uri="{DCECCB84-F9BA-43D5-87BE-67443E8EF086}">
      <p15:sldGuideLst xmlns:p15="http://schemas.microsoft.com/office/powerpoint/2012/main">
        <p15:guide id="1" orient="horz" pos="972">
          <p15:clr>
            <a:srgbClr val="FBAE40"/>
          </p15:clr>
        </p15:guide>
        <p15:guide id="2" pos="67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3077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
        <p:nvSpPr>
          <p:cNvPr id="4" name="Text Placeholder 14"/>
          <p:cNvSpPr>
            <a:spLocks noGrp="1"/>
          </p:cNvSpPr>
          <p:nvPr>
            <p:ph type="body" sz="quarter" idx="11"/>
          </p:nvPr>
        </p:nvSpPr>
        <p:spPr>
          <a:xfrm>
            <a:off x="1066800" y="694081"/>
            <a:ext cx="7024688" cy="851012"/>
          </a:xfrm>
          <a:prstGeom prst="rect">
            <a:avLst/>
          </a:prstGeom>
        </p:spPr>
        <p:txBody>
          <a:bodyPr vert="horz"/>
          <a:lstStyle>
            <a:lvl1pPr marL="0" marR="0" indent="0" algn="l" defTabSz="457200" rtl="0" eaLnBrk="1" fontAlgn="auto" latinLnBrk="0" hangingPunct="1">
              <a:lnSpc>
                <a:spcPct val="120000"/>
              </a:lnSpc>
              <a:spcBef>
                <a:spcPct val="20000"/>
              </a:spcBef>
              <a:spcAft>
                <a:spcPts val="0"/>
              </a:spcAft>
              <a:buClrTx/>
              <a:buSzTx/>
              <a:buFont typeface="Arial"/>
              <a:buNone/>
              <a:tabLst/>
              <a:defRPr lang="en-US" sz="3600" b="0" i="0" u="none" strike="noStrike" baseline="0" smtClean="0">
                <a:solidFill>
                  <a:srgbClr val="0072CE"/>
                </a:solidFill>
                <a:latin typeface="Proxima Nova Regular"/>
                <a:cs typeface="Proxima Nova Regular"/>
              </a:defRPr>
            </a:lvl1pPr>
          </a:lstStyle>
          <a:p>
            <a:pPr lvl="0"/>
            <a:endParaRPr lang="en-US" dirty="0"/>
          </a:p>
        </p:txBody>
      </p:sp>
      <p:sp>
        <p:nvSpPr>
          <p:cNvPr id="5" name="Text Placeholder 14"/>
          <p:cNvSpPr>
            <a:spLocks noGrp="1"/>
          </p:cNvSpPr>
          <p:nvPr>
            <p:ph type="body" sz="quarter" idx="12"/>
          </p:nvPr>
        </p:nvSpPr>
        <p:spPr>
          <a:xfrm>
            <a:off x="1066800" y="1550435"/>
            <a:ext cx="7024688" cy="76562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1700" b="0" i="0" u="none" strike="noStrike" baseline="0" smtClean="0">
                <a:solidFill>
                  <a:srgbClr val="C4D600"/>
                </a:solidFill>
                <a:latin typeface="Proxima Nova Semibold"/>
                <a:cs typeface="Proxima Nova Semibold"/>
              </a:defRPr>
            </a:lvl1pPr>
          </a:lstStyle>
          <a:p>
            <a:pPr lvl="0"/>
            <a:endParaRPr lang="en-US" dirty="0"/>
          </a:p>
        </p:txBody>
      </p:sp>
      <p:sp>
        <p:nvSpPr>
          <p:cNvPr id="7" name="Content Placeholder 6">
            <a:extLst>
              <a:ext uri="{FF2B5EF4-FFF2-40B4-BE49-F238E27FC236}">
                <a16:creationId xmlns:a16="http://schemas.microsoft.com/office/drawing/2014/main" id="{C2AEEA37-3EC4-7B44-8C66-02413BA5C0A7}"/>
              </a:ext>
            </a:extLst>
          </p:cNvPr>
          <p:cNvSpPr>
            <a:spLocks noGrp="1"/>
          </p:cNvSpPr>
          <p:nvPr>
            <p:ph sz="quarter" idx="13"/>
          </p:nvPr>
        </p:nvSpPr>
        <p:spPr>
          <a:xfrm>
            <a:off x="1066800" y="2316163"/>
            <a:ext cx="7024688" cy="20986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41501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C9C22-98D1-0447-A6CE-8A5C0C03149B}"/>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583791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6"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5.pn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5.xml"/><Relationship Id="rId7" Type="http://schemas.openxmlformats.org/officeDocument/2006/relationships/image" Target="../media/image4.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theme" Target="../theme/theme3.xml"/><Relationship Id="rId4" Type="http://schemas.openxmlformats.org/officeDocument/2006/relationships/slideLayout" Target="../slideLayouts/slideLayout16.xml"/><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4.xml"/><Relationship Id="rId1" Type="http://schemas.openxmlformats.org/officeDocument/2006/relationships/slideLayout" Target="../slideLayouts/slideLayout1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VBA_White.png"/>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7692569" y="4508588"/>
            <a:ext cx="1105843" cy="395659"/>
          </a:xfrm>
          <a:prstGeom prst="rect">
            <a:avLst/>
          </a:prstGeom>
        </p:spPr>
      </p:pic>
      <p:pic>
        <p:nvPicPr>
          <p:cNvPr id="4" name="Picture 3">
            <a:extLst>
              <a:ext uri="{FF2B5EF4-FFF2-40B4-BE49-F238E27FC236}">
                <a16:creationId xmlns:a16="http://schemas.microsoft.com/office/drawing/2014/main" id="{654E9B55-F0CD-3248-BF27-FE36E878E8E1}"/>
              </a:ext>
            </a:extLst>
          </p:cNvPr>
          <p:cNvPicPr>
            <a:picLocks noChangeAspect="1"/>
          </p:cNvPicPr>
          <p:nvPr userDrawn="1"/>
        </p:nvPicPr>
        <p:blipFill>
          <a:blip r:embed="rId4"/>
          <a:stretch>
            <a:fillRect/>
          </a:stretch>
        </p:blipFill>
        <p:spPr>
          <a:xfrm>
            <a:off x="-2646947" y="0"/>
            <a:ext cx="11790947" cy="4200525"/>
          </a:xfrm>
          <a:prstGeom prst="rect">
            <a:avLst/>
          </a:prstGeom>
        </p:spPr>
      </p:pic>
      <p:pic>
        <p:nvPicPr>
          <p:cNvPr id="12" name="Picture 11" descr="VBA_triangle_assets-01.png">
            <a:extLst>
              <a:ext uri="{FF2B5EF4-FFF2-40B4-BE49-F238E27FC236}">
                <a16:creationId xmlns:a16="http://schemas.microsoft.com/office/drawing/2014/main" id="{DDD42C18-9843-4D42-9B24-3DF6149B9E71}"/>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428172" y="-711200"/>
            <a:ext cx="1748971" cy="1748971"/>
          </a:xfrm>
          <a:prstGeom prst="rect">
            <a:avLst/>
          </a:prstGeom>
        </p:spPr>
      </p:pic>
      <p:pic>
        <p:nvPicPr>
          <p:cNvPr id="13" name="Picture 12" descr="VBA_triangle_assets-02.png">
            <a:extLst>
              <a:ext uri="{FF2B5EF4-FFF2-40B4-BE49-F238E27FC236}">
                <a16:creationId xmlns:a16="http://schemas.microsoft.com/office/drawing/2014/main" id="{A742D4F8-91D1-514D-B3F5-1803942E146B}"/>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428172" y="4005036"/>
            <a:ext cx="1748971" cy="1748971"/>
          </a:xfrm>
          <a:prstGeom prst="rect">
            <a:avLst/>
          </a:prstGeom>
        </p:spPr>
      </p:pic>
      <p:pic>
        <p:nvPicPr>
          <p:cNvPr id="14" name="Picture 13">
            <a:extLst>
              <a:ext uri="{FF2B5EF4-FFF2-40B4-BE49-F238E27FC236}">
                <a16:creationId xmlns:a16="http://schemas.microsoft.com/office/drawing/2014/main" id="{D8898995-4B84-B44A-805D-103EDEDD4E58}"/>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8374742" y="1748971"/>
            <a:ext cx="1748971" cy="1748971"/>
          </a:xfrm>
          <a:prstGeom prst="rect">
            <a:avLst/>
          </a:prstGeom>
        </p:spPr>
      </p:pic>
      <p:pic>
        <p:nvPicPr>
          <p:cNvPr id="15" name="Picture 14">
            <a:extLst>
              <a:ext uri="{FF2B5EF4-FFF2-40B4-BE49-F238E27FC236}">
                <a16:creationId xmlns:a16="http://schemas.microsoft.com/office/drawing/2014/main" id="{9CC46765-AA61-F345-80CD-DEDB2EDA150F}"/>
              </a:ext>
            </a:extLst>
          </p:cNvPr>
          <p:cNvPicPr>
            <a:picLocks noChangeAspect="1"/>
          </p:cNvPicPr>
          <p:nvPr userDrawn="1"/>
        </p:nvPicPr>
        <p:blipFill>
          <a:blip r:embed="rId8" cstate="hqprint">
            <a:extLst>
              <a:ext uri="{28A0092B-C50C-407E-A947-70E740481C1C}">
                <a14:useLocalDpi xmlns:a14="http://schemas.microsoft.com/office/drawing/2010/main"/>
              </a:ext>
            </a:extLst>
          </a:blip>
          <a:stretch>
            <a:fillRect/>
          </a:stretch>
        </p:blipFill>
        <p:spPr>
          <a:xfrm>
            <a:off x="7692570" y="4508588"/>
            <a:ext cx="1105841" cy="395659"/>
          </a:xfrm>
          <a:prstGeom prst="rect">
            <a:avLst/>
          </a:prstGeom>
        </p:spPr>
      </p:pic>
      <p:sp>
        <p:nvSpPr>
          <p:cNvPr id="5" name="Title Placeholder 4">
            <a:extLst>
              <a:ext uri="{FF2B5EF4-FFF2-40B4-BE49-F238E27FC236}">
                <a16:creationId xmlns:a16="http://schemas.microsoft.com/office/drawing/2014/main" id="{6E78C73A-BACA-5240-B6FC-530FC42D1D38}"/>
              </a:ext>
            </a:extLst>
          </p:cNvPr>
          <p:cNvSpPr>
            <a:spLocks noGrp="1"/>
          </p:cNvSpPr>
          <p:nvPr>
            <p:ph type="title"/>
          </p:nvPr>
        </p:nvSpPr>
        <p:spPr>
          <a:xfrm>
            <a:off x="0" y="2328009"/>
            <a:ext cx="5198533" cy="1748971"/>
          </a:xfrm>
          <a:prstGeom prst="rect">
            <a:avLst/>
          </a:prstGeom>
        </p:spPr>
        <p:txBody>
          <a:bodyPr vert="horz" lIns="91440" tIns="0" rIns="91440" bIns="91440" rtlCol="0" anchor="t">
            <a:normAutofit/>
          </a:bodyPr>
          <a:lstStyle/>
          <a:p>
            <a:r>
              <a:rPr lang="en-US" dirty="0"/>
              <a:t>CLICK TO EDIT MASTER TITLE STYLE</a:t>
            </a:r>
          </a:p>
        </p:txBody>
      </p:sp>
    </p:spTree>
    <p:extLst>
      <p:ext uri="{BB962C8B-B14F-4D97-AF65-F5344CB8AC3E}">
        <p14:creationId xmlns:p14="http://schemas.microsoft.com/office/powerpoint/2010/main" val="1618346897"/>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457200" rtl="0" eaLnBrk="1" latinLnBrk="0" hangingPunct="1">
        <a:spcBef>
          <a:spcPct val="0"/>
        </a:spcBef>
        <a:buNone/>
        <a:defRPr sz="4800" b="0" i="0" kern="1200">
          <a:solidFill>
            <a:schemeClr val="bg1"/>
          </a:solidFill>
          <a:latin typeface="Proxima Nova Light" panose="02000506030000020004" pitchFamily="2" charset="77"/>
          <a:ea typeface="+mj-ea"/>
          <a:cs typeface="Gotham Book" pitchFamily="2"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B46E51E-4C16-6F42-A7E5-BD105EF1495E}"/>
              </a:ext>
            </a:extLst>
          </p:cNvPr>
          <p:cNvSpPr>
            <a:spLocks noGrp="1"/>
          </p:cNvSpPr>
          <p:nvPr>
            <p:ph type="body" idx="1"/>
          </p:nvPr>
        </p:nvSpPr>
        <p:spPr>
          <a:xfrm>
            <a:off x="1066800" y="1619250"/>
            <a:ext cx="6830291" cy="295969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VBA_triangle_assets-01.png"/>
          <p:cNvPicPr>
            <a:picLocks noChangeAspect="1"/>
          </p:cNvPicPr>
          <p:nvPr userDrawn="1"/>
        </p:nvPicPr>
        <p:blipFill>
          <a:blip r:embed="rId13" cstate="hqprint">
            <a:extLst>
              <a:ext uri="{28A0092B-C50C-407E-A947-70E740481C1C}">
                <a14:useLocalDpi xmlns:a14="http://schemas.microsoft.com/office/drawing/2010/main"/>
              </a:ext>
            </a:extLst>
          </a:blip>
          <a:stretch>
            <a:fillRect/>
          </a:stretch>
        </p:blipFill>
        <p:spPr>
          <a:xfrm>
            <a:off x="-428172" y="-711200"/>
            <a:ext cx="1748971" cy="1748971"/>
          </a:xfrm>
          <a:prstGeom prst="rect">
            <a:avLst/>
          </a:prstGeom>
        </p:spPr>
      </p:pic>
      <p:pic>
        <p:nvPicPr>
          <p:cNvPr id="8" name="Picture 7" descr="VBA_triangle_assets-02.png"/>
          <p:cNvPicPr>
            <a:picLocks noChangeAspect="1"/>
          </p:cNvPicPr>
          <p:nvPr userDrawn="1"/>
        </p:nvPicPr>
        <p:blipFill>
          <a:blip r:embed="rId14" cstate="hqprint">
            <a:extLst>
              <a:ext uri="{28A0092B-C50C-407E-A947-70E740481C1C}">
                <a14:useLocalDpi xmlns:a14="http://schemas.microsoft.com/office/drawing/2010/main"/>
              </a:ext>
            </a:extLst>
          </a:blip>
          <a:stretch>
            <a:fillRect/>
          </a:stretch>
        </p:blipFill>
        <p:spPr>
          <a:xfrm>
            <a:off x="-428172" y="4005036"/>
            <a:ext cx="1748971" cy="1748971"/>
          </a:xfrm>
          <a:prstGeom prst="rect">
            <a:avLst/>
          </a:prstGeom>
        </p:spPr>
      </p:pic>
      <p:pic>
        <p:nvPicPr>
          <p:cNvPr id="9" name="Picture 8"/>
          <p:cNvPicPr>
            <a:picLocks noChangeAspect="1"/>
          </p:cNvPicPr>
          <p:nvPr userDrawn="1"/>
        </p:nvPicPr>
        <p:blipFill>
          <a:blip r:embed="rId15" cstate="hqprint">
            <a:extLst>
              <a:ext uri="{28A0092B-C50C-407E-A947-70E740481C1C}">
                <a14:useLocalDpi xmlns:a14="http://schemas.microsoft.com/office/drawing/2010/main"/>
              </a:ext>
            </a:extLst>
          </a:blip>
          <a:stretch>
            <a:fillRect/>
          </a:stretch>
        </p:blipFill>
        <p:spPr>
          <a:xfrm>
            <a:off x="8374742" y="1748971"/>
            <a:ext cx="1748971" cy="1748971"/>
          </a:xfrm>
          <a:prstGeom prst="rect">
            <a:avLst/>
          </a:prstGeom>
        </p:spPr>
      </p:pic>
      <p:pic>
        <p:nvPicPr>
          <p:cNvPr id="10" name="Picture 9"/>
          <p:cNvPicPr>
            <a:picLocks noChangeAspect="1"/>
          </p:cNvPicPr>
          <p:nvPr userDrawn="1"/>
        </p:nvPicPr>
        <p:blipFill>
          <a:blip r:embed="rId16" cstate="hqprint">
            <a:extLst>
              <a:ext uri="{28A0092B-C50C-407E-A947-70E740481C1C}">
                <a14:useLocalDpi xmlns:a14="http://schemas.microsoft.com/office/drawing/2010/main"/>
              </a:ext>
            </a:extLst>
          </a:blip>
          <a:stretch>
            <a:fillRect/>
          </a:stretch>
        </p:blipFill>
        <p:spPr>
          <a:xfrm>
            <a:off x="7692570" y="4508588"/>
            <a:ext cx="1105841" cy="395659"/>
          </a:xfrm>
          <a:prstGeom prst="rect">
            <a:avLst/>
          </a:prstGeom>
        </p:spPr>
      </p:pic>
      <p:sp>
        <p:nvSpPr>
          <p:cNvPr id="3" name="Title Placeholder 2">
            <a:extLst>
              <a:ext uri="{FF2B5EF4-FFF2-40B4-BE49-F238E27FC236}">
                <a16:creationId xmlns:a16="http://schemas.microsoft.com/office/drawing/2014/main" id="{F06E726E-67D5-FA43-A7BE-D872FE13BAB7}"/>
              </a:ext>
            </a:extLst>
          </p:cNvPr>
          <p:cNvSpPr>
            <a:spLocks noGrp="1"/>
          </p:cNvSpPr>
          <p:nvPr>
            <p:ph type="title"/>
          </p:nvPr>
        </p:nvSpPr>
        <p:spPr>
          <a:xfrm>
            <a:off x="1066800" y="705169"/>
            <a:ext cx="6830291" cy="837881"/>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45279947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2"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defTabSz="457200" rtl="0" eaLnBrk="1" latinLnBrk="0" hangingPunct="1">
        <a:spcBef>
          <a:spcPct val="0"/>
        </a:spcBef>
        <a:buNone/>
        <a:defRPr sz="3600" b="0" i="0" kern="1200">
          <a:solidFill>
            <a:srgbClr val="0072CE"/>
          </a:solidFill>
          <a:latin typeface="Proxima Nova" panose="02000506030000020004" pitchFamily="2" charset="77"/>
          <a:ea typeface="+mj-ea"/>
          <a:cs typeface="+mj-cs"/>
        </a:defRPr>
      </a:lvl1pPr>
    </p:titleStyle>
    <p:bodyStyle>
      <a:lvl1pPr marL="0" indent="0" algn="l" defTabSz="457200" rtl="0" eaLnBrk="1" latinLnBrk="0" hangingPunct="1">
        <a:spcBef>
          <a:spcPct val="20000"/>
        </a:spcBef>
        <a:buClr>
          <a:srgbClr val="0072CE"/>
        </a:buClr>
        <a:buFont typeface="Arial" panose="020B0604020202020204" pitchFamily="34" charset="0"/>
        <a:buNone/>
        <a:defRPr sz="1700" kern="1200">
          <a:solidFill>
            <a:schemeClr val="tx1"/>
          </a:solidFill>
          <a:latin typeface="Proxima Nova" panose="02000506030000020004" pitchFamily="2" charset="77"/>
          <a:ea typeface="+mn-ea"/>
          <a:cs typeface="+mn-cs"/>
        </a:defRPr>
      </a:lvl1pPr>
      <a:lvl2pPr marL="304800" indent="-304800" algn="l" defTabSz="457200" rtl="0" eaLnBrk="1" latinLnBrk="0" hangingPunct="1">
        <a:spcBef>
          <a:spcPct val="20000"/>
        </a:spcBef>
        <a:buClr>
          <a:srgbClr val="0072CE"/>
        </a:buClr>
        <a:buFont typeface="Arial" panose="020B0604020202020204" pitchFamily="34" charset="0"/>
        <a:buChar char="•"/>
        <a:tabLst/>
        <a:defRPr sz="1700" kern="1200">
          <a:solidFill>
            <a:schemeClr val="tx1"/>
          </a:solidFill>
          <a:latin typeface="Proxima Nova" panose="02000506030000020004" pitchFamily="2" charset="77"/>
          <a:ea typeface="+mn-ea"/>
          <a:cs typeface="+mn-cs"/>
        </a:defRPr>
      </a:lvl2pPr>
      <a:lvl3pPr marL="519113" indent="-247650" algn="l" defTabSz="457200" rtl="0" eaLnBrk="1" latinLnBrk="0" hangingPunct="1">
        <a:spcBef>
          <a:spcPct val="20000"/>
        </a:spcBef>
        <a:buClr>
          <a:srgbClr val="0072CE"/>
        </a:buClr>
        <a:buFont typeface="Arial" panose="020B0604020202020204" pitchFamily="34" charset="0"/>
        <a:buChar char="•"/>
        <a:tabLst/>
        <a:defRPr sz="1700" kern="1200">
          <a:solidFill>
            <a:schemeClr val="tx1"/>
          </a:solidFill>
          <a:latin typeface="Proxima Nova" panose="02000506030000020004" pitchFamily="2" charset="77"/>
          <a:ea typeface="+mn-ea"/>
          <a:cs typeface="+mn-cs"/>
        </a:defRPr>
      </a:lvl3pPr>
      <a:lvl4pPr marL="749300" indent="-230188" algn="l" defTabSz="457200" rtl="0" eaLnBrk="1" latinLnBrk="0" hangingPunct="1">
        <a:spcBef>
          <a:spcPct val="20000"/>
        </a:spcBef>
        <a:buClr>
          <a:srgbClr val="0072CE"/>
        </a:buClr>
        <a:buFont typeface="Arial" panose="020B0604020202020204" pitchFamily="34" charset="0"/>
        <a:buChar char="•"/>
        <a:tabLst/>
        <a:defRPr sz="1700" kern="1200">
          <a:solidFill>
            <a:schemeClr val="tx1"/>
          </a:solidFill>
          <a:latin typeface="Proxima Nova" panose="02000506030000020004" pitchFamily="2" charset="77"/>
          <a:ea typeface="+mn-ea"/>
          <a:cs typeface="+mn-cs"/>
        </a:defRPr>
      </a:lvl4pPr>
      <a:lvl5pPr marL="971550" indent="-230188" algn="l" defTabSz="457200" rtl="0" eaLnBrk="1" latinLnBrk="0" hangingPunct="1">
        <a:spcBef>
          <a:spcPct val="20000"/>
        </a:spcBef>
        <a:buClr>
          <a:srgbClr val="0072CE"/>
        </a:buClr>
        <a:buFont typeface="Arial" panose="020B0604020202020204" pitchFamily="34" charset="0"/>
        <a:buChar char="•"/>
        <a:tabLst/>
        <a:defRPr sz="1700" kern="1200">
          <a:solidFill>
            <a:schemeClr val="tx1"/>
          </a:solidFill>
          <a:latin typeface="Proxima Nova" panose="02000506030000020004" pitchFamily="2" charset="77"/>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44" userDrawn="1">
          <p15:clr>
            <a:srgbClr val="F26B43"/>
          </p15:clr>
        </p15:guide>
        <p15:guide id="2" pos="672" userDrawn="1">
          <p15:clr>
            <a:srgbClr val="F26B43"/>
          </p15:clr>
        </p15:guide>
        <p15:guide id="3" orient="horz" pos="1020" userDrawn="1">
          <p15:clr>
            <a:srgbClr val="F26B43"/>
          </p15:clr>
        </p15:guide>
        <p15:guide id="4" orient="horz" pos="97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VBA_triangle_assets-01.png"/>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428172" y="-711200"/>
            <a:ext cx="1748971" cy="1748971"/>
          </a:xfrm>
          <a:prstGeom prst="rect">
            <a:avLst/>
          </a:prstGeom>
        </p:spPr>
      </p:pic>
      <p:pic>
        <p:nvPicPr>
          <p:cNvPr id="8" name="Picture 7" descr="VBA_triangle_assets-02.png"/>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428172" y="4005036"/>
            <a:ext cx="1748971" cy="1748971"/>
          </a:xfrm>
          <a:prstGeom prst="rect">
            <a:avLst/>
          </a:prstGeom>
        </p:spPr>
      </p:pic>
      <p:pic>
        <p:nvPicPr>
          <p:cNvPr id="9" name="Picture 8"/>
          <p:cNvPicPr>
            <a:picLocks noChangeAspect="1"/>
          </p:cNvPicPr>
          <p:nvPr userDrawn="1"/>
        </p:nvPicPr>
        <p:blipFill>
          <a:blip r:embed="rId8" cstate="hqprint">
            <a:extLst>
              <a:ext uri="{28A0092B-C50C-407E-A947-70E740481C1C}">
                <a14:useLocalDpi xmlns:a14="http://schemas.microsoft.com/office/drawing/2010/main"/>
              </a:ext>
            </a:extLst>
          </a:blip>
          <a:stretch>
            <a:fillRect/>
          </a:stretch>
        </p:blipFill>
        <p:spPr>
          <a:xfrm>
            <a:off x="8374742" y="1748971"/>
            <a:ext cx="1748971" cy="1748971"/>
          </a:xfrm>
          <a:prstGeom prst="rect">
            <a:avLst/>
          </a:prstGeom>
        </p:spPr>
      </p:pic>
      <p:pic>
        <p:nvPicPr>
          <p:cNvPr id="10" name="Picture 9"/>
          <p:cNvPicPr>
            <a:picLocks noChangeAspect="1"/>
          </p:cNvPicPr>
          <p:nvPr userDrawn="1"/>
        </p:nvPicPr>
        <p:blipFill>
          <a:blip r:embed="rId9" cstate="hqprint">
            <a:extLst>
              <a:ext uri="{28A0092B-C50C-407E-A947-70E740481C1C}">
                <a14:useLocalDpi xmlns:a14="http://schemas.microsoft.com/office/drawing/2010/main"/>
              </a:ext>
            </a:extLst>
          </a:blip>
          <a:stretch>
            <a:fillRect/>
          </a:stretch>
        </p:blipFill>
        <p:spPr>
          <a:xfrm>
            <a:off x="7692570" y="4508588"/>
            <a:ext cx="1105841" cy="395659"/>
          </a:xfrm>
          <a:prstGeom prst="rect">
            <a:avLst/>
          </a:prstGeom>
        </p:spPr>
      </p:pic>
      <p:sp>
        <p:nvSpPr>
          <p:cNvPr id="2" name="Title Placeholder 1">
            <a:extLst>
              <a:ext uri="{FF2B5EF4-FFF2-40B4-BE49-F238E27FC236}">
                <a16:creationId xmlns:a16="http://schemas.microsoft.com/office/drawing/2014/main" id="{9E053956-6D89-C344-A728-F0C4C224C2D0}"/>
              </a:ext>
            </a:extLst>
          </p:cNvPr>
          <p:cNvSpPr>
            <a:spLocks noGrp="1"/>
          </p:cNvSpPr>
          <p:nvPr>
            <p:ph type="title"/>
          </p:nvPr>
        </p:nvSpPr>
        <p:spPr>
          <a:xfrm>
            <a:off x="628650" y="2024516"/>
            <a:ext cx="7886700" cy="993775"/>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892067348"/>
      </p:ext>
    </p:extLst>
  </p:cSld>
  <p:clrMap bg1="lt1" tx1="dk1" bg2="lt2" tx2="dk2" accent1="accent1" accent2="accent2" accent3="accent3" accent4="accent4" accent5="accent5" accent6="accent6" hlink="hlink" folHlink="folHlink"/>
  <p:sldLayoutIdLst>
    <p:sldLayoutId id="2147483685" r:id="rId1"/>
    <p:sldLayoutId id="2147483691" r:id="rId2"/>
    <p:sldLayoutId id="2147483692" r:id="rId3"/>
    <p:sldLayoutId id="2147483694" r:id="rId4"/>
  </p:sldLayoutIdLst>
  <p:txStyles>
    <p:titleStyle>
      <a:lvl1pPr algn="ctr" defTabSz="457200" rtl="0" eaLnBrk="1" latinLnBrk="0" hangingPunct="1">
        <a:spcBef>
          <a:spcPct val="0"/>
        </a:spcBef>
        <a:buNone/>
        <a:defRPr sz="4800" b="0" i="0" kern="1200">
          <a:solidFill>
            <a:srgbClr val="0072CE"/>
          </a:solidFill>
          <a:latin typeface="Proxima Nova Light" panose="02000506030000020004" pitchFamily="2" charset="77"/>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VBA_White.png"/>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7692569" y="4508588"/>
            <a:ext cx="1105843" cy="395659"/>
          </a:xfrm>
          <a:prstGeom prst="rect">
            <a:avLst/>
          </a:prstGeom>
        </p:spPr>
      </p:pic>
      <p:pic>
        <p:nvPicPr>
          <p:cNvPr id="4" name="Picture 3">
            <a:extLst>
              <a:ext uri="{FF2B5EF4-FFF2-40B4-BE49-F238E27FC236}">
                <a16:creationId xmlns:a16="http://schemas.microsoft.com/office/drawing/2014/main" id="{654E9B55-F0CD-3248-BF27-FE36E878E8E1}"/>
              </a:ext>
            </a:extLst>
          </p:cNvPr>
          <p:cNvPicPr>
            <a:picLocks noChangeAspect="1"/>
          </p:cNvPicPr>
          <p:nvPr userDrawn="1"/>
        </p:nvPicPr>
        <p:blipFill>
          <a:blip r:embed="rId4"/>
          <a:stretch>
            <a:fillRect/>
          </a:stretch>
        </p:blipFill>
        <p:spPr>
          <a:xfrm>
            <a:off x="0" y="942975"/>
            <a:ext cx="9144000" cy="3257550"/>
          </a:xfrm>
          <a:prstGeom prst="rect">
            <a:avLst/>
          </a:prstGeom>
        </p:spPr>
      </p:pic>
      <p:pic>
        <p:nvPicPr>
          <p:cNvPr id="12" name="Picture 11" descr="VBA_triangle_assets-01.png">
            <a:extLst>
              <a:ext uri="{FF2B5EF4-FFF2-40B4-BE49-F238E27FC236}">
                <a16:creationId xmlns:a16="http://schemas.microsoft.com/office/drawing/2014/main" id="{DDD42C18-9843-4D42-9B24-3DF6149B9E71}"/>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428172" y="-711200"/>
            <a:ext cx="1748971" cy="1748971"/>
          </a:xfrm>
          <a:prstGeom prst="rect">
            <a:avLst/>
          </a:prstGeom>
        </p:spPr>
      </p:pic>
      <p:pic>
        <p:nvPicPr>
          <p:cNvPr id="13" name="Picture 12" descr="VBA_triangle_assets-02.png">
            <a:extLst>
              <a:ext uri="{FF2B5EF4-FFF2-40B4-BE49-F238E27FC236}">
                <a16:creationId xmlns:a16="http://schemas.microsoft.com/office/drawing/2014/main" id="{A742D4F8-91D1-514D-B3F5-1803942E146B}"/>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428172" y="4005036"/>
            <a:ext cx="1748971" cy="1748971"/>
          </a:xfrm>
          <a:prstGeom prst="rect">
            <a:avLst/>
          </a:prstGeom>
        </p:spPr>
      </p:pic>
      <p:pic>
        <p:nvPicPr>
          <p:cNvPr id="14" name="Picture 13">
            <a:extLst>
              <a:ext uri="{FF2B5EF4-FFF2-40B4-BE49-F238E27FC236}">
                <a16:creationId xmlns:a16="http://schemas.microsoft.com/office/drawing/2014/main" id="{D8898995-4B84-B44A-805D-103EDEDD4E58}"/>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8374742" y="1748971"/>
            <a:ext cx="1748971" cy="1748971"/>
          </a:xfrm>
          <a:prstGeom prst="rect">
            <a:avLst/>
          </a:prstGeom>
        </p:spPr>
      </p:pic>
      <p:pic>
        <p:nvPicPr>
          <p:cNvPr id="15" name="Picture 14">
            <a:extLst>
              <a:ext uri="{FF2B5EF4-FFF2-40B4-BE49-F238E27FC236}">
                <a16:creationId xmlns:a16="http://schemas.microsoft.com/office/drawing/2014/main" id="{9CC46765-AA61-F345-80CD-DEDB2EDA150F}"/>
              </a:ext>
            </a:extLst>
          </p:cNvPr>
          <p:cNvPicPr>
            <a:picLocks noChangeAspect="1"/>
          </p:cNvPicPr>
          <p:nvPr userDrawn="1"/>
        </p:nvPicPr>
        <p:blipFill>
          <a:blip r:embed="rId8" cstate="hqprint">
            <a:extLst>
              <a:ext uri="{28A0092B-C50C-407E-A947-70E740481C1C}">
                <a14:useLocalDpi xmlns:a14="http://schemas.microsoft.com/office/drawing/2010/main"/>
              </a:ext>
            </a:extLst>
          </a:blip>
          <a:stretch>
            <a:fillRect/>
          </a:stretch>
        </p:blipFill>
        <p:spPr>
          <a:xfrm>
            <a:off x="7692570" y="4508588"/>
            <a:ext cx="1105841" cy="395659"/>
          </a:xfrm>
          <a:prstGeom prst="rect">
            <a:avLst/>
          </a:prstGeom>
        </p:spPr>
      </p:pic>
      <p:sp>
        <p:nvSpPr>
          <p:cNvPr id="2" name="Title Placeholder 1">
            <a:extLst>
              <a:ext uri="{FF2B5EF4-FFF2-40B4-BE49-F238E27FC236}">
                <a16:creationId xmlns:a16="http://schemas.microsoft.com/office/drawing/2014/main" id="{E358AFCB-3C38-E941-A3CA-A1C9A7CC79CE}"/>
              </a:ext>
            </a:extLst>
          </p:cNvPr>
          <p:cNvSpPr>
            <a:spLocks noGrp="1"/>
          </p:cNvSpPr>
          <p:nvPr>
            <p:ph type="title"/>
          </p:nvPr>
        </p:nvSpPr>
        <p:spPr>
          <a:xfrm>
            <a:off x="0" y="944020"/>
            <a:ext cx="4699824" cy="3256505"/>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088737683"/>
      </p:ext>
    </p:extLst>
  </p:cSld>
  <p:clrMap bg1="lt1" tx1="dk1" bg2="lt2" tx2="dk2" accent1="accent1" accent2="accent2" accent3="accent3" accent4="accent4" accent5="accent5" accent6="accent6" hlink="hlink" folHlink="folHlink"/>
  <p:sldLayoutIdLst>
    <p:sldLayoutId id="2147483687" r:id="rId1"/>
  </p:sldLayoutIdLst>
  <p:txStyles>
    <p:titleStyle>
      <a:lvl1pPr algn="ctr" defTabSz="457200" rtl="0" eaLnBrk="1" latinLnBrk="0" hangingPunct="1">
        <a:spcBef>
          <a:spcPct val="0"/>
        </a:spcBef>
        <a:buNone/>
        <a:defRPr sz="4800" b="0" i="0" kern="1200">
          <a:solidFill>
            <a:schemeClr val="bg1"/>
          </a:solidFill>
          <a:latin typeface="Proxima Nova Light" panose="02000506030000020004" pitchFamily="2" charset="77"/>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9.svg"/><Relationship Id="rId11" Type="http://schemas.openxmlformats.org/officeDocument/2006/relationships/image" Target="../media/image23.png"/><Relationship Id="rId5" Type="http://schemas.openxmlformats.org/officeDocument/2006/relationships/image" Target="../media/image8.png"/><Relationship Id="rId10" Type="http://schemas.openxmlformats.org/officeDocument/2006/relationships/image" Target="../media/image11.svg"/><Relationship Id="rId4" Type="http://schemas.openxmlformats.org/officeDocument/2006/relationships/image" Target="../media/image20.sv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14.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 Id="rId9" Type="http://schemas.openxmlformats.org/officeDocument/2006/relationships/image" Target="../media/image30.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6FCBD2-E313-A84F-9B5E-16970B4F3C4A}"/>
              </a:ext>
            </a:extLst>
          </p:cNvPr>
          <p:cNvSpPr txBox="1"/>
          <p:nvPr/>
        </p:nvSpPr>
        <p:spPr>
          <a:xfrm>
            <a:off x="2488019" y="4401879"/>
            <a:ext cx="3955311" cy="369332"/>
          </a:xfrm>
          <a:prstGeom prst="rect">
            <a:avLst/>
          </a:prstGeom>
          <a:noFill/>
        </p:spPr>
        <p:txBody>
          <a:bodyPr wrap="square" rtlCol="0">
            <a:spAutoFit/>
          </a:bodyPr>
          <a:lstStyle/>
          <a:p>
            <a:pPr algn="ctr"/>
            <a:r>
              <a:rPr lang="en-US" dirty="0">
                <a:solidFill>
                  <a:srgbClr val="B10F5B"/>
                </a:solidFill>
                <a:latin typeface="Proxima Nova Light" panose="02000506030000020004" pitchFamily="2" charset="0"/>
              </a:rPr>
              <a:t>www.vbaplans.com</a:t>
            </a:r>
          </a:p>
        </p:txBody>
      </p:sp>
    </p:spTree>
    <p:extLst>
      <p:ext uri="{BB962C8B-B14F-4D97-AF65-F5344CB8AC3E}">
        <p14:creationId xmlns:p14="http://schemas.microsoft.com/office/powerpoint/2010/main" val="4275494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21F8D">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98556-D3A6-EA42-9717-5DC3BC7EA0D8}"/>
              </a:ext>
            </a:extLst>
          </p:cNvPr>
          <p:cNvSpPr>
            <a:spLocks noGrp="1"/>
          </p:cNvSpPr>
          <p:nvPr>
            <p:ph type="title"/>
          </p:nvPr>
        </p:nvSpPr>
        <p:spPr/>
        <p:txBody>
          <a:bodyPr>
            <a:noAutofit/>
          </a:bodyPr>
          <a:lstStyle/>
          <a:p>
            <a:r>
              <a:rPr lang="en-US" sz="6000" dirty="0">
                <a:solidFill>
                  <a:schemeClr val="bg1"/>
                </a:solidFill>
              </a:rPr>
              <a:t>Oxford SD</a:t>
            </a:r>
            <a:br>
              <a:rPr lang="en-US" sz="6000" dirty="0">
                <a:solidFill>
                  <a:schemeClr val="bg1"/>
                </a:solidFill>
              </a:rPr>
            </a:br>
            <a:endParaRPr lang="en-US" sz="6000" dirty="0">
              <a:solidFill>
                <a:schemeClr val="bg1"/>
              </a:solidFill>
            </a:endParaRPr>
          </a:p>
        </p:txBody>
      </p:sp>
    </p:spTree>
    <p:extLst>
      <p:ext uri="{BB962C8B-B14F-4D97-AF65-F5344CB8AC3E}">
        <p14:creationId xmlns:p14="http://schemas.microsoft.com/office/powerpoint/2010/main" val="4219372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E8E84-8A5B-0B4E-8C05-6CC6262D3687}"/>
              </a:ext>
            </a:extLst>
          </p:cNvPr>
          <p:cNvSpPr>
            <a:spLocks noGrp="1"/>
          </p:cNvSpPr>
          <p:nvPr>
            <p:ph type="title"/>
          </p:nvPr>
        </p:nvSpPr>
        <p:spPr>
          <a:xfrm>
            <a:off x="1066800" y="267630"/>
            <a:ext cx="6830291" cy="981308"/>
          </a:xfrm>
        </p:spPr>
        <p:txBody>
          <a:bodyPr>
            <a:normAutofit fontScale="90000"/>
          </a:bodyPr>
          <a:lstStyle/>
          <a:p>
            <a:pPr algn="ctr"/>
            <a:r>
              <a:rPr lang="en-US" dirty="0"/>
              <a:t>VBA Vision makes using your   benefits easy	</a:t>
            </a:r>
          </a:p>
        </p:txBody>
      </p:sp>
      <p:sp>
        <p:nvSpPr>
          <p:cNvPr id="3" name="Content Placeholder 2">
            <a:extLst>
              <a:ext uri="{FF2B5EF4-FFF2-40B4-BE49-F238E27FC236}">
                <a16:creationId xmlns:a16="http://schemas.microsoft.com/office/drawing/2014/main" id="{09465913-A2A8-7947-B024-9F5E532586C1}"/>
              </a:ext>
            </a:extLst>
          </p:cNvPr>
          <p:cNvSpPr>
            <a:spLocks noGrp="1"/>
          </p:cNvSpPr>
          <p:nvPr>
            <p:ph sz="quarter" idx="10"/>
          </p:nvPr>
        </p:nvSpPr>
        <p:spPr>
          <a:xfrm>
            <a:off x="234176" y="1460810"/>
            <a:ext cx="8240751" cy="3178097"/>
          </a:xfrm>
        </p:spPr>
        <p:txBody>
          <a:bodyPr>
            <a:normAutofit fontScale="47500" lnSpcReduction="20000"/>
          </a:bodyPr>
          <a:lstStyle/>
          <a:p>
            <a:pPr marL="285750" indent="-285750">
              <a:buSzPct val="141000"/>
              <a:buFont typeface="Wingdings" pitchFamily="2" charset="2"/>
              <a:buChar char="ü"/>
            </a:pPr>
            <a:r>
              <a:rPr lang="en-US" b="1" dirty="0">
                <a:solidFill>
                  <a:srgbClr val="B10F5B"/>
                </a:solidFill>
                <a:latin typeface="Proxima Nova Light" panose="02000506030000020004" pitchFamily="2" charset="0"/>
              </a:rPr>
              <a:t>Step 1</a:t>
            </a:r>
          </a:p>
          <a:p>
            <a:pPr>
              <a:buSzPct val="141000"/>
            </a:pPr>
            <a:r>
              <a:rPr lang="en-US" dirty="0">
                <a:solidFill>
                  <a:srgbClr val="B10F5B"/>
                </a:solidFill>
                <a:latin typeface="Proxima Nova Light" panose="02000506030000020004" pitchFamily="2" charset="0"/>
              </a:rPr>
              <a:t>     Go to vbaplans.com, log in to your account then click “Am I Eligible”</a:t>
            </a:r>
          </a:p>
          <a:p>
            <a:pPr marL="285750" indent="-285750">
              <a:buSzPct val="141000"/>
              <a:buFont typeface="Wingdings" pitchFamily="2" charset="2"/>
              <a:buChar char="ü"/>
            </a:pPr>
            <a:endParaRPr lang="en-US" dirty="0">
              <a:latin typeface="Proxima Nova Light" panose="02000506030000020004" pitchFamily="2" charset="0"/>
            </a:endParaRPr>
          </a:p>
          <a:p>
            <a:pPr marL="285750" indent="-285750">
              <a:buSzPct val="141000"/>
              <a:buFont typeface="Wingdings" pitchFamily="2" charset="2"/>
              <a:buChar char="ü"/>
            </a:pPr>
            <a:r>
              <a:rPr lang="en-US" b="1" dirty="0">
                <a:solidFill>
                  <a:srgbClr val="B10F5B"/>
                </a:solidFill>
                <a:latin typeface="Proxima Nova Light" panose="02000506030000020004" pitchFamily="2" charset="0"/>
              </a:rPr>
              <a:t>Step 2</a:t>
            </a:r>
          </a:p>
          <a:p>
            <a:pPr>
              <a:buSzPct val="141000"/>
            </a:pPr>
            <a:r>
              <a:rPr lang="en-US" dirty="0">
                <a:solidFill>
                  <a:srgbClr val="B10F5B"/>
                </a:solidFill>
                <a:latin typeface="Proxima Nova Light" panose="02000506030000020004" pitchFamily="2" charset="0"/>
              </a:rPr>
              <a:t>     Click “Find a Doctor” at the top of the page. Type in your zip code or type in a doctor   </a:t>
            </a:r>
          </a:p>
          <a:p>
            <a:pPr marL="285750" indent="-285750">
              <a:buSzPct val="141000"/>
              <a:buFont typeface="Wingdings" pitchFamily="2" charset="2"/>
              <a:buChar char="ü"/>
            </a:pPr>
            <a:endParaRPr lang="en-US" dirty="0">
              <a:latin typeface="Proxima Nova Light" panose="02000506030000020004" pitchFamily="2" charset="0"/>
            </a:endParaRPr>
          </a:p>
          <a:p>
            <a:pPr marL="285750" indent="-285750">
              <a:buSzPct val="141000"/>
              <a:buFont typeface="Wingdings" pitchFamily="2" charset="2"/>
              <a:buChar char="ü"/>
            </a:pPr>
            <a:r>
              <a:rPr lang="en-US" b="1" dirty="0">
                <a:solidFill>
                  <a:srgbClr val="B10F5B"/>
                </a:solidFill>
                <a:latin typeface="Proxima Nova Light" panose="02000506030000020004" pitchFamily="2" charset="0"/>
              </a:rPr>
              <a:t>Step 3</a:t>
            </a:r>
          </a:p>
          <a:p>
            <a:pPr>
              <a:buSzPct val="141000"/>
            </a:pPr>
            <a:r>
              <a:rPr lang="en-US" dirty="0">
                <a:solidFill>
                  <a:srgbClr val="B10F5B"/>
                </a:solidFill>
                <a:latin typeface="Proxima Nova Light" panose="02000506030000020004" pitchFamily="2" charset="0"/>
              </a:rPr>
              <a:t>     Go to your appointment and let your doctor know that you have a VBA Vision plan</a:t>
            </a:r>
          </a:p>
          <a:p>
            <a:pPr marL="285750" indent="-285750">
              <a:buSzPct val="141000"/>
              <a:buFont typeface="Wingdings" pitchFamily="2" charset="2"/>
              <a:buChar char="ü"/>
            </a:pPr>
            <a:endParaRPr lang="en-US" dirty="0">
              <a:latin typeface="Proxima Nova Light" panose="02000506030000020004" pitchFamily="2" charset="0"/>
            </a:endParaRPr>
          </a:p>
          <a:p>
            <a:pPr marL="285750" indent="-285750">
              <a:buSzPct val="141000"/>
              <a:buFont typeface="Wingdings" pitchFamily="2" charset="2"/>
              <a:buChar char="ü"/>
            </a:pPr>
            <a:r>
              <a:rPr lang="en-US" b="1" dirty="0">
                <a:solidFill>
                  <a:srgbClr val="B10F5B"/>
                </a:solidFill>
                <a:latin typeface="Proxima Nova Light" panose="02000506030000020004" pitchFamily="2" charset="0"/>
              </a:rPr>
              <a:t>Step 4</a:t>
            </a:r>
          </a:p>
          <a:p>
            <a:pPr lvl="1">
              <a:buSzPct val="141000"/>
              <a:buFont typeface="Arial" panose="020B0604020202020204" pitchFamily="34" charset="0"/>
              <a:buChar char="•"/>
            </a:pPr>
            <a:r>
              <a:rPr lang="en-US" sz="3200" dirty="0">
                <a:solidFill>
                  <a:srgbClr val="B10F5B"/>
                </a:solidFill>
                <a:latin typeface="Proxima Nova Light" panose="02000506030000020004" pitchFamily="2" charset="0"/>
              </a:rPr>
              <a:t>        Relax-we’ve got you covered! </a:t>
            </a:r>
          </a:p>
          <a:p>
            <a:pPr marL="285750" indent="-285750">
              <a:buSzPct val="141000"/>
              <a:buFont typeface="Wingdings" pitchFamily="2" charset="2"/>
              <a:buChar char="ü"/>
            </a:pPr>
            <a:endParaRPr lang="en-US" dirty="0">
              <a:latin typeface="Proxima Nova Light" panose="02000506030000020004" pitchFamily="2" charset="0"/>
            </a:endParaRPr>
          </a:p>
        </p:txBody>
      </p:sp>
    </p:spTree>
    <p:extLst>
      <p:ext uri="{BB962C8B-B14F-4D97-AF65-F5344CB8AC3E}">
        <p14:creationId xmlns:p14="http://schemas.microsoft.com/office/powerpoint/2010/main" val="1938989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2CE">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98556-D3A6-EA42-9717-5DC3BC7EA0D8}"/>
              </a:ext>
            </a:extLst>
          </p:cNvPr>
          <p:cNvSpPr>
            <a:spLocks noGrp="1"/>
          </p:cNvSpPr>
          <p:nvPr>
            <p:ph type="title"/>
          </p:nvPr>
        </p:nvSpPr>
        <p:spPr/>
        <p:txBody>
          <a:bodyPr>
            <a:noAutofit/>
          </a:bodyPr>
          <a:lstStyle/>
          <a:p>
            <a:r>
              <a:rPr lang="en-US" sz="6000" dirty="0">
                <a:solidFill>
                  <a:schemeClr val="bg1"/>
                </a:solidFill>
              </a:rPr>
              <a:t>Benefit Overview</a:t>
            </a:r>
          </a:p>
        </p:txBody>
      </p:sp>
    </p:spTree>
    <p:extLst>
      <p:ext uri="{BB962C8B-B14F-4D97-AF65-F5344CB8AC3E}">
        <p14:creationId xmlns:p14="http://schemas.microsoft.com/office/powerpoint/2010/main" val="655834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A893A-53EB-B444-96E2-B963F820A4D5}"/>
              </a:ext>
            </a:extLst>
          </p:cNvPr>
          <p:cNvSpPr>
            <a:spLocks noGrp="1"/>
          </p:cNvSpPr>
          <p:nvPr>
            <p:ph type="title"/>
          </p:nvPr>
        </p:nvSpPr>
        <p:spPr>
          <a:xfrm>
            <a:off x="1122340" y="152085"/>
            <a:ext cx="7417981" cy="837881"/>
          </a:xfrm>
        </p:spPr>
        <p:txBody>
          <a:bodyPr>
            <a:normAutofit fontScale="90000"/>
          </a:bodyPr>
          <a:lstStyle/>
          <a:p>
            <a:r>
              <a:rPr lang="en-US" dirty="0"/>
              <a:t>Benefits Explained – Base Plan #7430</a:t>
            </a:r>
          </a:p>
        </p:txBody>
      </p:sp>
      <p:graphicFrame>
        <p:nvGraphicFramePr>
          <p:cNvPr id="3" name="Content Placeholder 2">
            <a:extLst>
              <a:ext uri="{FF2B5EF4-FFF2-40B4-BE49-F238E27FC236}">
                <a16:creationId xmlns:a16="http://schemas.microsoft.com/office/drawing/2014/main" id="{F338527E-B766-CD46-90EF-8484E00772FF}"/>
              </a:ext>
            </a:extLst>
          </p:cNvPr>
          <p:cNvGraphicFramePr>
            <a:graphicFrameLocks noGrp="1"/>
          </p:cNvGraphicFramePr>
          <p:nvPr>
            <p:ph sz="quarter" idx="10"/>
            <p:extLst>
              <p:ext uri="{D42A27DB-BD31-4B8C-83A1-F6EECF244321}">
                <p14:modId xmlns:p14="http://schemas.microsoft.com/office/powerpoint/2010/main" val="1898548040"/>
              </p:ext>
            </p:extLst>
          </p:nvPr>
        </p:nvGraphicFramePr>
        <p:xfrm>
          <a:off x="808075" y="1227222"/>
          <a:ext cx="7846828" cy="3195922"/>
        </p:xfrm>
        <a:graphic>
          <a:graphicData uri="http://schemas.openxmlformats.org/drawingml/2006/table">
            <a:tbl>
              <a:tblPr firstRow="1" bandRow="1">
                <a:tableStyleId>{5C22544A-7EE6-4342-B048-85BDC9FD1C3A}</a:tableStyleId>
              </a:tblPr>
              <a:tblGrid>
                <a:gridCol w="1812200">
                  <a:extLst>
                    <a:ext uri="{9D8B030D-6E8A-4147-A177-3AD203B41FA5}">
                      <a16:colId xmlns:a16="http://schemas.microsoft.com/office/drawing/2014/main" val="610201679"/>
                    </a:ext>
                  </a:extLst>
                </a:gridCol>
                <a:gridCol w="2147457">
                  <a:extLst>
                    <a:ext uri="{9D8B030D-6E8A-4147-A177-3AD203B41FA5}">
                      <a16:colId xmlns:a16="http://schemas.microsoft.com/office/drawing/2014/main" val="882410297"/>
                    </a:ext>
                  </a:extLst>
                </a:gridCol>
                <a:gridCol w="1833300">
                  <a:extLst>
                    <a:ext uri="{9D8B030D-6E8A-4147-A177-3AD203B41FA5}">
                      <a16:colId xmlns:a16="http://schemas.microsoft.com/office/drawing/2014/main" val="57846982"/>
                    </a:ext>
                  </a:extLst>
                </a:gridCol>
                <a:gridCol w="2053871">
                  <a:extLst>
                    <a:ext uri="{9D8B030D-6E8A-4147-A177-3AD203B41FA5}">
                      <a16:colId xmlns:a16="http://schemas.microsoft.com/office/drawing/2014/main" val="3734217202"/>
                    </a:ext>
                  </a:extLst>
                </a:gridCol>
              </a:tblGrid>
              <a:tr h="1452641">
                <a:tc>
                  <a:txBody>
                    <a:bodyPr/>
                    <a:lstStyle/>
                    <a:p>
                      <a:pPr algn="ctr"/>
                      <a:endParaRPr lang="en-US" sz="1000" b="1" i="0" dirty="0">
                        <a:solidFill>
                          <a:schemeClr val="bg1"/>
                        </a:solidFill>
                        <a:latin typeface="Proxima Nova Light" panose="02000506030000020004" pitchFamily="2" charset="0"/>
                      </a:endParaRPr>
                    </a:p>
                    <a:p>
                      <a:pPr algn="ctr"/>
                      <a:endParaRPr lang="en-US" sz="2400" b="1" i="0" dirty="0">
                        <a:solidFill>
                          <a:schemeClr val="bg1"/>
                        </a:solidFill>
                        <a:latin typeface="Proxima Nova Light" panose="02000506030000020004" pitchFamily="2" charset="0"/>
                      </a:endParaRPr>
                    </a:p>
                    <a:p>
                      <a:pPr algn="ctr"/>
                      <a:endParaRPr lang="en-US" sz="2400" b="1" i="0" dirty="0">
                        <a:solidFill>
                          <a:schemeClr val="bg1"/>
                        </a:solidFill>
                        <a:latin typeface="Proxima Nova Light" panose="02000506030000020004" pitchFamily="2" charset="0"/>
                      </a:endParaRPr>
                    </a:p>
                    <a:p>
                      <a:pPr algn="ctr"/>
                      <a:r>
                        <a:rPr lang="en-US" sz="2400" b="1" i="0" dirty="0">
                          <a:solidFill>
                            <a:schemeClr val="bg1"/>
                          </a:solidFill>
                          <a:latin typeface="Proxima Nova Light" panose="02000506030000020004" pitchFamily="2" charset="0"/>
                        </a:rPr>
                        <a:t>  Exam</a:t>
                      </a:r>
                    </a:p>
                  </a:txBody>
                  <a:tcP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4D600"/>
                    </a:solidFill>
                  </a:tcPr>
                </a:tc>
                <a:tc>
                  <a:txBody>
                    <a:bodyPr/>
                    <a:lstStyle/>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Eligible every </a:t>
                      </a:r>
                    </a:p>
                    <a:p>
                      <a:pPr algn="ctr"/>
                      <a:r>
                        <a:rPr lang="en-US" b="0" i="0" dirty="0">
                          <a:solidFill>
                            <a:schemeClr val="bg1"/>
                          </a:solidFill>
                          <a:latin typeface="Proxima Nova Light" panose="02000506030000020004" pitchFamily="2" charset="0"/>
                        </a:rPr>
                        <a:t>12 months</a:t>
                      </a:r>
                    </a:p>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$10 Copay</a:t>
                      </a:r>
                    </a:p>
                  </a:txBody>
                  <a:tcPr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4D600"/>
                    </a:solidFill>
                  </a:tcPr>
                </a:tc>
                <a:tc>
                  <a:txBody>
                    <a:bodyPr/>
                    <a:lstStyle/>
                    <a:p>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r>
                        <a:rPr lang="en-US" b="1" i="0" dirty="0">
                          <a:solidFill>
                            <a:schemeClr val="bg1"/>
                          </a:solidFill>
                          <a:latin typeface="Proxima Nova Light" panose="02000506030000020004" pitchFamily="2" charset="0"/>
                        </a:rPr>
                        <a:t>Lenses</a:t>
                      </a:r>
                    </a:p>
                  </a:txBody>
                  <a:tcP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D21F8D"/>
                    </a:solidFill>
                  </a:tcPr>
                </a:tc>
                <a:tc>
                  <a:txBody>
                    <a:bodyPr/>
                    <a:lstStyle/>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Eligible every </a:t>
                      </a:r>
                    </a:p>
                    <a:p>
                      <a:pPr algn="ctr"/>
                      <a:r>
                        <a:rPr lang="en-US" b="0" i="0" dirty="0">
                          <a:solidFill>
                            <a:schemeClr val="bg1"/>
                          </a:solidFill>
                          <a:latin typeface="Proxima Nova Light" panose="02000506030000020004" pitchFamily="2" charset="0"/>
                        </a:rPr>
                        <a:t>12 months</a:t>
                      </a:r>
                    </a:p>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$25 Copay</a:t>
                      </a:r>
                    </a:p>
                    <a:p>
                      <a:pPr marL="0" indent="0" algn="ctr">
                        <a:buFont typeface="Arial" panose="020B0604020202020204" pitchFamily="34" charset="0"/>
                        <a:buNone/>
                      </a:pPr>
                      <a:endParaRPr lang="en-US" b="0" i="0" dirty="0">
                        <a:solidFill>
                          <a:schemeClr val="bg1"/>
                        </a:solidFill>
                        <a:latin typeface="Proxima Nova Light" panose="02000506030000020004" pitchFamily="2" charset="0"/>
                      </a:endParaRPr>
                    </a:p>
                  </a:txBody>
                  <a:tcPr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D21F8D"/>
                    </a:solidFill>
                  </a:tcPr>
                </a:tc>
                <a:extLst>
                  <a:ext uri="{0D108BD9-81ED-4DB2-BD59-A6C34878D82A}">
                    <a16:rowId xmlns:a16="http://schemas.microsoft.com/office/drawing/2014/main" val="2952619203"/>
                  </a:ext>
                </a:extLst>
              </a:tr>
              <a:tr h="1743281">
                <a:tc>
                  <a:txBody>
                    <a:bodyPr/>
                    <a:lstStyle/>
                    <a:p>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r>
                        <a:rPr lang="en-US" b="1" i="0" dirty="0">
                          <a:solidFill>
                            <a:schemeClr val="bg1"/>
                          </a:solidFill>
                          <a:latin typeface="Proxima Nova Light" panose="02000506030000020004" pitchFamily="2" charset="0"/>
                        </a:rPr>
                        <a:t>Contacts</a:t>
                      </a:r>
                      <a:r>
                        <a:rPr lang="en-US" b="0" i="0" dirty="0">
                          <a:solidFill>
                            <a:schemeClr val="bg1"/>
                          </a:solidFill>
                          <a:latin typeface="Proxima Nova Light" panose="02000506030000020004" pitchFamily="2" charset="0"/>
                        </a:rPr>
                        <a:t> </a:t>
                      </a:r>
                    </a:p>
                  </a:txBody>
                  <a:tcP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72CE"/>
                    </a:solidFill>
                  </a:tcPr>
                </a:tc>
                <a:tc>
                  <a:txBody>
                    <a:bodyPr/>
                    <a:lstStyle/>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Eligible every </a:t>
                      </a:r>
                    </a:p>
                    <a:p>
                      <a:pPr algn="ctr"/>
                      <a:r>
                        <a:rPr lang="en-US" b="0" i="0" dirty="0">
                          <a:solidFill>
                            <a:schemeClr val="bg1"/>
                          </a:solidFill>
                          <a:latin typeface="Proxima Nova Light" panose="02000506030000020004" pitchFamily="2" charset="0"/>
                        </a:rPr>
                        <a:t>12 months</a:t>
                      </a:r>
                    </a:p>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$130 allowance</a:t>
                      </a:r>
                    </a:p>
                    <a:p>
                      <a:pPr algn="ctr"/>
                      <a:endParaRPr lang="en-US" b="0" i="0" dirty="0">
                        <a:solidFill>
                          <a:schemeClr val="bg1"/>
                        </a:solidFill>
                        <a:latin typeface="Proxima Nova Light" panose="02000506030000020004" pitchFamily="2" charset="0"/>
                      </a:endParaRPr>
                    </a:p>
                    <a:p>
                      <a:pPr algn="ctr"/>
                      <a:r>
                        <a:rPr lang="en-US" sz="1600" b="0" i="0" dirty="0">
                          <a:solidFill>
                            <a:schemeClr val="bg1"/>
                          </a:solidFill>
                          <a:latin typeface="Proxima Nova Light" panose="02000506030000020004" pitchFamily="2" charset="0"/>
                        </a:rPr>
                        <a:t>*In lieu of spectacle Lenses &amp; Frame</a:t>
                      </a:r>
                    </a:p>
                  </a:txBody>
                  <a:tcPr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72CE"/>
                    </a:solidFill>
                  </a:tcPr>
                </a:tc>
                <a:tc>
                  <a:txBody>
                    <a:bodyPr/>
                    <a:lstStyle/>
                    <a:p>
                      <a:endParaRPr lang="en-US" b="0" i="0" dirty="0">
                        <a:solidFill>
                          <a:schemeClr val="bg1"/>
                        </a:solidFill>
                        <a:latin typeface="Proxima Nova Light" panose="02000506030000020004" pitchFamily="2" charset="0"/>
                      </a:endParaRPr>
                    </a:p>
                    <a:p>
                      <a:endParaRPr lang="en-US" b="0" i="0" dirty="0">
                        <a:solidFill>
                          <a:schemeClr val="bg1"/>
                        </a:solidFill>
                        <a:latin typeface="Proxima Nova Light" panose="02000506030000020004" pitchFamily="2" charset="0"/>
                      </a:endParaRPr>
                    </a:p>
                    <a:p>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r>
                        <a:rPr lang="en-US" b="1" i="0" dirty="0">
                          <a:solidFill>
                            <a:schemeClr val="bg1"/>
                          </a:solidFill>
                          <a:latin typeface="Proxima Nova Light" panose="02000506030000020004" pitchFamily="2" charset="0"/>
                        </a:rPr>
                        <a:t>Frame</a:t>
                      </a:r>
                    </a:p>
                  </a:txBody>
                  <a:tcP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FFA300"/>
                    </a:solidFill>
                  </a:tcPr>
                </a:tc>
                <a:tc>
                  <a:txBody>
                    <a:bodyPr/>
                    <a:lstStyle/>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Eligible every 24 months</a:t>
                      </a:r>
                    </a:p>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$130 retail allowance</a:t>
                      </a:r>
                    </a:p>
                  </a:txBody>
                  <a:tcPr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FFA300"/>
                    </a:solidFill>
                  </a:tcPr>
                </a:tc>
                <a:extLst>
                  <a:ext uri="{0D108BD9-81ED-4DB2-BD59-A6C34878D82A}">
                    <a16:rowId xmlns:a16="http://schemas.microsoft.com/office/drawing/2014/main" val="2273721290"/>
                  </a:ext>
                </a:extLst>
              </a:tr>
            </a:tbl>
          </a:graphicData>
        </a:graphic>
      </p:graphicFrame>
      <p:pic>
        <p:nvPicPr>
          <p:cNvPr id="7" name="Graphic 6" descr="Sunglasses">
            <a:extLst>
              <a:ext uri="{FF2B5EF4-FFF2-40B4-BE49-F238E27FC236}">
                <a16:creationId xmlns:a16="http://schemas.microsoft.com/office/drawing/2014/main" id="{B4847059-FB58-D044-983D-6D4EB48D87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95012" y="1302141"/>
            <a:ext cx="914400" cy="914400"/>
          </a:xfrm>
          <a:prstGeom prst="rect">
            <a:avLst/>
          </a:prstGeom>
        </p:spPr>
      </p:pic>
      <p:pic>
        <p:nvPicPr>
          <p:cNvPr id="11" name="Graphic 10" descr="Eye">
            <a:extLst>
              <a:ext uri="{FF2B5EF4-FFF2-40B4-BE49-F238E27FC236}">
                <a16:creationId xmlns:a16="http://schemas.microsoft.com/office/drawing/2014/main" id="{79F6E46E-30BC-3049-9354-84AB203C803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85982" y="2783644"/>
            <a:ext cx="914400" cy="914400"/>
          </a:xfrm>
          <a:prstGeom prst="rect">
            <a:avLst/>
          </a:prstGeom>
        </p:spPr>
      </p:pic>
      <p:pic>
        <p:nvPicPr>
          <p:cNvPr id="4" name="Picture 3">
            <a:extLst>
              <a:ext uri="{FF2B5EF4-FFF2-40B4-BE49-F238E27FC236}">
                <a16:creationId xmlns:a16="http://schemas.microsoft.com/office/drawing/2014/main" id="{991FDE62-70B6-41C9-BB09-146B456E68EC}"/>
              </a:ext>
            </a:extLst>
          </p:cNvPr>
          <p:cNvPicPr>
            <a:picLocks noChangeAspect="1"/>
          </p:cNvPicPr>
          <p:nvPr/>
        </p:nvPicPr>
        <p:blipFill>
          <a:blip r:embed="rId7"/>
          <a:stretch>
            <a:fillRect/>
          </a:stretch>
        </p:blipFill>
        <p:spPr>
          <a:xfrm>
            <a:off x="1367670" y="1278357"/>
            <a:ext cx="914479" cy="914479"/>
          </a:xfrm>
          <a:prstGeom prst="rect">
            <a:avLst/>
          </a:prstGeom>
        </p:spPr>
      </p:pic>
      <p:pic>
        <p:nvPicPr>
          <p:cNvPr id="6" name="Picture 5">
            <a:extLst>
              <a:ext uri="{FF2B5EF4-FFF2-40B4-BE49-F238E27FC236}">
                <a16:creationId xmlns:a16="http://schemas.microsoft.com/office/drawing/2014/main" id="{4F1C34E3-6250-42B0-850E-49E2E6BF2AE0}"/>
              </a:ext>
            </a:extLst>
          </p:cNvPr>
          <p:cNvPicPr>
            <a:picLocks noChangeAspect="1"/>
          </p:cNvPicPr>
          <p:nvPr/>
        </p:nvPicPr>
        <p:blipFill>
          <a:blip r:embed="rId8"/>
          <a:stretch>
            <a:fillRect/>
          </a:stretch>
        </p:blipFill>
        <p:spPr>
          <a:xfrm>
            <a:off x="5294933" y="2852469"/>
            <a:ext cx="914479" cy="914479"/>
          </a:xfrm>
          <a:prstGeom prst="rect">
            <a:avLst/>
          </a:prstGeom>
        </p:spPr>
      </p:pic>
    </p:spTree>
    <p:extLst>
      <p:ext uri="{BB962C8B-B14F-4D97-AF65-F5344CB8AC3E}">
        <p14:creationId xmlns:p14="http://schemas.microsoft.com/office/powerpoint/2010/main" val="1477772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A893A-53EB-B444-96E2-B963F820A4D5}"/>
              </a:ext>
            </a:extLst>
          </p:cNvPr>
          <p:cNvSpPr>
            <a:spLocks noGrp="1"/>
          </p:cNvSpPr>
          <p:nvPr>
            <p:ph type="title"/>
          </p:nvPr>
        </p:nvSpPr>
        <p:spPr>
          <a:xfrm>
            <a:off x="1122340" y="152085"/>
            <a:ext cx="7417981" cy="837881"/>
          </a:xfrm>
        </p:spPr>
        <p:txBody>
          <a:bodyPr>
            <a:normAutofit fontScale="90000"/>
          </a:bodyPr>
          <a:lstStyle/>
          <a:p>
            <a:r>
              <a:rPr lang="en-US" dirty="0"/>
              <a:t>Benefits Explained – Buy-Up Plan #7431</a:t>
            </a:r>
          </a:p>
        </p:txBody>
      </p:sp>
      <p:graphicFrame>
        <p:nvGraphicFramePr>
          <p:cNvPr id="3" name="Content Placeholder 2">
            <a:extLst>
              <a:ext uri="{FF2B5EF4-FFF2-40B4-BE49-F238E27FC236}">
                <a16:creationId xmlns:a16="http://schemas.microsoft.com/office/drawing/2014/main" id="{F338527E-B766-CD46-90EF-8484E00772FF}"/>
              </a:ext>
            </a:extLst>
          </p:cNvPr>
          <p:cNvGraphicFramePr>
            <a:graphicFrameLocks noGrp="1"/>
          </p:cNvGraphicFramePr>
          <p:nvPr>
            <p:ph sz="quarter" idx="10"/>
            <p:extLst>
              <p:ext uri="{D42A27DB-BD31-4B8C-83A1-F6EECF244321}">
                <p14:modId xmlns:p14="http://schemas.microsoft.com/office/powerpoint/2010/main" val="406919161"/>
              </p:ext>
            </p:extLst>
          </p:nvPr>
        </p:nvGraphicFramePr>
        <p:xfrm>
          <a:off x="808075" y="1227222"/>
          <a:ext cx="7846828" cy="3195922"/>
        </p:xfrm>
        <a:graphic>
          <a:graphicData uri="http://schemas.openxmlformats.org/drawingml/2006/table">
            <a:tbl>
              <a:tblPr firstRow="1" bandRow="1">
                <a:tableStyleId>{5C22544A-7EE6-4342-B048-85BDC9FD1C3A}</a:tableStyleId>
              </a:tblPr>
              <a:tblGrid>
                <a:gridCol w="1812200">
                  <a:extLst>
                    <a:ext uri="{9D8B030D-6E8A-4147-A177-3AD203B41FA5}">
                      <a16:colId xmlns:a16="http://schemas.microsoft.com/office/drawing/2014/main" val="610201679"/>
                    </a:ext>
                  </a:extLst>
                </a:gridCol>
                <a:gridCol w="2147457">
                  <a:extLst>
                    <a:ext uri="{9D8B030D-6E8A-4147-A177-3AD203B41FA5}">
                      <a16:colId xmlns:a16="http://schemas.microsoft.com/office/drawing/2014/main" val="882410297"/>
                    </a:ext>
                  </a:extLst>
                </a:gridCol>
                <a:gridCol w="1833300">
                  <a:extLst>
                    <a:ext uri="{9D8B030D-6E8A-4147-A177-3AD203B41FA5}">
                      <a16:colId xmlns:a16="http://schemas.microsoft.com/office/drawing/2014/main" val="57846982"/>
                    </a:ext>
                  </a:extLst>
                </a:gridCol>
                <a:gridCol w="2053871">
                  <a:extLst>
                    <a:ext uri="{9D8B030D-6E8A-4147-A177-3AD203B41FA5}">
                      <a16:colId xmlns:a16="http://schemas.microsoft.com/office/drawing/2014/main" val="3734217202"/>
                    </a:ext>
                  </a:extLst>
                </a:gridCol>
              </a:tblGrid>
              <a:tr h="1452641">
                <a:tc>
                  <a:txBody>
                    <a:bodyPr/>
                    <a:lstStyle/>
                    <a:p>
                      <a:pPr algn="ctr"/>
                      <a:endParaRPr lang="en-US" sz="1000" b="1" i="0" dirty="0">
                        <a:solidFill>
                          <a:schemeClr val="bg1"/>
                        </a:solidFill>
                        <a:latin typeface="Proxima Nova Light" panose="02000506030000020004" pitchFamily="2" charset="0"/>
                      </a:endParaRPr>
                    </a:p>
                    <a:p>
                      <a:pPr algn="ctr"/>
                      <a:endParaRPr lang="en-US" sz="2400" b="1" i="0" dirty="0">
                        <a:solidFill>
                          <a:schemeClr val="bg1"/>
                        </a:solidFill>
                        <a:latin typeface="Proxima Nova Light" panose="02000506030000020004" pitchFamily="2" charset="0"/>
                      </a:endParaRPr>
                    </a:p>
                    <a:p>
                      <a:pPr algn="ctr"/>
                      <a:endParaRPr lang="en-US" sz="2400" b="1" i="0" dirty="0">
                        <a:solidFill>
                          <a:schemeClr val="bg1"/>
                        </a:solidFill>
                        <a:latin typeface="Proxima Nova Light" panose="02000506030000020004" pitchFamily="2" charset="0"/>
                      </a:endParaRPr>
                    </a:p>
                    <a:p>
                      <a:pPr algn="ctr"/>
                      <a:r>
                        <a:rPr lang="en-US" sz="2400" b="1" i="0" dirty="0">
                          <a:solidFill>
                            <a:schemeClr val="bg1"/>
                          </a:solidFill>
                          <a:latin typeface="Proxima Nova Light" panose="02000506030000020004" pitchFamily="2" charset="0"/>
                        </a:rPr>
                        <a:t>  Exam</a:t>
                      </a:r>
                    </a:p>
                  </a:txBody>
                  <a:tcP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4D600"/>
                    </a:solidFill>
                  </a:tcPr>
                </a:tc>
                <a:tc>
                  <a:txBody>
                    <a:bodyPr/>
                    <a:lstStyle/>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Eligible every </a:t>
                      </a:r>
                    </a:p>
                    <a:p>
                      <a:pPr algn="ctr"/>
                      <a:r>
                        <a:rPr lang="en-US" b="0" i="0" dirty="0">
                          <a:solidFill>
                            <a:schemeClr val="bg1"/>
                          </a:solidFill>
                          <a:latin typeface="Proxima Nova Light" panose="02000506030000020004" pitchFamily="2" charset="0"/>
                        </a:rPr>
                        <a:t>12 months</a:t>
                      </a:r>
                    </a:p>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$10 Copay</a:t>
                      </a:r>
                    </a:p>
                  </a:txBody>
                  <a:tcPr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4D600"/>
                    </a:solidFill>
                  </a:tcPr>
                </a:tc>
                <a:tc>
                  <a:txBody>
                    <a:bodyPr/>
                    <a:lstStyle/>
                    <a:p>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r>
                        <a:rPr lang="en-US" b="1" i="0" dirty="0">
                          <a:solidFill>
                            <a:schemeClr val="bg1"/>
                          </a:solidFill>
                          <a:latin typeface="Proxima Nova Light" panose="02000506030000020004" pitchFamily="2" charset="0"/>
                        </a:rPr>
                        <a:t>Lenses</a:t>
                      </a:r>
                    </a:p>
                  </a:txBody>
                  <a:tcP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D21F8D"/>
                    </a:solidFill>
                  </a:tcPr>
                </a:tc>
                <a:tc>
                  <a:txBody>
                    <a:bodyPr/>
                    <a:lstStyle/>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Eligible every </a:t>
                      </a:r>
                    </a:p>
                    <a:p>
                      <a:pPr algn="ctr"/>
                      <a:r>
                        <a:rPr lang="en-US" b="0" i="0" dirty="0">
                          <a:solidFill>
                            <a:schemeClr val="bg1"/>
                          </a:solidFill>
                          <a:latin typeface="Proxima Nova Light" panose="02000506030000020004" pitchFamily="2" charset="0"/>
                        </a:rPr>
                        <a:t>12 months</a:t>
                      </a:r>
                    </a:p>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$25 Copay</a:t>
                      </a:r>
                    </a:p>
                    <a:p>
                      <a:pPr marL="0" indent="0" algn="ctr">
                        <a:buFont typeface="Arial" panose="020B0604020202020204" pitchFamily="34" charset="0"/>
                        <a:buNone/>
                      </a:pPr>
                      <a:endParaRPr lang="en-US" b="0" i="0" dirty="0">
                        <a:solidFill>
                          <a:schemeClr val="bg1"/>
                        </a:solidFill>
                        <a:latin typeface="Proxima Nova Light" panose="02000506030000020004" pitchFamily="2" charset="0"/>
                      </a:endParaRPr>
                    </a:p>
                  </a:txBody>
                  <a:tcPr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D21F8D"/>
                    </a:solidFill>
                  </a:tcPr>
                </a:tc>
                <a:extLst>
                  <a:ext uri="{0D108BD9-81ED-4DB2-BD59-A6C34878D82A}">
                    <a16:rowId xmlns:a16="http://schemas.microsoft.com/office/drawing/2014/main" val="2952619203"/>
                  </a:ext>
                </a:extLst>
              </a:tr>
              <a:tr h="1743281">
                <a:tc>
                  <a:txBody>
                    <a:bodyPr/>
                    <a:lstStyle/>
                    <a:p>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r>
                        <a:rPr lang="en-US" b="1" i="0" dirty="0">
                          <a:solidFill>
                            <a:schemeClr val="bg1"/>
                          </a:solidFill>
                          <a:latin typeface="Proxima Nova Light" panose="02000506030000020004" pitchFamily="2" charset="0"/>
                        </a:rPr>
                        <a:t>Contacts</a:t>
                      </a:r>
                      <a:r>
                        <a:rPr lang="en-US" b="0" i="0" dirty="0">
                          <a:solidFill>
                            <a:schemeClr val="bg1"/>
                          </a:solidFill>
                          <a:latin typeface="Proxima Nova Light" panose="02000506030000020004" pitchFamily="2" charset="0"/>
                        </a:rPr>
                        <a:t> </a:t>
                      </a:r>
                    </a:p>
                  </a:txBody>
                  <a:tcP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72CE"/>
                    </a:solidFill>
                  </a:tcPr>
                </a:tc>
                <a:tc>
                  <a:txBody>
                    <a:bodyPr/>
                    <a:lstStyle/>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Eligible every </a:t>
                      </a:r>
                    </a:p>
                    <a:p>
                      <a:pPr algn="ctr"/>
                      <a:r>
                        <a:rPr lang="en-US" b="0" i="0" dirty="0">
                          <a:solidFill>
                            <a:schemeClr val="bg1"/>
                          </a:solidFill>
                          <a:latin typeface="Proxima Nova Light" panose="02000506030000020004" pitchFamily="2" charset="0"/>
                        </a:rPr>
                        <a:t>12 months</a:t>
                      </a:r>
                    </a:p>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$130 allowance</a:t>
                      </a:r>
                    </a:p>
                    <a:p>
                      <a:pPr algn="ctr"/>
                      <a:endParaRPr lang="en-US" b="0" i="0" dirty="0">
                        <a:solidFill>
                          <a:schemeClr val="bg1"/>
                        </a:solidFill>
                        <a:latin typeface="Proxima Nova Light" panose="02000506030000020004" pitchFamily="2" charset="0"/>
                      </a:endParaRPr>
                    </a:p>
                    <a:p>
                      <a:pPr algn="ctr"/>
                      <a:r>
                        <a:rPr lang="en-US" sz="1600" b="0" i="0" dirty="0">
                          <a:solidFill>
                            <a:schemeClr val="bg1"/>
                          </a:solidFill>
                          <a:latin typeface="Proxima Nova Light" panose="02000506030000020004" pitchFamily="2" charset="0"/>
                        </a:rPr>
                        <a:t>*In lieu of spectacle Lenses &amp; Frame</a:t>
                      </a:r>
                    </a:p>
                  </a:txBody>
                  <a:tcPr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72CE"/>
                    </a:solidFill>
                  </a:tcPr>
                </a:tc>
                <a:tc>
                  <a:txBody>
                    <a:bodyPr/>
                    <a:lstStyle/>
                    <a:p>
                      <a:endParaRPr lang="en-US" b="0" i="0" dirty="0">
                        <a:solidFill>
                          <a:schemeClr val="bg1"/>
                        </a:solidFill>
                        <a:latin typeface="Proxima Nova Light" panose="02000506030000020004" pitchFamily="2" charset="0"/>
                      </a:endParaRPr>
                    </a:p>
                    <a:p>
                      <a:endParaRPr lang="en-US" b="0" i="0" dirty="0">
                        <a:solidFill>
                          <a:schemeClr val="bg1"/>
                        </a:solidFill>
                        <a:latin typeface="Proxima Nova Light" panose="02000506030000020004" pitchFamily="2" charset="0"/>
                      </a:endParaRPr>
                    </a:p>
                    <a:p>
                      <a:endParaRPr lang="en-US" b="0" i="0" dirty="0">
                        <a:solidFill>
                          <a:schemeClr val="bg1"/>
                        </a:solidFill>
                        <a:latin typeface="Proxima Nova Light" panose="02000506030000020004" pitchFamily="2" charset="0"/>
                      </a:endParaRPr>
                    </a:p>
                    <a:p>
                      <a:pPr algn="ctr"/>
                      <a:endParaRPr lang="en-US" b="0" i="0" dirty="0">
                        <a:solidFill>
                          <a:schemeClr val="bg1"/>
                        </a:solidFill>
                        <a:latin typeface="Proxima Nova Light" panose="02000506030000020004" pitchFamily="2" charset="0"/>
                      </a:endParaRPr>
                    </a:p>
                    <a:p>
                      <a:pPr algn="ctr"/>
                      <a:r>
                        <a:rPr lang="en-US" b="1" i="0" dirty="0">
                          <a:solidFill>
                            <a:schemeClr val="bg1"/>
                          </a:solidFill>
                          <a:latin typeface="Proxima Nova Light" panose="02000506030000020004" pitchFamily="2" charset="0"/>
                        </a:rPr>
                        <a:t>Frame</a:t>
                      </a:r>
                    </a:p>
                  </a:txBody>
                  <a:tcPr>
                    <a:lnL w="7620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FFA300"/>
                    </a:solidFill>
                  </a:tcPr>
                </a:tc>
                <a:tc>
                  <a:txBody>
                    <a:bodyPr/>
                    <a:lstStyle/>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Eligible every 12 months</a:t>
                      </a:r>
                    </a:p>
                    <a:p>
                      <a:pPr marL="285750" indent="-285750" algn="ctr">
                        <a:buFont typeface="Arial" panose="020B0604020202020204" pitchFamily="34" charset="0"/>
                        <a:buChar char="•"/>
                      </a:pPr>
                      <a:r>
                        <a:rPr lang="en-US" b="0" i="0" dirty="0">
                          <a:solidFill>
                            <a:schemeClr val="bg1"/>
                          </a:solidFill>
                          <a:latin typeface="Proxima Nova Light" panose="02000506030000020004" pitchFamily="2" charset="0"/>
                        </a:rPr>
                        <a:t>$130 retail allowance</a:t>
                      </a:r>
                    </a:p>
                  </a:txBody>
                  <a:tcPr anchor="ctr">
                    <a:lnL w="762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FFA300"/>
                    </a:solidFill>
                  </a:tcPr>
                </a:tc>
                <a:extLst>
                  <a:ext uri="{0D108BD9-81ED-4DB2-BD59-A6C34878D82A}">
                    <a16:rowId xmlns:a16="http://schemas.microsoft.com/office/drawing/2014/main" val="2273721290"/>
                  </a:ext>
                </a:extLst>
              </a:tr>
            </a:tbl>
          </a:graphicData>
        </a:graphic>
      </p:graphicFrame>
      <p:pic>
        <p:nvPicPr>
          <p:cNvPr id="7" name="Graphic 6" descr="Sunglasses">
            <a:extLst>
              <a:ext uri="{FF2B5EF4-FFF2-40B4-BE49-F238E27FC236}">
                <a16:creationId xmlns:a16="http://schemas.microsoft.com/office/drawing/2014/main" id="{B4847059-FB58-D044-983D-6D4EB48D87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95012" y="1302141"/>
            <a:ext cx="914400" cy="914400"/>
          </a:xfrm>
          <a:prstGeom prst="rect">
            <a:avLst/>
          </a:prstGeom>
        </p:spPr>
      </p:pic>
      <p:pic>
        <p:nvPicPr>
          <p:cNvPr id="11" name="Graphic 10" descr="Eye">
            <a:extLst>
              <a:ext uri="{FF2B5EF4-FFF2-40B4-BE49-F238E27FC236}">
                <a16:creationId xmlns:a16="http://schemas.microsoft.com/office/drawing/2014/main" id="{79F6E46E-30BC-3049-9354-84AB203C803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85982" y="2783644"/>
            <a:ext cx="914400" cy="914400"/>
          </a:xfrm>
          <a:prstGeom prst="rect">
            <a:avLst/>
          </a:prstGeom>
        </p:spPr>
      </p:pic>
      <p:pic>
        <p:nvPicPr>
          <p:cNvPr id="4" name="Picture 3">
            <a:extLst>
              <a:ext uri="{FF2B5EF4-FFF2-40B4-BE49-F238E27FC236}">
                <a16:creationId xmlns:a16="http://schemas.microsoft.com/office/drawing/2014/main" id="{991FDE62-70B6-41C9-BB09-146B456E68EC}"/>
              </a:ext>
            </a:extLst>
          </p:cNvPr>
          <p:cNvPicPr>
            <a:picLocks noChangeAspect="1"/>
          </p:cNvPicPr>
          <p:nvPr/>
        </p:nvPicPr>
        <p:blipFill>
          <a:blip r:embed="rId7"/>
          <a:stretch>
            <a:fillRect/>
          </a:stretch>
        </p:blipFill>
        <p:spPr>
          <a:xfrm>
            <a:off x="1367670" y="1278357"/>
            <a:ext cx="914479" cy="914479"/>
          </a:xfrm>
          <a:prstGeom prst="rect">
            <a:avLst/>
          </a:prstGeom>
        </p:spPr>
      </p:pic>
      <p:pic>
        <p:nvPicPr>
          <p:cNvPr id="6" name="Picture 5">
            <a:extLst>
              <a:ext uri="{FF2B5EF4-FFF2-40B4-BE49-F238E27FC236}">
                <a16:creationId xmlns:a16="http://schemas.microsoft.com/office/drawing/2014/main" id="{4F1C34E3-6250-42B0-850E-49E2E6BF2AE0}"/>
              </a:ext>
            </a:extLst>
          </p:cNvPr>
          <p:cNvPicPr>
            <a:picLocks noChangeAspect="1"/>
          </p:cNvPicPr>
          <p:nvPr/>
        </p:nvPicPr>
        <p:blipFill>
          <a:blip r:embed="rId8"/>
          <a:stretch>
            <a:fillRect/>
          </a:stretch>
        </p:blipFill>
        <p:spPr>
          <a:xfrm>
            <a:off x="5294933" y="2852469"/>
            <a:ext cx="914479" cy="914479"/>
          </a:xfrm>
          <a:prstGeom prst="rect">
            <a:avLst/>
          </a:prstGeom>
        </p:spPr>
      </p:pic>
    </p:spTree>
    <p:extLst>
      <p:ext uri="{BB962C8B-B14F-4D97-AF65-F5344CB8AC3E}">
        <p14:creationId xmlns:p14="http://schemas.microsoft.com/office/powerpoint/2010/main" val="3229592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E72CF6-6073-0043-9D77-F4D4A63F0605}"/>
              </a:ext>
            </a:extLst>
          </p:cNvPr>
          <p:cNvPicPr>
            <a:picLocks noChangeAspect="1"/>
          </p:cNvPicPr>
          <p:nvPr/>
        </p:nvPicPr>
        <p:blipFill>
          <a:blip r:embed="rId2"/>
          <a:stretch>
            <a:fillRect/>
          </a:stretch>
        </p:blipFill>
        <p:spPr>
          <a:xfrm>
            <a:off x="0" y="0"/>
            <a:ext cx="8566022" cy="2553011"/>
          </a:xfrm>
          <a:prstGeom prst="rect">
            <a:avLst/>
          </a:prstGeom>
          <a:solidFill>
            <a:schemeClr val="bg1"/>
          </a:solidFill>
        </p:spPr>
      </p:pic>
      <p:pic>
        <p:nvPicPr>
          <p:cNvPr id="4" name="Picture 3">
            <a:extLst>
              <a:ext uri="{FF2B5EF4-FFF2-40B4-BE49-F238E27FC236}">
                <a16:creationId xmlns:a16="http://schemas.microsoft.com/office/drawing/2014/main" id="{C42493B7-693E-9946-A347-F610186805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07445" y="2595337"/>
            <a:ext cx="1767261" cy="2286000"/>
          </a:xfrm>
          <a:prstGeom prst="rect">
            <a:avLst/>
          </a:prstGeom>
          <a:ln>
            <a:solidFill>
              <a:schemeClr val="accent1">
                <a:shade val="95000"/>
                <a:satMod val="105000"/>
              </a:schemeClr>
            </a:solidFill>
          </a:ln>
        </p:spPr>
      </p:pic>
      <p:pic>
        <p:nvPicPr>
          <p:cNvPr id="3" name="Picture 2">
            <a:extLst>
              <a:ext uri="{FF2B5EF4-FFF2-40B4-BE49-F238E27FC236}">
                <a16:creationId xmlns:a16="http://schemas.microsoft.com/office/drawing/2014/main" id="{E63AA79A-70A5-364F-8C35-797339C871DE}"/>
              </a:ext>
            </a:extLst>
          </p:cNvPr>
          <p:cNvPicPr>
            <a:picLocks noChangeAspect="1"/>
          </p:cNvPicPr>
          <p:nvPr/>
        </p:nvPicPr>
        <p:blipFill>
          <a:blip r:embed="rId4"/>
          <a:stretch>
            <a:fillRect/>
          </a:stretch>
        </p:blipFill>
        <p:spPr>
          <a:xfrm>
            <a:off x="999743" y="2316516"/>
            <a:ext cx="1615404" cy="2286000"/>
          </a:xfrm>
          <a:prstGeom prst="rect">
            <a:avLst/>
          </a:prstGeom>
          <a:ln>
            <a:solidFill>
              <a:schemeClr val="accent1">
                <a:shade val="95000"/>
                <a:satMod val="105000"/>
              </a:schemeClr>
            </a:solidFill>
          </a:ln>
        </p:spPr>
      </p:pic>
      <p:pic>
        <p:nvPicPr>
          <p:cNvPr id="5" name="Picture 4">
            <a:extLst>
              <a:ext uri="{FF2B5EF4-FFF2-40B4-BE49-F238E27FC236}">
                <a16:creationId xmlns:a16="http://schemas.microsoft.com/office/drawing/2014/main" id="{891A5D65-69C6-7B45-8072-D3B20246082F}"/>
              </a:ext>
            </a:extLst>
          </p:cNvPr>
          <p:cNvPicPr>
            <a:picLocks noChangeAspect="1"/>
          </p:cNvPicPr>
          <p:nvPr/>
        </p:nvPicPr>
        <p:blipFill>
          <a:blip r:embed="rId5"/>
          <a:stretch>
            <a:fillRect/>
          </a:stretch>
        </p:blipFill>
        <p:spPr>
          <a:xfrm>
            <a:off x="4149419" y="2505182"/>
            <a:ext cx="1766455" cy="2286000"/>
          </a:xfrm>
          <a:prstGeom prst="rect">
            <a:avLst/>
          </a:prstGeom>
          <a:solidFill>
            <a:schemeClr val="bg1"/>
          </a:solidFill>
          <a:ln>
            <a:solidFill>
              <a:schemeClr val="accent1">
                <a:shade val="95000"/>
                <a:satMod val="105000"/>
              </a:schemeClr>
            </a:solidFill>
          </a:ln>
        </p:spPr>
      </p:pic>
      <p:pic>
        <p:nvPicPr>
          <p:cNvPr id="6" name="Picture 5">
            <a:extLst>
              <a:ext uri="{FF2B5EF4-FFF2-40B4-BE49-F238E27FC236}">
                <a16:creationId xmlns:a16="http://schemas.microsoft.com/office/drawing/2014/main" id="{52CE7E35-3FC5-814D-B936-F97E35EFE92C}"/>
              </a:ext>
            </a:extLst>
          </p:cNvPr>
          <p:cNvPicPr>
            <a:picLocks noChangeAspect="1"/>
          </p:cNvPicPr>
          <p:nvPr/>
        </p:nvPicPr>
        <p:blipFill>
          <a:blip r:embed="rId6"/>
          <a:stretch>
            <a:fillRect/>
          </a:stretch>
        </p:blipFill>
        <p:spPr>
          <a:xfrm>
            <a:off x="6490587" y="2243364"/>
            <a:ext cx="1908567" cy="2194560"/>
          </a:xfrm>
          <a:prstGeom prst="rect">
            <a:avLst/>
          </a:prstGeom>
          <a:ln>
            <a:solidFill>
              <a:schemeClr val="accent1">
                <a:shade val="95000"/>
                <a:satMod val="105000"/>
              </a:schemeClr>
            </a:solidFill>
          </a:ln>
        </p:spPr>
      </p:pic>
    </p:spTree>
    <p:extLst>
      <p:ext uri="{BB962C8B-B14F-4D97-AF65-F5344CB8AC3E}">
        <p14:creationId xmlns:p14="http://schemas.microsoft.com/office/powerpoint/2010/main" val="806008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A893A-53EB-B444-96E2-B963F820A4D5}"/>
              </a:ext>
            </a:extLst>
          </p:cNvPr>
          <p:cNvSpPr>
            <a:spLocks noGrp="1"/>
          </p:cNvSpPr>
          <p:nvPr>
            <p:ph type="title"/>
          </p:nvPr>
        </p:nvSpPr>
        <p:spPr>
          <a:xfrm>
            <a:off x="1033130" y="227720"/>
            <a:ext cx="7417981" cy="697832"/>
          </a:xfrm>
        </p:spPr>
        <p:txBody>
          <a:bodyPr>
            <a:normAutofit fontScale="90000"/>
          </a:bodyPr>
          <a:lstStyle/>
          <a:p>
            <a:pPr algn="ctr"/>
            <a:r>
              <a:rPr lang="en-US" dirty="0"/>
              <a:t>Out-of-Network Reimbursement </a:t>
            </a:r>
          </a:p>
        </p:txBody>
      </p:sp>
      <p:pic>
        <p:nvPicPr>
          <p:cNvPr id="5" name="Graphic 4" descr="Monitor">
            <a:extLst>
              <a:ext uri="{FF2B5EF4-FFF2-40B4-BE49-F238E27FC236}">
                <a16:creationId xmlns:a16="http://schemas.microsoft.com/office/drawing/2014/main" id="{02E37EBD-FD5A-6940-AC2A-93247CBA1A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4266" y="1410425"/>
            <a:ext cx="697832" cy="697832"/>
          </a:xfrm>
          <a:prstGeom prst="rect">
            <a:avLst/>
          </a:prstGeom>
        </p:spPr>
      </p:pic>
      <p:pic>
        <p:nvPicPr>
          <p:cNvPr id="7" name="Graphic 6" descr="Sunglasses">
            <a:extLst>
              <a:ext uri="{FF2B5EF4-FFF2-40B4-BE49-F238E27FC236}">
                <a16:creationId xmlns:a16="http://schemas.microsoft.com/office/drawing/2014/main" id="{B4847059-FB58-D044-983D-6D4EB48D872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95012" y="1302141"/>
            <a:ext cx="914400" cy="914400"/>
          </a:xfrm>
          <a:prstGeom prst="rect">
            <a:avLst/>
          </a:prstGeom>
        </p:spPr>
      </p:pic>
      <p:pic>
        <p:nvPicPr>
          <p:cNvPr id="9" name="Graphic 8" descr="Filter">
            <a:extLst>
              <a:ext uri="{FF2B5EF4-FFF2-40B4-BE49-F238E27FC236}">
                <a16:creationId xmlns:a16="http://schemas.microsoft.com/office/drawing/2014/main" id="{B37E25AE-0A3E-C94A-A5DE-EEA5A93DA1B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95012" y="3003287"/>
            <a:ext cx="914400" cy="914400"/>
          </a:xfrm>
          <a:prstGeom prst="rect">
            <a:avLst/>
          </a:prstGeom>
        </p:spPr>
      </p:pic>
      <p:pic>
        <p:nvPicPr>
          <p:cNvPr id="11" name="Graphic 10" descr="Eye">
            <a:extLst>
              <a:ext uri="{FF2B5EF4-FFF2-40B4-BE49-F238E27FC236}">
                <a16:creationId xmlns:a16="http://schemas.microsoft.com/office/drawing/2014/main" id="{79F6E46E-30BC-3049-9354-84AB203C803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85982" y="2783644"/>
            <a:ext cx="914400" cy="914400"/>
          </a:xfrm>
          <a:prstGeom prst="rect">
            <a:avLst/>
          </a:prstGeom>
        </p:spPr>
      </p:pic>
      <p:sp>
        <p:nvSpPr>
          <p:cNvPr id="6" name="Rectangle 5">
            <a:extLst>
              <a:ext uri="{FF2B5EF4-FFF2-40B4-BE49-F238E27FC236}">
                <a16:creationId xmlns:a16="http://schemas.microsoft.com/office/drawing/2014/main" id="{3570BFC1-A09D-45E4-9C71-427857171C2F}"/>
              </a:ext>
            </a:extLst>
          </p:cNvPr>
          <p:cNvSpPr/>
          <p:nvPr/>
        </p:nvSpPr>
        <p:spPr>
          <a:xfrm>
            <a:off x="60426" y="1061121"/>
            <a:ext cx="3788563" cy="3445046"/>
          </a:xfrm>
          <a:prstGeom prst="rect">
            <a:avLst/>
          </a:prstGeom>
        </p:spPr>
        <p:txBody>
          <a:bodyPr wrap="square">
            <a:spAutoFit/>
          </a:bodyPr>
          <a:lstStyle/>
          <a:p>
            <a:pPr marL="342900" marR="0" lvl="0" indent="-342900" defTabSz="91440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000" b="0" i="0" u="none" strike="noStrike" kern="0" cap="none" spc="0" normalizeH="0" baseline="0" noProof="0" dirty="0">
                <a:ln>
                  <a:noFill/>
                </a:ln>
                <a:solidFill>
                  <a:srgbClr val="002060"/>
                </a:solidFill>
                <a:effectLst/>
                <a:uLnTx/>
                <a:uFillTx/>
              </a:rPr>
              <a:t>Go to vbaplans.com</a:t>
            </a:r>
          </a:p>
          <a:p>
            <a:pPr marL="342900" marR="0" lvl="0" indent="-342900" defTabSz="91440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000" b="0" i="0" u="none" strike="noStrike" kern="0" cap="none" spc="0" normalizeH="0" baseline="0" noProof="0" dirty="0">
                <a:ln>
                  <a:noFill/>
                </a:ln>
                <a:solidFill>
                  <a:srgbClr val="002060"/>
                </a:solidFill>
                <a:effectLst/>
                <a:uLnTx/>
                <a:uFillTx/>
              </a:rPr>
              <a:t>Select “</a:t>
            </a:r>
            <a:r>
              <a:rPr lang="en-US" sz="2000" kern="0" dirty="0">
                <a:solidFill>
                  <a:srgbClr val="002060"/>
                </a:solidFill>
              </a:rPr>
              <a:t>Log In”</a:t>
            </a:r>
          </a:p>
          <a:p>
            <a:pPr marL="342900" marR="0" lvl="0" indent="-342900" defTabSz="914400" eaLnBrk="1" fontAlgn="auto" latinLnBrk="0" hangingPunct="1">
              <a:lnSpc>
                <a:spcPct val="90000"/>
              </a:lnSpc>
              <a:spcBef>
                <a:spcPts val="1000"/>
              </a:spcBef>
              <a:spcAft>
                <a:spcPts val="0"/>
              </a:spcAft>
              <a:buClrTx/>
              <a:buSzTx/>
              <a:buFont typeface="Wingdings" panose="05000000000000000000" pitchFamily="2" charset="2"/>
              <a:buChar char="ü"/>
              <a:tabLst/>
              <a:defRPr/>
            </a:pPr>
            <a:r>
              <a:rPr lang="en-US" sz="2000" kern="0" dirty="0">
                <a:solidFill>
                  <a:srgbClr val="002060"/>
                </a:solidFill>
              </a:rPr>
              <a:t>Select “Member” “Vision”</a:t>
            </a:r>
          </a:p>
          <a:p>
            <a:pPr marL="342900" marR="0" lvl="0" indent="-342900" defTabSz="91440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000" b="0" i="0" u="none" strike="noStrike" kern="0" cap="none" spc="0" normalizeH="0" baseline="0" noProof="0" dirty="0">
                <a:ln>
                  <a:noFill/>
                </a:ln>
                <a:solidFill>
                  <a:srgbClr val="002060"/>
                </a:solidFill>
                <a:effectLst/>
                <a:uLnTx/>
                <a:uFillTx/>
              </a:rPr>
              <a:t>Enter the following:</a:t>
            </a:r>
          </a:p>
          <a:p>
            <a:pPr marL="800100" lvl="1" indent="-342900" defTabSz="914400">
              <a:lnSpc>
                <a:spcPct val="90000"/>
              </a:lnSpc>
              <a:spcBef>
                <a:spcPts val="1000"/>
              </a:spcBef>
              <a:buFont typeface="Wingdings" panose="05000000000000000000" pitchFamily="2" charset="2"/>
              <a:buChar char="ü"/>
              <a:defRPr/>
            </a:pPr>
            <a:r>
              <a:rPr kumimoji="0" lang="en-US" sz="1600" b="0" i="0" u="none" strike="noStrike" kern="0" cap="none" spc="0" normalizeH="0" baseline="0" noProof="0" dirty="0">
                <a:ln>
                  <a:noFill/>
                </a:ln>
                <a:solidFill>
                  <a:srgbClr val="002060"/>
                </a:solidFill>
                <a:effectLst/>
                <a:uLnTx/>
                <a:uFillTx/>
              </a:rPr>
              <a:t>Member DOB</a:t>
            </a:r>
          </a:p>
          <a:p>
            <a:pPr marL="800100" lvl="1" indent="-342900" defTabSz="914400">
              <a:lnSpc>
                <a:spcPct val="90000"/>
              </a:lnSpc>
              <a:spcBef>
                <a:spcPts val="1000"/>
              </a:spcBef>
              <a:buFont typeface="Wingdings" panose="05000000000000000000" pitchFamily="2" charset="2"/>
              <a:buChar char="ü"/>
              <a:defRPr/>
            </a:pPr>
            <a:r>
              <a:rPr lang="en-US" sz="1600" kern="0" dirty="0">
                <a:solidFill>
                  <a:srgbClr val="002060"/>
                </a:solidFill>
              </a:rPr>
              <a:t>Member Zip Code</a:t>
            </a:r>
          </a:p>
          <a:p>
            <a:pPr marL="800100" lvl="1" indent="-342900" defTabSz="914400">
              <a:lnSpc>
                <a:spcPct val="90000"/>
              </a:lnSpc>
              <a:spcBef>
                <a:spcPts val="1000"/>
              </a:spcBef>
              <a:buFont typeface="Wingdings" panose="05000000000000000000" pitchFamily="2" charset="2"/>
              <a:buChar char="ü"/>
              <a:defRPr/>
            </a:pPr>
            <a:r>
              <a:rPr kumimoji="0" lang="en-US" sz="1600" b="0" i="0" u="none" strike="noStrike" kern="0" cap="none" spc="0" normalizeH="0" baseline="0" noProof="0" dirty="0">
                <a:ln>
                  <a:noFill/>
                </a:ln>
                <a:solidFill>
                  <a:srgbClr val="002060"/>
                </a:solidFill>
                <a:effectLst/>
                <a:uLnTx/>
                <a:uFillTx/>
              </a:rPr>
              <a:t>Member last four of SS#</a:t>
            </a:r>
          </a:p>
          <a:p>
            <a:pPr marL="342900" marR="0" lvl="0" indent="-342900" defTabSz="91440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000" b="0" i="0" u="none" strike="noStrike" kern="0" cap="none" spc="0" normalizeH="0" baseline="0" noProof="0" dirty="0">
                <a:ln>
                  <a:noFill/>
                </a:ln>
                <a:solidFill>
                  <a:srgbClr val="002060"/>
                </a:solidFill>
                <a:effectLst/>
                <a:uLnTx/>
                <a:uFillTx/>
              </a:rPr>
              <a:t>Select “Outside the Network” </a:t>
            </a:r>
          </a:p>
          <a:p>
            <a:pPr marL="342900" marR="0" lvl="0" indent="-342900" defTabSz="914400" eaLnBrk="1" fontAlgn="auto" latinLnBrk="0" hangingPunct="1">
              <a:lnSpc>
                <a:spcPct val="90000"/>
              </a:lnSpc>
              <a:spcBef>
                <a:spcPts val="1000"/>
              </a:spcBef>
              <a:spcAft>
                <a:spcPts val="0"/>
              </a:spcAft>
              <a:buClrTx/>
              <a:buSzTx/>
              <a:buFont typeface="Wingdings" panose="05000000000000000000" pitchFamily="2" charset="2"/>
              <a:buChar char="ü"/>
              <a:tabLst/>
              <a:defRPr/>
            </a:pPr>
            <a:r>
              <a:rPr lang="en-US" sz="2000" kern="0" dirty="0">
                <a:solidFill>
                  <a:srgbClr val="002060"/>
                </a:solidFill>
              </a:rPr>
              <a:t>Follow Instructions</a:t>
            </a:r>
            <a:endParaRPr kumimoji="0" lang="en-US" sz="2000" b="0" i="0" u="none" strike="noStrike" kern="0" cap="none" spc="0" normalizeH="0" baseline="0" noProof="0" dirty="0">
              <a:ln>
                <a:noFill/>
              </a:ln>
              <a:solidFill>
                <a:srgbClr val="002060"/>
              </a:solidFill>
              <a:effectLst/>
              <a:uLnTx/>
              <a:uFillTx/>
            </a:endParaRPr>
          </a:p>
        </p:txBody>
      </p:sp>
      <p:pic>
        <p:nvPicPr>
          <p:cNvPr id="8" name="Content Placeholder 7">
            <a:extLst>
              <a:ext uri="{FF2B5EF4-FFF2-40B4-BE49-F238E27FC236}">
                <a16:creationId xmlns:a16="http://schemas.microsoft.com/office/drawing/2014/main" id="{A48508DF-0D51-4A97-8B09-6DF5FFD832EF}"/>
              </a:ext>
            </a:extLst>
          </p:cNvPr>
          <p:cNvPicPr>
            <a:picLocks noGrp="1" noChangeAspect="1"/>
          </p:cNvPicPr>
          <p:nvPr>
            <p:ph sz="quarter" idx="10"/>
          </p:nvPr>
        </p:nvPicPr>
        <p:blipFill>
          <a:blip r:embed="rId11"/>
          <a:stretch>
            <a:fillRect/>
          </a:stretch>
        </p:blipFill>
        <p:spPr>
          <a:xfrm>
            <a:off x="3848989" y="1410426"/>
            <a:ext cx="4932092" cy="2927398"/>
          </a:xfrm>
          <a:prstGeom prst="rect">
            <a:avLst/>
          </a:prstGeom>
        </p:spPr>
      </p:pic>
    </p:spTree>
    <p:extLst>
      <p:ext uri="{BB962C8B-B14F-4D97-AF65-F5344CB8AC3E}">
        <p14:creationId xmlns:p14="http://schemas.microsoft.com/office/powerpoint/2010/main" val="1583609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EE4A3-5E2A-5C4E-8535-2196022A94A1}"/>
              </a:ext>
            </a:extLst>
          </p:cNvPr>
          <p:cNvSpPr>
            <a:spLocks noGrp="1"/>
          </p:cNvSpPr>
          <p:nvPr>
            <p:ph type="title"/>
          </p:nvPr>
        </p:nvSpPr>
        <p:spPr>
          <a:xfrm>
            <a:off x="1066800" y="437990"/>
            <a:ext cx="6830291" cy="332601"/>
          </a:xfrm>
        </p:spPr>
        <p:txBody>
          <a:bodyPr>
            <a:normAutofit fontScale="90000"/>
          </a:bodyPr>
          <a:lstStyle/>
          <a:p>
            <a:pPr algn="ctr"/>
            <a:r>
              <a:rPr lang="en-US" sz="2700" dirty="0"/>
              <a:t>Value Added Benefits</a:t>
            </a:r>
            <a:br>
              <a:rPr lang="en-US" dirty="0"/>
            </a:br>
            <a:endParaRPr lang="en-US" dirty="0"/>
          </a:p>
        </p:txBody>
      </p:sp>
      <p:pic>
        <p:nvPicPr>
          <p:cNvPr id="8" name="Graphic 7" descr="User network">
            <a:extLst>
              <a:ext uri="{FF2B5EF4-FFF2-40B4-BE49-F238E27FC236}">
                <a16:creationId xmlns:a16="http://schemas.microsoft.com/office/drawing/2014/main" id="{D9320077-6EFE-5F4E-A6D4-BA6A5B962C6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46852" y="1668117"/>
            <a:ext cx="457200" cy="457200"/>
          </a:xfrm>
          <a:prstGeom prst="rect">
            <a:avLst/>
          </a:prstGeom>
        </p:spPr>
      </p:pic>
      <p:pic>
        <p:nvPicPr>
          <p:cNvPr id="10" name="Graphic 9" descr="Open book">
            <a:extLst>
              <a:ext uri="{FF2B5EF4-FFF2-40B4-BE49-F238E27FC236}">
                <a16:creationId xmlns:a16="http://schemas.microsoft.com/office/drawing/2014/main" id="{623BED57-3E96-8441-92F2-3A3B78A9105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36913" y="2429393"/>
            <a:ext cx="457200" cy="457200"/>
          </a:xfrm>
          <a:prstGeom prst="rect">
            <a:avLst/>
          </a:prstGeom>
        </p:spPr>
      </p:pic>
      <p:pic>
        <p:nvPicPr>
          <p:cNvPr id="12" name="Graphic 11" descr="Upward trend">
            <a:extLst>
              <a:ext uri="{FF2B5EF4-FFF2-40B4-BE49-F238E27FC236}">
                <a16:creationId xmlns:a16="http://schemas.microsoft.com/office/drawing/2014/main" id="{B5FDFFA1-5BEF-7749-984C-08A7E8A1FE1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36913" y="3190669"/>
            <a:ext cx="457200" cy="457200"/>
          </a:xfrm>
          <a:prstGeom prst="rect">
            <a:avLst/>
          </a:prstGeom>
        </p:spPr>
      </p:pic>
      <p:pic>
        <p:nvPicPr>
          <p:cNvPr id="14" name="Graphic 13" descr="Eye">
            <a:extLst>
              <a:ext uri="{FF2B5EF4-FFF2-40B4-BE49-F238E27FC236}">
                <a16:creationId xmlns:a16="http://schemas.microsoft.com/office/drawing/2014/main" id="{7A9105E5-03A4-ED48-9BD5-6D0D5A373B7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36913" y="3915709"/>
            <a:ext cx="457200" cy="457200"/>
          </a:xfrm>
          <a:prstGeom prst="rect">
            <a:avLst/>
          </a:prstGeom>
        </p:spPr>
      </p:pic>
      <p:graphicFrame>
        <p:nvGraphicFramePr>
          <p:cNvPr id="4" name="Table 3">
            <a:extLst>
              <a:ext uri="{FF2B5EF4-FFF2-40B4-BE49-F238E27FC236}">
                <a16:creationId xmlns:a16="http://schemas.microsoft.com/office/drawing/2014/main" id="{FF4773A2-77A8-2B41-A51A-45AC534254FE}"/>
              </a:ext>
            </a:extLst>
          </p:cNvPr>
          <p:cNvGraphicFramePr>
            <a:graphicFrameLocks noGrp="1"/>
          </p:cNvGraphicFramePr>
          <p:nvPr>
            <p:extLst>
              <p:ext uri="{D42A27DB-BD31-4B8C-83A1-F6EECF244321}">
                <p14:modId xmlns:p14="http://schemas.microsoft.com/office/powerpoint/2010/main" val="4193887046"/>
              </p:ext>
            </p:extLst>
          </p:nvPr>
        </p:nvGraphicFramePr>
        <p:xfrm>
          <a:off x="990280" y="437990"/>
          <a:ext cx="7709966" cy="5806440"/>
        </p:xfrm>
        <a:graphic>
          <a:graphicData uri="http://schemas.openxmlformats.org/drawingml/2006/table">
            <a:tbl>
              <a:tblPr firstRow="1" firstCol="1" bandRow="1">
                <a:tableStyleId>{5C22544A-7EE6-4342-B048-85BDC9FD1C3A}</a:tableStyleId>
              </a:tblPr>
              <a:tblGrid>
                <a:gridCol w="5263535">
                  <a:extLst>
                    <a:ext uri="{9D8B030D-6E8A-4147-A177-3AD203B41FA5}">
                      <a16:colId xmlns:a16="http://schemas.microsoft.com/office/drawing/2014/main" val="363327551"/>
                    </a:ext>
                  </a:extLst>
                </a:gridCol>
                <a:gridCol w="2446431">
                  <a:extLst>
                    <a:ext uri="{9D8B030D-6E8A-4147-A177-3AD203B41FA5}">
                      <a16:colId xmlns:a16="http://schemas.microsoft.com/office/drawing/2014/main" val="3289548519"/>
                    </a:ext>
                  </a:extLst>
                </a:gridCol>
              </a:tblGrid>
              <a:tr h="3670550">
                <a:tc>
                  <a:txBody>
                    <a:bodyPr/>
                    <a:lstStyle/>
                    <a:p>
                      <a:pPr fontAlgn="base"/>
                      <a:r>
                        <a:rPr lang="en-US" sz="1800" b="0" i="0" kern="1200" dirty="0">
                          <a:solidFill>
                            <a:schemeClr val="accent1"/>
                          </a:solidFill>
                          <a:effectLst/>
                          <a:latin typeface="+mn-lt"/>
                          <a:ea typeface="+mn-ea"/>
                          <a:cs typeface="+mn-cs"/>
                        </a:rPr>
                        <a:t>With </a:t>
                      </a:r>
                      <a:r>
                        <a:rPr lang="en-US" sz="1800" b="0" i="0" kern="1200" dirty="0" err="1">
                          <a:solidFill>
                            <a:schemeClr val="accent1"/>
                          </a:solidFill>
                          <a:effectLst/>
                          <a:latin typeface="+mn-lt"/>
                          <a:ea typeface="+mn-ea"/>
                          <a:cs typeface="+mn-cs"/>
                        </a:rPr>
                        <a:t>HearUSA</a:t>
                      </a:r>
                      <a:r>
                        <a:rPr lang="en-US" sz="1800" b="0" i="0" kern="1200" dirty="0">
                          <a:solidFill>
                            <a:schemeClr val="accent1"/>
                          </a:solidFill>
                          <a:effectLst/>
                          <a:latin typeface="+mn-lt"/>
                          <a:ea typeface="+mn-ea"/>
                          <a:cs typeface="+mn-cs"/>
                        </a:rPr>
                        <a:t>, VBA Members save over 40% on premium hearing aids plus a mail-in-rebate after purchase</a:t>
                      </a:r>
                    </a:p>
                    <a:p>
                      <a:pPr marL="742950" lvl="1" indent="-285750" algn="l" fontAlgn="base">
                        <a:buFont typeface="Arial" panose="020B0604020202020204" pitchFamily="34" charset="0"/>
                        <a:buChar char="•"/>
                      </a:pPr>
                      <a:r>
                        <a:rPr lang="en-US" sz="1200" b="0" i="0" kern="1200" dirty="0">
                          <a:solidFill>
                            <a:schemeClr val="tx1"/>
                          </a:solidFill>
                          <a:effectLst/>
                          <a:latin typeface="Proxima Nova Light" panose="02000506030000020004" pitchFamily="50" charset="0"/>
                          <a:ea typeface="+mn-ea"/>
                          <a:cs typeface="+mn-cs"/>
                        </a:rPr>
                        <a:t>Complimentary hearing evaluation and hearing aid fitting by one of our licensed Hearing Care Professionals </a:t>
                      </a:r>
                    </a:p>
                    <a:p>
                      <a:pPr marL="742950" lvl="1" indent="-285750" algn="l" fontAlgn="base">
                        <a:buFont typeface="Arial" panose="020B0604020202020204" pitchFamily="34" charset="0"/>
                        <a:buChar char="•"/>
                      </a:pPr>
                      <a:r>
                        <a:rPr lang="en-US" sz="1200" b="0" i="0" kern="1200" dirty="0">
                          <a:solidFill>
                            <a:schemeClr val="tx1"/>
                          </a:solidFill>
                          <a:effectLst/>
                          <a:latin typeface="Proxima Nova Light" panose="02000506030000020004" pitchFamily="50" charset="0"/>
                          <a:ea typeface="+mn-ea"/>
                          <a:cs typeface="+mn-cs"/>
                        </a:rPr>
                        <a:t>3-year warranty including loss and damage coverage (deductible applies)</a:t>
                      </a:r>
                    </a:p>
                    <a:p>
                      <a:pPr marL="742950" lvl="1" indent="-285750" algn="l" fontAlgn="base">
                        <a:buFont typeface="Arial" panose="020B0604020202020204" pitchFamily="34" charset="0"/>
                        <a:buChar char="•"/>
                      </a:pPr>
                      <a:r>
                        <a:rPr lang="en-US" sz="1200" b="0" i="0" kern="1200" dirty="0">
                          <a:solidFill>
                            <a:schemeClr val="tx1"/>
                          </a:solidFill>
                          <a:effectLst/>
                          <a:latin typeface="Proxima Nova Light" panose="02000506030000020004" pitchFamily="50" charset="0"/>
                          <a:ea typeface="+mn-ea"/>
                          <a:cs typeface="+mn-cs"/>
                        </a:rPr>
                        <a:t>60-day Risk Free Trial – satisfaction guarantee</a:t>
                      </a:r>
                    </a:p>
                    <a:p>
                      <a:pPr marL="742950" lvl="1" indent="-285750" algn="l" fontAlgn="base">
                        <a:buFont typeface="Arial" panose="020B0604020202020204" pitchFamily="34" charset="0"/>
                        <a:buChar char="•"/>
                      </a:pPr>
                      <a:r>
                        <a:rPr lang="en-US" sz="1200" b="0" i="0" kern="1200" dirty="0">
                          <a:solidFill>
                            <a:schemeClr val="tx1"/>
                          </a:solidFill>
                          <a:effectLst/>
                          <a:latin typeface="Proxima Nova Light" panose="02000506030000020004" pitchFamily="50" charset="0"/>
                          <a:ea typeface="+mn-ea"/>
                          <a:cs typeface="+mn-cs"/>
                        </a:rPr>
                        <a:t>1 year supply of batteries</a:t>
                      </a:r>
                    </a:p>
                    <a:p>
                      <a:pPr marL="742950" lvl="1" indent="-285750" algn="l" fontAlgn="base">
                        <a:buFont typeface="Arial" panose="020B0604020202020204" pitchFamily="34" charset="0"/>
                        <a:buChar char="•"/>
                      </a:pPr>
                      <a:r>
                        <a:rPr lang="en-US" sz="1200" b="0" i="0" kern="1200" dirty="0">
                          <a:solidFill>
                            <a:schemeClr val="tx1"/>
                          </a:solidFill>
                          <a:effectLst/>
                          <a:latin typeface="Proxima Nova Light" panose="02000506030000020004" pitchFamily="50" charset="0"/>
                          <a:ea typeface="+mn-ea"/>
                          <a:cs typeface="+mn-cs"/>
                        </a:rPr>
                        <a:t>Ongoing care including three follow up visits during the first year</a:t>
                      </a:r>
                    </a:p>
                    <a:p>
                      <a:pPr marL="742950" lvl="1" indent="-285750" algn="l" fontAlgn="base">
                        <a:buFont typeface="Arial" panose="020B0604020202020204" pitchFamily="34" charset="0"/>
                        <a:buChar char="•"/>
                      </a:pPr>
                      <a:r>
                        <a:rPr lang="en-US" sz="1200" b="0" i="0" kern="1200" dirty="0">
                          <a:solidFill>
                            <a:schemeClr val="tx1"/>
                          </a:solidFill>
                          <a:effectLst/>
                          <a:latin typeface="Proxima Nova Light" panose="02000506030000020004" pitchFamily="50" charset="0"/>
                          <a:ea typeface="+mn-ea"/>
                          <a:cs typeface="+mn-cs"/>
                        </a:rPr>
                        <a:t>Discounts on accessories and professional services </a:t>
                      </a:r>
                    </a:p>
                    <a:p>
                      <a:pPr marL="742950" lvl="1" indent="-285750" algn="l" fontAlgn="base">
                        <a:buFont typeface="Arial" panose="020B0604020202020204" pitchFamily="34" charset="0"/>
                        <a:buChar char="•"/>
                      </a:pPr>
                      <a:r>
                        <a:rPr lang="en-US" sz="1200" b="0" i="0" kern="1200" dirty="0">
                          <a:solidFill>
                            <a:schemeClr val="tx1"/>
                          </a:solidFill>
                          <a:effectLst/>
                          <a:latin typeface="Proxima Nova Light" panose="02000506030000020004" pitchFamily="50" charset="0"/>
                          <a:ea typeface="+mn-ea"/>
                          <a:cs typeface="+mn-cs"/>
                        </a:rPr>
                        <a:t>Bluetooth, wireless, smart phone compatible products available </a:t>
                      </a:r>
                    </a:p>
                    <a:p>
                      <a:pPr marL="742950" lvl="1" indent="-285750" algn="l" fontAlgn="base">
                        <a:buFont typeface="Arial" panose="020B0604020202020204" pitchFamily="34" charset="0"/>
                        <a:buChar char="•"/>
                      </a:pPr>
                      <a:r>
                        <a:rPr lang="en-US" sz="1200" b="0" i="0" kern="1200" dirty="0">
                          <a:solidFill>
                            <a:schemeClr val="tx1"/>
                          </a:solidFill>
                          <a:effectLst/>
                          <a:latin typeface="Proxima Nova Light" panose="02000506030000020004" pitchFamily="50" charset="0"/>
                          <a:ea typeface="+mn-ea"/>
                          <a:cs typeface="+mn-cs"/>
                        </a:rPr>
                        <a:t>Friends and family of VBA Members are eligible to receive discounts</a:t>
                      </a:r>
                    </a:p>
                    <a:p>
                      <a:pPr marL="742950" lvl="1" indent="-285750" algn="l" fontAlgn="base">
                        <a:buFont typeface="Arial" panose="020B0604020202020204" pitchFamily="34" charset="0"/>
                        <a:buChar char="•"/>
                      </a:pPr>
                      <a:r>
                        <a:rPr lang="en-US" sz="1200" b="1" i="0" kern="1200" dirty="0">
                          <a:solidFill>
                            <a:schemeClr val="tx1"/>
                          </a:solidFill>
                          <a:effectLst/>
                          <a:latin typeface="Proxima Nova Light" panose="02000506030000020004" pitchFamily="50" charset="0"/>
                          <a:ea typeface="+mn-ea"/>
                          <a:cs typeface="+mn-cs"/>
                        </a:rPr>
                        <a:t>To receive VBA's exclusive discounts and offers, call 855-203-7979.</a:t>
                      </a:r>
                    </a:p>
                    <a:p>
                      <a:pPr marL="457200" marR="0" lvl="1" indent="0">
                        <a:spcBef>
                          <a:spcPts val="0"/>
                        </a:spcBef>
                        <a:spcAft>
                          <a:spcPts val="0"/>
                        </a:spcAft>
                        <a:buFont typeface="Arial" panose="020B0604020202020204" pitchFamily="34" charset="0"/>
                        <a:buNone/>
                      </a:pPr>
                      <a:endParaRPr lang="en-US" sz="1200" b="0" i="0" dirty="0">
                        <a:solidFill>
                          <a:schemeClr val="tx1"/>
                        </a:solidFill>
                        <a:effectLst/>
                        <a:latin typeface="Proxima Nova Light" panose="02000506030000020004" pitchFamily="2" charset="0"/>
                        <a:ea typeface="Times New Roman" panose="02020603050405020304" pitchFamily="18"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400" b="1" i="0" dirty="0" err="1">
                          <a:solidFill>
                            <a:srgbClr val="2872CE"/>
                          </a:solidFill>
                          <a:effectLst/>
                          <a:latin typeface="Proxima Nova Light" panose="02000506030000020004" pitchFamily="2" charset="0"/>
                          <a:ea typeface="Times New Roman" panose="02020603050405020304" pitchFamily="18" charset="0"/>
                          <a:cs typeface="Times New Roman" panose="02020603050405020304" pitchFamily="18" charset="0"/>
                        </a:rPr>
                        <a:t>Qualsight</a:t>
                      </a:r>
                      <a:r>
                        <a:rPr lang="en-US" sz="1400" b="1" i="0" dirty="0">
                          <a:solidFill>
                            <a:srgbClr val="2872CE"/>
                          </a:solidFill>
                          <a:effectLst/>
                          <a:latin typeface="Proxima Nova Light" panose="02000506030000020004" pitchFamily="2" charset="0"/>
                          <a:ea typeface="Times New Roman" panose="02020603050405020304" pitchFamily="18" charset="0"/>
                          <a:cs typeface="Times New Roman" panose="02020603050405020304" pitchFamily="18" charset="0"/>
                        </a:rPr>
                        <a:t>/TLC LASIK Services</a:t>
                      </a:r>
                    </a:p>
                    <a:p>
                      <a:pPr marL="628650" marR="0" lvl="1" indent="-171450">
                        <a:spcBef>
                          <a:spcPts val="0"/>
                        </a:spcBef>
                        <a:spcAft>
                          <a:spcPts val="0"/>
                        </a:spcAft>
                        <a:buFont typeface="Arial" panose="020B0604020202020204" pitchFamily="34" charset="0"/>
                        <a:buChar char="•"/>
                      </a:pPr>
                      <a:r>
                        <a:rPr lang="en-US" sz="1200" b="0" i="0" dirty="0">
                          <a:solidFill>
                            <a:schemeClr val="tx1"/>
                          </a:solidFill>
                          <a:effectLst/>
                          <a:latin typeface="Proxima Nova Light" panose="02000506030000020004" pitchFamily="2" charset="0"/>
                          <a:ea typeface="Times New Roman" panose="02020603050405020304" pitchFamily="18" charset="0"/>
                          <a:cs typeface="Times New Roman" panose="02020603050405020304" pitchFamily="18" charset="0"/>
                        </a:rPr>
                        <a:t>VBA members save up to 35% off the national average prices of LASIK nationwide</a:t>
                      </a:r>
                    </a:p>
                    <a:p>
                      <a:pPr marL="285750" marR="0" lvl="0" indent="-285750">
                        <a:spcBef>
                          <a:spcPts val="0"/>
                        </a:spcBef>
                        <a:spcAft>
                          <a:spcPts val="0"/>
                        </a:spcAft>
                        <a:buFont typeface="Arial" panose="020B0604020202020204" pitchFamily="34" charset="0"/>
                        <a:buChar char="•"/>
                      </a:pPr>
                      <a:endParaRPr lang="en-US" sz="1400" b="0" i="0" dirty="0">
                        <a:solidFill>
                          <a:schemeClr val="accent6"/>
                        </a:solidFill>
                        <a:effectLst/>
                        <a:latin typeface="Proxima Nova Light" panose="02000506030000020004" pitchFamily="2" charset="0"/>
                        <a:ea typeface="Times New Roman" panose="02020603050405020304" pitchFamily="18"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endParaRPr lang="en-US" sz="1600" b="0" i="0" dirty="0">
                        <a:solidFill>
                          <a:schemeClr val="accent6"/>
                        </a:solidFill>
                        <a:effectLst/>
                        <a:latin typeface="Proxima Nova Light" panose="02000506030000020004" pitchFamily="2" charset="0"/>
                        <a:ea typeface="Times New Roman" panose="02020603050405020304" pitchFamily="18" charset="0"/>
                        <a:cs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endParaRPr lang="en-US" sz="1600" b="0" i="0" dirty="0">
                        <a:solidFill>
                          <a:schemeClr val="accent6"/>
                        </a:solidFill>
                        <a:effectLst/>
                        <a:latin typeface="Proxima Nova Light" panose="02000506030000020004" pitchFamily="2" charset="0"/>
                        <a:ea typeface="Times New Roman" panose="02020603050405020304" pitchFamily="18" charset="0"/>
                        <a:cs typeface="Times New Roman" panose="02020603050405020304" pitchFamily="18" charset="0"/>
                      </a:endParaRPr>
                    </a:p>
                    <a:p>
                      <a:pPr marL="628650" marR="0" lvl="1" indent="-171450">
                        <a:spcBef>
                          <a:spcPts val="0"/>
                        </a:spcBef>
                        <a:spcAft>
                          <a:spcPts val="0"/>
                        </a:spcAft>
                        <a:buFont typeface="Arial" panose="020B0604020202020204" pitchFamily="34" charset="0"/>
                        <a:buChar char="•"/>
                      </a:pPr>
                      <a:endParaRPr lang="en-US" sz="900" b="0" i="0" dirty="0">
                        <a:solidFill>
                          <a:schemeClr val="accent6"/>
                        </a:solidFill>
                        <a:effectLst/>
                        <a:latin typeface="Proxima Nova Light" panose="02000506030000020004"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0"/>
                        </a:spcAft>
                        <a:buFont typeface="Arial" panose="020B0604020202020204" pitchFamily="34" charset="0"/>
                        <a:buChar char="•"/>
                      </a:pPr>
                      <a:endParaRPr lang="en-US" sz="900" b="0" i="0" dirty="0">
                        <a:solidFill>
                          <a:schemeClr val="accent6"/>
                        </a:solidFill>
                        <a:effectLst/>
                        <a:latin typeface="Proxima Nova Light" panose="02000506030000020004" pitchFamily="2" charset="0"/>
                        <a:ea typeface="Times New Roman" panose="02020603050405020304" pitchFamily="18" charset="0"/>
                        <a:cs typeface="Times New Roman" panose="02020603050405020304" pitchFamily="18" charset="0"/>
                      </a:endParaRPr>
                    </a:p>
                    <a:p>
                      <a:pPr marL="171450" marR="0" indent="-171450">
                        <a:spcBef>
                          <a:spcPts val="0"/>
                        </a:spcBef>
                        <a:spcAft>
                          <a:spcPts val="0"/>
                        </a:spcAft>
                        <a:buFont typeface="Arial" panose="020B0604020202020204" pitchFamily="34" charset="0"/>
                        <a:buChar char="•"/>
                      </a:pPr>
                      <a:endParaRPr lang="en-US" sz="900" b="0" i="0" dirty="0">
                        <a:solidFill>
                          <a:schemeClr val="accent6"/>
                        </a:solidFill>
                        <a:effectLst/>
                        <a:latin typeface="Proxima Nova Light" panose="02000506030000020004" pitchFamily="2" charset="0"/>
                        <a:ea typeface="Times New Roman" panose="02020603050405020304" pitchFamily="18" charset="0"/>
                        <a:cs typeface="Times New Roman" panose="02020603050405020304" pitchFamily="18" charset="0"/>
                      </a:endParaRPr>
                    </a:p>
                  </a:txBody>
                  <a:tcPr marL="66510" marR="66510" marT="0" marB="0">
                    <a:noFill/>
                  </a:tcPr>
                </a:tc>
                <a:tc>
                  <a:txBody>
                    <a:bodyPr/>
                    <a:lstStyle/>
                    <a:p>
                      <a:pPr marL="0" marR="0">
                        <a:spcBef>
                          <a:spcPts val="0"/>
                        </a:spcBef>
                        <a:spcAft>
                          <a:spcPts val="0"/>
                        </a:spcAft>
                      </a:pPr>
                      <a:endParaRPr lang="en-US" sz="1000" dirty="0">
                        <a:solidFill>
                          <a:schemeClr val="accent6"/>
                        </a:solidFill>
                        <a:effectLst/>
                        <a:latin typeface="Courier" pitchFamily="2" charset="0"/>
                        <a:ea typeface="Times New Roman" panose="02020603050405020304" pitchFamily="18" charset="0"/>
                        <a:cs typeface="Times New Roman" panose="02020603050405020304" pitchFamily="18" charset="0"/>
                      </a:endParaRPr>
                    </a:p>
                  </a:txBody>
                  <a:tcPr marL="66510" marR="66510" marT="0" marB="0">
                    <a:noFill/>
                  </a:tcPr>
                </a:tc>
                <a:extLst>
                  <a:ext uri="{0D108BD9-81ED-4DB2-BD59-A6C34878D82A}">
                    <a16:rowId xmlns:a16="http://schemas.microsoft.com/office/drawing/2014/main" val="2492708098"/>
                  </a:ext>
                </a:extLst>
              </a:tr>
              <a:tr h="110019">
                <a:tc>
                  <a:txBody>
                    <a:bodyPr/>
                    <a:lstStyle/>
                    <a:p>
                      <a:pPr marL="0" marR="0" lvl="0" indent="0">
                        <a:spcBef>
                          <a:spcPts val="0"/>
                        </a:spcBef>
                        <a:spcAft>
                          <a:spcPts val="0"/>
                        </a:spcAft>
                        <a:buFont typeface="Symbol" pitchFamily="2" charset="2"/>
                        <a:buNone/>
                      </a:pPr>
                      <a:endParaRPr lang="en-US" sz="900" b="0" i="0" strike="noStrike" dirty="0">
                        <a:solidFill>
                          <a:schemeClr val="accent6"/>
                        </a:solidFill>
                        <a:effectLst/>
                        <a:latin typeface="Proxima Nova Light" panose="02000506030000020004" pitchFamily="2" charset="0"/>
                        <a:ea typeface="Times New Roman" panose="02020603050405020304" pitchFamily="18" charset="0"/>
                        <a:cs typeface="Times New Roman" panose="02020603050405020304" pitchFamily="18" charset="0"/>
                      </a:endParaRPr>
                    </a:p>
                  </a:txBody>
                  <a:tcPr marL="66510" marR="66510" marT="0" marB="0">
                    <a:noFill/>
                  </a:tcPr>
                </a:tc>
                <a:tc>
                  <a:txBody>
                    <a:bodyPr/>
                    <a:lstStyle/>
                    <a:p>
                      <a:pPr marL="0" marR="0">
                        <a:spcBef>
                          <a:spcPts val="0"/>
                        </a:spcBef>
                        <a:spcAft>
                          <a:spcPts val="0"/>
                        </a:spcAft>
                      </a:pPr>
                      <a:r>
                        <a:rPr lang="en-US" sz="900" dirty="0">
                          <a:solidFill>
                            <a:schemeClr val="accent6"/>
                          </a:solidFill>
                          <a:effectLst/>
                        </a:rPr>
                        <a:t> </a:t>
                      </a:r>
                      <a:endParaRPr lang="en-US" sz="1000" dirty="0">
                        <a:solidFill>
                          <a:schemeClr val="accent6"/>
                        </a:solidFill>
                        <a:effectLst/>
                        <a:latin typeface="Courier" pitchFamily="2" charset="0"/>
                        <a:ea typeface="Times New Roman" panose="02020603050405020304" pitchFamily="18" charset="0"/>
                        <a:cs typeface="Times New Roman" panose="02020603050405020304" pitchFamily="18" charset="0"/>
                      </a:endParaRPr>
                    </a:p>
                  </a:txBody>
                  <a:tcPr marL="66510" marR="66510" marT="0" marB="0">
                    <a:noFill/>
                  </a:tcPr>
                </a:tc>
                <a:extLst>
                  <a:ext uri="{0D108BD9-81ED-4DB2-BD59-A6C34878D82A}">
                    <a16:rowId xmlns:a16="http://schemas.microsoft.com/office/drawing/2014/main" val="895289975"/>
                  </a:ext>
                </a:extLst>
              </a:tr>
              <a:tr h="110019">
                <a:tc>
                  <a:txBody>
                    <a:bodyPr/>
                    <a:lstStyle/>
                    <a:p>
                      <a:pPr marL="0" marR="0">
                        <a:spcBef>
                          <a:spcPts val="0"/>
                        </a:spcBef>
                        <a:spcAft>
                          <a:spcPts val="0"/>
                        </a:spcAft>
                      </a:pPr>
                      <a:endParaRPr lang="en-US" sz="900" b="0" i="0" strike="noStrike" dirty="0">
                        <a:solidFill>
                          <a:schemeClr val="accent6"/>
                        </a:solidFill>
                        <a:effectLst/>
                        <a:latin typeface="Proxima Nova Light" panose="02000506030000020004" pitchFamily="2" charset="0"/>
                        <a:ea typeface="Times New Roman" panose="02020603050405020304" pitchFamily="18" charset="0"/>
                        <a:cs typeface="Times New Roman" panose="02020603050405020304" pitchFamily="18" charset="0"/>
                      </a:endParaRPr>
                    </a:p>
                  </a:txBody>
                  <a:tcPr marL="66510" marR="66510" marT="0" marB="0">
                    <a:noFill/>
                  </a:tcPr>
                </a:tc>
                <a:tc>
                  <a:txBody>
                    <a:bodyPr/>
                    <a:lstStyle/>
                    <a:p>
                      <a:pPr marL="0" marR="0">
                        <a:spcBef>
                          <a:spcPts val="0"/>
                        </a:spcBef>
                        <a:spcAft>
                          <a:spcPts val="0"/>
                        </a:spcAft>
                      </a:pPr>
                      <a:r>
                        <a:rPr lang="en-US" sz="900" dirty="0">
                          <a:solidFill>
                            <a:schemeClr val="accent6"/>
                          </a:solidFill>
                          <a:effectLst/>
                        </a:rPr>
                        <a:t> </a:t>
                      </a:r>
                      <a:endParaRPr lang="en-US" sz="1000" dirty="0">
                        <a:solidFill>
                          <a:schemeClr val="accent6"/>
                        </a:solidFill>
                        <a:effectLst/>
                        <a:latin typeface="Courier" pitchFamily="2" charset="0"/>
                        <a:ea typeface="Times New Roman" panose="02020603050405020304" pitchFamily="18" charset="0"/>
                        <a:cs typeface="Times New Roman" panose="02020603050405020304" pitchFamily="18" charset="0"/>
                      </a:endParaRPr>
                    </a:p>
                  </a:txBody>
                  <a:tcPr marL="66510" marR="66510" marT="0" marB="0">
                    <a:noFill/>
                  </a:tcPr>
                </a:tc>
                <a:extLst>
                  <a:ext uri="{0D108BD9-81ED-4DB2-BD59-A6C34878D82A}">
                    <a16:rowId xmlns:a16="http://schemas.microsoft.com/office/drawing/2014/main" val="715612255"/>
                  </a:ext>
                </a:extLst>
              </a:tr>
              <a:tr h="122243">
                <a:tc>
                  <a:txBody>
                    <a:bodyPr/>
                    <a:lstStyle/>
                    <a:p>
                      <a:pPr marL="0" marR="0">
                        <a:spcBef>
                          <a:spcPts val="0"/>
                        </a:spcBef>
                        <a:spcAft>
                          <a:spcPts val="0"/>
                        </a:spcAft>
                      </a:pPr>
                      <a:endParaRPr lang="en-US" sz="1000" b="0" i="0" strike="noStrike" dirty="0">
                        <a:solidFill>
                          <a:schemeClr val="accent6"/>
                        </a:solidFill>
                        <a:effectLst/>
                        <a:latin typeface="Proxima Nova Light" panose="02000506030000020004" pitchFamily="2" charset="0"/>
                        <a:ea typeface="Times New Roman" panose="02020603050405020304" pitchFamily="18" charset="0"/>
                        <a:cs typeface="Times New Roman" panose="02020603050405020304" pitchFamily="18" charset="0"/>
                      </a:endParaRPr>
                    </a:p>
                  </a:txBody>
                  <a:tcPr marL="66510" marR="66510" marT="0" marB="0">
                    <a:noFill/>
                  </a:tcPr>
                </a:tc>
                <a:tc>
                  <a:txBody>
                    <a:bodyPr/>
                    <a:lstStyle/>
                    <a:p>
                      <a:pPr marL="0" marR="0">
                        <a:spcBef>
                          <a:spcPts val="0"/>
                        </a:spcBef>
                        <a:spcAft>
                          <a:spcPts val="0"/>
                        </a:spcAft>
                      </a:pPr>
                      <a:r>
                        <a:rPr lang="en-US" sz="900" dirty="0">
                          <a:solidFill>
                            <a:schemeClr val="accent6"/>
                          </a:solidFill>
                          <a:effectLst/>
                        </a:rPr>
                        <a:t> </a:t>
                      </a:r>
                      <a:endParaRPr lang="en-US" sz="1000" dirty="0">
                        <a:solidFill>
                          <a:schemeClr val="accent6"/>
                        </a:solidFill>
                        <a:effectLst/>
                        <a:latin typeface="Courier" pitchFamily="2" charset="0"/>
                        <a:ea typeface="Times New Roman" panose="02020603050405020304" pitchFamily="18" charset="0"/>
                        <a:cs typeface="Times New Roman" panose="02020603050405020304" pitchFamily="18" charset="0"/>
                      </a:endParaRPr>
                    </a:p>
                  </a:txBody>
                  <a:tcPr marL="66510" marR="66510" marT="0" marB="0">
                    <a:noFill/>
                  </a:tcPr>
                </a:tc>
                <a:extLst>
                  <a:ext uri="{0D108BD9-81ED-4DB2-BD59-A6C34878D82A}">
                    <a16:rowId xmlns:a16="http://schemas.microsoft.com/office/drawing/2014/main" val="2987463927"/>
                  </a:ext>
                </a:extLst>
              </a:tr>
              <a:tr h="0">
                <a:tc>
                  <a:txBody>
                    <a:bodyPr/>
                    <a:lstStyle/>
                    <a:p>
                      <a:pPr marL="0" marR="0">
                        <a:spcBef>
                          <a:spcPts val="0"/>
                        </a:spcBef>
                        <a:spcAft>
                          <a:spcPts val="0"/>
                        </a:spcAft>
                      </a:pPr>
                      <a:endParaRPr lang="en-US" sz="1000" b="0" i="0" dirty="0">
                        <a:solidFill>
                          <a:schemeClr val="accent6"/>
                        </a:solidFill>
                        <a:effectLst/>
                        <a:highlight>
                          <a:srgbClr val="FFFF00"/>
                        </a:highlight>
                        <a:latin typeface="Proxima Nova Light" panose="02000506030000020004" pitchFamily="2" charset="0"/>
                        <a:ea typeface="Times New Roman" panose="02020603050405020304" pitchFamily="18" charset="0"/>
                        <a:cs typeface="Times New Roman" panose="02020603050405020304" pitchFamily="18" charset="0"/>
                      </a:endParaRPr>
                    </a:p>
                  </a:txBody>
                  <a:tcPr marL="66510" marR="66510" marT="0" marB="0">
                    <a:noFill/>
                  </a:tcPr>
                </a:tc>
                <a:tc>
                  <a:txBody>
                    <a:bodyPr/>
                    <a:lstStyle/>
                    <a:p>
                      <a:pPr marL="0" marR="0">
                        <a:spcBef>
                          <a:spcPts val="0"/>
                        </a:spcBef>
                        <a:spcAft>
                          <a:spcPts val="0"/>
                        </a:spcAft>
                      </a:pPr>
                      <a:r>
                        <a:rPr lang="en-US" sz="900" dirty="0">
                          <a:solidFill>
                            <a:schemeClr val="accent6"/>
                          </a:solidFill>
                          <a:effectLst/>
                        </a:rPr>
                        <a:t> </a:t>
                      </a:r>
                      <a:endParaRPr lang="en-US" sz="1000" dirty="0">
                        <a:solidFill>
                          <a:schemeClr val="accent6"/>
                        </a:solidFill>
                        <a:effectLst/>
                        <a:latin typeface="Courier" pitchFamily="2" charset="0"/>
                        <a:ea typeface="Times New Roman" panose="02020603050405020304" pitchFamily="18" charset="0"/>
                        <a:cs typeface="Times New Roman" panose="02020603050405020304" pitchFamily="18" charset="0"/>
                      </a:endParaRPr>
                    </a:p>
                  </a:txBody>
                  <a:tcPr marL="66510" marR="66510" marT="0" marB="0">
                    <a:noFill/>
                  </a:tcPr>
                </a:tc>
                <a:extLst>
                  <a:ext uri="{0D108BD9-81ED-4DB2-BD59-A6C34878D82A}">
                    <a16:rowId xmlns:a16="http://schemas.microsoft.com/office/drawing/2014/main" val="1901489784"/>
                  </a:ext>
                </a:extLst>
              </a:tr>
              <a:tr h="122243">
                <a:tc>
                  <a:txBody>
                    <a:bodyPr/>
                    <a:lstStyle/>
                    <a:p>
                      <a:pPr marL="0" marR="0">
                        <a:spcBef>
                          <a:spcPts val="0"/>
                        </a:spcBef>
                        <a:spcAft>
                          <a:spcPts val="0"/>
                        </a:spcAft>
                      </a:pPr>
                      <a:endParaRPr lang="en-US" sz="1000" b="0" i="0" dirty="0">
                        <a:solidFill>
                          <a:schemeClr val="accent6"/>
                        </a:solidFill>
                        <a:effectLst/>
                        <a:latin typeface="Proxima Nova Light" panose="02000506030000020004" pitchFamily="2" charset="0"/>
                        <a:ea typeface="Times New Roman" panose="02020603050405020304" pitchFamily="18" charset="0"/>
                        <a:cs typeface="Times New Roman" panose="02020603050405020304" pitchFamily="18" charset="0"/>
                      </a:endParaRPr>
                    </a:p>
                  </a:txBody>
                  <a:tcPr marL="66510" marR="66510" marT="0" marB="0">
                    <a:noFill/>
                  </a:tcPr>
                </a:tc>
                <a:tc>
                  <a:txBody>
                    <a:bodyPr/>
                    <a:lstStyle/>
                    <a:p>
                      <a:pPr marL="0" marR="0">
                        <a:spcBef>
                          <a:spcPts val="0"/>
                        </a:spcBef>
                        <a:spcAft>
                          <a:spcPts val="0"/>
                        </a:spcAft>
                      </a:pPr>
                      <a:r>
                        <a:rPr lang="en-US" sz="900" dirty="0">
                          <a:solidFill>
                            <a:schemeClr val="accent6"/>
                          </a:solidFill>
                          <a:effectLst/>
                        </a:rPr>
                        <a:t> </a:t>
                      </a:r>
                      <a:endParaRPr lang="en-US" sz="1000" dirty="0">
                        <a:solidFill>
                          <a:schemeClr val="accent6"/>
                        </a:solidFill>
                        <a:effectLst/>
                        <a:latin typeface="Courier" pitchFamily="2" charset="0"/>
                        <a:ea typeface="Times New Roman" panose="02020603050405020304" pitchFamily="18" charset="0"/>
                        <a:cs typeface="Times New Roman" panose="02020603050405020304" pitchFamily="18" charset="0"/>
                      </a:endParaRPr>
                    </a:p>
                  </a:txBody>
                  <a:tcPr marL="66510" marR="66510" marT="0" marB="0">
                    <a:noFill/>
                  </a:tcPr>
                </a:tc>
                <a:extLst>
                  <a:ext uri="{0D108BD9-81ED-4DB2-BD59-A6C34878D82A}">
                    <a16:rowId xmlns:a16="http://schemas.microsoft.com/office/drawing/2014/main" val="3781160315"/>
                  </a:ext>
                </a:extLst>
              </a:tr>
            </a:tbl>
          </a:graphicData>
        </a:graphic>
      </p:graphicFrame>
    </p:spTree>
    <p:extLst>
      <p:ext uri="{BB962C8B-B14F-4D97-AF65-F5344CB8AC3E}">
        <p14:creationId xmlns:p14="http://schemas.microsoft.com/office/powerpoint/2010/main" val="4244119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4D6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98556-D3A6-EA42-9717-5DC3BC7EA0D8}"/>
              </a:ext>
            </a:extLst>
          </p:cNvPr>
          <p:cNvSpPr>
            <a:spLocks noGrp="1"/>
          </p:cNvSpPr>
          <p:nvPr>
            <p:ph type="title"/>
          </p:nvPr>
        </p:nvSpPr>
        <p:spPr/>
        <p:txBody>
          <a:bodyPr/>
          <a:lstStyle/>
          <a:p>
            <a:r>
              <a:rPr lang="en-US" dirty="0">
                <a:solidFill>
                  <a:schemeClr val="bg1"/>
                </a:solidFill>
              </a:rPr>
              <a:t>Contact VBA</a:t>
            </a:r>
          </a:p>
        </p:txBody>
      </p:sp>
    </p:spTree>
    <p:extLst>
      <p:ext uri="{BB962C8B-B14F-4D97-AF65-F5344CB8AC3E}">
        <p14:creationId xmlns:p14="http://schemas.microsoft.com/office/powerpoint/2010/main" val="1285893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F03EAC-709D-C849-85DF-42AC3DC61F49}"/>
              </a:ext>
            </a:extLst>
          </p:cNvPr>
          <p:cNvSpPr>
            <a:spLocks noGrp="1"/>
          </p:cNvSpPr>
          <p:nvPr>
            <p:ph type="body" sz="quarter" idx="11"/>
          </p:nvPr>
        </p:nvSpPr>
        <p:spPr>
          <a:xfrm>
            <a:off x="1066800" y="367991"/>
            <a:ext cx="7024688" cy="802888"/>
          </a:xfrm>
        </p:spPr>
        <p:txBody>
          <a:bodyPr/>
          <a:lstStyle/>
          <a:p>
            <a:pPr algn="ctr"/>
            <a:r>
              <a:rPr lang="en-US" dirty="0"/>
              <a:t>Contact VBA</a:t>
            </a:r>
          </a:p>
        </p:txBody>
      </p:sp>
      <p:sp>
        <p:nvSpPr>
          <p:cNvPr id="4" name="Content Placeholder 3">
            <a:extLst>
              <a:ext uri="{FF2B5EF4-FFF2-40B4-BE49-F238E27FC236}">
                <a16:creationId xmlns:a16="http://schemas.microsoft.com/office/drawing/2014/main" id="{D887B2DE-1E1E-9C4D-89E4-D3B50AADAA2D}"/>
              </a:ext>
            </a:extLst>
          </p:cNvPr>
          <p:cNvSpPr>
            <a:spLocks noGrp="1"/>
          </p:cNvSpPr>
          <p:nvPr>
            <p:ph sz="quarter" idx="13"/>
          </p:nvPr>
        </p:nvSpPr>
        <p:spPr>
          <a:xfrm>
            <a:off x="981308" y="1309722"/>
            <a:ext cx="6579220" cy="3125128"/>
          </a:xfrm>
        </p:spPr>
        <p:txBody>
          <a:bodyPr/>
          <a:lstStyle/>
          <a:p>
            <a:pPr marL="0" indent="0" algn="ctr">
              <a:buNone/>
            </a:pPr>
            <a:r>
              <a:rPr lang="en-US" sz="2100" dirty="0">
                <a:solidFill>
                  <a:srgbClr val="B10F5B"/>
                </a:solidFill>
                <a:latin typeface="Proxima Nova" panose="02000506030000020004" pitchFamily="2" charset="0"/>
              </a:rPr>
              <a:t>Monday through Friday, 8:30am to 6:00pm EST</a:t>
            </a:r>
          </a:p>
          <a:p>
            <a:pPr marL="0" indent="0" algn="ctr">
              <a:buNone/>
            </a:pPr>
            <a:endParaRPr lang="en-US" sz="1800" dirty="0">
              <a:latin typeface="Proxima Nova" panose="02000506030000020004" pitchFamily="2" charset="0"/>
            </a:endParaRPr>
          </a:p>
          <a:p>
            <a:pPr marL="0" indent="0" algn="ctr">
              <a:buNone/>
            </a:pPr>
            <a:r>
              <a:rPr lang="en-US" sz="2000" dirty="0">
                <a:solidFill>
                  <a:srgbClr val="B10F5B"/>
                </a:solidFill>
                <a:latin typeface="Proxima Nova" panose="02000506030000020004" pitchFamily="2" charset="0"/>
              </a:rPr>
              <a:t>Phone – 1-800-432-4966</a:t>
            </a:r>
            <a:br>
              <a:rPr lang="en-US" sz="2400" dirty="0">
                <a:solidFill>
                  <a:srgbClr val="B10F5B"/>
                </a:solidFill>
                <a:latin typeface="Proxima Nova" panose="02000506030000020004" pitchFamily="2" charset="0"/>
              </a:rPr>
            </a:br>
            <a:endParaRPr lang="en-US" sz="2400" dirty="0">
              <a:solidFill>
                <a:srgbClr val="B10F5B"/>
              </a:solidFill>
              <a:latin typeface="Proxima Nova" panose="02000506030000020004" pitchFamily="2" charset="0"/>
            </a:endParaRPr>
          </a:p>
          <a:p>
            <a:pPr marL="0" indent="0" algn="ctr">
              <a:buNone/>
            </a:pPr>
            <a:r>
              <a:rPr lang="en-US" sz="2000" dirty="0">
                <a:solidFill>
                  <a:srgbClr val="B10F5B"/>
                </a:solidFill>
                <a:latin typeface="Proxima Nova" panose="02000506030000020004" pitchFamily="2" charset="0"/>
              </a:rPr>
              <a:t>Fax – 412-885-5646</a:t>
            </a:r>
            <a:br>
              <a:rPr lang="en-US" sz="2400" dirty="0">
                <a:solidFill>
                  <a:srgbClr val="B10F5B"/>
                </a:solidFill>
                <a:latin typeface="Proxima Nova" panose="02000506030000020004" pitchFamily="2" charset="0"/>
              </a:rPr>
            </a:br>
            <a:endParaRPr lang="en-US" sz="2400" dirty="0">
              <a:solidFill>
                <a:srgbClr val="B10F5B"/>
              </a:solidFill>
              <a:latin typeface="Proxima Nova" panose="02000506030000020004" pitchFamily="2" charset="0"/>
            </a:endParaRPr>
          </a:p>
          <a:p>
            <a:pPr marL="0" indent="0" algn="ctr">
              <a:buNone/>
            </a:pPr>
            <a:r>
              <a:rPr lang="en-US" sz="2000" dirty="0">
                <a:solidFill>
                  <a:srgbClr val="B10F5B"/>
                </a:solidFill>
                <a:latin typeface="Proxima Nova" panose="02000506030000020004" pitchFamily="2" charset="0"/>
              </a:rPr>
              <a:t>Email – memberservices@vbaplans.com</a:t>
            </a:r>
          </a:p>
          <a:p>
            <a:pPr marL="0" indent="0" algn="ctr">
              <a:buNone/>
            </a:pPr>
            <a:endParaRPr lang="en-US" sz="2000" dirty="0">
              <a:solidFill>
                <a:srgbClr val="B10F5B"/>
              </a:solidFill>
              <a:latin typeface="Proxima Nova" panose="02000506030000020004" pitchFamily="2" charset="0"/>
            </a:endParaRPr>
          </a:p>
          <a:p>
            <a:pPr marL="0" indent="0" algn="ctr">
              <a:buNone/>
            </a:pPr>
            <a:r>
              <a:rPr lang="en-US" sz="2000" dirty="0">
                <a:solidFill>
                  <a:srgbClr val="B10F5B"/>
                </a:solidFill>
                <a:latin typeface="Proxima Nova" panose="02000506030000020004" pitchFamily="2" charset="0"/>
              </a:rPr>
              <a:t>Website – vbaplans.com</a:t>
            </a:r>
          </a:p>
          <a:p>
            <a:pPr marL="0" indent="0" algn="ctr">
              <a:buNone/>
            </a:pPr>
            <a:endParaRPr lang="en-US" sz="2000" dirty="0">
              <a:solidFill>
                <a:srgbClr val="B10F5B"/>
              </a:solidFill>
              <a:latin typeface="Proxima Nova" panose="02000506030000020004" pitchFamily="2" charset="0"/>
            </a:endParaRPr>
          </a:p>
          <a:p>
            <a:pPr marL="0" indent="0" algn="ctr">
              <a:buNone/>
            </a:pPr>
            <a:endParaRPr lang="en-US" sz="2000" dirty="0">
              <a:solidFill>
                <a:srgbClr val="B10F5B"/>
              </a:solidFill>
              <a:latin typeface="Proxima Nova" panose="02000506030000020004" pitchFamily="2" charset="0"/>
            </a:endParaRPr>
          </a:p>
          <a:p>
            <a:pPr marL="0" indent="0" algn="ctr">
              <a:buNone/>
            </a:pPr>
            <a:endParaRPr lang="en-US" sz="1800" dirty="0">
              <a:latin typeface="Proxima Nova" panose="02000506030000020004" pitchFamily="2" charset="0"/>
            </a:endParaRPr>
          </a:p>
        </p:txBody>
      </p:sp>
    </p:spTree>
    <p:extLst>
      <p:ext uri="{BB962C8B-B14F-4D97-AF65-F5344CB8AC3E}">
        <p14:creationId xmlns:p14="http://schemas.microsoft.com/office/powerpoint/2010/main" val="7888171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15206</TotalTime>
  <Words>438</Words>
  <Application>Microsoft Office PowerPoint</Application>
  <PresentationFormat>On-screen Show (16:9)</PresentationFormat>
  <Paragraphs>131</Paragraphs>
  <Slides>11</Slides>
  <Notes>8</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11</vt:i4>
      </vt:variant>
    </vt:vector>
  </HeadingPairs>
  <TitlesOfParts>
    <vt:vector size="25" baseType="lpstr">
      <vt:lpstr>Arial</vt:lpstr>
      <vt:lpstr>Calibri</vt:lpstr>
      <vt:lpstr>Courier</vt:lpstr>
      <vt:lpstr>Proxima Nova</vt:lpstr>
      <vt:lpstr>Proxima Nova Light</vt:lpstr>
      <vt:lpstr>Proxima Nova Regular</vt:lpstr>
      <vt:lpstr>Proxima Nova Semibold</vt:lpstr>
      <vt:lpstr>Symbol</vt:lpstr>
      <vt:lpstr>Times New Roman</vt:lpstr>
      <vt:lpstr>Wingdings</vt:lpstr>
      <vt:lpstr>Office Theme</vt:lpstr>
      <vt:lpstr>3_Custom Design</vt:lpstr>
      <vt:lpstr>4_Custom Design</vt:lpstr>
      <vt:lpstr>2_Office Theme</vt:lpstr>
      <vt:lpstr>PowerPoint Presentation</vt:lpstr>
      <vt:lpstr>Oxford SD </vt:lpstr>
      <vt:lpstr>VBA Vision makes using your   benefits easy </vt:lpstr>
      <vt:lpstr>Benefit Overview</vt:lpstr>
      <vt:lpstr>Benefits Explained – Base Plan #7430</vt:lpstr>
      <vt:lpstr>Benefits Explained – Buy-Up Plan #7431</vt:lpstr>
      <vt:lpstr>PowerPoint Presentation</vt:lpstr>
      <vt:lpstr>Out-of-Network Reimbursement </vt:lpstr>
      <vt:lpstr>Value Added Benefits </vt:lpstr>
      <vt:lpstr>Contact VBA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Creative-3</dc:creator>
  <cp:lastModifiedBy>Chris Cramp</cp:lastModifiedBy>
  <cp:revision>620</cp:revision>
  <cp:lastPrinted>2018-06-21T20:34:10Z</cp:lastPrinted>
  <dcterms:created xsi:type="dcterms:W3CDTF">2016-06-27T16:33:53Z</dcterms:created>
  <dcterms:modified xsi:type="dcterms:W3CDTF">2023-08-22T12:25:58Z</dcterms:modified>
</cp:coreProperties>
</file>