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9" r:id="rId2"/>
  </p:sldMasterIdLst>
  <p:notesMasterIdLst>
    <p:notesMasterId r:id="rId60"/>
  </p:notesMasterIdLst>
  <p:sldIdLst>
    <p:sldId id="256" r:id="rId3"/>
    <p:sldId id="257" r:id="rId4"/>
    <p:sldId id="275" r:id="rId5"/>
    <p:sldId id="276" r:id="rId6"/>
    <p:sldId id="314" r:id="rId7"/>
    <p:sldId id="315" r:id="rId8"/>
    <p:sldId id="316" r:id="rId9"/>
    <p:sldId id="317" r:id="rId10"/>
    <p:sldId id="318" r:id="rId11"/>
    <p:sldId id="258" r:id="rId12"/>
    <p:sldId id="312" r:id="rId13"/>
    <p:sldId id="277" r:id="rId14"/>
    <p:sldId id="293" r:id="rId15"/>
    <p:sldId id="313" r:id="rId16"/>
    <p:sldId id="259" r:id="rId17"/>
    <p:sldId id="280" r:id="rId18"/>
    <p:sldId id="281" r:id="rId19"/>
    <p:sldId id="294" r:id="rId20"/>
    <p:sldId id="278" r:id="rId21"/>
    <p:sldId id="264" r:id="rId22"/>
    <p:sldId id="279" r:id="rId23"/>
    <p:sldId id="260" r:id="rId24"/>
    <p:sldId id="261" r:id="rId25"/>
    <p:sldId id="266" r:id="rId26"/>
    <p:sldId id="295" r:id="rId27"/>
    <p:sldId id="262" r:id="rId28"/>
    <p:sldId id="304" r:id="rId29"/>
    <p:sldId id="287" r:id="rId30"/>
    <p:sldId id="288" r:id="rId31"/>
    <p:sldId id="289" r:id="rId32"/>
    <p:sldId id="290" r:id="rId33"/>
    <p:sldId id="296" r:id="rId34"/>
    <p:sldId id="291" r:id="rId35"/>
    <p:sldId id="267" r:id="rId36"/>
    <p:sldId id="297" r:id="rId37"/>
    <p:sldId id="268" r:id="rId38"/>
    <p:sldId id="298" r:id="rId39"/>
    <p:sldId id="311" r:id="rId40"/>
    <p:sldId id="308" r:id="rId41"/>
    <p:sldId id="309" r:id="rId42"/>
    <p:sldId id="310" r:id="rId43"/>
    <p:sldId id="282" r:id="rId44"/>
    <p:sldId id="283" r:id="rId45"/>
    <p:sldId id="284" r:id="rId46"/>
    <p:sldId id="271" r:id="rId47"/>
    <p:sldId id="286" r:id="rId48"/>
    <p:sldId id="269" r:id="rId49"/>
    <p:sldId id="270" r:id="rId50"/>
    <p:sldId id="273" r:id="rId51"/>
    <p:sldId id="299" r:id="rId52"/>
    <p:sldId id="300" r:id="rId53"/>
    <p:sldId id="301" r:id="rId54"/>
    <p:sldId id="302" r:id="rId55"/>
    <p:sldId id="303" r:id="rId56"/>
    <p:sldId id="307" r:id="rId57"/>
    <p:sldId id="305" r:id="rId58"/>
    <p:sldId id="306" r:id="rId5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88875" autoAdjust="0"/>
  </p:normalViewPr>
  <p:slideViewPr>
    <p:cSldViewPr snapToGrid="0">
      <p:cViewPr varScale="1">
        <p:scale>
          <a:sx n="76" d="100"/>
          <a:sy n="76" d="100"/>
        </p:scale>
        <p:origin x="307"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AEFC4E-0856-42E6-8147-46D0C6D6EAEC}" type="datetimeFigureOut">
              <a:rPr lang="en-US" smtClean="0"/>
              <a:t>8/8/2017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2D33B3-8E68-4F12-8358-037C57330169}" type="slidenum">
              <a:rPr lang="en-US" smtClean="0"/>
              <a:t>‹#›</a:t>
            </a:fld>
            <a:endParaRPr lang="en-US"/>
          </a:p>
        </p:txBody>
      </p:sp>
    </p:spTree>
    <p:extLst>
      <p:ext uri="{BB962C8B-B14F-4D97-AF65-F5344CB8AC3E}">
        <p14:creationId xmlns:p14="http://schemas.microsoft.com/office/powerpoint/2010/main" val="34432860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mile.amazon.com/ch/27-2577990"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Superintendent Lacey started working in the GFPS system in   </a:t>
            </a:r>
          </a:p>
          <a:p>
            <a:r>
              <a:rPr lang="en-US" dirty="0" smtClean="0"/>
              <a:t>She is a product of this school system as well.</a:t>
            </a:r>
          </a:p>
          <a:p>
            <a:r>
              <a:rPr lang="en-US" dirty="0" smtClean="0"/>
              <a:t>Avid</a:t>
            </a:r>
            <a:r>
              <a:rPr lang="en-US" baseline="0" dirty="0" smtClean="0"/>
              <a:t> Grizzly fan, but don’t hold that against her</a:t>
            </a:r>
          </a:p>
          <a:p>
            <a:r>
              <a:rPr lang="en-US" baseline="0" dirty="0" smtClean="0"/>
              <a:t>On many Boards including . . . (Chairperson of the Board for </a:t>
            </a:r>
          </a:p>
          <a:p>
            <a:r>
              <a:rPr lang="en-US" baseline="0" dirty="0" smtClean="0"/>
              <a:t>Superintendent Lacey is an incredible leader and mentor.  You will see her a lot out in the schools and in our community.  She’s a great representative for our District.  She talks the talk and walks the walk.</a:t>
            </a:r>
          </a:p>
          <a:p>
            <a:r>
              <a:rPr lang="en-US" baseline="0" dirty="0" smtClean="0"/>
              <a:t>It is my pleasure to introduce our Superintendent of GFPS, Superintendent Tammy Lacey.</a:t>
            </a:r>
            <a:endParaRPr lang="en-US" dirty="0" smtClean="0"/>
          </a:p>
          <a:p>
            <a:endParaRPr lang="en-US" dirty="0"/>
          </a:p>
        </p:txBody>
      </p:sp>
      <p:sp>
        <p:nvSpPr>
          <p:cNvPr id="4" name="Slide Number Placeholder 3"/>
          <p:cNvSpPr>
            <a:spLocks noGrp="1"/>
          </p:cNvSpPr>
          <p:nvPr>
            <p:ph type="sldNum" sz="quarter" idx="10"/>
          </p:nvPr>
        </p:nvSpPr>
        <p:spPr/>
        <p:txBody>
          <a:bodyPr/>
          <a:lstStyle/>
          <a:p>
            <a:fld id="{F62D33B3-8E68-4F12-8358-037C57330169}" type="slidenum">
              <a:rPr lang="en-US" smtClean="0"/>
              <a:t>3</a:t>
            </a:fld>
            <a:endParaRPr lang="en-US"/>
          </a:p>
        </p:txBody>
      </p:sp>
    </p:spTree>
    <p:extLst>
      <p:ext uri="{BB962C8B-B14F-4D97-AF65-F5344CB8AC3E}">
        <p14:creationId xmlns:p14="http://schemas.microsoft.com/office/powerpoint/2010/main" val="1370888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45DE69-4DA9-4F63-88DD-758EA8820566}" type="slidenum">
              <a:rPr lang="en-US" smtClean="0"/>
              <a:pPr/>
              <a:t>4</a:t>
            </a:fld>
            <a:endParaRPr lang="en-US"/>
          </a:p>
        </p:txBody>
      </p:sp>
    </p:spTree>
    <p:extLst>
      <p:ext uri="{BB962C8B-B14F-4D97-AF65-F5344CB8AC3E}">
        <p14:creationId xmlns:p14="http://schemas.microsoft.com/office/powerpoint/2010/main" val="1297978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2D33B3-8E68-4F12-8358-037C57330169}" type="slidenum">
              <a:rPr lang="en-US" smtClean="0"/>
              <a:t>14</a:t>
            </a:fld>
            <a:endParaRPr lang="en-US"/>
          </a:p>
        </p:txBody>
      </p:sp>
    </p:spTree>
    <p:extLst>
      <p:ext uri="{BB962C8B-B14F-4D97-AF65-F5344CB8AC3E}">
        <p14:creationId xmlns:p14="http://schemas.microsoft.com/office/powerpoint/2010/main" val="3727867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45DE69-4DA9-4F63-88DD-758EA8820566}" type="slidenum">
              <a:rPr lang="en-US" smtClean="0"/>
              <a:pPr/>
              <a:t>16</a:t>
            </a:fld>
            <a:endParaRPr lang="en-US"/>
          </a:p>
        </p:txBody>
      </p:sp>
    </p:spTree>
    <p:extLst>
      <p:ext uri="{BB962C8B-B14F-4D97-AF65-F5344CB8AC3E}">
        <p14:creationId xmlns:p14="http://schemas.microsoft.com/office/powerpoint/2010/main" val="13523587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smtClean="0"/>
              <a:t>It</a:t>
            </a:r>
            <a:r>
              <a:rPr lang="en-US" baseline="0" dirty="0" smtClean="0"/>
              <a:t> takes a village</a:t>
            </a:r>
          </a:p>
          <a:p>
            <a:r>
              <a:rPr lang="en-US" baseline="0" dirty="0" smtClean="0"/>
              <a:t>Diversity (IEFA</a:t>
            </a:r>
          </a:p>
          <a:p>
            <a:r>
              <a:rPr lang="en-US" sz="1200" b="1" i="1" kern="1200" dirty="0" smtClean="0">
                <a:solidFill>
                  <a:schemeClr val="tx1"/>
                </a:solidFill>
                <a:effectLst/>
                <a:latin typeface="+mn-lt"/>
                <a:ea typeface="+mn-ea"/>
                <a:cs typeface="+mn-cs"/>
              </a:rPr>
              <a:t>Total District Demographics</a:t>
            </a:r>
            <a:endParaRPr lang="en-US" sz="1200" kern="1200" dirty="0" smtClean="0">
              <a:solidFill>
                <a:schemeClr val="tx1"/>
              </a:solidFill>
              <a:effectLst/>
              <a:latin typeface="+mn-lt"/>
              <a:ea typeface="+mn-ea"/>
              <a:cs typeface="+mn-cs"/>
            </a:endParaRPr>
          </a:p>
          <a:p>
            <a:r>
              <a:rPr lang="en-US" sz="1200" b="1" i="1" kern="1200" dirty="0" smtClean="0">
                <a:solidFill>
                  <a:schemeClr val="tx1"/>
                </a:solidFill>
                <a:effectLst/>
                <a:latin typeface="+mn-lt"/>
                <a:ea typeface="+mn-ea"/>
                <a:cs typeface="+mn-cs"/>
              </a:rPr>
              <a:t>(10,145 students)</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i="1" kern="1200" dirty="0" smtClean="0">
                <a:solidFill>
                  <a:schemeClr val="tx1"/>
                </a:solidFill>
                <a:effectLst/>
                <a:latin typeface="+mn-lt"/>
                <a:ea typeface="+mn-ea"/>
                <a:cs typeface="+mn-cs"/>
              </a:rPr>
              <a:t>Programs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44.86%</a:t>
            </a:r>
          </a:p>
          <a:p>
            <a:r>
              <a:rPr lang="en-US" sz="1200" kern="1200" dirty="0" smtClean="0">
                <a:solidFill>
                  <a:schemeClr val="tx1"/>
                </a:solidFill>
                <a:effectLst/>
                <a:latin typeface="+mn-lt"/>
                <a:ea typeface="+mn-ea"/>
                <a:cs typeface="+mn-cs"/>
              </a:rPr>
              <a:t>Free/Reduced</a:t>
            </a:r>
          </a:p>
          <a:p>
            <a:r>
              <a:rPr lang="en-US" sz="1200" kern="1200" dirty="0" smtClean="0">
                <a:solidFill>
                  <a:schemeClr val="tx1"/>
                </a:solidFill>
                <a:effectLst/>
                <a:latin typeface="+mn-lt"/>
                <a:ea typeface="+mn-ea"/>
                <a:cs typeface="+mn-cs"/>
              </a:rPr>
              <a:t>3.78%</a:t>
            </a:r>
          </a:p>
          <a:p>
            <a:r>
              <a:rPr lang="en-US" sz="1200" kern="1200" dirty="0" smtClean="0">
                <a:solidFill>
                  <a:schemeClr val="tx1"/>
                </a:solidFill>
                <a:effectLst/>
                <a:latin typeface="+mn-lt"/>
                <a:ea typeface="+mn-ea"/>
                <a:cs typeface="+mn-cs"/>
              </a:rPr>
              <a:t>LEP</a:t>
            </a:r>
          </a:p>
          <a:p>
            <a:r>
              <a:rPr lang="en-US" sz="1200" kern="1200" dirty="0" smtClean="0">
                <a:solidFill>
                  <a:schemeClr val="tx1"/>
                </a:solidFill>
                <a:effectLst/>
                <a:latin typeface="+mn-lt"/>
                <a:ea typeface="+mn-ea"/>
                <a:cs typeface="+mn-cs"/>
              </a:rPr>
              <a:t>0.56%</a:t>
            </a:r>
          </a:p>
          <a:p>
            <a:r>
              <a:rPr lang="en-US" sz="1200" kern="1200" dirty="0" smtClean="0">
                <a:solidFill>
                  <a:schemeClr val="tx1"/>
                </a:solidFill>
                <a:effectLst/>
                <a:latin typeface="+mn-lt"/>
                <a:ea typeface="+mn-ea"/>
                <a:cs typeface="+mn-cs"/>
              </a:rPr>
              <a:t>ESL</a:t>
            </a:r>
          </a:p>
          <a:p>
            <a:r>
              <a:rPr lang="en-US" sz="1200" kern="1200" dirty="0" smtClean="0">
                <a:solidFill>
                  <a:schemeClr val="tx1"/>
                </a:solidFill>
                <a:effectLst/>
                <a:latin typeface="+mn-lt"/>
                <a:ea typeface="+mn-ea"/>
                <a:cs typeface="+mn-cs"/>
              </a:rPr>
              <a:t>10.06%</a:t>
            </a:r>
          </a:p>
          <a:p>
            <a:r>
              <a:rPr lang="en-US" sz="1200" kern="1200" dirty="0" smtClean="0">
                <a:solidFill>
                  <a:schemeClr val="tx1"/>
                </a:solidFill>
                <a:effectLst/>
                <a:latin typeface="+mn-lt"/>
                <a:ea typeface="+mn-ea"/>
                <a:cs typeface="+mn-cs"/>
              </a:rPr>
              <a:t>Special Education</a:t>
            </a:r>
          </a:p>
          <a:p>
            <a:r>
              <a:rPr lang="en-US" sz="1200" kern="1200" dirty="0" smtClean="0">
                <a:solidFill>
                  <a:schemeClr val="tx1"/>
                </a:solidFill>
                <a:effectLst/>
                <a:latin typeface="+mn-lt"/>
                <a:ea typeface="+mn-ea"/>
                <a:cs typeface="+mn-cs"/>
              </a:rPr>
              <a:t>1.05%</a:t>
            </a:r>
          </a:p>
          <a:p>
            <a:r>
              <a:rPr lang="en-US" sz="1200" kern="1200" dirty="0" smtClean="0">
                <a:solidFill>
                  <a:schemeClr val="tx1"/>
                </a:solidFill>
                <a:effectLst/>
                <a:latin typeface="+mn-lt"/>
                <a:ea typeface="+mn-ea"/>
                <a:cs typeface="+mn-cs"/>
              </a:rPr>
              <a:t>Homeless</a:t>
            </a:r>
          </a:p>
          <a:p>
            <a:r>
              <a:rPr lang="en-US" sz="1200" b="1" kern="1200" dirty="0" smtClean="0">
                <a:solidFill>
                  <a:schemeClr val="tx1"/>
                </a:solidFill>
                <a:effectLst/>
                <a:latin typeface="+mn-lt"/>
                <a:ea typeface="+mn-ea"/>
                <a:cs typeface="+mn-cs"/>
              </a:rPr>
              <a:t>Ethnicity</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2.35%</a:t>
            </a:r>
          </a:p>
          <a:p>
            <a:r>
              <a:rPr lang="en-US" sz="1200" kern="1200" dirty="0" smtClean="0">
                <a:solidFill>
                  <a:schemeClr val="tx1"/>
                </a:solidFill>
                <a:effectLst/>
                <a:latin typeface="+mn-lt"/>
                <a:ea typeface="+mn-ea"/>
                <a:cs typeface="+mn-cs"/>
              </a:rPr>
              <a:t>African American</a:t>
            </a:r>
          </a:p>
          <a:p>
            <a:r>
              <a:rPr lang="en-US" sz="1200" kern="1200" dirty="0" smtClean="0">
                <a:solidFill>
                  <a:schemeClr val="tx1"/>
                </a:solidFill>
                <a:effectLst/>
                <a:latin typeface="+mn-lt"/>
                <a:ea typeface="+mn-ea"/>
                <a:cs typeface="+mn-cs"/>
              </a:rPr>
              <a:t>10.78%</a:t>
            </a:r>
          </a:p>
          <a:p>
            <a:r>
              <a:rPr lang="en-US" sz="1200" kern="1200" dirty="0" smtClean="0">
                <a:solidFill>
                  <a:schemeClr val="tx1"/>
                </a:solidFill>
                <a:effectLst/>
                <a:latin typeface="+mn-lt"/>
                <a:ea typeface="+mn-ea"/>
                <a:cs typeface="+mn-cs"/>
              </a:rPr>
              <a:t>Native American</a:t>
            </a:r>
          </a:p>
          <a:p>
            <a:r>
              <a:rPr lang="en-US" sz="1200" kern="1200" dirty="0" smtClean="0">
                <a:solidFill>
                  <a:schemeClr val="tx1"/>
                </a:solidFill>
                <a:effectLst/>
                <a:latin typeface="+mn-lt"/>
                <a:ea typeface="+mn-ea"/>
                <a:cs typeface="+mn-cs"/>
              </a:rPr>
              <a:t>0.40%</a:t>
            </a:r>
          </a:p>
          <a:p>
            <a:r>
              <a:rPr lang="en-US" sz="1200" kern="1200" dirty="0" smtClean="0">
                <a:solidFill>
                  <a:schemeClr val="tx1"/>
                </a:solidFill>
                <a:effectLst/>
                <a:latin typeface="+mn-lt"/>
                <a:ea typeface="+mn-ea"/>
                <a:cs typeface="+mn-cs"/>
              </a:rPr>
              <a:t>Pacific Islander</a:t>
            </a:r>
          </a:p>
          <a:p>
            <a:r>
              <a:rPr lang="en-US" sz="1200" kern="1200" dirty="0" smtClean="0">
                <a:solidFill>
                  <a:schemeClr val="tx1"/>
                </a:solidFill>
                <a:effectLst/>
                <a:latin typeface="+mn-lt"/>
                <a:ea typeface="+mn-ea"/>
                <a:cs typeface="+mn-cs"/>
              </a:rPr>
              <a:t>1.04%</a:t>
            </a:r>
          </a:p>
          <a:p>
            <a:r>
              <a:rPr lang="en-US" sz="1200" kern="1200" dirty="0" smtClean="0">
                <a:solidFill>
                  <a:schemeClr val="tx1"/>
                </a:solidFill>
                <a:effectLst/>
                <a:latin typeface="+mn-lt"/>
                <a:ea typeface="+mn-ea"/>
                <a:cs typeface="+mn-cs"/>
              </a:rPr>
              <a:t>Asian</a:t>
            </a:r>
          </a:p>
          <a:p>
            <a:r>
              <a:rPr lang="en-US" sz="1200" kern="1200" dirty="0" smtClean="0">
                <a:solidFill>
                  <a:schemeClr val="tx1"/>
                </a:solidFill>
                <a:effectLst/>
                <a:latin typeface="+mn-lt"/>
                <a:ea typeface="+mn-ea"/>
                <a:cs typeface="+mn-cs"/>
              </a:rPr>
              <a:t>75.64%</a:t>
            </a:r>
          </a:p>
          <a:p>
            <a:r>
              <a:rPr lang="en-US" sz="1200" kern="1200" dirty="0" smtClean="0">
                <a:solidFill>
                  <a:schemeClr val="tx1"/>
                </a:solidFill>
                <a:effectLst/>
                <a:latin typeface="+mn-lt"/>
                <a:ea typeface="+mn-ea"/>
                <a:cs typeface="+mn-cs"/>
              </a:rPr>
              <a:t>White</a:t>
            </a:r>
          </a:p>
          <a:p>
            <a:r>
              <a:rPr lang="en-US" sz="1200" kern="1200" dirty="0" smtClean="0">
                <a:solidFill>
                  <a:schemeClr val="tx1"/>
                </a:solidFill>
                <a:effectLst/>
                <a:latin typeface="+mn-lt"/>
                <a:ea typeface="+mn-ea"/>
                <a:cs typeface="+mn-cs"/>
              </a:rPr>
              <a:t>    9.79%</a:t>
            </a:r>
          </a:p>
          <a:p>
            <a:r>
              <a:rPr lang="en-US" sz="1200" kern="1200" dirty="0" smtClean="0">
                <a:solidFill>
                  <a:schemeClr val="tx1"/>
                </a:solidFill>
                <a:effectLst/>
                <a:latin typeface="+mn-lt"/>
                <a:ea typeface="+mn-ea"/>
                <a:cs typeface="+mn-cs"/>
              </a:rPr>
              <a:t>Multiracial</a:t>
            </a:r>
          </a:p>
          <a:p>
            <a:r>
              <a:rPr lang="en-US" baseline="0" dirty="0" smtClean="0"/>
              <a:t> training)</a:t>
            </a:r>
            <a:endParaRPr lang="en-US" dirty="0"/>
          </a:p>
        </p:txBody>
      </p:sp>
      <p:sp>
        <p:nvSpPr>
          <p:cNvPr id="4" name="Slide Number Placeholder 3"/>
          <p:cNvSpPr>
            <a:spLocks noGrp="1"/>
          </p:cNvSpPr>
          <p:nvPr>
            <p:ph type="sldNum" sz="quarter" idx="10"/>
          </p:nvPr>
        </p:nvSpPr>
        <p:spPr/>
        <p:txBody>
          <a:bodyPr/>
          <a:lstStyle/>
          <a:p>
            <a:fld id="{C345DE69-4DA9-4F63-88DD-758EA8820566}" type="slidenum">
              <a:rPr lang="en-US" smtClean="0"/>
              <a:pPr/>
              <a:t>17</a:t>
            </a:fld>
            <a:endParaRPr lang="en-US"/>
          </a:p>
        </p:txBody>
      </p:sp>
    </p:spTree>
    <p:extLst>
      <p:ext uri="{BB962C8B-B14F-4D97-AF65-F5344CB8AC3E}">
        <p14:creationId xmlns:p14="http://schemas.microsoft.com/office/powerpoint/2010/main" val="2292248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have a unique opportunity</a:t>
            </a:r>
            <a:r>
              <a:rPr lang="en-US" baseline="0" dirty="0" smtClean="0"/>
              <a:t> to help continue to make Great Falls a great community to live and work.  Your involvement educating our youth is a lifelong adventure.  Everyone remembers at least one teacher that made a difference in their life.</a:t>
            </a:r>
          </a:p>
          <a:p>
            <a:r>
              <a:rPr lang="en-US" baseline="0" dirty="0" smtClean="0"/>
              <a:t>Don’t get discouraged.  There are many resources for you.  Someone somewhere has been faced with the same or similar situation that you may be faced with and if not more brains are better than one.</a:t>
            </a:r>
          </a:p>
          <a:p>
            <a:r>
              <a:rPr lang="en-US" baseline="0" dirty="0" smtClean="0"/>
              <a:t>Convocation date and time. September 2, 2014 8:00 AM</a:t>
            </a:r>
          </a:p>
          <a:p>
            <a:r>
              <a:rPr lang="en-US" baseline="0" dirty="0" smtClean="0"/>
              <a:t>Introduce cabinet</a:t>
            </a:r>
            <a:endParaRPr lang="en-US" dirty="0"/>
          </a:p>
        </p:txBody>
      </p:sp>
      <p:sp>
        <p:nvSpPr>
          <p:cNvPr id="4" name="Slide Number Placeholder 3"/>
          <p:cNvSpPr>
            <a:spLocks noGrp="1"/>
          </p:cNvSpPr>
          <p:nvPr>
            <p:ph type="sldNum" sz="quarter" idx="10"/>
          </p:nvPr>
        </p:nvSpPr>
        <p:spPr/>
        <p:txBody>
          <a:bodyPr/>
          <a:lstStyle/>
          <a:p>
            <a:fld id="{C345DE69-4DA9-4F63-88DD-758EA8820566}" type="slidenum">
              <a:rPr lang="en-US" smtClean="0"/>
              <a:pPr/>
              <a:t>19</a:t>
            </a:fld>
            <a:endParaRPr lang="en-US"/>
          </a:p>
        </p:txBody>
      </p:sp>
    </p:spTree>
    <p:extLst>
      <p:ext uri="{BB962C8B-B14F-4D97-AF65-F5344CB8AC3E}">
        <p14:creationId xmlns:p14="http://schemas.microsoft.com/office/powerpoint/2010/main" val="25804689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sz="2000" dirty="0" smtClean="0"/>
              <a:t>My Neighbor In Need</a:t>
            </a:r>
          </a:p>
          <a:p>
            <a:r>
              <a:rPr lang="en-US" sz="2000" dirty="0" smtClean="0"/>
              <a:t>United Way</a:t>
            </a:r>
          </a:p>
          <a:p>
            <a:r>
              <a:rPr lang="en-US" sz="2000" b="1" dirty="0" smtClean="0"/>
              <a:t>Connect Great Falls</a:t>
            </a:r>
          </a:p>
          <a:p>
            <a:r>
              <a:rPr lang="en-US" sz="2000" dirty="0" smtClean="0"/>
              <a:t>Great Falls Development Authority</a:t>
            </a:r>
          </a:p>
          <a:p>
            <a:r>
              <a:rPr lang="en-US" sz="2000" b="1" dirty="0" smtClean="0"/>
              <a:t>GFPS Foundation</a:t>
            </a:r>
          </a:p>
          <a:p>
            <a:r>
              <a:rPr lang="en-US" sz="2000" b="1" dirty="0" smtClean="0"/>
              <a:t>Did You Know You Can Contribute to the GFPS Foundation without Costing You a Penny?</a:t>
            </a:r>
          </a:p>
          <a:p>
            <a:pPr lvl="1"/>
            <a:r>
              <a:rPr lang="en-US" sz="2000" dirty="0" smtClean="0"/>
              <a:t>That's right. You can contribute to the GFPS foundation by using Amazon Smile for your purchases. It won't cost you anything extra to use smile.Amazon.com instead of amazon.com to make purchases. Just designate Great Falls Public Schools Foundation as your charity and Amazon will contribute 1% of your sales. Or use this link to directly benefit the foundation every time you make a purchase: </a:t>
            </a:r>
            <a:r>
              <a:rPr lang="en-US" sz="2000" dirty="0" smtClean="0">
                <a:hlinkClick r:id="rId3"/>
              </a:rPr>
              <a:t>Amazon Smile</a:t>
            </a:r>
            <a:endParaRPr lang="en-US" sz="2000" dirty="0" smtClean="0"/>
          </a:p>
          <a:p>
            <a:endParaRPr lang="en-US" dirty="0"/>
          </a:p>
        </p:txBody>
      </p:sp>
      <p:sp>
        <p:nvSpPr>
          <p:cNvPr id="4" name="Slide Number Placeholder 3"/>
          <p:cNvSpPr>
            <a:spLocks noGrp="1"/>
          </p:cNvSpPr>
          <p:nvPr>
            <p:ph type="sldNum" sz="quarter" idx="10"/>
          </p:nvPr>
        </p:nvSpPr>
        <p:spPr/>
        <p:txBody>
          <a:bodyPr/>
          <a:lstStyle/>
          <a:p>
            <a:fld id="{C345DE69-4DA9-4F63-88DD-758EA8820566}" type="slidenum">
              <a:rPr lang="en-US" smtClean="0"/>
              <a:pPr/>
              <a:t>21</a:t>
            </a:fld>
            <a:endParaRPr lang="en-US"/>
          </a:p>
        </p:txBody>
      </p:sp>
    </p:spTree>
    <p:extLst>
      <p:ext uri="{BB962C8B-B14F-4D97-AF65-F5344CB8AC3E}">
        <p14:creationId xmlns:p14="http://schemas.microsoft.com/office/powerpoint/2010/main" val="20705447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 sucker types break into groups, discuss among</a:t>
            </a:r>
            <a:r>
              <a:rPr lang="en-US" baseline="0" dirty="0" smtClean="0"/>
              <a:t> the groups for a few minutes all the traits of a good teacher and have a person write them down.</a:t>
            </a:r>
          </a:p>
          <a:p>
            <a:r>
              <a:rPr lang="en-US" baseline="0" dirty="0" smtClean="0"/>
              <a:t>Discuss among the group all the traits of a not so good teacher and have a designated spokesperson write it down.</a:t>
            </a:r>
          </a:p>
          <a:p>
            <a:r>
              <a:rPr lang="en-US" baseline="0" dirty="0" smtClean="0"/>
              <a:t>Use flip chart or white board to write down all the ideas and get them documented.</a:t>
            </a:r>
            <a:endParaRPr lang="en-US" dirty="0"/>
          </a:p>
        </p:txBody>
      </p:sp>
      <p:sp>
        <p:nvSpPr>
          <p:cNvPr id="4" name="Slide Number Placeholder 3"/>
          <p:cNvSpPr>
            <a:spLocks noGrp="1"/>
          </p:cNvSpPr>
          <p:nvPr>
            <p:ph type="sldNum" sz="quarter" idx="10"/>
          </p:nvPr>
        </p:nvSpPr>
        <p:spPr/>
        <p:txBody>
          <a:bodyPr/>
          <a:lstStyle/>
          <a:p>
            <a:fld id="{C345DE69-4DA9-4F63-88DD-758EA8820566}" type="slidenum">
              <a:rPr lang="en-US" smtClean="0"/>
              <a:pPr/>
              <a:t>28</a:t>
            </a:fld>
            <a:endParaRPr lang="en-US"/>
          </a:p>
        </p:txBody>
      </p:sp>
    </p:spTree>
    <p:extLst>
      <p:ext uri="{BB962C8B-B14F-4D97-AF65-F5344CB8AC3E}">
        <p14:creationId xmlns:p14="http://schemas.microsoft.com/office/powerpoint/2010/main" val="14357673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Look at these lists.</a:t>
            </a:r>
          </a:p>
          <a:p>
            <a:r>
              <a:rPr lang="en-US" dirty="0" smtClean="0"/>
              <a:t>May</a:t>
            </a:r>
            <a:r>
              <a:rPr lang="en-US" baseline="0" dirty="0" smtClean="0"/>
              <a:t> want to write these down and reflect on this throughout the year.  </a:t>
            </a:r>
          </a:p>
          <a:p>
            <a:r>
              <a:rPr lang="en-US" baseline="0" dirty="0" smtClean="0"/>
              <a:t>You aspire to be this teacher . . . Don’t become this teacher.</a:t>
            </a:r>
          </a:p>
          <a:p>
            <a:r>
              <a:rPr lang="en-US" b="1" baseline="0" dirty="0" smtClean="0"/>
              <a:t>Remember your strengths and don’t forget your weaknesses</a:t>
            </a:r>
            <a:endParaRPr lang="en-US" b="1" dirty="0" smtClean="0"/>
          </a:p>
        </p:txBody>
      </p:sp>
      <p:sp>
        <p:nvSpPr>
          <p:cNvPr id="4" name="Slide Number Placeholder 3"/>
          <p:cNvSpPr>
            <a:spLocks noGrp="1"/>
          </p:cNvSpPr>
          <p:nvPr>
            <p:ph type="sldNum" sz="quarter" idx="10"/>
          </p:nvPr>
        </p:nvSpPr>
        <p:spPr/>
        <p:txBody>
          <a:bodyPr/>
          <a:lstStyle/>
          <a:p>
            <a:fld id="{C345DE69-4DA9-4F63-88DD-758EA8820566}" type="slidenum">
              <a:rPr lang="en-US" smtClean="0"/>
              <a:pPr/>
              <a:t>30</a:t>
            </a:fld>
            <a:endParaRPr lang="en-US"/>
          </a:p>
        </p:txBody>
      </p:sp>
    </p:spTree>
    <p:extLst>
      <p:ext uri="{BB962C8B-B14F-4D97-AF65-F5344CB8AC3E}">
        <p14:creationId xmlns:p14="http://schemas.microsoft.com/office/powerpoint/2010/main" val="28156251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Left side</a:t>
            </a:r>
            <a:r>
              <a:rPr lang="en-US" baseline="0" dirty="0" smtClean="0"/>
              <a:t> of packet</a:t>
            </a:r>
            <a:endParaRPr lang="en-US" dirty="0"/>
          </a:p>
        </p:txBody>
      </p:sp>
      <p:sp>
        <p:nvSpPr>
          <p:cNvPr id="4" name="Slide Number Placeholder 3"/>
          <p:cNvSpPr>
            <a:spLocks noGrp="1"/>
          </p:cNvSpPr>
          <p:nvPr>
            <p:ph type="sldNum" sz="quarter" idx="10"/>
          </p:nvPr>
        </p:nvSpPr>
        <p:spPr/>
        <p:txBody>
          <a:bodyPr/>
          <a:lstStyle/>
          <a:p>
            <a:fld id="{C345DE69-4DA9-4F63-88DD-758EA8820566}" type="slidenum">
              <a:rPr lang="en-US" smtClean="0"/>
              <a:pPr/>
              <a:t>31</a:t>
            </a:fld>
            <a:endParaRPr lang="en-US"/>
          </a:p>
        </p:txBody>
      </p:sp>
    </p:spTree>
    <p:extLst>
      <p:ext uri="{BB962C8B-B14F-4D97-AF65-F5344CB8AC3E}">
        <p14:creationId xmlns:p14="http://schemas.microsoft.com/office/powerpoint/2010/main" val="8527383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Presenting a professional image is important in the educational workplace. Staff members are role models to the students of Great Falls Public Schools and there is important value in presenting a positive image to the students, parents and the public. </a:t>
            </a:r>
          </a:p>
          <a:p>
            <a:endParaRPr lang="en-US" dirty="0"/>
          </a:p>
        </p:txBody>
      </p:sp>
      <p:sp>
        <p:nvSpPr>
          <p:cNvPr id="4" name="Slide Number Placeholder 3"/>
          <p:cNvSpPr>
            <a:spLocks noGrp="1"/>
          </p:cNvSpPr>
          <p:nvPr>
            <p:ph type="sldNum" sz="quarter" idx="10"/>
          </p:nvPr>
        </p:nvSpPr>
        <p:spPr/>
        <p:txBody>
          <a:bodyPr/>
          <a:lstStyle/>
          <a:p>
            <a:fld id="{C345DE69-4DA9-4F63-88DD-758EA8820566}" type="slidenum">
              <a:rPr lang="en-US" smtClean="0"/>
              <a:pPr/>
              <a:t>32</a:t>
            </a:fld>
            <a:endParaRPr lang="en-US"/>
          </a:p>
        </p:txBody>
      </p:sp>
    </p:spTree>
    <p:extLst>
      <p:ext uri="{BB962C8B-B14F-4D97-AF65-F5344CB8AC3E}">
        <p14:creationId xmlns:p14="http://schemas.microsoft.com/office/powerpoint/2010/main" val="204786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PUBLIC!!!!</a:t>
            </a:r>
          </a:p>
          <a:p>
            <a:r>
              <a:rPr lang="en-US" dirty="0" smtClean="0"/>
              <a:t>Emails</a:t>
            </a:r>
            <a:r>
              <a:rPr lang="en-US" baseline="0" dirty="0" smtClean="0"/>
              <a:t> can be requested from public and you have to provide.</a:t>
            </a:r>
            <a:endParaRPr lang="en-US" dirty="0" smtClean="0"/>
          </a:p>
        </p:txBody>
      </p:sp>
      <p:sp>
        <p:nvSpPr>
          <p:cNvPr id="4" name="Slide Number Placeholder 3"/>
          <p:cNvSpPr>
            <a:spLocks noGrp="1"/>
          </p:cNvSpPr>
          <p:nvPr>
            <p:ph type="sldNum" sz="quarter" idx="10"/>
          </p:nvPr>
        </p:nvSpPr>
        <p:spPr/>
        <p:txBody>
          <a:bodyPr/>
          <a:lstStyle/>
          <a:p>
            <a:fld id="{C345DE69-4DA9-4F63-88DD-758EA8820566}" type="slidenum">
              <a:rPr lang="en-US" smtClean="0"/>
              <a:pPr/>
              <a:t>33</a:t>
            </a:fld>
            <a:endParaRPr lang="en-US"/>
          </a:p>
        </p:txBody>
      </p:sp>
    </p:spTree>
    <p:extLst>
      <p:ext uri="{BB962C8B-B14F-4D97-AF65-F5344CB8AC3E}">
        <p14:creationId xmlns:p14="http://schemas.microsoft.com/office/powerpoint/2010/main" val="35902326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Handout</a:t>
            </a:r>
          </a:p>
          <a:p>
            <a:r>
              <a:rPr lang="en-US" dirty="0" smtClean="0"/>
              <a:t>Formal and informal</a:t>
            </a:r>
            <a:r>
              <a:rPr lang="en-US" baseline="0" dirty="0" smtClean="0"/>
              <a:t> observations by principals</a:t>
            </a:r>
          </a:p>
          <a:p>
            <a:r>
              <a:rPr lang="en-US" baseline="0" dirty="0" smtClean="0"/>
              <a:t>Final evaluation </a:t>
            </a:r>
            <a:endParaRPr lang="en-US" dirty="0"/>
          </a:p>
        </p:txBody>
      </p:sp>
      <p:sp>
        <p:nvSpPr>
          <p:cNvPr id="4" name="Slide Number Placeholder 3"/>
          <p:cNvSpPr>
            <a:spLocks noGrp="1"/>
          </p:cNvSpPr>
          <p:nvPr>
            <p:ph type="sldNum" sz="quarter" idx="10"/>
          </p:nvPr>
        </p:nvSpPr>
        <p:spPr/>
        <p:txBody>
          <a:bodyPr/>
          <a:lstStyle/>
          <a:p>
            <a:fld id="{C345DE69-4DA9-4F63-88DD-758EA8820566}" type="slidenum">
              <a:rPr lang="en-US" smtClean="0"/>
              <a:pPr/>
              <a:t>39</a:t>
            </a:fld>
            <a:endParaRPr lang="en-US"/>
          </a:p>
        </p:txBody>
      </p:sp>
    </p:spTree>
    <p:extLst>
      <p:ext uri="{BB962C8B-B14F-4D97-AF65-F5344CB8AC3E}">
        <p14:creationId xmlns:p14="http://schemas.microsoft.com/office/powerpoint/2010/main" val="3421471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Handout 4 Domains</a:t>
            </a:r>
            <a:endParaRPr lang="en-US" dirty="0"/>
          </a:p>
        </p:txBody>
      </p:sp>
      <p:sp>
        <p:nvSpPr>
          <p:cNvPr id="4" name="Slide Number Placeholder 3"/>
          <p:cNvSpPr>
            <a:spLocks noGrp="1"/>
          </p:cNvSpPr>
          <p:nvPr>
            <p:ph type="sldNum" sz="quarter" idx="10"/>
          </p:nvPr>
        </p:nvSpPr>
        <p:spPr/>
        <p:txBody>
          <a:bodyPr/>
          <a:lstStyle/>
          <a:p>
            <a:fld id="{C345DE69-4DA9-4F63-88DD-758EA8820566}" type="slidenum">
              <a:rPr lang="en-US" smtClean="0"/>
              <a:pPr/>
              <a:t>41</a:t>
            </a:fld>
            <a:endParaRPr lang="en-US"/>
          </a:p>
        </p:txBody>
      </p:sp>
    </p:spTree>
    <p:extLst>
      <p:ext uri="{BB962C8B-B14F-4D97-AF65-F5344CB8AC3E}">
        <p14:creationId xmlns:p14="http://schemas.microsoft.com/office/powerpoint/2010/main" val="12654756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your GFPS maroon</a:t>
            </a:r>
            <a:r>
              <a:rPr lang="en-US" baseline="0" dirty="0" smtClean="0"/>
              <a:t> goodie bag you will find a white notebook and pen.  This is for your use.  For this activity you will simply write down one thing you’ve learned in your current teaching experience that you’ll use in the following year.  For example, I learned that the first week of school is critical in establishing procedures for your classroom.  </a:t>
            </a:r>
            <a:endParaRPr lang="en-US" dirty="0"/>
          </a:p>
        </p:txBody>
      </p:sp>
      <p:sp>
        <p:nvSpPr>
          <p:cNvPr id="4" name="Slide Number Placeholder 3"/>
          <p:cNvSpPr>
            <a:spLocks noGrp="1"/>
          </p:cNvSpPr>
          <p:nvPr>
            <p:ph type="sldNum" sz="quarter" idx="10"/>
          </p:nvPr>
        </p:nvSpPr>
        <p:spPr/>
        <p:txBody>
          <a:bodyPr/>
          <a:lstStyle/>
          <a:p>
            <a:fld id="{C345DE69-4DA9-4F63-88DD-758EA8820566}" type="slidenum">
              <a:rPr lang="en-US" smtClean="0"/>
              <a:pPr/>
              <a:t>42</a:t>
            </a:fld>
            <a:endParaRPr lang="en-US"/>
          </a:p>
        </p:txBody>
      </p:sp>
    </p:spTree>
    <p:extLst>
      <p:ext uri="{BB962C8B-B14F-4D97-AF65-F5344CB8AC3E}">
        <p14:creationId xmlns:p14="http://schemas.microsoft.com/office/powerpoint/2010/main" val="41672047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9:45 restart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People will not remember what you said, but</a:t>
            </a:r>
            <a:r>
              <a:rPr lang="en-US" baseline="0" dirty="0" smtClean="0"/>
              <a:t> they will remember how you made them feel.</a:t>
            </a:r>
            <a:endParaRPr lang="en-US" dirty="0" smtClean="0"/>
          </a:p>
          <a:p>
            <a:r>
              <a:rPr lang="en-US" i="1" dirty="0" smtClean="0">
                <a:effectLst>
                  <a:outerShdw blurRad="38100" dist="38100" dir="2700000" algn="tl">
                    <a:srgbClr val="000000">
                      <a:alpha val="43137"/>
                    </a:srgbClr>
                  </a:outerShdw>
                </a:effectLst>
              </a:rPr>
              <a:t>Good decisions come from experience, and experience comes from bad decisions.</a:t>
            </a:r>
            <a:endParaRPr lang="en-US" dirty="0"/>
          </a:p>
        </p:txBody>
      </p:sp>
      <p:sp>
        <p:nvSpPr>
          <p:cNvPr id="4" name="Slide Number Placeholder 3"/>
          <p:cNvSpPr>
            <a:spLocks noGrp="1"/>
          </p:cNvSpPr>
          <p:nvPr>
            <p:ph type="sldNum" sz="quarter" idx="10"/>
          </p:nvPr>
        </p:nvSpPr>
        <p:spPr/>
        <p:txBody>
          <a:bodyPr/>
          <a:lstStyle/>
          <a:p>
            <a:fld id="{C345DE69-4DA9-4F63-88DD-758EA8820566}" type="slidenum">
              <a:rPr lang="en-US" smtClean="0"/>
              <a:pPr/>
              <a:t>43</a:t>
            </a:fld>
            <a:endParaRPr lang="en-US"/>
          </a:p>
        </p:txBody>
      </p:sp>
    </p:spTree>
    <p:extLst>
      <p:ext uri="{BB962C8B-B14F-4D97-AF65-F5344CB8AC3E}">
        <p14:creationId xmlns:p14="http://schemas.microsoft.com/office/powerpoint/2010/main" val="24771924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was your A-HA moment?</a:t>
            </a:r>
          </a:p>
          <a:p>
            <a:r>
              <a:rPr lang="en-US" dirty="0" smtClean="0"/>
              <a:t>I am a teacher, I am a mentor, I can be kind, but I am not their</a:t>
            </a:r>
            <a:r>
              <a:rPr lang="en-US" baseline="0" dirty="0" smtClean="0"/>
              <a:t> friend.</a:t>
            </a:r>
          </a:p>
          <a:p>
            <a:r>
              <a:rPr lang="en-US" baseline="0" dirty="0" smtClean="0"/>
              <a:t>It’s important to get to know the office staff and the custodians.  They have skills and abilities that you can only imagine and they can help in ways you can’t imagine.</a:t>
            </a:r>
          </a:p>
          <a:p>
            <a:r>
              <a:rPr lang="en-US" baseline="0" dirty="0" smtClean="0"/>
              <a:t>I got after a girl who was one of my cheerleaders for not returning a paint can so we could have matching paint for the next year’s cheerleaders.  What I didn’t know and didn’t ask is that her family had had a fire that year and a paint can was her last priority.  Sometimes if you just take 2 minutes and ask why and care enough it will make all the difference.</a:t>
            </a:r>
          </a:p>
          <a:p>
            <a:r>
              <a:rPr lang="en-US" baseline="0" dirty="0" smtClean="0"/>
              <a:t>Students do want to learn and they rely on you to keep the classroom managed and to teach them!</a:t>
            </a:r>
          </a:p>
          <a:p>
            <a:r>
              <a:rPr lang="en-US" baseline="0" dirty="0" smtClean="0"/>
              <a:t>It’s ok to ask for help.</a:t>
            </a:r>
          </a:p>
          <a:p>
            <a:r>
              <a:rPr lang="en-US" baseline="0" dirty="0" smtClean="0"/>
              <a:t>It’s ok to take care of yourself first.</a:t>
            </a:r>
          </a:p>
          <a:p>
            <a:r>
              <a:rPr lang="en-US" baseline="0" dirty="0" smtClean="0"/>
              <a:t>I can’t learn it for them and if I’m working harder than them I need to reevaluate my classroom management and grading style.</a:t>
            </a:r>
          </a:p>
          <a:p>
            <a:r>
              <a:rPr lang="en-US" baseline="0" dirty="0" smtClean="0"/>
              <a:t>Never underestimate the power of a good call home.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345DE69-4DA9-4F63-88DD-758EA8820566}" type="slidenum">
              <a:rPr lang="en-US" smtClean="0"/>
              <a:pPr/>
              <a:t>44</a:t>
            </a:fld>
            <a:endParaRPr lang="en-US"/>
          </a:p>
        </p:txBody>
      </p:sp>
    </p:spTree>
    <p:extLst>
      <p:ext uri="{BB962C8B-B14F-4D97-AF65-F5344CB8AC3E}">
        <p14:creationId xmlns:p14="http://schemas.microsoft.com/office/powerpoint/2010/main" val="12711938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a:t>
            </a:r>
            <a:r>
              <a:rPr lang="en-US" baseline="0" dirty="0" smtClean="0"/>
              <a:t> 1:</a:t>
            </a:r>
          </a:p>
          <a:p>
            <a:r>
              <a:rPr lang="en-US" baseline="0" dirty="0" smtClean="0"/>
              <a:t>Teacher Al works for 35 years for GFPS.  He decides to obtain his Masters plus 30 extra credits as quickly as possible.  Logically, it probably takes him 3 years to get his Masters degree so he moved across a lane every year.</a:t>
            </a:r>
          </a:p>
          <a:p>
            <a:r>
              <a:rPr lang="en-US" baseline="0" dirty="0" smtClean="0"/>
              <a:t>= $2.0 Million</a:t>
            </a:r>
          </a:p>
          <a:p>
            <a:endParaRPr lang="en-US" baseline="0" dirty="0" smtClean="0"/>
          </a:p>
          <a:p>
            <a:r>
              <a:rPr lang="en-US" baseline="0" dirty="0" smtClean="0"/>
              <a:t>Teacher Bud works for 35 years for GFPS.  He decides to just do the minimum of 3 semester credits every </a:t>
            </a:r>
            <a:r>
              <a:rPr lang="en-US" sz="1200" b="0" i="0" kern="1200" dirty="0" smtClean="0">
                <a:solidFill>
                  <a:schemeClr val="tx1"/>
                </a:solidFill>
                <a:effectLst/>
                <a:latin typeface="+mn-lt"/>
                <a:ea typeface="+mn-ea"/>
                <a:cs typeface="+mn-cs"/>
              </a:rPr>
              <a:t>5 years as required by Administrative</a:t>
            </a:r>
            <a:r>
              <a:rPr lang="en-US" sz="1200" b="0" i="0" kern="1200" baseline="0" dirty="0" smtClean="0">
                <a:solidFill>
                  <a:schemeClr val="tx1"/>
                </a:solidFill>
                <a:effectLst/>
                <a:latin typeface="+mn-lt"/>
                <a:ea typeface="+mn-ea"/>
                <a:cs typeface="+mn-cs"/>
              </a:rPr>
              <a:t> Rules of Montana. </a:t>
            </a:r>
          </a:p>
          <a:p>
            <a:r>
              <a:rPr lang="en-US" sz="1200" b="0" i="0" kern="1200" baseline="0" dirty="0" smtClean="0">
                <a:solidFill>
                  <a:schemeClr val="tx1"/>
                </a:solidFill>
                <a:effectLst/>
                <a:latin typeface="+mn-lt"/>
                <a:ea typeface="+mn-ea"/>
                <a:cs typeface="+mn-cs"/>
              </a:rPr>
              <a:t>=$1.7</a:t>
            </a:r>
          </a:p>
          <a:p>
            <a:endParaRPr lang="en-US" sz="1200" b="0" i="0" kern="1200" baseline="0" dirty="0" smtClean="0">
              <a:solidFill>
                <a:schemeClr val="tx1"/>
              </a:solidFill>
              <a:effectLst/>
              <a:latin typeface="+mn-lt"/>
              <a:ea typeface="+mn-ea"/>
              <a:cs typeface="+mn-cs"/>
            </a:endParaRPr>
          </a:p>
          <a:p>
            <a:r>
              <a:rPr lang="en-US" sz="1200" b="0" i="0" kern="1200" baseline="0" dirty="0" smtClean="0">
                <a:solidFill>
                  <a:schemeClr val="tx1"/>
                </a:solidFill>
                <a:effectLst/>
                <a:latin typeface="+mn-lt"/>
                <a:ea typeface="+mn-ea"/>
                <a:cs typeface="+mn-cs"/>
              </a:rPr>
              <a:t>= Difference = $300,000  (Note if only 25 years with same scenario, difference is $170K)</a:t>
            </a:r>
            <a:endParaRPr lang="en-US" dirty="0"/>
          </a:p>
        </p:txBody>
      </p:sp>
      <p:sp>
        <p:nvSpPr>
          <p:cNvPr id="4" name="Slide Number Placeholder 3"/>
          <p:cNvSpPr>
            <a:spLocks noGrp="1"/>
          </p:cNvSpPr>
          <p:nvPr>
            <p:ph type="sldNum" sz="quarter" idx="10"/>
          </p:nvPr>
        </p:nvSpPr>
        <p:spPr/>
        <p:txBody>
          <a:bodyPr/>
          <a:lstStyle/>
          <a:p>
            <a:fld id="{C345DE69-4DA9-4F63-88DD-758EA8820566}" type="slidenum">
              <a:rPr lang="en-US" smtClean="0"/>
              <a:pPr/>
              <a:t>51</a:t>
            </a:fld>
            <a:endParaRPr lang="en-US"/>
          </a:p>
        </p:txBody>
      </p:sp>
    </p:spTree>
    <p:extLst>
      <p:ext uri="{BB962C8B-B14F-4D97-AF65-F5344CB8AC3E}">
        <p14:creationId xmlns:p14="http://schemas.microsoft.com/office/powerpoint/2010/main" val="37030041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a:t>
            </a:r>
            <a:r>
              <a:rPr lang="en-US" baseline="0" dirty="0" smtClean="0"/>
              <a:t> 1:</a:t>
            </a:r>
          </a:p>
          <a:p>
            <a:r>
              <a:rPr lang="en-US" baseline="0" dirty="0" smtClean="0"/>
              <a:t>Teacher Al works for 35 years for GFPS.  He decides to obtain his Masters plus 30 extra credits as quickly as possible.  Logically, it probably takes him 3 years to get his Masters degree so he moved across a lane (and down a step) every year.</a:t>
            </a:r>
          </a:p>
          <a:p>
            <a:r>
              <a:rPr lang="en-US" baseline="0" dirty="0" smtClean="0"/>
              <a:t>= $2.0 Million</a:t>
            </a:r>
          </a:p>
          <a:p>
            <a:endParaRPr lang="en-US" baseline="0" dirty="0" smtClean="0"/>
          </a:p>
          <a:p>
            <a:r>
              <a:rPr lang="en-US" baseline="0" dirty="0" smtClean="0"/>
              <a:t>Teacher Bud works for 35 years for GFPS.  He decides to just do the minimum of 3 semester credits every </a:t>
            </a:r>
            <a:r>
              <a:rPr lang="en-US" sz="1200" b="0" i="0" kern="1200" dirty="0" smtClean="0">
                <a:solidFill>
                  <a:schemeClr val="tx1"/>
                </a:solidFill>
                <a:effectLst/>
                <a:latin typeface="+mn-lt"/>
                <a:ea typeface="+mn-ea"/>
                <a:cs typeface="+mn-cs"/>
              </a:rPr>
              <a:t>5 years as required by Administrative</a:t>
            </a:r>
            <a:r>
              <a:rPr lang="en-US" sz="1200" b="0" i="0" kern="1200" baseline="0" dirty="0" smtClean="0">
                <a:solidFill>
                  <a:schemeClr val="tx1"/>
                </a:solidFill>
                <a:effectLst/>
                <a:latin typeface="+mn-lt"/>
                <a:ea typeface="+mn-ea"/>
                <a:cs typeface="+mn-cs"/>
              </a:rPr>
              <a:t> Rules of Montana. </a:t>
            </a:r>
          </a:p>
          <a:p>
            <a:r>
              <a:rPr lang="en-US" sz="1200" b="0" i="0" kern="1200" baseline="0" dirty="0" smtClean="0">
                <a:solidFill>
                  <a:schemeClr val="tx1"/>
                </a:solidFill>
                <a:effectLst/>
                <a:latin typeface="+mn-lt"/>
                <a:ea typeface="+mn-ea"/>
                <a:cs typeface="+mn-cs"/>
              </a:rPr>
              <a:t>=$1.7</a:t>
            </a:r>
          </a:p>
          <a:p>
            <a:endParaRPr lang="en-US" sz="1200" b="0" i="0" kern="1200" baseline="0" dirty="0" smtClean="0">
              <a:solidFill>
                <a:schemeClr val="tx1"/>
              </a:solidFill>
              <a:effectLst/>
              <a:latin typeface="+mn-lt"/>
              <a:ea typeface="+mn-ea"/>
              <a:cs typeface="+mn-cs"/>
            </a:endParaRPr>
          </a:p>
          <a:p>
            <a:r>
              <a:rPr lang="en-US" sz="1200" b="0" i="0" kern="1200" baseline="0" dirty="0" smtClean="0">
                <a:solidFill>
                  <a:schemeClr val="tx1"/>
                </a:solidFill>
                <a:effectLst/>
                <a:latin typeface="+mn-lt"/>
                <a:ea typeface="+mn-ea"/>
                <a:cs typeface="+mn-cs"/>
              </a:rPr>
              <a:t>= Difference = $300,000  (Note if only 25 years with same scenario, difference is $170K)</a:t>
            </a:r>
            <a:endParaRPr lang="en-US" dirty="0"/>
          </a:p>
        </p:txBody>
      </p:sp>
      <p:sp>
        <p:nvSpPr>
          <p:cNvPr id="4" name="Slide Number Placeholder 3"/>
          <p:cNvSpPr>
            <a:spLocks noGrp="1"/>
          </p:cNvSpPr>
          <p:nvPr>
            <p:ph type="sldNum" sz="quarter" idx="10"/>
          </p:nvPr>
        </p:nvSpPr>
        <p:spPr/>
        <p:txBody>
          <a:bodyPr/>
          <a:lstStyle/>
          <a:p>
            <a:fld id="{C345DE69-4DA9-4F63-88DD-758EA8820566}" type="slidenum">
              <a:rPr lang="en-US" smtClean="0"/>
              <a:pPr/>
              <a:t>52</a:t>
            </a:fld>
            <a:endParaRPr lang="en-US"/>
          </a:p>
        </p:txBody>
      </p:sp>
    </p:spTree>
    <p:extLst>
      <p:ext uri="{BB962C8B-B14F-4D97-AF65-F5344CB8AC3E}">
        <p14:creationId xmlns:p14="http://schemas.microsoft.com/office/powerpoint/2010/main" val="42035508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a:t>
            </a:r>
            <a:r>
              <a:rPr lang="en-US" baseline="0" dirty="0" smtClean="0"/>
              <a:t> 1:</a:t>
            </a:r>
          </a:p>
          <a:p>
            <a:r>
              <a:rPr lang="en-US" baseline="0" dirty="0" smtClean="0"/>
              <a:t>Teacher Al works for 35 years for GFPS.  He decides to obtain his Masters plus 30 extra credits as quickly as possible.  Logically, it probably takes him 3 years to get his Masters degree so he moved across a lane (and down a step) every year.</a:t>
            </a:r>
          </a:p>
          <a:p>
            <a:r>
              <a:rPr lang="en-US" baseline="0" dirty="0" smtClean="0"/>
              <a:t>= $2.0 Million</a:t>
            </a:r>
          </a:p>
          <a:p>
            <a:endParaRPr lang="en-US" dirty="0"/>
          </a:p>
        </p:txBody>
      </p:sp>
      <p:sp>
        <p:nvSpPr>
          <p:cNvPr id="4" name="Slide Number Placeholder 3"/>
          <p:cNvSpPr>
            <a:spLocks noGrp="1"/>
          </p:cNvSpPr>
          <p:nvPr>
            <p:ph type="sldNum" sz="quarter" idx="10"/>
          </p:nvPr>
        </p:nvSpPr>
        <p:spPr/>
        <p:txBody>
          <a:bodyPr/>
          <a:lstStyle/>
          <a:p>
            <a:fld id="{C345DE69-4DA9-4F63-88DD-758EA8820566}" type="slidenum">
              <a:rPr lang="en-US" smtClean="0"/>
              <a:pPr/>
              <a:t>53</a:t>
            </a:fld>
            <a:endParaRPr lang="en-US"/>
          </a:p>
        </p:txBody>
      </p:sp>
    </p:spTree>
    <p:extLst>
      <p:ext uri="{BB962C8B-B14F-4D97-AF65-F5344CB8AC3E}">
        <p14:creationId xmlns:p14="http://schemas.microsoft.com/office/powerpoint/2010/main" val="34569267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Right side of packet</a:t>
            </a:r>
          </a:p>
          <a:p>
            <a:r>
              <a:rPr lang="en-US" dirty="0" smtClean="0"/>
              <a:t>Sac, RV, Loy and ML are</a:t>
            </a:r>
            <a:r>
              <a:rPr lang="en-US" baseline="0" dirty="0" smtClean="0"/>
              <a:t> NOT title schools</a:t>
            </a:r>
          </a:p>
          <a:p>
            <a:r>
              <a:rPr lang="en-US" baseline="0" dirty="0" smtClean="0"/>
              <a:t>NMS and CMR are not title schools either</a:t>
            </a:r>
            <a:endParaRPr lang="en-US" dirty="0"/>
          </a:p>
        </p:txBody>
      </p:sp>
      <p:sp>
        <p:nvSpPr>
          <p:cNvPr id="4" name="Slide Number Placeholder 3"/>
          <p:cNvSpPr>
            <a:spLocks noGrp="1"/>
          </p:cNvSpPr>
          <p:nvPr>
            <p:ph type="sldNum" sz="quarter" idx="10"/>
          </p:nvPr>
        </p:nvSpPr>
        <p:spPr/>
        <p:txBody>
          <a:bodyPr/>
          <a:lstStyle/>
          <a:p>
            <a:fld id="{C345DE69-4DA9-4F63-88DD-758EA8820566}" type="slidenum">
              <a:rPr lang="en-US" smtClean="0"/>
              <a:pPr/>
              <a:t>54</a:t>
            </a:fld>
            <a:endParaRPr lang="en-US"/>
          </a:p>
        </p:txBody>
      </p:sp>
    </p:spTree>
    <p:extLst>
      <p:ext uri="{BB962C8B-B14F-4D97-AF65-F5344CB8AC3E}">
        <p14:creationId xmlns:p14="http://schemas.microsoft.com/office/powerpoint/2010/main" val="37883399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5000 personnel policies</a:t>
            </a:r>
          </a:p>
          <a:p>
            <a:r>
              <a:rPr lang="en-US" dirty="0" smtClean="0"/>
              <a:t>Highlight a few</a:t>
            </a:r>
          </a:p>
          <a:p>
            <a:r>
              <a:rPr lang="en-US" dirty="0" smtClean="0"/>
              <a:t>Harassment</a:t>
            </a:r>
          </a:p>
          <a:p>
            <a:r>
              <a:rPr lang="en-US" dirty="0" smtClean="0"/>
              <a:t>Mandatory Reporting</a:t>
            </a:r>
          </a:p>
          <a:p>
            <a:endParaRPr lang="en-US" dirty="0"/>
          </a:p>
        </p:txBody>
      </p:sp>
      <p:sp>
        <p:nvSpPr>
          <p:cNvPr id="4" name="Slide Number Placeholder 3"/>
          <p:cNvSpPr>
            <a:spLocks noGrp="1"/>
          </p:cNvSpPr>
          <p:nvPr>
            <p:ph type="sldNum" sz="quarter" idx="10"/>
          </p:nvPr>
        </p:nvSpPr>
        <p:spPr/>
        <p:txBody>
          <a:bodyPr/>
          <a:lstStyle/>
          <a:p>
            <a:fld id="{C345DE69-4DA9-4F63-88DD-758EA8820566}" type="slidenum">
              <a:rPr lang="en-US" smtClean="0"/>
              <a:pPr/>
              <a:t>56</a:t>
            </a:fld>
            <a:endParaRPr lang="en-US"/>
          </a:p>
        </p:txBody>
      </p:sp>
    </p:spTree>
    <p:extLst>
      <p:ext uri="{BB962C8B-B14F-4D97-AF65-F5344CB8AC3E}">
        <p14:creationId xmlns:p14="http://schemas.microsoft.com/office/powerpoint/2010/main" val="41662503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Mention EAP again with this policy</a:t>
            </a:r>
            <a:endParaRPr lang="en-US" dirty="0"/>
          </a:p>
        </p:txBody>
      </p:sp>
      <p:sp>
        <p:nvSpPr>
          <p:cNvPr id="4" name="Slide Number Placeholder 3"/>
          <p:cNvSpPr>
            <a:spLocks noGrp="1"/>
          </p:cNvSpPr>
          <p:nvPr>
            <p:ph type="sldNum" sz="quarter" idx="10"/>
          </p:nvPr>
        </p:nvSpPr>
        <p:spPr/>
        <p:txBody>
          <a:bodyPr/>
          <a:lstStyle/>
          <a:p>
            <a:fld id="{C345DE69-4DA9-4F63-88DD-758EA8820566}" type="slidenum">
              <a:rPr lang="en-US" smtClean="0"/>
              <a:pPr/>
              <a:t>57</a:t>
            </a:fld>
            <a:endParaRPr lang="en-US"/>
          </a:p>
        </p:txBody>
      </p:sp>
    </p:spTree>
    <p:extLst>
      <p:ext uri="{BB962C8B-B14F-4D97-AF65-F5344CB8AC3E}">
        <p14:creationId xmlns:p14="http://schemas.microsoft.com/office/powerpoint/2010/main" val="37564340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8/8/2017</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8/8/2017</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8/8/2017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8/8/2017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8/8/2017</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8/8/2017</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8/8/2017</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8/8/2017</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782A82-7AB0-4F7C-935F-A5D108170B52}" type="datetimeFigureOut">
              <a:rPr lang="en-US" smtClean="0">
                <a:solidFill>
                  <a:prstClr val="black">
                    <a:tint val="75000"/>
                  </a:prstClr>
                </a:solidFill>
              </a:rPr>
              <a:pPr/>
              <a:t>8/11/2017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6E19D6-D50D-4D71-B271-374E5CBD1B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49512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82A82-7AB0-4F7C-935F-A5D108170B52}" type="datetimeFigureOut">
              <a:rPr lang="en-US" smtClean="0">
                <a:solidFill>
                  <a:prstClr val="black">
                    <a:tint val="75000"/>
                  </a:prstClr>
                </a:solidFill>
              </a:rPr>
              <a:pPr/>
              <a:t>8/11/2017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6E19D6-D50D-4D71-B271-374E5CBD1B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068469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782A82-7AB0-4F7C-935F-A5D108170B52}" type="datetimeFigureOut">
              <a:rPr lang="en-US" smtClean="0">
                <a:solidFill>
                  <a:prstClr val="black">
                    <a:tint val="75000"/>
                  </a:prstClr>
                </a:solidFill>
              </a:rPr>
              <a:pPr/>
              <a:t>8/11/2017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6E19D6-D50D-4D71-B271-374E5CBD1B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57863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782A82-7AB0-4F7C-935F-A5D108170B52}" type="datetimeFigureOut">
              <a:rPr lang="en-US" smtClean="0">
                <a:solidFill>
                  <a:prstClr val="black">
                    <a:tint val="75000"/>
                  </a:prstClr>
                </a:solidFill>
              </a:rPr>
              <a:pPr/>
              <a:t>8/11/2017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6E19D6-D50D-4D71-B271-374E5CBD1B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64120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782A82-7AB0-4F7C-935F-A5D108170B52}" type="datetimeFigureOut">
              <a:rPr lang="en-US" smtClean="0">
                <a:solidFill>
                  <a:prstClr val="black">
                    <a:tint val="75000"/>
                  </a:prstClr>
                </a:solidFill>
              </a:rPr>
              <a:pPr/>
              <a:t>8/11/2017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26E19D6-D50D-4D71-B271-374E5CBD1B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82822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782A82-7AB0-4F7C-935F-A5D108170B52}" type="datetimeFigureOut">
              <a:rPr lang="en-US" smtClean="0">
                <a:solidFill>
                  <a:prstClr val="black">
                    <a:tint val="75000"/>
                  </a:prstClr>
                </a:solidFill>
              </a:rPr>
              <a:pPr/>
              <a:t>8/11/2017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26E19D6-D50D-4D71-B271-374E5CBD1B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92121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82A82-7AB0-4F7C-935F-A5D108170B52}" type="datetimeFigureOut">
              <a:rPr lang="en-US" smtClean="0">
                <a:solidFill>
                  <a:prstClr val="black">
                    <a:tint val="75000"/>
                  </a:prstClr>
                </a:solidFill>
              </a:rPr>
              <a:pPr/>
              <a:t>8/11/2017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26E19D6-D50D-4D71-B271-374E5CBD1B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657296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782A82-7AB0-4F7C-935F-A5D108170B52}" type="datetimeFigureOut">
              <a:rPr lang="en-US" smtClean="0">
                <a:solidFill>
                  <a:prstClr val="black">
                    <a:tint val="75000"/>
                  </a:prstClr>
                </a:solidFill>
              </a:rPr>
              <a:pPr/>
              <a:t>8/11/2017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6E19D6-D50D-4D71-B271-374E5CBD1B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51133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782A82-7AB0-4F7C-935F-A5D108170B52}" type="datetimeFigureOut">
              <a:rPr lang="en-US" smtClean="0">
                <a:solidFill>
                  <a:prstClr val="black">
                    <a:tint val="75000"/>
                  </a:prstClr>
                </a:solidFill>
              </a:rPr>
              <a:pPr/>
              <a:t>8/11/2017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26E19D6-D50D-4D71-B271-374E5CBD1B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80989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82A82-7AB0-4F7C-935F-A5D108170B52}" type="datetimeFigureOut">
              <a:rPr lang="en-US" smtClean="0">
                <a:solidFill>
                  <a:prstClr val="black">
                    <a:tint val="75000"/>
                  </a:prstClr>
                </a:solidFill>
              </a:rPr>
              <a:pPr/>
              <a:t>8/11/2017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6E19D6-D50D-4D71-B271-374E5CBD1B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72653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82A82-7AB0-4F7C-935F-A5D108170B52}" type="datetimeFigureOut">
              <a:rPr lang="en-US" smtClean="0">
                <a:solidFill>
                  <a:prstClr val="black">
                    <a:tint val="75000"/>
                  </a:prstClr>
                </a:solidFill>
              </a:rPr>
              <a:pPr/>
              <a:t>8/11/2017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26E19D6-D50D-4D71-B271-374E5CBD1BA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7676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3-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8/8/2017</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A0782A82-7AB0-4F7C-935F-A5D108170B52}" type="datetimeFigureOut">
              <a:rPr lang="en-US" smtClean="0">
                <a:solidFill>
                  <a:prstClr val="black">
                    <a:tint val="75000"/>
                  </a:prstClr>
                </a:solidFill>
              </a:rPr>
              <a:pPr defTabSz="914400"/>
              <a:t>8/11/2017</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526E19D6-D50D-4D71-B271-374E5CBD1BAD}"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804611629"/>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9.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solutionwhere.com/ww/gfp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9.emf"/></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3.wm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www.gfps.k12.mt.us/" TargetMode="External"/><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gif"/></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hyperlink" Target="http://www.mgslp.org/repayment-options/discharge-and-forgiveness" TargetMode="External"/><Relationship Id="rId7"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34.png"/><Relationship Id="rId5" Type="http://schemas.openxmlformats.org/officeDocument/2006/relationships/hyperlink" Target="https://www.nslds.ed.gov/nslds_SA/" TargetMode="External"/><Relationship Id="rId4" Type="http://schemas.openxmlformats.org/officeDocument/2006/relationships/hyperlink" Target="http://www.ed.gov/about/offices/list/ope/pol/tsa.html"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37.emf"/><Relationship Id="rId4" Type="http://schemas.openxmlformats.org/officeDocument/2006/relationships/package" Target="../embeddings/Microsoft_Word_Document2.docx"/></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New Teacher Training</a:t>
            </a:r>
            <a:endParaRPr lang="en-US" dirty="0"/>
          </a:p>
        </p:txBody>
      </p:sp>
      <p:sp>
        <p:nvSpPr>
          <p:cNvPr id="3" name="Subtitle 2"/>
          <p:cNvSpPr>
            <a:spLocks noGrp="1"/>
          </p:cNvSpPr>
          <p:nvPr>
            <p:ph type="subTitle" idx="1"/>
          </p:nvPr>
        </p:nvSpPr>
        <p:spPr/>
        <p:txBody>
          <a:bodyPr>
            <a:normAutofit fontScale="92500" lnSpcReduction="10000"/>
          </a:bodyPr>
          <a:lstStyle/>
          <a:p>
            <a:r>
              <a:rPr lang="en-US" dirty="0" smtClean="0"/>
              <a:t>August 14, </a:t>
            </a:r>
            <a:r>
              <a:rPr lang="en-US" dirty="0" smtClean="0"/>
              <a:t>2017</a:t>
            </a:r>
          </a:p>
          <a:p>
            <a:r>
              <a:rPr lang="en-US" dirty="0" smtClean="0"/>
              <a:t>8:00 AM to 3:30 PM</a:t>
            </a:r>
            <a:endParaRPr lang="en-US" dirty="0"/>
          </a:p>
        </p:txBody>
      </p:sp>
    </p:spTree>
    <p:extLst>
      <p:ext uri="{BB962C8B-B14F-4D97-AF65-F5344CB8AC3E}">
        <p14:creationId xmlns:p14="http://schemas.microsoft.com/office/powerpoint/2010/main" val="26779997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Welcome</a:t>
            </a:r>
            <a:endParaRPr lang="en-US" dirty="0"/>
          </a:p>
        </p:txBody>
      </p:sp>
      <p:sp>
        <p:nvSpPr>
          <p:cNvPr id="3" name="Content Placeholder 2"/>
          <p:cNvSpPr>
            <a:spLocks noGrp="1"/>
          </p:cNvSpPr>
          <p:nvPr>
            <p:ph idx="1"/>
          </p:nvPr>
        </p:nvSpPr>
        <p:spPr>
          <a:xfrm>
            <a:off x="1999622" y="2057401"/>
            <a:ext cx="9093758" cy="4024125"/>
          </a:xfrm>
        </p:spPr>
        <p:txBody>
          <a:bodyPr>
            <a:normAutofit/>
          </a:bodyPr>
          <a:lstStyle/>
          <a:p>
            <a:r>
              <a:rPr lang="en-US" sz="2400" dirty="0" smtClean="0"/>
              <a:t>Today will be about: </a:t>
            </a:r>
          </a:p>
          <a:p>
            <a:pPr lvl="1"/>
            <a:r>
              <a:rPr lang="en-US" sz="2400" dirty="0"/>
              <a:t>B</a:t>
            </a:r>
            <a:r>
              <a:rPr lang="en-US" sz="2400" dirty="0" smtClean="0"/>
              <a:t>ecoming acquainted with your new employer</a:t>
            </a:r>
          </a:p>
          <a:p>
            <a:pPr lvl="1"/>
            <a:r>
              <a:rPr lang="en-US" sz="2400" dirty="0" smtClean="0"/>
              <a:t>Learning how we communicate at GFPS</a:t>
            </a:r>
          </a:p>
          <a:p>
            <a:pPr lvl="1"/>
            <a:r>
              <a:rPr lang="en-US" sz="2400" dirty="0" smtClean="0"/>
              <a:t>Discovering what to do and who to go to when you have questions</a:t>
            </a:r>
          </a:p>
          <a:p>
            <a:pPr lvl="1"/>
            <a:r>
              <a:rPr lang="en-US" sz="2400" dirty="0" smtClean="0"/>
              <a:t>Getting to know some of your co-workers</a:t>
            </a:r>
          </a:p>
          <a:p>
            <a:pPr lvl="1"/>
            <a:r>
              <a:rPr lang="en-US" sz="2400" dirty="0" smtClean="0"/>
              <a:t>All other items employment related</a:t>
            </a:r>
            <a:endParaRPr lang="en-US" sz="2400" dirty="0"/>
          </a:p>
        </p:txBody>
      </p:sp>
    </p:spTree>
    <p:extLst>
      <p:ext uri="{BB962C8B-B14F-4D97-AF65-F5344CB8AC3E}">
        <p14:creationId xmlns:p14="http://schemas.microsoft.com/office/powerpoint/2010/main" val="3314839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Superintendent Lacey</a:t>
            </a:r>
            <a:br>
              <a:rPr lang="en-US" dirty="0" smtClean="0"/>
            </a:br>
            <a:r>
              <a:rPr lang="en-US" dirty="0" smtClean="0"/>
              <a:t>&amp; Cabinet</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8293826" y="2194560"/>
            <a:ext cx="3381142" cy="2867876"/>
          </a:xfrm>
          <a:prstGeom prst="rect">
            <a:avLst/>
          </a:prstGeom>
        </p:spPr>
      </p:pic>
    </p:spTree>
    <p:extLst>
      <p:ext uri="{BB962C8B-B14F-4D97-AF65-F5344CB8AC3E}">
        <p14:creationId xmlns:p14="http://schemas.microsoft.com/office/powerpoint/2010/main" val="11668516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38106" y="1274588"/>
            <a:ext cx="8305800" cy="780288"/>
          </a:xfrm>
        </p:spPr>
        <p:txBody>
          <a:bodyPr>
            <a:normAutofit fontScale="90000"/>
          </a:bodyPr>
          <a:lstStyle/>
          <a:p>
            <a:pPr algn="ctr"/>
            <a:r>
              <a:rPr lang="en-US" dirty="0" smtClean="0"/>
              <a:t>Introducing District Leadership</a:t>
            </a:r>
            <a:endParaRPr lang="en-US" dirty="0"/>
          </a:p>
        </p:txBody>
      </p:sp>
      <p:sp>
        <p:nvSpPr>
          <p:cNvPr id="6" name="TextBox 5"/>
          <p:cNvSpPr txBox="1"/>
          <p:nvPr/>
        </p:nvSpPr>
        <p:spPr>
          <a:xfrm>
            <a:off x="650631" y="2123161"/>
            <a:ext cx="9982200" cy="4216539"/>
          </a:xfrm>
          <a:prstGeom prst="rect">
            <a:avLst/>
          </a:prstGeom>
          <a:noFill/>
        </p:spPr>
        <p:txBody>
          <a:bodyPr wrap="square" rtlCol="0">
            <a:spAutoFit/>
          </a:bodyPr>
          <a:lstStyle/>
          <a:p>
            <a:pPr lvl="1"/>
            <a:r>
              <a:rPr lang="en-US" sz="3200" dirty="0"/>
              <a:t>Superintendent’s Cabinet:</a:t>
            </a:r>
          </a:p>
          <a:p>
            <a:pPr lvl="1"/>
            <a:r>
              <a:rPr lang="en-US" sz="3200" dirty="0"/>
              <a:t>   </a:t>
            </a:r>
            <a:r>
              <a:rPr lang="en-US" sz="3200" dirty="0" smtClean="0"/>
              <a:t> </a:t>
            </a:r>
            <a:r>
              <a:rPr lang="en-US" sz="2800" dirty="0" smtClean="0"/>
              <a:t>Assistant </a:t>
            </a:r>
            <a:r>
              <a:rPr lang="en-US" sz="2800" dirty="0"/>
              <a:t>Superintendent K-6:  Ruth Uecker </a:t>
            </a:r>
          </a:p>
          <a:p>
            <a:pPr lvl="1"/>
            <a:r>
              <a:rPr lang="en-US" sz="2800" dirty="0"/>
              <a:t>    Assistant Superintendent 7-12:  Tom Moore</a:t>
            </a:r>
          </a:p>
          <a:p>
            <a:pPr lvl="1"/>
            <a:r>
              <a:rPr lang="en-US" sz="2800" dirty="0"/>
              <a:t>    Director of Business Operations:  Brian Patrick</a:t>
            </a:r>
          </a:p>
          <a:p>
            <a:pPr lvl="1"/>
            <a:r>
              <a:rPr lang="en-US" sz="2800" dirty="0"/>
              <a:t>    Director of Human Resources:  Mindy Kiser</a:t>
            </a:r>
          </a:p>
          <a:p>
            <a:pPr lvl="1"/>
            <a:r>
              <a:rPr lang="en-US" sz="2800" dirty="0"/>
              <a:t>    Director of Instructional Technology:  Tom Hering</a:t>
            </a:r>
          </a:p>
          <a:p>
            <a:pPr lvl="1"/>
            <a:r>
              <a:rPr lang="en-US" sz="2800" dirty="0"/>
              <a:t>    Director of Student Services:  Dale Lambert</a:t>
            </a:r>
          </a:p>
          <a:p>
            <a:pPr lvl="1"/>
            <a:r>
              <a:rPr lang="en-US" sz="2800" dirty="0"/>
              <a:t>    </a:t>
            </a:r>
            <a:r>
              <a:rPr lang="en-US" sz="2800" dirty="0" smtClean="0"/>
              <a:t>Community </a:t>
            </a:r>
            <a:r>
              <a:rPr lang="en-US" sz="2800" dirty="0"/>
              <a:t>Connections Manager:  Dave Crum</a:t>
            </a:r>
          </a:p>
          <a:p>
            <a:endParaRPr lang="en-US" dirty="0"/>
          </a:p>
          <a:p>
            <a:endParaRPr lang="en-US" dirty="0"/>
          </a:p>
        </p:txBody>
      </p:sp>
    </p:spTree>
    <p:extLst>
      <p:ext uri="{BB962C8B-B14F-4D97-AF65-F5344CB8AC3E}">
        <p14:creationId xmlns:p14="http://schemas.microsoft.com/office/powerpoint/2010/main" val="40498884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304800"/>
            <a:ext cx="8229600" cy="6096000"/>
          </a:xfrm>
        </p:spPr>
        <p:txBody>
          <a:bodyPr>
            <a:normAutofit lnSpcReduction="10000"/>
          </a:bodyPr>
          <a:lstStyle/>
          <a:p>
            <a:pPr marL="0" indent="0">
              <a:buNone/>
            </a:pPr>
            <a:r>
              <a:rPr lang="en-US" b="1" dirty="0"/>
              <a:t>Mission:</a:t>
            </a:r>
          </a:p>
          <a:p>
            <a:pPr marL="0" indent="0">
              <a:buNone/>
            </a:pPr>
            <a:r>
              <a:rPr lang="en-US" dirty="0"/>
              <a:t>We successfully educate </a:t>
            </a:r>
            <a:r>
              <a:rPr lang="en-US" dirty="0" smtClean="0"/>
              <a:t>                                    </a:t>
            </a:r>
            <a:r>
              <a:rPr lang="en-US" b="1" u="sng" dirty="0" smtClean="0">
                <a:effectLst>
                  <a:outerShdw blurRad="38100" dist="38100" dir="2700000" algn="tl">
                    <a:srgbClr val="000000">
                      <a:alpha val="43137"/>
                    </a:srgbClr>
                  </a:outerShdw>
                </a:effectLst>
              </a:rPr>
              <a:t>students</a:t>
            </a:r>
            <a:r>
              <a:rPr lang="en-US" dirty="0" smtClean="0"/>
              <a:t> </a:t>
            </a:r>
            <a:r>
              <a:rPr lang="en-US" dirty="0"/>
              <a:t>to navigate their futures</a:t>
            </a:r>
            <a:r>
              <a:rPr lang="en-US" dirty="0" smtClean="0"/>
              <a:t>.</a:t>
            </a:r>
          </a:p>
          <a:p>
            <a:pPr marL="0" indent="0">
              <a:buNone/>
            </a:pPr>
            <a:endParaRPr lang="en-US" b="1" dirty="0" smtClean="0"/>
          </a:p>
          <a:p>
            <a:pPr marL="0" indent="0">
              <a:buNone/>
            </a:pPr>
            <a:r>
              <a:rPr lang="en-US" b="1" dirty="0" smtClean="0"/>
              <a:t>Vision:</a:t>
            </a:r>
          </a:p>
          <a:p>
            <a:pPr marL="0" indent="0">
              <a:buNone/>
            </a:pPr>
            <a:r>
              <a:rPr lang="en-US" b="1" u="sng" dirty="0" smtClean="0">
                <a:effectLst>
                  <a:outerShdw blurRad="38100" dist="38100" dir="2700000" algn="tl">
                    <a:srgbClr val="000000">
                      <a:alpha val="43137"/>
                    </a:srgbClr>
                  </a:outerShdw>
                </a:effectLst>
              </a:rPr>
              <a:t>All </a:t>
            </a:r>
            <a:r>
              <a:rPr lang="en-US" b="1" u="sng" dirty="0">
                <a:effectLst>
                  <a:outerShdw blurRad="38100" dist="38100" dir="2700000" algn="tl">
                    <a:srgbClr val="000000">
                      <a:alpha val="43137"/>
                    </a:srgbClr>
                  </a:outerShdw>
                </a:effectLst>
              </a:rPr>
              <a:t>kids</a:t>
            </a:r>
            <a:r>
              <a:rPr lang="en-US" dirty="0"/>
              <a:t> engaged in learning </a:t>
            </a:r>
            <a:r>
              <a:rPr lang="en-US" dirty="0" smtClean="0"/>
              <a:t>today…</a:t>
            </a:r>
          </a:p>
          <a:p>
            <a:pPr marL="0" indent="0">
              <a:buNone/>
            </a:pPr>
            <a:r>
              <a:rPr lang="en-US" dirty="0" smtClean="0"/>
              <a:t>for </a:t>
            </a:r>
            <a:r>
              <a:rPr lang="en-US" dirty="0"/>
              <a:t>life </a:t>
            </a:r>
            <a:r>
              <a:rPr lang="en-US" dirty="0" smtClean="0"/>
              <a:t>tomorrow.</a:t>
            </a:r>
          </a:p>
          <a:p>
            <a:pPr marL="0" indent="0">
              <a:buNone/>
            </a:pPr>
            <a:endParaRPr lang="en-US" dirty="0"/>
          </a:p>
          <a:p>
            <a:pPr marL="0" indent="0">
              <a:buNone/>
            </a:pPr>
            <a:r>
              <a:rPr lang="en-US" b="1" dirty="0" smtClean="0"/>
              <a:t>Leadership</a:t>
            </a:r>
            <a:r>
              <a:rPr lang="en-US" dirty="0" smtClean="0"/>
              <a:t>:</a:t>
            </a:r>
          </a:p>
          <a:p>
            <a:pPr marL="0" indent="0">
              <a:buNone/>
            </a:pPr>
            <a:r>
              <a:rPr lang="en-US" dirty="0" smtClean="0"/>
              <a:t>The capacity to translate vision/mission into reality.</a:t>
            </a:r>
            <a:endParaRPr lang="en-US" dirty="0"/>
          </a:p>
          <a:p>
            <a:pPr marL="0" indent="0">
              <a:buNone/>
            </a:pPr>
            <a:endParaRPr lang="en-US" b="1" dirty="0" smtClean="0"/>
          </a:p>
          <a:p>
            <a:pPr marL="0" indent="0">
              <a:buNone/>
            </a:pP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6200" y="152401"/>
            <a:ext cx="2793524" cy="2095143"/>
          </a:xfrm>
          <a:prstGeom prst="rect">
            <a:avLst/>
          </a:prstGeom>
        </p:spPr>
      </p:pic>
    </p:spTree>
    <p:extLst>
      <p:ext uri="{BB962C8B-B14F-4D97-AF65-F5344CB8AC3E}">
        <p14:creationId xmlns:p14="http://schemas.microsoft.com/office/powerpoint/2010/main" val="20863893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78280" y="-457200"/>
            <a:ext cx="9189720" cy="5105400"/>
          </a:xfrm>
          <a:prstGeom prst="rect">
            <a:avLst/>
          </a:prstGeom>
        </p:spPr>
      </p:pic>
      <p:sp>
        <p:nvSpPr>
          <p:cNvPr id="5" name="TextBox 4"/>
          <p:cNvSpPr txBox="1"/>
          <p:nvPr/>
        </p:nvSpPr>
        <p:spPr>
          <a:xfrm>
            <a:off x="5334001" y="2057400"/>
            <a:ext cx="1672713" cy="523220"/>
          </a:xfrm>
          <a:prstGeom prst="rect">
            <a:avLst/>
          </a:prstGeom>
          <a:noFill/>
        </p:spPr>
        <p:txBody>
          <a:bodyPr wrap="square" rtlCol="0">
            <a:spAutoFit/>
          </a:bodyPr>
          <a:lstStyle/>
          <a:p>
            <a:pPr defTabSz="914400"/>
            <a:r>
              <a:rPr lang="en-US" sz="2800" b="1" dirty="0">
                <a:solidFill>
                  <a:prstClr val="black"/>
                </a:solidFill>
                <a:effectLst>
                  <a:outerShdw blurRad="38100" dist="38100" dir="2700000" algn="tl">
                    <a:srgbClr val="000000">
                      <a:alpha val="43137"/>
                    </a:srgbClr>
                  </a:outerShdw>
                </a:effectLst>
              </a:rPr>
              <a:t>STUDENT</a:t>
            </a:r>
          </a:p>
        </p:txBody>
      </p:sp>
      <p:sp>
        <p:nvSpPr>
          <p:cNvPr id="6" name="TextBox 5"/>
          <p:cNvSpPr txBox="1"/>
          <p:nvPr/>
        </p:nvSpPr>
        <p:spPr>
          <a:xfrm>
            <a:off x="5279308" y="2365772"/>
            <a:ext cx="1782096" cy="523220"/>
          </a:xfrm>
          <a:prstGeom prst="rect">
            <a:avLst/>
          </a:prstGeom>
          <a:noFill/>
        </p:spPr>
        <p:txBody>
          <a:bodyPr wrap="square" rtlCol="0">
            <a:spAutoFit/>
          </a:bodyPr>
          <a:lstStyle/>
          <a:p>
            <a:pPr defTabSz="914400"/>
            <a:r>
              <a:rPr lang="en-US" sz="2800" b="1" dirty="0">
                <a:solidFill>
                  <a:prstClr val="black"/>
                </a:solidFill>
                <a:effectLst>
                  <a:outerShdw blurRad="38100" dist="38100" dir="2700000" algn="tl">
                    <a:srgbClr val="000000">
                      <a:alpha val="43137"/>
                    </a:srgbClr>
                  </a:outerShdw>
                </a:effectLst>
              </a:rPr>
              <a:t>CENTERED</a:t>
            </a:r>
          </a:p>
        </p:txBody>
      </p:sp>
      <p:sp>
        <p:nvSpPr>
          <p:cNvPr id="7" name="TextBox 6"/>
          <p:cNvSpPr txBox="1"/>
          <p:nvPr/>
        </p:nvSpPr>
        <p:spPr>
          <a:xfrm>
            <a:off x="5334000" y="3048000"/>
            <a:ext cx="1672713" cy="523220"/>
          </a:xfrm>
          <a:prstGeom prst="rect">
            <a:avLst/>
          </a:prstGeom>
          <a:noFill/>
        </p:spPr>
        <p:txBody>
          <a:bodyPr wrap="square" rtlCol="0">
            <a:spAutoFit/>
          </a:bodyPr>
          <a:lstStyle/>
          <a:p>
            <a:pPr defTabSz="914400"/>
            <a:r>
              <a:rPr lang="en-US" sz="2800" b="1" dirty="0">
                <a:solidFill>
                  <a:prstClr val="black"/>
                </a:solidFill>
                <a:effectLst>
                  <a:outerShdw blurRad="38100" dist="38100" dir="2700000" algn="tl">
                    <a:srgbClr val="000000">
                      <a:alpha val="43137"/>
                    </a:srgbClr>
                  </a:outerShdw>
                </a:effectLst>
              </a:rPr>
              <a:t>STUDENT</a:t>
            </a:r>
          </a:p>
        </p:txBody>
      </p:sp>
      <p:sp>
        <p:nvSpPr>
          <p:cNvPr id="8" name="TextBox 7"/>
          <p:cNvSpPr txBox="1"/>
          <p:nvPr/>
        </p:nvSpPr>
        <p:spPr>
          <a:xfrm>
            <a:off x="5361040" y="3455432"/>
            <a:ext cx="1672713" cy="523220"/>
          </a:xfrm>
          <a:prstGeom prst="rect">
            <a:avLst/>
          </a:prstGeom>
          <a:noFill/>
        </p:spPr>
        <p:txBody>
          <a:bodyPr wrap="square" rtlCol="0">
            <a:spAutoFit/>
          </a:bodyPr>
          <a:lstStyle/>
          <a:p>
            <a:pPr defTabSz="914400"/>
            <a:r>
              <a:rPr lang="en-US" sz="2800" b="1" dirty="0">
                <a:solidFill>
                  <a:prstClr val="black"/>
                </a:solidFill>
                <a:effectLst>
                  <a:outerShdw blurRad="38100" dist="38100" dir="2700000" algn="tl">
                    <a:srgbClr val="000000">
                      <a:alpha val="43137"/>
                    </a:srgbClr>
                  </a:outerShdw>
                </a:effectLst>
              </a:rPr>
              <a:t>SUCCESS</a:t>
            </a:r>
          </a:p>
        </p:txBody>
      </p:sp>
      <p:sp>
        <p:nvSpPr>
          <p:cNvPr id="9" name="TextBox 8"/>
          <p:cNvSpPr txBox="1"/>
          <p:nvPr/>
        </p:nvSpPr>
        <p:spPr>
          <a:xfrm>
            <a:off x="5976784" y="2723376"/>
            <a:ext cx="685800" cy="369332"/>
          </a:xfrm>
          <a:prstGeom prst="rect">
            <a:avLst/>
          </a:prstGeom>
          <a:noFill/>
        </p:spPr>
        <p:txBody>
          <a:bodyPr wrap="square" rtlCol="0">
            <a:spAutoFit/>
          </a:bodyPr>
          <a:lstStyle/>
          <a:p>
            <a:pPr defTabSz="914400"/>
            <a:r>
              <a:rPr lang="en-US" dirty="0">
                <a:solidFill>
                  <a:prstClr val="black"/>
                </a:solidFill>
              </a:rPr>
              <a:t>for</a:t>
            </a:r>
          </a:p>
        </p:txBody>
      </p:sp>
      <p:sp>
        <p:nvSpPr>
          <p:cNvPr id="10" name="TextBox 9"/>
          <p:cNvSpPr txBox="1"/>
          <p:nvPr/>
        </p:nvSpPr>
        <p:spPr>
          <a:xfrm>
            <a:off x="1981200" y="228600"/>
            <a:ext cx="3048000" cy="369332"/>
          </a:xfrm>
          <a:prstGeom prst="rect">
            <a:avLst/>
          </a:prstGeom>
          <a:noFill/>
        </p:spPr>
        <p:txBody>
          <a:bodyPr wrap="square" rtlCol="0">
            <a:spAutoFit/>
          </a:bodyPr>
          <a:lstStyle/>
          <a:p>
            <a:pPr defTabSz="914400"/>
            <a:r>
              <a:rPr lang="en-US" dirty="0">
                <a:solidFill>
                  <a:prstClr val="black"/>
                </a:solidFill>
              </a:rPr>
              <a:t>My preferred reality:</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3999" y="4979833"/>
            <a:ext cx="1478964" cy="1478964"/>
          </a:xfrm>
          <a:prstGeom prst="rect">
            <a:avLst/>
          </a:prstGeom>
        </p:spPr>
      </p:pic>
    </p:spTree>
    <p:extLst>
      <p:ext uri="{BB962C8B-B14F-4D97-AF65-F5344CB8AC3E}">
        <p14:creationId xmlns:p14="http://schemas.microsoft.com/office/powerpoint/2010/main" val="1264033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304800"/>
            <a:ext cx="11498036" cy="59436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9482" y="1600200"/>
            <a:ext cx="2971472" cy="2971472"/>
          </a:xfrm>
          <a:prstGeom prst="rect">
            <a:avLst/>
          </a:prstGeom>
        </p:spPr>
      </p:pic>
    </p:spTree>
    <p:extLst>
      <p:ext uri="{BB962C8B-B14F-4D97-AF65-F5344CB8AC3E}">
        <p14:creationId xmlns:p14="http://schemas.microsoft.com/office/powerpoint/2010/main" val="7807733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81200" y="27272"/>
            <a:ext cx="8229600" cy="715962"/>
          </a:xfrm>
        </p:spPr>
        <p:txBody>
          <a:bodyPr>
            <a:normAutofit fontScale="90000"/>
          </a:bodyPr>
          <a:lstStyle/>
          <a:p>
            <a:r>
              <a:rPr lang="en-US" dirty="0" smtClean="0"/>
              <a:t>Belief Statements</a:t>
            </a:r>
            <a:endParaRPr lang="en-US" dirty="0"/>
          </a:p>
        </p:txBody>
      </p:sp>
      <p:sp>
        <p:nvSpPr>
          <p:cNvPr id="3" name="Content Placeholder 2"/>
          <p:cNvSpPr>
            <a:spLocks noGrp="1"/>
          </p:cNvSpPr>
          <p:nvPr>
            <p:ph idx="1"/>
          </p:nvPr>
        </p:nvSpPr>
        <p:spPr>
          <a:xfrm>
            <a:off x="1752600" y="838200"/>
            <a:ext cx="8686800" cy="5943600"/>
          </a:xfrm>
        </p:spPr>
        <p:txBody>
          <a:bodyPr>
            <a:normAutofit fontScale="70000" lnSpcReduction="20000"/>
          </a:bodyPr>
          <a:lstStyle/>
          <a:p>
            <a:pPr marL="514350" indent="-514350">
              <a:buFont typeface="+mj-lt"/>
              <a:buAutoNum type="arabicPeriod"/>
            </a:pPr>
            <a:r>
              <a:rPr lang="en-US" dirty="0"/>
              <a:t>All students deserve teachers and staff who </a:t>
            </a:r>
            <a:r>
              <a:rPr lang="en-US" b="1" dirty="0">
                <a:solidFill>
                  <a:srgbClr val="C00000"/>
                </a:solidFill>
                <a:effectLst>
                  <a:outerShdw blurRad="38100" dist="38100" dir="2700000" algn="tl">
                    <a:srgbClr val="000000">
                      <a:alpha val="43137"/>
                    </a:srgbClr>
                  </a:outerShdw>
                </a:effectLst>
              </a:rPr>
              <a:t>thrive on student success</a:t>
            </a:r>
            <a:r>
              <a:rPr lang="en-US" dirty="0"/>
              <a:t>.</a:t>
            </a:r>
          </a:p>
          <a:p>
            <a:pPr marL="514350" indent="-514350">
              <a:buFont typeface="+mj-lt"/>
              <a:buAutoNum type="arabicPeriod"/>
            </a:pPr>
            <a:r>
              <a:rPr lang="en-US" dirty="0"/>
              <a:t>Each student will have </a:t>
            </a:r>
            <a:r>
              <a:rPr lang="en-US" b="1" dirty="0">
                <a:solidFill>
                  <a:srgbClr val="C00000"/>
                </a:solidFill>
                <a:effectLst>
                  <a:outerShdw blurRad="38100" dist="38100" dir="2700000" algn="tl">
                    <a:srgbClr val="000000">
                      <a:alpha val="43137"/>
                    </a:srgbClr>
                  </a:outerShdw>
                </a:effectLst>
              </a:rPr>
              <a:t>fair and equitable opportunit</a:t>
            </a:r>
            <a:r>
              <a:rPr lang="en-US" dirty="0"/>
              <a:t>y for </a:t>
            </a:r>
            <a:r>
              <a:rPr lang="en-US" b="1" dirty="0">
                <a:solidFill>
                  <a:srgbClr val="C00000"/>
                </a:solidFill>
                <a:effectLst>
                  <a:outerShdw blurRad="38100" dist="38100" dir="2700000" algn="tl">
                    <a:srgbClr val="000000">
                      <a:alpha val="43137"/>
                    </a:srgbClr>
                  </a:outerShdw>
                </a:effectLst>
              </a:rPr>
              <a:t>quality instruction</a:t>
            </a:r>
            <a:r>
              <a:rPr lang="en-US" dirty="0"/>
              <a:t> and academic success.</a:t>
            </a:r>
          </a:p>
          <a:p>
            <a:pPr marL="514350" indent="-514350">
              <a:buFont typeface="+mj-lt"/>
              <a:buAutoNum type="arabicPeriod"/>
            </a:pPr>
            <a:r>
              <a:rPr lang="en-US" dirty="0"/>
              <a:t>All students learn when their individual needs are met through a </a:t>
            </a:r>
            <a:r>
              <a:rPr lang="en-US" b="1" dirty="0">
                <a:solidFill>
                  <a:srgbClr val="C00000"/>
                </a:solidFill>
                <a:effectLst>
                  <a:outerShdw blurRad="38100" dist="38100" dir="2700000" algn="tl">
                    <a:srgbClr val="000000">
                      <a:alpha val="43137"/>
                    </a:srgbClr>
                  </a:outerShdw>
                </a:effectLst>
              </a:rPr>
              <a:t>personalized</a:t>
            </a:r>
            <a:r>
              <a:rPr lang="en-US" dirty="0"/>
              <a:t> school experience</a:t>
            </a:r>
            <a:r>
              <a:rPr lang="en-US" i="1" dirty="0"/>
              <a:t>.</a:t>
            </a:r>
            <a:endParaRPr lang="en-US" dirty="0"/>
          </a:p>
          <a:p>
            <a:pPr marL="514350" indent="-514350">
              <a:buFont typeface="+mj-lt"/>
              <a:buAutoNum type="arabicPeriod"/>
            </a:pPr>
            <a:r>
              <a:rPr lang="en-US" dirty="0"/>
              <a:t>All students and staff learn and work best in </a:t>
            </a:r>
            <a:r>
              <a:rPr lang="en-US" b="1" dirty="0">
                <a:solidFill>
                  <a:srgbClr val="C00000"/>
                </a:solidFill>
                <a:effectLst>
                  <a:outerShdw blurRad="38100" dist="38100" dir="2700000" algn="tl">
                    <a:srgbClr val="000000">
                      <a:alpha val="43137"/>
                    </a:srgbClr>
                  </a:outerShdw>
                </a:effectLst>
              </a:rPr>
              <a:t>a safe, secure, and nurturing environment</a:t>
            </a:r>
            <a:r>
              <a:rPr lang="en-US" dirty="0"/>
              <a:t>.</a:t>
            </a:r>
          </a:p>
          <a:p>
            <a:pPr marL="514350" indent="-514350">
              <a:buFont typeface="+mj-lt"/>
              <a:buAutoNum type="arabicPeriod"/>
            </a:pPr>
            <a:r>
              <a:rPr lang="en-US" dirty="0"/>
              <a:t>Highly skilled and committed </a:t>
            </a:r>
            <a:r>
              <a:rPr lang="en-US" b="1" dirty="0">
                <a:solidFill>
                  <a:srgbClr val="C00000"/>
                </a:solidFill>
                <a:effectLst>
                  <a:outerShdw blurRad="38100" dist="38100" dir="2700000" algn="tl">
                    <a:srgbClr val="000000">
                      <a:alpha val="43137"/>
                    </a:srgbClr>
                  </a:outerShdw>
                </a:effectLst>
              </a:rPr>
              <a:t>personnel are our greatest asset</a:t>
            </a:r>
            <a:r>
              <a:rPr lang="en-US" dirty="0"/>
              <a:t>.</a:t>
            </a:r>
          </a:p>
          <a:p>
            <a:pPr marL="514350" indent="-514350">
              <a:buFont typeface="+mj-lt"/>
              <a:buAutoNum type="arabicPeriod"/>
            </a:pPr>
            <a:r>
              <a:rPr lang="en-US" dirty="0"/>
              <a:t>Quality education is a </a:t>
            </a:r>
            <a:r>
              <a:rPr lang="en-US" b="1" dirty="0">
                <a:solidFill>
                  <a:srgbClr val="C00000"/>
                </a:solidFill>
                <a:effectLst>
                  <a:outerShdw blurRad="38100" dist="38100" dir="2700000" algn="tl">
                    <a:srgbClr val="000000">
                      <a:alpha val="43137"/>
                    </a:srgbClr>
                  </a:outerShdw>
                </a:effectLst>
              </a:rPr>
              <a:t>partnership</a:t>
            </a:r>
            <a:r>
              <a:rPr lang="en-US" dirty="0"/>
              <a:t> of students, staff, family, and community engagement.</a:t>
            </a:r>
          </a:p>
          <a:p>
            <a:pPr marL="514350" indent="-514350">
              <a:buFont typeface="+mj-lt"/>
              <a:buAutoNum type="arabicPeriod"/>
            </a:pPr>
            <a:r>
              <a:rPr lang="en-US" dirty="0"/>
              <a:t>Dedication to acknowledging, affirming, and including </a:t>
            </a:r>
            <a:r>
              <a:rPr lang="en-US" b="1" dirty="0">
                <a:solidFill>
                  <a:srgbClr val="C00000"/>
                </a:solidFill>
                <a:effectLst>
                  <a:outerShdw blurRad="38100" dist="38100" dir="2700000" algn="tl">
                    <a:srgbClr val="000000">
                      <a:alpha val="43137"/>
                    </a:srgbClr>
                  </a:outerShdw>
                </a:effectLst>
              </a:rPr>
              <a:t>diversity</a:t>
            </a:r>
            <a:r>
              <a:rPr lang="en-US" dirty="0"/>
              <a:t> enriches the educational experiences for all.</a:t>
            </a:r>
          </a:p>
          <a:p>
            <a:pPr marL="514350" indent="-514350">
              <a:buFont typeface="+mj-lt"/>
              <a:buAutoNum type="arabicPeriod"/>
            </a:pPr>
            <a:r>
              <a:rPr lang="en-US" dirty="0"/>
              <a:t>District resources, programs and staff are flexible, adaptable and provide </a:t>
            </a:r>
            <a:r>
              <a:rPr lang="en-US" b="1" dirty="0">
                <a:solidFill>
                  <a:srgbClr val="C00000"/>
                </a:solidFill>
                <a:effectLst>
                  <a:outerShdw blurRad="38100" dist="38100" dir="2700000" algn="tl">
                    <a:srgbClr val="000000">
                      <a:alpha val="43137"/>
                    </a:srgbClr>
                  </a:outerShdw>
                </a:effectLst>
              </a:rPr>
              <a:t>choice</a:t>
            </a:r>
            <a:r>
              <a:rPr lang="en-US" dirty="0"/>
              <a:t> to meet the changing needs of all students.</a:t>
            </a:r>
          </a:p>
          <a:p>
            <a:pPr marL="514350" indent="-514350">
              <a:buFont typeface="+mj-lt"/>
              <a:buAutoNum type="arabicPeriod"/>
            </a:pPr>
            <a:r>
              <a:rPr lang="en-US" b="1" dirty="0">
                <a:solidFill>
                  <a:srgbClr val="C00000"/>
                </a:solidFill>
                <a:effectLst>
                  <a:outerShdw blurRad="38100" dist="38100" dir="2700000" algn="tl">
                    <a:srgbClr val="000000">
                      <a:alpha val="43137"/>
                    </a:srgbClr>
                  </a:outerShdw>
                </a:effectLst>
              </a:rPr>
              <a:t>A well-educated community</a:t>
            </a:r>
            <a:r>
              <a:rPr lang="en-US" dirty="0"/>
              <a:t> is the foundation of our </a:t>
            </a:r>
            <a:r>
              <a:rPr lang="en-US" dirty="0" smtClean="0"/>
              <a:t>democracy.</a:t>
            </a:r>
            <a:endParaRPr lang="en-US" dirty="0"/>
          </a:p>
          <a:p>
            <a:pPr marL="514350" indent="-514350">
              <a:buFont typeface="+mj-lt"/>
              <a:buAutoNum type="arabicPeriod"/>
            </a:pPr>
            <a:r>
              <a:rPr lang="en-US" dirty="0"/>
              <a:t>District resources and staff are public assets requiring </a:t>
            </a:r>
            <a:r>
              <a:rPr lang="en-US" b="1" dirty="0">
                <a:solidFill>
                  <a:srgbClr val="C00000"/>
                </a:solidFill>
                <a:effectLst>
                  <a:outerShdw blurRad="38100" dist="38100" dir="2700000" algn="tl">
                    <a:srgbClr val="000000">
                      <a:alpha val="43137"/>
                    </a:srgbClr>
                  </a:outerShdw>
                </a:effectLst>
              </a:rPr>
              <a:t>responsible stewardship</a:t>
            </a:r>
            <a:r>
              <a:rPr lang="en-US" dirty="0">
                <a:solidFill>
                  <a:srgbClr val="C00000"/>
                </a:solidFill>
                <a:effectLst>
                  <a:outerShdw blurRad="38100" dist="38100" dir="2700000" algn="tl">
                    <a:srgbClr val="000000">
                      <a:alpha val="43137"/>
                    </a:srgbClr>
                  </a:outerShdw>
                </a:effectLst>
              </a:rPr>
              <a:t> </a:t>
            </a:r>
            <a:r>
              <a:rPr lang="en-US" dirty="0"/>
              <a:t>and community involvement.</a:t>
            </a:r>
          </a:p>
          <a:p>
            <a:pPr marL="514350" indent="-514350">
              <a:buFont typeface="+mj-lt"/>
              <a:buAutoNum type="arabicPeriod"/>
            </a:pPr>
            <a:r>
              <a:rPr lang="en-US" b="1" dirty="0">
                <a:solidFill>
                  <a:srgbClr val="C00000"/>
                </a:solidFill>
                <a:effectLst>
                  <a:outerShdw blurRad="38100" dist="38100" dir="2700000" algn="tl">
                    <a:srgbClr val="000000">
                      <a:alpha val="43137"/>
                    </a:srgbClr>
                  </a:outerShdw>
                </a:effectLst>
              </a:rPr>
              <a:t>All students will graduate college, career and citizenship ready</a:t>
            </a:r>
            <a:r>
              <a:rPr lang="en-US" dirty="0" smtClean="0"/>
              <a:t>.</a:t>
            </a:r>
            <a:endParaRPr lang="en-US" dirty="0"/>
          </a:p>
        </p:txBody>
      </p:sp>
    </p:spTree>
    <p:extLst>
      <p:ext uri="{BB962C8B-B14F-4D97-AF65-F5344CB8AC3E}">
        <p14:creationId xmlns:p14="http://schemas.microsoft.com/office/powerpoint/2010/main" val="34966421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6200"/>
            <a:ext cx="8229600" cy="685800"/>
          </a:xfrm>
        </p:spPr>
        <p:txBody>
          <a:bodyPr>
            <a:normAutofit fontScale="90000"/>
          </a:bodyPr>
          <a:lstStyle/>
          <a:p>
            <a:r>
              <a:rPr lang="en-US" dirty="0" smtClean="0"/>
              <a:t>Strategic Plan</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58855" y="2446409"/>
            <a:ext cx="1023938" cy="978815"/>
          </a:xfrm>
          <a:prstGeom prst="rect">
            <a:avLst/>
          </a:prstGeom>
        </p:spPr>
      </p:pic>
      <p:sp>
        <p:nvSpPr>
          <p:cNvPr id="3" name="Content Placeholder 2"/>
          <p:cNvSpPr>
            <a:spLocks noGrp="1"/>
          </p:cNvSpPr>
          <p:nvPr>
            <p:ph idx="1"/>
          </p:nvPr>
        </p:nvSpPr>
        <p:spPr>
          <a:xfrm>
            <a:off x="1752600" y="1275904"/>
            <a:ext cx="8553450" cy="5486400"/>
          </a:xfrm>
        </p:spPr>
        <p:txBody>
          <a:bodyPr>
            <a:normAutofit fontScale="47500" lnSpcReduction="20000"/>
          </a:bodyPr>
          <a:lstStyle/>
          <a:p>
            <a:pPr marL="0" indent="0" algn="just">
              <a:buNone/>
            </a:pPr>
            <a:r>
              <a:rPr lang="en-US" sz="4400" b="1" dirty="0">
                <a:solidFill>
                  <a:schemeClr val="accent2">
                    <a:lumMod val="50000"/>
                  </a:schemeClr>
                </a:solidFill>
                <a:latin typeface="Times New Roman"/>
              </a:rPr>
              <a:t>Student </a:t>
            </a:r>
            <a:r>
              <a:rPr lang="en-US" sz="4400" b="1" dirty="0">
                <a:solidFill>
                  <a:schemeClr val="accent2">
                    <a:lumMod val="50000"/>
                  </a:schemeClr>
                </a:solidFill>
                <a:latin typeface="Times New Roman"/>
              </a:rPr>
              <a:t>Achievement—Our Kids</a:t>
            </a:r>
            <a:endParaRPr lang="en-US" sz="4400" b="1" dirty="0">
              <a:solidFill>
                <a:schemeClr val="accent2">
                  <a:lumMod val="50000"/>
                </a:schemeClr>
              </a:solidFill>
              <a:latin typeface="Times New Roman"/>
            </a:endParaRPr>
          </a:p>
          <a:p>
            <a:pPr marL="0" indent="0">
              <a:buNone/>
            </a:pPr>
            <a:r>
              <a:rPr lang="en-US" b="1" dirty="0">
                <a:latin typeface="Times New Roman"/>
              </a:rPr>
              <a:t>Goal:  Increase student achievement for all students while closing the achievement gap.</a:t>
            </a:r>
          </a:p>
          <a:p>
            <a:pPr marL="0" indent="0">
              <a:buNone/>
            </a:pPr>
            <a:r>
              <a:rPr lang="en-US" dirty="0">
                <a:latin typeface="Times New Roman"/>
              </a:rPr>
              <a:t>The Board is committed to ensuring that all students graduate and are college and/or career ready.  </a:t>
            </a:r>
            <a:r>
              <a:rPr lang="en-US" b="1" dirty="0">
                <a:solidFill>
                  <a:srgbClr val="C00000"/>
                </a:solidFill>
                <a:effectLst>
                  <a:outerShdw blurRad="38100" dist="38100" dir="2700000" algn="tl">
                    <a:srgbClr val="000000">
                      <a:alpha val="43137"/>
                    </a:srgbClr>
                  </a:outerShdw>
                </a:effectLst>
                <a:latin typeface="Times New Roman"/>
              </a:rPr>
              <a:t>Every school must improve teaching and learning</a:t>
            </a:r>
            <a:r>
              <a:rPr lang="en-US" dirty="0">
                <a:latin typeface="Times New Roman"/>
              </a:rPr>
              <a:t> with a focus on the Montana Content Standards (MCS).  Our expectation is that every student will make at least one year of academic growth in each school year. </a:t>
            </a:r>
          </a:p>
          <a:p>
            <a:pPr marL="0" indent="0" algn="just">
              <a:buNone/>
            </a:pPr>
            <a:endParaRPr lang="en-US" sz="1800" b="1" dirty="0">
              <a:latin typeface="Times New Roman"/>
            </a:endParaRPr>
          </a:p>
          <a:p>
            <a:pPr marL="0" indent="0" algn="just">
              <a:buNone/>
            </a:pPr>
            <a:endParaRPr lang="en-US" sz="1800" b="1" dirty="0">
              <a:latin typeface="Times New Roman"/>
            </a:endParaRPr>
          </a:p>
          <a:p>
            <a:pPr marL="0" indent="0" algn="just">
              <a:buNone/>
            </a:pPr>
            <a:r>
              <a:rPr lang="en-US" sz="4400" b="1" dirty="0">
                <a:solidFill>
                  <a:schemeClr val="accent2">
                    <a:lumMod val="50000"/>
                  </a:schemeClr>
                </a:solidFill>
                <a:latin typeface="Times New Roman"/>
              </a:rPr>
              <a:t>Stewardship and </a:t>
            </a:r>
            <a:r>
              <a:rPr lang="en-US" sz="4400" b="1" dirty="0">
                <a:solidFill>
                  <a:schemeClr val="accent2">
                    <a:lumMod val="50000"/>
                  </a:schemeClr>
                </a:solidFill>
                <a:latin typeface="Times New Roman"/>
              </a:rPr>
              <a:t>Accountability—Our Community</a:t>
            </a:r>
            <a:endParaRPr lang="en-US" sz="4400" b="1" dirty="0">
              <a:solidFill>
                <a:schemeClr val="accent2">
                  <a:lumMod val="50000"/>
                </a:schemeClr>
              </a:solidFill>
              <a:latin typeface="Times New Roman"/>
            </a:endParaRPr>
          </a:p>
          <a:p>
            <a:pPr marL="0" indent="0">
              <a:buNone/>
            </a:pPr>
            <a:r>
              <a:rPr lang="en-US" b="1" dirty="0">
                <a:latin typeface="Times New Roman"/>
              </a:rPr>
              <a:t>Goal:  Provide prudent stewardship and accountability of public resources to best support </a:t>
            </a:r>
            <a:r>
              <a:rPr lang="en-US" b="1" dirty="0" smtClean="0">
                <a:latin typeface="Times New Roman"/>
              </a:rPr>
              <a:t>             educational </a:t>
            </a:r>
            <a:r>
              <a:rPr lang="en-US" b="1" dirty="0">
                <a:latin typeface="Times New Roman"/>
              </a:rPr>
              <a:t>opportunity and student success.</a:t>
            </a:r>
          </a:p>
          <a:p>
            <a:pPr marL="0" indent="0">
              <a:buNone/>
            </a:pPr>
            <a:r>
              <a:rPr lang="en-US" dirty="0">
                <a:latin typeface="Times New Roman"/>
              </a:rPr>
              <a:t>The Board is committed to directing District resources to providing educational opportunity through both an </a:t>
            </a:r>
            <a:r>
              <a:rPr lang="en-US" b="1" dirty="0">
                <a:solidFill>
                  <a:srgbClr val="C00000"/>
                </a:solidFill>
                <a:effectLst>
                  <a:outerShdw blurRad="38100" dist="38100" dir="2700000" algn="tl">
                    <a:srgbClr val="000000">
                      <a:alpha val="43137"/>
                    </a:srgbClr>
                  </a:outerShdw>
                </a:effectLst>
                <a:latin typeface="Times New Roman"/>
              </a:rPr>
              <a:t>instructional core and comprehensive programming </a:t>
            </a:r>
            <a:r>
              <a:rPr lang="en-US" dirty="0">
                <a:latin typeface="Times New Roman"/>
              </a:rPr>
              <a:t>while maximizing operational efficiency and public accountability within a sustainable budget.  The District must recognize a need for a 21</a:t>
            </a:r>
            <a:r>
              <a:rPr lang="en-US" baseline="30000" dirty="0">
                <a:latin typeface="Times New Roman"/>
              </a:rPr>
              <a:t>st</a:t>
            </a:r>
            <a:r>
              <a:rPr lang="en-US" dirty="0">
                <a:latin typeface="Times New Roman"/>
              </a:rPr>
              <a:t> Century learning environment, changing student population with more diverse needs, </a:t>
            </a:r>
            <a:r>
              <a:rPr lang="en-US" b="1" dirty="0">
                <a:solidFill>
                  <a:srgbClr val="C00000"/>
                </a:solidFill>
                <a:effectLst>
                  <a:outerShdw blurRad="38100" dist="38100" dir="2700000" algn="tl">
                    <a:srgbClr val="000000">
                      <a:alpha val="43137"/>
                    </a:srgbClr>
                  </a:outerShdw>
                </a:effectLst>
                <a:latin typeface="Times New Roman"/>
              </a:rPr>
              <a:t>uncertain revenue streams </a:t>
            </a:r>
            <a:r>
              <a:rPr lang="en-US" dirty="0">
                <a:latin typeface="Times New Roman"/>
              </a:rPr>
              <a:t>and escalating costs.</a:t>
            </a:r>
          </a:p>
          <a:p>
            <a:pPr marL="0" indent="0" algn="just">
              <a:buNone/>
            </a:pPr>
            <a:endParaRPr lang="en-US" sz="1800" b="1" dirty="0">
              <a:latin typeface="Times New Roman"/>
            </a:endParaRPr>
          </a:p>
          <a:p>
            <a:pPr marL="0" indent="0" algn="just">
              <a:buNone/>
            </a:pPr>
            <a:endParaRPr lang="en-US" sz="1800" b="1" dirty="0">
              <a:latin typeface="Times New Roman"/>
            </a:endParaRPr>
          </a:p>
          <a:p>
            <a:pPr marL="0" indent="0" algn="just">
              <a:buNone/>
            </a:pPr>
            <a:r>
              <a:rPr lang="en-US" sz="4400" b="1" dirty="0">
                <a:solidFill>
                  <a:schemeClr val="accent2">
                    <a:lumMod val="50000"/>
                  </a:schemeClr>
                </a:solidFill>
                <a:latin typeface="Times New Roman"/>
              </a:rPr>
              <a:t>Healthy, Safe and Secure </a:t>
            </a:r>
            <a:r>
              <a:rPr lang="en-US" sz="4400" b="1" dirty="0">
                <a:solidFill>
                  <a:schemeClr val="accent2">
                    <a:lumMod val="50000"/>
                  </a:schemeClr>
                </a:solidFill>
                <a:latin typeface="Times New Roman"/>
              </a:rPr>
              <a:t>Schools—Our Future</a:t>
            </a:r>
            <a:endParaRPr lang="en-US" sz="4400" dirty="0">
              <a:solidFill>
                <a:schemeClr val="accent2">
                  <a:lumMod val="50000"/>
                </a:schemeClr>
              </a:solidFill>
              <a:latin typeface="Times New Roman"/>
            </a:endParaRPr>
          </a:p>
          <a:p>
            <a:pPr marL="0" indent="0">
              <a:buNone/>
            </a:pPr>
            <a:r>
              <a:rPr lang="en-US" b="1" dirty="0">
                <a:latin typeface="Times New Roman"/>
              </a:rPr>
              <a:t>Goal:  The District will provide all students a healthy, safe, and secure school environment in </a:t>
            </a:r>
            <a:r>
              <a:rPr lang="en-US" b="1" dirty="0" smtClean="0">
                <a:latin typeface="Times New Roman"/>
              </a:rPr>
              <a:t>           which </a:t>
            </a:r>
            <a:r>
              <a:rPr lang="en-US" b="1" dirty="0">
                <a:latin typeface="Times New Roman"/>
              </a:rPr>
              <a:t>to learn</a:t>
            </a:r>
            <a:r>
              <a:rPr lang="en" dirty="0">
                <a:latin typeface="Times New Roman"/>
              </a:rPr>
              <a:t> </a:t>
            </a:r>
          </a:p>
          <a:p>
            <a:pPr marL="0" indent="0">
              <a:buNone/>
            </a:pPr>
            <a:r>
              <a:rPr lang="en-US" dirty="0">
                <a:latin typeface="Times New Roman"/>
              </a:rPr>
              <a:t>The Board recognizes its responsibility </a:t>
            </a:r>
            <a:r>
              <a:rPr lang="en-US" b="1" dirty="0">
                <a:solidFill>
                  <a:srgbClr val="C00000"/>
                </a:solidFill>
                <a:effectLst>
                  <a:outerShdw blurRad="38100" dist="38100" dir="2700000" algn="tl">
                    <a:srgbClr val="000000">
                      <a:alpha val="43137"/>
                    </a:srgbClr>
                  </a:outerShdw>
                </a:effectLst>
                <a:latin typeface="Times New Roman"/>
              </a:rPr>
              <a:t>to protect the health, safety and welfare of all students</a:t>
            </a:r>
            <a:r>
              <a:rPr lang="en-US" dirty="0">
                <a:latin typeface="Times New Roman"/>
              </a:rPr>
              <a:t> </a:t>
            </a:r>
            <a:r>
              <a:rPr lang="en-US" dirty="0" smtClean="0">
                <a:latin typeface="Times New Roman"/>
              </a:rPr>
              <a:t>                   within </a:t>
            </a:r>
            <a:r>
              <a:rPr lang="en-US" dirty="0">
                <a:latin typeface="Times New Roman"/>
              </a:rPr>
              <a:t>the District. The Board is committed to ensuring that plans and supporting resources are </a:t>
            </a:r>
            <a:r>
              <a:rPr lang="en-US" dirty="0" smtClean="0">
                <a:latin typeface="Times New Roman"/>
              </a:rPr>
              <a:t>             available </a:t>
            </a:r>
            <a:r>
              <a:rPr lang="en-US" dirty="0">
                <a:latin typeface="Times New Roman"/>
              </a:rPr>
              <a:t>to carry out this important responsibility.</a:t>
            </a:r>
          </a:p>
          <a:p>
            <a:pPr marL="0" indent="0">
              <a:buNone/>
            </a:pPr>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58856" y="4461364"/>
            <a:ext cx="951439" cy="1092975"/>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39250" y="872976"/>
            <a:ext cx="1066800" cy="805856"/>
          </a:xfrm>
          <a:prstGeom prst="rect">
            <a:avLst/>
          </a:prstGeom>
        </p:spPr>
      </p:pic>
    </p:spTree>
    <p:extLst>
      <p:ext uri="{BB962C8B-B14F-4D97-AF65-F5344CB8AC3E}">
        <p14:creationId xmlns:p14="http://schemas.microsoft.com/office/powerpoint/2010/main" val="35287650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agenda</a:t>
            </a:r>
            <a:endParaRPr lang="en-US" dirty="0"/>
          </a:p>
        </p:txBody>
      </p:sp>
      <p:sp>
        <p:nvSpPr>
          <p:cNvPr id="3" name="Content Placeholder 2"/>
          <p:cNvSpPr>
            <a:spLocks noGrp="1"/>
          </p:cNvSpPr>
          <p:nvPr>
            <p:ph idx="1"/>
          </p:nvPr>
        </p:nvSpPr>
        <p:spPr>
          <a:xfrm>
            <a:off x="916912" y="1802674"/>
            <a:ext cx="10820400" cy="4024125"/>
          </a:xfrm>
        </p:spPr>
        <p:txBody>
          <a:bodyPr>
            <a:noAutofit/>
          </a:bodyPr>
          <a:lstStyle/>
          <a:p>
            <a:r>
              <a:rPr lang="en-US" sz="2800" dirty="0" smtClean="0"/>
              <a:t>Get to know GFPS</a:t>
            </a:r>
          </a:p>
          <a:p>
            <a:r>
              <a:rPr lang="en-US" sz="2800" dirty="0" smtClean="0"/>
              <a:t>Get to know your co-workers</a:t>
            </a:r>
          </a:p>
          <a:p>
            <a:r>
              <a:rPr lang="en-US" sz="2800" dirty="0" smtClean="0"/>
              <a:t>Communication at GFPS</a:t>
            </a:r>
          </a:p>
          <a:p>
            <a:r>
              <a:rPr lang="en-US" sz="2800" dirty="0" smtClean="0"/>
              <a:t>Who to go to for help, assistance, etc.</a:t>
            </a:r>
          </a:p>
          <a:p>
            <a:r>
              <a:rPr lang="en-US" sz="2800" dirty="0" smtClean="0"/>
              <a:t>Safety</a:t>
            </a:r>
          </a:p>
          <a:p>
            <a:r>
              <a:rPr lang="en-US" sz="2800" dirty="0" smtClean="0"/>
              <a:t>Security</a:t>
            </a:r>
          </a:p>
          <a:p>
            <a:r>
              <a:rPr lang="en-US" sz="2800" dirty="0" smtClean="0"/>
              <a:t>GFEA</a:t>
            </a:r>
          </a:p>
          <a:p>
            <a:r>
              <a:rPr lang="en-US" sz="2800" dirty="0" smtClean="0"/>
              <a:t>Technology</a:t>
            </a:r>
          </a:p>
          <a:p>
            <a:r>
              <a:rPr lang="en-US" sz="2800" dirty="0" smtClean="0"/>
              <a:t>Tips, Tricks &amp; Off we Go!</a:t>
            </a:r>
            <a:endParaRPr lang="en-US" sz="2800" dirty="0"/>
          </a:p>
        </p:txBody>
      </p:sp>
    </p:spTree>
    <p:extLst>
      <p:ext uri="{BB962C8B-B14F-4D97-AF65-F5344CB8AC3E}">
        <p14:creationId xmlns:p14="http://schemas.microsoft.com/office/powerpoint/2010/main" val="36526069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Missing paperwork</a:t>
            </a:r>
            <a:endParaRPr lang="en-US" dirty="0"/>
          </a:p>
        </p:txBody>
      </p:sp>
      <p:sp>
        <p:nvSpPr>
          <p:cNvPr id="3" name="Content Placeholder 2"/>
          <p:cNvSpPr>
            <a:spLocks noGrp="1"/>
          </p:cNvSpPr>
          <p:nvPr>
            <p:ph idx="1"/>
          </p:nvPr>
        </p:nvSpPr>
        <p:spPr/>
        <p:txBody>
          <a:bodyPr>
            <a:normAutofit/>
          </a:bodyPr>
          <a:lstStyle/>
          <a:p>
            <a:pPr marL="0" indent="0" algn="ctr">
              <a:buNone/>
            </a:pPr>
            <a:r>
              <a:rPr lang="en-US" sz="3600" dirty="0" smtClean="0"/>
              <a:t>If you had a note with your nametag please go to HR at the next break.  We are missing new hire paperwork from you and we must have it for you to start employment.  </a:t>
            </a:r>
            <a:endParaRPr lang="en-US" sz="3600" dirty="0"/>
          </a:p>
        </p:txBody>
      </p:sp>
    </p:spTree>
    <p:extLst>
      <p:ext uri="{BB962C8B-B14F-4D97-AF65-F5344CB8AC3E}">
        <p14:creationId xmlns:p14="http://schemas.microsoft.com/office/powerpoint/2010/main" val="30568805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2941" y="432080"/>
            <a:ext cx="8610600" cy="1293028"/>
          </a:xfrm>
        </p:spPr>
        <p:txBody>
          <a:bodyPr/>
          <a:lstStyle/>
          <a:p>
            <a:r>
              <a:rPr lang="en-US" dirty="0" smtClean="0"/>
              <a:t>Pay or </a:t>
            </a:r>
            <a:r>
              <a:rPr lang="en-US" dirty="0" err="1" smtClean="0"/>
              <a:t>pir</a:t>
            </a:r>
            <a:r>
              <a:rPr lang="en-US" dirty="0" smtClean="0"/>
              <a:t> for today</a:t>
            </a:r>
            <a:endParaRPr lang="en-US" dirty="0"/>
          </a:p>
        </p:txBody>
      </p:sp>
      <p:sp>
        <p:nvSpPr>
          <p:cNvPr id="3" name="Content Placeholder 2"/>
          <p:cNvSpPr>
            <a:spLocks noGrp="1"/>
          </p:cNvSpPr>
          <p:nvPr>
            <p:ph idx="1"/>
          </p:nvPr>
        </p:nvSpPr>
        <p:spPr>
          <a:xfrm>
            <a:off x="685800" y="1557496"/>
            <a:ext cx="10820400" cy="4913642"/>
          </a:xfrm>
        </p:spPr>
        <p:txBody>
          <a:bodyPr>
            <a:normAutofit/>
          </a:bodyPr>
          <a:lstStyle/>
          <a:p>
            <a:pPr marL="0" indent="0">
              <a:buNone/>
            </a:pPr>
            <a:r>
              <a:rPr lang="en-US" dirty="0" smtClean="0"/>
              <a:t>Pick one of two options.</a:t>
            </a:r>
          </a:p>
          <a:p>
            <a:pPr marL="457200" indent="-457200">
              <a:buFont typeface="+mj-lt"/>
              <a:buAutoNum type="arabicPeriod"/>
            </a:pPr>
            <a:r>
              <a:rPr lang="en-US" dirty="0" smtClean="0"/>
              <a:t>Pay for today OR</a:t>
            </a:r>
          </a:p>
          <a:p>
            <a:pPr marL="457200" indent="-457200">
              <a:buFont typeface="+mj-lt"/>
              <a:buAutoNum type="arabicPeriod"/>
            </a:pPr>
            <a:r>
              <a:rPr lang="en-US" dirty="0" smtClean="0"/>
              <a:t>PIR for today</a:t>
            </a:r>
          </a:p>
          <a:p>
            <a:pPr marL="0" indent="0">
              <a:buNone/>
            </a:pPr>
            <a:r>
              <a:rPr lang="en-US" dirty="0" smtClean="0"/>
              <a:t>The teacher contract is 187 days.</a:t>
            </a:r>
          </a:p>
          <a:p>
            <a:pPr marL="0" indent="0">
              <a:buNone/>
            </a:pPr>
            <a:r>
              <a:rPr lang="en-US" dirty="0" smtClean="0"/>
              <a:t>Of those 187 days, 180 days are student contact day.</a:t>
            </a:r>
          </a:p>
          <a:p>
            <a:pPr marL="0" indent="0">
              <a:buNone/>
            </a:pPr>
            <a:r>
              <a:rPr lang="en-US" dirty="0" smtClean="0"/>
              <a:t>The other 7 </a:t>
            </a:r>
            <a:r>
              <a:rPr lang="en-US" dirty="0" smtClean="0"/>
              <a:t>days </a:t>
            </a:r>
            <a:r>
              <a:rPr lang="en-US" dirty="0"/>
              <a:t>of your contract are </a:t>
            </a:r>
            <a:r>
              <a:rPr lang="en-US" dirty="0" smtClean="0"/>
              <a:t>PIR days.</a:t>
            </a:r>
          </a:p>
          <a:p>
            <a:r>
              <a:rPr lang="en-US" dirty="0" smtClean="0"/>
              <a:t>2 days of PIR are August 28 and 29</a:t>
            </a:r>
          </a:p>
          <a:p>
            <a:r>
              <a:rPr lang="en-US" dirty="0" smtClean="0"/>
              <a:t>2 days are “swapped” for parent/teacher conferences</a:t>
            </a:r>
          </a:p>
          <a:p>
            <a:r>
              <a:rPr lang="en-US" dirty="0" smtClean="0"/>
              <a:t>And you must complete 3 PIR days “on your own” – today can count for </a:t>
            </a:r>
            <a:r>
              <a:rPr lang="en-US" dirty="0" smtClean="0"/>
              <a:t>1 PIR Day </a:t>
            </a:r>
            <a:r>
              <a:rPr lang="en-US" dirty="0" smtClean="0"/>
              <a:t>(</a:t>
            </a:r>
            <a:r>
              <a:rPr lang="en-US" dirty="0" smtClean="0">
                <a:hlinkClick r:id="rId2"/>
              </a:rPr>
              <a:t>PIR Catalog</a:t>
            </a:r>
            <a:r>
              <a:rPr lang="en-US" dirty="0" smtClean="0"/>
              <a:t>)</a:t>
            </a:r>
            <a:endParaRPr lang="en-US" dirty="0"/>
          </a:p>
        </p:txBody>
      </p:sp>
    </p:spTree>
    <p:extLst>
      <p:ext uri="{BB962C8B-B14F-4D97-AF65-F5344CB8AC3E}">
        <p14:creationId xmlns:p14="http://schemas.microsoft.com/office/powerpoint/2010/main" val="1863679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lgn="ctr">
              <a:buNone/>
            </a:pPr>
            <a:r>
              <a:rPr lang="en-US" b="1" dirty="0"/>
              <a:t>SENDING AROUND SIGNATURE FORM</a:t>
            </a:r>
            <a:r>
              <a:rPr lang="en-US" dirty="0"/>
              <a:t> </a:t>
            </a:r>
          </a:p>
          <a:p>
            <a:pPr marL="0" indent="0" algn="ctr">
              <a:buNone/>
            </a:pPr>
            <a:r>
              <a:rPr lang="en-US" dirty="0"/>
              <a:t>(PICK AN OPTION)</a:t>
            </a:r>
          </a:p>
          <a:p>
            <a:pPr algn="ctr"/>
            <a:r>
              <a:rPr lang="en-US" dirty="0"/>
              <a:t>PAY </a:t>
            </a:r>
            <a:r>
              <a:rPr lang="en-US" dirty="0" smtClean="0"/>
              <a:t>ONLY – also need to sign Time Record Form </a:t>
            </a:r>
            <a:endParaRPr lang="en-US" dirty="0"/>
          </a:p>
          <a:p>
            <a:pPr algn="ctr"/>
            <a:r>
              <a:rPr lang="en-US" dirty="0"/>
              <a:t>PIR CREDIT</a:t>
            </a:r>
          </a:p>
          <a:p>
            <a:endParaRPr lang="en-US" dirty="0"/>
          </a:p>
        </p:txBody>
      </p:sp>
    </p:spTree>
    <p:extLst>
      <p:ext uri="{BB962C8B-B14F-4D97-AF65-F5344CB8AC3E}">
        <p14:creationId xmlns:p14="http://schemas.microsoft.com/office/powerpoint/2010/main" val="27297736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Connect Great Falls Event</a:t>
            </a:r>
            <a:endParaRPr lang="en-US" dirty="0"/>
          </a:p>
        </p:txBody>
      </p:sp>
      <p:sp>
        <p:nvSpPr>
          <p:cNvPr id="3" name="Content Placeholder 2"/>
          <p:cNvSpPr>
            <a:spLocks noGrp="1"/>
          </p:cNvSpPr>
          <p:nvPr>
            <p:ph idx="1"/>
          </p:nvPr>
        </p:nvSpPr>
        <p:spPr/>
        <p:txBody>
          <a:bodyPr/>
          <a:lstStyle/>
          <a:p>
            <a:pPr marL="0" indent="0" algn="ctr">
              <a:buNone/>
            </a:pPr>
            <a:r>
              <a:rPr lang="en-US" dirty="0" smtClean="0"/>
              <a:t>All new teachers are cordially invited to a “Connect Great Falls” event.</a:t>
            </a:r>
          </a:p>
          <a:p>
            <a:pPr marL="0" indent="0" algn="ctr">
              <a:buNone/>
            </a:pPr>
            <a:r>
              <a:rPr lang="en-US" dirty="0" smtClean="0"/>
              <a:t>Scheduled for August 22, 2017 at </a:t>
            </a:r>
            <a:r>
              <a:rPr lang="en-US" dirty="0" err="1" smtClean="0"/>
              <a:t>Centene</a:t>
            </a:r>
            <a:r>
              <a:rPr lang="en-US" dirty="0" smtClean="0"/>
              <a:t> Stadium (Voyagers).</a:t>
            </a:r>
          </a:p>
        </p:txBody>
      </p:sp>
    </p:spTree>
    <p:extLst>
      <p:ext uri="{BB962C8B-B14F-4D97-AF65-F5344CB8AC3E}">
        <p14:creationId xmlns:p14="http://schemas.microsoft.com/office/powerpoint/2010/main" val="305632053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GFPS</a:t>
            </a:r>
            <a:endParaRPr lang="en-US" dirty="0"/>
          </a:p>
        </p:txBody>
      </p:sp>
      <p:sp>
        <p:nvSpPr>
          <p:cNvPr id="3" name="Content Placeholder 2"/>
          <p:cNvSpPr>
            <a:spLocks noGrp="1"/>
          </p:cNvSpPr>
          <p:nvPr>
            <p:ph idx="1"/>
          </p:nvPr>
        </p:nvSpPr>
        <p:spPr/>
        <p:txBody>
          <a:bodyPr/>
          <a:lstStyle/>
          <a:p>
            <a:r>
              <a:rPr lang="en-US" dirty="0" smtClean="0"/>
              <a:t>Map </a:t>
            </a:r>
            <a:r>
              <a:rPr lang="en-US" dirty="0" smtClean="0"/>
              <a:t>of the District</a:t>
            </a:r>
            <a:endParaRPr lang="en-US" dirty="0"/>
          </a:p>
        </p:txBody>
      </p:sp>
      <p:pic>
        <p:nvPicPr>
          <p:cNvPr id="4" name="Picture 3"/>
          <p:cNvPicPr>
            <a:picLocks noChangeAspect="1"/>
          </p:cNvPicPr>
          <p:nvPr/>
        </p:nvPicPr>
        <p:blipFill>
          <a:blip r:embed="rId2"/>
          <a:stretch>
            <a:fillRect/>
          </a:stretch>
        </p:blipFill>
        <p:spPr>
          <a:xfrm>
            <a:off x="467406" y="1574403"/>
            <a:ext cx="7973210" cy="4997113"/>
          </a:xfrm>
          <a:prstGeom prst="rect">
            <a:avLst/>
          </a:prstGeom>
        </p:spPr>
      </p:pic>
    </p:spTree>
    <p:extLst>
      <p:ext uri="{BB962C8B-B14F-4D97-AF65-F5344CB8AC3E}">
        <p14:creationId xmlns:p14="http://schemas.microsoft.com/office/powerpoint/2010/main" val="37242696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057400" y="914400"/>
            <a:ext cx="8229600" cy="780288"/>
          </a:xfrm>
        </p:spPr>
        <p:txBody>
          <a:bodyPr>
            <a:normAutofit fontScale="90000"/>
          </a:bodyPr>
          <a:lstStyle/>
          <a:p>
            <a:r>
              <a:rPr lang="en-US" dirty="0" smtClean="0"/>
              <a:t>Our Schools, Staff and Students…</a:t>
            </a:r>
            <a:endParaRPr lang="en-US" dirty="0"/>
          </a:p>
        </p:txBody>
      </p:sp>
      <p:sp>
        <p:nvSpPr>
          <p:cNvPr id="6" name="Content Placeholder 5"/>
          <p:cNvSpPr>
            <a:spLocks noGrp="1"/>
          </p:cNvSpPr>
          <p:nvPr>
            <p:ph idx="1"/>
          </p:nvPr>
        </p:nvSpPr>
        <p:spPr>
          <a:xfrm>
            <a:off x="1676400" y="1828800"/>
            <a:ext cx="8839200" cy="4572000"/>
          </a:xfrm>
        </p:spPr>
        <p:txBody>
          <a:bodyPr>
            <a:normAutofit/>
          </a:bodyPr>
          <a:lstStyle/>
          <a:p>
            <a:r>
              <a:rPr lang="en-US" dirty="0" smtClean="0"/>
              <a:t>Schools:</a:t>
            </a:r>
          </a:p>
          <a:p>
            <a:pPr lvl="1"/>
            <a:r>
              <a:rPr lang="en-US" dirty="0" smtClean="0"/>
              <a:t>Early Learning Center at Skyline—Pre-School</a:t>
            </a:r>
          </a:p>
          <a:p>
            <a:pPr lvl="1"/>
            <a:r>
              <a:rPr lang="en-US" dirty="0" smtClean="0"/>
              <a:t>15 Elementary Schools</a:t>
            </a:r>
          </a:p>
          <a:p>
            <a:pPr lvl="1"/>
            <a:r>
              <a:rPr lang="en-US" dirty="0" smtClean="0"/>
              <a:t>2 Middle School</a:t>
            </a:r>
          </a:p>
          <a:p>
            <a:pPr lvl="1"/>
            <a:r>
              <a:rPr lang="en-US" dirty="0" smtClean="0"/>
              <a:t>2 High Schools</a:t>
            </a:r>
          </a:p>
          <a:p>
            <a:pPr lvl="1"/>
            <a:r>
              <a:rPr lang="en-US" dirty="0" smtClean="0"/>
              <a:t>1 Alternative Learning Center at Paris Gibson Ed. Center</a:t>
            </a:r>
          </a:p>
          <a:p>
            <a:pPr lvl="1"/>
            <a:r>
              <a:rPr lang="en-US" dirty="0" smtClean="0"/>
              <a:t>Over 10,000 students</a:t>
            </a:r>
          </a:p>
          <a:p>
            <a:r>
              <a:rPr lang="en-US" dirty="0" smtClean="0"/>
              <a:t>Staff:</a:t>
            </a:r>
          </a:p>
          <a:p>
            <a:pPr lvl="1"/>
            <a:r>
              <a:rPr lang="en-US" dirty="0" smtClean="0"/>
              <a:t>Approximately 1900 employees</a:t>
            </a:r>
          </a:p>
          <a:p>
            <a:pPr lvl="1"/>
            <a:r>
              <a:rPr lang="en-US" dirty="0" smtClean="0"/>
              <a:t>3</a:t>
            </a:r>
            <a:r>
              <a:rPr lang="en-US" baseline="30000" dirty="0" smtClean="0"/>
              <a:t>rd</a:t>
            </a:r>
            <a:r>
              <a:rPr lang="en-US" dirty="0" smtClean="0"/>
              <a:t> largest employer in Great Falls</a:t>
            </a:r>
          </a:p>
          <a:p>
            <a:pPr>
              <a:buNone/>
            </a:pPr>
            <a:endParaRPr lang="en-US" dirty="0" smtClean="0"/>
          </a:p>
        </p:txBody>
      </p:sp>
      <p:pic>
        <p:nvPicPr>
          <p:cNvPr id="148483" name="Picture 3"/>
          <p:cNvPicPr>
            <a:picLocks noChangeAspect="1" noChangeArrowheads="1"/>
          </p:cNvPicPr>
          <p:nvPr/>
        </p:nvPicPr>
        <p:blipFill>
          <a:blip r:embed="rId3" cstate="print"/>
          <a:srcRect l="19792" t="15278" r="25000"/>
          <a:stretch>
            <a:fillRect/>
          </a:stretch>
        </p:blipFill>
        <p:spPr bwMode="auto">
          <a:xfrm>
            <a:off x="8153400" y="4495800"/>
            <a:ext cx="1905000" cy="2192546"/>
          </a:xfrm>
          <a:prstGeom prst="rect">
            <a:avLst/>
          </a:prstGeom>
          <a:noFill/>
          <a:ln w="9525">
            <a:noFill/>
            <a:miter lim="800000"/>
            <a:headEnd/>
            <a:tailEnd/>
          </a:ln>
          <a:effectLst>
            <a:softEdge rad="127000"/>
          </a:effectLst>
        </p:spPr>
      </p:pic>
    </p:spTree>
    <p:extLst>
      <p:ext uri="{BB962C8B-B14F-4D97-AF65-F5344CB8AC3E}">
        <p14:creationId xmlns:p14="http://schemas.microsoft.com/office/powerpoint/2010/main" val="18631113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6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5705" y="0"/>
            <a:ext cx="9768673" cy="70351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912911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555065000"/>
              </p:ext>
            </p:extLst>
          </p:nvPr>
        </p:nvGraphicFramePr>
        <p:xfrm>
          <a:off x="1185704" y="661419"/>
          <a:ext cx="5275385" cy="5818171"/>
        </p:xfrm>
        <a:graphic>
          <a:graphicData uri="http://schemas.openxmlformats.org/drawingml/2006/table">
            <a:tbl>
              <a:tblPr firstRow="1" firstCol="1" bandRow="1">
                <a:tableStyleId>{5C22544A-7EE6-4342-B048-85BDC9FD1C3A}</a:tableStyleId>
              </a:tblPr>
              <a:tblGrid>
                <a:gridCol w="3094893"/>
                <a:gridCol w="974690"/>
                <a:gridCol w="1205802"/>
              </a:tblGrid>
              <a:tr h="331771">
                <a:tc>
                  <a:txBody>
                    <a:bodyPr/>
                    <a:lstStyle/>
                    <a:p>
                      <a:pPr marL="0" marR="0">
                        <a:spcBef>
                          <a:spcPts val="0"/>
                        </a:spcBef>
                        <a:spcAft>
                          <a:spcPts val="0"/>
                        </a:spcAft>
                      </a:pPr>
                      <a:r>
                        <a:rPr lang="en-US" sz="2000" dirty="0">
                          <a:effectLst/>
                        </a:rPr>
                        <a:t>Our Staff:</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2000">
                          <a:effectLst/>
                        </a:rPr>
                        <a:t>FTE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2000">
                          <a:effectLst/>
                        </a:rPr>
                        <a:t>People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182880">
                <a:tc>
                  <a:txBody>
                    <a:bodyPr/>
                    <a:lstStyle/>
                    <a:p>
                      <a:pPr marL="0" marR="0">
                        <a:spcBef>
                          <a:spcPts val="0"/>
                        </a:spcBef>
                        <a:spcAft>
                          <a:spcPts val="0"/>
                        </a:spcAft>
                      </a:pPr>
                      <a:r>
                        <a:rPr lang="en-US" sz="2000">
                          <a:effectLst/>
                        </a:rPr>
                        <a:t>Aide-Library/Teacher</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43.3</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dirty="0">
                          <a:effectLst/>
                        </a:rPr>
                        <a:t>106</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182880">
                <a:tc>
                  <a:txBody>
                    <a:bodyPr/>
                    <a:lstStyle/>
                    <a:p>
                      <a:pPr marL="0" marR="0">
                        <a:spcBef>
                          <a:spcPts val="0"/>
                        </a:spcBef>
                        <a:spcAft>
                          <a:spcPts val="0"/>
                        </a:spcAft>
                      </a:pPr>
                      <a:r>
                        <a:rPr lang="en-US" sz="2000">
                          <a:effectLst/>
                        </a:rPr>
                        <a:t>Clerical</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76.0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77</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182880">
                <a:tc>
                  <a:txBody>
                    <a:bodyPr/>
                    <a:lstStyle/>
                    <a:p>
                      <a:pPr marL="0" marR="0">
                        <a:spcBef>
                          <a:spcPts val="0"/>
                        </a:spcBef>
                        <a:spcAft>
                          <a:spcPts val="0"/>
                        </a:spcAft>
                      </a:pPr>
                      <a:r>
                        <a:rPr lang="en-US" sz="2000">
                          <a:effectLst/>
                        </a:rPr>
                        <a:t>Crafts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11.0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11</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182880">
                <a:tc>
                  <a:txBody>
                    <a:bodyPr/>
                    <a:lstStyle/>
                    <a:p>
                      <a:pPr marL="0" marR="0">
                        <a:spcBef>
                          <a:spcPts val="0"/>
                        </a:spcBef>
                        <a:spcAft>
                          <a:spcPts val="0"/>
                        </a:spcAft>
                      </a:pPr>
                      <a:r>
                        <a:rPr lang="en-US" sz="2000">
                          <a:effectLst/>
                        </a:rPr>
                        <a:t>District Admin</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15.0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15</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182880">
                <a:tc>
                  <a:txBody>
                    <a:bodyPr/>
                    <a:lstStyle/>
                    <a:p>
                      <a:pPr marL="0" marR="0">
                        <a:spcBef>
                          <a:spcPts val="0"/>
                        </a:spcBef>
                        <a:spcAft>
                          <a:spcPts val="0"/>
                        </a:spcAft>
                      </a:pPr>
                      <a:r>
                        <a:rPr lang="en-US" sz="2000">
                          <a:effectLst/>
                        </a:rPr>
                        <a:t>Engineers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92.0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92</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182880">
                <a:tc>
                  <a:txBody>
                    <a:bodyPr/>
                    <a:lstStyle/>
                    <a:p>
                      <a:pPr marL="0" marR="0">
                        <a:spcBef>
                          <a:spcPts val="0"/>
                        </a:spcBef>
                        <a:spcAft>
                          <a:spcPts val="0"/>
                        </a:spcAft>
                      </a:pPr>
                      <a:r>
                        <a:rPr lang="en-US" sz="2000">
                          <a:effectLst/>
                        </a:rPr>
                        <a:t>Food Service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63.1</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84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182880">
                <a:tc>
                  <a:txBody>
                    <a:bodyPr/>
                    <a:lstStyle/>
                    <a:p>
                      <a:pPr marL="0" marR="0">
                        <a:spcBef>
                          <a:spcPts val="0"/>
                        </a:spcBef>
                        <a:spcAft>
                          <a:spcPts val="0"/>
                        </a:spcAft>
                      </a:pPr>
                      <a:r>
                        <a:rPr lang="en-US" sz="2000">
                          <a:effectLst/>
                        </a:rPr>
                        <a:t>Hourly Classified</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139.3</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213</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182880">
                <a:tc>
                  <a:txBody>
                    <a:bodyPr/>
                    <a:lstStyle/>
                    <a:p>
                      <a:pPr marL="0" marR="0">
                        <a:spcBef>
                          <a:spcPts val="0"/>
                        </a:spcBef>
                        <a:spcAft>
                          <a:spcPts val="0"/>
                        </a:spcAft>
                      </a:pPr>
                      <a:r>
                        <a:rPr lang="en-US" sz="2000">
                          <a:effectLst/>
                        </a:rPr>
                        <a:t>Medical Related</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20.9</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21</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182880">
                <a:tc>
                  <a:txBody>
                    <a:bodyPr/>
                    <a:lstStyle/>
                    <a:p>
                      <a:pPr marL="0" marR="0">
                        <a:spcBef>
                          <a:spcPts val="0"/>
                        </a:spcBef>
                        <a:spcAft>
                          <a:spcPts val="0"/>
                        </a:spcAft>
                      </a:pPr>
                      <a:r>
                        <a:rPr lang="en-US" sz="2000">
                          <a:effectLst/>
                        </a:rPr>
                        <a:t>Medically Related Hrly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6.4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9</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182880">
                <a:tc>
                  <a:txBody>
                    <a:bodyPr/>
                    <a:lstStyle/>
                    <a:p>
                      <a:pPr marL="0" marR="0">
                        <a:spcBef>
                          <a:spcPts val="0"/>
                        </a:spcBef>
                        <a:spcAft>
                          <a:spcPts val="0"/>
                        </a:spcAft>
                      </a:pPr>
                      <a:r>
                        <a:rPr lang="en-US" sz="2000">
                          <a:effectLst/>
                        </a:rPr>
                        <a:t>Principals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29.0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29</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182880">
                <a:tc>
                  <a:txBody>
                    <a:bodyPr/>
                    <a:lstStyle/>
                    <a:p>
                      <a:pPr marL="0" marR="0">
                        <a:spcBef>
                          <a:spcPts val="0"/>
                        </a:spcBef>
                        <a:spcAft>
                          <a:spcPts val="0"/>
                        </a:spcAft>
                      </a:pPr>
                      <a:r>
                        <a:rPr lang="en-US" sz="2000">
                          <a:effectLst/>
                        </a:rPr>
                        <a:t>Psychologists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9.0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9</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182880">
                <a:tc>
                  <a:txBody>
                    <a:bodyPr/>
                    <a:lstStyle/>
                    <a:p>
                      <a:pPr marL="0" marR="0">
                        <a:spcBef>
                          <a:spcPts val="0"/>
                        </a:spcBef>
                        <a:spcAft>
                          <a:spcPts val="0"/>
                        </a:spcAft>
                      </a:pPr>
                      <a:r>
                        <a:rPr lang="en-US" sz="2000">
                          <a:effectLst/>
                        </a:rPr>
                        <a:t>Supervisors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6.0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dirty="0">
                          <a:effectLst/>
                        </a:rPr>
                        <a:t>40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182880">
                <a:tc>
                  <a:txBody>
                    <a:bodyPr/>
                    <a:lstStyle/>
                    <a:p>
                      <a:pPr marL="0" marR="0">
                        <a:spcBef>
                          <a:spcPts val="0"/>
                        </a:spcBef>
                        <a:spcAft>
                          <a:spcPts val="0"/>
                        </a:spcAft>
                      </a:pPr>
                      <a:r>
                        <a:rPr lang="en-US" sz="2000">
                          <a:effectLst/>
                        </a:rPr>
                        <a:t>Support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23.9</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7</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182880">
                <a:tc>
                  <a:txBody>
                    <a:bodyPr/>
                    <a:lstStyle/>
                    <a:p>
                      <a:pPr marL="0" marR="0">
                        <a:spcBef>
                          <a:spcPts val="0"/>
                        </a:spcBef>
                        <a:spcAft>
                          <a:spcPts val="0"/>
                        </a:spcAft>
                      </a:pPr>
                      <a:r>
                        <a:rPr lang="en-US" sz="2000">
                          <a:effectLst/>
                        </a:rPr>
                        <a:t>Teachers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743.9</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747</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182880">
                <a:tc>
                  <a:txBody>
                    <a:bodyPr/>
                    <a:lstStyle/>
                    <a:p>
                      <a:pPr marL="0" marR="0">
                        <a:spcBef>
                          <a:spcPts val="0"/>
                        </a:spcBef>
                        <a:spcAft>
                          <a:spcPts val="0"/>
                        </a:spcAft>
                      </a:pPr>
                      <a:r>
                        <a:rPr lang="en-US" sz="2000">
                          <a:effectLst/>
                        </a:rPr>
                        <a:t>Technology Specialists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12.0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12</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182880">
                <a:tc>
                  <a:txBody>
                    <a:bodyPr/>
                    <a:lstStyle/>
                    <a:p>
                      <a:pPr marL="0" marR="0">
                        <a:spcBef>
                          <a:spcPts val="0"/>
                        </a:spcBef>
                        <a:spcAft>
                          <a:spcPts val="0"/>
                        </a:spcAft>
                      </a:pPr>
                      <a:r>
                        <a:rPr lang="en-US" sz="2000">
                          <a:effectLst/>
                        </a:rPr>
                        <a:t>Warehouse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8.0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8</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182880">
                <a:tc>
                  <a:txBody>
                    <a:bodyPr/>
                    <a:lstStyle/>
                    <a:p>
                      <a:pPr marL="0" marR="0">
                        <a:spcBef>
                          <a:spcPts val="0"/>
                        </a:spcBef>
                        <a:spcAft>
                          <a:spcPts val="0"/>
                        </a:spcAft>
                      </a:pPr>
                      <a:r>
                        <a:rPr lang="en-US" sz="20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182880">
                <a:tc>
                  <a:txBody>
                    <a:bodyPr/>
                    <a:lstStyle/>
                    <a:p>
                      <a:pPr marL="0" marR="0">
                        <a:spcBef>
                          <a:spcPts val="0"/>
                        </a:spcBef>
                        <a:spcAft>
                          <a:spcPts val="0"/>
                        </a:spcAft>
                      </a:pPr>
                      <a:r>
                        <a:rPr lang="en-US" sz="2000">
                          <a:effectLst/>
                        </a:rPr>
                        <a:t>Total</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1298.8</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dirty="0">
                          <a:effectLst/>
                        </a:rPr>
                        <a:t>1479.0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951288319"/>
              </p:ext>
            </p:extLst>
          </p:nvPr>
        </p:nvGraphicFramePr>
        <p:xfrm>
          <a:off x="7820968" y="1684949"/>
          <a:ext cx="3131736" cy="4156364"/>
        </p:xfrm>
        <a:graphic>
          <a:graphicData uri="http://schemas.openxmlformats.org/drawingml/2006/table">
            <a:tbl>
              <a:tblPr firstRow="1" firstCol="1" bandRow="1">
                <a:tableStyleId>{5C22544A-7EE6-4342-B048-85BDC9FD1C3A}</a:tableStyleId>
              </a:tblPr>
              <a:tblGrid>
                <a:gridCol w="1973646"/>
                <a:gridCol w="1158090"/>
              </a:tblGrid>
              <a:tr h="385252">
                <a:tc>
                  <a:txBody>
                    <a:bodyPr/>
                    <a:lstStyle/>
                    <a:p>
                      <a:pPr marL="0" marR="0">
                        <a:spcBef>
                          <a:spcPts val="0"/>
                        </a:spcBef>
                        <a:spcAft>
                          <a:spcPts val="0"/>
                        </a:spcAft>
                      </a:pPr>
                      <a:r>
                        <a:rPr lang="en-US" sz="2000" dirty="0" smtClean="0">
                          <a:effectLst/>
                          <a:latin typeface="Calibri" panose="020F0502020204030204" pitchFamily="34" charset="0"/>
                          <a:ea typeface="Calibri" panose="020F0502020204030204" pitchFamily="34" charset="0"/>
                          <a:cs typeface="Times New Roman" panose="02020603050405020304" pitchFamily="18" charset="0"/>
                        </a:rPr>
                        <a:t>Substitutes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dirty="0" smtClean="0">
                          <a:effectLst/>
                          <a:latin typeface="Calibri" panose="020F0502020204030204" pitchFamily="34" charset="0"/>
                          <a:ea typeface="Calibri" panose="020F0502020204030204" pitchFamily="34" charset="0"/>
                          <a:cs typeface="Times New Roman" panose="02020603050405020304" pitchFamily="18" charset="0"/>
                        </a:rPr>
                        <a:t>People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385252">
                <a:tc>
                  <a:txBody>
                    <a:bodyPr/>
                    <a:lstStyle/>
                    <a:p>
                      <a:pPr marL="0" marR="0">
                        <a:spcBef>
                          <a:spcPts val="0"/>
                        </a:spcBef>
                        <a:spcAft>
                          <a:spcPts val="0"/>
                        </a:spcAft>
                      </a:pPr>
                      <a:r>
                        <a:rPr lang="en-US" sz="2000" dirty="0">
                          <a:effectLst/>
                        </a:rPr>
                        <a:t>Teacher Sub</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dirty="0">
                          <a:effectLst/>
                        </a:rPr>
                        <a:t>299</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385252">
                <a:tc>
                  <a:txBody>
                    <a:bodyPr/>
                    <a:lstStyle/>
                    <a:p>
                      <a:pPr marL="0" marR="0">
                        <a:spcBef>
                          <a:spcPts val="0"/>
                        </a:spcBef>
                        <a:spcAft>
                          <a:spcPts val="0"/>
                        </a:spcAft>
                      </a:pPr>
                      <a:r>
                        <a:rPr lang="en-US" sz="2000">
                          <a:effectLst/>
                        </a:rPr>
                        <a:t>Aide Sub</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65</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385252">
                <a:tc>
                  <a:txBody>
                    <a:bodyPr/>
                    <a:lstStyle/>
                    <a:p>
                      <a:pPr marL="0" marR="0">
                        <a:spcBef>
                          <a:spcPts val="0"/>
                        </a:spcBef>
                        <a:spcAft>
                          <a:spcPts val="0"/>
                        </a:spcAft>
                      </a:pPr>
                      <a:r>
                        <a:rPr lang="en-US" sz="2000" dirty="0">
                          <a:effectLst/>
                        </a:rPr>
                        <a:t>Para Educator Sub</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34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385252">
                <a:tc>
                  <a:txBody>
                    <a:bodyPr/>
                    <a:lstStyle/>
                    <a:p>
                      <a:pPr marL="0" marR="0">
                        <a:spcBef>
                          <a:spcPts val="0"/>
                        </a:spcBef>
                        <a:spcAft>
                          <a:spcPts val="0"/>
                        </a:spcAft>
                      </a:pPr>
                      <a:r>
                        <a:rPr lang="en-US" sz="2000">
                          <a:effectLst/>
                        </a:rPr>
                        <a:t>Clerical Sub</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12</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385252">
                <a:tc>
                  <a:txBody>
                    <a:bodyPr/>
                    <a:lstStyle/>
                    <a:p>
                      <a:pPr marL="0" marR="0">
                        <a:spcBef>
                          <a:spcPts val="0"/>
                        </a:spcBef>
                        <a:spcAft>
                          <a:spcPts val="0"/>
                        </a:spcAft>
                      </a:pPr>
                      <a:r>
                        <a:rPr lang="en-US" sz="2000">
                          <a:effectLst/>
                        </a:rPr>
                        <a:t>Food Service Sub</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16</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385252">
                <a:tc>
                  <a:txBody>
                    <a:bodyPr/>
                    <a:lstStyle/>
                    <a:p>
                      <a:pPr marL="0" marR="0">
                        <a:spcBef>
                          <a:spcPts val="0"/>
                        </a:spcBef>
                        <a:spcAft>
                          <a:spcPts val="0"/>
                        </a:spcAft>
                      </a:pPr>
                      <a:r>
                        <a:rPr lang="en-US" sz="2000">
                          <a:effectLst/>
                        </a:rPr>
                        <a:t>Crossing Guard Sub</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11</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385252">
                <a:tc>
                  <a:txBody>
                    <a:bodyPr/>
                    <a:lstStyle/>
                    <a:p>
                      <a:pPr marL="0" marR="0">
                        <a:spcBef>
                          <a:spcPts val="0"/>
                        </a:spcBef>
                        <a:spcAft>
                          <a:spcPts val="0"/>
                        </a:spcAft>
                      </a:pPr>
                      <a:r>
                        <a:rPr lang="en-US" sz="2000">
                          <a:effectLst/>
                        </a:rPr>
                        <a:t>Nurse Sub</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a:effectLst/>
                        </a:rPr>
                        <a:t>1</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401304">
                <a:tc>
                  <a:txBody>
                    <a:bodyPr/>
                    <a:lstStyle/>
                    <a:p>
                      <a:pPr marL="0" marR="0">
                        <a:spcBef>
                          <a:spcPts val="0"/>
                        </a:spcBef>
                        <a:spcAft>
                          <a:spcPts val="0"/>
                        </a:spcAft>
                      </a:pPr>
                      <a:r>
                        <a:rPr lang="en-US" sz="2000">
                          <a:effectLst/>
                        </a:rPr>
                        <a:t>TOTAL</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2000" dirty="0">
                          <a:effectLst/>
                        </a:rPr>
                        <a:t>438</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bl>
          </a:graphicData>
        </a:graphic>
      </p:graphicFrame>
    </p:spTree>
    <p:extLst>
      <p:ext uri="{BB962C8B-B14F-4D97-AF65-F5344CB8AC3E}">
        <p14:creationId xmlns:p14="http://schemas.microsoft.com/office/powerpoint/2010/main" val="37141207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dirty="0"/>
              <a:t>Getting Acquainted with the District</a:t>
            </a:r>
          </a:p>
        </p:txBody>
      </p:sp>
      <p:pic>
        <p:nvPicPr>
          <p:cNvPr id="9" name="Picture 8" descr="gfpslogolarge.jpg"/>
          <p:cNvPicPr>
            <a:picLocks noChangeAspect="1"/>
          </p:cNvPicPr>
          <p:nvPr/>
        </p:nvPicPr>
        <p:blipFill>
          <a:blip r:embed="rId3" cstate="print"/>
          <a:stretch>
            <a:fillRect/>
          </a:stretch>
        </p:blipFill>
        <p:spPr>
          <a:xfrm rot="413011">
            <a:off x="7118323" y="2602903"/>
            <a:ext cx="4872257" cy="3654193"/>
          </a:xfrm>
          <a:prstGeom prst="rect">
            <a:avLst/>
          </a:prstGeom>
        </p:spPr>
      </p:pic>
      <p:sp>
        <p:nvSpPr>
          <p:cNvPr id="5" name="Title 3"/>
          <p:cNvSpPr txBox="1">
            <a:spLocks/>
          </p:cNvSpPr>
          <p:nvPr/>
        </p:nvSpPr>
        <p:spPr>
          <a:xfrm>
            <a:off x="1905000" y="3188067"/>
            <a:ext cx="3352800" cy="2286000"/>
          </a:xfrm>
          <a:prstGeom prst="rect">
            <a:avLst/>
          </a:prstGeom>
        </p:spPr>
        <p:txBody>
          <a:bodyPr vert="horz" lIns="45720" tIns="45720" rIns="45720" bIns="45720" anchor="b">
            <a:noAutofit/>
          </a:bodyPr>
          <a:lstStyle>
            <a:lvl1pPr algn="l" rtl="0" eaLnBrk="1" latinLnBrk="0" hangingPunct="1">
              <a:spcBef>
                <a:spcPct val="0"/>
              </a:spcBef>
              <a:buNone/>
              <a:defRPr kumimoji="0" sz="2000" b="1" kern="1200">
                <a:ln>
                  <a:noFill/>
                </a:ln>
                <a:solidFill>
                  <a:schemeClr val="tx2"/>
                </a:solidFill>
                <a:effectLst/>
                <a:latin typeface="+mj-lt"/>
                <a:ea typeface="+mj-ea"/>
                <a:cs typeface="+mj-cs"/>
              </a:defRPr>
            </a:lvl1pPr>
          </a:lstStyle>
          <a:p>
            <a:r>
              <a:rPr lang="en-US" sz="3200" dirty="0">
                <a:solidFill>
                  <a:srgbClr val="FF0000"/>
                </a:solidFill>
              </a:rPr>
              <a:t>Convocation</a:t>
            </a:r>
          </a:p>
          <a:p>
            <a:r>
              <a:rPr lang="en-US" sz="3200" dirty="0">
                <a:solidFill>
                  <a:srgbClr val="FF0000"/>
                </a:solidFill>
              </a:rPr>
              <a:t>August </a:t>
            </a:r>
            <a:r>
              <a:rPr lang="en-US" sz="3200" dirty="0" smtClean="0">
                <a:solidFill>
                  <a:srgbClr val="FF0000"/>
                </a:solidFill>
              </a:rPr>
              <a:t>28th</a:t>
            </a:r>
            <a:endParaRPr lang="en-US" sz="3200" dirty="0">
              <a:solidFill>
                <a:srgbClr val="FF0000"/>
              </a:solidFill>
            </a:endParaRPr>
          </a:p>
          <a:p>
            <a:r>
              <a:rPr lang="en-US" sz="3200" dirty="0">
                <a:solidFill>
                  <a:srgbClr val="FF0000"/>
                </a:solidFill>
              </a:rPr>
              <a:t>8:00 AM at </a:t>
            </a:r>
            <a:r>
              <a:rPr lang="en-US" sz="3200" dirty="0" smtClean="0">
                <a:solidFill>
                  <a:srgbClr val="FF0000"/>
                </a:solidFill>
              </a:rPr>
              <a:t>GFHS</a:t>
            </a:r>
            <a:r>
              <a:rPr lang="en-US" sz="2800" dirty="0">
                <a:solidFill>
                  <a:schemeClr val="tx1"/>
                </a:solidFill>
              </a:rPr>
              <a:t/>
            </a:r>
            <a:br>
              <a:rPr lang="en-US" sz="2800" dirty="0">
                <a:solidFill>
                  <a:schemeClr val="tx1"/>
                </a:solidFill>
              </a:rPr>
            </a:br>
            <a:endParaRPr lang="en-US" sz="2800" dirty="0">
              <a:solidFill>
                <a:schemeClr val="tx1"/>
              </a:solidFill>
            </a:endParaRPr>
          </a:p>
        </p:txBody>
      </p:sp>
    </p:spTree>
    <p:extLst>
      <p:ext uri="{BB962C8B-B14F-4D97-AF65-F5344CB8AC3E}">
        <p14:creationId xmlns:p14="http://schemas.microsoft.com/office/powerpoint/2010/main" val="11549591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9894" y="3175977"/>
            <a:ext cx="8610600" cy="1293028"/>
          </a:xfrm>
        </p:spPr>
        <p:txBody>
          <a:bodyPr/>
          <a:lstStyle/>
          <a:p>
            <a:pPr algn="ctr"/>
            <a:r>
              <a:rPr lang="en-US" dirty="0" smtClean="0"/>
              <a:t>HOW COMMUNICATION WORKS AT </a:t>
            </a:r>
            <a:r>
              <a:rPr lang="en-US" dirty="0" err="1" smtClean="0"/>
              <a:t>gFPS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2878270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853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469900"/>
            <a:ext cx="9144000" cy="1663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53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2133600"/>
            <a:ext cx="3338446" cy="400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ontent Placeholder 2"/>
          <p:cNvSpPr txBox="1">
            <a:spLocks/>
          </p:cNvSpPr>
          <p:nvPr/>
        </p:nvSpPr>
        <p:spPr>
          <a:xfrm>
            <a:off x="5035824" y="2358887"/>
            <a:ext cx="5181600" cy="3752850"/>
          </a:xfrm>
          <a:prstGeom prst="rect">
            <a:avLst/>
          </a:prstGeom>
        </p:spPr>
        <p:txBody>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sz="2400" dirty="0"/>
              <a:t>Newsbits</a:t>
            </a:r>
          </a:p>
          <a:p>
            <a:r>
              <a:rPr lang="en-US" sz="2400" dirty="0"/>
              <a:t>Tammy’s Top Ten on Tuesdays</a:t>
            </a:r>
          </a:p>
          <a:p>
            <a:r>
              <a:rPr lang="en-US" sz="2400" dirty="0"/>
              <a:t>Facebook</a:t>
            </a:r>
          </a:p>
          <a:p>
            <a:r>
              <a:rPr lang="en-US" sz="2400" dirty="0"/>
              <a:t>Twitter (#</a:t>
            </a:r>
            <a:r>
              <a:rPr lang="en-US" sz="2400" dirty="0" err="1"/>
              <a:t>TammyLLacey</a:t>
            </a:r>
            <a:r>
              <a:rPr lang="en-US" sz="2400" dirty="0"/>
              <a:t>)</a:t>
            </a:r>
          </a:p>
          <a:p>
            <a:r>
              <a:rPr lang="en-US" sz="2400" dirty="0"/>
              <a:t>Webpage</a:t>
            </a:r>
            <a:endParaRPr lang="en-US" sz="2400" i="1" dirty="0">
              <a:solidFill>
                <a:srgbClr val="0070C0"/>
              </a:solidFill>
              <a:effectLst>
                <a:outerShdw blurRad="38100" dist="38100" dir="2700000" algn="tl">
                  <a:srgbClr val="000000">
                    <a:alpha val="43137"/>
                  </a:srgbClr>
                </a:outerShdw>
              </a:effectLst>
            </a:endParaRPr>
          </a:p>
          <a:p>
            <a:r>
              <a:rPr lang="en-US" sz="2400" dirty="0">
                <a:solidFill>
                  <a:srgbClr val="0070C0"/>
                </a:solidFill>
                <a:effectLst>
                  <a:outerShdw blurRad="38100" dist="38100" dir="2700000" algn="tl">
                    <a:srgbClr val="000000">
                      <a:alpha val="43137"/>
                    </a:srgbClr>
                  </a:outerShdw>
                </a:effectLst>
              </a:rPr>
              <a:t>Twitter-</a:t>
            </a:r>
            <a:r>
              <a:rPr lang="en-US" sz="2400" dirty="0" err="1">
                <a:solidFill>
                  <a:srgbClr val="0070C0"/>
                </a:solidFill>
                <a:effectLst>
                  <a:outerShdw blurRad="38100" dist="38100" dir="2700000" algn="tl">
                    <a:srgbClr val="000000">
                      <a:alpha val="43137"/>
                    </a:srgbClr>
                  </a:outerShdw>
                </a:effectLst>
              </a:rPr>
              <a:t>GFPublicSchools</a:t>
            </a:r>
            <a:r>
              <a:rPr lang="en-US" sz="2400" dirty="0">
                <a:solidFill>
                  <a:srgbClr val="0070C0"/>
                </a:solidFill>
                <a:effectLst>
                  <a:outerShdw blurRad="38100" dist="38100" dir="2700000" algn="tl">
                    <a:srgbClr val="000000">
                      <a:alpha val="43137"/>
                    </a:srgbClr>
                  </a:outerShdw>
                </a:effectLst>
              </a:rPr>
              <a:t> </a:t>
            </a:r>
            <a:r>
              <a:rPr lang="en-US" sz="2400" i="1" dirty="0">
                <a:solidFill>
                  <a:srgbClr val="0070C0"/>
                </a:solidFill>
                <a:effectLst>
                  <a:outerShdw blurRad="38100" dist="38100" dir="2700000" algn="tl">
                    <a:srgbClr val="000000">
                      <a:alpha val="43137"/>
                    </a:srgbClr>
                  </a:outerShdw>
                </a:effectLst>
              </a:rPr>
              <a:t>(only used for time critical/crisis situations)</a:t>
            </a:r>
            <a:endParaRPr lang="en-US" sz="2400" dirty="0"/>
          </a:p>
          <a:p>
            <a:pPr marL="0" indent="0" algn="ctr">
              <a:buNone/>
            </a:pPr>
            <a:r>
              <a:rPr lang="en-US" sz="2400" dirty="0"/>
              <a:t>My Neighbor in Need (.org)</a:t>
            </a:r>
          </a:p>
          <a:p>
            <a:pPr marL="0" indent="0" algn="ctr">
              <a:buNone/>
            </a:pPr>
            <a:r>
              <a:rPr lang="en-US" sz="2400" dirty="0"/>
              <a:t>My Student in Need</a:t>
            </a:r>
          </a:p>
          <a:p>
            <a:pPr algn="ctr"/>
            <a:endParaRPr lang="en-US" dirty="0"/>
          </a:p>
        </p:txBody>
      </p:sp>
      <p:cxnSp>
        <p:nvCxnSpPr>
          <p:cNvPr id="7" name="Straight Arrow Connector 6"/>
          <p:cNvCxnSpPr/>
          <p:nvPr/>
        </p:nvCxnSpPr>
        <p:spPr>
          <a:xfrm flipH="1">
            <a:off x="2895600" y="3886200"/>
            <a:ext cx="2514600" cy="1447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2057400" y="3505200"/>
            <a:ext cx="3352800" cy="1524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9245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to know each other</a:t>
            </a:r>
            <a:endParaRPr lang="en-US" dirty="0"/>
          </a:p>
        </p:txBody>
      </p:sp>
      <p:sp>
        <p:nvSpPr>
          <p:cNvPr id="3" name="Content Placeholder 2"/>
          <p:cNvSpPr>
            <a:spLocks noGrp="1"/>
          </p:cNvSpPr>
          <p:nvPr>
            <p:ph idx="1"/>
          </p:nvPr>
        </p:nvSpPr>
        <p:spPr>
          <a:xfrm>
            <a:off x="685800" y="2853732"/>
            <a:ext cx="10820400" cy="3364953"/>
          </a:xfrm>
        </p:spPr>
        <p:txBody>
          <a:bodyPr>
            <a:normAutofit/>
          </a:bodyPr>
          <a:lstStyle/>
          <a:p>
            <a:pPr marL="0" indent="0" algn="ctr">
              <a:buNone/>
            </a:pPr>
            <a:r>
              <a:rPr lang="en-US" sz="4800" dirty="0"/>
              <a:t>Bingo</a:t>
            </a:r>
            <a:endParaRPr lang="en-US" sz="4800" b="1" dirty="0"/>
          </a:p>
        </p:txBody>
      </p:sp>
    </p:spTree>
    <p:extLst>
      <p:ext uri="{BB962C8B-B14F-4D97-AF65-F5344CB8AC3E}">
        <p14:creationId xmlns:p14="http://schemas.microsoft.com/office/powerpoint/2010/main" val="2456407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you</a:t>
            </a:r>
            <a:endParaRPr lang="en-US" dirty="0"/>
          </a:p>
        </p:txBody>
      </p:sp>
      <p:sp>
        <p:nvSpPr>
          <p:cNvPr id="3" name="Content Placeholder 2"/>
          <p:cNvSpPr>
            <a:spLocks noGrp="1"/>
          </p:cNvSpPr>
          <p:nvPr>
            <p:ph idx="1"/>
          </p:nvPr>
        </p:nvSpPr>
        <p:spPr/>
        <p:txBody>
          <a:bodyPr>
            <a:normAutofit/>
          </a:bodyPr>
          <a:lstStyle/>
          <a:p>
            <a:r>
              <a:rPr lang="en-US" sz="3600" dirty="0" smtClean="0"/>
              <a:t>Your name</a:t>
            </a:r>
          </a:p>
          <a:p>
            <a:r>
              <a:rPr lang="en-US" sz="3600" dirty="0" smtClean="0"/>
              <a:t>Where are you from &amp; what school did you graduate from?</a:t>
            </a:r>
          </a:p>
          <a:p>
            <a:r>
              <a:rPr lang="en-US" sz="3600" dirty="0"/>
              <a:t>How long have you been teaching?</a:t>
            </a:r>
          </a:p>
          <a:p>
            <a:r>
              <a:rPr lang="en-US" sz="3600" dirty="0" smtClean="0"/>
              <a:t>Where &amp; what will you be teaching next year?</a:t>
            </a:r>
          </a:p>
          <a:p>
            <a:pPr marL="0" indent="0">
              <a:buNone/>
            </a:pPr>
            <a:endParaRPr lang="en-US" sz="3600" dirty="0" smtClean="0"/>
          </a:p>
        </p:txBody>
      </p:sp>
    </p:spTree>
    <p:extLst>
      <p:ext uri="{BB962C8B-B14F-4D97-AF65-F5344CB8AC3E}">
        <p14:creationId xmlns:p14="http://schemas.microsoft.com/office/powerpoint/2010/main" val="11052943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to go to for help</a:t>
            </a:r>
            <a:endParaRPr lang="en-US" dirty="0"/>
          </a:p>
        </p:txBody>
      </p:sp>
      <p:sp>
        <p:nvSpPr>
          <p:cNvPr id="3" name="Content Placeholder 2"/>
          <p:cNvSpPr>
            <a:spLocks noGrp="1"/>
          </p:cNvSpPr>
          <p:nvPr>
            <p:ph idx="1"/>
          </p:nvPr>
        </p:nvSpPr>
        <p:spPr>
          <a:xfrm>
            <a:off x="685800" y="1792626"/>
            <a:ext cx="10820400" cy="4728754"/>
          </a:xfrm>
        </p:spPr>
        <p:txBody>
          <a:bodyPr>
            <a:normAutofit/>
          </a:bodyPr>
          <a:lstStyle/>
          <a:p>
            <a:r>
              <a:rPr lang="en-US" sz="2800" dirty="0" smtClean="0"/>
              <a:t>HR Department </a:t>
            </a:r>
            <a:r>
              <a:rPr lang="en-US" sz="2800" dirty="0" smtClean="0"/>
              <a:t>268-6010</a:t>
            </a:r>
            <a:endParaRPr lang="en-US" sz="2800" dirty="0" smtClean="0"/>
          </a:p>
          <a:p>
            <a:r>
              <a:rPr lang="en-US" sz="2800" dirty="0" smtClean="0"/>
              <a:t>Help </a:t>
            </a:r>
            <a:r>
              <a:rPr lang="en-US" sz="2800" dirty="0" smtClean="0"/>
              <a:t>Desk (Staff, Bookmarks, Help Desk</a:t>
            </a:r>
            <a:r>
              <a:rPr lang="en-US" sz="2800" dirty="0"/>
              <a:t> </a:t>
            </a:r>
            <a:r>
              <a:rPr lang="en-US" sz="2800" dirty="0" smtClean="0"/>
              <a:t>OR call 268-7393)</a:t>
            </a:r>
            <a:endParaRPr lang="en-US" sz="2800" dirty="0" smtClean="0"/>
          </a:p>
          <a:p>
            <a:r>
              <a:rPr lang="en-US" sz="2800" dirty="0" smtClean="0"/>
              <a:t>Emotional Support (Principal, Co-workers, EAP, HR)</a:t>
            </a:r>
            <a:endParaRPr lang="en-US" sz="2800" dirty="0" smtClean="0"/>
          </a:p>
          <a:p>
            <a:r>
              <a:rPr lang="en-US" sz="2800" dirty="0" smtClean="0"/>
              <a:t>Physical Support </a:t>
            </a:r>
          </a:p>
          <a:p>
            <a:pPr lvl="1"/>
            <a:r>
              <a:rPr lang="en-US" sz="2800" dirty="0" smtClean="0"/>
              <a:t>Engineers – 1</a:t>
            </a:r>
            <a:r>
              <a:rPr lang="en-US" sz="2800" baseline="30000" dirty="0" smtClean="0"/>
              <a:t>st</a:t>
            </a:r>
            <a:r>
              <a:rPr lang="en-US" sz="2800" dirty="0" smtClean="0"/>
              <a:t> Engineer day, 2</a:t>
            </a:r>
            <a:r>
              <a:rPr lang="en-US" sz="2800" baseline="30000" dirty="0" smtClean="0"/>
              <a:t>nd</a:t>
            </a:r>
            <a:r>
              <a:rPr lang="en-US" sz="2800" dirty="0" smtClean="0"/>
              <a:t> Engineer afternoon (light moving </a:t>
            </a:r>
            <a:r>
              <a:rPr lang="en-US" sz="2800" dirty="0" smtClean="0"/>
              <a:t>help etc.)</a:t>
            </a:r>
            <a:endParaRPr lang="en-US" sz="2800" dirty="0" smtClean="0"/>
          </a:p>
          <a:p>
            <a:pPr lvl="1"/>
            <a:r>
              <a:rPr lang="en-US" sz="2800" dirty="0" smtClean="0"/>
              <a:t>Moving </a:t>
            </a:r>
            <a:r>
              <a:rPr lang="en-US" sz="2800" dirty="0" smtClean="0"/>
              <a:t>Computers, etc. – help desk ticket please</a:t>
            </a:r>
          </a:p>
          <a:p>
            <a:pPr lvl="1"/>
            <a:r>
              <a:rPr lang="en-US" sz="2800" dirty="0" smtClean="0"/>
              <a:t>Wellness – workout facility </a:t>
            </a:r>
            <a:r>
              <a:rPr lang="en-US" sz="2800" dirty="0" smtClean="0"/>
              <a:t>at Paris, </a:t>
            </a:r>
            <a:r>
              <a:rPr lang="en-US" sz="2800" dirty="0" smtClean="0"/>
              <a:t>free pool passes for GFHS, workout classes, </a:t>
            </a:r>
            <a:r>
              <a:rPr lang="en-US" sz="2800" dirty="0" smtClean="0"/>
              <a:t>lots more (Staff, Wellness)</a:t>
            </a:r>
            <a:endParaRPr lang="en-US" sz="2800" u="sng" dirty="0" smtClean="0"/>
          </a:p>
          <a:p>
            <a:r>
              <a:rPr lang="en-US" sz="2800" dirty="0"/>
              <a:t>Secretaries – </a:t>
            </a:r>
            <a:r>
              <a:rPr lang="en-US" sz="2800" dirty="0" smtClean="0"/>
              <a:t>supplies, paperwork, etc.</a:t>
            </a:r>
            <a:endParaRPr lang="en-US" sz="2800" dirty="0"/>
          </a:p>
          <a:p>
            <a:endParaRPr lang="en-US" sz="2800" dirty="0"/>
          </a:p>
        </p:txBody>
      </p:sp>
    </p:spTree>
    <p:extLst>
      <p:ext uri="{BB962C8B-B14F-4D97-AF65-F5344CB8AC3E}">
        <p14:creationId xmlns:p14="http://schemas.microsoft.com/office/powerpoint/2010/main" val="1550168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Who to go to for </a:t>
            </a:r>
            <a:r>
              <a:rPr lang="en-US" dirty="0" smtClean="0"/>
              <a:t>help</a:t>
            </a:r>
            <a:br>
              <a:rPr lang="en-US" dirty="0" smtClean="0"/>
            </a:br>
            <a:r>
              <a:rPr lang="en-US" dirty="0" smtClean="0"/>
              <a:t>instructional Support</a:t>
            </a:r>
            <a:r>
              <a:rPr lang="en-US" dirty="0"/>
              <a:t/>
            </a:r>
            <a:br>
              <a:rPr lang="en-US" dirty="0"/>
            </a:br>
            <a:endParaRPr lang="en-US" dirty="0"/>
          </a:p>
        </p:txBody>
      </p:sp>
      <p:sp>
        <p:nvSpPr>
          <p:cNvPr id="3" name="Content Placeholder 2"/>
          <p:cNvSpPr>
            <a:spLocks noGrp="1"/>
          </p:cNvSpPr>
          <p:nvPr>
            <p:ph idx="1"/>
          </p:nvPr>
        </p:nvSpPr>
        <p:spPr>
          <a:xfrm>
            <a:off x="685800" y="1792626"/>
            <a:ext cx="10820400" cy="4728754"/>
          </a:xfrm>
        </p:spPr>
        <p:txBody>
          <a:bodyPr>
            <a:normAutofit fontScale="92500" lnSpcReduction="10000"/>
          </a:bodyPr>
          <a:lstStyle/>
          <a:p>
            <a:pPr marL="0" indent="0" algn="ctr">
              <a:buNone/>
            </a:pPr>
            <a:r>
              <a:rPr lang="en-US" sz="3500" b="1" dirty="0" smtClean="0"/>
              <a:t>Instructional </a:t>
            </a:r>
            <a:r>
              <a:rPr lang="en-US" sz="3500" b="1" dirty="0"/>
              <a:t>Coaches </a:t>
            </a:r>
            <a:endParaRPr lang="en-US" sz="3500" b="1" dirty="0" smtClean="0"/>
          </a:p>
          <a:p>
            <a:pPr marL="0" indent="0">
              <a:buNone/>
            </a:pPr>
            <a:r>
              <a:rPr lang="en-US" sz="2800" b="1" dirty="0" smtClean="0"/>
              <a:t>Marni </a:t>
            </a:r>
            <a:r>
              <a:rPr lang="en-US" sz="2800" b="1" dirty="0"/>
              <a:t>Napierala </a:t>
            </a:r>
            <a:r>
              <a:rPr lang="en-US" sz="2800" dirty="0" smtClean="0"/>
              <a:t>serves </a:t>
            </a:r>
            <a:r>
              <a:rPr lang="en-US" sz="2800" dirty="0"/>
              <a:t>all elementary schools</a:t>
            </a:r>
          </a:p>
          <a:p>
            <a:pPr marL="0" indent="0">
              <a:buNone/>
            </a:pPr>
            <a:r>
              <a:rPr lang="en-US" sz="2800" b="1" dirty="0" smtClean="0"/>
              <a:t>Barbi </a:t>
            </a:r>
            <a:r>
              <a:rPr lang="en-US" sz="2800" b="1" dirty="0"/>
              <a:t>Foster </a:t>
            </a:r>
            <a:r>
              <a:rPr lang="en-US" sz="2800" dirty="0"/>
              <a:t>– Instructional </a:t>
            </a:r>
            <a:r>
              <a:rPr lang="en-US" sz="2800" dirty="0" smtClean="0"/>
              <a:t>Coach for </a:t>
            </a:r>
            <a:r>
              <a:rPr lang="en-US" sz="2800" dirty="0"/>
              <a:t>LF, MS, MV, SAC, </a:t>
            </a:r>
            <a:r>
              <a:rPr lang="en-US" sz="2800" dirty="0" smtClean="0"/>
              <a:t>SS</a:t>
            </a:r>
            <a:endParaRPr lang="en-US" sz="2800" dirty="0"/>
          </a:p>
          <a:p>
            <a:pPr marL="0" indent="0">
              <a:buNone/>
            </a:pPr>
            <a:r>
              <a:rPr lang="en-US" sz="2800" b="1" dirty="0"/>
              <a:t>Kelsey Brown </a:t>
            </a:r>
            <a:r>
              <a:rPr lang="en-US" sz="2800" dirty="0"/>
              <a:t>– Instructional </a:t>
            </a:r>
            <a:r>
              <a:rPr lang="en-US" sz="2800" dirty="0" smtClean="0"/>
              <a:t>Coach for CJ</a:t>
            </a:r>
            <a:r>
              <a:rPr lang="en-US" sz="2800" dirty="0"/>
              <a:t>, LY, ML, VV, </a:t>
            </a:r>
            <a:r>
              <a:rPr lang="en-US" sz="2800" dirty="0" smtClean="0"/>
              <a:t>WT</a:t>
            </a:r>
            <a:endParaRPr lang="en-US" sz="2800" dirty="0"/>
          </a:p>
          <a:p>
            <a:pPr marL="0" indent="0">
              <a:buNone/>
            </a:pPr>
            <a:r>
              <a:rPr lang="en-US" sz="2800" b="1" dirty="0"/>
              <a:t>Rachael Kelley </a:t>
            </a:r>
            <a:r>
              <a:rPr lang="en-US" sz="2800" dirty="0"/>
              <a:t>– Instructional </a:t>
            </a:r>
            <a:r>
              <a:rPr lang="en-US" sz="2800" dirty="0" smtClean="0"/>
              <a:t>Coach for LC</a:t>
            </a:r>
            <a:r>
              <a:rPr lang="en-US" sz="2800" dirty="0"/>
              <a:t>, LN, RS, RV, </a:t>
            </a:r>
            <a:r>
              <a:rPr lang="en-US" sz="2800" dirty="0" smtClean="0"/>
              <a:t>WH</a:t>
            </a:r>
          </a:p>
          <a:p>
            <a:pPr marL="0" indent="0">
              <a:buNone/>
            </a:pPr>
            <a:r>
              <a:rPr lang="en-US" sz="2800" b="1" dirty="0"/>
              <a:t>Charlene Ammons </a:t>
            </a:r>
            <a:r>
              <a:rPr lang="en-US" sz="2800" dirty="0"/>
              <a:t>is the Technology Integration Coach for </a:t>
            </a:r>
            <a:r>
              <a:rPr lang="en-US" sz="2800" dirty="0" smtClean="0"/>
              <a:t>elementary </a:t>
            </a:r>
            <a:r>
              <a:rPr lang="en-US" sz="2800" dirty="0"/>
              <a:t>schools</a:t>
            </a:r>
          </a:p>
          <a:p>
            <a:pPr marL="0" indent="0">
              <a:buNone/>
            </a:pPr>
            <a:r>
              <a:rPr lang="en-US" sz="2800" b="1" dirty="0" smtClean="0"/>
              <a:t>Jana </a:t>
            </a:r>
            <a:r>
              <a:rPr lang="en-US" sz="2800" b="1" dirty="0"/>
              <a:t>Mora </a:t>
            </a:r>
            <a:r>
              <a:rPr lang="en-US" sz="2800" dirty="0"/>
              <a:t>is the Technology Integration Coach for </a:t>
            </a:r>
            <a:r>
              <a:rPr lang="en-US" sz="2800" dirty="0" smtClean="0"/>
              <a:t>secondary schools</a:t>
            </a:r>
            <a:endParaRPr lang="en-US" sz="2800" dirty="0"/>
          </a:p>
          <a:p>
            <a:pPr marL="0" indent="0">
              <a:buNone/>
            </a:pPr>
            <a:r>
              <a:rPr lang="en-US" sz="2800" b="1" dirty="0" smtClean="0"/>
              <a:t>Kayte Howell </a:t>
            </a:r>
            <a:r>
              <a:rPr lang="en-US" sz="2800" dirty="0" smtClean="0"/>
              <a:t>– </a:t>
            </a:r>
            <a:r>
              <a:rPr lang="en-US" sz="2800" dirty="0"/>
              <a:t>Instructional Coach for </a:t>
            </a:r>
            <a:r>
              <a:rPr lang="en-US" sz="2800" dirty="0" smtClean="0"/>
              <a:t>GFHS and EMS</a:t>
            </a:r>
          </a:p>
          <a:p>
            <a:pPr marL="0" indent="0">
              <a:buNone/>
            </a:pPr>
            <a:r>
              <a:rPr lang="en-US" sz="2800" b="1" dirty="0" smtClean="0"/>
              <a:t>Sarah Milling </a:t>
            </a:r>
            <a:r>
              <a:rPr lang="en-US" sz="2800" dirty="0" smtClean="0"/>
              <a:t>– </a:t>
            </a:r>
            <a:r>
              <a:rPr lang="en-US" sz="2800" dirty="0"/>
              <a:t>Instructional Coach for </a:t>
            </a:r>
            <a:r>
              <a:rPr lang="en-US" sz="2800" dirty="0" smtClean="0"/>
              <a:t>CMR and NMS</a:t>
            </a:r>
            <a:endParaRPr lang="en-US" sz="2800" dirty="0"/>
          </a:p>
          <a:p>
            <a:endParaRPr lang="en-US" sz="2800" dirty="0" smtClean="0"/>
          </a:p>
          <a:p>
            <a:endParaRPr lang="en-US" sz="2800" dirty="0"/>
          </a:p>
        </p:txBody>
      </p:sp>
    </p:spTree>
    <p:extLst>
      <p:ext uri="{BB962C8B-B14F-4D97-AF65-F5344CB8AC3E}">
        <p14:creationId xmlns:p14="http://schemas.microsoft.com/office/powerpoint/2010/main" val="3639186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Policies/procedures</a:t>
            </a:r>
            <a:endParaRPr lang="en-US" dirty="0"/>
          </a:p>
        </p:txBody>
      </p:sp>
      <p:sp>
        <p:nvSpPr>
          <p:cNvPr id="3" name="Content Placeholder 2"/>
          <p:cNvSpPr>
            <a:spLocks noGrp="1"/>
          </p:cNvSpPr>
          <p:nvPr>
            <p:ph idx="1"/>
          </p:nvPr>
        </p:nvSpPr>
        <p:spPr/>
        <p:txBody>
          <a:bodyPr/>
          <a:lstStyle/>
          <a:p>
            <a:pPr marL="0" indent="0">
              <a:buNone/>
            </a:pPr>
            <a:r>
              <a:rPr lang="en-US" dirty="0" smtClean="0"/>
              <a:t>Videos</a:t>
            </a:r>
          </a:p>
          <a:p>
            <a:r>
              <a:rPr lang="en-US" dirty="0"/>
              <a:t>Worker’s compensation</a:t>
            </a:r>
          </a:p>
          <a:p>
            <a:r>
              <a:rPr lang="en-US" dirty="0"/>
              <a:t>Harassment &amp; Respect for all</a:t>
            </a:r>
          </a:p>
          <a:p>
            <a:pPr marL="0" indent="0">
              <a:buNone/>
            </a:pPr>
            <a:r>
              <a:rPr lang="en-US" dirty="0" smtClean="0"/>
              <a:t>Other Items</a:t>
            </a:r>
          </a:p>
          <a:p>
            <a:r>
              <a:rPr lang="en-US" dirty="0" smtClean="0"/>
              <a:t>Mandatory </a:t>
            </a:r>
            <a:r>
              <a:rPr lang="en-US" dirty="0"/>
              <a:t>Reporters</a:t>
            </a:r>
          </a:p>
          <a:p>
            <a:pPr marL="0" indent="0">
              <a:buNone/>
            </a:pPr>
            <a:endParaRPr lang="en-US" dirty="0"/>
          </a:p>
        </p:txBody>
      </p:sp>
    </p:spTree>
    <p:extLst>
      <p:ext uri="{BB962C8B-B14F-4D97-AF65-F5344CB8AC3E}">
        <p14:creationId xmlns:p14="http://schemas.microsoft.com/office/powerpoint/2010/main" val="17128347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noChangeAspect="1"/>
          </p:cNvGraphicFramePr>
          <p:nvPr>
            <p:ph idx="1"/>
            <p:extLst/>
          </p:nvPr>
        </p:nvGraphicFramePr>
        <p:xfrm>
          <a:off x="3352801" y="457200"/>
          <a:ext cx="5903711" cy="8158848"/>
        </p:xfrm>
        <a:graphic>
          <a:graphicData uri="http://schemas.openxmlformats.org/presentationml/2006/ole">
            <mc:AlternateContent xmlns:mc="http://schemas.openxmlformats.org/markup-compatibility/2006">
              <mc:Choice xmlns:v="urn:schemas-microsoft-com:vml" Requires="v">
                <p:oleObj spid="_x0000_s2060" name="Document" r:id="rId3" imgW="6665645" imgH="9212293" progId="Word.Document.12">
                  <p:embed/>
                </p:oleObj>
              </mc:Choice>
              <mc:Fallback>
                <p:oleObj name="Document" r:id="rId3" imgW="6665645" imgH="9212293" progId="Word.Document.12">
                  <p:embed/>
                  <p:pic>
                    <p:nvPicPr>
                      <p:cNvPr id="0" name=""/>
                      <p:cNvPicPr/>
                      <p:nvPr/>
                    </p:nvPicPr>
                    <p:blipFill>
                      <a:blip r:embed="rId4"/>
                      <a:stretch>
                        <a:fillRect/>
                      </a:stretch>
                    </p:blipFill>
                    <p:spPr>
                      <a:xfrm>
                        <a:off x="3352801" y="457200"/>
                        <a:ext cx="5903711" cy="8158848"/>
                      </a:xfrm>
                      <a:prstGeom prst="rect">
                        <a:avLst/>
                      </a:prstGeom>
                    </p:spPr>
                  </p:pic>
                </p:oleObj>
              </mc:Fallback>
            </mc:AlternateContent>
          </a:graphicData>
        </a:graphic>
      </p:graphicFrame>
      <p:sp>
        <p:nvSpPr>
          <p:cNvPr id="5" name="Rectangle 4"/>
          <p:cNvSpPr/>
          <p:nvPr/>
        </p:nvSpPr>
        <p:spPr>
          <a:xfrm>
            <a:off x="1752600" y="1981201"/>
            <a:ext cx="1752600" cy="2554545"/>
          </a:xfrm>
          <a:prstGeom prst="rect">
            <a:avLst/>
          </a:prstGeom>
        </p:spPr>
        <p:txBody>
          <a:bodyPr wrap="square">
            <a:spAutoFit/>
          </a:bodyPr>
          <a:lstStyle/>
          <a:p>
            <a:pPr algn="ctr"/>
            <a:r>
              <a:rPr lang="en-US" sz="3200" dirty="0">
                <a:solidFill>
                  <a:schemeClr val="accent2">
                    <a:lumMod val="75000"/>
                  </a:schemeClr>
                </a:solidFill>
              </a:rPr>
              <a:t>Part of new hire paper work.</a:t>
            </a:r>
            <a:endParaRPr lang="en-US" sz="3200" dirty="0">
              <a:solidFill>
                <a:schemeClr val="accent2">
                  <a:lumMod val="75000"/>
                </a:schemeClr>
              </a:solidFill>
            </a:endParaRPr>
          </a:p>
        </p:txBody>
      </p:sp>
    </p:spTree>
    <p:extLst>
      <p:ext uri="{BB962C8B-B14F-4D97-AF65-F5344CB8AC3E}">
        <p14:creationId xmlns:p14="http://schemas.microsoft.com/office/powerpoint/2010/main" val="18854197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685800"/>
            <a:ext cx="8305800" cy="1143000"/>
          </a:xfrm>
        </p:spPr>
        <p:txBody>
          <a:bodyPr/>
          <a:lstStyle/>
          <a:p>
            <a:pPr algn="ctr"/>
            <a:r>
              <a:rPr lang="en-US" dirty="0" smtClean="0"/>
              <a:t>Activity- Teacher Traits</a:t>
            </a:r>
            <a:endParaRPr lang="en-US" dirty="0"/>
          </a:p>
        </p:txBody>
      </p:sp>
      <p:sp>
        <p:nvSpPr>
          <p:cNvPr id="3" name="TextBox 2"/>
          <p:cNvSpPr txBox="1"/>
          <p:nvPr/>
        </p:nvSpPr>
        <p:spPr>
          <a:xfrm>
            <a:off x="1981200" y="2057400"/>
            <a:ext cx="8382000" cy="523220"/>
          </a:xfrm>
          <a:prstGeom prst="rect">
            <a:avLst/>
          </a:prstGeom>
          <a:noFill/>
        </p:spPr>
        <p:txBody>
          <a:bodyPr wrap="square" rtlCol="0">
            <a:spAutoFit/>
          </a:bodyPr>
          <a:lstStyle/>
          <a:p>
            <a:r>
              <a:rPr lang="en-US" sz="2800" b="1" dirty="0"/>
              <a:t>Good Teacher			Not So Good Teacher</a:t>
            </a:r>
          </a:p>
        </p:txBody>
      </p:sp>
      <p:pic>
        <p:nvPicPr>
          <p:cNvPr id="173058" name="Picture 2" descr="C:\Users\mindy_kiser\AppData\Local\Microsoft\Windows\Temporary Internet Files\Content.IE5\YVOL0WRA\MP90042283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800" y="3429001"/>
            <a:ext cx="1600200" cy="2712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51119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838200"/>
            <a:ext cx="8229600" cy="3200400"/>
          </a:xfrm>
        </p:spPr>
        <p:txBody>
          <a:bodyPr>
            <a:normAutofit/>
          </a:bodyPr>
          <a:lstStyle/>
          <a:p>
            <a:r>
              <a:rPr lang="en-US" i="1" dirty="0">
                <a:effectLst>
                  <a:outerShdw blurRad="38100" dist="38100" dir="2700000" algn="tl">
                    <a:srgbClr val="000000">
                      <a:alpha val="43137"/>
                    </a:srgbClr>
                  </a:outerShdw>
                </a:effectLst>
              </a:rPr>
              <a:t>In the eyes of a child you will see...the world as it should be.</a:t>
            </a:r>
            <a:br>
              <a:rPr lang="en-US" i="1" dirty="0">
                <a:effectLst>
                  <a:outerShdw blurRad="38100" dist="38100" dir="2700000" algn="tl">
                    <a:srgbClr val="000000">
                      <a:alpha val="43137"/>
                    </a:srgbClr>
                  </a:outerShdw>
                </a:effectLst>
              </a:rPr>
            </a:br>
            <a:r>
              <a:rPr lang="en-US" sz="3100" i="1" dirty="0">
                <a:effectLst>
                  <a:outerShdw blurRad="38100" dist="38100" dir="2700000" algn="tl">
                    <a:srgbClr val="000000">
                      <a:alpha val="43137"/>
                    </a:srgbClr>
                  </a:outerShdw>
                </a:effectLst>
              </a:rPr>
              <a:t>- Unknown</a:t>
            </a:r>
            <a:r>
              <a:rPr lang="en-US" i="1" dirty="0">
                <a:effectLst>
                  <a:outerShdw blurRad="38100" dist="38100" dir="2700000" algn="tl">
                    <a:srgbClr val="000000">
                      <a:alpha val="43137"/>
                    </a:srgbClr>
                  </a:outerShdw>
                </a:effectLst>
              </a:rPr>
              <a:t/>
            </a:r>
            <a:br>
              <a:rPr lang="en-US" i="1" dirty="0">
                <a:effectLst>
                  <a:outerShdw blurRad="38100" dist="38100" dir="2700000" algn="tl">
                    <a:srgbClr val="000000">
                      <a:alpha val="43137"/>
                    </a:srgbClr>
                  </a:outerShdw>
                </a:effectLst>
              </a:rPr>
            </a:br>
            <a:endParaRPr lang="en-US" i="1" dirty="0">
              <a:effectLst>
                <a:outerShdw blurRad="38100" dist="38100" dir="2700000" algn="tl">
                  <a:srgbClr val="000000">
                    <a:alpha val="43137"/>
                  </a:srgbClr>
                </a:outerShdw>
              </a:effectLst>
            </a:endParaRPr>
          </a:p>
        </p:txBody>
      </p:sp>
      <p:pic>
        <p:nvPicPr>
          <p:cNvPr id="183298" name="Picture 2" descr="C:\Users\mindy_kiser\AppData\Local\Microsoft\Windows\Temporary Internet Files\Content.IE5\IGCD18EK\MP90044871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3429000"/>
            <a:ext cx="2513488" cy="2459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72361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Share-Teacher Traits</a:t>
            </a:r>
            <a:endParaRPr lang="en-US" dirty="0"/>
          </a:p>
        </p:txBody>
      </p:sp>
      <p:sp>
        <p:nvSpPr>
          <p:cNvPr id="3" name="TextBox 2"/>
          <p:cNvSpPr txBox="1"/>
          <p:nvPr/>
        </p:nvSpPr>
        <p:spPr>
          <a:xfrm>
            <a:off x="2057400" y="2286001"/>
            <a:ext cx="8153400" cy="584775"/>
          </a:xfrm>
          <a:prstGeom prst="rect">
            <a:avLst/>
          </a:prstGeom>
          <a:noFill/>
        </p:spPr>
        <p:txBody>
          <a:bodyPr wrap="square" rtlCol="0">
            <a:spAutoFit/>
          </a:bodyPr>
          <a:lstStyle/>
          <a:p>
            <a:r>
              <a:rPr lang="en-US" sz="3200" dirty="0"/>
              <a:t>Good Teacher		Not So Good Teacher</a:t>
            </a:r>
          </a:p>
        </p:txBody>
      </p:sp>
      <p:pic>
        <p:nvPicPr>
          <p:cNvPr id="174082" name="Picture 2" descr="C:\Users\mindy_kiser\AppData\Local\Microsoft\Windows\Temporary Internet Files\Content.IE5\MEZJOZ4X\MC900423171[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4600" y="3124200"/>
            <a:ext cx="1827886" cy="1827886"/>
          </a:xfrm>
          <a:prstGeom prst="rect">
            <a:avLst/>
          </a:prstGeom>
          <a:noFill/>
          <a:extLst>
            <a:ext uri="{909E8E84-426E-40DD-AFC4-6F175D3DCCD1}">
              <a14:hiddenFill xmlns:a14="http://schemas.microsoft.com/office/drawing/2010/main">
                <a:solidFill>
                  <a:srgbClr val="FFFFFF"/>
                </a:solidFill>
              </a14:hiddenFill>
            </a:ext>
          </a:extLst>
        </p:spPr>
      </p:pic>
      <p:pic>
        <p:nvPicPr>
          <p:cNvPr id="174084" name="Picture 4" descr="C:\Users\mindy_kiser\AppData\Local\Microsoft\Windows\Temporary Internet Files\Content.IE5\YVOL0WRA\MC900423167[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81800" y="3124200"/>
            <a:ext cx="1827886" cy="1827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178209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752600"/>
            <a:ext cx="8305800" cy="4724400"/>
          </a:xfrm>
        </p:spPr>
        <p:txBody>
          <a:bodyPr>
            <a:noAutofit/>
          </a:bodyPr>
          <a:lstStyle/>
          <a:p>
            <a:r>
              <a:rPr lang="en-US" sz="2800" dirty="0"/>
              <a:t>Professional educators recognize and accept their responsibility to </a:t>
            </a:r>
            <a:r>
              <a:rPr lang="en-US" sz="2800" b="1" dirty="0"/>
              <a:t>create learning environments to help </a:t>
            </a:r>
            <a:r>
              <a:rPr lang="en-US" sz="2800" b="1" u="sng" dirty="0"/>
              <a:t>all</a:t>
            </a:r>
            <a:r>
              <a:rPr lang="en-US" sz="2800" b="1" dirty="0"/>
              <a:t> students reach their full potential</a:t>
            </a:r>
            <a:r>
              <a:rPr lang="en-US" sz="2800" dirty="0"/>
              <a:t>. They understand the </a:t>
            </a:r>
            <a:r>
              <a:rPr lang="en-US" sz="2800" b="1" dirty="0"/>
              <a:t>trust and confidence </a:t>
            </a:r>
            <a:r>
              <a:rPr lang="en-US" sz="2800" dirty="0"/>
              <a:t>placed in them by students, families, colleagues, and the community. To achieve their professional purpose, educators strive to maintain the </a:t>
            </a:r>
            <a:r>
              <a:rPr lang="en-US" sz="2800" b="1" dirty="0"/>
              <a:t>highest ethical standards</a:t>
            </a:r>
            <a:r>
              <a:rPr lang="en-US" sz="2800" dirty="0"/>
              <a:t>. The Professional Educators of Montana Code of Ethics sets out these fundamental principles which </a:t>
            </a:r>
            <a:r>
              <a:rPr lang="en-US" sz="2800" b="1" dirty="0"/>
              <a:t>guide their behavior and will be used to judge their actions</a:t>
            </a:r>
            <a:r>
              <a:rPr lang="en-US" sz="2800" dirty="0"/>
              <a:t>. </a:t>
            </a:r>
            <a:br>
              <a:rPr lang="en-US" sz="2800" dirty="0"/>
            </a:br>
            <a:endParaRPr lang="en-US" sz="2800" dirty="0"/>
          </a:p>
        </p:txBody>
      </p:sp>
      <p:sp>
        <p:nvSpPr>
          <p:cNvPr id="3" name="TextBox 2"/>
          <p:cNvSpPr txBox="1"/>
          <p:nvPr/>
        </p:nvSpPr>
        <p:spPr>
          <a:xfrm>
            <a:off x="3353638" y="243673"/>
            <a:ext cx="7848600" cy="830997"/>
          </a:xfrm>
          <a:prstGeom prst="rect">
            <a:avLst/>
          </a:prstGeom>
          <a:noFill/>
        </p:spPr>
        <p:txBody>
          <a:bodyPr wrap="square" rtlCol="0">
            <a:spAutoFit/>
          </a:bodyPr>
          <a:lstStyle/>
          <a:p>
            <a:r>
              <a:rPr lang="en-US" sz="2400" dirty="0"/>
              <a:t/>
            </a:r>
            <a:br>
              <a:rPr lang="en-US" sz="2400" dirty="0"/>
            </a:br>
            <a:r>
              <a:rPr lang="en-US" sz="2400" dirty="0"/>
              <a:t> </a:t>
            </a:r>
            <a:r>
              <a:rPr lang="en-US" sz="2400" b="1" dirty="0"/>
              <a:t>Professional Educators of Montana Code of Ethics </a:t>
            </a:r>
            <a:endParaRPr lang="en-US" sz="2400" dirty="0"/>
          </a:p>
        </p:txBody>
      </p:sp>
    </p:spTree>
    <p:extLst>
      <p:ext uri="{BB962C8B-B14F-4D97-AF65-F5344CB8AC3E}">
        <p14:creationId xmlns:p14="http://schemas.microsoft.com/office/powerpoint/2010/main" val="13345728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04800"/>
            <a:ext cx="8229600" cy="1143000"/>
          </a:xfrm>
          <a:solidFill>
            <a:schemeClr val="bg1"/>
          </a:solidFill>
        </p:spPr>
        <p:txBody>
          <a:bodyPr>
            <a:normAutofit fontScale="90000"/>
          </a:bodyPr>
          <a:lstStyle/>
          <a:p>
            <a:r>
              <a:rPr lang="en-US" dirty="0" smtClean="0"/>
              <a:t>Professional Image Guidelines</a:t>
            </a:r>
            <a:endParaRPr lang="en-US" dirty="0"/>
          </a:p>
        </p:txBody>
      </p:sp>
      <p:sp>
        <p:nvSpPr>
          <p:cNvPr id="3" name="Content Placeholder 2"/>
          <p:cNvSpPr>
            <a:spLocks noGrp="1"/>
          </p:cNvSpPr>
          <p:nvPr>
            <p:ph idx="1"/>
          </p:nvPr>
        </p:nvSpPr>
        <p:spPr>
          <a:xfrm>
            <a:off x="1981200" y="1447800"/>
            <a:ext cx="8229600" cy="4876800"/>
          </a:xfrm>
        </p:spPr>
        <p:txBody>
          <a:bodyPr>
            <a:normAutofit fontScale="85000" lnSpcReduction="20000"/>
          </a:bodyPr>
          <a:lstStyle/>
          <a:p>
            <a:pPr marL="0" indent="0">
              <a:buNone/>
            </a:pPr>
            <a:r>
              <a:rPr lang="en-US" dirty="0" smtClean="0"/>
              <a:t>Employees </a:t>
            </a:r>
            <a:r>
              <a:rPr lang="en-US" dirty="0"/>
              <a:t>are expected to maintain a well-groomed, business-like appearance at all times and to wear appropriate dress for work.  Dress should be modest, in good taste and suitable for the job at hand.</a:t>
            </a:r>
          </a:p>
          <a:p>
            <a:pPr marL="0" indent="0">
              <a:buNone/>
            </a:pPr>
            <a:r>
              <a:rPr lang="en-US" dirty="0"/>
              <a:t> </a:t>
            </a:r>
          </a:p>
          <a:p>
            <a:pPr marL="0" indent="0">
              <a:buNone/>
            </a:pPr>
            <a:r>
              <a:rPr lang="en-US" dirty="0" smtClean="0"/>
              <a:t>Following </a:t>
            </a:r>
            <a:r>
              <a:rPr lang="en-US" dirty="0"/>
              <a:t>is a summary of guidelines set forth by Great Falls Public Schools.  Any exceptions to the dress code for special events at school will be announced in advance.</a:t>
            </a:r>
          </a:p>
          <a:p>
            <a:pPr marL="0" indent="0">
              <a:buNone/>
            </a:pPr>
            <a:r>
              <a:rPr lang="en-US" dirty="0"/>
              <a:t> </a:t>
            </a:r>
          </a:p>
          <a:p>
            <a:pPr marL="0" indent="0">
              <a:buNone/>
            </a:pPr>
            <a:r>
              <a:rPr lang="en-US" b="1" dirty="0"/>
              <a:t>Guidelines </a:t>
            </a:r>
            <a:endParaRPr lang="en-US" dirty="0"/>
          </a:p>
          <a:p>
            <a:pPr lvl="0" fontAlgn="base"/>
            <a:r>
              <a:rPr lang="en-US" dirty="0"/>
              <a:t>All clothing should cover undergarments.</a:t>
            </a:r>
          </a:p>
          <a:p>
            <a:pPr lvl="0" fontAlgn="base"/>
            <a:r>
              <a:rPr lang="en-US" dirty="0"/>
              <a:t>Clothing will provide adequate coverage of the back, midriff and chest at all times whether sitting, reaching, standing or bending. </a:t>
            </a:r>
          </a:p>
          <a:p>
            <a:pPr lvl="0" fontAlgn="base"/>
            <a:r>
              <a:rPr lang="en-US" dirty="0"/>
              <a:t>Apparel and body art that feature words, symbols, or logos regarding tobacco products, alcohol products, drug references, sexual references, or other messages are prohibited.</a:t>
            </a:r>
          </a:p>
          <a:p>
            <a:pPr lvl="0" fontAlgn="base"/>
            <a:r>
              <a:rPr lang="en-US" dirty="0"/>
              <a:t>Clothing, piercings and body art that is disruptive to the educational process or creates a safety issue, will be addressed.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02136288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04088"/>
            <a:ext cx="8305800" cy="3867912"/>
          </a:xfrm>
        </p:spPr>
        <p:txBody>
          <a:bodyPr>
            <a:normAutofit fontScale="90000"/>
          </a:bodyPr>
          <a:lstStyle/>
          <a:p>
            <a:pPr algn="ctr"/>
            <a:r>
              <a:rPr lang="en-US" b="1" dirty="0"/>
              <a:t>5450F Code of Ethics for Electronic Mail and On-Line Services</a:t>
            </a:r>
            <a:r>
              <a:rPr lang="en-US" dirty="0"/>
              <a:t/>
            </a:r>
            <a:br>
              <a:rPr lang="en-US" dirty="0"/>
            </a:br>
            <a:r>
              <a:rPr lang="en-US" b="1" dirty="0"/>
              <a:t>Great Falls Public Schools</a:t>
            </a:r>
            <a:br>
              <a:rPr lang="en-US" b="1" dirty="0"/>
            </a:br>
            <a:r>
              <a:rPr lang="en-US" b="1" dirty="0"/>
              <a:t>Code of Ethics for Electronic Mail and On-Line </a:t>
            </a:r>
            <a:r>
              <a:rPr lang="en-US" b="1" dirty="0" smtClean="0"/>
              <a:t>Services</a:t>
            </a:r>
            <a:endParaRPr lang="en-US" dirty="0"/>
          </a:p>
        </p:txBody>
      </p:sp>
      <p:sp>
        <p:nvSpPr>
          <p:cNvPr id="3" name="Rectangle 2"/>
          <p:cNvSpPr/>
          <p:nvPr/>
        </p:nvSpPr>
        <p:spPr>
          <a:xfrm>
            <a:off x="4572000" y="4863548"/>
            <a:ext cx="2457724" cy="923330"/>
          </a:xfrm>
          <a:prstGeom prst="rect">
            <a:avLst/>
          </a:prstGeom>
        </p:spPr>
        <p:txBody>
          <a:bodyPr wrap="none">
            <a:spAutoFit/>
          </a:bodyPr>
          <a:lstStyle/>
          <a:p>
            <a:r>
              <a:rPr lang="en-US" sz="5400" b="1" u="sng" dirty="0">
                <a:solidFill>
                  <a:schemeClr val="tx2"/>
                </a:solidFill>
                <a:latin typeface="+mj-lt"/>
                <a:ea typeface="+mj-ea"/>
                <a:cs typeface="+mj-cs"/>
              </a:rPr>
              <a:t>PUBLIC</a:t>
            </a:r>
          </a:p>
        </p:txBody>
      </p:sp>
      <p:pic>
        <p:nvPicPr>
          <p:cNvPr id="189442" name="Picture 2" descr="C:\Users\mindy_kiser\AppData\Local\Microsoft\Windows\Temporary Internet Files\Content.IE5\IGCD18EK\MC900371064[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67601" y="4116270"/>
            <a:ext cx="1899209" cy="16706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4506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94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Payroll/benefits</a:t>
            </a:r>
            <a:endParaRPr lang="en-US" dirty="0"/>
          </a:p>
        </p:txBody>
      </p:sp>
      <p:sp>
        <p:nvSpPr>
          <p:cNvPr id="3" name="Content Placeholder 2"/>
          <p:cNvSpPr>
            <a:spLocks noGrp="1"/>
          </p:cNvSpPr>
          <p:nvPr>
            <p:ph idx="1"/>
          </p:nvPr>
        </p:nvSpPr>
        <p:spPr/>
        <p:txBody>
          <a:bodyPr/>
          <a:lstStyle/>
          <a:p>
            <a:r>
              <a:rPr lang="en-US" dirty="0" smtClean="0"/>
              <a:t>Pay Day – the 20</a:t>
            </a:r>
            <a:r>
              <a:rPr lang="en-US" baseline="30000" dirty="0" smtClean="0"/>
              <a:t>th</a:t>
            </a:r>
            <a:r>
              <a:rPr lang="en-US" dirty="0" smtClean="0"/>
              <a:t> of the month (option of 10 pay or 12 pay)</a:t>
            </a:r>
            <a:endParaRPr lang="en-US" dirty="0" smtClean="0"/>
          </a:p>
          <a:p>
            <a:r>
              <a:rPr lang="en-US" dirty="0" smtClean="0"/>
              <a:t>Sick Leave </a:t>
            </a:r>
            <a:endParaRPr lang="en-US" dirty="0" smtClean="0"/>
          </a:p>
          <a:p>
            <a:r>
              <a:rPr lang="en-US" dirty="0" smtClean="0"/>
              <a:t>Personal </a:t>
            </a:r>
            <a:r>
              <a:rPr lang="en-US" dirty="0" smtClean="0"/>
              <a:t>Business</a:t>
            </a:r>
          </a:p>
          <a:p>
            <a:r>
              <a:rPr lang="en-US" dirty="0" smtClean="0"/>
              <a:t>Aesop (recording of absences)</a:t>
            </a:r>
          </a:p>
          <a:p>
            <a:endParaRPr lang="en-US" dirty="0"/>
          </a:p>
          <a:p>
            <a:pPr marL="0" indent="0">
              <a:buNone/>
            </a:pPr>
            <a:endParaRPr lang="en-US" dirty="0" smtClean="0"/>
          </a:p>
          <a:p>
            <a:endParaRPr lang="en-US" dirty="0"/>
          </a:p>
        </p:txBody>
      </p:sp>
    </p:spTree>
    <p:extLst>
      <p:ext uri="{BB962C8B-B14F-4D97-AF65-F5344CB8AC3E}">
        <p14:creationId xmlns:p14="http://schemas.microsoft.com/office/powerpoint/2010/main" val="2251070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7483" y="19456"/>
            <a:ext cx="7704667" cy="609601"/>
          </a:xfrm>
          <a:solidFill>
            <a:schemeClr val="bg1"/>
          </a:solidFill>
        </p:spPr>
        <p:txBody>
          <a:bodyPr>
            <a:normAutofit fontScale="90000"/>
          </a:bodyPr>
          <a:lstStyle/>
          <a:p>
            <a:r>
              <a:rPr lang="en-US" dirty="0" smtClean="0"/>
              <a:t>2017-2018 Insurance Meetings</a:t>
            </a:r>
            <a:endParaRPr lang="en-US" dirty="0"/>
          </a:p>
        </p:txBody>
      </p:sp>
      <p:sp>
        <p:nvSpPr>
          <p:cNvPr id="3" name="Content Placeholder 2"/>
          <p:cNvSpPr>
            <a:spLocks noGrp="1"/>
          </p:cNvSpPr>
          <p:nvPr>
            <p:ph idx="1"/>
          </p:nvPr>
        </p:nvSpPr>
        <p:spPr>
          <a:xfrm>
            <a:off x="2517483" y="721034"/>
            <a:ext cx="7704667" cy="3332816"/>
          </a:xfrm>
          <a:solidFill>
            <a:schemeClr val="bg1"/>
          </a:solidFill>
        </p:spPr>
        <p:txBody>
          <a:bodyPr anchor="t"/>
          <a:lstStyle/>
          <a:p>
            <a:pPr marL="0" indent="0" algn="ctr">
              <a:buNone/>
            </a:pPr>
            <a:r>
              <a:rPr lang="en-US" b="1" dirty="0" smtClean="0">
                <a:solidFill>
                  <a:srgbClr val="FF0000"/>
                </a:solidFill>
              </a:rPr>
              <a:t>Spouses invited to participate in wellness this year for the incentive!</a:t>
            </a:r>
            <a:endParaRPr lang="en-US" b="1" dirty="0">
              <a:solidFill>
                <a:srgbClr val="FF0000"/>
              </a:solidFill>
            </a:endParaRPr>
          </a:p>
        </p:txBody>
      </p:sp>
      <p:graphicFrame>
        <p:nvGraphicFramePr>
          <p:cNvPr id="8" name="Table 7"/>
          <p:cNvGraphicFramePr>
            <a:graphicFrameLocks noGrp="1"/>
          </p:cNvGraphicFramePr>
          <p:nvPr>
            <p:extLst/>
          </p:nvPr>
        </p:nvGraphicFramePr>
        <p:xfrm>
          <a:off x="1905001" y="1524000"/>
          <a:ext cx="8534404" cy="4541520"/>
        </p:xfrm>
        <a:graphic>
          <a:graphicData uri="http://schemas.openxmlformats.org/drawingml/2006/table">
            <a:tbl>
              <a:tblPr firstRow="1" firstCol="1" bandRow="1">
                <a:tableStyleId>{5C22544A-7EE6-4342-B048-85BDC9FD1C3A}</a:tableStyleId>
              </a:tblPr>
              <a:tblGrid>
                <a:gridCol w="3505199"/>
                <a:gridCol w="1600200"/>
                <a:gridCol w="1524001"/>
                <a:gridCol w="1905004"/>
              </a:tblGrid>
              <a:tr h="241675">
                <a:tc>
                  <a:txBody>
                    <a:bodyPr/>
                    <a:lstStyle/>
                    <a:p>
                      <a:pPr marL="0" marR="0">
                        <a:spcBef>
                          <a:spcPts val="0"/>
                        </a:spcBef>
                        <a:spcAft>
                          <a:spcPts val="0"/>
                        </a:spcAft>
                      </a:pPr>
                      <a:endParaRPr lang="en-US" sz="1400" dirty="0">
                        <a:effectLst/>
                        <a:latin typeface="Times New Roman" panose="02020603050405020304" pitchFamily="18" charset="0"/>
                        <a:ea typeface="Times New Roman" panose="02020603050405020304" pitchFamily="18" charset="0"/>
                      </a:endParaRPr>
                    </a:p>
                  </a:txBody>
                  <a:tcPr marL="38841" marR="38841" marT="0" marB="0" anchor="ctr"/>
                </a:tc>
                <a:tc>
                  <a:txBody>
                    <a:bodyPr/>
                    <a:lstStyle/>
                    <a:p>
                      <a:pPr marL="0" marR="0">
                        <a:spcBef>
                          <a:spcPts val="0"/>
                        </a:spcBef>
                        <a:spcAft>
                          <a:spcPts val="0"/>
                        </a:spcAft>
                      </a:pPr>
                      <a:endParaRPr lang="en-US" sz="1400" dirty="0">
                        <a:effectLst/>
                        <a:latin typeface="Times New Roman" panose="02020603050405020304" pitchFamily="18" charset="0"/>
                        <a:ea typeface="Times New Roman" panose="02020603050405020304" pitchFamily="18" charset="0"/>
                      </a:endParaRPr>
                    </a:p>
                  </a:txBody>
                  <a:tcPr marL="38841" marR="38841" marT="0" marB="0" anchor="ctr"/>
                </a:tc>
                <a:tc>
                  <a:txBody>
                    <a:bodyPr/>
                    <a:lstStyle/>
                    <a:p>
                      <a:pPr marL="0" marR="0">
                        <a:spcBef>
                          <a:spcPts val="0"/>
                        </a:spcBef>
                        <a:spcAft>
                          <a:spcPts val="0"/>
                        </a:spcAft>
                      </a:pPr>
                      <a:endParaRPr lang="en-US" sz="1400">
                        <a:effectLst/>
                        <a:latin typeface="Times New Roman" panose="02020603050405020304" pitchFamily="18" charset="0"/>
                        <a:ea typeface="Times New Roman" panose="02020603050405020304" pitchFamily="18" charset="0"/>
                      </a:endParaRPr>
                    </a:p>
                  </a:txBody>
                  <a:tcPr marL="38841" marR="38841" marT="0" marB="0" anchor="ctr"/>
                </a:tc>
                <a:tc>
                  <a:txBody>
                    <a:bodyPr/>
                    <a:lstStyle/>
                    <a:p>
                      <a:pPr marL="0" marR="0" algn="r">
                        <a:spcBef>
                          <a:spcPts val="0"/>
                        </a:spcBef>
                        <a:spcAft>
                          <a:spcPts val="0"/>
                        </a:spcAft>
                      </a:pPr>
                      <a:endParaRPr lang="en-US" sz="1400" dirty="0">
                        <a:effectLst/>
                        <a:latin typeface="Times New Roman" panose="02020603050405020304" pitchFamily="18" charset="0"/>
                        <a:ea typeface="Times New Roman" panose="02020603050405020304" pitchFamily="18" charset="0"/>
                      </a:endParaRPr>
                    </a:p>
                  </a:txBody>
                  <a:tcPr marL="38841" marR="38841" marT="0" marB="0" anchor="ctr"/>
                </a:tc>
              </a:tr>
              <a:tr h="520325">
                <a:tc>
                  <a:txBody>
                    <a:bodyPr/>
                    <a:lstStyle/>
                    <a:p>
                      <a:pPr marL="0" marR="0">
                        <a:spcBef>
                          <a:spcPts val="0"/>
                        </a:spcBef>
                        <a:spcAft>
                          <a:spcPts val="0"/>
                        </a:spcAft>
                      </a:pPr>
                      <a:r>
                        <a:rPr lang="en-US" sz="1800" dirty="0">
                          <a:effectLst/>
                          <a:latin typeface="+mn-lt"/>
                        </a:rPr>
                        <a:t>Tuesday, August 22, 2017</a:t>
                      </a:r>
                      <a:endParaRPr lang="en-US" sz="1800" dirty="0">
                        <a:effectLst/>
                        <a:latin typeface="+mn-lt"/>
                        <a:ea typeface="Times New Roman" panose="02020603050405020304" pitchFamily="18" charset="0"/>
                      </a:endParaRPr>
                    </a:p>
                  </a:txBody>
                  <a:tcPr marL="38841" marR="38841" marT="0" marB="0" anchor="ctr"/>
                </a:tc>
                <a:tc>
                  <a:txBody>
                    <a:bodyPr/>
                    <a:lstStyle/>
                    <a:p>
                      <a:pPr marL="0" marR="0">
                        <a:spcBef>
                          <a:spcPts val="0"/>
                        </a:spcBef>
                        <a:spcAft>
                          <a:spcPts val="0"/>
                        </a:spcAft>
                      </a:pPr>
                      <a:r>
                        <a:rPr lang="en-US" sz="2000" dirty="0">
                          <a:effectLst/>
                          <a:latin typeface="+mn-lt"/>
                        </a:rPr>
                        <a:t>DOB</a:t>
                      </a:r>
                      <a:endParaRPr lang="en-US" sz="2000" dirty="0">
                        <a:effectLst/>
                        <a:latin typeface="+mn-lt"/>
                        <a:ea typeface="Times New Roman" panose="02020603050405020304" pitchFamily="18" charset="0"/>
                      </a:endParaRPr>
                    </a:p>
                  </a:txBody>
                  <a:tcPr marL="38841" marR="38841" marT="0" marB="0" anchor="ctr"/>
                </a:tc>
                <a:tc>
                  <a:txBody>
                    <a:bodyPr/>
                    <a:lstStyle/>
                    <a:p>
                      <a:pPr marL="0" marR="0">
                        <a:spcBef>
                          <a:spcPts val="0"/>
                        </a:spcBef>
                        <a:spcAft>
                          <a:spcPts val="0"/>
                        </a:spcAft>
                      </a:pPr>
                      <a:r>
                        <a:rPr lang="en-US" sz="2000" dirty="0">
                          <a:effectLst/>
                          <a:latin typeface="+mn-lt"/>
                        </a:rPr>
                        <a:t>Aspen</a:t>
                      </a:r>
                      <a:endParaRPr lang="en-US" sz="2000" dirty="0">
                        <a:effectLst/>
                        <a:latin typeface="+mn-lt"/>
                        <a:ea typeface="Times New Roman" panose="02020603050405020304" pitchFamily="18" charset="0"/>
                      </a:endParaRPr>
                    </a:p>
                  </a:txBody>
                  <a:tcPr marL="38841" marR="38841" marT="0" marB="0" anchor="ctr"/>
                </a:tc>
                <a:tc>
                  <a:txBody>
                    <a:bodyPr/>
                    <a:lstStyle/>
                    <a:p>
                      <a:pPr marL="0" marR="0" algn="ctr">
                        <a:spcBef>
                          <a:spcPts val="0"/>
                        </a:spcBef>
                        <a:spcAft>
                          <a:spcPts val="0"/>
                        </a:spcAft>
                      </a:pPr>
                      <a:r>
                        <a:rPr lang="en-US" sz="2400" dirty="0">
                          <a:effectLst/>
                          <a:latin typeface="+mn-lt"/>
                        </a:rPr>
                        <a:t>1:00 PM</a:t>
                      </a:r>
                      <a:endParaRPr lang="en-US" sz="2400" dirty="0">
                        <a:effectLst/>
                        <a:latin typeface="+mn-lt"/>
                        <a:ea typeface="Times New Roman" panose="02020603050405020304" pitchFamily="18" charset="0"/>
                      </a:endParaRPr>
                    </a:p>
                  </a:txBody>
                  <a:tcPr marL="38841" marR="38841" marT="0" marB="0" anchor="ctr"/>
                </a:tc>
              </a:tr>
              <a:tr h="241675">
                <a:tc>
                  <a:txBody>
                    <a:bodyPr/>
                    <a:lstStyle/>
                    <a:p>
                      <a:pPr marL="0" marR="0">
                        <a:spcBef>
                          <a:spcPts val="0"/>
                        </a:spcBef>
                        <a:spcAft>
                          <a:spcPts val="0"/>
                        </a:spcAft>
                      </a:pPr>
                      <a:r>
                        <a:rPr lang="en-US" sz="1800" dirty="0">
                          <a:effectLst/>
                          <a:latin typeface="+mn-lt"/>
                        </a:rPr>
                        <a:t>Tuesday, August 22, 2017</a:t>
                      </a:r>
                      <a:endParaRPr lang="en-US" sz="1800" dirty="0">
                        <a:effectLst/>
                        <a:latin typeface="+mn-lt"/>
                        <a:ea typeface="Times New Roman" panose="02020603050405020304" pitchFamily="18" charset="0"/>
                      </a:endParaRPr>
                    </a:p>
                  </a:txBody>
                  <a:tcPr marL="38841" marR="38841" marT="0" marB="0" anchor="ctr"/>
                </a:tc>
                <a:tc>
                  <a:txBody>
                    <a:bodyPr/>
                    <a:lstStyle/>
                    <a:p>
                      <a:pPr marL="0" marR="0">
                        <a:spcBef>
                          <a:spcPts val="0"/>
                        </a:spcBef>
                        <a:spcAft>
                          <a:spcPts val="0"/>
                        </a:spcAft>
                      </a:pPr>
                      <a:r>
                        <a:rPr lang="en-US" sz="2000" dirty="0">
                          <a:effectLst/>
                          <a:latin typeface="+mn-lt"/>
                        </a:rPr>
                        <a:t>DOB</a:t>
                      </a:r>
                      <a:endParaRPr lang="en-US" sz="2000" dirty="0">
                        <a:effectLst/>
                        <a:latin typeface="+mn-lt"/>
                        <a:ea typeface="Times New Roman" panose="02020603050405020304" pitchFamily="18" charset="0"/>
                      </a:endParaRPr>
                    </a:p>
                  </a:txBody>
                  <a:tcPr marL="38841" marR="38841" marT="0" marB="0" anchor="ctr"/>
                </a:tc>
                <a:tc>
                  <a:txBody>
                    <a:bodyPr/>
                    <a:lstStyle/>
                    <a:p>
                      <a:pPr marL="0" marR="0">
                        <a:spcBef>
                          <a:spcPts val="0"/>
                        </a:spcBef>
                        <a:spcAft>
                          <a:spcPts val="0"/>
                        </a:spcAft>
                      </a:pPr>
                      <a:r>
                        <a:rPr lang="en-US" sz="2000" dirty="0">
                          <a:effectLst/>
                          <a:latin typeface="+mn-lt"/>
                        </a:rPr>
                        <a:t>Aspen</a:t>
                      </a:r>
                      <a:endParaRPr lang="en-US" sz="2000" dirty="0">
                        <a:effectLst/>
                        <a:latin typeface="+mn-lt"/>
                        <a:ea typeface="Times New Roman" panose="02020603050405020304" pitchFamily="18" charset="0"/>
                      </a:endParaRPr>
                    </a:p>
                  </a:txBody>
                  <a:tcPr marL="38841" marR="38841" marT="0" marB="0" anchor="ctr"/>
                </a:tc>
                <a:tc>
                  <a:txBody>
                    <a:bodyPr/>
                    <a:lstStyle/>
                    <a:p>
                      <a:pPr marL="0" marR="0" algn="ctr">
                        <a:spcBef>
                          <a:spcPts val="0"/>
                        </a:spcBef>
                        <a:spcAft>
                          <a:spcPts val="0"/>
                        </a:spcAft>
                      </a:pPr>
                      <a:r>
                        <a:rPr lang="en-US" sz="2400" dirty="0">
                          <a:effectLst/>
                          <a:latin typeface="+mn-lt"/>
                        </a:rPr>
                        <a:t>4:00 PM</a:t>
                      </a:r>
                      <a:endParaRPr lang="en-US" sz="2400" dirty="0">
                        <a:effectLst/>
                        <a:latin typeface="+mn-lt"/>
                        <a:ea typeface="Times New Roman" panose="02020603050405020304" pitchFamily="18" charset="0"/>
                      </a:endParaRPr>
                    </a:p>
                  </a:txBody>
                  <a:tcPr marL="38841" marR="38841" marT="0" marB="0" anchor="ctr"/>
                </a:tc>
              </a:tr>
              <a:tr h="362513">
                <a:tc>
                  <a:txBody>
                    <a:bodyPr/>
                    <a:lstStyle/>
                    <a:p>
                      <a:pPr marL="0" marR="0">
                        <a:spcBef>
                          <a:spcPts val="0"/>
                        </a:spcBef>
                        <a:spcAft>
                          <a:spcPts val="0"/>
                        </a:spcAft>
                      </a:pPr>
                      <a:r>
                        <a:rPr lang="en-US" sz="1800" dirty="0">
                          <a:effectLst/>
                          <a:latin typeface="+mn-lt"/>
                        </a:rPr>
                        <a:t>Thursday, August 24, 2017</a:t>
                      </a:r>
                      <a:endParaRPr lang="en-US" sz="1800" dirty="0">
                        <a:effectLst/>
                        <a:latin typeface="+mn-lt"/>
                        <a:ea typeface="Times New Roman" panose="02020603050405020304" pitchFamily="18" charset="0"/>
                      </a:endParaRPr>
                    </a:p>
                  </a:txBody>
                  <a:tcPr marL="38841" marR="38841" marT="0" marB="0" anchor="ctr"/>
                </a:tc>
                <a:tc>
                  <a:txBody>
                    <a:bodyPr/>
                    <a:lstStyle/>
                    <a:p>
                      <a:pPr marL="0" marR="0">
                        <a:spcBef>
                          <a:spcPts val="0"/>
                        </a:spcBef>
                        <a:spcAft>
                          <a:spcPts val="0"/>
                        </a:spcAft>
                      </a:pPr>
                      <a:r>
                        <a:rPr lang="en-US" sz="2000" dirty="0">
                          <a:effectLst/>
                          <a:latin typeface="+mn-lt"/>
                        </a:rPr>
                        <a:t>DOB</a:t>
                      </a:r>
                      <a:endParaRPr lang="en-US" sz="2000" dirty="0">
                        <a:effectLst/>
                        <a:latin typeface="+mn-lt"/>
                        <a:ea typeface="Times New Roman" panose="02020603050405020304" pitchFamily="18" charset="0"/>
                      </a:endParaRPr>
                    </a:p>
                  </a:txBody>
                  <a:tcPr marL="38841" marR="38841" marT="0" marB="0" anchor="ctr"/>
                </a:tc>
                <a:tc>
                  <a:txBody>
                    <a:bodyPr/>
                    <a:lstStyle/>
                    <a:p>
                      <a:pPr marL="0" marR="0">
                        <a:spcBef>
                          <a:spcPts val="0"/>
                        </a:spcBef>
                        <a:spcAft>
                          <a:spcPts val="0"/>
                        </a:spcAft>
                      </a:pPr>
                      <a:r>
                        <a:rPr lang="en-US" sz="2000" dirty="0">
                          <a:effectLst/>
                          <a:latin typeface="+mn-lt"/>
                        </a:rPr>
                        <a:t>Aspen</a:t>
                      </a:r>
                      <a:endParaRPr lang="en-US" sz="2000" dirty="0">
                        <a:effectLst/>
                        <a:latin typeface="+mn-lt"/>
                        <a:ea typeface="Times New Roman" panose="02020603050405020304" pitchFamily="18" charset="0"/>
                      </a:endParaRPr>
                    </a:p>
                  </a:txBody>
                  <a:tcPr marL="38841" marR="38841" marT="0" marB="0" anchor="ctr"/>
                </a:tc>
                <a:tc>
                  <a:txBody>
                    <a:bodyPr/>
                    <a:lstStyle/>
                    <a:p>
                      <a:pPr marL="0" marR="0" algn="ctr">
                        <a:spcBef>
                          <a:spcPts val="0"/>
                        </a:spcBef>
                        <a:spcAft>
                          <a:spcPts val="0"/>
                        </a:spcAft>
                      </a:pPr>
                      <a:r>
                        <a:rPr lang="en-US" sz="2400" dirty="0">
                          <a:effectLst/>
                          <a:latin typeface="+mn-lt"/>
                        </a:rPr>
                        <a:t>10:00 AM</a:t>
                      </a:r>
                      <a:endParaRPr lang="en-US" sz="2400" dirty="0">
                        <a:effectLst/>
                        <a:latin typeface="+mn-lt"/>
                        <a:ea typeface="Times New Roman" panose="02020603050405020304" pitchFamily="18" charset="0"/>
                      </a:endParaRPr>
                    </a:p>
                  </a:txBody>
                  <a:tcPr marL="38841" marR="38841" marT="0" marB="0" anchor="ctr"/>
                </a:tc>
              </a:tr>
              <a:tr h="241675">
                <a:tc>
                  <a:txBody>
                    <a:bodyPr/>
                    <a:lstStyle/>
                    <a:p>
                      <a:pPr marL="0" marR="0">
                        <a:spcBef>
                          <a:spcPts val="0"/>
                        </a:spcBef>
                        <a:spcAft>
                          <a:spcPts val="0"/>
                        </a:spcAft>
                      </a:pPr>
                      <a:r>
                        <a:rPr lang="en-US" sz="1800" dirty="0">
                          <a:effectLst/>
                          <a:latin typeface="+mn-lt"/>
                        </a:rPr>
                        <a:t>Thursday, August 24, 2017</a:t>
                      </a:r>
                      <a:endParaRPr lang="en-US" sz="1800" dirty="0">
                        <a:effectLst/>
                        <a:latin typeface="+mn-lt"/>
                        <a:ea typeface="Times New Roman" panose="02020603050405020304" pitchFamily="18" charset="0"/>
                      </a:endParaRPr>
                    </a:p>
                  </a:txBody>
                  <a:tcPr marL="38841" marR="38841" marT="0" marB="0" anchor="ctr"/>
                </a:tc>
                <a:tc>
                  <a:txBody>
                    <a:bodyPr/>
                    <a:lstStyle/>
                    <a:p>
                      <a:pPr marL="0" marR="0">
                        <a:spcBef>
                          <a:spcPts val="0"/>
                        </a:spcBef>
                        <a:spcAft>
                          <a:spcPts val="0"/>
                        </a:spcAft>
                      </a:pPr>
                      <a:r>
                        <a:rPr lang="en-US" sz="2000" dirty="0">
                          <a:effectLst/>
                          <a:latin typeface="+mn-lt"/>
                        </a:rPr>
                        <a:t>DOB</a:t>
                      </a:r>
                      <a:endParaRPr lang="en-US" sz="2000" dirty="0">
                        <a:effectLst/>
                        <a:latin typeface="+mn-lt"/>
                        <a:ea typeface="Times New Roman" panose="02020603050405020304" pitchFamily="18" charset="0"/>
                      </a:endParaRPr>
                    </a:p>
                  </a:txBody>
                  <a:tcPr marL="38841" marR="38841" marT="0" marB="0" anchor="ctr"/>
                </a:tc>
                <a:tc>
                  <a:txBody>
                    <a:bodyPr/>
                    <a:lstStyle/>
                    <a:p>
                      <a:pPr marL="0" marR="0">
                        <a:spcBef>
                          <a:spcPts val="0"/>
                        </a:spcBef>
                        <a:spcAft>
                          <a:spcPts val="0"/>
                        </a:spcAft>
                      </a:pPr>
                      <a:r>
                        <a:rPr lang="en-US" sz="2000" dirty="0">
                          <a:effectLst/>
                          <a:latin typeface="+mn-lt"/>
                        </a:rPr>
                        <a:t>Aspen</a:t>
                      </a:r>
                      <a:endParaRPr lang="en-US" sz="2000" dirty="0">
                        <a:effectLst/>
                        <a:latin typeface="+mn-lt"/>
                        <a:ea typeface="Times New Roman" panose="02020603050405020304" pitchFamily="18" charset="0"/>
                      </a:endParaRPr>
                    </a:p>
                  </a:txBody>
                  <a:tcPr marL="38841" marR="38841" marT="0" marB="0" anchor="ctr"/>
                </a:tc>
                <a:tc>
                  <a:txBody>
                    <a:bodyPr/>
                    <a:lstStyle/>
                    <a:p>
                      <a:pPr marL="0" marR="0" algn="ctr">
                        <a:spcBef>
                          <a:spcPts val="0"/>
                        </a:spcBef>
                        <a:spcAft>
                          <a:spcPts val="0"/>
                        </a:spcAft>
                      </a:pPr>
                      <a:r>
                        <a:rPr lang="en-US" sz="2400" dirty="0">
                          <a:effectLst/>
                          <a:latin typeface="+mn-lt"/>
                        </a:rPr>
                        <a:t>1:00 PM</a:t>
                      </a:r>
                      <a:endParaRPr lang="en-US" sz="2400" dirty="0">
                        <a:effectLst/>
                        <a:latin typeface="+mn-lt"/>
                        <a:ea typeface="Times New Roman" panose="02020603050405020304" pitchFamily="18" charset="0"/>
                      </a:endParaRPr>
                    </a:p>
                  </a:txBody>
                  <a:tcPr marL="38841" marR="38841" marT="0" marB="0" anchor="ctr"/>
                </a:tc>
              </a:tr>
              <a:tr h="241675">
                <a:tc>
                  <a:txBody>
                    <a:bodyPr/>
                    <a:lstStyle/>
                    <a:p>
                      <a:pPr marL="0" marR="0">
                        <a:spcBef>
                          <a:spcPts val="0"/>
                        </a:spcBef>
                        <a:spcAft>
                          <a:spcPts val="0"/>
                        </a:spcAft>
                      </a:pPr>
                      <a:r>
                        <a:rPr lang="en-US" sz="1800" dirty="0">
                          <a:effectLst/>
                          <a:latin typeface="+mn-lt"/>
                        </a:rPr>
                        <a:t>Thursday, August 24, 2017</a:t>
                      </a:r>
                      <a:endParaRPr lang="en-US" sz="1800" dirty="0">
                        <a:effectLst/>
                        <a:latin typeface="+mn-lt"/>
                        <a:ea typeface="Times New Roman" panose="02020603050405020304" pitchFamily="18" charset="0"/>
                      </a:endParaRPr>
                    </a:p>
                  </a:txBody>
                  <a:tcPr marL="38841" marR="38841" marT="0" marB="0" anchor="ctr"/>
                </a:tc>
                <a:tc>
                  <a:txBody>
                    <a:bodyPr/>
                    <a:lstStyle/>
                    <a:p>
                      <a:pPr marL="0" marR="0">
                        <a:spcBef>
                          <a:spcPts val="0"/>
                        </a:spcBef>
                        <a:spcAft>
                          <a:spcPts val="0"/>
                        </a:spcAft>
                      </a:pPr>
                      <a:r>
                        <a:rPr lang="en-US" sz="2000" dirty="0">
                          <a:effectLst/>
                          <a:latin typeface="+mn-lt"/>
                        </a:rPr>
                        <a:t>DOB</a:t>
                      </a:r>
                      <a:endParaRPr lang="en-US" sz="2000" dirty="0">
                        <a:effectLst/>
                        <a:latin typeface="+mn-lt"/>
                        <a:ea typeface="Times New Roman" panose="02020603050405020304" pitchFamily="18" charset="0"/>
                      </a:endParaRPr>
                    </a:p>
                  </a:txBody>
                  <a:tcPr marL="38841" marR="38841" marT="0" marB="0" anchor="ctr"/>
                </a:tc>
                <a:tc>
                  <a:txBody>
                    <a:bodyPr/>
                    <a:lstStyle/>
                    <a:p>
                      <a:pPr marL="0" marR="0">
                        <a:spcBef>
                          <a:spcPts val="0"/>
                        </a:spcBef>
                        <a:spcAft>
                          <a:spcPts val="0"/>
                        </a:spcAft>
                      </a:pPr>
                      <a:r>
                        <a:rPr lang="en-US" sz="2000" dirty="0">
                          <a:effectLst/>
                          <a:latin typeface="+mn-lt"/>
                        </a:rPr>
                        <a:t>Aspen</a:t>
                      </a:r>
                      <a:endParaRPr lang="en-US" sz="2000" dirty="0">
                        <a:effectLst/>
                        <a:latin typeface="+mn-lt"/>
                        <a:ea typeface="Times New Roman" panose="02020603050405020304" pitchFamily="18" charset="0"/>
                      </a:endParaRPr>
                    </a:p>
                  </a:txBody>
                  <a:tcPr marL="38841" marR="38841" marT="0" marB="0" anchor="ctr"/>
                </a:tc>
                <a:tc>
                  <a:txBody>
                    <a:bodyPr/>
                    <a:lstStyle/>
                    <a:p>
                      <a:pPr marL="0" marR="0" algn="ctr">
                        <a:spcBef>
                          <a:spcPts val="0"/>
                        </a:spcBef>
                        <a:spcAft>
                          <a:spcPts val="0"/>
                        </a:spcAft>
                      </a:pPr>
                      <a:r>
                        <a:rPr lang="en-US" sz="2400" dirty="0">
                          <a:effectLst/>
                          <a:latin typeface="+mn-lt"/>
                        </a:rPr>
                        <a:t>3:00 PM</a:t>
                      </a:r>
                      <a:endParaRPr lang="en-US" sz="2400" dirty="0">
                        <a:effectLst/>
                        <a:latin typeface="+mn-lt"/>
                        <a:ea typeface="Times New Roman" panose="02020603050405020304" pitchFamily="18" charset="0"/>
                      </a:endParaRPr>
                    </a:p>
                  </a:txBody>
                  <a:tcPr marL="38841" marR="38841" marT="0" marB="0" anchor="ctr"/>
                </a:tc>
              </a:tr>
              <a:tr h="411480">
                <a:tc>
                  <a:txBody>
                    <a:bodyPr/>
                    <a:lstStyle/>
                    <a:p>
                      <a:pPr marL="0" marR="0">
                        <a:spcBef>
                          <a:spcPts val="0"/>
                        </a:spcBef>
                        <a:spcAft>
                          <a:spcPts val="0"/>
                        </a:spcAft>
                      </a:pPr>
                      <a:r>
                        <a:rPr lang="en-US" sz="1800" dirty="0">
                          <a:effectLst/>
                          <a:latin typeface="+mn-lt"/>
                        </a:rPr>
                        <a:t>Thursday, September 7, 2017</a:t>
                      </a:r>
                      <a:endParaRPr lang="en-US" sz="1800" dirty="0">
                        <a:effectLst/>
                        <a:latin typeface="+mn-lt"/>
                        <a:ea typeface="Times New Roman" panose="02020603050405020304" pitchFamily="18" charset="0"/>
                      </a:endParaRPr>
                    </a:p>
                  </a:txBody>
                  <a:tcPr marL="38841" marR="38841" marT="0" marB="0" anchor="ctr"/>
                </a:tc>
                <a:tc>
                  <a:txBody>
                    <a:bodyPr/>
                    <a:lstStyle/>
                    <a:p>
                      <a:pPr marL="0" marR="0">
                        <a:spcBef>
                          <a:spcPts val="0"/>
                        </a:spcBef>
                        <a:spcAft>
                          <a:spcPts val="0"/>
                        </a:spcAft>
                      </a:pPr>
                      <a:r>
                        <a:rPr lang="en-US" sz="2000" dirty="0">
                          <a:effectLst/>
                          <a:latin typeface="+mn-lt"/>
                        </a:rPr>
                        <a:t>CMR</a:t>
                      </a:r>
                      <a:endParaRPr lang="en-US" sz="2000" dirty="0">
                        <a:effectLst/>
                        <a:latin typeface="+mn-lt"/>
                        <a:ea typeface="Times New Roman" panose="02020603050405020304" pitchFamily="18" charset="0"/>
                      </a:endParaRPr>
                    </a:p>
                  </a:txBody>
                  <a:tcPr marL="38841" marR="38841" marT="0" marB="0" anchor="ctr"/>
                </a:tc>
                <a:tc>
                  <a:txBody>
                    <a:bodyPr/>
                    <a:lstStyle/>
                    <a:p>
                      <a:pPr marL="0" marR="0">
                        <a:spcBef>
                          <a:spcPts val="0"/>
                        </a:spcBef>
                        <a:spcAft>
                          <a:spcPts val="0"/>
                        </a:spcAft>
                      </a:pPr>
                      <a:r>
                        <a:rPr lang="en-US" sz="2000" dirty="0">
                          <a:effectLst/>
                          <a:latin typeface="+mn-lt"/>
                        </a:rPr>
                        <a:t>Bill </a:t>
                      </a:r>
                      <a:r>
                        <a:rPr lang="en-US" sz="2000" dirty="0" smtClean="0">
                          <a:effectLst/>
                          <a:latin typeface="+mn-lt"/>
                        </a:rPr>
                        <a:t>Will </a:t>
                      </a:r>
                      <a:r>
                        <a:rPr lang="en-US" sz="2000" dirty="0">
                          <a:effectLst/>
                          <a:latin typeface="+mn-lt"/>
                        </a:rPr>
                        <a:t>Hall</a:t>
                      </a:r>
                      <a:endParaRPr lang="en-US" sz="2000" dirty="0">
                        <a:effectLst/>
                        <a:latin typeface="+mn-lt"/>
                        <a:ea typeface="Times New Roman" panose="02020603050405020304" pitchFamily="18" charset="0"/>
                      </a:endParaRPr>
                    </a:p>
                  </a:txBody>
                  <a:tcPr marL="38841" marR="38841" marT="0" marB="0" anchor="ctr"/>
                </a:tc>
                <a:tc>
                  <a:txBody>
                    <a:bodyPr/>
                    <a:lstStyle/>
                    <a:p>
                      <a:pPr marL="0" marR="0" algn="ctr">
                        <a:spcBef>
                          <a:spcPts val="0"/>
                        </a:spcBef>
                        <a:spcAft>
                          <a:spcPts val="0"/>
                        </a:spcAft>
                      </a:pPr>
                      <a:r>
                        <a:rPr lang="en-US" sz="2400" dirty="0">
                          <a:effectLst/>
                          <a:latin typeface="+mn-lt"/>
                        </a:rPr>
                        <a:t>3:45 PM</a:t>
                      </a:r>
                      <a:endParaRPr lang="en-US" sz="2400" dirty="0">
                        <a:effectLst/>
                        <a:latin typeface="+mn-lt"/>
                        <a:ea typeface="Times New Roman" panose="02020603050405020304" pitchFamily="18" charset="0"/>
                      </a:endParaRPr>
                    </a:p>
                  </a:txBody>
                  <a:tcPr marL="38841" marR="38841" marT="0" marB="0" anchor="ctr"/>
                </a:tc>
              </a:tr>
              <a:tr h="457200">
                <a:tc>
                  <a:txBody>
                    <a:bodyPr/>
                    <a:lstStyle/>
                    <a:p>
                      <a:pPr marL="0" marR="0">
                        <a:spcBef>
                          <a:spcPts val="0"/>
                        </a:spcBef>
                        <a:spcAft>
                          <a:spcPts val="0"/>
                        </a:spcAft>
                      </a:pPr>
                      <a:r>
                        <a:rPr lang="en-US" sz="1800" dirty="0">
                          <a:effectLst/>
                          <a:latin typeface="+mn-lt"/>
                        </a:rPr>
                        <a:t>Monday, September 11, 2017</a:t>
                      </a:r>
                      <a:endParaRPr lang="en-US" sz="1800" dirty="0">
                        <a:effectLst/>
                        <a:latin typeface="+mn-lt"/>
                        <a:ea typeface="Times New Roman" panose="02020603050405020304" pitchFamily="18" charset="0"/>
                      </a:endParaRPr>
                    </a:p>
                  </a:txBody>
                  <a:tcPr marL="38841" marR="38841" marT="0" marB="0" anchor="ctr"/>
                </a:tc>
                <a:tc>
                  <a:txBody>
                    <a:bodyPr/>
                    <a:lstStyle/>
                    <a:p>
                      <a:pPr marL="0" marR="0">
                        <a:spcBef>
                          <a:spcPts val="0"/>
                        </a:spcBef>
                        <a:spcAft>
                          <a:spcPts val="0"/>
                        </a:spcAft>
                      </a:pPr>
                      <a:r>
                        <a:rPr lang="en-US" sz="2000" dirty="0">
                          <a:effectLst/>
                          <a:latin typeface="+mn-lt"/>
                        </a:rPr>
                        <a:t>GFHS</a:t>
                      </a:r>
                      <a:endParaRPr lang="en-US" sz="2000" dirty="0">
                        <a:effectLst/>
                        <a:latin typeface="+mn-lt"/>
                        <a:ea typeface="Times New Roman" panose="02020603050405020304" pitchFamily="18" charset="0"/>
                      </a:endParaRPr>
                    </a:p>
                  </a:txBody>
                  <a:tcPr marL="38841" marR="38841" marT="0" marB="0" anchor="ctr"/>
                </a:tc>
                <a:tc>
                  <a:txBody>
                    <a:bodyPr/>
                    <a:lstStyle/>
                    <a:p>
                      <a:pPr marL="0" marR="0">
                        <a:spcBef>
                          <a:spcPts val="0"/>
                        </a:spcBef>
                        <a:spcAft>
                          <a:spcPts val="0"/>
                        </a:spcAft>
                      </a:pPr>
                      <a:r>
                        <a:rPr lang="en-US" sz="2000" dirty="0">
                          <a:effectLst/>
                          <a:latin typeface="+mn-lt"/>
                        </a:rPr>
                        <a:t>Auditorium</a:t>
                      </a:r>
                      <a:endParaRPr lang="en-US" sz="2000" dirty="0">
                        <a:effectLst/>
                        <a:latin typeface="+mn-lt"/>
                        <a:ea typeface="Times New Roman" panose="02020603050405020304" pitchFamily="18" charset="0"/>
                      </a:endParaRPr>
                    </a:p>
                  </a:txBody>
                  <a:tcPr marL="38841" marR="38841" marT="0" marB="0" anchor="ctr"/>
                </a:tc>
                <a:tc>
                  <a:txBody>
                    <a:bodyPr/>
                    <a:lstStyle/>
                    <a:p>
                      <a:pPr marL="0" marR="0" algn="ctr">
                        <a:spcBef>
                          <a:spcPts val="0"/>
                        </a:spcBef>
                        <a:spcAft>
                          <a:spcPts val="0"/>
                        </a:spcAft>
                      </a:pPr>
                      <a:r>
                        <a:rPr lang="en-US" sz="2400" dirty="0">
                          <a:effectLst/>
                          <a:latin typeface="+mn-lt"/>
                        </a:rPr>
                        <a:t>3:45 PM</a:t>
                      </a:r>
                      <a:endParaRPr lang="en-US" sz="2400" dirty="0">
                        <a:effectLst/>
                        <a:latin typeface="+mn-lt"/>
                        <a:ea typeface="Times New Roman" panose="02020603050405020304" pitchFamily="18" charset="0"/>
                      </a:endParaRPr>
                    </a:p>
                  </a:txBody>
                  <a:tcPr marL="38841" marR="38841" marT="0" marB="0" anchor="ctr"/>
                </a:tc>
              </a:tr>
              <a:tr h="457200">
                <a:tc>
                  <a:txBody>
                    <a:bodyPr/>
                    <a:lstStyle/>
                    <a:p>
                      <a:pPr marL="0" marR="0">
                        <a:spcBef>
                          <a:spcPts val="0"/>
                        </a:spcBef>
                        <a:spcAft>
                          <a:spcPts val="0"/>
                        </a:spcAft>
                      </a:pPr>
                      <a:r>
                        <a:rPr lang="en-US" sz="1800" dirty="0">
                          <a:effectLst/>
                          <a:latin typeface="+mn-lt"/>
                        </a:rPr>
                        <a:t>Tuesday, September 12, 2017</a:t>
                      </a:r>
                      <a:endParaRPr lang="en-US" sz="1800" dirty="0">
                        <a:effectLst/>
                        <a:latin typeface="+mn-lt"/>
                        <a:ea typeface="Times New Roman" panose="02020603050405020304" pitchFamily="18" charset="0"/>
                      </a:endParaRPr>
                    </a:p>
                  </a:txBody>
                  <a:tcPr marL="38841" marR="38841" marT="0" marB="0" anchor="ctr"/>
                </a:tc>
                <a:tc>
                  <a:txBody>
                    <a:bodyPr/>
                    <a:lstStyle/>
                    <a:p>
                      <a:pPr marL="0" marR="0">
                        <a:spcBef>
                          <a:spcPts val="0"/>
                        </a:spcBef>
                        <a:spcAft>
                          <a:spcPts val="0"/>
                        </a:spcAft>
                      </a:pPr>
                      <a:r>
                        <a:rPr lang="en-US" sz="2000" dirty="0">
                          <a:effectLst/>
                          <a:latin typeface="+mn-lt"/>
                        </a:rPr>
                        <a:t>PGEC</a:t>
                      </a:r>
                      <a:endParaRPr lang="en-US" sz="2000" dirty="0">
                        <a:effectLst/>
                        <a:latin typeface="+mn-lt"/>
                        <a:ea typeface="Times New Roman" panose="02020603050405020304" pitchFamily="18" charset="0"/>
                      </a:endParaRPr>
                    </a:p>
                  </a:txBody>
                  <a:tcPr marL="38841" marR="38841" marT="0" marB="0" anchor="ctr"/>
                </a:tc>
                <a:tc>
                  <a:txBody>
                    <a:bodyPr/>
                    <a:lstStyle/>
                    <a:p>
                      <a:pPr marL="0" marR="0">
                        <a:spcBef>
                          <a:spcPts val="0"/>
                        </a:spcBef>
                        <a:spcAft>
                          <a:spcPts val="0"/>
                        </a:spcAft>
                      </a:pPr>
                      <a:r>
                        <a:rPr lang="en-US" sz="2000" dirty="0">
                          <a:effectLst/>
                          <a:latin typeface="+mn-lt"/>
                        </a:rPr>
                        <a:t>Hub</a:t>
                      </a:r>
                      <a:endParaRPr lang="en-US" sz="2000" dirty="0">
                        <a:effectLst/>
                        <a:latin typeface="+mn-lt"/>
                        <a:ea typeface="Times New Roman" panose="02020603050405020304" pitchFamily="18" charset="0"/>
                      </a:endParaRPr>
                    </a:p>
                  </a:txBody>
                  <a:tcPr marL="38841" marR="38841" marT="0" marB="0" anchor="ctr"/>
                </a:tc>
                <a:tc>
                  <a:txBody>
                    <a:bodyPr/>
                    <a:lstStyle/>
                    <a:p>
                      <a:pPr marL="0" marR="0" algn="ctr">
                        <a:spcBef>
                          <a:spcPts val="0"/>
                        </a:spcBef>
                        <a:spcAft>
                          <a:spcPts val="0"/>
                        </a:spcAft>
                      </a:pPr>
                      <a:r>
                        <a:rPr lang="en-US" sz="2400" dirty="0">
                          <a:effectLst/>
                          <a:latin typeface="+mn-lt"/>
                        </a:rPr>
                        <a:t>3:45 PM</a:t>
                      </a:r>
                      <a:endParaRPr lang="en-US" sz="2400" dirty="0">
                        <a:effectLst/>
                        <a:latin typeface="+mn-lt"/>
                        <a:ea typeface="Times New Roman" panose="02020603050405020304" pitchFamily="18" charset="0"/>
                      </a:endParaRPr>
                    </a:p>
                  </a:txBody>
                  <a:tcPr marL="38841" marR="38841" marT="0" marB="0" anchor="ctr"/>
                </a:tc>
              </a:tr>
              <a:tr h="457200">
                <a:tc>
                  <a:txBody>
                    <a:bodyPr/>
                    <a:lstStyle/>
                    <a:p>
                      <a:pPr marL="0" marR="0">
                        <a:spcBef>
                          <a:spcPts val="0"/>
                        </a:spcBef>
                        <a:spcAft>
                          <a:spcPts val="0"/>
                        </a:spcAft>
                      </a:pPr>
                      <a:r>
                        <a:rPr lang="en-US" sz="1800" dirty="0">
                          <a:effectLst/>
                          <a:latin typeface="+mn-lt"/>
                        </a:rPr>
                        <a:t>Thursday, September 14, 2017</a:t>
                      </a:r>
                      <a:endParaRPr lang="en-US" sz="1800" dirty="0">
                        <a:effectLst/>
                        <a:latin typeface="+mn-lt"/>
                        <a:ea typeface="Times New Roman" panose="02020603050405020304" pitchFamily="18" charset="0"/>
                      </a:endParaRPr>
                    </a:p>
                  </a:txBody>
                  <a:tcPr marL="38841" marR="38841" marT="0" marB="0" anchor="ctr"/>
                </a:tc>
                <a:tc>
                  <a:txBody>
                    <a:bodyPr/>
                    <a:lstStyle/>
                    <a:p>
                      <a:pPr marL="0" marR="0">
                        <a:spcBef>
                          <a:spcPts val="0"/>
                        </a:spcBef>
                        <a:spcAft>
                          <a:spcPts val="0"/>
                        </a:spcAft>
                      </a:pPr>
                      <a:r>
                        <a:rPr lang="en-US" sz="2000">
                          <a:effectLst/>
                          <a:latin typeface="+mn-lt"/>
                        </a:rPr>
                        <a:t>NMS</a:t>
                      </a:r>
                      <a:endParaRPr lang="en-US" sz="2000">
                        <a:effectLst/>
                        <a:latin typeface="+mn-lt"/>
                        <a:ea typeface="Times New Roman" panose="02020603050405020304" pitchFamily="18" charset="0"/>
                      </a:endParaRPr>
                    </a:p>
                  </a:txBody>
                  <a:tcPr marL="38841" marR="38841" marT="0" marB="0" anchor="ctr"/>
                </a:tc>
                <a:tc>
                  <a:txBody>
                    <a:bodyPr/>
                    <a:lstStyle/>
                    <a:p>
                      <a:pPr marL="0" marR="0">
                        <a:spcBef>
                          <a:spcPts val="0"/>
                        </a:spcBef>
                        <a:spcAft>
                          <a:spcPts val="0"/>
                        </a:spcAft>
                      </a:pPr>
                      <a:r>
                        <a:rPr lang="en-US" sz="2000" dirty="0">
                          <a:effectLst/>
                          <a:latin typeface="+mn-lt"/>
                        </a:rPr>
                        <a:t>Cafeteria </a:t>
                      </a:r>
                      <a:endParaRPr lang="en-US" sz="2000" dirty="0">
                        <a:effectLst/>
                        <a:latin typeface="+mn-lt"/>
                        <a:ea typeface="Times New Roman" panose="02020603050405020304" pitchFamily="18" charset="0"/>
                      </a:endParaRPr>
                    </a:p>
                  </a:txBody>
                  <a:tcPr marL="38841" marR="38841" marT="0" marB="0" anchor="ctr"/>
                </a:tc>
                <a:tc>
                  <a:txBody>
                    <a:bodyPr/>
                    <a:lstStyle/>
                    <a:p>
                      <a:pPr marL="0" marR="0" algn="ctr">
                        <a:spcBef>
                          <a:spcPts val="0"/>
                        </a:spcBef>
                        <a:spcAft>
                          <a:spcPts val="0"/>
                        </a:spcAft>
                      </a:pPr>
                      <a:r>
                        <a:rPr lang="en-US" sz="2400" dirty="0">
                          <a:effectLst/>
                          <a:latin typeface="+mn-lt"/>
                        </a:rPr>
                        <a:t>3:45 PM</a:t>
                      </a:r>
                      <a:endParaRPr lang="en-US" sz="2400" dirty="0">
                        <a:effectLst/>
                        <a:latin typeface="+mn-lt"/>
                        <a:ea typeface="Times New Roman" panose="02020603050405020304" pitchFamily="18" charset="0"/>
                      </a:endParaRPr>
                    </a:p>
                  </a:txBody>
                  <a:tcPr marL="38841" marR="38841" marT="0" marB="0" anchor="ctr"/>
                </a:tc>
              </a:tr>
              <a:tr h="533400">
                <a:tc>
                  <a:txBody>
                    <a:bodyPr/>
                    <a:lstStyle/>
                    <a:p>
                      <a:pPr marL="0" marR="0">
                        <a:spcBef>
                          <a:spcPts val="0"/>
                        </a:spcBef>
                        <a:spcAft>
                          <a:spcPts val="0"/>
                        </a:spcAft>
                      </a:pPr>
                      <a:r>
                        <a:rPr lang="en-US" sz="1800" dirty="0">
                          <a:effectLst/>
                          <a:latin typeface="+mn-lt"/>
                        </a:rPr>
                        <a:t>Monday, September 18, 2017</a:t>
                      </a:r>
                      <a:endParaRPr lang="en-US" sz="1800" dirty="0">
                        <a:effectLst/>
                        <a:latin typeface="+mn-lt"/>
                        <a:ea typeface="Times New Roman" panose="02020603050405020304" pitchFamily="18" charset="0"/>
                      </a:endParaRPr>
                    </a:p>
                  </a:txBody>
                  <a:tcPr marL="38841" marR="38841" marT="0" marB="0" anchor="ctr"/>
                </a:tc>
                <a:tc>
                  <a:txBody>
                    <a:bodyPr/>
                    <a:lstStyle/>
                    <a:p>
                      <a:pPr marL="0" marR="0">
                        <a:spcBef>
                          <a:spcPts val="0"/>
                        </a:spcBef>
                        <a:spcAft>
                          <a:spcPts val="0"/>
                        </a:spcAft>
                      </a:pPr>
                      <a:r>
                        <a:rPr lang="en-US" sz="2000" dirty="0">
                          <a:effectLst/>
                          <a:latin typeface="+mn-lt"/>
                        </a:rPr>
                        <a:t>EMS </a:t>
                      </a:r>
                      <a:endParaRPr lang="en-US" sz="2000" dirty="0">
                        <a:effectLst/>
                        <a:latin typeface="+mn-lt"/>
                        <a:ea typeface="Times New Roman" panose="02020603050405020304" pitchFamily="18" charset="0"/>
                      </a:endParaRPr>
                    </a:p>
                  </a:txBody>
                  <a:tcPr marL="38841" marR="38841" marT="0" marB="0" anchor="ctr"/>
                </a:tc>
                <a:tc>
                  <a:txBody>
                    <a:bodyPr/>
                    <a:lstStyle/>
                    <a:p>
                      <a:pPr marL="0" marR="0">
                        <a:spcBef>
                          <a:spcPts val="0"/>
                        </a:spcBef>
                        <a:spcAft>
                          <a:spcPts val="0"/>
                        </a:spcAft>
                      </a:pPr>
                      <a:r>
                        <a:rPr lang="en-US" sz="2000" dirty="0">
                          <a:effectLst/>
                          <a:latin typeface="+mn-lt"/>
                        </a:rPr>
                        <a:t>Room D-2</a:t>
                      </a:r>
                      <a:endParaRPr lang="en-US" sz="2000" dirty="0">
                        <a:effectLst/>
                        <a:latin typeface="+mn-lt"/>
                        <a:ea typeface="Times New Roman" panose="02020603050405020304" pitchFamily="18" charset="0"/>
                      </a:endParaRPr>
                    </a:p>
                  </a:txBody>
                  <a:tcPr marL="38841" marR="38841" marT="0" marB="0" anchor="ctr"/>
                </a:tc>
                <a:tc>
                  <a:txBody>
                    <a:bodyPr/>
                    <a:lstStyle/>
                    <a:p>
                      <a:pPr marL="0" marR="0" algn="ctr">
                        <a:spcBef>
                          <a:spcPts val="0"/>
                        </a:spcBef>
                        <a:spcAft>
                          <a:spcPts val="0"/>
                        </a:spcAft>
                      </a:pPr>
                      <a:r>
                        <a:rPr lang="en-US" sz="2400" dirty="0">
                          <a:effectLst/>
                          <a:latin typeface="+mn-lt"/>
                        </a:rPr>
                        <a:t>3:45 PM</a:t>
                      </a:r>
                      <a:endParaRPr lang="en-US" sz="2400" dirty="0">
                        <a:effectLst/>
                        <a:latin typeface="+mn-lt"/>
                        <a:ea typeface="Times New Roman" panose="02020603050405020304" pitchFamily="18" charset="0"/>
                      </a:endParaRPr>
                    </a:p>
                  </a:txBody>
                  <a:tcPr marL="38841" marR="38841" marT="0" marB="0" anchor="ctr"/>
                </a:tc>
              </a:tr>
            </a:tbl>
          </a:graphicData>
        </a:graphic>
      </p:graphicFrame>
      <p:sp>
        <p:nvSpPr>
          <p:cNvPr id="9" name="Content Placeholder 2"/>
          <p:cNvSpPr txBox="1">
            <a:spLocks/>
          </p:cNvSpPr>
          <p:nvPr/>
        </p:nvSpPr>
        <p:spPr>
          <a:xfrm>
            <a:off x="2319868" y="3282386"/>
            <a:ext cx="7704667" cy="3332816"/>
          </a:xfrm>
          <a:prstGeom prst="rect">
            <a:avLst/>
          </a:prstGeom>
        </p:spPr>
        <p:txBody>
          <a:bodyPr vert="horz" lIns="91440" tIns="45720" rIns="91440" bIns="45720" rtlCol="0" anchor="b">
            <a:norm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0" indent="0" algn="ctr">
              <a:buNone/>
            </a:pPr>
            <a:r>
              <a:rPr lang="en-US" b="1" dirty="0">
                <a:solidFill>
                  <a:srgbClr val="FF0000"/>
                </a:solidFill>
              </a:rPr>
              <a:t>Deadline for elections September 19</a:t>
            </a:r>
            <a:r>
              <a:rPr lang="en-US" b="1" baseline="30000" dirty="0">
                <a:solidFill>
                  <a:srgbClr val="FF0000"/>
                </a:solidFill>
              </a:rPr>
              <a:t>th</a:t>
            </a:r>
            <a:r>
              <a:rPr lang="en-US" b="1" dirty="0">
                <a:solidFill>
                  <a:srgbClr val="FF0000"/>
                </a:solidFill>
              </a:rPr>
              <a:t>!</a:t>
            </a:r>
            <a:endParaRPr lang="en-US" b="1" dirty="0">
              <a:solidFill>
                <a:srgbClr val="FF0000"/>
              </a:solidFill>
            </a:endParaRPr>
          </a:p>
        </p:txBody>
      </p:sp>
    </p:spTree>
    <p:extLst>
      <p:ext uri="{BB962C8B-B14F-4D97-AF65-F5344CB8AC3E}">
        <p14:creationId xmlns:p14="http://schemas.microsoft.com/office/powerpoint/2010/main" val="145463615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Sick leave long term benefits</a:t>
            </a:r>
            <a:endParaRPr lang="en-US" dirty="0"/>
          </a:p>
        </p:txBody>
      </p:sp>
      <p:sp>
        <p:nvSpPr>
          <p:cNvPr id="3" name="Content Placeholder 2"/>
          <p:cNvSpPr>
            <a:spLocks noGrp="1"/>
          </p:cNvSpPr>
          <p:nvPr>
            <p:ph idx="1"/>
          </p:nvPr>
        </p:nvSpPr>
        <p:spPr/>
        <p:txBody>
          <a:bodyPr/>
          <a:lstStyle/>
          <a:p>
            <a:r>
              <a:rPr lang="en-US" dirty="0" smtClean="0"/>
              <a:t>At the end of employment (</a:t>
            </a:r>
            <a:r>
              <a:rPr lang="en-US" i="1" dirty="0" smtClean="0"/>
              <a:t>sometime far, far away . . . </a:t>
            </a:r>
            <a:r>
              <a:rPr lang="en-US" dirty="0" smtClean="0"/>
              <a:t>) you will want to think about retirement</a:t>
            </a:r>
          </a:p>
          <a:p>
            <a:r>
              <a:rPr lang="en-US" dirty="0" smtClean="0"/>
              <a:t>Your accrued sick leave can help tremendously with your retirement benefits</a:t>
            </a:r>
          </a:p>
          <a:p>
            <a:r>
              <a:rPr lang="en-US" dirty="0" smtClean="0"/>
              <a:t>33% payout after 10 years in the District and $50 for each day after 2 years in the District.</a:t>
            </a:r>
          </a:p>
          <a:p>
            <a:r>
              <a:rPr lang="en-US" dirty="0" smtClean="0"/>
              <a:t>Example: you work here 3 years – accumulate the max sick days, have not used any pb days and then sadly (sad face </a:t>
            </a:r>
            <a:r>
              <a:rPr lang="en-US" dirty="0" smtClean="0">
                <a:sym typeface="Wingdings" panose="05000000000000000000" pitchFamily="2" charset="2"/>
              </a:rPr>
              <a:t>) you have to move away.  When you leave employment you get paid out </a:t>
            </a:r>
            <a:r>
              <a:rPr lang="en-US" b="1" dirty="0" smtClean="0">
                <a:solidFill>
                  <a:srgbClr val="FF0000"/>
                </a:solidFill>
                <a:effectLst>
                  <a:outerShdw blurRad="38100" dist="38100" dir="2700000" algn="tl">
                    <a:srgbClr val="000000">
                      <a:alpha val="43137"/>
                    </a:srgbClr>
                  </a:outerShdw>
                </a:effectLst>
                <a:sym typeface="Wingdings" panose="05000000000000000000" pitchFamily="2" charset="2"/>
              </a:rPr>
              <a:t>$2,250</a:t>
            </a:r>
          </a:p>
          <a:p>
            <a:pPr marL="0" indent="0">
              <a:buNone/>
            </a:pPr>
            <a:endParaRPr lang="en-US" b="1" dirty="0" smtClean="0">
              <a:effectLst>
                <a:outerShdw blurRad="38100" dist="38100" dir="2700000" algn="tl">
                  <a:srgbClr val="000000">
                    <a:alpha val="43137"/>
                  </a:srgbClr>
                </a:outerShdw>
              </a:effectLst>
              <a:sym typeface="Wingdings" panose="05000000000000000000" pitchFamily="2" charset="2"/>
            </a:endParaRPr>
          </a:p>
        </p:txBody>
      </p:sp>
    </p:spTree>
    <p:extLst>
      <p:ext uri="{BB962C8B-B14F-4D97-AF65-F5344CB8AC3E}">
        <p14:creationId xmlns:p14="http://schemas.microsoft.com/office/powerpoint/2010/main" val="3374450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sick leave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11206" y="864900"/>
            <a:ext cx="939835" cy="906468"/>
          </a:xfrm>
        </p:spPr>
      </p:pic>
      <p:sp>
        <p:nvSpPr>
          <p:cNvPr id="5" name="Content Placeholder 2"/>
          <p:cNvSpPr txBox="1">
            <a:spLocks/>
          </p:cNvSpPr>
          <p:nvPr/>
        </p:nvSpPr>
        <p:spPr>
          <a:xfrm>
            <a:off x="685800" y="2194560"/>
            <a:ext cx="10820400" cy="40241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dirty="0" smtClean="0"/>
              <a:t>Aesop (</a:t>
            </a:r>
            <a:r>
              <a:rPr lang="en-US" dirty="0" smtClean="0">
                <a:hlinkClick r:id="rId3"/>
              </a:rPr>
              <a:t>www.gfps.k12.mt.us</a:t>
            </a:r>
            <a:r>
              <a:rPr lang="en-US" dirty="0" smtClean="0"/>
              <a:t> Staff – Bookmarks – Aesop</a:t>
            </a:r>
          </a:p>
          <a:p>
            <a:pPr lvl="1"/>
            <a:r>
              <a:rPr lang="en-US" dirty="0" smtClean="0"/>
              <a:t>On-line substitute teacher and absence system</a:t>
            </a:r>
          </a:p>
          <a:p>
            <a:r>
              <a:rPr lang="en-US" dirty="0" smtClean="0"/>
              <a:t>Preparing for a substitute</a:t>
            </a:r>
          </a:p>
          <a:p>
            <a:pPr lvl="1"/>
            <a:r>
              <a:rPr lang="en-US" dirty="0" smtClean="0"/>
              <a:t>Good, clear lesson plans (please don’t just throw in a movie)</a:t>
            </a:r>
          </a:p>
          <a:p>
            <a:pPr lvl="1"/>
            <a:r>
              <a:rPr lang="en-US" dirty="0" smtClean="0"/>
              <a:t>Emergency lesson plans</a:t>
            </a:r>
          </a:p>
          <a:p>
            <a:r>
              <a:rPr lang="en-US" dirty="0" smtClean="0">
                <a:effectLst>
                  <a:outerShdw blurRad="38100" dist="38100" dir="2700000" algn="tl">
                    <a:srgbClr val="000000">
                      <a:alpha val="43137"/>
                    </a:srgbClr>
                  </a:outerShdw>
                </a:effectLst>
              </a:rPr>
              <a:t>Does anyone have any tried and true methods they have used?</a:t>
            </a:r>
          </a:p>
          <a:p>
            <a:endParaRPr lang="en-US" dirty="0" smtClean="0"/>
          </a:p>
          <a:p>
            <a:pPr marL="0" indent="0">
              <a:buFont typeface="Arial" panose="020B0604020202020204" pitchFamily="34" charset="0"/>
              <a:buNone/>
            </a:pPr>
            <a:endParaRPr lang="en-US" dirty="0" smtClean="0"/>
          </a:p>
          <a:p>
            <a:endParaRPr lang="en-US" dirty="0"/>
          </a:p>
        </p:txBody>
      </p:sp>
    </p:spTree>
    <p:extLst>
      <p:ext uri="{BB962C8B-B14F-4D97-AF65-F5344CB8AC3E}">
        <p14:creationId xmlns:p14="http://schemas.microsoft.com/office/powerpoint/2010/main" val="3086431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538" y="3266413"/>
            <a:ext cx="8610600" cy="1293028"/>
          </a:xfrm>
        </p:spPr>
        <p:txBody>
          <a:bodyPr/>
          <a:lstStyle/>
          <a:p>
            <a:pPr algn="ctr"/>
            <a:r>
              <a:rPr lang="en-US" dirty="0" smtClean="0"/>
              <a:t>How your performance is evaluated</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04531096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27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1" y="228600"/>
            <a:ext cx="6138863" cy="64956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9619134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37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978531"/>
            <a:ext cx="9040627" cy="48634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4582258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2121" y="163946"/>
            <a:ext cx="9186746" cy="66758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1061630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sp>
        <p:nvSpPr>
          <p:cNvPr id="3" name="Rectangle 2"/>
          <p:cNvSpPr/>
          <p:nvPr/>
        </p:nvSpPr>
        <p:spPr>
          <a:xfrm>
            <a:off x="1855519" y="2362200"/>
            <a:ext cx="8382000" cy="2862322"/>
          </a:xfrm>
          <a:prstGeom prst="rect">
            <a:avLst/>
          </a:prstGeom>
        </p:spPr>
        <p:txBody>
          <a:bodyPr wrap="square">
            <a:spAutoFit/>
          </a:bodyPr>
          <a:lstStyle/>
          <a:p>
            <a:r>
              <a:rPr lang="en-US" sz="3600" b="1" dirty="0">
                <a:latin typeface="Times New Roman"/>
              </a:rPr>
              <a:t>What’s one thing you learned from previous experience (either the easy way or the hard way) that you either will or will not apply to your first year teaching with GFPS?</a:t>
            </a:r>
          </a:p>
        </p:txBody>
      </p:sp>
    </p:spTree>
    <p:extLst>
      <p:ext uri="{BB962C8B-B14F-4D97-AF65-F5344CB8AC3E}">
        <p14:creationId xmlns:p14="http://schemas.microsoft.com/office/powerpoint/2010/main" val="10327766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828800"/>
            <a:ext cx="8305800" cy="2438400"/>
          </a:xfrm>
        </p:spPr>
        <p:txBody>
          <a:bodyPr>
            <a:normAutofit fontScale="90000"/>
          </a:bodyPr>
          <a:lstStyle/>
          <a:p>
            <a:r>
              <a:rPr lang="en-US" i="1" dirty="0" smtClean="0">
                <a:effectLst>
                  <a:outerShdw blurRad="38100" dist="38100" dir="2700000" algn="tl">
                    <a:srgbClr val="000000">
                      <a:alpha val="43137"/>
                    </a:srgbClr>
                  </a:outerShdw>
                </a:effectLst>
              </a:rPr>
              <a:t/>
            </a:r>
            <a:br>
              <a:rPr lang="en-US" i="1" dirty="0" smtClean="0">
                <a:effectLst>
                  <a:outerShdw blurRad="38100" dist="38100" dir="2700000" algn="tl">
                    <a:srgbClr val="000000">
                      <a:alpha val="43137"/>
                    </a:srgbClr>
                  </a:outerShdw>
                </a:effectLst>
              </a:rPr>
            </a:br>
            <a:r>
              <a:rPr lang="en-US" i="1" dirty="0">
                <a:effectLst>
                  <a:outerShdw blurRad="38100" dist="38100" dir="2700000" algn="tl">
                    <a:srgbClr val="000000">
                      <a:alpha val="43137"/>
                    </a:srgbClr>
                  </a:outerShdw>
                </a:effectLst>
              </a:rPr>
              <a:t>People will not remember what you said, but they will remember how you made them feel.</a:t>
            </a:r>
            <a:r>
              <a:rPr lang="en-US" dirty="0"/>
              <a:t/>
            </a:r>
            <a:br>
              <a:rPr lang="en-US" dirty="0"/>
            </a:br>
            <a:endParaRPr lang="en-US"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386063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Share your a-ha moment</a:t>
            </a:r>
            <a:endParaRPr lang="en-US" dirty="0"/>
          </a:p>
        </p:txBody>
      </p:sp>
      <p:sp>
        <p:nvSpPr>
          <p:cNvPr id="3" name="Rectangle 2"/>
          <p:cNvSpPr/>
          <p:nvPr/>
        </p:nvSpPr>
        <p:spPr>
          <a:xfrm>
            <a:off x="2057400" y="1828800"/>
            <a:ext cx="7924800" cy="2308324"/>
          </a:xfrm>
          <a:prstGeom prst="rect">
            <a:avLst/>
          </a:prstGeom>
        </p:spPr>
        <p:txBody>
          <a:bodyPr wrap="square">
            <a:spAutoFit/>
          </a:bodyPr>
          <a:lstStyle/>
          <a:p>
            <a:r>
              <a:rPr lang="en-US" sz="3600" b="1" dirty="0">
                <a:latin typeface="Times New Roman"/>
              </a:rPr>
              <a:t>What’s one thing you learned from previous experience (either the easy way or the hard way) that you will or will not apply this year?  </a:t>
            </a:r>
          </a:p>
        </p:txBody>
      </p:sp>
    </p:spTree>
    <p:extLst>
      <p:ext uri="{BB962C8B-B14F-4D97-AF65-F5344CB8AC3E}">
        <p14:creationId xmlns:p14="http://schemas.microsoft.com/office/powerpoint/2010/main" val="4685357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Safety</a:t>
            </a:r>
            <a:endParaRPr lang="en-US" dirty="0"/>
          </a:p>
        </p:txBody>
      </p:sp>
      <p:sp>
        <p:nvSpPr>
          <p:cNvPr id="3" name="Content Placeholder 2"/>
          <p:cNvSpPr>
            <a:spLocks noGrp="1"/>
          </p:cNvSpPr>
          <p:nvPr>
            <p:ph idx="1"/>
          </p:nvPr>
        </p:nvSpPr>
        <p:spPr/>
        <p:txBody>
          <a:bodyPr/>
          <a:lstStyle/>
          <a:p>
            <a:r>
              <a:rPr lang="en-US" dirty="0" smtClean="0"/>
              <a:t>ID Badges (get one today for the start of school in HR)</a:t>
            </a:r>
          </a:p>
          <a:p>
            <a:r>
              <a:rPr lang="en-US" dirty="0" smtClean="0"/>
              <a:t>Greeting visitors</a:t>
            </a:r>
            <a:endParaRPr lang="en-US" dirty="0"/>
          </a:p>
        </p:txBody>
      </p:sp>
    </p:spTree>
    <p:extLst>
      <p:ext uri="{BB962C8B-B14F-4D97-AF65-F5344CB8AC3E}">
        <p14:creationId xmlns:p14="http://schemas.microsoft.com/office/powerpoint/2010/main" val="228973494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School Resource Officers</a:t>
            </a:r>
            <a:endParaRPr lang="en-US" dirty="0"/>
          </a:p>
        </p:txBody>
      </p:sp>
      <p:sp>
        <p:nvSpPr>
          <p:cNvPr id="4" name="Content Placeholder 2"/>
          <p:cNvSpPr txBox="1">
            <a:spLocks/>
          </p:cNvSpPr>
          <p:nvPr/>
        </p:nvSpPr>
        <p:spPr>
          <a:xfrm>
            <a:off x="1960729" y="1794339"/>
            <a:ext cx="8229600" cy="4709160"/>
          </a:xfrm>
          <a:prstGeom prst="rect">
            <a:avLst/>
          </a:prstGeom>
        </p:spPr>
        <p:txBody>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a:buFont typeface="Wingdings" panose="05000000000000000000" pitchFamily="2" charset="2"/>
              <a:buChar char="Ø"/>
            </a:pPr>
            <a:r>
              <a:rPr lang="en-US" dirty="0"/>
              <a:t>Nick Taylor (CMR) – 564-8718</a:t>
            </a:r>
          </a:p>
          <a:p>
            <a:pPr>
              <a:buFont typeface="Wingdings" panose="05000000000000000000" pitchFamily="2" charset="2"/>
              <a:buChar char="Ø"/>
            </a:pPr>
            <a:r>
              <a:rPr lang="en-US" dirty="0"/>
              <a:t>Cory Reeves (GFHS and Paris) – 781-8918</a:t>
            </a:r>
          </a:p>
          <a:p>
            <a:pPr>
              <a:buFont typeface="Wingdings" panose="05000000000000000000" pitchFamily="2" charset="2"/>
              <a:buChar char="Ø"/>
            </a:pPr>
            <a:r>
              <a:rPr lang="en-US" dirty="0"/>
              <a:t>Aaron Frick (NMS and Westside Elementary Schools) – 781-8919</a:t>
            </a:r>
          </a:p>
          <a:p>
            <a:pPr>
              <a:buFont typeface="Wingdings" panose="05000000000000000000" pitchFamily="2" charset="2"/>
              <a:buChar char="Ø"/>
            </a:pPr>
            <a:r>
              <a:rPr lang="en-US" dirty="0"/>
              <a:t>Scott Bambenek (EMS and Eastside Elementary Schools) – 781-8917</a:t>
            </a:r>
          </a:p>
        </p:txBody>
      </p:sp>
    </p:spTree>
    <p:extLst>
      <p:ext uri="{BB962C8B-B14F-4D97-AF65-F5344CB8AC3E}">
        <p14:creationId xmlns:p14="http://schemas.microsoft.com/office/powerpoint/2010/main" val="389809688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gfea</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87730092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lunch</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0775172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technology</a:t>
            </a:r>
            <a:endParaRPr lang="en-US" dirty="0"/>
          </a:p>
        </p:txBody>
      </p:sp>
      <p:sp>
        <p:nvSpPr>
          <p:cNvPr id="3" name="Content Placeholder 2"/>
          <p:cNvSpPr>
            <a:spLocks noGrp="1"/>
          </p:cNvSpPr>
          <p:nvPr>
            <p:ph idx="1"/>
          </p:nvPr>
        </p:nvSpPr>
        <p:spPr/>
        <p:txBody>
          <a:bodyPr/>
          <a:lstStyle/>
          <a:p>
            <a:r>
              <a:rPr lang="en-US" dirty="0" smtClean="0"/>
              <a:t>2 to 3:30</a:t>
            </a:r>
          </a:p>
        </p:txBody>
      </p:sp>
    </p:spTree>
    <p:extLst>
      <p:ext uri="{BB962C8B-B14F-4D97-AF65-F5344CB8AC3E}">
        <p14:creationId xmlns:p14="http://schemas.microsoft.com/office/powerpoint/2010/main" val="4914549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609600"/>
            <a:ext cx="8305800" cy="515112"/>
          </a:xfrm>
        </p:spPr>
        <p:txBody>
          <a:bodyPr>
            <a:normAutofit fontScale="90000"/>
          </a:bodyPr>
          <a:lstStyle/>
          <a:p>
            <a:r>
              <a:rPr lang="en-US" dirty="0" smtClean="0"/>
              <a:t>Prior Credit Approval Form</a:t>
            </a:r>
            <a:endParaRPr lang="en-US" dirty="0"/>
          </a:p>
        </p:txBody>
      </p:sp>
      <p:pic>
        <p:nvPicPr>
          <p:cNvPr id="164874"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1219200"/>
            <a:ext cx="6629400" cy="7239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rot="1801097">
            <a:off x="8153166" y="1125755"/>
            <a:ext cx="2311041" cy="923330"/>
          </a:xfrm>
          <a:prstGeom prst="rect">
            <a:avLst/>
          </a:prstGeom>
          <a:noFill/>
        </p:spPr>
        <p:txBody>
          <a:bodyPr wrap="square" rtlCol="0">
            <a:spAutoFit/>
          </a:bodyPr>
          <a:lstStyle/>
          <a:p>
            <a:r>
              <a:rPr lang="en-US" b="1" dirty="0">
                <a:solidFill>
                  <a:schemeClr val="bg2">
                    <a:lumMod val="25000"/>
                  </a:schemeClr>
                </a:solidFill>
              </a:rPr>
              <a:t>Movement on the teacher salary schedule.</a:t>
            </a:r>
            <a:endParaRPr lang="en-US" b="1" dirty="0">
              <a:solidFill>
                <a:schemeClr val="bg2">
                  <a:lumMod val="25000"/>
                </a:schemeClr>
              </a:solidFill>
            </a:endParaRPr>
          </a:p>
        </p:txBody>
      </p:sp>
      <p:pic>
        <p:nvPicPr>
          <p:cNvPr id="189442" name="Picture 2" descr="C:\Users\mindy_kiser\AppData\Local\Microsoft\Windows\Temporary Internet Files\Content.IE5\79YQGZXC\MC900441459[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3818" y="1752600"/>
            <a:ext cx="106680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189443" name="Picture 3" descr="C:\Users\mindy_kiser\AppData\Local\Microsoft\Windows\Temporary Internet Files\Content.IE5\YVOL0WRA\MM900041080[1].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9448800" y="2567940"/>
            <a:ext cx="434340" cy="861060"/>
          </a:xfrm>
          <a:prstGeom prst="rect">
            <a:avLst/>
          </a:prstGeom>
          <a:noFill/>
          <a:extLst>
            <a:ext uri="{909E8E84-426E-40DD-AFC4-6F175D3DCCD1}">
              <a14:hiddenFill xmlns:a14="http://schemas.microsoft.com/office/drawing/2010/main">
                <a:solidFill>
                  <a:srgbClr val="FFFFFF"/>
                </a:solidFill>
              </a14:hiddenFill>
            </a:ext>
          </a:extLst>
        </p:spPr>
      </p:pic>
      <p:pic>
        <p:nvPicPr>
          <p:cNvPr id="189444" name="Picture 4" descr="C:\Users\mindy_kiser\AppData\Local\Microsoft\Windows\Temporary Internet Files\Content.IE5\79YQGZXC\MC910216326[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19224" y="3810000"/>
            <a:ext cx="619177" cy="856036"/>
          </a:xfrm>
          <a:prstGeom prst="rect">
            <a:avLst/>
          </a:prstGeom>
          <a:noFill/>
          <a:extLst>
            <a:ext uri="{909E8E84-426E-40DD-AFC4-6F175D3DCCD1}">
              <a14:hiddenFill xmlns:a14="http://schemas.microsoft.com/office/drawing/2010/main">
                <a:solidFill>
                  <a:srgbClr val="FFFFFF"/>
                </a:solidFill>
              </a14:hiddenFill>
            </a:ext>
          </a:extLst>
        </p:spPr>
      </p:pic>
      <p:pic>
        <p:nvPicPr>
          <p:cNvPr id="189445" name="Picture 5" descr="C:\Users\mindy_kiser\AppData\Local\Microsoft\Windows\Temporary Internet Files\Content.IE5\YVOL0WRA\MC900431552[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43024" y="4495801"/>
            <a:ext cx="1142857" cy="1142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4642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57200"/>
            <a:ext cx="8305800" cy="551688"/>
          </a:xfrm>
        </p:spPr>
        <p:txBody>
          <a:bodyPr>
            <a:normAutofit fontScale="90000"/>
          </a:bodyPr>
          <a:lstStyle/>
          <a:p>
            <a:r>
              <a:rPr lang="en-US" dirty="0" smtClean="0"/>
              <a:t>Teacher’s Compensation Schedule</a:t>
            </a:r>
            <a:endParaRPr lang="en-US" dirty="0"/>
          </a:p>
        </p:txBody>
      </p:sp>
      <p:graphicFrame>
        <p:nvGraphicFramePr>
          <p:cNvPr id="3" name="Table 2"/>
          <p:cNvGraphicFramePr>
            <a:graphicFrameLocks noGrp="1"/>
          </p:cNvGraphicFramePr>
          <p:nvPr>
            <p:extLst/>
          </p:nvPr>
        </p:nvGraphicFramePr>
        <p:xfrm>
          <a:off x="2209800" y="1333997"/>
          <a:ext cx="7924798" cy="5066795"/>
        </p:xfrm>
        <a:graphic>
          <a:graphicData uri="http://schemas.openxmlformats.org/drawingml/2006/table">
            <a:tbl>
              <a:tblPr firstRow="1" firstCol="1" bandRow="1">
                <a:tableStyleId>{5C22544A-7EE6-4342-B048-85BDC9FD1C3A}</a:tableStyleId>
              </a:tblPr>
              <a:tblGrid>
                <a:gridCol w="848743"/>
                <a:gridCol w="995641"/>
                <a:gridCol w="995641"/>
                <a:gridCol w="1102209"/>
                <a:gridCol w="995641"/>
                <a:gridCol w="995641"/>
                <a:gridCol w="995641"/>
                <a:gridCol w="995641"/>
              </a:tblGrid>
              <a:tr h="231059">
                <a:tc gridSpan="4">
                  <a:txBody>
                    <a:bodyPr/>
                    <a:lstStyle/>
                    <a:p>
                      <a:pPr marL="0" marR="0" algn="ctr">
                        <a:spcBef>
                          <a:spcPts val="0"/>
                        </a:spcBef>
                        <a:spcAft>
                          <a:spcPts val="0"/>
                        </a:spcAft>
                      </a:pPr>
                      <a:r>
                        <a:rPr lang="en-US" sz="1400" dirty="0" smtClean="0">
                          <a:effectLst/>
                        </a:rPr>
                        <a:t>BACHELOR'S DEGREE</a:t>
                      </a:r>
                      <a:endParaRPr lang="en-US" sz="1600" dirty="0">
                        <a:effectLst/>
                        <a:latin typeface="Times New Roman"/>
                        <a:ea typeface="Calibri"/>
                      </a:endParaRPr>
                    </a:p>
                  </a:txBody>
                  <a:tcPr marL="35719" marR="35719"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gn="ctr">
                        <a:spcBef>
                          <a:spcPts val="0"/>
                        </a:spcBef>
                        <a:spcAft>
                          <a:spcPts val="0"/>
                        </a:spcAft>
                      </a:pPr>
                      <a:r>
                        <a:rPr lang="en-US" sz="1400" smtClean="0">
                          <a:effectLst/>
                        </a:rPr>
                        <a:t>MASTER'S DEGREE</a:t>
                      </a:r>
                      <a:endParaRPr lang="en-US" sz="1600">
                        <a:effectLst/>
                        <a:latin typeface="Times New Roman"/>
                        <a:ea typeface="Calibri"/>
                      </a:endParaRPr>
                    </a:p>
                  </a:txBody>
                  <a:tcPr marL="35719" marR="35719" marT="0" marB="0" anchor="ctr"/>
                </a:tc>
                <a:tc hMerge="1">
                  <a:txBody>
                    <a:bodyPr/>
                    <a:lstStyle/>
                    <a:p>
                      <a:endParaRPr lang="en-US"/>
                    </a:p>
                  </a:txBody>
                  <a:tcPr/>
                </a:tc>
                <a:tc hMerge="1">
                  <a:txBody>
                    <a:bodyPr/>
                    <a:lstStyle/>
                    <a:p>
                      <a:endParaRPr lang="en-US"/>
                    </a:p>
                  </a:txBody>
                  <a:tcPr/>
                </a:tc>
                <a:tc hMerge="1">
                  <a:txBody>
                    <a:bodyPr/>
                    <a:lstStyle/>
                    <a:p>
                      <a:endParaRPr lang="en-US"/>
                    </a:p>
                  </a:txBody>
                  <a:tcPr/>
                </a:tc>
              </a:tr>
              <a:tr h="264068">
                <a:tc>
                  <a:txBody>
                    <a:bodyPr/>
                    <a:lstStyle/>
                    <a:p>
                      <a:pPr marL="0" marR="0" algn="ctr">
                        <a:spcBef>
                          <a:spcPts val="0"/>
                        </a:spcBef>
                        <a:spcAft>
                          <a:spcPts val="0"/>
                        </a:spcAft>
                      </a:pPr>
                      <a:r>
                        <a:rPr lang="en-US" sz="1600" smtClean="0">
                          <a:effectLst/>
                        </a:rPr>
                        <a:t>STEP</a:t>
                      </a:r>
                      <a:endParaRPr lang="en-US" sz="1600" dirty="0">
                        <a:effectLst/>
                        <a:latin typeface="Times New Roman"/>
                        <a:ea typeface="Calibri"/>
                      </a:endParaRPr>
                    </a:p>
                  </a:txBody>
                  <a:tcPr marL="35719" marR="35719" marT="0" marB="0" anchor="ctr"/>
                </a:tc>
                <a:tc>
                  <a:txBody>
                    <a:bodyPr/>
                    <a:lstStyle/>
                    <a:p>
                      <a:pPr marL="0" marR="0" algn="ctr">
                        <a:spcBef>
                          <a:spcPts val="0"/>
                        </a:spcBef>
                        <a:spcAft>
                          <a:spcPts val="0"/>
                        </a:spcAft>
                      </a:pPr>
                      <a:r>
                        <a:rPr lang="en-US" sz="1400" smtClean="0">
                          <a:effectLst/>
                        </a:rPr>
                        <a:t>B.A.</a:t>
                      </a:r>
                      <a:endParaRPr lang="en-US" sz="1600" dirty="0">
                        <a:effectLst/>
                        <a:latin typeface="Times New Roman"/>
                        <a:ea typeface="Calibri"/>
                      </a:endParaRPr>
                    </a:p>
                  </a:txBody>
                  <a:tcPr marL="35719" marR="35719" marT="0" marB="0" anchor="ctr"/>
                </a:tc>
                <a:tc>
                  <a:txBody>
                    <a:bodyPr/>
                    <a:lstStyle/>
                    <a:p>
                      <a:pPr marL="0" marR="0" algn="ctr">
                        <a:spcBef>
                          <a:spcPts val="0"/>
                        </a:spcBef>
                        <a:spcAft>
                          <a:spcPts val="0"/>
                        </a:spcAft>
                      </a:pPr>
                      <a:r>
                        <a:rPr lang="en-US" sz="1400" smtClean="0">
                          <a:effectLst/>
                        </a:rPr>
                        <a:t>B.A.+10</a:t>
                      </a:r>
                      <a:endParaRPr lang="en-US" sz="1600" dirty="0">
                        <a:effectLst/>
                        <a:latin typeface="Times New Roman"/>
                        <a:ea typeface="Calibri"/>
                      </a:endParaRPr>
                    </a:p>
                  </a:txBody>
                  <a:tcPr marL="35719" marR="35719" marT="0" marB="0" anchor="ctr"/>
                </a:tc>
                <a:tc>
                  <a:txBody>
                    <a:bodyPr/>
                    <a:lstStyle/>
                    <a:p>
                      <a:pPr marL="0" marR="0" algn="ctr">
                        <a:spcBef>
                          <a:spcPts val="0"/>
                        </a:spcBef>
                        <a:spcAft>
                          <a:spcPts val="0"/>
                        </a:spcAft>
                      </a:pPr>
                      <a:r>
                        <a:rPr lang="en-US" sz="1400" smtClean="0">
                          <a:effectLst/>
                        </a:rPr>
                        <a:t>B.A.+20</a:t>
                      </a:r>
                      <a:endParaRPr lang="en-US" sz="1600">
                        <a:effectLst/>
                        <a:latin typeface="Times New Roman"/>
                        <a:ea typeface="Calibri"/>
                      </a:endParaRPr>
                    </a:p>
                  </a:txBody>
                  <a:tcPr marL="35719" marR="35719" marT="0" marB="0" anchor="ctr"/>
                </a:tc>
                <a:tc>
                  <a:txBody>
                    <a:bodyPr/>
                    <a:lstStyle/>
                    <a:p>
                      <a:pPr marL="0" marR="0" algn="ctr">
                        <a:spcBef>
                          <a:spcPts val="0"/>
                        </a:spcBef>
                        <a:spcAft>
                          <a:spcPts val="0"/>
                        </a:spcAft>
                      </a:pPr>
                      <a:r>
                        <a:rPr lang="en-US" sz="1400" smtClean="0">
                          <a:effectLst/>
                        </a:rPr>
                        <a:t>M.A.</a:t>
                      </a:r>
                      <a:endParaRPr lang="en-US" sz="1600">
                        <a:effectLst/>
                        <a:latin typeface="Times New Roman"/>
                        <a:ea typeface="Calibri"/>
                      </a:endParaRPr>
                    </a:p>
                  </a:txBody>
                  <a:tcPr marL="35719" marR="35719" marT="0" marB="0" anchor="ctr"/>
                </a:tc>
                <a:tc>
                  <a:txBody>
                    <a:bodyPr/>
                    <a:lstStyle/>
                    <a:p>
                      <a:pPr marL="0" marR="0" algn="ctr">
                        <a:spcBef>
                          <a:spcPts val="0"/>
                        </a:spcBef>
                        <a:spcAft>
                          <a:spcPts val="0"/>
                        </a:spcAft>
                      </a:pPr>
                      <a:r>
                        <a:rPr lang="en-US" sz="1400" smtClean="0">
                          <a:effectLst/>
                        </a:rPr>
                        <a:t>M.A.+10</a:t>
                      </a:r>
                      <a:endParaRPr lang="en-US" sz="1600">
                        <a:effectLst/>
                        <a:latin typeface="Times New Roman"/>
                        <a:ea typeface="Calibri"/>
                      </a:endParaRPr>
                    </a:p>
                  </a:txBody>
                  <a:tcPr marL="35719" marR="35719" marT="0" marB="0" anchor="ctr"/>
                </a:tc>
                <a:tc>
                  <a:txBody>
                    <a:bodyPr/>
                    <a:lstStyle/>
                    <a:p>
                      <a:pPr marL="0" marR="0" algn="ctr">
                        <a:spcBef>
                          <a:spcPts val="0"/>
                        </a:spcBef>
                        <a:spcAft>
                          <a:spcPts val="0"/>
                        </a:spcAft>
                      </a:pPr>
                      <a:r>
                        <a:rPr lang="en-US" sz="1400" smtClean="0">
                          <a:effectLst/>
                        </a:rPr>
                        <a:t>M.A.+20</a:t>
                      </a:r>
                      <a:endParaRPr lang="en-US" sz="1600">
                        <a:effectLst/>
                        <a:latin typeface="Times New Roman"/>
                        <a:ea typeface="Calibri"/>
                      </a:endParaRPr>
                    </a:p>
                  </a:txBody>
                  <a:tcPr marL="35719" marR="35719" marT="0" marB="0" anchor="ctr"/>
                </a:tc>
                <a:tc>
                  <a:txBody>
                    <a:bodyPr/>
                    <a:lstStyle/>
                    <a:p>
                      <a:pPr marL="0" marR="0" algn="ctr">
                        <a:spcBef>
                          <a:spcPts val="0"/>
                        </a:spcBef>
                        <a:spcAft>
                          <a:spcPts val="0"/>
                        </a:spcAft>
                      </a:pPr>
                      <a:r>
                        <a:rPr lang="en-US" sz="1400" smtClean="0">
                          <a:effectLst/>
                        </a:rPr>
                        <a:t>M.A.+30</a:t>
                      </a:r>
                      <a:endParaRPr lang="en-US" sz="1600">
                        <a:effectLst/>
                        <a:latin typeface="Times New Roman"/>
                        <a:ea typeface="Calibri"/>
                      </a:endParaRPr>
                    </a:p>
                  </a:txBody>
                  <a:tcPr marL="35719" marR="35719" marT="0" marB="0" anchor="ctr"/>
                </a:tc>
              </a:tr>
              <a:tr h="181547">
                <a:tc>
                  <a:txBody>
                    <a:bodyPr/>
                    <a:lstStyle/>
                    <a:p>
                      <a:pPr marL="0" marR="0" algn="ctr">
                        <a:spcBef>
                          <a:spcPts val="0"/>
                        </a:spcBef>
                        <a:spcAft>
                          <a:spcPts val="0"/>
                        </a:spcAft>
                      </a:pPr>
                      <a:r>
                        <a:rPr lang="en-US" sz="1100" smtClean="0">
                          <a:effectLst/>
                        </a:rPr>
                        <a:t> </a:t>
                      </a:r>
                      <a:endParaRPr lang="en-US" sz="1600" dirty="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$32,062 </a:t>
                      </a:r>
                      <a:endParaRPr lang="en-US" sz="1600" dirty="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$33,087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$34,146 </a:t>
                      </a:r>
                      <a:endParaRPr lang="en-US" sz="1600" dirty="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$35,171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$36,212 </a:t>
                      </a:r>
                      <a:endParaRPr lang="en-US" sz="1600" dirty="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$37,240 </a:t>
                      </a:r>
                      <a:endParaRPr lang="en-US" sz="1600" dirty="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$38,281 </a:t>
                      </a:r>
                      <a:endParaRPr lang="en-US" sz="1600">
                        <a:effectLst/>
                        <a:latin typeface="Times New Roman"/>
                        <a:ea typeface="Calibri"/>
                      </a:endParaRPr>
                    </a:p>
                  </a:txBody>
                  <a:tcPr marL="35719" marR="35719" marT="0" marB="0" anchor="ctr"/>
                </a:tc>
              </a:tr>
              <a:tr h="231059">
                <a:tc>
                  <a:txBody>
                    <a:bodyPr/>
                    <a:lstStyle/>
                    <a:p>
                      <a:pPr marL="0" marR="0" algn="ctr">
                        <a:spcBef>
                          <a:spcPts val="0"/>
                        </a:spcBef>
                        <a:spcAft>
                          <a:spcPts val="0"/>
                        </a:spcAft>
                      </a:pPr>
                      <a:r>
                        <a:rPr lang="en-US" sz="1400" smtClean="0">
                          <a:effectLst/>
                        </a:rPr>
                        <a:t>1</a:t>
                      </a:r>
                      <a:endParaRPr lang="en-US" sz="1600" dirty="0">
                        <a:effectLst/>
                        <a:latin typeface="Times New Roman"/>
                        <a:ea typeface="Calibri"/>
                      </a:endParaRPr>
                    </a:p>
                  </a:txBody>
                  <a:tcPr marL="35719" marR="35719" marT="0" marB="0" anchor="ct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231059">
                <a:tc>
                  <a:txBody>
                    <a:bodyPr/>
                    <a:lstStyle/>
                    <a:p>
                      <a:pPr marL="0" marR="0" algn="ctr">
                        <a:spcBef>
                          <a:spcPts val="0"/>
                        </a:spcBef>
                        <a:spcAft>
                          <a:spcPts val="0"/>
                        </a:spcAft>
                      </a:pPr>
                      <a:r>
                        <a:rPr lang="en-US" sz="1400" smtClean="0">
                          <a:effectLst/>
                        </a:rPr>
                        <a:t>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$33,248 </a:t>
                      </a:r>
                      <a:endParaRPr lang="en-US" sz="1600" dirty="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$34,387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$35,540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$36,678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$37,817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$38,955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$40,093 </a:t>
                      </a:r>
                      <a:endParaRPr lang="en-US" sz="1600">
                        <a:effectLst/>
                        <a:latin typeface="Times New Roman"/>
                        <a:ea typeface="Calibri"/>
                      </a:endParaRPr>
                    </a:p>
                  </a:txBody>
                  <a:tcPr marL="35719" marR="35719" marT="0" marB="0" anchor="ctr"/>
                </a:tc>
              </a:tr>
              <a:tr h="231059">
                <a:tc>
                  <a:txBody>
                    <a:bodyPr/>
                    <a:lstStyle/>
                    <a:p>
                      <a:pPr marL="0" marR="0" algn="ctr">
                        <a:spcBef>
                          <a:spcPts val="0"/>
                        </a:spcBef>
                        <a:spcAft>
                          <a:spcPts val="0"/>
                        </a:spcAft>
                      </a:pPr>
                      <a:r>
                        <a:rPr lang="en-US" sz="1400" smtClean="0">
                          <a:effectLst/>
                        </a:rPr>
                        <a:t>2</a:t>
                      </a:r>
                      <a:endParaRPr lang="en-US" sz="1600" dirty="0">
                        <a:effectLst/>
                        <a:latin typeface="Times New Roman"/>
                        <a:ea typeface="Calibri"/>
                      </a:endParaRPr>
                    </a:p>
                  </a:txBody>
                  <a:tcPr marL="35719" marR="35719" marT="0" marB="0" anchor="ct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231059">
                <a:tc>
                  <a:txBody>
                    <a:bodyPr/>
                    <a:lstStyle/>
                    <a:p>
                      <a:pPr marL="0" marR="0" algn="ctr">
                        <a:spcBef>
                          <a:spcPts val="0"/>
                        </a:spcBef>
                        <a:spcAft>
                          <a:spcPts val="0"/>
                        </a:spcAft>
                      </a:pPr>
                      <a:r>
                        <a:rPr lang="en-US" sz="1400" smtClean="0">
                          <a:effectLst/>
                        </a:rPr>
                        <a:t>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$34,434 </a:t>
                      </a:r>
                      <a:endParaRPr lang="en-US" sz="1600" dirty="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$35,684 </a:t>
                      </a:r>
                      <a:endParaRPr lang="en-US" sz="1600" dirty="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$36,934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$38,185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$39,420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$40,669 </a:t>
                      </a:r>
                      <a:endParaRPr lang="en-US" sz="1600" dirty="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$41,906 </a:t>
                      </a:r>
                      <a:endParaRPr lang="en-US" sz="1600" dirty="0">
                        <a:effectLst/>
                        <a:latin typeface="Times New Roman"/>
                        <a:ea typeface="Calibri"/>
                      </a:endParaRPr>
                    </a:p>
                  </a:txBody>
                  <a:tcPr marL="35719" marR="35719" marT="0" marB="0" anchor="ctr"/>
                </a:tc>
              </a:tr>
              <a:tr h="231059">
                <a:tc>
                  <a:txBody>
                    <a:bodyPr/>
                    <a:lstStyle/>
                    <a:p>
                      <a:pPr marL="0" marR="0" algn="ctr">
                        <a:spcBef>
                          <a:spcPts val="0"/>
                        </a:spcBef>
                        <a:spcAft>
                          <a:spcPts val="0"/>
                        </a:spcAft>
                      </a:pPr>
                      <a:r>
                        <a:rPr lang="en-US" sz="1400" smtClean="0">
                          <a:effectLst/>
                        </a:rPr>
                        <a:t>3</a:t>
                      </a:r>
                      <a:endParaRPr lang="en-US" sz="1600">
                        <a:effectLst/>
                        <a:latin typeface="Times New Roman"/>
                        <a:ea typeface="Calibri"/>
                      </a:endParaRPr>
                    </a:p>
                  </a:txBody>
                  <a:tcPr marL="35719" marR="35719" marT="0" marB="0" anchor="ct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231059">
                <a:tc>
                  <a:txBody>
                    <a:bodyPr/>
                    <a:lstStyle/>
                    <a:p>
                      <a:pPr marL="0" marR="0" algn="ctr">
                        <a:spcBef>
                          <a:spcPts val="0"/>
                        </a:spcBef>
                        <a:spcAft>
                          <a:spcPts val="0"/>
                        </a:spcAft>
                      </a:pPr>
                      <a:r>
                        <a:rPr lang="en-US" sz="1400" smtClean="0">
                          <a:effectLst/>
                        </a:rPr>
                        <a:t>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$35,620 </a:t>
                      </a:r>
                      <a:endParaRPr lang="en-US" sz="1600" dirty="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$36,982 </a:t>
                      </a:r>
                      <a:endParaRPr lang="en-US" sz="1600" dirty="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$38,330 </a:t>
                      </a:r>
                      <a:endParaRPr lang="en-US" sz="1600" dirty="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$39,693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$41,020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$42,385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$43,716 </a:t>
                      </a:r>
                      <a:endParaRPr lang="en-US" sz="1600">
                        <a:effectLst/>
                        <a:latin typeface="Times New Roman"/>
                        <a:ea typeface="Calibri"/>
                      </a:endParaRPr>
                    </a:p>
                  </a:txBody>
                  <a:tcPr marL="35719" marR="35719" marT="0" marB="0" anchor="ctr"/>
                </a:tc>
              </a:tr>
              <a:tr h="231059">
                <a:tc>
                  <a:txBody>
                    <a:bodyPr/>
                    <a:lstStyle/>
                    <a:p>
                      <a:pPr marL="0" marR="0" algn="ctr">
                        <a:spcBef>
                          <a:spcPts val="0"/>
                        </a:spcBef>
                        <a:spcAft>
                          <a:spcPts val="0"/>
                        </a:spcAft>
                      </a:pPr>
                      <a:r>
                        <a:rPr lang="en-US" sz="1400" smtClean="0">
                          <a:effectLst/>
                        </a:rPr>
                        <a:t>4</a:t>
                      </a:r>
                      <a:endParaRPr lang="en-US" sz="1600">
                        <a:effectLst/>
                        <a:latin typeface="Times New Roman"/>
                        <a:ea typeface="Calibri"/>
                      </a:endParaRPr>
                    </a:p>
                  </a:txBody>
                  <a:tcPr marL="35719" marR="35719" marT="0" marB="0" anchor="ct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231059">
                <a:tc>
                  <a:txBody>
                    <a:bodyPr/>
                    <a:lstStyle/>
                    <a:p>
                      <a:pPr marL="0" marR="0" algn="ctr">
                        <a:spcBef>
                          <a:spcPts val="0"/>
                        </a:spcBef>
                        <a:spcAft>
                          <a:spcPts val="0"/>
                        </a:spcAft>
                      </a:pPr>
                      <a:r>
                        <a:rPr lang="en-US" sz="1400" smtClean="0">
                          <a:effectLst/>
                        </a:rPr>
                        <a:t>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$36,807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$38,281 </a:t>
                      </a:r>
                      <a:endParaRPr lang="en-US" sz="1600" dirty="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$39,724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$41,200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$42,626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$44,099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$45,527 </a:t>
                      </a:r>
                      <a:endParaRPr lang="en-US" sz="1600">
                        <a:effectLst/>
                        <a:latin typeface="Times New Roman"/>
                        <a:ea typeface="Calibri"/>
                      </a:endParaRPr>
                    </a:p>
                  </a:txBody>
                  <a:tcPr marL="35719" marR="35719" marT="0" marB="0" anchor="ctr"/>
                </a:tc>
              </a:tr>
              <a:tr h="231059">
                <a:tc>
                  <a:txBody>
                    <a:bodyPr/>
                    <a:lstStyle/>
                    <a:p>
                      <a:pPr marL="0" marR="0" algn="ctr">
                        <a:spcBef>
                          <a:spcPts val="0"/>
                        </a:spcBef>
                        <a:spcAft>
                          <a:spcPts val="0"/>
                        </a:spcAft>
                      </a:pPr>
                      <a:r>
                        <a:rPr lang="en-US" sz="1400" smtClean="0">
                          <a:effectLst/>
                        </a:rPr>
                        <a:t>5</a:t>
                      </a:r>
                      <a:endParaRPr lang="en-US" sz="1600" dirty="0">
                        <a:effectLst/>
                        <a:latin typeface="Times New Roman"/>
                        <a:ea typeface="Calibri"/>
                      </a:endParaRPr>
                    </a:p>
                  </a:txBody>
                  <a:tcPr marL="35719" marR="35719" marT="0" marB="0" anchor="ct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231059">
                <a:tc>
                  <a:txBody>
                    <a:bodyPr/>
                    <a:lstStyle/>
                    <a:p>
                      <a:pPr marL="0" marR="0" algn="ctr">
                        <a:spcBef>
                          <a:spcPts val="0"/>
                        </a:spcBef>
                        <a:spcAft>
                          <a:spcPts val="0"/>
                        </a:spcAft>
                      </a:pPr>
                      <a:r>
                        <a:rPr lang="en-US" sz="1400" smtClean="0">
                          <a:effectLst/>
                        </a:rPr>
                        <a:t>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$37,993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$39,581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$41,118 </a:t>
                      </a:r>
                      <a:endParaRPr lang="en-US" sz="1600" dirty="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$42,705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$44,228 </a:t>
                      </a:r>
                      <a:endParaRPr lang="en-US" sz="1600" dirty="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$45,815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$47,338 </a:t>
                      </a:r>
                      <a:endParaRPr lang="en-US" sz="1600">
                        <a:effectLst/>
                        <a:latin typeface="Times New Roman"/>
                        <a:ea typeface="Calibri"/>
                      </a:endParaRPr>
                    </a:p>
                  </a:txBody>
                  <a:tcPr marL="35719" marR="35719" marT="0" marB="0" anchor="ctr"/>
                </a:tc>
              </a:tr>
              <a:tr h="231059">
                <a:tc>
                  <a:txBody>
                    <a:bodyPr/>
                    <a:lstStyle/>
                    <a:p>
                      <a:pPr marL="0" marR="0" algn="ctr">
                        <a:spcBef>
                          <a:spcPts val="0"/>
                        </a:spcBef>
                        <a:spcAft>
                          <a:spcPts val="0"/>
                        </a:spcAft>
                      </a:pPr>
                      <a:r>
                        <a:rPr lang="en-US" sz="1400" smtClean="0">
                          <a:effectLst/>
                        </a:rPr>
                        <a:t>6</a:t>
                      </a:r>
                      <a:endParaRPr lang="en-US" sz="1600">
                        <a:effectLst/>
                        <a:latin typeface="Times New Roman"/>
                        <a:ea typeface="Calibri"/>
                      </a:endParaRPr>
                    </a:p>
                  </a:txBody>
                  <a:tcPr marL="35719" marR="35719" marT="0" marB="0" anchor="ct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231059">
                <a:tc>
                  <a:txBody>
                    <a:bodyPr/>
                    <a:lstStyle/>
                    <a:p>
                      <a:pPr marL="0" marR="0" algn="ctr">
                        <a:spcBef>
                          <a:spcPts val="0"/>
                        </a:spcBef>
                        <a:spcAft>
                          <a:spcPts val="0"/>
                        </a:spcAft>
                      </a:pPr>
                      <a:r>
                        <a:rPr lang="en-US" sz="1400" smtClean="0">
                          <a:effectLst/>
                        </a:rPr>
                        <a:t>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$39,179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$40,879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$42,514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$44,212 </a:t>
                      </a:r>
                      <a:endParaRPr lang="en-US" sz="1600" dirty="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$45,832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$47,531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$49,150 </a:t>
                      </a:r>
                      <a:endParaRPr lang="en-US" sz="1600">
                        <a:effectLst/>
                        <a:latin typeface="Times New Roman"/>
                        <a:ea typeface="Calibri"/>
                      </a:endParaRPr>
                    </a:p>
                  </a:txBody>
                  <a:tcPr marL="35719" marR="35719" marT="0" marB="0" anchor="ctr"/>
                </a:tc>
              </a:tr>
              <a:tr h="231059">
                <a:tc>
                  <a:txBody>
                    <a:bodyPr/>
                    <a:lstStyle/>
                    <a:p>
                      <a:pPr marL="0" marR="0" algn="ctr">
                        <a:spcBef>
                          <a:spcPts val="0"/>
                        </a:spcBef>
                        <a:spcAft>
                          <a:spcPts val="0"/>
                        </a:spcAft>
                      </a:pPr>
                      <a:r>
                        <a:rPr lang="en-US" sz="1400" smtClean="0">
                          <a:effectLst/>
                        </a:rPr>
                        <a:t>7</a:t>
                      </a:r>
                      <a:endParaRPr lang="en-US" sz="1600">
                        <a:effectLst/>
                        <a:latin typeface="Times New Roman"/>
                        <a:ea typeface="Calibri"/>
                      </a:endParaRPr>
                    </a:p>
                  </a:txBody>
                  <a:tcPr marL="35719" marR="35719" marT="0" marB="0" anchor="ct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231059">
                <a:tc>
                  <a:txBody>
                    <a:bodyPr/>
                    <a:lstStyle/>
                    <a:p>
                      <a:pPr marL="0" marR="0" algn="ctr">
                        <a:spcBef>
                          <a:spcPts val="0"/>
                        </a:spcBef>
                        <a:spcAft>
                          <a:spcPts val="0"/>
                        </a:spcAft>
                      </a:pPr>
                      <a:r>
                        <a:rPr lang="en-US" sz="1400" smtClean="0">
                          <a:effectLst/>
                        </a:rPr>
                        <a:t>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$40,365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$42,176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$43,909 </a:t>
                      </a:r>
                      <a:endParaRPr lang="en-US" sz="1600" dirty="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$45,719 </a:t>
                      </a:r>
                      <a:endParaRPr lang="en-US" sz="1600" dirty="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$47,434 </a:t>
                      </a:r>
                      <a:endParaRPr lang="en-US" sz="1600" dirty="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$49,246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$50,961 </a:t>
                      </a:r>
                      <a:endParaRPr lang="en-US" sz="1600">
                        <a:effectLst/>
                        <a:latin typeface="Times New Roman"/>
                        <a:ea typeface="Calibri"/>
                      </a:endParaRPr>
                    </a:p>
                  </a:txBody>
                  <a:tcPr marL="35719" marR="35719" marT="0" marB="0" anchor="ctr"/>
                </a:tc>
              </a:tr>
              <a:tr h="231059">
                <a:tc>
                  <a:txBody>
                    <a:bodyPr/>
                    <a:lstStyle/>
                    <a:p>
                      <a:pPr marL="0" marR="0" algn="ctr">
                        <a:spcBef>
                          <a:spcPts val="0"/>
                        </a:spcBef>
                        <a:spcAft>
                          <a:spcPts val="0"/>
                        </a:spcAft>
                      </a:pPr>
                      <a:r>
                        <a:rPr lang="en-US" sz="1400" smtClean="0">
                          <a:effectLst/>
                        </a:rPr>
                        <a:t>8</a:t>
                      </a:r>
                      <a:endParaRPr lang="en-US" sz="1600" dirty="0">
                        <a:effectLst/>
                        <a:latin typeface="Times New Roman"/>
                        <a:ea typeface="Calibri"/>
                      </a:endParaRPr>
                    </a:p>
                  </a:txBody>
                  <a:tcPr marL="35719" marR="35719" marT="0" marB="0" anchor="ct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231059">
                <a:tc>
                  <a:txBody>
                    <a:bodyPr/>
                    <a:lstStyle/>
                    <a:p>
                      <a:pPr marL="0" marR="0" algn="ctr">
                        <a:spcBef>
                          <a:spcPts val="0"/>
                        </a:spcBef>
                        <a:spcAft>
                          <a:spcPts val="0"/>
                        </a:spcAft>
                      </a:pPr>
                      <a:r>
                        <a:rPr lang="en-US" sz="1400" smtClean="0">
                          <a:effectLst/>
                        </a:rPr>
                        <a:t>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$41,552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$43,474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$45,302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$47,226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$49,038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$50,961 </a:t>
                      </a:r>
                      <a:endParaRPr lang="en-US" sz="1600" dirty="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$52,772 </a:t>
                      </a:r>
                      <a:endParaRPr lang="en-US" sz="1600" dirty="0">
                        <a:effectLst/>
                        <a:latin typeface="Times New Roman"/>
                        <a:ea typeface="Calibri"/>
                      </a:endParaRPr>
                    </a:p>
                  </a:txBody>
                  <a:tcPr marL="35719" marR="35719" marT="0" marB="0" anchor="ctr"/>
                </a:tc>
              </a:tr>
              <a:tr h="231059">
                <a:tc>
                  <a:txBody>
                    <a:bodyPr/>
                    <a:lstStyle/>
                    <a:p>
                      <a:pPr marL="0" marR="0" algn="ctr">
                        <a:spcBef>
                          <a:spcPts val="0"/>
                        </a:spcBef>
                        <a:spcAft>
                          <a:spcPts val="0"/>
                        </a:spcAft>
                      </a:pPr>
                      <a:r>
                        <a:rPr lang="en-US" sz="1400" smtClean="0">
                          <a:effectLst/>
                        </a:rPr>
                        <a:t>9</a:t>
                      </a:r>
                      <a:endParaRPr lang="en-US" sz="1600" dirty="0">
                        <a:effectLst/>
                        <a:latin typeface="Times New Roman"/>
                        <a:ea typeface="Calibri"/>
                      </a:endParaRPr>
                    </a:p>
                  </a:txBody>
                  <a:tcPr marL="35719" marR="35719" marT="0" marB="0" anchor="ct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231059">
                <a:tc>
                  <a:txBody>
                    <a:bodyPr/>
                    <a:lstStyle/>
                    <a:p>
                      <a:pPr marL="0" marR="0" algn="ctr">
                        <a:spcBef>
                          <a:spcPts val="0"/>
                        </a:spcBef>
                        <a:spcAft>
                          <a:spcPts val="0"/>
                        </a:spcAft>
                      </a:pPr>
                      <a:r>
                        <a:rPr lang="en-US" sz="1400" smtClean="0">
                          <a:effectLst/>
                        </a:rPr>
                        <a:t>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$42,738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$44,772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$46,698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$48,735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$50,641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smtClean="0">
                          <a:effectLst/>
                        </a:rPr>
                        <a:t>$52,677 </a:t>
                      </a:r>
                      <a:endParaRPr lang="en-US" sz="1600" dirty="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dirty="0" smtClean="0">
                          <a:effectLst/>
                        </a:rPr>
                        <a:t>$54,584 </a:t>
                      </a:r>
                      <a:endParaRPr lang="en-US" sz="1600" dirty="0">
                        <a:effectLst/>
                        <a:latin typeface="Times New Roman"/>
                        <a:ea typeface="Calibri"/>
                      </a:endParaRPr>
                    </a:p>
                  </a:txBody>
                  <a:tcPr marL="35719" marR="35719" marT="0" marB="0" anchor="ctr"/>
                </a:tc>
              </a:tr>
              <a:tr h="231059">
                <a:tc>
                  <a:txBody>
                    <a:bodyPr/>
                    <a:lstStyle/>
                    <a:p>
                      <a:pPr marL="0" marR="0" algn="ctr">
                        <a:spcBef>
                          <a:spcPts val="0"/>
                        </a:spcBef>
                        <a:spcAft>
                          <a:spcPts val="0"/>
                        </a:spcAft>
                      </a:pPr>
                      <a:r>
                        <a:rPr lang="en-US" sz="1400" dirty="0" smtClean="0">
                          <a:effectLst/>
                        </a:rPr>
                        <a:t>10</a:t>
                      </a:r>
                      <a:endParaRPr lang="en-US" sz="1600" dirty="0">
                        <a:effectLst/>
                        <a:latin typeface="Times New Roman"/>
                        <a:ea typeface="Calibri"/>
                      </a:endParaRPr>
                    </a:p>
                  </a:txBody>
                  <a:tcPr marL="35719" marR="35719" marT="0" marB="0" anchor="ct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bl>
          </a:graphicData>
        </a:graphic>
      </p:graphicFrame>
      <p:sp>
        <p:nvSpPr>
          <p:cNvPr id="4" name="Rectangle 1"/>
          <p:cNvSpPr>
            <a:spLocks noChangeArrowheads="1"/>
          </p:cNvSpPr>
          <p:nvPr/>
        </p:nvSpPr>
        <p:spPr bwMode="auto">
          <a:xfrm>
            <a:off x="5067683" y="1056998"/>
            <a:ext cx="208191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82963" algn="ctr"/>
              </a:tabLst>
              <a:defRPr>
                <a:solidFill>
                  <a:schemeClr val="tx1"/>
                </a:solidFill>
                <a:latin typeface="Arial" pitchFamily="34" charset="0"/>
                <a:cs typeface="Arial" pitchFamily="34" charset="0"/>
              </a:defRPr>
            </a:lvl1pPr>
            <a:lvl2pPr fontAlgn="base">
              <a:spcBef>
                <a:spcPct val="0"/>
              </a:spcBef>
              <a:spcAft>
                <a:spcPct val="0"/>
              </a:spcAft>
              <a:tabLst>
                <a:tab pos="3382963" algn="ctr"/>
              </a:tabLst>
              <a:defRPr>
                <a:solidFill>
                  <a:schemeClr val="tx1"/>
                </a:solidFill>
                <a:latin typeface="Arial" pitchFamily="34" charset="0"/>
                <a:cs typeface="Arial" pitchFamily="34" charset="0"/>
              </a:defRPr>
            </a:lvl2pPr>
            <a:lvl3pPr fontAlgn="base">
              <a:spcBef>
                <a:spcPct val="0"/>
              </a:spcBef>
              <a:spcAft>
                <a:spcPct val="0"/>
              </a:spcAft>
              <a:tabLst>
                <a:tab pos="3382963" algn="ctr"/>
              </a:tabLst>
              <a:defRPr>
                <a:solidFill>
                  <a:schemeClr val="tx1"/>
                </a:solidFill>
                <a:latin typeface="Arial" pitchFamily="34" charset="0"/>
                <a:cs typeface="Arial" pitchFamily="34" charset="0"/>
              </a:defRPr>
            </a:lvl3pPr>
            <a:lvl4pPr fontAlgn="base">
              <a:spcBef>
                <a:spcPct val="0"/>
              </a:spcBef>
              <a:spcAft>
                <a:spcPct val="0"/>
              </a:spcAft>
              <a:tabLst>
                <a:tab pos="3382963" algn="ctr"/>
              </a:tabLst>
              <a:defRPr>
                <a:solidFill>
                  <a:schemeClr val="tx1"/>
                </a:solidFill>
                <a:latin typeface="Arial" pitchFamily="34" charset="0"/>
                <a:cs typeface="Arial" pitchFamily="34" charset="0"/>
              </a:defRPr>
            </a:lvl4pPr>
            <a:lvl5pPr fontAlgn="base">
              <a:spcBef>
                <a:spcPct val="0"/>
              </a:spcBef>
              <a:spcAft>
                <a:spcPct val="0"/>
              </a:spcAft>
              <a:tabLst>
                <a:tab pos="3382963" algn="ctr"/>
              </a:tabLst>
              <a:defRPr>
                <a:solidFill>
                  <a:schemeClr val="tx1"/>
                </a:solidFill>
                <a:latin typeface="Arial" pitchFamily="34" charset="0"/>
                <a:cs typeface="Arial" pitchFamily="34" charset="0"/>
              </a:defRPr>
            </a:lvl5pPr>
            <a:lvl6pPr fontAlgn="base">
              <a:spcBef>
                <a:spcPct val="0"/>
              </a:spcBef>
              <a:spcAft>
                <a:spcPct val="0"/>
              </a:spcAft>
              <a:tabLst>
                <a:tab pos="3382963" algn="ctr"/>
              </a:tabLst>
              <a:defRPr>
                <a:solidFill>
                  <a:schemeClr val="tx1"/>
                </a:solidFill>
                <a:latin typeface="Arial" pitchFamily="34" charset="0"/>
                <a:cs typeface="Arial" pitchFamily="34" charset="0"/>
              </a:defRPr>
            </a:lvl6pPr>
            <a:lvl7pPr fontAlgn="base">
              <a:spcBef>
                <a:spcPct val="0"/>
              </a:spcBef>
              <a:spcAft>
                <a:spcPct val="0"/>
              </a:spcAft>
              <a:tabLst>
                <a:tab pos="3382963" algn="ctr"/>
              </a:tabLst>
              <a:defRPr>
                <a:solidFill>
                  <a:schemeClr val="tx1"/>
                </a:solidFill>
                <a:latin typeface="Arial" pitchFamily="34" charset="0"/>
                <a:cs typeface="Arial" pitchFamily="34" charset="0"/>
              </a:defRPr>
            </a:lvl7pPr>
            <a:lvl8pPr fontAlgn="base">
              <a:spcBef>
                <a:spcPct val="0"/>
              </a:spcBef>
              <a:spcAft>
                <a:spcPct val="0"/>
              </a:spcAft>
              <a:tabLst>
                <a:tab pos="3382963" algn="ctr"/>
              </a:tabLst>
              <a:defRPr>
                <a:solidFill>
                  <a:schemeClr val="tx1"/>
                </a:solidFill>
                <a:latin typeface="Arial" pitchFamily="34" charset="0"/>
                <a:cs typeface="Arial" pitchFamily="34" charset="0"/>
              </a:defRPr>
            </a:lvl8pPr>
            <a:lvl9pPr fontAlgn="base">
              <a:spcBef>
                <a:spcPct val="0"/>
              </a:spcBef>
              <a:spcAft>
                <a:spcPct val="0"/>
              </a:spcAft>
              <a:tabLst>
                <a:tab pos="3382963" algn="ctr"/>
              </a:tabLst>
              <a:defRPr>
                <a:solidFill>
                  <a:schemeClr val="tx1"/>
                </a:solidFill>
                <a:latin typeface="Arial" pitchFamily="34" charset="0"/>
                <a:cs typeface="Arial" pitchFamily="34" charset="0"/>
              </a:defRPr>
            </a:lvl9pPr>
          </a:lstStyle>
          <a:p>
            <a:pPr defTabSz="914400"/>
            <a:r>
              <a:rPr lang="en-US" altLang="en-US" sz="1200" b="1" dirty="0">
                <a:latin typeface="Helvetica"/>
                <a:ea typeface="Calibri" pitchFamily="34" charset="0"/>
                <a:cs typeface="Times New Roman" pitchFamily="18" charset="0"/>
              </a:rPr>
              <a:t>SCHOOL YEAR 2014-2015</a:t>
            </a:r>
            <a:endParaRPr lang="en-US" altLang="en-US" sz="600" dirty="0"/>
          </a:p>
        </p:txBody>
      </p:sp>
    </p:spTree>
    <p:extLst>
      <p:ext uri="{BB962C8B-B14F-4D97-AF65-F5344CB8AC3E}">
        <p14:creationId xmlns:p14="http://schemas.microsoft.com/office/powerpoint/2010/main" val="81743078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57200"/>
            <a:ext cx="8305800" cy="551688"/>
          </a:xfrm>
        </p:spPr>
        <p:txBody>
          <a:bodyPr>
            <a:normAutofit fontScale="90000"/>
          </a:bodyPr>
          <a:lstStyle/>
          <a:p>
            <a:r>
              <a:rPr lang="en-US" dirty="0" smtClean="0"/>
              <a:t>Teacher’s Compensation Schedule</a:t>
            </a:r>
            <a:endParaRPr lang="en-US" dirty="0"/>
          </a:p>
        </p:txBody>
      </p:sp>
      <p:graphicFrame>
        <p:nvGraphicFramePr>
          <p:cNvPr id="3" name="Table 2"/>
          <p:cNvGraphicFramePr>
            <a:graphicFrameLocks noGrp="1"/>
          </p:cNvGraphicFramePr>
          <p:nvPr>
            <p:extLst/>
          </p:nvPr>
        </p:nvGraphicFramePr>
        <p:xfrm>
          <a:off x="2209800" y="1333989"/>
          <a:ext cx="7924798" cy="4533410"/>
        </p:xfrm>
        <a:graphic>
          <a:graphicData uri="http://schemas.openxmlformats.org/drawingml/2006/table">
            <a:tbl>
              <a:tblPr firstRow="1" firstCol="1" bandRow="1">
                <a:tableStyleId>{5C22544A-7EE6-4342-B048-85BDC9FD1C3A}</a:tableStyleId>
              </a:tblPr>
              <a:tblGrid>
                <a:gridCol w="848743"/>
                <a:gridCol w="995641"/>
                <a:gridCol w="995641"/>
                <a:gridCol w="1102209"/>
                <a:gridCol w="995641"/>
                <a:gridCol w="995641"/>
                <a:gridCol w="995641"/>
                <a:gridCol w="995641"/>
              </a:tblGrid>
              <a:tr h="249873">
                <a:tc gridSpan="4">
                  <a:txBody>
                    <a:bodyPr/>
                    <a:lstStyle/>
                    <a:p>
                      <a:pPr marL="0" marR="0" algn="ctr">
                        <a:spcBef>
                          <a:spcPts val="0"/>
                        </a:spcBef>
                        <a:spcAft>
                          <a:spcPts val="0"/>
                        </a:spcAft>
                      </a:pPr>
                      <a:r>
                        <a:rPr lang="en-US" sz="1400" dirty="0">
                          <a:effectLst/>
                        </a:rPr>
                        <a:t>BACHELOR'S DEGREE</a:t>
                      </a:r>
                      <a:endParaRPr lang="en-US" sz="1600" dirty="0">
                        <a:effectLst/>
                        <a:latin typeface="Times New Roman"/>
                        <a:ea typeface="Calibri"/>
                      </a:endParaRPr>
                    </a:p>
                  </a:txBody>
                  <a:tcPr marL="35719" marR="35719"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gn="ctr">
                        <a:spcBef>
                          <a:spcPts val="0"/>
                        </a:spcBef>
                        <a:spcAft>
                          <a:spcPts val="0"/>
                        </a:spcAft>
                      </a:pPr>
                      <a:r>
                        <a:rPr lang="en-US" sz="1400">
                          <a:effectLst/>
                        </a:rPr>
                        <a:t>MASTER'S DEGREE</a:t>
                      </a:r>
                      <a:endParaRPr lang="en-US" sz="1600">
                        <a:effectLst/>
                        <a:latin typeface="Times New Roman"/>
                        <a:ea typeface="Calibri"/>
                      </a:endParaRPr>
                    </a:p>
                  </a:txBody>
                  <a:tcPr marL="35719" marR="35719" marT="0" marB="0" anchor="ctr"/>
                </a:tc>
                <a:tc hMerge="1">
                  <a:txBody>
                    <a:bodyPr/>
                    <a:lstStyle/>
                    <a:p>
                      <a:endParaRPr lang="en-US"/>
                    </a:p>
                  </a:txBody>
                  <a:tcPr/>
                </a:tc>
                <a:tc hMerge="1">
                  <a:txBody>
                    <a:bodyPr/>
                    <a:lstStyle/>
                    <a:p>
                      <a:endParaRPr lang="en-US"/>
                    </a:p>
                  </a:txBody>
                  <a:tcPr/>
                </a:tc>
                <a:tc hMerge="1">
                  <a:txBody>
                    <a:bodyPr/>
                    <a:lstStyle/>
                    <a:p>
                      <a:endParaRPr lang="en-US"/>
                    </a:p>
                  </a:txBody>
                  <a:tcPr/>
                </a:tc>
              </a:tr>
              <a:tr h="285569">
                <a:tc>
                  <a:txBody>
                    <a:bodyPr/>
                    <a:lstStyle/>
                    <a:p>
                      <a:pPr marL="0" marR="0" algn="ctr">
                        <a:spcBef>
                          <a:spcPts val="0"/>
                        </a:spcBef>
                        <a:spcAft>
                          <a:spcPts val="0"/>
                        </a:spcAft>
                      </a:pPr>
                      <a:r>
                        <a:rPr lang="en-US" sz="1600" dirty="0">
                          <a:effectLst/>
                        </a:rPr>
                        <a:t>STEP</a:t>
                      </a:r>
                      <a:endParaRPr lang="en-US" sz="1600" dirty="0">
                        <a:effectLst/>
                        <a:latin typeface="Times New Roman"/>
                        <a:ea typeface="Calibri"/>
                      </a:endParaRPr>
                    </a:p>
                  </a:txBody>
                  <a:tcPr marL="35719" marR="35719" marT="0" marB="0" anchor="ctr"/>
                </a:tc>
                <a:tc>
                  <a:txBody>
                    <a:bodyPr/>
                    <a:lstStyle/>
                    <a:p>
                      <a:pPr marL="0" marR="0" algn="ctr">
                        <a:spcBef>
                          <a:spcPts val="0"/>
                        </a:spcBef>
                        <a:spcAft>
                          <a:spcPts val="0"/>
                        </a:spcAft>
                      </a:pPr>
                      <a:r>
                        <a:rPr lang="en-US" sz="1400" dirty="0">
                          <a:effectLst/>
                        </a:rPr>
                        <a:t>B.A.</a:t>
                      </a:r>
                      <a:endParaRPr lang="en-US" sz="1600" dirty="0">
                        <a:effectLst/>
                        <a:latin typeface="Times New Roman"/>
                        <a:ea typeface="Calibri"/>
                      </a:endParaRPr>
                    </a:p>
                  </a:txBody>
                  <a:tcPr marL="35719" marR="35719" marT="0" marB="0" anchor="ctr"/>
                </a:tc>
                <a:tc>
                  <a:txBody>
                    <a:bodyPr/>
                    <a:lstStyle/>
                    <a:p>
                      <a:pPr marL="0" marR="0" algn="ctr">
                        <a:spcBef>
                          <a:spcPts val="0"/>
                        </a:spcBef>
                        <a:spcAft>
                          <a:spcPts val="0"/>
                        </a:spcAft>
                      </a:pPr>
                      <a:r>
                        <a:rPr lang="en-US" sz="1400" dirty="0">
                          <a:effectLst/>
                        </a:rPr>
                        <a:t>B.A.+10</a:t>
                      </a:r>
                      <a:endParaRPr lang="en-US" sz="1600" dirty="0">
                        <a:effectLst/>
                        <a:latin typeface="Times New Roman"/>
                        <a:ea typeface="Calibri"/>
                      </a:endParaRPr>
                    </a:p>
                  </a:txBody>
                  <a:tcPr marL="35719" marR="35719" marT="0" marB="0" anchor="ctr"/>
                </a:tc>
                <a:tc>
                  <a:txBody>
                    <a:bodyPr/>
                    <a:lstStyle/>
                    <a:p>
                      <a:pPr marL="0" marR="0" algn="ctr">
                        <a:spcBef>
                          <a:spcPts val="0"/>
                        </a:spcBef>
                        <a:spcAft>
                          <a:spcPts val="0"/>
                        </a:spcAft>
                      </a:pPr>
                      <a:r>
                        <a:rPr lang="en-US" sz="1400">
                          <a:effectLst/>
                        </a:rPr>
                        <a:t>B.A.+20</a:t>
                      </a:r>
                      <a:endParaRPr lang="en-US" sz="1600">
                        <a:effectLst/>
                        <a:latin typeface="Times New Roman"/>
                        <a:ea typeface="Calibri"/>
                      </a:endParaRPr>
                    </a:p>
                  </a:txBody>
                  <a:tcPr marL="35719" marR="35719" marT="0" marB="0" anchor="ctr"/>
                </a:tc>
                <a:tc>
                  <a:txBody>
                    <a:bodyPr/>
                    <a:lstStyle/>
                    <a:p>
                      <a:pPr marL="0" marR="0" algn="ctr">
                        <a:spcBef>
                          <a:spcPts val="0"/>
                        </a:spcBef>
                        <a:spcAft>
                          <a:spcPts val="0"/>
                        </a:spcAft>
                      </a:pPr>
                      <a:r>
                        <a:rPr lang="en-US" sz="1400">
                          <a:effectLst/>
                        </a:rPr>
                        <a:t>M.A.</a:t>
                      </a:r>
                      <a:endParaRPr lang="en-US" sz="1600">
                        <a:effectLst/>
                        <a:latin typeface="Times New Roman"/>
                        <a:ea typeface="Calibri"/>
                      </a:endParaRPr>
                    </a:p>
                  </a:txBody>
                  <a:tcPr marL="35719" marR="35719" marT="0" marB="0" anchor="ctr"/>
                </a:tc>
                <a:tc>
                  <a:txBody>
                    <a:bodyPr/>
                    <a:lstStyle/>
                    <a:p>
                      <a:pPr marL="0" marR="0" algn="ctr">
                        <a:spcBef>
                          <a:spcPts val="0"/>
                        </a:spcBef>
                        <a:spcAft>
                          <a:spcPts val="0"/>
                        </a:spcAft>
                      </a:pPr>
                      <a:r>
                        <a:rPr lang="en-US" sz="1400">
                          <a:effectLst/>
                        </a:rPr>
                        <a:t>M.A.+10</a:t>
                      </a:r>
                      <a:endParaRPr lang="en-US" sz="1600">
                        <a:effectLst/>
                        <a:latin typeface="Times New Roman"/>
                        <a:ea typeface="Calibri"/>
                      </a:endParaRPr>
                    </a:p>
                  </a:txBody>
                  <a:tcPr marL="35719" marR="35719" marT="0" marB="0" anchor="ctr"/>
                </a:tc>
                <a:tc>
                  <a:txBody>
                    <a:bodyPr/>
                    <a:lstStyle/>
                    <a:p>
                      <a:pPr marL="0" marR="0" algn="ctr">
                        <a:spcBef>
                          <a:spcPts val="0"/>
                        </a:spcBef>
                        <a:spcAft>
                          <a:spcPts val="0"/>
                        </a:spcAft>
                      </a:pPr>
                      <a:r>
                        <a:rPr lang="en-US" sz="1400">
                          <a:effectLst/>
                        </a:rPr>
                        <a:t>M.A.+20</a:t>
                      </a:r>
                      <a:endParaRPr lang="en-US" sz="1600">
                        <a:effectLst/>
                        <a:latin typeface="Times New Roman"/>
                        <a:ea typeface="Calibri"/>
                      </a:endParaRPr>
                    </a:p>
                  </a:txBody>
                  <a:tcPr marL="35719" marR="35719" marT="0" marB="0" anchor="ctr"/>
                </a:tc>
                <a:tc>
                  <a:txBody>
                    <a:bodyPr/>
                    <a:lstStyle/>
                    <a:p>
                      <a:pPr marL="0" marR="0" algn="ctr">
                        <a:spcBef>
                          <a:spcPts val="0"/>
                        </a:spcBef>
                        <a:spcAft>
                          <a:spcPts val="0"/>
                        </a:spcAft>
                      </a:pPr>
                      <a:r>
                        <a:rPr lang="en-US" sz="1400">
                          <a:effectLst/>
                        </a:rPr>
                        <a:t>M.A.+30</a:t>
                      </a:r>
                      <a:endParaRPr lang="en-US" sz="1600">
                        <a:effectLst/>
                        <a:latin typeface="Times New Roman"/>
                        <a:ea typeface="Calibri"/>
                      </a:endParaRPr>
                    </a:p>
                  </a:txBody>
                  <a:tcPr marL="35719" marR="35719" marT="0" marB="0" anchor="ctr"/>
                </a:tc>
              </a:tr>
              <a:tr h="249873">
                <a:tc>
                  <a:txBody>
                    <a:bodyPr/>
                    <a:lstStyle/>
                    <a:p>
                      <a:pPr marL="0" marR="0" algn="ctr">
                        <a:spcBef>
                          <a:spcPts val="0"/>
                        </a:spcBef>
                        <a:spcAft>
                          <a:spcPts val="0"/>
                        </a:spcAft>
                      </a:pPr>
                      <a:r>
                        <a:rPr lang="en-US" sz="1400" dirty="0">
                          <a:effectLst/>
                        </a:rPr>
                        <a:t> </a:t>
                      </a:r>
                      <a:endParaRPr lang="en-US" sz="1600" dirty="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$43,924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dirty="0">
                          <a:effectLst/>
                        </a:rPr>
                        <a:t>$46,073 </a:t>
                      </a:r>
                      <a:endParaRPr lang="en-US" sz="1600" dirty="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dirty="0">
                          <a:effectLst/>
                        </a:rPr>
                        <a:t>$48,093 </a:t>
                      </a:r>
                      <a:endParaRPr lang="en-US" sz="1600" dirty="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dirty="0">
                          <a:effectLst/>
                        </a:rPr>
                        <a:t>$50,240 </a:t>
                      </a:r>
                      <a:endParaRPr lang="en-US" sz="1600" dirty="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dirty="0">
                          <a:effectLst/>
                        </a:rPr>
                        <a:t>$52,243 </a:t>
                      </a:r>
                      <a:endParaRPr lang="en-US" sz="1600" dirty="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$54,392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$56,397 </a:t>
                      </a:r>
                      <a:endParaRPr lang="en-US" sz="1600">
                        <a:effectLst/>
                        <a:latin typeface="Times New Roman"/>
                        <a:ea typeface="Calibri"/>
                      </a:endParaRPr>
                    </a:p>
                  </a:txBody>
                  <a:tcPr marL="35719" marR="35719" marT="0" marB="0" anchor="ctr"/>
                </a:tc>
              </a:tr>
              <a:tr h="249873">
                <a:tc>
                  <a:txBody>
                    <a:bodyPr/>
                    <a:lstStyle/>
                    <a:p>
                      <a:pPr marL="0" marR="0" algn="ctr">
                        <a:spcBef>
                          <a:spcPts val="0"/>
                        </a:spcBef>
                        <a:spcAft>
                          <a:spcPts val="0"/>
                        </a:spcAft>
                      </a:pPr>
                      <a:r>
                        <a:rPr lang="en-US" sz="1400">
                          <a:effectLst/>
                        </a:rPr>
                        <a:t>11</a:t>
                      </a:r>
                      <a:endParaRPr lang="en-US" sz="1600">
                        <a:effectLst/>
                        <a:latin typeface="Times New Roman"/>
                        <a:ea typeface="Calibri"/>
                      </a:endParaRPr>
                    </a:p>
                  </a:txBody>
                  <a:tcPr marL="35719" marR="35719" marT="0" marB="0" anchor="ct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249873">
                <a:tc>
                  <a:txBody>
                    <a:bodyPr/>
                    <a:lstStyle/>
                    <a:p>
                      <a:pPr marL="0" marR="0" algn="ctr">
                        <a:spcBef>
                          <a:spcPts val="0"/>
                        </a:spcBef>
                        <a:spcAft>
                          <a:spcPts val="0"/>
                        </a:spcAft>
                      </a:pPr>
                      <a:r>
                        <a:rPr lang="en-US" sz="1400">
                          <a:effectLst/>
                        </a:rPr>
                        <a:t>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$45,111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$47,371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$49,488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$51,747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$53,847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$56,107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$58,207 </a:t>
                      </a:r>
                      <a:endParaRPr lang="en-US" sz="1600">
                        <a:effectLst/>
                        <a:latin typeface="Times New Roman"/>
                        <a:ea typeface="Calibri"/>
                      </a:endParaRPr>
                    </a:p>
                  </a:txBody>
                  <a:tcPr marL="35719" marR="35719" marT="0" marB="0" anchor="ctr"/>
                </a:tc>
              </a:tr>
              <a:tr h="249873">
                <a:tc>
                  <a:txBody>
                    <a:bodyPr/>
                    <a:lstStyle/>
                    <a:p>
                      <a:pPr marL="0" marR="0" algn="ctr">
                        <a:spcBef>
                          <a:spcPts val="0"/>
                        </a:spcBef>
                        <a:spcAft>
                          <a:spcPts val="0"/>
                        </a:spcAft>
                      </a:pPr>
                      <a:r>
                        <a:rPr lang="en-US" sz="1400" dirty="0">
                          <a:effectLst/>
                        </a:rPr>
                        <a:t>12</a:t>
                      </a:r>
                      <a:endParaRPr lang="en-US" sz="1600" dirty="0">
                        <a:effectLst/>
                        <a:latin typeface="Times New Roman"/>
                        <a:ea typeface="Calibri"/>
                      </a:endParaRPr>
                    </a:p>
                  </a:txBody>
                  <a:tcPr marL="35719" marR="35719" marT="0" marB="0" anchor="ct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249873">
                <a:tc>
                  <a:txBody>
                    <a:bodyPr/>
                    <a:lstStyle/>
                    <a:p>
                      <a:pPr marL="0" marR="0" algn="ctr">
                        <a:spcBef>
                          <a:spcPts val="0"/>
                        </a:spcBef>
                        <a:spcAft>
                          <a:spcPts val="0"/>
                        </a:spcAft>
                      </a:pPr>
                      <a:r>
                        <a:rPr lang="en-US" sz="1400">
                          <a:effectLst/>
                        </a:rPr>
                        <a:t>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$45,111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$48,669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$50,882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$53,253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$55,450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$57,823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$60,019 </a:t>
                      </a:r>
                      <a:endParaRPr lang="en-US" sz="1600">
                        <a:effectLst/>
                        <a:latin typeface="Times New Roman"/>
                        <a:ea typeface="Calibri"/>
                      </a:endParaRPr>
                    </a:p>
                  </a:txBody>
                  <a:tcPr marL="35719" marR="35719" marT="0" marB="0" anchor="ctr"/>
                </a:tc>
              </a:tr>
              <a:tr h="249873">
                <a:tc>
                  <a:txBody>
                    <a:bodyPr/>
                    <a:lstStyle/>
                    <a:p>
                      <a:pPr marL="0" marR="0" algn="ctr">
                        <a:spcBef>
                          <a:spcPts val="0"/>
                        </a:spcBef>
                        <a:spcAft>
                          <a:spcPts val="0"/>
                        </a:spcAft>
                      </a:pPr>
                      <a:r>
                        <a:rPr lang="en-US" sz="1400" dirty="0">
                          <a:effectLst/>
                        </a:rPr>
                        <a:t>13</a:t>
                      </a:r>
                      <a:endParaRPr lang="en-US" sz="1600" dirty="0">
                        <a:effectLst/>
                        <a:latin typeface="Times New Roman"/>
                        <a:ea typeface="Calibri"/>
                      </a:endParaRPr>
                    </a:p>
                  </a:txBody>
                  <a:tcPr marL="35719" marR="35719" marT="0" marB="0" anchor="ct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249873">
                <a:tc>
                  <a:txBody>
                    <a:bodyPr/>
                    <a:lstStyle/>
                    <a:p>
                      <a:pPr marL="0" marR="0" algn="ctr">
                        <a:spcBef>
                          <a:spcPts val="0"/>
                        </a:spcBef>
                        <a:spcAft>
                          <a:spcPts val="0"/>
                        </a:spcAft>
                      </a:pPr>
                      <a:r>
                        <a:rPr lang="en-US" sz="1400">
                          <a:effectLst/>
                        </a:rPr>
                        <a:t>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$45,111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$48,669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$52,277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$54,761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$57,053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$59,537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$61,830 </a:t>
                      </a:r>
                      <a:endParaRPr lang="en-US" sz="1600">
                        <a:effectLst/>
                        <a:latin typeface="Times New Roman"/>
                        <a:ea typeface="Calibri"/>
                      </a:endParaRPr>
                    </a:p>
                  </a:txBody>
                  <a:tcPr marL="35719" marR="35719" marT="0" marB="0" anchor="ctr"/>
                </a:tc>
              </a:tr>
              <a:tr h="249873">
                <a:tc>
                  <a:txBody>
                    <a:bodyPr/>
                    <a:lstStyle/>
                    <a:p>
                      <a:pPr marL="0" marR="0" algn="ctr">
                        <a:spcBef>
                          <a:spcPts val="0"/>
                        </a:spcBef>
                        <a:spcAft>
                          <a:spcPts val="0"/>
                        </a:spcAft>
                      </a:pPr>
                      <a:r>
                        <a:rPr lang="en-US" sz="1400" dirty="0">
                          <a:effectLst/>
                        </a:rPr>
                        <a:t>14</a:t>
                      </a:r>
                      <a:endParaRPr lang="en-US" sz="1600" dirty="0">
                        <a:effectLst/>
                        <a:latin typeface="Times New Roman"/>
                        <a:ea typeface="Calibri"/>
                      </a:endParaRPr>
                    </a:p>
                  </a:txBody>
                  <a:tcPr marL="35719" marR="35719" marT="0" marB="0" anchor="ct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249873">
                <a:tc>
                  <a:txBody>
                    <a:bodyPr/>
                    <a:lstStyle/>
                    <a:p>
                      <a:pPr marL="0" marR="0" algn="ctr">
                        <a:spcBef>
                          <a:spcPts val="0"/>
                        </a:spcBef>
                        <a:spcAft>
                          <a:spcPts val="0"/>
                        </a:spcAft>
                      </a:pPr>
                      <a:r>
                        <a:rPr lang="en-US" sz="1400">
                          <a:effectLst/>
                        </a:rPr>
                        <a:t>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$45,111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$48,669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$53,321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$56,267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$58,659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$61,253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dirty="0">
                          <a:effectLst/>
                        </a:rPr>
                        <a:t>$63,644 </a:t>
                      </a:r>
                      <a:endParaRPr lang="en-US" sz="1600" dirty="0">
                        <a:effectLst/>
                        <a:latin typeface="Times New Roman"/>
                        <a:ea typeface="Calibri"/>
                      </a:endParaRPr>
                    </a:p>
                  </a:txBody>
                  <a:tcPr marL="35719" marR="35719" marT="0" marB="0" anchor="ctr"/>
                </a:tc>
              </a:tr>
              <a:tr h="249873">
                <a:tc>
                  <a:txBody>
                    <a:bodyPr/>
                    <a:lstStyle/>
                    <a:p>
                      <a:pPr marL="0" marR="0" algn="ctr">
                        <a:spcBef>
                          <a:spcPts val="0"/>
                        </a:spcBef>
                        <a:spcAft>
                          <a:spcPts val="0"/>
                        </a:spcAft>
                      </a:pPr>
                      <a:r>
                        <a:rPr lang="en-US" sz="1400">
                          <a:effectLst/>
                        </a:rPr>
                        <a:t>15</a:t>
                      </a:r>
                      <a:endParaRPr lang="en-US" sz="1600">
                        <a:effectLst/>
                        <a:latin typeface="Times New Roman"/>
                        <a:ea typeface="Calibri"/>
                      </a:endParaRPr>
                    </a:p>
                  </a:txBody>
                  <a:tcPr marL="35719" marR="35719" marT="0" marB="0" anchor="ct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249873">
                <a:tc>
                  <a:txBody>
                    <a:bodyPr/>
                    <a:lstStyle/>
                    <a:p>
                      <a:pPr marL="0" marR="0" algn="ctr">
                        <a:spcBef>
                          <a:spcPts val="0"/>
                        </a:spcBef>
                        <a:spcAft>
                          <a:spcPts val="0"/>
                        </a:spcAft>
                      </a:pPr>
                      <a:r>
                        <a:rPr lang="en-US" sz="1400">
                          <a:effectLst/>
                        </a:rPr>
                        <a:t>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$45,111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$48,669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$54,367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$56,267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$58,659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$61,253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dirty="0">
                          <a:effectLst/>
                        </a:rPr>
                        <a:t>$64,919 </a:t>
                      </a:r>
                      <a:endParaRPr lang="en-US" sz="1600" dirty="0">
                        <a:effectLst/>
                        <a:latin typeface="Times New Roman"/>
                        <a:ea typeface="Calibri"/>
                      </a:endParaRPr>
                    </a:p>
                  </a:txBody>
                  <a:tcPr marL="35719" marR="35719" marT="0" marB="0" anchor="ctr"/>
                </a:tc>
              </a:tr>
              <a:tr h="249873">
                <a:tc>
                  <a:txBody>
                    <a:bodyPr/>
                    <a:lstStyle/>
                    <a:p>
                      <a:pPr marL="0" marR="0" algn="ctr">
                        <a:spcBef>
                          <a:spcPts val="0"/>
                        </a:spcBef>
                        <a:spcAft>
                          <a:spcPts val="0"/>
                        </a:spcAft>
                      </a:pPr>
                      <a:r>
                        <a:rPr lang="en-US" sz="1400">
                          <a:effectLst/>
                        </a:rPr>
                        <a:t>16</a:t>
                      </a:r>
                      <a:endParaRPr lang="en-US" sz="1600">
                        <a:effectLst/>
                        <a:latin typeface="Times New Roman"/>
                        <a:ea typeface="Calibri"/>
                      </a:endParaRPr>
                    </a:p>
                  </a:txBody>
                  <a:tcPr marL="35719" marR="35719" marT="0" marB="0" anchor="ct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249873">
                <a:tc>
                  <a:txBody>
                    <a:bodyPr/>
                    <a:lstStyle/>
                    <a:p>
                      <a:pPr marL="0" marR="0" algn="ctr">
                        <a:spcBef>
                          <a:spcPts val="0"/>
                        </a:spcBef>
                        <a:spcAft>
                          <a:spcPts val="0"/>
                        </a:spcAft>
                      </a:pPr>
                      <a:r>
                        <a:rPr lang="en-US" sz="1400">
                          <a:effectLst/>
                        </a:rPr>
                        <a:t>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$45,111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$48,669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$55,415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$56,267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$58,659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$61,253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$66,188 </a:t>
                      </a:r>
                      <a:endParaRPr lang="en-US" sz="1600">
                        <a:effectLst/>
                        <a:latin typeface="Times New Roman"/>
                        <a:ea typeface="Calibri"/>
                      </a:endParaRPr>
                    </a:p>
                  </a:txBody>
                  <a:tcPr marL="35719" marR="35719" marT="0" marB="0" anchor="ctr"/>
                </a:tc>
              </a:tr>
              <a:tr h="249873">
                <a:tc>
                  <a:txBody>
                    <a:bodyPr/>
                    <a:lstStyle/>
                    <a:p>
                      <a:pPr marL="0" marR="0" algn="ctr">
                        <a:spcBef>
                          <a:spcPts val="0"/>
                        </a:spcBef>
                        <a:spcAft>
                          <a:spcPts val="0"/>
                        </a:spcAft>
                      </a:pPr>
                      <a:r>
                        <a:rPr lang="en-US" sz="1400">
                          <a:effectLst/>
                        </a:rPr>
                        <a:t>17</a:t>
                      </a:r>
                      <a:endParaRPr lang="en-US" sz="1600">
                        <a:effectLst/>
                        <a:latin typeface="Times New Roman"/>
                        <a:ea typeface="Calibri"/>
                      </a:endParaRPr>
                    </a:p>
                  </a:txBody>
                  <a:tcPr marL="35719" marR="35719" marT="0" marB="0" anchor="ct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249873">
                <a:tc>
                  <a:txBody>
                    <a:bodyPr/>
                    <a:lstStyle/>
                    <a:p>
                      <a:pPr marL="0" marR="0" algn="ctr">
                        <a:spcBef>
                          <a:spcPts val="0"/>
                        </a:spcBef>
                        <a:spcAft>
                          <a:spcPts val="0"/>
                        </a:spcAft>
                      </a:pPr>
                      <a:r>
                        <a:rPr lang="en-US" sz="1400">
                          <a:effectLst/>
                        </a:rPr>
                        <a:t>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$45,111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$48,669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$55,415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$56,267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$58,659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$61,253 </a:t>
                      </a:r>
                      <a:endParaRPr lang="en-US" sz="1600">
                        <a:effectLst/>
                        <a:latin typeface="Times New Roman"/>
                        <a:ea typeface="Calibri"/>
                      </a:endParaRPr>
                    </a:p>
                  </a:txBody>
                  <a:tcPr marL="35719" marR="35719" marT="0" marB="0" anchor="ctr"/>
                </a:tc>
                <a:tc rowSpan="2">
                  <a:txBody>
                    <a:bodyPr/>
                    <a:lstStyle/>
                    <a:p>
                      <a:pPr marL="0" marR="0" algn="ctr">
                        <a:spcBef>
                          <a:spcPts val="0"/>
                        </a:spcBef>
                        <a:spcAft>
                          <a:spcPts val="0"/>
                        </a:spcAft>
                      </a:pPr>
                      <a:r>
                        <a:rPr lang="en-US" sz="1800">
                          <a:effectLst/>
                        </a:rPr>
                        <a:t>$67,461 </a:t>
                      </a:r>
                      <a:endParaRPr lang="en-US" sz="1600">
                        <a:effectLst/>
                        <a:latin typeface="Times New Roman"/>
                        <a:ea typeface="Calibri"/>
                      </a:endParaRPr>
                    </a:p>
                  </a:txBody>
                  <a:tcPr marL="35719" marR="35719" marT="0" marB="0" anchor="ctr"/>
                </a:tc>
              </a:tr>
              <a:tr h="249873">
                <a:tc>
                  <a:txBody>
                    <a:bodyPr/>
                    <a:lstStyle/>
                    <a:p>
                      <a:pPr marL="0" marR="0" algn="ctr">
                        <a:spcBef>
                          <a:spcPts val="0"/>
                        </a:spcBef>
                        <a:spcAft>
                          <a:spcPts val="0"/>
                        </a:spcAft>
                      </a:pPr>
                      <a:r>
                        <a:rPr lang="en-US" sz="1400" dirty="0">
                          <a:effectLst/>
                        </a:rPr>
                        <a:t>18+</a:t>
                      </a:r>
                      <a:endParaRPr lang="en-US" sz="1600" dirty="0">
                        <a:effectLst/>
                        <a:latin typeface="Times New Roman"/>
                        <a:ea typeface="Calibri"/>
                      </a:endParaRPr>
                    </a:p>
                  </a:txBody>
                  <a:tcPr marL="35719" marR="35719" marT="0" marB="0" anchor="ct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bl>
          </a:graphicData>
        </a:graphic>
      </p:graphicFrame>
      <p:sp>
        <p:nvSpPr>
          <p:cNvPr id="4" name="Rectangle 1"/>
          <p:cNvSpPr>
            <a:spLocks noChangeArrowheads="1"/>
          </p:cNvSpPr>
          <p:nvPr/>
        </p:nvSpPr>
        <p:spPr bwMode="auto">
          <a:xfrm>
            <a:off x="5067683" y="1056998"/>
            <a:ext cx="208191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3382963" algn="ctr"/>
              </a:tabLst>
              <a:defRPr>
                <a:solidFill>
                  <a:schemeClr val="tx1"/>
                </a:solidFill>
                <a:latin typeface="Arial" pitchFamily="34" charset="0"/>
                <a:cs typeface="Arial" pitchFamily="34" charset="0"/>
              </a:defRPr>
            </a:lvl1pPr>
            <a:lvl2pPr fontAlgn="base">
              <a:spcBef>
                <a:spcPct val="0"/>
              </a:spcBef>
              <a:spcAft>
                <a:spcPct val="0"/>
              </a:spcAft>
              <a:tabLst>
                <a:tab pos="3382963" algn="ctr"/>
              </a:tabLst>
              <a:defRPr>
                <a:solidFill>
                  <a:schemeClr val="tx1"/>
                </a:solidFill>
                <a:latin typeface="Arial" pitchFamily="34" charset="0"/>
                <a:cs typeface="Arial" pitchFamily="34" charset="0"/>
              </a:defRPr>
            </a:lvl2pPr>
            <a:lvl3pPr fontAlgn="base">
              <a:spcBef>
                <a:spcPct val="0"/>
              </a:spcBef>
              <a:spcAft>
                <a:spcPct val="0"/>
              </a:spcAft>
              <a:tabLst>
                <a:tab pos="3382963" algn="ctr"/>
              </a:tabLst>
              <a:defRPr>
                <a:solidFill>
                  <a:schemeClr val="tx1"/>
                </a:solidFill>
                <a:latin typeface="Arial" pitchFamily="34" charset="0"/>
                <a:cs typeface="Arial" pitchFamily="34" charset="0"/>
              </a:defRPr>
            </a:lvl3pPr>
            <a:lvl4pPr fontAlgn="base">
              <a:spcBef>
                <a:spcPct val="0"/>
              </a:spcBef>
              <a:spcAft>
                <a:spcPct val="0"/>
              </a:spcAft>
              <a:tabLst>
                <a:tab pos="3382963" algn="ctr"/>
              </a:tabLst>
              <a:defRPr>
                <a:solidFill>
                  <a:schemeClr val="tx1"/>
                </a:solidFill>
                <a:latin typeface="Arial" pitchFamily="34" charset="0"/>
                <a:cs typeface="Arial" pitchFamily="34" charset="0"/>
              </a:defRPr>
            </a:lvl4pPr>
            <a:lvl5pPr fontAlgn="base">
              <a:spcBef>
                <a:spcPct val="0"/>
              </a:spcBef>
              <a:spcAft>
                <a:spcPct val="0"/>
              </a:spcAft>
              <a:tabLst>
                <a:tab pos="3382963" algn="ctr"/>
              </a:tabLst>
              <a:defRPr>
                <a:solidFill>
                  <a:schemeClr val="tx1"/>
                </a:solidFill>
                <a:latin typeface="Arial" pitchFamily="34" charset="0"/>
                <a:cs typeface="Arial" pitchFamily="34" charset="0"/>
              </a:defRPr>
            </a:lvl5pPr>
            <a:lvl6pPr fontAlgn="base">
              <a:spcBef>
                <a:spcPct val="0"/>
              </a:spcBef>
              <a:spcAft>
                <a:spcPct val="0"/>
              </a:spcAft>
              <a:tabLst>
                <a:tab pos="3382963" algn="ctr"/>
              </a:tabLst>
              <a:defRPr>
                <a:solidFill>
                  <a:schemeClr val="tx1"/>
                </a:solidFill>
                <a:latin typeface="Arial" pitchFamily="34" charset="0"/>
                <a:cs typeface="Arial" pitchFamily="34" charset="0"/>
              </a:defRPr>
            </a:lvl6pPr>
            <a:lvl7pPr fontAlgn="base">
              <a:spcBef>
                <a:spcPct val="0"/>
              </a:spcBef>
              <a:spcAft>
                <a:spcPct val="0"/>
              </a:spcAft>
              <a:tabLst>
                <a:tab pos="3382963" algn="ctr"/>
              </a:tabLst>
              <a:defRPr>
                <a:solidFill>
                  <a:schemeClr val="tx1"/>
                </a:solidFill>
                <a:latin typeface="Arial" pitchFamily="34" charset="0"/>
                <a:cs typeface="Arial" pitchFamily="34" charset="0"/>
              </a:defRPr>
            </a:lvl7pPr>
            <a:lvl8pPr fontAlgn="base">
              <a:spcBef>
                <a:spcPct val="0"/>
              </a:spcBef>
              <a:spcAft>
                <a:spcPct val="0"/>
              </a:spcAft>
              <a:tabLst>
                <a:tab pos="3382963" algn="ctr"/>
              </a:tabLst>
              <a:defRPr>
                <a:solidFill>
                  <a:schemeClr val="tx1"/>
                </a:solidFill>
                <a:latin typeface="Arial" pitchFamily="34" charset="0"/>
                <a:cs typeface="Arial" pitchFamily="34" charset="0"/>
              </a:defRPr>
            </a:lvl8pPr>
            <a:lvl9pPr fontAlgn="base">
              <a:spcBef>
                <a:spcPct val="0"/>
              </a:spcBef>
              <a:spcAft>
                <a:spcPct val="0"/>
              </a:spcAft>
              <a:tabLst>
                <a:tab pos="3382963" algn="ctr"/>
              </a:tabLst>
              <a:defRPr>
                <a:solidFill>
                  <a:schemeClr val="tx1"/>
                </a:solidFill>
                <a:latin typeface="Arial" pitchFamily="34" charset="0"/>
                <a:cs typeface="Arial" pitchFamily="34" charset="0"/>
              </a:defRPr>
            </a:lvl9pPr>
          </a:lstStyle>
          <a:p>
            <a:pPr defTabSz="914400"/>
            <a:r>
              <a:rPr lang="en-US" altLang="en-US" sz="1200" b="1" dirty="0">
                <a:latin typeface="Helvetica"/>
                <a:ea typeface="Calibri" pitchFamily="34" charset="0"/>
                <a:cs typeface="Times New Roman" pitchFamily="18" charset="0"/>
              </a:rPr>
              <a:t>SCHOOL YEAR 2014-2015</a:t>
            </a:r>
            <a:endParaRPr lang="en-US" altLang="en-US" sz="600" dirty="0"/>
          </a:p>
        </p:txBody>
      </p:sp>
    </p:spTree>
    <p:extLst>
      <p:ext uri="{BB962C8B-B14F-4D97-AF65-F5344CB8AC3E}">
        <p14:creationId xmlns:p14="http://schemas.microsoft.com/office/powerpoint/2010/main" val="238213503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Moral of the Story . . . </a:t>
            </a:r>
            <a:endParaRPr lang="en-US" dirty="0"/>
          </a:p>
        </p:txBody>
      </p:sp>
      <p:sp>
        <p:nvSpPr>
          <p:cNvPr id="3" name="TextBox 2"/>
          <p:cNvSpPr txBox="1"/>
          <p:nvPr/>
        </p:nvSpPr>
        <p:spPr>
          <a:xfrm>
            <a:off x="2057400" y="2133600"/>
            <a:ext cx="7924800" cy="4154984"/>
          </a:xfrm>
          <a:prstGeom prst="rect">
            <a:avLst/>
          </a:prstGeom>
          <a:noFill/>
        </p:spPr>
        <p:txBody>
          <a:bodyPr wrap="square" rtlCol="0">
            <a:spAutoFit/>
          </a:bodyPr>
          <a:lstStyle/>
          <a:p>
            <a:r>
              <a:rPr lang="en-US" sz="4400" dirty="0"/>
              <a:t>Get your Masters and as many credits as you can to get to the top of the salary schedule as quickly as possible.  </a:t>
            </a:r>
          </a:p>
          <a:p>
            <a:r>
              <a:rPr lang="en-US" sz="4400" dirty="0"/>
              <a:t>It will pay off!</a:t>
            </a:r>
            <a:endParaRPr lang="en-US" sz="4400" dirty="0"/>
          </a:p>
        </p:txBody>
      </p:sp>
    </p:spTree>
    <p:extLst>
      <p:ext uri="{BB962C8B-B14F-4D97-AF65-F5344CB8AC3E}">
        <p14:creationId xmlns:p14="http://schemas.microsoft.com/office/powerpoint/2010/main" val="349265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04088"/>
            <a:ext cx="8305800" cy="819912"/>
          </a:xfrm>
        </p:spPr>
        <p:txBody>
          <a:bodyPr>
            <a:normAutofit/>
          </a:bodyPr>
          <a:lstStyle/>
          <a:p>
            <a:r>
              <a:rPr lang="en-US" dirty="0" smtClean="0"/>
              <a:t>Loan Forgiveness</a:t>
            </a:r>
            <a:endParaRPr lang="en-US" dirty="0"/>
          </a:p>
        </p:txBody>
      </p:sp>
      <p:sp>
        <p:nvSpPr>
          <p:cNvPr id="3" name="Rectangle 2"/>
          <p:cNvSpPr/>
          <p:nvPr/>
        </p:nvSpPr>
        <p:spPr>
          <a:xfrm>
            <a:off x="1981200" y="1811678"/>
            <a:ext cx="6324600" cy="4524315"/>
          </a:xfrm>
          <a:prstGeom prst="rect">
            <a:avLst/>
          </a:prstGeom>
        </p:spPr>
        <p:txBody>
          <a:bodyPr wrap="square">
            <a:spAutoFit/>
          </a:bodyPr>
          <a:lstStyle/>
          <a:p>
            <a:pPr fontAlgn="base"/>
            <a:r>
              <a:rPr lang="en-US" b="1" dirty="0"/>
              <a:t>Loan forgiveness </a:t>
            </a:r>
            <a:r>
              <a:rPr lang="en-US" b="1" dirty="0"/>
              <a:t>Programs</a:t>
            </a:r>
            <a:r>
              <a:rPr lang="en-US" dirty="0"/>
              <a:t/>
            </a:r>
            <a:br>
              <a:rPr lang="en-US" dirty="0"/>
            </a:br>
            <a:r>
              <a:rPr lang="en-US" dirty="0">
                <a:hlinkClick r:id="rId3"/>
              </a:rPr>
              <a:t>Montana Loan </a:t>
            </a:r>
            <a:r>
              <a:rPr lang="en-US" dirty="0">
                <a:hlinkClick r:id="rId3"/>
              </a:rPr>
              <a:t>Forgiveness</a:t>
            </a:r>
            <a:r>
              <a:rPr lang="en-US" dirty="0"/>
              <a:t> </a:t>
            </a:r>
          </a:p>
          <a:p>
            <a:pPr fontAlgn="base"/>
            <a:r>
              <a:rPr lang="en-US" b="1" dirty="0"/>
              <a:t>Quality </a:t>
            </a:r>
            <a:r>
              <a:rPr lang="en-US" b="1" dirty="0"/>
              <a:t>Educator Loan Assistance Program</a:t>
            </a:r>
          </a:p>
          <a:p>
            <a:pPr fontAlgn="base"/>
            <a:r>
              <a:rPr lang="en-US" dirty="0"/>
              <a:t>The Quality Educator Loan Assistance Program was established by the Montana state legislature and is administered by MGSLP. </a:t>
            </a:r>
          </a:p>
          <a:p>
            <a:r>
              <a:rPr lang="en-US" dirty="0"/>
              <a:t/>
            </a:r>
            <a:br>
              <a:rPr lang="en-US" dirty="0"/>
            </a:br>
            <a:r>
              <a:rPr lang="en-US" dirty="0">
                <a:hlinkClick r:id="rId4"/>
              </a:rPr>
              <a:t>Federal Loan </a:t>
            </a:r>
            <a:r>
              <a:rPr lang="en-US" dirty="0">
                <a:hlinkClick r:id="rId4"/>
              </a:rPr>
              <a:t>Forgiveness</a:t>
            </a:r>
            <a:endParaRPr lang="en-US" dirty="0"/>
          </a:p>
          <a:p>
            <a:r>
              <a:rPr lang="en-US" b="1" dirty="0"/>
              <a:t>Office of Postsecondary Education</a:t>
            </a:r>
          </a:p>
          <a:p>
            <a:r>
              <a:rPr lang="en-US" dirty="0"/>
              <a:t>Annual publication of the Teacher Shortage Area Nationwide Listing designated by the Department of </a:t>
            </a:r>
            <a:r>
              <a:rPr lang="en-US" dirty="0"/>
              <a:t>Education</a:t>
            </a:r>
          </a:p>
          <a:p>
            <a:endParaRPr lang="en-US" dirty="0"/>
          </a:p>
          <a:p>
            <a:r>
              <a:rPr lang="en-US" dirty="0">
                <a:hlinkClick r:id="rId5"/>
              </a:rPr>
              <a:t>https://www.nslds.ed.gov/nslds_SA/</a:t>
            </a:r>
            <a:r>
              <a:rPr lang="en-US" dirty="0"/>
              <a:t> </a:t>
            </a:r>
          </a:p>
          <a:p>
            <a:r>
              <a:rPr lang="en-US" b="1" dirty="0"/>
              <a:t>Loan </a:t>
            </a:r>
            <a:r>
              <a:rPr lang="en-US" b="1" dirty="0"/>
              <a:t>forgiveness Program through Stafford Loan</a:t>
            </a:r>
            <a:endParaRPr lang="en-US" b="1" dirty="0">
              <a:hlinkClick r:id="rId5"/>
            </a:endParaRPr>
          </a:p>
          <a:p>
            <a:endParaRPr lang="en-US" dirty="0"/>
          </a:p>
        </p:txBody>
      </p:sp>
      <p:pic>
        <p:nvPicPr>
          <p:cNvPr id="17203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09759" y="2135926"/>
            <a:ext cx="1735193" cy="39746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2035"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10200" y="3532022"/>
            <a:ext cx="200025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2036"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19800" y="1640491"/>
            <a:ext cx="1255073" cy="7331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5465316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policies to be aware of</a:t>
            </a:r>
            <a:endParaRPr lang="en-US" dirty="0"/>
          </a:p>
        </p:txBody>
      </p:sp>
    </p:spTree>
    <p:extLst>
      <p:ext uri="{BB962C8B-B14F-4D97-AF65-F5344CB8AC3E}">
        <p14:creationId xmlns:p14="http://schemas.microsoft.com/office/powerpoint/2010/main" val="341218381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0" y="381000"/>
            <a:ext cx="5181600" cy="990600"/>
          </a:xfrm>
        </p:spPr>
        <p:txBody>
          <a:bodyPr anchor="ctr">
            <a:normAutofit/>
          </a:bodyPr>
          <a:lstStyle/>
          <a:p>
            <a:pPr algn="ctr"/>
            <a:r>
              <a:rPr lang="en-US" dirty="0" smtClean="0"/>
              <a:t>Board Policies</a:t>
            </a:r>
            <a:endParaRPr lang="en-US" dirty="0"/>
          </a:p>
        </p:txBody>
      </p:sp>
      <p:graphicFrame>
        <p:nvGraphicFramePr>
          <p:cNvPr id="3" name="Object 2"/>
          <p:cNvGraphicFramePr>
            <a:graphicFrameLocks noChangeAspect="1"/>
          </p:cNvGraphicFramePr>
          <p:nvPr>
            <p:extLst/>
          </p:nvPr>
        </p:nvGraphicFramePr>
        <p:xfrm>
          <a:off x="1981200" y="1676400"/>
          <a:ext cx="3922961" cy="4800600"/>
        </p:xfrm>
        <a:graphic>
          <a:graphicData uri="http://schemas.openxmlformats.org/presentationml/2006/ole">
            <mc:AlternateContent xmlns:mc="http://schemas.openxmlformats.org/markup-compatibility/2006">
              <mc:Choice xmlns:v="urn:schemas-microsoft-com:vml" Requires="v">
                <p:oleObj spid="_x0000_s3084" name="Document" r:id="rId4" imgW="6872357" imgH="8387736" progId="Word.Document.12">
                  <p:embed/>
                </p:oleObj>
              </mc:Choice>
              <mc:Fallback>
                <p:oleObj name="Document" r:id="rId4" imgW="6872357" imgH="8387736" progId="Word.Document.12">
                  <p:embed/>
                  <p:pic>
                    <p:nvPicPr>
                      <p:cNvPr id="0" name=""/>
                      <p:cNvPicPr>
                        <a:picLocks noChangeAspect="1" noChangeArrowheads="1"/>
                      </p:cNvPicPr>
                      <p:nvPr/>
                    </p:nvPicPr>
                    <p:blipFill>
                      <a:blip r:embed="rId5"/>
                      <a:srcRect/>
                      <a:stretch>
                        <a:fillRect/>
                      </a:stretch>
                    </p:blipFill>
                    <p:spPr bwMode="auto">
                      <a:xfrm>
                        <a:off x="1981200" y="1676400"/>
                        <a:ext cx="3922961" cy="4800600"/>
                      </a:xfrm>
                      <a:prstGeom prst="rect">
                        <a:avLst/>
                      </a:prstGeom>
                      <a:noFill/>
                      <a:ln>
                        <a:noFill/>
                      </a:ln>
                      <a:effectLst/>
                    </p:spPr>
                  </p:pic>
                </p:oleObj>
              </mc:Fallback>
            </mc:AlternateContent>
          </a:graphicData>
        </a:graphic>
      </p:graphicFrame>
      <p:sp>
        <p:nvSpPr>
          <p:cNvPr id="4" name="TextBox 3"/>
          <p:cNvSpPr txBox="1"/>
          <p:nvPr/>
        </p:nvSpPr>
        <p:spPr>
          <a:xfrm>
            <a:off x="6019800" y="1600201"/>
            <a:ext cx="4343400" cy="5293757"/>
          </a:xfrm>
          <a:prstGeom prst="rect">
            <a:avLst/>
          </a:prstGeom>
          <a:noFill/>
        </p:spPr>
        <p:txBody>
          <a:bodyPr wrap="square" rtlCol="0">
            <a:spAutoFit/>
          </a:bodyPr>
          <a:lstStyle/>
          <a:p>
            <a:r>
              <a:rPr lang="en-US" sz="2000" b="1" dirty="0"/>
              <a:t>5225 PERSONNEL </a:t>
            </a:r>
            <a:br>
              <a:rPr lang="en-US" sz="2000" b="1" dirty="0"/>
            </a:br>
            <a:r>
              <a:rPr lang="en-US" sz="2000" dirty="0"/>
              <a:t>Tobacco Free Policy</a:t>
            </a:r>
            <a:r>
              <a:rPr lang="en-US" sz="2000" b="1" dirty="0"/>
              <a:t/>
            </a:r>
            <a:br>
              <a:rPr lang="en-US" sz="2000" b="1" dirty="0"/>
            </a:br>
            <a:endParaRPr lang="en-US" sz="2000" dirty="0"/>
          </a:p>
          <a:p>
            <a:r>
              <a:rPr lang="en-US" sz="2000" dirty="0"/>
              <a:t>The District maintains </a:t>
            </a:r>
            <a:r>
              <a:rPr lang="en-US" sz="2000" b="1" dirty="0"/>
              <a:t>tobacco-free buildings and grounds</a:t>
            </a:r>
            <a:r>
              <a:rPr lang="en-US" sz="2000" dirty="0"/>
              <a:t>. </a:t>
            </a:r>
            <a:endParaRPr lang="en-US" sz="2000" dirty="0"/>
          </a:p>
          <a:p>
            <a:r>
              <a:rPr lang="en-US" sz="2000" dirty="0"/>
              <a:t>Smokeless tobacco electronic </a:t>
            </a:r>
            <a:r>
              <a:rPr lang="en-US" sz="2000" dirty="0"/>
              <a:t>cigarettes and any other tobacco/nicotine innovation.</a:t>
            </a:r>
          </a:p>
          <a:p>
            <a:r>
              <a:rPr lang="en-US" sz="2000" dirty="0"/>
              <a:t>Prohibited</a:t>
            </a:r>
          </a:p>
          <a:p>
            <a:pPr marL="342900" indent="-342900">
              <a:buFont typeface="Arial" panose="020B0604020202020204" pitchFamily="34" charset="0"/>
              <a:buChar char="•"/>
            </a:pPr>
            <a:r>
              <a:rPr lang="en-US" sz="2000" dirty="0"/>
              <a:t>Parking lots</a:t>
            </a:r>
          </a:p>
          <a:p>
            <a:pPr marL="342900" indent="-342900">
              <a:buFont typeface="Arial" panose="020B0604020202020204" pitchFamily="34" charset="0"/>
              <a:buChar char="•"/>
            </a:pPr>
            <a:r>
              <a:rPr lang="en-US" sz="2000" dirty="0"/>
              <a:t>Lawn</a:t>
            </a:r>
          </a:p>
          <a:p>
            <a:pPr marL="342900" indent="-342900">
              <a:buFont typeface="Arial" panose="020B0604020202020204" pitchFamily="34" charset="0"/>
              <a:buChar char="•"/>
            </a:pPr>
            <a:r>
              <a:rPr lang="en-US" sz="2000" dirty="0"/>
              <a:t>Playgrounds</a:t>
            </a:r>
          </a:p>
          <a:p>
            <a:r>
              <a:rPr lang="en-US" sz="2000" dirty="0"/>
              <a:t>Violation </a:t>
            </a:r>
            <a:r>
              <a:rPr lang="en-US" sz="2000" dirty="0"/>
              <a:t>of the policy by students and staff will be subject to actions outlined in District discipline policies.</a:t>
            </a:r>
          </a:p>
          <a:p>
            <a:endParaRPr lang="en-US" sz="2000" dirty="0"/>
          </a:p>
        </p:txBody>
      </p:sp>
    </p:spTree>
    <p:extLst>
      <p:ext uri="{BB962C8B-B14F-4D97-AF65-F5344CB8AC3E}">
        <p14:creationId xmlns:p14="http://schemas.microsoft.com/office/powerpoint/2010/main" val="244122145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91145" y="1066800"/>
            <a:ext cx="8305800" cy="4678204"/>
          </a:xfrm>
          <a:prstGeom prst="rect">
            <a:avLst/>
          </a:prstGeom>
        </p:spPr>
        <p:txBody>
          <a:bodyPr wrap="square">
            <a:spAutoFit/>
          </a:bodyPr>
          <a:lstStyle/>
          <a:p>
            <a:r>
              <a:rPr lang="en-US" sz="2000" b="1" dirty="0"/>
              <a:t>5227 PERSONNEL - DRUG-FREE WORKPLACE</a:t>
            </a:r>
            <a:r>
              <a:rPr lang="en-US" sz="2000" u="sng" dirty="0"/>
              <a:t/>
            </a:r>
            <a:br>
              <a:rPr lang="en-US" sz="2000" u="sng" dirty="0"/>
            </a:br>
            <a:r>
              <a:rPr lang="en-US" sz="2000" u="sng" dirty="0"/>
              <a:t>Drug-Free Workplace</a:t>
            </a:r>
            <a:r>
              <a:rPr lang="en-US" sz="2000" dirty="0"/>
              <a:t> </a:t>
            </a:r>
            <a:br>
              <a:rPr lang="en-US" sz="2000" dirty="0"/>
            </a:br>
            <a:r>
              <a:rPr lang="en-US" sz="2000" dirty="0"/>
              <a:t>All District workplaces are </a:t>
            </a:r>
            <a:r>
              <a:rPr lang="en-US" sz="2000" b="1" dirty="0"/>
              <a:t>drug- and alcohol-free workplaces</a:t>
            </a:r>
            <a:r>
              <a:rPr lang="en-US" sz="2000" dirty="0"/>
              <a:t>.  All employees are prohibited from: </a:t>
            </a:r>
          </a:p>
          <a:p>
            <a:pPr marL="285750" indent="-285750">
              <a:buFont typeface="Arial" panose="020B0604020202020204" pitchFamily="34" charset="0"/>
              <a:buChar char="•"/>
            </a:pPr>
            <a:r>
              <a:rPr lang="en-US" sz="2000" dirty="0"/>
              <a:t>Unlawful manufacture, dispensing, distribution, possession, use, or being under the influence of a controlled substance while on District premises or while performing work for the District. </a:t>
            </a:r>
          </a:p>
          <a:p>
            <a:pPr marL="285750" indent="-285750">
              <a:buFont typeface="Arial" panose="020B0604020202020204" pitchFamily="34" charset="0"/>
              <a:buChar char="•"/>
            </a:pPr>
            <a:r>
              <a:rPr lang="en-US" sz="2000" dirty="0"/>
              <a:t>Distribution, consumption, use, possession, or being under the influence of alcohol while on District premises or while performing work for the District. </a:t>
            </a:r>
          </a:p>
          <a:p>
            <a:r>
              <a:rPr lang="en-US" sz="2000" dirty="0"/>
              <a:t>For purposes of this policy, a controlled substance is one which is: </a:t>
            </a:r>
          </a:p>
          <a:p>
            <a:pPr lvl="0"/>
            <a:r>
              <a:rPr lang="en-US" sz="2000" dirty="0"/>
              <a:t>not legally obtainable; </a:t>
            </a:r>
          </a:p>
          <a:p>
            <a:pPr marL="285750" indent="-285750">
              <a:buFont typeface="Arial" panose="020B0604020202020204" pitchFamily="34" charset="0"/>
              <a:buChar char="•"/>
            </a:pPr>
            <a:r>
              <a:rPr lang="en-US" sz="2000" dirty="0"/>
              <a:t>being used in a manner different than prescribed; </a:t>
            </a:r>
          </a:p>
          <a:p>
            <a:pPr marL="285750" indent="-285750">
              <a:buFont typeface="Arial" panose="020B0604020202020204" pitchFamily="34" charset="0"/>
              <a:buChar char="•"/>
            </a:pPr>
            <a:r>
              <a:rPr lang="en-US" sz="2000" dirty="0"/>
              <a:t>legally obtainable, but has not been legally obtained; or </a:t>
            </a:r>
          </a:p>
          <a:p>
            <a:pPr marL="285750" indent="-285750">
              <a:buFont typeface="Arial" panose="020B0604020202020204" pitchFamily="34" charset="0"/>
              <a:buChar char="•"/>
            </a:pPr>
            <a:r>
              <a:rPr lang="en-US" sz="2000" dirty="0"/>
              <a:t>referenced in federal or state controlled substance acts. </a:t>
            </a:r>
          </a:p>
        </p:txBody>
      </p:sp>
    </p:spTree>
    <p:extLst>
      <p:ext uri="{BB962C8B-B14F-4D97-AF65-F5344CB8AC3E}">
        <p14:creationId xmlns:p14="http://schemas.microsoft.com/office/powerpoint/2010/main" val="26632769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C4220D"/>
      </a:accent1>
      <a:accent2>
        <a:srgbClr val="EB7712"/>
      </a:accent2>
      <a:accent3>
        <a:srgbClr val="ECBD31"/>
      </a:accent3>
      <a:accent4>
        <a:srgbClr val="92CE4A"/>
      </a:accent4>
      <a:accent5>
        <a:srgbClr val="50CFB4"/>
      </a:accent5>
      <a:accent6>
        <a:srgbClr val="0D8EC5"/>
      </a:accent6>
      <a:hlink>
        <a:srgbClr val="EA5A0C"/>
      </a:hlink>
      <a:folHlink>
        <a:srgbClr val="F09D3A"/>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FE1EB5C7-81A8-4CBA-AE6E-B3BF73DC389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TM04033937[[fn=Vapor Trail]]</Template>
  <TotalTime>4605</TotalTime>
  <Words>3318</Words>
  <Application>Microsoft Office PowerPoint</Application>
  <PresentationFormat>Widescreen</PresentationFormat>
  <Paragraphs>667</Paragraphs>
  <Slides>57</Slides>
  <Notes>23</Notes>
  <HiddenSlides>1</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57</vt:i4>
      </vt:variant>
    </vt:vector>
  </HeadingPairs>
  <TitlesOfParts>
    <vt:vector size="67" baseType="lpstr">
      <vt:lpstr>Arial</vt:lpstr>
      <vt:lpstr>Calibri</vt:lpstr>
      <vt:lpstr>Century Gothic</vt:lpstr>
      <vt:lpstr>Helvetica</vt:lpstr>
      <vt:lpstr>Times New Roman</vt:lpstr>
      <vt:lpstr>Wingdings</vt:lpstr>
      <vt:lpstr>Wingdings 2</vt:lpstr>
      <vt:lpstr>Vapor Trail</vt:lpstr>
      <vt:lpstr>Office Theme</vt:lpstr>
      <vt:lpstr>Document</vt:lpstr>
      <vt:lpstr>New Teacher Training</vt:lpstr>
      <vt:lpstr>Welcome</vt:lpstr>
      <vt:lpstr>Superintendent Lacey &amp; Cabinet</vt:lpstr>
      <vt:lpstr>Introducing District Leadership</vt:lpstr>
      <vt:lpstr>PowerPoint Presentation</vt:lpstr>
      <vt:lpstr>PowerPoint Presentation</vt:lpstr>
      <vt:lpstr>PowerPoint Presentation</vt:lpstr>
      <vt:lpstr>Belief Statements</vt:lpstr>
      <vt:lpstr>Strategic Plan</vt:lpstr>
      <vt:lpstr>Today’s agenda</vt:lpstr>
      <vt:lpstr>Missing paperwork</vt:lpstr>
      <vt:lpstr>Pay or pir for today</vt:lpstr>
      <vt:lpstr>PowerPoint Presentation</vt:lpstr>
      <vt:lpstr>Connect Great Falls Event</vt:lpstr>
      <vt:lpstr>About GFPS</vt:lpstr>
      <vt:lpstr>Our Schools, Staff and Students…</vt:lpstr>
      <vt:lpstr>PowerPoint Presentation</vt:lpstr>
      <vt:lpstr>PowerPoint Presentation</vt:lpstr>
      <vt:lpstr>Getting Acquainted with the District</vt:lpstr>
      <vt:lpstr>HOW COMMUNICATION WORKS AT gFPS</vt:lpstr>
      <vt:lpstr>PowerPoint Presentation</vt:lpstr>
      <vt:lpstr>Getting to know each other</vt:lpstr>
      <vt:lpstr>About you</vt:lpstr>
      <vt:lpstr>Who to go to for help</vt:lpstr>
      <vt:lpstr>Who to go to for help instructional Support </vt:lpstr>
      <vt:lpstr>Policies/procedures</vt:lpstr>
      <vt:lpstr>PowerPoint Presentation</vt:lpstr>
      <vt:lpstr>Activity- Teacher Traits</vt:lpstr>
      <vt:lpstr>In the eyes of a child you will see...the world as it should be. - Unknown </vt:lpstr>
      <vt:lpstr>Group Share-Teacher Traits</vt:lpstr>
      <vt:lpstr>Professional educators recognize and accept their responsibility to create learning environments to help all students reach their full potential. They understand the trust and confidence placed in them by students, families, colleagues, and the community. To achieve their professional purpose, educators strive to maintain the highest ethical standards. The Professional Educators of Montana Code of Ethics sets out these fundamental principles which guide their behavior and will be used to judge their actions.  </vt:lpstr>
      <vt:lpstr>Professional Image Guidelines</vt:lpstr>
      <vt:lpstr>5450F Code of Ethics for Electronic Mail and On-Line Services Great Falls Public Schools Code of Ethics for Electronic Mail and On-Line Services</vt:lpstr>
      <vt:lpstr>Payroll/benefits</vt:lpstr>
      <vt:lpstr>2017-2018 Insurance Meetings</vt:lpstr>
      <vt:lpstr>Sick leave long term benefits</vt:lpstr>
      <vt:lpstr>Using sick leave</vt:lpstr>
      <vt:lpstr>How your performance is evaluated</vt:lpstr>
      <vt:lpstr>PowerPoint Presentation</vt:lpstr>
      <vt:lpstr>PowerPoint Presentation</vt:lpstr>
      <vt:lpstr>PowerPoint Presentation</vt:lpstr>
      <vt:lpstr>PowerPoint Presentation</vt:lpstr>
      <vt:lpstr> People will not remember what you said, but they will remember how you made them feel. </vt:lpstr>
      <vt:lpstr>Share your a-ha moment</vt:lpstr>
      <vt:lpstr>Safety</vt:lpstr>
      <vt:lpstr>School Resource Officers</vt:lpstr>
      <vt:lpstr>gfea</vt:lpstr>
      <vt:lpstr>lunch</vt:lpstr>
      <vt:lpstr>technology</vt:lpstr>
      <vt:lpstr>Prior Credit Approval Form</vt:lpstr>
      <vt:lpstr>Teacher’s Compensation Schedule</vt:lpstr>
      <vt:lpstr>Teacher’s Compensation Schedule</vt:lpstr>
      <vt:lpstr>Moral of the Story . . . </vt:lpstr>
      <vt:lpstr>Loan Forgiveness</vt:lpstr>
      <vt:lpstr>Other policies to be aware of</vt:lpstr>
      <vt:lpstr>Board Policies</vt:lpstr>
      <vt:lpstr>PowerPoint Presentation</vt:lpstr>
    </vt:vector>
  </TitlesOfParts>
  <Company>GFPS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Teacher Training</dc:title>
  <dc:creator>Mindy Kiser</dc:creator>
  <cp:lastModifiedBy>Mindy Kiser</cp:lastModifiedBy>
  <cp:revision>40</cp:revision>
  <dcterms:created xsi:type="dcterms:W3CDTF">2017-08-07T01:38:14Z</dcterms:created>
  <dcterms:modified xsi:type="dcterms:W3CDTF">2017-08-11T22:11:13Z</dcterms:modified>
</cp:coreProperties>
</file>