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4"/>
  </p:sldMasterIdLst>
  <p:sldIdLst>
    <p:sldId id="256" r:id="rId5"/>
    <p:sldId id="25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7" r:id="rId14"/>
    <p:sldId id="268" r:id="rId15"/>
    <p:sldId id="266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65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10/9/2019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10/9/2019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10/9/2019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10/9/2019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10/9/2019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10/9/2019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10/9/2019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10/9/2019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10/9/2019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10/9/2019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10/9/2019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10/9/2019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Bullying prevention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Creating a Culture of Kindness</a:t>
            </a:r>
          </a:p>
          <a:p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parents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949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is bullying?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Bullying is </a:t>
            </a:r>
            <a:r>
              <a:rPr lang="en-US" sz="24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aggressive and unwanted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behavior that is intended to harm, intimidate, or humiliate the target; involves a real or perceived imbalance of power between the aggressor and the target; and can be repeated over time or </a:t>
            </a:r>
            <a:r>
              <a:rPr lang="en-US" sz="24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causes severe emotional trauma.  </a:t>
            </a:r>
          </a:p>
          <a:p>
            <a:pPr marL="0" indent="0">
              <a:buNone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Conflict is a disagreement between two or more people where </a:t>
            </a:r>
            <a:r>
              <a:rPr lang="en-US" sz="2400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each person involved is participating.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It may involve repeated discussion and actions by all parties and may go on for a period of time before resolution occurs.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94337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EXPECT RESPECT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Defined </a:t>
            </a: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specific behaviors in each area of school (matrix)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Basic </a:t>
            </a: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idea for respect: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appropriate behavior, language, personal space, people feel safe, comfortable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Disrespect:  Getting in someone’s personal space, physical altercations, </a:t>
            </a: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infringing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the rights of others, using disparaging language, putting others down, touching other’s </a:t>
            </a: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things, etc.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Teach students how to </a:t>
            </a: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differentiate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between respectful and disrespectful behavior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74054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Students will acquire and use 5 core skills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Differentiate between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respectful and disrespectful behavior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 school wide “stop” phrase if someone is not respectful to </a:t>
            </a: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them. 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 the “stop” phrase when faced with disrespect and remove recipient if they are a </a:t>
            </a: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bystander.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 “</a:t>
            </a: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stopping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strategy” if asked to stop by another (stop what you’re </a:t>
            </a: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doing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take a deep breath, move on, no big deal, etc.)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Get help from an adult safely if </a:t>
            </a: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needed.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70834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Adults will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Differentiate between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respectful and disrespectful behavior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Label and interrupt disrespectful behavior when encountered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Teach the five core student skills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Mediate the conflict if presented with a problem </a:t>
            </a: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situation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Collect and use information to continually improve climate of school</a:t>
            </a:r>
          </a:p>
          <a:p>
            <a:endParaRPr lang="en-US" dirty="0"/>
          </a:p>
        </p:txBody>
      </p:sp>
      <p:pic>
        <p:nvPicPr>
          <p:cNvPr id="4" name="Picture 3" descr="Respect - Wooden Tile Image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9054" y="642593"/>
            <a:ext cx="3802074" cy="2534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650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Teaching Expect Respect Strategies:  The Stop Strategy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6764" y="2014194"/>
            <a:ext cx="10058400" cy="39319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someone treats you or someone else in a way that feels disrespectful: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Step 1: Use school wide “stop phrase</a:t>
            </a: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”— “Please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stop</a:t>
            </a: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 don’t like what you’re saying/doing</a:t>
            </a: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.”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Step 2: If the person stops, say ‘cool’ or OK and move on with your day.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Step 3:  If the person does not stop, decide whether to ignore the person or seek help.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Step 4:  If you decide to seek support, select a school adult to approach and ask for </a:t>
            </a: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support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48219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Stopping strategy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someone uses the school wide stop phrase toward you: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Step 1:  Stop what you are doing, even if you don’t think you are doing anything wrong.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Step 2: Take a deep breath. Remind yourself “No big deal if I stop now.”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Step 3: Say OK to the person who asked you to stop and move on with your day. Walk away.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351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Bystander/</a:t>
            </a:r>
            <a:r>
              <a:rPr lang="en-US" dirty="0" err="1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Upstander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strategy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you see someone using the stop strategy, and the </a:t>
            </a: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student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doesn’t stop, do one of three things: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Step 1: Use the stop strategy </a:t>
            </a: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towards the student.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Step 2:  Ask the recipient to go with you and leave the </a:t>
            </a: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area.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Step 3: Comfort the recipient later by saying something like” I’m sorry that happened, It wasn’t fair.”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8135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Seeking support strategy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you need help: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Step 1: Decide whether to ignore it or seek </a:t>
            </a: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support.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Step 2:  If you seek support, select a school adult to report to.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Step 3:  Approach the adult as soon as you can and say “I’m having a problem with __________. I asked them to stop and they continued.”</a:t>
            </a:r>
          </a:p>
          <a:p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Step 4:  If the adult doesn’t have time to help solve the problem right then, ask the adult when they would have time and make an appointment.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019217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parents can support their child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Create space and opportunity for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 communication with your child.</a:t>
            </a:r>
          </a:p>
          <a:p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Watch for warning signs that student may be struggling with concerns.</a:t>
            </a:r>
          </a:p>
          <a:p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Help your student understand the difference between conflict and bullying. </a:t>
            </a:r>
          </a:p>
          <a:p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Share with student that bullying is not their fault.</a:t>
            </a:r>
          </a:p>
          <a:p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Share that the student has the right to be safe and feel safe.</a:t>
            </a:r>
          </a:p>
          <a:p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Develop a plan with your student. </a:t>
            </a:r>
          </a:p>
          <a:p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Contact the school if you need to report bullying behaviors and your child needs support from school staff.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333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Parent support cont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Help your child brainstorm appropriate responses.  This generally would include positive, pro-social behaviors, using firm voice and eye contact and telling the person “Stop, I don’t like what you’re doing”.  This would not include harming or retaliating against the student with bullying behaviors.</a:t>
            </a:r>
          </a:p>
          <a:p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Remind your student about the “Expect Respect” strategies, including “seeking support” strategy. Who is someone who could support them at school?</a:t>
            </a:r>
          </a:p>
          <a:p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Avoid taking the situation into your own hands.  It is a normal gut reaction, but try to empower your student to use the strategies and develop appropriate responses.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1504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you need to report bullying </a:t>
            </a:r>
            <a:b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 have questions: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contact person for your school is </a:t>
            </a:r>
          </a:p>
          <a:p>
            <a:pPr marL="0" indent="0">
              <a:buNone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located on the school’s website under </a:t>
            </a:r>
          </a:p>
          <a:p>
            <a:pPr marL="0" indent="0">
              <a:buNone/>
            </a:pP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“About Us.”</a:t>
            </a:r>
          </a:p>
          <a:p>
            <a:pPr marL="0" indent="0">
              <a:buNone/>
            </a:pPr>
            <a:endParaRPr lang="en-US" sz="2400" dirty="0" smtClean="0"/>
          </a:p>
          <a:p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RCPS has an anonymous tip line for students,</a:t>
            </a:r>
          </a:p>
          <a:p>
            <a:pPr marL="0" indent="0">
              <a:buNone/>
            </a:pPr>
            <a:r>
              <a:rPr lang="en-US" sz="24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parents and staff. 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1690" y="642594"/>
            <a:ext cx="3379693" cy="522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4077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Teachers xmlns="5522eeb7-0ba1-49bc-9734-b74267ed303a">
      <UserInfo>
        <DisplayName/>
        <AccountId xsi:nil="true"/>
        <AccountType/>
      </UserInfo>
    </Teachers>
    <Templates xmlns="5522eeb7-0ba1-49bc-9734-b74267ed303a" xsi:nil="true"/>
    <Member_Groups xmlns="5522eeb7-0ba1-49bc-9734-b74267ed303a">
      <UserInfo>
        <DisplayName/>
        <AccountId xsi:nil="true"/>
        <AccountType/>
      </UserInfo>
    </Member_Groups>
    <Self_Registration_Enabled xmlns="5522eeb7-0ba1-49bc-9734-b74267ed303a" xsi:nil="true"/>
    <Has_Leaders_Only_SectionGroup xmlns="5522eeb7-0ba1-49bc-9734-b74267ed303a" xsi:nil="true"/>
    <DefaultSectionNames xmlns="5522eeb7-0ba1-49bc-9734-b74267ed303a" xsi:nil="true"/>
    <Invited_Members xmlns="5522eeb7-0ba1-49bc-9734-b74267ed303a" xsi:nil="true"/>
    <AppVersion xmlns="5522eeb7-0ba1-49bc-9734-b74267ed303a" xsi:nil="true"/>
    <Invited_Teachers xmlns="5522eeb7-0ba1-49bc-9734-b74267ed303a" xsi:nil="true"/>
    <CultureName xmlns="5522eeb7-0ba1-49bc-9734-b74267ed303a" xsi:nil="true"/>
    <FolderType xmlns="5522eeb7-0ba1-49bc-9734-b74267ed303a" xsi:nil="true"/>
    <Owner xmlns="5522eeb7-0ba1-49bc-9734-b74267ed303a">
      <UserInfo>
        <DisplayName/>
        <AccountId xsi:nil="true"/>
        <AccountType/>
      </UserInfo>
    </Owner>
    <Leaders xmlns="5522eeb7-0ba1-49bc-9734-b74267ed303a">
      <UserInfo>
        <DisplayName/>
        <AccountId xsi:nil="true"/>
        <AccountType/>
      </UserInfo>
    </Leaders>
    <Student_Groups xmlns="5522eeb7-0ba1-49bc-9734-b74267ed303a">
      <UserInfo>
        <DisplayName/>
        <AccountId xsi:nil="true"/>
        <AccountType/>
      </UserInfo>
    </Student_Groups>
    <LMS_Mappings xmlns="5522eeb7-0ba1-49bc-9734-b74267ed303a" xsi:nil="true"/>
    <NotebookType xmlns="5522eeb7-0ba1-49bc-9734-b74267ed303a" xsi:nil="true"/>
    <Students xmlns="5522eeb7-0ba1-49bc-9734-b74267ed303a">
      <UserInfo>
        <DisplayName/>
        <AccountId xsi:nil="true"/>
        <AccountType/>
      </UserInfo>
    </Students>
    <TeamsChannelId xmlns="5522eeb7-0ba1-49bc-9734-b74267ed303a" xsi:nil="true"/>
    <Invited_Leaders xmlns="5522eeb7-0ba1-49bc-9734-b74267ed303a" xsi:nil="true"/>
    <Distribution_Groups xmlns="5522eeb7-0ba1-49bc-9734-b74267ed303a" xsi:nil="true"/>
    <Members xmlns="5522eeb7-0ba1-49bc-9734-b74267ed303a">
      <UserInfo>
        <DisplayName/>
        <AccountId xsi:nil="true"/>
        <AccountType/>
      </UserInfo>
    </Members>
    <Has_Teacher_Only_SectionGroup xmlns="5522eeb7-0ba1-49bc-9734-b74267ed303a" xsi:nil="true"/>
    <Math_Settings xmlns="5522eeb7-0ba1-49bc-9734-b74267ed303a" xsi:nil="true"/>
    <Is_Collaboration_Space_Locked xmlns="5522eeb7-0ba1-49bc-9734-b74267ed303a" xsi:nil="true"/>
    <IsNotebookLocked xmlns="5522eeb7-0ba1-49bc-9734-b74267ed303a" xsi:nil="true"/>
    <Invited_Students xmlns="5522eeb7-0ba1-49bc-9734-b74267ed303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73C8D090E5DD941B6EECB3BB3C25E62" ma:contentTypeVersion="41" ma:contentTypeDescription="Create a new document." ma:contentTypeScope="" ma:versionID="5485bac6827d64ee316b4a721273221c">
  <xsd:schema xmlns:xsd="http://www.w3.org/2001/XMLSchema" xmlns:xs="http://www.w3.org/2001/XMLSchema" xmlns:p="http://schemas.microsoft.com/office/2006/metadata/properties" xmlns:ns1="http://schemas.microsoft.com/sharepoint/v3" xmlns:ns3="d9f0d823-a5e7-4bf6-bcbc-0a2f4db10b35" xmlns:ns4="5522eeb7-0ba1-49bc-9734-b74267ed303a" targetNamespace="http://schemas.microsoft.com/office/2006/metadata/properties" ma:root="true" ma:fieldsID="7d1427854973b9568ee82d3eef7cd7e6" ns1:_="" ns3:_="" ns4:_="">
    <xsd:import namespace="http://schemas.microsoft.com/sharepoint/v3"/>
    <xsd:import namespace="d9f0d823-a5e7-4bf6-bcbc-0a2f4db10b35"/>
    <xsd:import namespace="5522eeb7-0ba1-49bc-9734-b74267ed303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1:_ip_UnifiedCompliancePolicyProperties" minOccurs="0"/>
                <xsd:element ref="ns1:_ip_UnifiedCompliancePolicyUIAction" minOccurs="0"/>
                <xsd:element ref="ns4:MediaServiceOCR" minOccurs="0"/>
                <xsd:element ref="ns4:MediaServiceLocation" minOccurs="0"/>
                <xsd:element ref="ns4:NotebookType" minOccurs="0"/>
                <xsd:element ref="ns4:FolderType" minOccurs="0"/>
                <xsd:element ref="ns4:CultureName" minOccurs="0"/>
                <xsd:element ref="ns4:AppVersion" minOccurs="0"/>
                <xsd:element ref="ns4:TeamsChannelId" minOccurs="0"/>
                <xsd:element ref="ns4:Owner" minOccurs="0"/>
                <xsd:element ref="ns4:DefaultSectionNames" minOccurs="0"/>
                <xsd:element ref="ns4:Templates" minOccurs="0"/>
                <xsd:element ref="ns4:Leaders" minOccurs="0"/>
                <xsd:element ref="ns4:Members" minOccurs="0"/>
                <xsd:element ref="ns4:Member_Groups" minOccurs="0"/>
                <xsd:element ref="ns4:Invited_Leaders" minOccurs="0"/>
                <xsd:element ref="ns4:Invited_Members" minOccurs="0"/>
                <xsd:element ref="ns4:Self_Registration_Enabled" minOccurs="0"/>
                <xsd:element ref="ns4:Has_Leaders_Only_SectionGroup" minOccurs="0"/>
                <xsd:element ref="ns4:Is_Collaboration_Space_Locked" minOccurs="0"/>
                <xsd:element ref="ns4:IsNotebookLocked" minOccurs="0"/>
                <xsd:element ref="ns4:MediaServiceEventHashCode" minOccurs="0"/>
                <xsd:element ref="ns4:MediaServiceGenerationTime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Has_Teacher_Only_SectionGroup" minOccurs="0"/>
                <xsd:element ref="ns4:Math_Settings" minOccurs="0"/>
                <xsd:element ref="ns4:Distribution_Groups" minOccurs="0"/>
                <xsd:element ref="ns4:LMS_Mappings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f0d823-a5e7-4bf6-bcbc-0a2f4db10b3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22eeb7-0ba1-49bc-9734-b74267ed30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MediaServiceLocation" ma:internalName="MediaServiceLocation" ma:readOnly="true">
      <xsd:simpleType>
        <xsd:restriction base="dms:Text"/>
      </xsd:simpleType>
    </xsd:element>
    <xsd:element name="NotebookType" ma:index="19" nillable="true" ma:displayName="Notebook Type" ma:internalName="NotebookType">
      <xsd:simpleType>
        <xsd:restriction base="dms:Text"/>
      </xsd:simpleType>
    </xsd:element>
    <xsd:element name="FolderType" ma:index="20" nillable="true" ma:displayName="Folder Type" ma:internalName="FolderType">
      <xsd:simpleType>
        <xsd:restriction base="dms:Text"/>
      </xsd:simpleType>
    </xsd:element>
    <xsd:element name="CultureName" ma:index="21" nillable="true" ma:displayName="Culture Name" ma:internalName="CultureName">
      <xsd:simpleType>
        <xsd:restriction base="dms:Text"/>
      </xsd:simpleType>
    </xsd:element>
    <xsd:element name="AppVersion" ma:index="22" nillable="true" ma:displayName="App Version" ma:internalName="AppVersion">
      <xsd:simpleType>
        <xsd:restriction base="dms:Text"/>
      </xsd:simpleType>
    </xsd:element>
    <xsd:element name="TeamsChannelId" ma:index="23" nillable="true" ma:displayName="Teams Channel Id" ma:internalName="TeamsChannelId">
      <xsd:simpleType>
        <xsd:restriction base="dms:Text"/>
      </xsd:simpleType>
    </xsd:element>
    <xsd:element name="Owner" ma:index="24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25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Leaders" ma:index="27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28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29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Leaders" ma:index="30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31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Self_Registration_Enabled" ma:index="32" nillable="true" ma:displayName="Self Registration Enabled" ma:internalName="Self_Registration_Enabled">
      <xsd:simpleType>
        <xsd:restriction base="dms:Boolean"/>
      </xsd:simpleType>
    </xsd:element>
    <xsd:element name="Has_Leaders_Only_SectionGroup" ma:index="33" nillable="true" ma:displayName="Has Leaders Only SectionGroup" ma:internalName="Has_Leaders_Only_SectionGroup">
      <xsd:simpleType>
        <xsd:restriction base="dms:Boolean"/>
      </xsd:simpleType>
    </xsd:element>
    <xsd:element name="Is_Collaboration_Space_Locked" ma:index="34" nillable="true" ma:displayName="Is Collaboration Space Locked" ma:internalName="Is_Collaboration_Space_Locked">
      <xsd:simpleType>
        <xsd:restriction base="dms:Boolean"/>
      </xsd:simpleType>
    </xsd:element>
    <xsd:element name="IsNotebookLocked" ma:index="35" nillable="true" ma:displayName="Is Notebook Locked" ma:internalName="IsNotebookLocked">
      <xsd:simpleType>
        <xsd:restriction base="dms:Boolean"/>
      </xsd:simpleType>
    </xsd:element>
    <xsd:element name="MediaServiceEventHashCode" ma:index="3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37" nillable="true" ma:displayName="MediaServiceGenerationTime" ma:hidden="true" ma:internalName="MediaServiceGenerationTime" ma:readOnly="true">
      <xsd:simpleType>
        <xsd:restriction base="dms:Text"/>
      </xsd:simpleType>
    </xsd:element>
    <xsd:element name="Teachers" ma:index="38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9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40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41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42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Has_Teacher_Only_SectionGroup" ma:index="43" nillable="true" ma:displayName="Has Teacher Only SectionGroup" ma:internalName="Has_Teacher_Only_SectionGroup">
      <xsd:simpleType>
        <xsd:restriction base="dms:Boolean"/>
      </xsd:simpleType>
    </xsd:element>
    <xsd:element name="Math_Settings" ma:index="44" nillable="true" ma:displayName="Math Settings" ma:internalName="Math_Settings">
      <xsd:simpleType>
        <xsd:restriction base="dms:Text"/>
      </xsd:simpleType>
    </xsd:element>
    <xsd:element name="Distribution_Groups" ma:index="45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46" nillable="true" ma:displayName="LMS Mappings" ma:internalName="LMS_Mappings">
      <xsd:simpleType>
        <xsd:restriction base="dms:Note">
          <xsd:maxLength value="255"/>
        </xsd:restriction>
      </xsd:simpleType>
    </xsd:element>
    <xsd:element name="MediaServiceAutoKeyPoints" ma:index="4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9317EAF-0D8E-4EB8-9C82-5709FBF7F6F4}">
  <ds:schemaRefs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purl.org/dc/terms/"/>
    <ds:schemaRef ds:uri="5522eeb7-0ba1-49bc-9734-b74267ed303a"/>
    <ds:schemaRef ds:uri="http://schemas.microsoft.com/office/2006/documentManagement/types"/>
    <ds:schemaRef ds:uri="http://schemas.openxmlformats.org/package/2006/metadata/core-properties"/>
    <ds:schemaRef ds:uri="d9f0d823-a5e7-4bf6-bcbc-0a2f4db10b35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3708463-293C-4531-9DF9-D65CF4EBAEF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D1ADFD4-531B-420D-B7EA-F4F60C7713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9f0d823-a5e7-4bf6-bcbc-0a2f4db10b35"/>
    <ds:schemaRef ds:uri="5522eeb7-0ba1-49bc-9734-b74267ed303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384</TotalTime>
  <Words>889</Words>
  <Application>Microsoft Office PowerPoint</Application>
  <PresentationFormat>Widescreen</PresentationFormat>
  <Paragraphs>71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Century Gothic</vt:lpstr>
      <vt:lpstr>Garamond</vt:lpstr>
      <vt:lpstr>Tahoma</vt:lpstr>
      <vt:lpstr>Savon</vt:lpstr>
      <vt:lpstr>Bullying prevention</vt:lpstr>
      <vt:lpstr>What is bullying?</vt:lpstr>
      <vt:lpstr>EXPECT RESPECT</vt:lpstr>
      <vt:lpstr>Students will acquire and use 5 core skills</vt:lpstr>
      <vt:lpstr>Adults will</vt:lpstr>
      <vt:lpstr>Teaching Expect Respect Strategies:  The Stop Strategy</vt:lpstr>
      <vt:lpstr>Stopping strategy</vt:lpstr>
      <vt:lpstr>Bystander/Upstander strategy</vt:lpstr>
      <vt:lpstr>Seeking support strategy</vt:lpstr>
      <vt:lpstr>How parents can support their child</vt:lpstr>
      <vt:lpstr>Parent support cont.</vt:lpstr>
      <vt:lpstr>If you need to report bullying  or have questions: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Bullying prevention</dc:title>
  <dc:creator>Karen Garlow</dc:creator>
  <cp:lastModifiedBy>Ann G. Keith</cp:lastModifiedBy>
  <cp:revision>28</cp:revision>
  <dcterms:created xsi:type="dcterms:W3CDTF">2019-01-02T18:36:27Z</dcterms:created>
  <dcterms:modified xsi:type="dcterms:W3CDTF">2019-10-09T18:28:24Z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0x010100673C8D090E5DD941B6EECB3BB3C25E62</vt:lpwstr>
  </property>
</Properties>
</file>