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56" r:id="rId1"/>
  </p:sldMasterIdLst>
  <p:notesMasterIdLst>
    <p:notesMasterId r:id="rId36"/>
  </p:notesMasterIdLst>
  <p:handoutMasterIdLst>
    <p:handoutMasterId r:id="rId37"/>
  </p:handoutMasterIdLst>
  <p:sldIdLst>
    <p:sldId id="256" r:id="rId2"/>
    <p:sldId id="343" r:id="rId3"/>
    <p:sldId id="333" r:id="rId4"/>
    <p:sldId id="257" r:id="rId5"/>
    <p:sldId id="313" r:id="rId6"/>
    <p:sldId id="334" r:id="rId7"/>
    <p:sldId id="316" r:id="rId8"/>
    <p:sldId id="318" r:id="rId9"/>
    <p:sldId id="345" r:id="rId10"/>
    <p:sldId id="321" r:id="rId11"/>
    <p:sldId id="347" r:id="rId12"/>
    <p:sldId id="324" r:id="rId13"/>
    <p:sldId id="260" r:id="rId14"/>
    <p:sldId id="297" r:id="rId15"/>
    <p:sldId id="349" r:id="rId16"/>
    <p:sldId id="348" r:id="rId17"/>
    <p:sldId id="322" r:id="rId18"/>
    <p:sldId id="298" r:id="rId19"/>
    <p:sldId id="300" r:id="rId20"/>
    <p:sldId id="335" r:id="rId21"/>
    <p:sldId id="268" r:id="rId22"/>
    <p:sldId id="269" r:id="rId23"/>
    <p:sldId id="281" r:id="rId24"/>
    <p:sldId id="270" r:id="rId25"/>
    <p:sldId id="338" r:id="rId26"/>
    <p:sldId id="339" r:id="rId27"/>
    <p:sldId id="286" r:id="rId28"/>
    <p:sldId id="288" r:id="rId29"/>
    <p:sldId id="272" r:id="rId30"/>
    <p:sldId id="342" r:id="rId31"/>
    <p:sldId id="350" r:id="rId32"/>
    <p:sldId id="351" r:id="rId33"/>
    <p:sldId id="273" r:id="rId34"/>
    <p:sldId id="344" r:id="rId35"/>
  </p:sldIdLst>
  <p:sldSz cx="9144000" cy="6858000" type="screen4x3"/>
  <p:notesSz cx="6858000" cy="9296400"/>
  <p:defaultTextStyle>
    <a:defPPr>
      <a:defRPr lang="en-US"/>
    </a:defPPr>
    <a:lvl1pPr algn="l" rtl="0" eaLnBrk="0" fontAlgn="base" hangingPunct="0">
      <a:spcBef>
        <a:spcPct val="0"/>
      </a:spcBef>
      <a:spcAft>
        <a:spcPct val="0"/>
      </a:spcAft>
      <a:defRPr kumimoji="1" kern="1200">
        <a:solidFill>
          <a:schemeClr val="tx1"/>
        </a:solidFill>
        <a:latin typeface="Bookman Old Style" pitchFamily="18" charset="0"/>
        <a:ea typeface="+mn-ea"/>
        <a:cs typeface="+mn-cs"/>
      </a:defRPr>
    </a:lvl1pPr>
    <a:lvl2pPr marL="457200" algn="l" rtl="0" eaLnBrk="0" fontAlgn="base" hangingPunct="0">
      <a:spcBef>
        <a:spcPct val="0"/>
      </a:spcBef>
      <a:spcAft>
        <a:spcPct val="0"/>
      </a:spcAft>
      <a:defRPr kumimoji="1" kern="1200">
        <a:solidFill>
          <a:schemeClr val="tx1"/>
        </a:solidFill>
        <a:latin typeface="Bookman Old Style" pitchFamily="18" charset="0"/>
        <a:ea typeface="+mn-ea"/>
        <a:cs typeface="+mn-cs"/>
      </a:defRPr>
    </a:lvl2pPr>
    <a:lvl3pPr marL="914400" algn="l" rtl="0" eaLnBrk="0" fontAlgn="base" hangingPunct="0">
      <a:spcBef>
        <a:spcPct val="0"/>
      </a:spcBef>
      <a:spcAft>
        <a:spcPct val="0"/>
      </a:spcAft>
      <a:defRPr kumimoji="1" kern="1200">
        <a:solidFill>
          <a:schemeClr val="tx1"/>
        </a:solidFill>
        <a:latin typeface="Bookman Old Style" pitchFamily="18" charset="0"/>
        <a:ea typeface="+mn-ea"/>
        <a:cs typeface="+mn-cs"/>
      </a:defRPr>
    </a:lvl3pPr>
    <a:lvl4pPr marL="1371600" algn="l" rtl="0" eaLnBrk="0" fontAlgn="base" hangingPunct="0">
      <a:spcBef>
        <a:spcPct val="0"/>
      </a:spcBef>
      <a:spcAft>
        <a:spcPct val="0"/>
      </a:spcAft>
      <a:defRPr kumimoji="1" kern="1200">
        <a:solidFill>
          <a:schemeClr val="tx1"/>
        </a:solidFill>
        <a:latin typeface="Bookman Old Style" pitchFamily="18" charset="0"/>
        <a:ea typeface="+mn-ea"/>
        <a:cs typeface="+mn-cs"/>
      </a:defRPr>
    </a:lvl4pPr>
    <a:lvl5pPr marL="1828800" algn="l" rtl="0" eaLnBrk="0" fontAlgn="base" hangingPunct="0">
      <a:spcBef>
        <a:spcPct val="0"/>
      </a:spcBef>
      <a:spcAft>
        <a:spcPct val="0"/>
      </a:spcAft>
      <a:defRPr kumimoji="1" kern="1200">
        <a:solidFill>
          <a:schemeClr val="tx1"/>
        </a:solidFill>
        <a:latin typeface="Bookman Old Style" pitchFamily="18" charset="0"/>
        <a:ea typeface="+mn-ea"/>
        <a:cs typeface="+mn-cs"/>
      </a:defRPr>
    </a:lvl5pPr>
    <a:lvl6pPr marL="2286000" algn="l" defTabSz="914400" rtl="0" eaLnBrk="1" latinLnBrk="0" hangingPunct="1">
      <a:defRPr kumimoji="1" kern="1200">
        <a:solidFill>
          <a:schemeClr val="tx1"/>
        </a:solidFill>
        <a:latin typeface="Bookman Old Style" pitchFamily="18" charset="0"/>
        <a:ea typeface="+mn-ea"/>
        <a:cs typeface="+mn-cs"/>
      </a:defRPr>
    </a:lvl6pPr>
    <a:lvl7pPr marL="2743200" algn="l" defTabSz="914400" rtl="0" eaLnBrk="1" latinLnBrk="0" hangingPunct="1">
      <a:defRPr kumimoji="1" kern="1200">
        <a:solidFill>
          <a:schemeClr val="tx1"/>
        </a:solidFill>
        <a:latin typeface="Bookman Old Style" pitchFamily="18" charset="0"/>
        <a:ea typeface="+mn-ea"/>
        <a:cs typeface="+mn-cs"/>
      </a:defRPr>
    </a:lvl7pPr>
    <a:lvl8pPr marL="3200400" algn="l" defTabSz="914400" rtl="0" eaLnBrk="1" latinLnBrk="0" hangingPunct="1">
      <a:defRPr kumimoji="1" kern="1200">
        <a:solidFill>
          <a:schemeClr val="tx1"/>
        </a:solidFill>
        <a:latin typeface="Bookman Old Style" pitchFamily="18" charset="0"/>
        <a:ea typeface="+mn-ea"/>
        <a:cs typeface="+mn-cs"/>
      </a:defRPr>
    </a:lvl8pPr>
    <a:lvl9pPr marL="3657600" algn="l" defTabSz="914400" rtl="0" eaLnBrk="1" latinLnBrk="0" hangingPunct="1">
      <a:defRPr kumimoji="1" kern="1200">
        <a:solidFill>
          <a:schemeClr val="tx1"/>
        </a:solidFill>
        <a:latin typeface="Bookman Old Style"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C9900"/>
    <a:srgbClr val="FFCC66"/>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83" autoAdjust="0"/>
    <p:restoredTop sz="94660"/>
  </p:normalViewPr>
  <p:slideViewPr>
    <p:cSldViewPr>
      <p:cViewPr varScale="1">
        <p:scale>
          <a:sx n="114" d="100"/>
          <a:sy n="114" d="100"/>
        </p:scale>
        <p:origin x="154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71800" cy="465138"/>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kumimoji="0" sz="1200"/>
            </a:lvl1pPr>
          </a:lstStyle>
          <a:p>
            <a:pPr>
              <a:defRPr/>
            </a:pPr>
            <a:endParaRPr lang="en-US"/>
          </a:p>
        </p:txBody>
      </p:sp>
      <p:sp>
        <p:nvSpPr>
          <p:cNvPr id="41987" name="Rectangle 3"/>
          <p:cNvSpPr>
            <a:spLocks noGrp="1" noChangeArrowheads="1"/>
          </p:cNvSpPr>
          <p:nvPr>
            <p:ph type="dt" sz="quarter" idx="1"/>
          </p:nvPr>
        </p:nvSpPr>
        <p:spPr bwMode="auto">
          <a:xfrm>
            <a:off x="3886200" y="0"/>
            <a:ext cx="2971800" cy="465138"/>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kumimoji="0" sz="1200"/>
            </a:lvl1pPr>
          </a:lstStyle>
          <a:p>
            <a:pPr>
              <a:defRPr/>
            </a:pPr>
            <a:endParaRPr lang="en-US"/>
          </a:p>
        </p:txBody>
      </p:sp>
      <p:sp>
        <p:nvSpPr>
          <p:cNvPr id="41988" name="Rectangle 4"/>
          <p:cNvSpPr>
            <a:spLocks noGrp="1" noChangeArrowheads="1"/>
          </p:cNvSpPr>
          <p:nvPr>
            <p:ph type="ftr" sz="quarter" idx="2"/>
          </p:nvPr>
        </p:nvSpPr>
        <p:spPr bwMode="auto">
          <a:xfrm>
            <a:off x="0" y="8831263"/>
            <a:ext cx="2971800" cy="465137"/>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kumimoji="0" sz="1200"/>
            </a:lvl1pPr>
          </a:lstStyle>
          <a:p>
            <a:pPr>
              <a:defRPr/>
            </a:pPr>
            <a:endParaRPr lang="en-US"/>
          </a:p>
        </p:txBody>
      </p:sp>
      <p:sp>
        <p:nvSpPr>
          <p:cNvPr id="41989" name="Rectangle 5"/>
          <p:cNvSpPr>
            <a:spLocks noGrp="1" noChangeArrowheads="1"/>
          </p:cNvSpPr>
          <p:nvPr>
            <p:ph type="sldNum" sz="quarter" idx="3"/>
          </p:nvPr>
        </p:nvSpPr>
        <p:spPr bwMode="auto">
          <a:xfrm>
            <a:off x="3886200" y="8831263"/>
            <a:ext cx="2971800" cy="465137"/>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lvl1pPr>
          </a:lstStyle>
          <a:p>
            <a:pPr>
              <a:defRPr/>
            </a:pPr>
            <a:fld id="{5804C191-B7D3-46F7-B82A-511093EDEE5B}" type="slidenum">
              <a:rPr lang="en-US"/>
              <a:pPr>
                <a:defRPr/>
              </a:pPr>
              <a:t>‹#›</a:t>
            </a:fld>
            <a:endParaRPr lang="en-US" dirty="0"/>
          </a:p>
        </p:txBody>
      </p:sp>
    </p:spTree>
    <p:extLst>
      <p:ext uri="{BB962C8B-B14F-4D97-AF65-F5344CB8AC3E}">
        <p14:creationId xmlns:p14="http://schemas.microsoft.com/office/powerpoint/2010/main" val="35454632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65138"/>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kumimoji="0" sz="1200">
                <a:latin typeface="Times New Roman" pitchFamily="18" charset="0"/>
              </a:defRPr>
            </a:lvl1pPr>
          </a:lstStyle>
          <a:p>
            <a:pPr>
              <a:defRPr/>
            </a:pPr>
            <a:endParaRPr lang="en-US"/>
          </a:p>
        </p:txBody>
      </p:sp>
      <p:sp>
        <p:nvSpPr>
          <p:cNvPr id="48131" name="Rectangle 3"/>
          <p:cNvSpPr>
            <a:spLocks noGrp="1" noRot="1" noChangeAspect="1" noChangeArrowheads="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2052" name="Rectangle 4"/>
          <p:cNvSpPr>
            <a:spLocks noGrp="1" noChangeArrowheads="1"/>
          </p:cNvSpPr>
          <p:nvPr>
            <p:ph type="body" sz="quarter" idx="3"/>
          </p:nvPr>
        </p:nvSpPr>
        <p:spPr bwMode="auto">
          <a:xfrm>
            <a:off x="914400" y="4416425"/>
            <a:ext cx="5029200" cy="4183063"/>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3" name="Rectangle 5"/>
          <p:cNvSpPr>
            <a:spLocks noGrp="1" noChangeArrowheads="1"/>
          </p:cNvSpPr>
          <p:nvPr>
            <p:ph type="dt" idx="1"/>
          </p:nvPr>
        </p:nvSpPr>
        <p:spPr bwMode="auto">
          <a:xfrm>
            <a:off x="3886200" y="0"/>
            <a:ext cx="2971800" cy="465138"/>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kumimoji="0" sz="1200">
                <a:latin typeface="Times New Roman" pitchFamily="18" charset="0"/>
              </a:defRPr>
            </a:lvl1pPr>
          </a:lstStyle>
          <a:p>
            <a:pPr>
              <a:defRPr/>
            </a:pPr>
            <a:endParaRPr lang="en-US"/>
          </a:p>
        </p:txBody>
      </p:sp>
      <p:sp>
        <p:nvSpPr>
          <p:cNvPr id="2054" name="Rectangle 6"/>
          <p:cNvSpPr>
            <a:spLocks noGrp="1" noChangeArrowheads="1"/>
          </p:cNvSpPr>
          <p:nvPr>
            <p:ph type="ftr" sz="quarter" idx="4"/>
          </p:nvPr>
        </p:nvSpPr>
        <p:spPr bwMode="auto">
          <a:xfrm>
            <a:off x="0" y="8831263"/>
            <a:ext cx="2971800" cy="465137"/>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kumimoji="0" sz="1200">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3886200" y="8831263"/>
            <a:ext cx="2971800" cy="465137"/>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latin typeface="Times New Roman" pitchFamily="18" charset="0"/>
              </a:defRPr>
            </a:lvl1pPr>
          </a:lstStyle>
          <a:p>
            <a:pPr>
              <a:defRPr/>
            </a:pPr>
            <a:fld id="{4B149E62-541A-4439-8377-6E722FF91DD7}" type="slidenum">
              <a:rPr lang="en-US"/>
              <a:pPr>
                <a:defRPr/>
              </a:pPr>
              <a:t>‹#›</a:t>
            </a:fld>
            <a:endParaRPr lang="en-US" dirty="0"/>
          </a:p>
        </p:txBody>
      </p:sp>
    </p:spTree>
    <p:extLst>
      <p:ext uri="{BB962C8B-B14F-4D97-AF65-F5344CB8AC3E}">
        <p14:creationId xmlns:p14="http://schemas.microsoft.com/office/powerpoint/2010/main" val="36004358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w="9525"/>
        </p:spPr>
        <p:txBody>
          <a:bodyPr/>
          <a:lstStyle/>
          <a:p>
            <a:endParaRPr lang="en-US"/>
          </a:p>
        </p:txBody>
      </p:sp>
      <p:sp>
        <p:nvSpPr>
          <p:cNvPr id="49156" name="Slide Number Placeholder 3"/>
          <p:cNvSpPr>
            <a:spLocks noGrp="1"/>
          </p:cNvSpPr>
          <p:nvPr>
            <p:ph type="sldNum" sz="quarter" idx="5"/>
          </p:nvPr>
        </p:nvSpPr>
        <p:spPr>
          <a:noFill/>
        </p:spPr>
        <p:txBody>
          <a:bodyPr/>
          <a:lstStyle/>
          <a:p>
            <a:fld id="{1D0F13DB-FD69-4C4D-AFCD-D4F903F296EC}" type="slidenum">
              <a:rPr lang="en-US" smtClean="0"/>
              <a:pPr/>
              <a:t>1</a:t>
            </a:fld>
            <a:endParaRPr lang="en-US"/>
          </a:p>
        </p:txBody>
      </p:sp>
    </p:spTree>
    <p:extLst>
      <p:ext uri="{BB962C8B-B14F-4D97-AF65-F5344CB8AC3E}">
        <p14:creationId xmlns:p14="http://schemas.microsoft.com/office/powerpoint/2010/main" val="974966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w="9525"/>
        </p:spPr>
        <p:txBody>
          <a:bodyPr/>
          <a:lstStyle/>
          <a:p>
            <a:endParaRPr lang="en-US"/>
          </a:p>
        </p:txBody>
      </p:sp>
      <p:sp>
        <p:nvSpPr>
          <p:cNvPr id="50180" name="Slide Number Placeholder 3"/>
          <p:cNvSpPr>
            <a:spLocks noGrp="1"/>
          </p:cNvSpPr>
          <p:nvPr>
            <p:ph type="sldNum" sz="quarter" idx="5"/>
          </p:nvPr>
        </p:nvSpPr>
        <p:spPr>
          <a:noFill/>
        </p:spPr>
        <p:txBody>
          <a:bodyPr/>
          <a:lstStyle/>
          <a:p>
            <a:fld id="{99107517-6140-4D2B-9D44-B580EE74E2FC}" type="slidenum">
              <a:rPr lang="en-US" smtClean="0"/>
              <a:pPr/>
              <a:t>2</a:t>
            </a:fld>
            <a:endParaRPr lang="en-US"/>
          </a:p>
        </p:txBody>
      </p:sp>
    </p:spTree>
    <p:extLst>
      <p:ext uri="{BB962C8B-B14F-4D97-AF65-F5344CB8AC3E}">
        <p14:creationId xmlns:p14="http://schemas.microsoft.com/office/powerpoint/2010/main" val="2512588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w="9525"/>
        </p:spPr>
        <p:txBody>
          <a:bodyPr/>
          <a:lstStyle/>
          <a:p>
            <a:endParaRPr lang="en-US"/>
          </a:p>
        </p:txBody>
      </p:sp>
      <p:sp>
        <p:nvSpPr>
          <p:cNvPr id="51204" name="Slide Number Placeholder 3"/>
          <p:cNvSpPr>
            <a:spLocks noGrp="1"/>
          </p:cNvSpPr>
          <p:nvPr>
            <p:ph type="sldNum" sz="quarter" idx="5"/>
          </p:nvPr>
        </p:nvSpPr>
        <p:spPr>
          <a:noFill/>
        </p:spPr>
        <p:txBody>
          <a:bodyPr/>
          <a:lstStyle/>
          <a:p>
            <a:fld id="{0C4A6BBA-46A9-4212-ADB4-58EB74604AC0}" type="slidenum">
              <a:rPr lang="en-US" smtClean="0"/>
              <a:pPr/>
              <a:t>3</a:t>
            </a:fld>
            <a:endParaRPr lang="en-US"/>
          </a:p>
        </p:txBody>
      </p:sp>
    </p:spTree>
    <p:extLst>
      <p:ext uri="{BB962C8B-B14F-4D97-AF65-F5344CB8AC3E}">
        <p14:creationId xmlns:p14="http://schemas.microsoft.com/office/powerpoint/2010/main" val="2267797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w="9525"/>
        </p:spPr>
        <p:txBody>
          <a:bodyPr/>
          <a:lstStyle/>
          <a:p>
            <a:endParaRPr lang="en-US"/>
          </a:p>
        </p:txBody>
      </p:sp>
      <p:sp>
        <p:nvSpPr>
          <p:cNvPr id="52228" name="Slide Number Placeholder 3"/>
          <p:cNvSpPr>
            <a:spLocks noGrp="1"/>
          </p:cNvSpPr>
          <p:nvPr>
            <p:ph type="sldNum" sz="quarter" idx="5"/>
          </p:nvPr>
        </p:nvSpPr>
        <p:spPr>
          <a:noFill/>
        </p:spPr>
        <p:txBody>
          <a:bodyPr/>
          <a:lstStyle/>
          <a:p>
            <a:fld id="{6B763B7E-9971-43AB-BECB-C031096C2956}" type="slidenum">
              <a:rPr lang="en-US" smtClean="0"/>
              <a:pPr/>
              <a:t>4</a:t>
            </a:fld>
            <a:endParaRPr lang="en-US"/>
          </a:p>
        </p:txBody>
      </p:sp>
    </p:spTree>
    <p:extLst>
      <p:ext uri="{BB962C8B-B14F-4D97-AF65-F5344CB8AC3E}">
        <p14:creationId xmlns:p14="http://schemas.microsoft.com/office/powerpoint/2010/main" val="2634120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w="9525"/>
        </p:spPr>
        <p:txBody>
          <a:bodyPr/>
          <a:lstStyle/>
          <a:p>
            <a:endParaRPr lang="en-US"/>
          </a:p>
        </p:txBody>
      </p:sp>
      <p:sp>
        <p:nvSpPr>
          <p:cNvPr id="53252" name="Slide Number Placeholder 3"/>
          <p:cNvSpPr>
            <a:spLocks noGrp="1"/>
          </p:cNvSpPr>
          <p:nvPr>
            <p:ph type="sldNum" sz="quarter" idx="5"/>
          </p:nvPr>
        </p:nvSpPr>
        <p:spPr>
          <a:noFill/>
        </p:spPr>
        <p:txBody>
          <a:bodyPr/>
          <a:lstStyle/>
          <a:p>
            <a:fld id="{3C0A19DD-83AE-4B89-B48F-DAEA61FC5B5E}" type="slidenum">
              <a:rPr lang="en-US" smtClean="0"/>
              <a:pPr/>
              <a:t>5</a:t>
            </a:fld>
            <a:endParaRPr lang="en-US"/>
          </a:p>
        </p:txBody>
      </p:sp>
    </p:spTree>
    <p:extLst>
      <p:ext uri="{BB962C8B-B14F-4D97-AF65-F5344CB8AC3E}">
        <p14:creationId xmlns:p14="http://schemas.microsoft.com/office/powerpoint/2010/main" val="4044236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w="9525"/>
        </p:spPr>
        <p:txBody>
          <a:bodyPr/>
          <a:lstStyle/>
          <a:p>
            <a:endParaRPr lang="en-US"/>
          </a:p>
        </p:txBody>
      </p:sp>
      <p:sp>
        <p:nvSpPr>
          <p:cNvPr id="56324" name="Slide Number Placeholder 3"/>
          <p:cNvSpPr>
            <a:spLocks noGrp="1"/>
          </p:cNvSpPr>
          <p:nvPr>
            <p:ph type="sldNum" sz="quarter" idx="5"/>
          </p:nvPr>
        </p:nvSpPr>
        <p:spPr>
          <a:noFill/>
        </p:spPr>
        <p:txBody>
          <a:bodyPr/>
          <a:lstStyle/>
          <a:p>
            <a:fld id="{EC571E16-CCD6-43B4-B51E-1FFD60E914A5}" type="slidenum">
              <a:rPr lang="en-US" smtClean="0"/>
              <a:pPr/>
              <a:t>6</a:t>
            </a:fld>
            <a:endParaRPr lang="en-US"/>
          </a:p>
        </p:txBody>
      </p:sp>
    </p:spTree>
    <p:extLst>
      <p:ext uri="{BB962C8B-B14F-4D97-AF65-F5344CB8AC3E}">
        <p14:creationId xmlns:p14="http://schemas.microsoft.com/office/powerpoint/2010/main" val="3356464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w="9525"/>
        </p:spPr>
        <p:txBody>
          <a:bodyPr/>
          <a:lstStyle/>
          <a:p>
            <a:endParaRPr lang="en-US"/>
          </a:p>
        </p:txBody>
      </p:sp>
      <p:sp>
        <p:nvSpPr>
          <p:cNvPr id="57348" name="Slide Number Placeholder 3"/>
          <p:cNvSpPr>
            <a:spLocks noGrp="1"/>
          </p:cNvSpPr>
          <p:nvPr>
            <p:ph type="sldNum" sz="quarter" idx="5"/>
          </p:nvPr>
        </p:nvSpPr>
        <p:spPr>
          <a:noFill/>
        </p:spPr>
        <p:txBody>
          <a:bodyPr/>
          <a:lstStyle/>
          <a:p>
            <a:fld id="{88C4B7F1-C3C5-4FBC-B6A6-2A1F9141C4C9}" type="slidenum">
              <a:rPr lang="en-US" smtClean="0"/>
              <a:pPr/>
              <a:t>7</a:t>
            </a:fld>
            <a:endParaRPr lang="en-US"/>
          </a:p>
        </p:txBody>
      </p:sp>
    </p:spTree>
    <p:extLst>
      <p:ext uri="{BB962C8B-B14F-4D97-AF65-F5344CB8AC3E}">
        <p14:creationId xmlns:p14="http://schemas.microsoft.com/office/powerpoint/2010/main" val="3641239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w="9525"/>
        </p:spPr>
        <p:txBody>
          <a:bodyPr/>
          <a:lstStyle/>
          <a:p>
            <a:endParaRPr lang="en-US"/>
          </a:p>
        </p:txBody>
      </p:sp>
      <p:sp>
        <p:nvSpPr>
          <p:cNvPr id="58372" name="Slide Number Placeholder 3"/>
          <p:cNvSpPr>
            <a:spLocks noGrp="1"/>
          </p:cNvSpPr>
          <p:nvPr>
            <p:ph type="sldNum" sz="quarter" idx="5"/>
          </p:nvPr>
        </p:nvSpPr>
        <p:spPr>
          <a:noFill/>
        </p:spPr>
        <p:txBody>
          <a:bodyPr/>
          <a:lstStyle/>
          <a:p>
            <a:fld id="{10E302C5-85D0-4F5D-A4A9-AC3DEF81DA4B}" type="slidenum">
              <a:rPr lang="en-US" smtClean="0"/>
              <a:pPr/>
              <a:t>8</a:t>
            </a:fld>
            <a:endParaRPr lang="en-US"/>
          </a:p>
        </p:txBody>
      </p:sp>
    </p:spTree>
    <p:extLst>
      <p:ext uri="{BB962C8B-B14F-4D97-AF65-F5344CB8AC3E}">
        <p14:creationId xmlns:p14="http://schemas.microsoft.com/office/powerpoint/2010/main" val="1525589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w="9525"/>
        </p:spPr>
        <p:txBody>
          <a:bodyPr/>
          <a:lstStyle/>
          <a:p>
            <a:endParaRPr lang="en-US"/>
          </a:p>
        </p:txBody>
      </p:sp>
      <p:sp>
        <p:nvSpPr>
          <p:cNvPr id="59396" name="Slide Number Placeholder 3"/>
          <p:cNvSpPr>
            <a:spLocks noGrp="1"/>
          </p:cNvSpPr>
          <p:nvPr>
            <p:ph type="sldNum" sz="quarter" idx="5"/>
          </p:nvPr>
        </p:nvSpPr>
        <p:spPr>
          <a:noFill/>
        </p:spPr>
        <p:txBody>
          <a:bodyPr/>
          <a:lstStyle/>
          <a:p>
            <a:fld id="{C5AD7D3B-0840-477D-A256-CC7844A0953D}" type="slidenum">
              <a:rPr lang="en-US" smtClean="0"/>
              <a:pPr/>
              <a:t>9</a:t>
            </a:fld>
            <a:endParaRPr lang="en-US"/>
          </a:p>
        </p:txBody>
      </p:sp>
    </p:spTree>
    <p:extLst>
      <p:ext uri="{BB962C8B-B14F-4D97-AF65-F5344CB8AC3E}">
        <p14:creationId xmlns:p14="http://schemas.microsoft.com/office/powerpoint/2010/main" val="608465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w="9525"/>
        </p:spPr>
        <p:txBody>
          <a:bodyPr/>
          <a:lstStyle/>
          <a:p>
            <a:endParaRPr lang="en-US"/>
          </a:p>
        </p:txBody>
      </p:sp>
      <p:sp>
        <p:nvSpPr>
          <p:cNvPr id="60420" name="Slide Number Placeholder 3"/>
          <p:cNvSpPr>
            <a:spLocks noGrp="1"/>
          </p:cNvSpPr>
          <p:nvPr>
            <p:ph type="sldNum" sz="quarter" idx="5"/>
          </p:nvPr>
        </p:nvSpPr>
        <p:spPr>
          <a:noFill/>
        </p:spPr>
        <p:txBody>
          <a:bodyPr/>
          <a:lstStyle/>
          <a:p>
            <a:fld id="{392360F8-9600-4121-AA9B-1E864DFD9D02}" type="slidenum">
              <a:rPr lang="en-US" smtClean="0"/>
              <a:pPr/>
              <a:t>10</a:t>
            </a:fld>
            <a:endParaRPr lang="en-US"/>
          </a:p>
        </p:txBody>
      </p:sp>
    </p:spTree>
    <p:extLst>
      <p:ext uri="{BB962C8B-B14F-4D97-AF65-F5344CB8AC3E}">
        <p14:creationId xmlns:p14="http://schemas.microsoft.com/office/powerpoint/2010/main" val="3548415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w="9525"/>
        </p:spPr>
        <p:txBody>
          <a:bodyPr/>
          <a:lstStyle/>
          <a:p>
            <a:endParaRPr lang="en-US"/>
          </a:p>
        </p:txBody>
      </p:sp>
      <p:sp>
        <p:nvSpPr>
          <p:cNvPr id="60420" name="Slide Number Placeholder 3"/>
          <p:cNvSpPr>
            <a:spLocks noGrp="1"/>
          </p:cNvSpPr>
          <p:nvPr>
            <p:ph type="sldNum" sz="quarter" idx="5"/>
          </p:nvPr>
        </p:nvSpPr>
        <p:spPr>
          <a:noFill/>
        </p:spPr>
        <p:txBody>
          <a:bodyPr/>
          <a:lstStyle/>
          <a:p>
            <a:fld id="{392360F8-9600-4121-AA9B-1E864DFD9D02}" type="slidenum">
              <a:rPr lang="en-US" smtClean="0"/>
              <a:pPr/>
              <a:t>11</a:t>
            </a:fld>
            <a:endParaRPr lang="en-US"/>
          </a:p>
        </p:txBody>
      </p:sp>
    </p:spTree>
    <p:extLst>
      <p:ext uri="{BB962C8B-B14F-4D97-AF65-F5344CB8AC3E}">
        <p14:creationId xmlns:p14="http://schemas.microsoft.com/office/powerpoint/2010/main" val="1297004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w="9525"/>
        </p:spPr>
        <p:txBody>
          <a:bodyPr/>
          <a:lstStyle/>
          <a:p>
            <a:endParaRPr lang="en-US"/>
          </a:p>
        </p:txBody>
      </p:sp>
      <p:sp>
        <p:nvSpPr>
          <p:cNvPr id="61444" name="Slide Number Placeholder 3"/>
          <p:cNvSpPr>
            <a:spLocks noGrp="1"/>
          </p:cNvSpPr>
          <p:nvPr>
            <p:ph type="sldNum" sz="quarter" idx="5"/>
          </p:nvPr>
        </p:nvSpPr>
        <p:spPr>
          <a:noFill/>
        </p:spPr>
        <p:txBody>
          <a:bodyPr/>
          <a:lstStyle/>
          <a:p>
            <a:fld id="{A80EFFFD-5E07-4FAD-A1E6-D727DEFED449}" type="slidenum">
              <a:rPr lang="en-US" smtClean="0"/>
              <a:pPr/>
              <a:t>12</a:t>
            </a:fld>
            <a:endParaRPr lang="en-US"/>
          </a:p>
        </p:txBody>
      </p:sp>
    </p:spTree>
    <p:extLst>
      <p:ext uri="{BB962C8B-B14F-4D97-AF65-F5344CB8AC3E}">
        <p14:creationId xmlns:p14="http://schemas.microsoft.com/office/powerpoint/2010/main" val="4025818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w="9525"/>
        </p:spPr>
        <p:txBody>
          <a:bodyPr/>
          <a:lstStyle/>
          <a:p>
            <a:endParaRPr lang="en-US"/>
          </a:p>
        </p:txBody>
      </p:sp>
      <p:sp>
        <p:nvSpPr>
          <p:cNvPr id="62468" name="Slide Number Placeholder 3"/>
          <p:cNvSpPr>
            <a:spLocks noGrp="1"/>
          </p:cNvSpPr>
          <p:nvPr>
            <p:ph type="sldNum" sz="quarter" idx="5"/>
          </p:nvPr>
        </p:nvSpPr>
        <p:spPr>
          <a:noFill/>
        </p:spPr>
        <p:txBody>
          <a:bodyPr/>
          <a:lstStyle/>
          <a:p>
            <a:fld id="{D4A0E3D9-AD48-4961-A765-DF94964420D4}" type="slidenum">
              <a:rPr lang="en-US" smtClean="0"/>
              <a:pPr/>
              <a:t>13</a:t>
            </a:fld>
            <a:endParaRPr lang="en-US"/>
          </a:p>
        </p:txBody>
      </p:sp>
    </p:spTree>
    <p:extLst>
      <p:ext uri="{BB962C8B-B14F-4D97-AF65-F5344CB8AC3E}">
        <p14:creationId xmlns:p14="http://schemas.microsoft.com/office/powerpoint/2010/main" val="3643038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w="9525"/>
        </p:spPr>
        <p:txBody>
          <a:bodyPr/>
          <a:lstStyle/>
          <a:p>
            <a:endParaRPr lang="en-US"/>
          </a:p>
        </p:txBody>
      </p:sp>
      <p:sp>
        <p:nvSpPr>
          <p:cNvPr id="63492" name="Slide Number Placeholder 3"/>
          <p:cNvSpPr>
            <a:spLocks noGrp="1"/>
          </p:cNvSpPr>
          <p:nvPr>
            <p:ph type="sldNum" sz="quarter" idx="5"/>
          </p:nvPr>
        </p:nvSpPr>
        <p:spPr>
          <a:noFill/>
        </p:spPr>
        <p:txBody>
          <a:bodyPr/>
          <a:lstStyle/>
          <a:p>
            <a:fld id="{6735547F-26B1-4214-A78D-F14EDE3408A8}" type="slidenum">
              <a:rPr lang="en-US" smtClean="0"/>
              <a:pPr/>
              <a:t>14</a:t>
            </a:fld>
            <a:endParaRPr lang="en-US"/>
          </a:p>
        </p:txBody>
      </p:sp>
    </p:spTree>
    <p:extLst>
      <p:ext uri="{BB962C8B-B14F-4D97-AF65-F5344CB8AC3E}">
        <p14:creationId xmlns:p14="http://schemas.microsoft.com/office/powerpoint/2010/main" val="2041841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w="9525"/>
        </p:spPr>
        <p:txBody>
          <a:bodyPr/>
          <a:lstStyle/>
          <a:p>
            <a:endParaRPr lang="en-US"/>
          </a:p>
        </p:txBody>
      </p:sp>
      <p:sp>
        <p:nvSpPr>
          <p:cNvPr id="64516" name="Slide Number Placeholder 3"/>
          <p:cNvSpPr>
            <a:spLocks noGrp="1"/>
          </p:cNvSpPr>
          <p:nvPr>
            <p:ph type="sldNum" sz="quarter" idx="5"/>
          </p:nvPr>
        </p:nvSpPr>
        <p:spPr>
          <a:noFill/>
        </p:spPr>
        <p:txBody>
          <a:bodyPr/>
          <a:lstStyle/>
          <a:p>
            <a:fld id="{D4B48590-9409-430C-8053-A645DEC87550}" type="slidenum">
              <a:rPr lang="en-US" smtClean="0"/>
              <a:pPr/>
              <a:t>17</a:t>
            </a:fld>
            <a:endParaRPr lang="en-US"/>
          </a:p>
        </p:txBody>
      </p:sp>
    </p:spTree>
    <p:extLst>
      <p:ext uri="{BB962C8B-B14F-4D97-AF65-F5344CB8AC3E}">
        <p14:creationId xmlns:p14="http://schemas.microsoft.com/office/powerpoint/2010/main" val="3796678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w="9525"/>
        </p:spPr>
        <p:txBody>
          <a:bodyPr/>
          <a:lstStyle/>
          <a:p>
            <a:endParaRPr lang="en-US"/>
          </a:p>
        </p:txBody>
      </p:sp>
      <p:sp>
        <p:nvSpPr>
          <p:cNvPr id="65540" name="Slide Number Placeholder 3"/>
          <p:cNvSpPr>
            <a:spLocks noGrp="1"/>
          </p:cNvSpPr>
          <p:nvPr>
            <p:ph type="sldNum" sz="quarter" idx="5"/>
          </p:nvPr>
        </p:nvSpPr>
        <p:spPr>
          <a:noFill/>
        </p:spPr>
        <p:txBody>
          <a:bodyPr/>
          <a:lstStyle/>
          <a:p>
            <a:fld id="{58EC1086-55B8-41C7-B613-E2F563E9FDFA}" type="slidenum">
              <a:rPr lang="en-US" smtClean="0"/>
              <a:pPr/>
              <a:t>18</a:t>
            </a:fld>
            <a:endParaRPr lang="en-US"/>
          </a:p>
        </p:txBody>
      </p:sp>
    </p:spTree>
    <p:extLst>
      <p:ext uri="{BB962C8B-B14F-4D97-AF65-F5344CB8AC3E}">
        <p14:creationId xmlns:p14="http://schemas.microsoft.com/office/powerpoint/2010/main" val="627434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w="9525"/>
        </p:spPr>
        <p:txBody>
          <a:bodyPr/>
          <a:lstStyle/>
          <a:p>
            <a:endParaRPr lang="en-US"/>
          </a:p>
        </p:txBody>
      </p:sp>
      <p:sp>
        <p:nvSpPr>
          <p:cNvPr id="66564" name="Slide Number Placeholder 3"/>
          <p:cNvSpPr>
            <a:spLocks noGrp="1"/>
          </p:cNvSpPr>
          <p:nvPr>
            <p:ph type="sldNum" sz="quarter" idx="5"/>
          </p:nvPr>
        </p:nvSpPr>
        <p:spPr>
          <a:noFill/>
        </p:spPr>
        <p:txBody>
          <a:bodyPr/>
          <a:lstStyle/>
          <a:p>
            <a:fld id="{BD4AC3F9-09A9-4C5D-83A1-A8B8120E2317}" type="slidenum">
              <a:rPr lang="en-US" smtClean="0"/>
              <a:pPr/>
              <a:t>19</a:t>
            </a:fld>
            <a:endParaRPr lang="en-US"/>
          </a:p>
        </p:txBody>
      </p:sp>
    </p:spTree>
    <p:extLst>
      <p:ext uri="{BB962C8B-B14F-4D97-AF65-F5344CB8AC3E}">
        <p14:creationId xmlns:p14="http://schemas.microsoft.com/office/powerpoint/2010/main" val="243758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w="9525"/>
        </p:spPr>
        <p:txBody>
          <a:bodyPr/>
          <a:lstStyle/>
          <a:p>
            <a:endParaRPr lang="en-US"/>
          </a:p>
        </p:txBody>
      </p:sp>
      <p:sp>
        <p:nvSpPr>
          <p:cNvPr id="67588" name="Slide Number Placeholder 3"/>
          <p:cNvSpPr>
            <a:spLocks noGrp="1"/>
          </p:cNvSpPr>
          <p:nvPr>
            <p:ph type="sldNum" sz="quarter" idx="5"/>
          </p:nvPr>
        </p:nvSpPr>
        <p:spPr>
          <a:noFill/>
        </p:spPr>
        <p:txBody>
          <a:bodyPr/>
          <a:lstStyle/>
          <a:p>
            <a:fld id="{2403AA21-32CE-4C2E-963B-8A4C167BC8BD}" type="slidenum">
              <a:rPr lang="en-US" smtClean="0"/>
              <a:pPr/>
              <a:t>20</a:t>
            </a:fld>
            <a:endParaRPr lang="en-US"/>
          </a:p>
        </p:txBody>
      </p:sp>
    </p:spTree>
    <p:extLst>
      <p:ext uri="{BB962C8B-B14F-4D97-AF65-F5344CB8AC3E}">
        <p14:creationId xmlns:p14="http://schemas.microsoft.com/office/powerpoint/2010/main" val="3347520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w="9525"/>
        </p:spPr>
        <p:txBody>
          <a:bodyPr/>
          <a:lstStyle/>
          <a:p>
            <a:endParaRPr lang="en-US"/>
          </a:p>
        </p:txBody>
      </p:sp>
      <p:sp>
        <p:nvSpPr>
          <p:cNvPr id="68612" name="Slide Number Placeholder 3"/>
          <p:cNvSpPr>
            <a:spLocks noGrp="1"/>
          </p:cNvSpPr>
          <p:nvPr>
            <p:ph type="sldNum" sz="quarter" idx="5"/>
          </p:nvPr>
        </p:nvSpPr>
        <p:spPr>
          <a:noFill/>
        </p:spPr>
        <p:txBody>
          <a:bodyPr/>
          <a:lstStyle/>
          <a:p>
            <a:fld id="{4825ADEB-22E7-4818-BF76-ECBE621D114C}" type="slidenum">
              <a:rPr lang="en-US" smtClean="0"/>
              <a:pPr/>
              <a:t>21</a:t>
            </a:fld>
            <a:endParaRPr lang="en-US"/>
          </a:p>
        </p:txBody>
      </p:sp>
    </p:spTree>
    <p:extLst>
      <p:ext uri="{BB962C8B-B14F-4D97-AF65-F5344CB8AC3E}">
        <p14:creationId xmlns:p14="http://schemas.microsoft.com/office/powerpoint/2010/main" val="42535306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w="9525"/>
        </p:spPr>
        <p:txBody>
          <a:bodyPr/>
          <a:lstStyle/>
          <a:p>
            <a:endParaRPr lang="en-US"/>
          </a:p>
        </p:txBody>
      </p:sp>
      <p:sp>
        <p:nvSpPr>
          <p:cNvPr id="69636" name="Slide Number Placeholder 3"/>
          <p:cNvSpPr>
            <a:spLocks noGrp="1"/>
          </p:cNvSpPr>
          <p:nvPr>
            <p:ph type="sldNum" sz="quarter" idx="5"/>
          </p:nvPr>
        </p:nvSpPr>
        <p:spPr>
          <a:noFill/>
        </p:spPr>
        <p:txBody>
          <a:bodyPr/>
          <a:lstStyle/>
          <a:p>
            <a:fld id="{50498604-2BE3-45A8-954C-0743203CEC7A}" type="slidenum">
              <a:rPr lang="en-US" smtClean="0"/>
              <a:pPr/>
              <a:t>22</a:t>
            </a:fld>
            <a:endParaRPr lang="en-US"/>
          </a:p>
        </p:txBody>
      </p:sp>
    </p:spTree>
    <p:extLst>
      <p:ext uri="{BB962C8B-B14F-4D97-AF65-F5344CB8AC3E}">
        <p14:creationId xmlns:p14="http://schemas.microsoft.com/office/powerpoint/2010/main" val="25345305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w="9525"/>
        </p:spPr>
        <p:txBody>
          <a:bodyPr/>
          <a:lstStyle/>
          <a:p>
            <a:endParaRPr lang="en-US"/>
          </a:p>
        </p:txBody>
      </p:sp>
      <p:sp>
        <p:nvSpPr>
          <p:cNvPr id="71684" name="Slide Number Placeholder 3"/>
          <p:cNvSpPr>
            <a:spLocks noGrp="1"/>
          </p:cNvSpPr>
          <p:nvPr>
            <p:ph type="sldNum" sz="quarter" idx="5"/>
          </p:nvPr>
        </p:nvSpPr>
        <p:spPr>
          <a:noFill/>
        </p:spPr>
        <p:txBody>
          <a:bodyPr/>
          <a:lstStyle/>
          <a:p>
            <a:fld id="{20618901-57E8-4FEA-8BAE-DE7982341AF1}" type="slidenum">
              <a:rPr lang="en-US" smtClean="0"/>
              <a:pPr/>
              <a:t>23</a:t>
            </a:fld>
            <a:endParaRPr lang="en-US"/>
          </a:p>
        </p:txBody>
      </p:sp>
    </p:spTree>
    <p:extLst>
      <p:ext uri="{BB962C8B-B14F-4D97-AF65-F5344CB8AC3E}">
        <p14:creationId xmlns:p14="http://schemas.microsoft.com/office/powerpoint/2010/main" val="12922463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w="9525"/>
        </p:spPr>
        <p:txBody>
          <a:bodyPr/>
          <a:lstStyle/>
          <a:p>
            <a:endParaRPr lang="en-US"/>
          </a:p>
        </p:txBody>
      </p:sp>
      <p:sp>
        <p:nvSpPr>
          <p:cNvPr id="72708" name="Slide Number Placeholder 3"/>
          <p:cNvSpPr>
            <a:spLocks noGrp="1"/>
          </p:cNvSpPr>
          <p:nvPr>
            <p:ph type="sldNum" sz="quarter" idx="5"/>
          </p:nvPr>
        </p:nvSpPr>
        <p:spPr>
          <a:noFill/>
        </p:spPr>
        <p:txBody>
          <a:bodyPr/>
          <a:lstStyle/>
          <a:p>
            <a:fld id="{839A3630-DF0E-4694-BA05-84F73A1F198A}" type="slidenum">
              <a:rPr lang="en-US" smtClean="0"/>
              <a:pPr/>
              <a:t>24</a:t>
            </a:fld>
            <a:endParaRPr lang="en-US"/>
          </a:p>
        </p:txBody>
      </p:sp>
    </p:spTree>
    <p:extLst>
      <p:ext uri="{BB962C8B-B14F-4D97-AF65-F5344CB8AC3E}">
        <p14:creationId xmlns:p14="http://schemas.microsoft.com/office/powerpoint/2010/main" val="2439838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w="9525"/>
        </p:spPr>
        <p:txBody>
          <a:bodyPr/>
          <a:lstStyle/>
          <a:p>
            <a:endParaRPr lang="en-US"/>
          </a:p>
        </p:txBody>
      </p:sp>
      <p:sp>
        <p:nvSpPr>
          <p:cNvPr id="73732" name="Slide Number Placeholder 3"/>
          <p:cNvSpPr>
            <a:spLocks noGrp="1"/>
          </p:cNvSpPr>
          <p:nvPr>
            <p:ph type="sldNum" sz="quarter" idx="5"/>
          </p:nvPr>
        </p:nvSpPr>
        <p:spPr>
          <a:noFill/>
        </p:spPr>
        <p:txBody>
          <a:bodyPr/>
          <a:lstStyle/>
          <a:p>
            <a:fld id="{F3E4A476-559F-4861-9134-1E0C64E950B4}" type="slidenum">
              <a:rPr lang="en-US" smtClean="0"/>
              <a:pPr/>
              <a:t>25</a:t>
            </a:fld>
            <a:endParaRPr lang="en-US"/>
          </a:p>
        </p:txBody>
      </p:sp>
    </p:spTree>
    <p:extLst>
      <p:ext uri="{BB962C8B-B14F-4D97-AF65-F5344CB8AC3E}">
        <p14:creationId xmlns:p14="http://schemas.microsoft.com/office/powerpoint/2010/main" val="5312987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w="9525"/>
        </p:spPr>
        <p:txBody>
          <a:bodyPr/>
          <a:lstStyle/>
          <a:p>
            <a:endParaRPr lang="en-US"/>
          </a:p>
        </p:txBody>
      </p:sp>
      <p:sp>
        <p:nvSpPr>
          <p:cNvPr id="74756" name="Slide Number Placeholder 3"/>
          <p:cNvSpPr>
            <a:spLocks noGrp="1"/>
          </p:cNvSpPr>
          <p:nvPr>
            <p:ph type="sldNum" sz="quarter" idx="5"/>
          </p:nvPr>
        </p:nvSpPr>
        <p:spPr>
          <a:noFill/>
        </p:spPr>
        <p:txBody>
          <a:bodyPr/>
          <a:lstStyle/>
          <a:p>
            <a:fld id="{BD3699D9-2037-4EB5-A8E3-3CF4F8C24693}" type="slidenum">
              <a:rPr lang="en-US" smtClean="0"/>
              <a:pPr/>
              <a:t>26</a:t>
            </a:fld>
            <a:endParaRPr lang="en-US"/>
          </a:p>
        </p:txBody>
      </p:sp>
    </p:spTree>
    <p:extLst>
      <p:ext uri="{BB962C8B-B14F-4D97-AF65-F5344CB8AC3E}">
        <p14:creationId xmlns:p14="http://schemas.microsoft.com/office/powerpoint/2010/main" val="9957450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w="9525"/>
        </p:spPr>
        <p:txBody>
          <a:bodyPr/>
          <a:lstStyle/>
          <a:p>
            <a:endParaRPr lang="en-US"/>
          </a:p>
        </p:txBody>
      </p:sp>
      <p:sp>
        <p:nvSpPr>
          <p:cNvPr id="76804" name="Slide Number Placeholder 3"/>
          <p:cNvSpPr>
            <a:spLocks noGrp="1"/>
          </p:cNvSpPr>
          <p:nvPr>
            <p:ph type="sldNum" sz="quarter" idx="5"/>
          </p:nvPr>
        </p:nvSpPr>
        <p:spPr>
          <a:noFill/>
        </p:spPr>
        <p:txBody>
          <a:bodyPr/>
          <a:lstStyle/>
          <a:p>
            <a:fld id="{20DAAE86-CCFA-42B3-8E7B-899549A46905}" type="slidenum">
              <a:rPr lang="en-US" smtClean="0"/>
              <a:pPr/>
              <a:t>27</a:t>
            </a:fld>
            <a:endParaRPr lang="en-US"/>
          </a:p>
        </p:txBody>
      </p:sp>
    </p:spTree>
    <p:extLst>
      <p:ext uri="{BB962C8B-B14F-4D97-AF65-F5344CB8AC3E}">
        <p14:creationId xmlns:p14="http://schemas.microsoft.com/office/powerpoint/2010/main" val="26150993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w="9525"/>
        </p:spPr>
        <p:txBody>
          <a:bodyPr/>
          <a:lstStyle/>
          <a:p>
            <a:endParaRPr lang="en-US"/>
          </a:p>
        </p:txBody>
      </p:sp>
      <p:sp>
        <p:nvSpPr>
          <p:cNvPr id="78852" name="Slide Number Placeholder 3"/>
          <p:cNvSpPr>
            <a:spLocks noGrp="1"/>
          </p:cNvSpPr>
          <p:nvPr>
            <p:ph type="sldNum" sz="quarter" idx="5"/>
          </p:nvPr>
        </p:nvSpPr>
        <p:spPr>
          <a:noFill/>
        </p:spPr>
        <p:txBody>
          <a:bodyPr/>
          <a:lstStyle/>
          <a:p>
            <a:fld id="{4599C88F-AA22-4CCB-9F0B-D4E167F2E983}" type="slidenum">
              <a:rPr lang="en-US" smtClean="0"/>
              <a:pPr/>
              <a:t>28</a:t>
            </a:fld>
            <a:endParaRPr lang="en-US"/>
          </a:p>
        </p:txBody>
      </p:sp>
    </p:spTree>
    <p:extLst>
      <p:ext uri="{BB962C8B-B14F-4D97-AF65-F5344CB8AC3E}">
        <p14:creationId xmlns:p14="http://schemas.microsoft.com/office/powerpoint/2010/main" val="7924927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w="9525"/>
        </p:spPr>
        <p:txBody>
          <a:bodyPr/>
          <a:lstStyle/>
          <a:p>
            <a:endParaRPr lang="en-US"/>
          </a:p>
        </p:txBody>
      </p:sp>
      <p:sp>
        <p:nvSpPr>
          <p:cNvPr id="79876" name="Slide Number Placeholder 3"/>
          <p:cNvSpPr>
            <a:spLocks noGrp="1"/>
          </p:cNvSpPr>
          <p:nvPr>
            <p:ph type="sldNum" sz="quarter" idx="5"/>
          </p:nvPr>
        </p:nvSpPr>
        <p:spPr>
          <a:noFill/>
        </p:spPr>
        <p:txBody>
          <a:bodyPr/>
          <a:lstStyle/>
          <a:p>
            <a:fld id="{91156701-5A27-4DED-A279-DA86EE0C804D}" type="slidenum">
              <a:rPr lang="en-US" smtClean="0"/>
              <a:pPr/>
              <a:t>29</a:t>
            </a:fld>
            <a:endParaRPr lang="en-US"/>
          </a:p>
        </p:txBody>
      </p:sp>
    </p:spTree>
    <p:extLst>
      <p:ext uri="{BB962C8B-B14F-4D97-AF65-F5344CB8AC3E}">
        <p14:creationId xmlns:p14="http://schemas.microsoft.com/office/powerpoint/2010/main" val="30548115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w="9525"/>
        </p:spPr>
        <p:txBody>
          <a:bodyPr/>
          <a:lstStyle/>
          <a:p>
            <a:endParaRPr lang="en-US"/>
          </a:p>
        </p:txBody>
      </p:sp>
      <p:sp>
        <p:nvSpPr>
          <p:cNvPr id="84996" name="Slide Number Placeholder 3"/>
          <p:cNvSpPr>
            <a:spLocks noGrp="1"/>
          </p:cNvSpPr>
          <p:nvPr>
            <p:ph type="sldNum" sz="quarter" idx="5"/>
          </p:nvPr>
        </p:nvSpPr>
        <p:spPr>
          <a:noFill/>
        </p:spPr>
        <p:txBody>
          <a:bodyPr/>
          <a:lstStyle/>
          <a:p>
            <a:fld id="{A87FE70D-FE5E-4947-9A0D-78FE8304C483}" type="slidenum">
              <a:rPr lang="en-US" smtClean="0"/>
              <a:pPr/>
              <a:t>30</a:t>
            </a:fld>
            <a:endParaRPr lang="en-US"/>
          </a:p>
        </p:txBody>
      </p:sp>
    </p:spTree>
    <p:extLst>
      <p:ext uri="{BB962C8B-B14F-4D97-AF65-F5344CB8AC3E}">
        <p14:creationId xmlns:p14="http://schemas.microsoft.com/office/powerpoint/2010/main" val="11528252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w="9525"/>
        </p:spPr>
        <p:txBody>
          <a:bodyPr/>
          <a:lstStyle/>
          <a:p>
            <a:endParaRPr lang="en-US"/>
          </a:p>
        </p:txBody>
      </p:sp>
      <p:sp>
        <p:nvSpPr>
          <p:cNvPr id="86020" name="Slide Number Placeholder 3"/>
          <p:cNvSpPr>
            <a:spLocks noGrp="1"/>
          </p:cNvSpPr>
          <p:nvPr>
            <p:ph type="sldNum" sz="quarter" idx="5"/>
          </p:nvPr>
        </p:nvSpPr>
        <p:spPr>
          <a:noFill/>
        </p:spPr>
        <p:txBody>
          <a:bodyPr/>
          <a:lstStyle/>
          <a:p>
            <a:fld id="{A92A871F-E032-4F86-B97D-B91B0EECFC1E}" type="slidenum">
              <a:rPr lang="en-US" smtClean="0"/>
              <a:pPr/>
              <a:t>33</a:t>
            </a:fld>
            <a:endParaRPr lang="en-US"/>
          </a:p>
        </p:txBody>
      </p:sp>
    </p:spTree>
    <p:extLst>
      <p:ext uri="{BB962C8B-B14F-4D97-AF65-F5344CB8AC3E}">
        <p14:creationId xmlns:p14="http://schemas.microsoft.com/office/powerpoint/2010/main" val="3467666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w="9525"/>
        </p:spPr>
        <p:txBody>
          <a:bodyPr/>
          <a:lstStyle/>
          <a:p>
            <a:endParaRPr lang="en-US"/>
          </a:p>
        </p:txBody>
      </p:sp>
      <p:sp>
        <p:nvSpPr>
          <p:cNvPr id="88068" name="Slide Number Placeholder 3"/>
          <p:cNvSpPr>
            <a:spLocks noGrp="1"/>
          </p:cNvSpPr>
          <p:nvPr>
            <p:ph type="sldNum" sz="quarter" idx="5"/>
          </p:nvPr>
        </p:nvSpPr>
        <p:spPr>
          <a:noFill/>
        </p:spPr>
        <p:txBody>
          <a:bodyPr/>
          <a:lstStyle/>
          <a:p>
            <a:fld id="{4B3C034D-01B3-47E9-849C-B8C8B5407CB0}" type="slidenum">
              <a:rPr lang="en-US" smtClean="0"/>
              <a:pPr/>
              <a:t>34</a:t>
            </a:fld>
            <a:endParaRPr lang="en-US"/>
          </a:p>
        </p:txBody>
      </p:sp>
    </p:spTree>
    <p:extLst>
      <p:ext uri="{BB962C8B-B14F-4D97-AF65-F5344CB8AC3E}">
        <p14:creationId xmlns:p14="http://schemas.microsoft.com/office/powerpoint/2010/main" val="1258315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10" name="Straight Connector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kumimoji="0" lang="en-US" dirty="0"/>
          </a:p>
        </p:txBody>
      </p:sp>
      <p:sp>
        <p:nvSpPr>
          <p:cNvPr id="11" name="Straight Connector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kumimoji="0" lang="en-US" dirty="0"/>
          </a:p>
        </p:txBody>
      </p:sp>
      <p:sp>
        <p:nvSpPr>
          <p:cNvPr id="12" name="Straight Connector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kumimoji="0" lang="en-US" dirty="0"/>
          </a:p>
        </p:txBody>
      </p:sp>
      <p:sp>
        <p:nvSpPr>
          <p:cNvPr id="13" name="Straight Connector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kumimoji="0" lang="en-US" dirty="0"/>
          </a:p>
        </p:txBody>
      </p:sp>
      <p:sp>
        <p:nvSpPr>
          <p:cNvPr id="14" name="Straight Connector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kumimoji="0" lang="en-US" dirty="0"/>
          </a:p>
        </p:txBody>
      </p:sp>
      <p:sp>
        <p:nvSpPr>
          <p:cNvPr id="15" name="Straight Connector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kumimoji="0" lang="en-US" dirty="0"/>
          </a:p>
        </p:txBody>
      </p:sp>
      <p:sp>
        <p:nvSpPr>
          <p:cNvPr id="16" name="Rectangle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17" name="Oval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18" name="Oval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19" name="Oval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20" name="Oval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21" name="Oval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fld id="{48C7FBE2-5FE0-4E60-8E3E-1F1129A6E73C}" type="datetime1">
              <a:rPr lang="en-US"/>
              <a:pPr>
                <a:defRPr/>
              </a:pPr>
              <a:t>9/1/2022</a:t>
            </a:fld>
            <a:endParaRPr lang="en-US" dirty="0"/>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endParaRPr lang="en-US"/>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37093747-3D9B-4E78-AF99-B25B81A65C3B}"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6"/>
          <p:cNvSpPr>
            <a:spLocks noGrp="1"/>
          </p:cNvSpPr>
          <p:nvPr>
            <p:ph type="dt" sz="half" idx="10"/>
          </p:nvPr>
        </p:nvSpPr>
        <p:spPr/>
        <p:txBody>
          <a:bodyPr rtlCol="0"/>
          <a:lstStyle>
            <a:lvl1pPr>
              <a:defRPr/>
            </a:lvl1pPr>
          </a:lstStyle>
          <a:p>
            <a:pPr>
              <a:defRPr/>
            </a:pPr>
            <a:fld id="{6A0F0B78-4AE0-43A8-97DC-B7068E3B0C77}" type="datetime1">
              <a:rPr lang="en-US"/>
              <a:pPr>
                <a:defRPr/>
              </a:pPr>
              <a:t>9/1/2022</a:t>
            </a:fld>
            <a:endParaRPr lang="en-US" dirty="0"/>
          </a:p>
        </p:txBody>
      </p:sp>
      <p:sp>
        <p:nvSpPr>
          <p:cNvPr id="5" name="Slide Number Placeholder 8"/>
          <p:cNvSpPr>
            <a:spLocks noGrp="1"/>
          </p:cNvSpPr>
          <p:nvPr>
            <p:ph type="sldNum" sz="quarter" idx="11"/>
          </p:nvPr>
        </p:nvSpPr>
        <p:spPr/>
        <p:txBody>
          <a:bodyPr rtlCol="0"/>
          <a:lstStyle>
            <a:lvl1pPr>
              <a:defRPr/>
            </a:lvl1pPr>
          </a:lstStyle>
          <a:p>
            <a:pPr>
              <a:defRPr/>
            </a:pPr>
            <a:fld id="{42C13D09-8361-4FC0-8676-FE95F5B54B23}" type="slidenum">
              <a:rPr lang="en-US"/>
              <a:pPr>
                <a:defRPr/>
              </a:pPr>
              <a:t>‹#›</a:t>
            </a:fld>
            <a:endParaRPr lang="en-US" dirty="0"/>
          </a:p>
        </p:txBody>
      </p:sp>
      <p:sp>
        <p:nvSpPr>
          <p:cNvPr id="6" name="Footer Placeholder 9"/>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8" name="Straight Connector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kumimoji="0" lang="en-US" dirty="0"/>
          </a:p>
        </p:txBody>
      </p:sp>
      <p:sp>
        <p:nvSpPr>
          <p:cNvPr id="9" name="Straight Connector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kumimoji="0" lang="en-US" dirty="0"/>
          </a:p>
        </p:txBody>
      </p:sp>
      <p:sp>
        <p:nvSpPr>
          <p:cNvPr id="10" name="Straight Connector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kumimoji="0" lang="en-US" dirty="0"/>
          </a:p>
        </p:txBody>
      </p:sp>
      <p:sp>
        <p:nvSpPr>
          <p:cNvPr id="11" name="Straight Connector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kumimoji="0" lang="en-US" dirty="0"/>
          </a:p>
        </p:txBody>
      </p:sp>
      <p:sp>
        <p:nvSpPr>
          <p:cNvPr id="12" name="Straight Connector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kumimoji="0" lang="en-US" dirty="0"/>
          </a:p>
        </p:txBody>
      </p:sp>
      <p:sp>
        <p:nvSpPr>
          <p:cNvPr id="13" name="Rectangle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14" name="Oval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15" name="Oval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16" name="Oval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17" name="Oval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18" name="Oval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19" name="Straight Connector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kumimoji="0" lang="en-US" dirty="0"/>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en-US"/>
              <a:t>Click to edit Master title style</a:t>
            </a:r>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fld id="{D99A5F63-E59D-4F4D-A292-61E55D9B5C3F}" type="datetime1">
              <a:rPr lang="en-US"/>
              <a:pPr>
                <a:defRPr/>
              </a:pPr>
              <a:t>9/1/2022</a:t>
            </a:fld>
            <a:endParaRPr lang="en-US" dirty="0"/>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endParaRPr lang="en-US"/>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75340995-A66A-49BF-9ACA-71B5DB48774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457200" y="1600200"/>
            <a:ext cx="3657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270248" y="1600200"/>
            <a:ext cx="3657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80D0E7EF-87C7-4FBD-B3AB-31D91099E007}" type="datetime1">
              <a:rPr lang="en-US"/>
              <a:pPr>
                <a:defRPr/>
              </a:pPr>
              <a:t>9/1/2022</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CBC521A9-A7D8-4563-BB51-9AD8D37547C4}"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457200" y="2362200"/>
            <a:ext cx="3657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371975" y="2362200"/>
            <a:ext cx="3657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a:t>Click to edit Master text styles</a:t>
            </a:r>
          </a:p>
        </p:txBody>
      </p:sp>
      <p:sp>
        <p:nvSpPr>
          <p:cNvPr id="7" name="Date Placeholder 13"/>
          <p:cNvSpPr>
            <a:spLocks noGrp="1"/>
          </p:cNvSpPr>
          <p:nvPr>
            <p:ph type="dt" sz="half" idx="10"/>
          </p:nvPr>
        </p:nvSpPr>
        <p:spPr/>
        <p:txBody>
          <a:bodyPr/>
          <a:lstStyle>
            <a:lvl1pPr>
              <a:defRPr/>
            </a:lvl1pPr>
          </a:lstStyle>
          <a:p>
            <a:pPr>
              <a:defRPr/>
            </a:pPr>
            <a:fld id="{31A84220-50BD-458C-83E0-B860769B9B7E}" type="datetime1">
              <a:rPr lang="en-US"/>
              <a:pPr>
                <a:defRPr/>
              </a:pPr>
              <a:t>9/1/2022</a:t>
            </a:fld>
            <a:endParaRPr lang="en-US" dirty="0"/>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21FA3CB1-7F7A-48F2-B819-B190AA539726}"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5"/>
          <p:cNvSpPr>
            <a:spLocks noGrp="1"/>
          </p:cNvSpPr>
          <p:nvPr>
            <p:ph type="dt" sz="half" idx="10"/>
          </p:nvPr>
        </p:nvSpPr>
        <p:spPr/>
        <p:txBody>
          <a:bodyPr rtlCol="0"/>
          <a:lstStyle>
            <a:lvl1pPr>
              <a:defRPr/>
            </a:lvl1pPr>
          </a:lstStyle>
          <a:p>
            <a:pPr>
              <a:defRPr/>
            </a:pPr>
            <a:fld id="{4F74996E-20C7-4E5B-B1D9-7C8FEEF5DF77}" type="datetime1">
              <a:rPr lang="en-US"/>
              <a:pPr>
                <a:defRPr/>
              </a:pPr>
              <a:t>9/1/2022</a:t>
            </a:fld>
            <a:endParaRPr lang="en-US" dirty="0"/>
          </a:p>
        </p:txBody>
      </p:sp>
      <p:sp>
        <p:nvSpPr>
          <p:cNvPr id="4" name="Slide Number Placeholder 6"/>
          <p:cNvSpPr>
            <a:spLocks noGrp="1"/>
          </p:cNvSpPr>
          <p:nvPr>
            <p:ph type="sldNum" sz="quarter" idx="11"/>
          </p:nvPr>
        </p:nvSpPr>
        <p:spPr/>
        <p:txBody>
          <a:bodyPr rtlCol="0"/>
          <a:lstStyle>
            <a:lvl1pPr>
              <a:defRPr/>
            </a:lvl1pPr>
          </a:lstStyle>
          <a:p>
            <a:pPr>
              <a:defRPr/>
            </a:pPr>
            <a:fld id="{E4D96F5E-28FA-4547-9BD7-ADD772404CF5}" type="slidenum">
              <a:rPr lang="en-US"/>
              <a:pPr>
                <a:defRPr/>
              </a:pPr>
              <a:t>‹#›</a:t>
            </a:fld>
            <a:endParaRPr lang="en-US" dirty="0"/>
          </a:p>
        </p:txBody>
      </p:sp>
      <p:sp>
        <p:nvSpPr>
          <p:cNvPr id="5" name="Footer Placeholder 7"/>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C761A099-9743-471D-B932-F5BB078BDCFB}" type="datetime1">
              <a:rPr lang="en-US"/>
              <a:pPr>
                <a:defRPr/>
              </a:pPr>
              <a:t>9/1/2022</a:t>
            </a:fld>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1EB2452D-7A07-4B47-B181-D97D2C4F3B42}"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kumimoji="0" lang="en-US" dirty="0"/>
          </a:p>
        </p:txBody>
      </p:sp>
      <p:sp>
        <p:nvSpPr>
          <p:cNvPr id="6" name="Straight Connector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kumimoji="0" lang="en-US" dirty="0"/>
          </a:p>
        </p:txBody>
      </p:sp>
      <p:sp>
        <p:nvSpPr>
          <p:cNvPr id="7" name="Straight Connector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kumimoji="0" lang="en-US" dirty="0"/>
          </a:p>
        </p:txBody>
      </p:sp>
      <p:sp>
        <p:nvSpPr>
          <p:cNvPr id="8" name="Straight Connector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kumimoji="0" lang="en-US" dirty="0"/>
          </a:p>
        </p:txBody>
      </p:sp>
      <p:sp>
        <p:nvSpPr>
          <p:cNvPr id="9" name="Rectangle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10" name="Straight Connector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kumimoji="0" lang="en-US" dirty="0"/>
          </a:p>
        </p:txBody>
      </p:sp>
      <p:sp>
        <p:nvSpPr>
          <p:cNvPr id="11" name="Oval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8" name="Content Placeholder 17"/>
          <p:cNvSpPr>
            <a:spLocks noGrp="1"/>
          </p:cNvSpPr>
          <p:nvPr>
            <p:ph sz="quarter" idx="1"/>
          </p:nvPr>
        </p:nvSpPr>
        <p:spPr>
          <a:xfrm>
            <a:off x="304800" y="274320"/>
            <a:ext cx="5638800" cy="6327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20"/>
          <p:cNvSpPr>
            <a:spLocks noGrp="1"/>
          </p:cNvSpPr>
          <p:nvPr>
            <p:ph type="dt" sz="half" idx="10"/>
          </p:nvPr>
        </p:nvSpPr>
        <p:spPr/>
        <p:txBody>
          <a:bodyPr rtlCol="0"/>
          <a:lstStyle>
            <a:lvl1pPr>
              <a:defRPr/>
            </a:lvl1pPr>
          </a:lstStyle>
          <a:p>
            <a:pPr>
              <a:defRPr/>
            </a:pPr>
            <a:fld id="{B92D4D36-E8A6-4E9F-A481-EB54C367F3CE}" type="datetime1">
              <a:rPr lang="en-US"/>
              <a:pPr>
                <a:defRPr/>
              </a:pPr>
              <a:t>9/1/2022</a:t>
            </a:fld>
            <a:endParaRPr lang="en-US" dirty="0"/>
          </a:p>
        </p:txBody>
      </p:sp>
      <p:sp>
        <p:nvSpPr>
          <p:cNvPr id="13" name="Slide Number Placeholder 21"/>
          <p:cNvSpPr>
            <a:spLocks noGrp="1"/>
          </p:cNvSpPr>
          <p:nvPr>
            <p:ph type="sldNum" sz="quarter" idx="11"/>
          </p:nvPr>
        </p:nvSpPr>
        <p:spPr/>
        <p:txBody>
          <a:bodyPr rtlCol="0"/>
          <a:lstStyle>
            <a:lvl1pPr>
              <a:defRPr/>
            </a:lvl1pPr>
          </a:lstStyle>
          <a:p>
            <a:pPr>
              <a:defRPr/>
            </a:pPr>
            <a:fld id="{542E0CA5-7B1A-4789-B287-87D7CC2EE639}" type="slidenum">
              <a:rPr lang="en-US"/>
              <a:pPr>
                <a:defRPr/>
              </a:pPr>
              <a:t>‹#›</a:t>
            </a:fld>
            <a:endParaRPr lang="en-US" dirty="0"/>
          </a:p>
        </p:txBody>
      </p:sp>
      <p:sp>
        <p:nvSpPr>
          <p:cNvPr id="14" name="Footer Placeholder 22"/>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kumimoji="0" lang="en-US" dirty="0"/>
          </a:p>
        </p:txBody>
      </p:sp>
      <p:sp>
        <p:nvSpPr>
          <p:cNvPr id="6" name="Oval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7" name="Straight Connector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defRPr/>
            </a:pPr>
            <a:endParaRPr kumimoji="0" lang="en-US" dirty="0"/>
          </a:p>
        </p:txBody>
      </p:sp>
      <p:sp>
        <p:nvSpPr>
          <p:cNvPr id="8" name="Rectangle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9" name="Straight Connector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kumimoji="0" lang="en-US" dirty="0"/>
          </a:p>
        </p:txBody>
      </p:sp>
      <p:sp>
        <p:nvSpPr>
          <p:cNvPr id="10" name="Straight Connector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kumimoji="0" lang="en-US" dirty="0"/>
          </a:p>
        </p:txBody>
      </p:sp>
      <p:sp>
        <p:nvSpPr>
          <p:cNvPr id="11" name="Straight Connector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kumimoji="0" lang="en-US" dirty="0"/>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n-US" noProof="0" dirty="0"/>
              <a:t>Click icon to add picture</a:t>
            </a:r>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a:t>Click to edit Master text styles</a:t>
            </a:r>
          </a:p>
        </p:txBody>
      </p:sp>
      <p:sp>
        <p:nvSpPr>
          <p:cNvPr id="12" name="Date Placeholder 16"/>
          <p:cNvSpPr>
            <a:spLocks noGrp="1"/>
          </p:cNvSpPr>
          <p:nvPr>
            <p:ph type="dt" sz="half" idx="10"/>
          </p:nvPr>
        </p:nvSpPr>
        <p:spPr/>
        <p:txBody>
          <a:bodyPr rtlCol="0"/>
          <a:lstStyle>
            <a:lvl1pPr>
              <a:defRPr/>
            </a:lvl1pPr>
          </a:lstStyle>
          <a:p>
            <a:pPr>
              <a:defRPr/>
            </a:pPr>
            <a:fld id="{9D07DBD8-0220-4667-9981-F2D9B9530470}" type="datetime1">
              <a:rPr lang="en-US"/>
              <a:pPr>
                <a:defRPr/>
              </a:pPr>
              <a:t>9/1/2022</a:t>
            </a:fld>
            <a:endParaRPr lang="en-US" dirty="0"/>
          </a:p>
        </p:txBody>
      </p:sp>
      <p:sp>
        <p:nvSpPr>
          <p:cNvPr id="13" name="Slide Number Placeholder 17"/>
          <p:cNvSpPr>
            <a:spLocks noGrp="1"/>
          </p:cNvSpPr>
          <p:nvPr>
            <p:ph type="sldNum" sz="quarter" idx="11"/>
          </p:nvPr>
        </p:nvSpPr>
        <p:spPr/>
        <p:txBody>
          <a:bodyPr rtlCol="0"/>
          <a:lstStyle>
            <a:lvl1pPr>
              <a:defRPr/>
            </a:lvl1pPr>
          </a:lstStyle>
          <a:p>
            <a:pPr>
              <a:defRPr/>
            </a:pPr>
            <a:fld id="{9D991529-459A-4B7E-85B1-09F7AFB23572}" type="slidenum">
              <a:rPr lang="en-US"/>
              <a:pPr>
                <a:defRPr/>
              </a:pPr>
              <a:t>‹#›</a:t>
            </a:fld>
            <a:endParaRPr lang="en-US" dirty="0"/>
          </a:p>
        </p:txBody>
      </p:sp>
      <p:sp>
        <p:nvSpPr>
          <p:cNvPr id="14" name="Footer Placeholder 20"/>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BE1E5ACC-00DF-451D-911B-05897D5B16A9}" type="datetime1">
              <a:rPr lang="en-US"/>
              <a:pPr>
                <a:defRPr/>
              </a:pPr>
              <a:t>9/1/2022</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3B15D116-072F-49C0-A7D1-309D1A8D90F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895DADC7-A0F8-4561-9AE6-676DBF098D17}" type="datetime1">
              <a:rPr lang="en-US"/>
              <a:pPr>
                <a:defRPr/>
              </a:pPr>
              <a:t>9/1/2022</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CD96C372-C6AF-444B-BA1F-42C294D01C88}"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lang="en-US"/>
              <a:t>Click to edit Master title style</a:t>
            </a:r>
          </a:p>
        </p:txBody>
      </p:sp>
      <p:sp>
        <p:nvSpPr>
          <p:cNvPr id="1028" name="Text Placeholder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defRPr>
            </a:lvl1pPr>
          </a:lstStyle>
          <a:p>
            <a:pPr>
              <a:defRPr/>
            </a:pPr>
            <a:fld id="{D6B3F183-A0F8-4FFE-B741-CA6BF040EFF7}" type="datetime1">
              <a:rPr lang="en-US"/>
              <a:pPr>
                <a:defRPr/>
              </a:pPr>
              <a:t>9/1/2022</a:t>
            </a:fld>
            <a:endParaRPr lang="en-US" dirty="0"/>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kumimoji="0" lang="en-US" dirty="0"/>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kumimoji="0"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a:solidFill>
                  <a:srgbClr val="FFFFFF"/>
                </a:solidFill>
              </a:defRPr>
            </a:lvl1pPr>
          </a:lstStyle>
          <a:p>
            <a:pPr>
              <a:defRPr/>
            </a:pPr>
            <a:fld id="{EEA49A15-F8B4-4171-A9D3-6F696E33F49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42" r:id="rId4"/>
    <p:sldLayoutId id="2147483843" r:id="rId5"/>
    <p:sldLayoutId id="2147483850" r:id="rId6"/>
    <p:sldLayoutId id="2147483844" r:id="rId7"/>
    <p:sldLayoutId id="2147483851" r:id="rId8"/>
    <p:sldLayoutId id="2147483852" r:id="rId9"/>
    <p:sldLayoutId id="2147483845" r:id="rId10"/>
    <p:sldLayoutId id="2147483846" r:id="rId11"/>
  </p:sldLayoutIdLst>
  <p:hf sldNum="0" hdr="0" ftr="0" dt="0"/>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601724"/>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BAABAC"/>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AABAC"/>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apps.collegeboard.com/fincalc/college_cost.jsp"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studentaid.gov/"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hyperlink" Target="http://www.schev.edu/"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studentaid.gov/"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hyperlink" Target="https://studentaid.gov/"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hyperlink" Target="mailto:mlacombe@roanoke.edu"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5"/>
          <p:cNvSpPr txBox="1">
            <a:spLocks noChangeArrowheads="1"/>
          </p:cNvSpPr>
          <p:nvPr/>
        </p:nvSpPr>
        <p:spPr bwMode="auto">
          <a:xfrm>
            <a:off x="1752600" y="609600"/>
            <a:ext cx="7391400" cy="1016000"/>
          </a:xfrm>
          <a:prstGeom prst="rect">
            <a:avLst/>
          </a:prstGeom>
          <a:noFill/>
          <a:ln w="12700" cap="sq">
            <a:noFill/>
            <a:miter lim="800000"/>
            <a:headEnd type="none" w="sm" len="sm"/>
            <a:tailEnd type="none" w="sm" len="sm"/>
          </a:ln>
        </p:spPr>
        <p:txBody>
          <a:bodyPr>
            <a:spAutoFit/>
          </a:bodyPr>
          <a:lstStyle/>
          <a:p>
            <a:pPr algn="ctr">
              <a:spcBef>
                <a:spcPct val="50000"/>
              </a:spcBef>
              <a:defRPr/>
            </a:pPr>
            <a:r>
              <a:rPr kumimoji="0" lang="en-US" sz="6000" b="1" dirty="0">
                <a:latin typeface="+mn-lt"/>
              </a:rPr>
              <a:t>Financial Aid 101</a:t>
            </a:r>
            <a:endParaRPr kumimoji="0" lang="en-US" sz="6000" dirty="0">
              <a:latin typeface="+mn-lt"/>
            </a:endParaRPr>
          </a:p>
        </p:txBody>
      </p:sp>
      <p:sp>
        <p:nvSpPr>
          <p:cNvPr id="15364" name="Text Box 6"/>
          <p:cNvSpPr txBox="1">
            <a:spLocks noChangeArrowheads="1"/>
          </p:cNvSpPr>
          <p:nvPr/>
        </p:nvSpPr>
        <p:spPr bwMode="auto">
          <a:xfrm>
            <a:off x="1752600" y="2362200"/>
            <a:ext cx="7391400" cy="1077913"/>
          </a:xfrm>
          <a:prstGeom prst="rect">
            <a:avLst/>
          </a:prstGeom>
          <a:noFill/>
          <a:ln w="12700" cap="sq">
            <a:noFill/>
            <a:miter lim="800000"/>
            <a:headEnd type="none" w="sm" len="sm"/>
            <a:tailEnd type="none" w="sm" len="sm"/>
          </a:ln>
        </p:spPr>
        <p:txBody>
          <a:bodyPr>
            <a:spAutoFit/>
          </a:bodyPr>
          <a:lstStyle/>
          <a:p>
            <a:pPr algn="ctr">
              <a:spcBef>
                <a:spcPct val="50000"/>
              </a:spcBef>
              <a:defRPr/>
            </a:pPr>
            <a:r>
              <a:rPr kumimoji="0" lang="en-US" sz="3200" dirty="0">
                <a:latin typeface="+mn-lt"/>
              </a:rPr>
              <a:t>An Investigation Into Financing </a:t>
            </a:r>
            <a:br>
              <a:rPr kumimoji="0" lang="en-US" sz="3200" dirty="0">
                <a:latin typeface="+mn-lt"/>
              </a:rPr>
            </a:br>
            <a:r>
              <a:rPr kumimoji="0" lang="en-US" sz="3200" dirty="0">
                <a:latin typeface="+mn-lt"/>
              </a:rPr>
              <a:t>a College Career</a:t>
            </a:r>
          </a:p>
        </p:txBody>
      </p:sp>
      <p:sp>
        <p:nvSpPr>
          <p:cNvPr id="15365" name="Text Box 7"/>
          <p:cNvSpPr txBox="1">
            <a:spLocks noChangeArrowheads="1"/>
          </p:cNvSpPr>
          <p:nvPr/>
        </p:nvSpPr>
        <p:spPr bwMode="auto">
          <a:xfrm>
            <a:off x="1699953" y="4953000"/>
            <a:ext cx="7467600" cy="1292662"/>
          </a:xfrm>
          <a:prstGeom prst="rect">
            <a:avLst/>
          </a:prstGeom>
          <a:noFill/>
          <a:ln w="12700" cap="sq">
            <a:noFill/>
            <a:miter lim="800000"/>
            <a:headEnd type="none" w="sm" len="sm"/>
            <a:tailEnd type="none" w="sm" len="sm"/>
          </a:ln>
        </p:spPr>
        <p:txBody>
          <a:bodyPr>
            <a:spAutoFit/>
          </a:bodyPr>
          <a:lstStyle/>
          <a:p>
            <a:pPr algn="ctr">
              <a:spcBef>
                <a:spcPct val="50000"/>
              </a:spcBef>
              <a:defRPr/>
            </a:pPr>
            <a:r>
              <a:rPr kumimoji="0" lang="en-US" sz="2400" dirty="0">
                <a:latin typeface="+mn-lt"/>
              </a:rPr>
              <a:t>Melissa Lacombe</a:t>
            </a:r>
          </a:p>
          <a:p>
            <a:pPr algn="ctr">
              <a:spcBef>
                <a:spcPct val="50000"/>
              </a:spcBef>
              <a:defRPr/>
            </a:pPr>
            <a:r>
              <a:rPr kumimoji="0" lang="en-US" i="1" dirty="0">
                <a:latin typeface="+mn-lt"/>
              </a:rPr>
              <a:t>Associate Director of Financial Aid</a:t>
            </a:r>
          </a:p>
          <a:p>
            <a:pPr algn="ctr">
              <a:spcBef>
                <a:spcPct val="50000"/>
              </a:spcBef>
              <a:defRPr/>
            </a:pPr>
            <a:r>
              <a:rPr kumimoji="0" lang="en-US" i="1" dirty="0">
                <a:latin typeface="+mn-lt"/>
              </a:rPr>
              <a:t>Roanoke College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0" y="228600"/>
            <a:ext cx="8763000" cy="1143000"/>
          </a:xfrm>
        </p:spPr>
        <p:txBody>
          <a:bodyPr/>
          <a:lstStyle/>
          <a:p>
            <a:pPr algn="ctr" eaLnBrk="1" fontAlgn="auto" hangingPunct="1">
              <a:spcAft>
                <a:spcPts val="0"/>
              </a:spcAft>
              <a:defRPr/>
            </a:pPr>
            <a:r>
              <a:rPr lang="en-US" sz="3200" b="1" dirty="0">
                <a:latin typeface="+mn-lt"/>
              </a:rPr>
              <a:t>What Are We Going To Talk About?</a:t>
            </a:r>
            <a:r>
              <a:rPr lang="en-US" sz="3200" dirty="0">
                <a:latin typeface="+mn-lt"/>
              </a:rPr>
              <a:t> </a:t>
            </a:r>
          </a:p>
        </p:txBody>
      </p:sp>
      <p:sp>
        <p:nvSpPr>
          <p:cNvPr id="9219" name="Rectangle 3"/>
          <p:cNvSpPr>
            <a:spLocks noGrp="1" noChangeArrowheads="1"/>
          </p:cNvSpPr>
          <p:nvPr>
            <p:ph sz="quarter" idx="1"/>
          </p:nvPr>
        </p:nvSpPr>
        <p:spPr>
          <a:xfrm>
            <a:off x="3505200" y="1600200"/>
            <a:ext cx="5181600" cy="4800600"/>
          </a:xfrm>
        </p:spPr>
        <p:txBody>
          <a:bodyPr/>
          <a:lstStyle/>
          <a:p>
            <a:pPr eaLnBrk="1" hangingPunct="1"/>
            <a:r>
              <a:rPr lang="en-US" dirty="0"/>
              <a:t>College Costs for the Future</a:t>
            </a:r>
          </a:p>
          <a:p>
            <a:pPr eaLnBrk="1" hangingPunct="1"/>
            <a:endParaRPr lang="en-US" dirty="0"/>
          </a:p>
          <a:p>
            <a:pPr eaLnBrk="1" hangingPunct="1"/>
            <a:r>
              <a:rPr lang="en-US" dirty="0"/>
              <a:t>Applying for Financial Aid</a:t>
            </a:r>
          </a:p>
          <a:p>
            <a:pPr eaLnBrk="1" hangingPunct="1"/>
            <a:endParaRPr lang="en-US" dirty="0"/>
          </a:p>
          <a:p>
            <a:pPr eaLnBrk="1" hangingPunct="1"/>
            <a:r>
              <a:rPr lang="en-US" dirty="0"/>
              <a:t>Types of Financial Aid</a:t>
            </a:r>
          </a:p>
          <a:p>
            <a:pPr eaLnBrk="1" hangingPunct="1"/>
            <a:endParaRPr lang="en-US" dirty="0"/>
          </a:p>
          <a:p>
            <a:pPr eaLnBrk="1" hangingPunct="1"/>
            <a:r>
              <a:rPr lang="en-US" dirty="0"/>
              <a:t>Additional Notes</a:t>
            </a:r>
          </a:p>
        </p:txBody>
      </p:sp>
      <p:pic>
        <p:nvPicPr>
          <p:cNvPr id="4" name="Picture 3" descr="student_in_lecture.jpg"/>
          <p:cNvPicPr>
            <a:picLocks noChangeAspect="1"/>
          </p:cNvPicPr>
          <p:nvPr/>
        </p:nvPicPr>
        <p:blipFill>
          <a:blip r:embed="rId3" cstate="print"/>
          <a:stretch>
            <a:fillRect/>
          </a:stretch>
        </p:blipFill>
        <p:spPr>
          <a:xfrm>
            <a:off x="304800" y="2362200"/>
            <a:ext cx="3147201" cy="2347912"/>
          </a:xfrm>
          <a:prstGeom prst="roundRect">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2"/>
          <p:cNvSpPr txBox="1">
            <a:spLocks noChangeArrowheads="1"/>
          </p:cNvSpPr>
          <p:nvPr/>
        </p:nvSpPr>
        <p:spPr bwMode="auto">
          <a:xfrm>
            <a:off x="0" y="1447800"/>
            <a:ext cx="8763000" cy="769938"/>
          </a:xfrm>
          <a:prstGeom prst="rect">
            <a:avLst/>
          </a:prstGeom>
          <a:noFill/>
          <a:ln w="9525">
            <a:noFill/>
            <a:miter lim="800000"/>
            <a:headEnd/>
            <a:tailEnd/>
          </a:ln>
        </p:spPr>
        <p:txBody>
          <a:bodyPr>
            <a:spAutoFit/>
          </a:bodyPr>
          <a:lstStyle/>
          <a:p>
            <a:pPr algn="ctr" eaLnBrk="1" hangingPunct="1">
              <a:spcBef>
                <a:spcPct val="50000"/>
              </a:spcBef>
              <a:defRPr/>
            </a:pPr>
            <a:r>
              <a:rPr kumimoji="0" lang="en-US" sz="4400" dirty="0">
                <a:latin typeface="+mn-lt"/>
              </a:rPr>
              <a:t>College Costs for the Future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24"/>
          <p:cNvSpPr txBox="1">
            <a:spLocks noChangeArrowheads="1"/>
          </p:cNvSpPr>
          <p:nvPr/>
        </p:nvSpPr>
        <p:spPr bwMode="auto">
          <a:xfrm>
            <a:off x="0" y="457200"/>
            <a:ext cx="8763000" cy="830263"/>
          </a:xfrm>
          <a:prstGeom prst="rect">
            <a:avLst/>
          </a:prstGeom>
          <a:noFill/>
          <a:ln w="12700" cap="sq">
            <a:noFill/>
            <a:miter lim="800000"/>
            <a:headEnd type="none" w="sm" len="sm"/>
            <a:tailEnd type="none" w="sm" len="sm"/>
          </a:ln>
        </p:spPr>
        <p:txBody>
          <a:bodyPr>
            <a:spAutoFit/>
          </a:bodyPr>
          <a:lstStyle/>
          <a:p>
            <a:pPr algn="ctr">
              <a:spcBef>
                <a:spcPct val="50000"/>
              </a:spcBef>
              <a:defRPr/>
            </a:pPr>
            <a:r>
              <a:rPr kumimoji="0" lang="en-US" sz="2400" b="1" dirty="0">
                <a:latin typeface="+mn-lt"/>
              </a:rPr>
              <a:t>How much did you say it was going to </a:t>
            </a:r>
            <a:br>
              <a:rPr kumimoji="0" lang="en-US" sz="2400" b="1" dirty="0">
                <a:latin typeface="+mn-lt"/>
              </a:rPr>
            </a:br>
            <a:r>
              <a:rPr kumimoji="0" lang="en-US" sz="2400" b="1" dirty="0">
                <a:latin typeface="+mn-lt"/>
              </a:rPr>
              <a:t>cost my student?</a:t>
            </a:r>
            <a:endParaRPr kumimoji="0" lang="en-US" sz="2400" dirty="0">
              <a:latin typeface="+mn-lt"/>
            </a:endParaRPr>
          </a:p>
        </p:txBody>
      </p:sp>
      <p:sp>
        <p:nvSpPr>
          <p:cNvPr id="18436" name="Text Box 25"/>
          <p:cNvSpPr txBox="1">
            <a:spLocks noChangeArrowheads="1"/>
          </p:cNvSpPr>
          <p:nvPr/>
        </p:nvSpPr>
        <p:spPr bwMode="auto">
          <a:xfrm>
            <a:off x="457200" y="1447800"/>
            <a:ext cx="8229600" cy="4278094"/>
          </a:xfrm>
          <a:prstGeom prst="rect">
            <a:avLst/>
          </a:prstGeom>
          <a:noFill/>
          <a:ln w="12700" cap="sq">
            <a:noFill/>
            <a:miter lim="800000"/>
            <a:headEnd type="none" w="sm" len="sm"/>
            <a:tailEnd type="none" w="sm" len="sm"/>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College costs are continuing to rise at rates greater than inflation</a:t>
            </a:r>
          </a:p>
          <a:p>
            <a:pPr marL="274320" indent="-274320" eaLnBrk="1" hangingPunct="1">
              <a:spcBef>
                <a:spcPts val="600"/>
              </a:spcBef>
              <a:buClr>
                <a:schemeClr val="accent1"/>
              </a:buClr>
              <a:buSzPct val="70000"/>
              <a:buFont typeface="Wingdings"/>
              <a:buChar char=""/>
              <a:defRPr/>
            </a:pPr>
            <a:r>
              <a:rPr kumimoji="0" lang="en-US" dirty="0">
                <a:latin typeface="+mn-lt"/>
              </a:rPr>
              <a:t>Estimated 3% to 5% increase each year</a:t>
            </a:r>
          </a:p>
          <a:p>
            <a:pPr marL="274320" indent="-274320" eaLnBrk="1" hangingPunct="1">
              <a:spcBef>
                <a:spcPts val="600"/>
              </a:spcBef>
              <a:buClr>
                <a:schemeClr val="accent1"/>
              </a:buClr>
              <a:buSzPct val="70000"/>
              <a:buFont typeface="Wingdings"/>
              <a:buChar char=""/>
              <a:defRPr/>
            </a:pPr>
            <a:r>
              <a:rPr kumimoji="0" lang="en-US" dirty="0">
                <a:latin typeface="+mn-lt"/>
              </a:rPr>
              <a:t>Since the early 00’s, cost of attendance at four-year public colleges has risen dramatically</a:t>
            </a:r>
          </a:p>
          <a:p>
            <a:pPr marL="731520" lvl="2" indent="-274320" eaLnBrk="1" hangingPunct="1">
              <a:spcBef>
                <a:spcPts val="600"/>
              </a:spcBef>
              <a:buClr>
                <a:schemeClr val="accent1"/>
              </a:buClr>
              <a:buSzPct val="70000"/>
              <a:buFont typeface="Wingdings"/>
              <a:buChar char=""/>
              <a:defRPr/>
            </a:pPr>
            <a:endParaRPr kumimoji="0" lang="en-US" sz="1600" i="1" dirty="0">
              <a:latin typeface="+mn-lt"/>
            </a:endParaRPr>
          </a:p>
          <a:p>
            <a:pPr marL="731520" lvl="2" indent="-274320" eaLnBrk="1" hangingPunct="1">
              <a:spcBef>
                <a:spcPts val="600"/>
              </a:spcBef>
              <a:buClr>
                <a:schemeClr val="accent1"/>
              </a:buClr>
              <a:buSzPct val="70000"/>
              <a:buFont typeface="Wingdings"/>
              <a:buChar char=""/>
              <a:defRPr/>
            </a:pPr>
            <a:r>
              <a:rPr kumimoji="0" lang="en-US" sz="1600" i="1" dirty="0">
                <a:latin typeface="+mn-lt"/>
              </a:rPr>
              <a:t>To get an idea of what college might cost by the time you get ready to matriculate, visit the College Board’s College Cost Calculator online at:  </a:t>
            </a:r>
            <a:r>
              <a:rPr kumimoji="0" lang="en-US" sz="1600" i="1" dirty="0">
                <a:solidFill>
                  <a:srgbClr val="000000"/>
                </a:solidFill>
                <a:latin typeface="+mn-lt"/>
                <a:hlinkClick r:id="rId3"/>
              </a:rPr>
              <a:t>http://apps.collegeboard.com/fincalc/college_cost.jsp</a:t>
            </a:r>
            <a:r>
              <a:rPr kumimoji="0" lang="en-US" sz="1600" i="1" dirty="0">
                <a:solidFill>
                  <a:srgbClr val="000000"/>
                </a:solidFill>
                <a:latin typeface="+mn-lt"/>
              </a:rPr>
              <a:t> </a:t>
            </a:r>
          </a:p>
          <a:p>
            <a:pPr marL="731520" lvl="2" indent="-274320" eaLnBrk="1" hangingPunct="1">
              <a:spcBef>
                <a:spcPts val="600"/>
              </a:spcBef>
              <a:buClr>
                <a:schemeClr val="accent1"/>
              </a:buClr>
              <a:buSzPct val="70000"/>
              <a:buFont typeface="Wingdings"/>
              <a:buChar char=""/>
              <a:defRPr/>
            </a:pPr>
            <a:endParaRPr kumimoji="0" lang="en-US" sz="1600" i="1" dirty="0">
              <a:solidFill>
                <a:srgbClr val="000000"/>
              </a:solidFill>
              <a:latin typeface="+mn-lt"/>
            </a:endParaRPr>
          </a:p>
          <a:p>
            <a:pPr marL="274320" indent="-274320" eaLnBrk="1" hangingPunct="1">
              <a:spcBef>
                <a:spcPts val="600"/>
              </a:spcBef>
              <a:buClr>
                <a:schemeClr val="accent1"/>
              </a:buClr>
              <a:buSzPct val="70000"/>
              <a:buFont typeface="Wingdings"/>
              <a:buChar char=""/>
              <a:defRPr/>
            </a:pPr>
            <a:r>
              <a:rPr kumimoji="0" lang="en-US" dirty="0">
                <a:latin typeface="+mn-lt"/>
              </a:rPr>
              <a:t>To find out how much a specific college costs, go to their website and search there</a:t>
            </a:r>
            <a:r>
              <a:rPr kumimoji="0" lang="en-US" dirty="0"/>
              <a:t>.</a:t>
            </a:r>
          </a:p>
          <a:p>
            <a:pPr algn="ctr">
              <a:spcBef>
                <a:spcPct val="50000"/>
              </a:spcBef>
              <a:defRPr/>
            </a:pPr>
            <a:r>
              <a:rPr kumimoji="0" lang="en-US" sz="3600" b="1" dirty="0">
                <a:latin typeface="+mn-lt"/>
              </a:rPr>
              <a:t>But wait...</a:t>
            </a:r>
            <a:r>
              <a:rPr kumimoji="0" lang="en-US" sz="3600" i="1" dirty="0">
                <a:latin typeface="+mn-lt"/>
              </a:rPr>
              <a:t> there is good news!</a:t>
            </a:r>
            <a:endParaRPr kumimoji="0" lang="en-US" sz="3600" dirty="0">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2"/>
          <p:cNvSpPr txBox="1">
            <a:spLocks noChangeArrowheads="1"/>
          </p:cNvSpPr>
          <p:nvPr/>
        </p:nvSpPr>
        <p:spPr bwMode="auto">
          <a:xfrm>
            <a:off x="0" y="0"/>
            <a:ext cx="9144000" cy="457200"/>
          </a:xfrm>
          <a:prstGeom prst="rect">
            <a:avLst/>
          </a:prstGeom>
          <a:noFill/>
          <a:ln w="12700" cap="sq">
            <a:noFill/>
            <a:miter lim="800000"/>
            <a:headEnd type="none" w="sm" len="sm"/>
            <a:tailEnd type="none" w="sm" len="sm"/>
          </a:ln>
        </p:spPr>
        <p:txBody>
          <a:bodyPr>
            <a:spAutoFit/>
          </a:bodyPr>
          <a:lstStyle/>
          <a:p>
            <a:pPr>
              <a:spcBef>
                <a:spcPct val="50000"/>
              </a:spcBef>
              <a:defRPr/>
            </a:pPr>
            <a:endParaRPr kumimoji="0" lang="en-US" sz="2400" dirty="0">
              <a:latin typeface="+mn-lt"/>
            </a:endParaRPr>
          </a:p>
        </p:txBody>
      </p:sp>
      <p:sp>
        <p:nvSpPr>
          <p:cNvPr id="19460" name="Text Box 3"/>
          <p:cNvSpPr txBox="1">
            <a:spLocks noChangeArrowheads="1"/>
          </p:cNvSpPr>
          <p:nvPr/>
        </p:nvSpPr>
        <p:spPr bwMode="auto">
          <a:xfrm>
            <a:off x="381000" y="533400"/>
            <a:ext cx="8305800" cy="5247590"/>
          </a:xfrm>
          <a:prstGeom prst="rect">
            <a:avLst/>
          </a:prstGeom>
          <a:noFill/>
          <a:ln w="12700" cap="sq">
            <a:noFill/>
            <a:miter lim="800000"/>
            <a:headEnd type="none" w="sm" len="sm"/>
            <a:tailEnd type="none" w="sm" len="sm"/>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As costs are going up, colleges are doing more to try and keep these costs in line for families</a:t>
            </a:r>
            <a:br>
              <a:rPr kumimoji="0" lang="en-US" dirty="0">
                <a:latin typeface="+mn-lt"/>
              </a:rPr>
            </a:br>
            <a:endParaRPr kumimoji="0" lang="en-US" dirty="0">
              <a:latin typeface="+mn-lt"/>
            </a:endParaRPr>
          </a:p>
          <a:p>
            <a:pPr marL="731520" lvl="1" indent="-274320" eaLnBrk="1" hangingPunct="1">
              <a:spcBef>
                <a:spcPts val="600"/>
              </a:spcBef>
              <a:buClr>
                <a:schemeClr val="accent1"/>
              </a:buClr>
              <a:buSzPct val="70000"/>
              <a:buFont typeface="Wingdings"/>
              <a:buChar char=""/>
              <a:defRPr/>
            </a:pPr>
            <a:r>
              <a:rPr kumimoji="0" lang="en-US" sz="1600" i="1" dirty="0">
                <a:latin typeface="+mn-lt"/>
              </a:rPr>
              <a:t>At Roanoke College, 85% of our enrolled students receive aid</a:t>
            </a:r>
          </a:p>
          <a:p>
            <a:pPr marL="731520" lvl="1" indent="-274320" eaLnBrk="1" hangingPunct="1">
              <a:spcBef>
                <a:spcPts val="600"/>
              </a:spcBef>
              <a:buClr>
                <a:schemeClr val="accent1"/>
              </a:buClr>
              <a:buSzPct val="70000"/>
              <a:buFont typeface="Wingdings"/>
              <a:buChar char=""/>
              <a:defRPr/>
            </a:pPr>
            <a:r>
              <a:rPr kumimoji="0" lang="en-US" sz="1600" i="1" dirty="0">
                <a:latin typeface="+mn-lt"/>
              </a:rPr>
              <a:t>At Radford University, 70% of their students receive aid</a:t>
            </a:r>
          </a:p>
          <a:p>
            <a:pPr marL="274320" indent="-274320" eaLnBrk="1" hangingPunct="1">
              <a:spcBef>
                <a:spcPts val="600"/>
              </a:spcBef>
              <a:buClr>
                <a:schemeClr val="accent1"/>
              </a:buClr>
              <a:buSzPct val="70000"/>
              <a:buFont typeface="Wingdings"/>
              <a:buChar char=""/>
              <a:defRPr/>
            </a:pPr>
            <a:endParaRPr kumimoji="0" lang="en-US" dirty="0">
              <a:latin typeface="+mn-lt"/>
            </a:endParaRPr>
          </a:p>
          <a:p>
            <a:pPr algn="ctr">
              <a:spcBef>
                <a:spcPct val="50000"/>
              </a:spcBef>
              <a:defRPr/>
            </a:pPr>
            <a:r>
              <a:rPr kumimoji="0" lang="en-US" dirty="0">
                <a:latin typeface="+mn-lt"/>
              </a:rPr>
              <a:t>So remember, very few families will be expected to foot the whole college bill with no financial assistance at all!</a:t>
            </a:r>
          </a:p>
          <a:p>
            <a:pPr algn="ctr">
              <a:spcBef>
                <a:spcPct val="50000"/>
              </a:spcBef>
              <a:defRPr/>
            </a:pPr>
            <a:endParaRPr kumimoji="0" lang="en-US" dirty="0">
              <a:latin typeface="+mn-lt"/>
            </a:endParaRPr>
          </a:p>
          <a:p>
            <a:pPr algn="ctr">
              <a:spcBef>
                <a:spcPct val="50000"/>
              </a:spcBef>
              <a:defRPr/>
            </a:pPr>
            <a:endParaRPr kumimoji="0" lang="en-US" dirty="0">
              <a:latin typeface="+mn-lt"/>
            </a:endParaRPr>
          </a:p>
          <a:p>
            <a:pPr algn="ctr">
              <a:spcBef>
                <a:spcPct val="50000"/>
              </a:spcBef>
              <a:defRPr/>
            </a:pPr>
            <a:br>
              <a:rPr kumimoji="0" lang="en-US" b="1" dirty="0">
                <a:latin typeface="+mn-lt"/>
              </a:rPr>
            </a:br>
            <a:endParaRPr kumimoji="0" lang="en-US" b="1" dirty="0">
              <a:latin typeface="+mn-lt"/>
            </a:endParaRPr>
          </a:p>
          <a:p>
            <a:pPr algn="ctr">
              <a:spcBef>
                <a:spcPct val="50000"/>
              </a:spcBef>
              <a:defRPr/>
            </a:pPr>
            <a:r>
              <a:rPr kumimoji="0" lang="en-US" b="1" dirty="0">
                <a:latin typeface="+mn-lt"/>
              </a:rPr>
              <a:t>Be careful that your student does not dismiss an institution right away just because of “sticker price”!</a:t>
            </a:r>
          </a:p>
          <a:p>
            <a:pPr>
              <a:spcBef>
                <a:spcPct val="50000"/>
              </a:spcBef>
              <a:buFontTx/>
              <a:buChar char="•"/>
              <a:defRPr/>
            </a:pPr>
            <a:endParaRPr kumimoji="0" lang="en-US" dirty="0">
              <a:latin typeface="+mn-lt"/>
            </a:endParaRPr>
          </a:p>
        </p:txBody>
      </p:sp>
      <p:pic>
        <p:nvPicPr>
          <p:cNvPr id="6" name="Picture 5" descr="sydney_200w.jpg"/>
          <p:cNvPicPr>
            <a:picLocks noChangeAspect="1"/>
          </p:cNvPicPr>
          <p:nvPr/>
        </p:nvPicPr>
        <p:blipFill>
          <a:blip r:embed="rId3" cstate="print"/>
          <a:stretch>
            <a:fillRect/>
          </a:stretch>
        </p:blipFill>
        <p:spPr>
          <a:xfrm>
            <a:off x="3530600" y="3157195"/>
            <a:ext cx="2006600" cy="1504950"/>
          </a:xfrm>
          <a:prstGeom prst="roundRect">
            <a:avLst/>
          </a:prstGeom>
          <a:ln>
            <a:noFill/>
          </a:ln>
          <a:effectLst>
            <a:softEdge rad="112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2"/>
          <p:cNvSpPr txBox="1">
            <a:spLocks noChangeArrowheads="1"/>
          </p:cNvSpPr>
          <p:nvPr/>
        </p:nvSpPr>
        <p:spPr bwMode="auto">
          <a:xfrm>
            <a:off x="0" y="1295400"/>
            <a:ext cx="8763000" cy="762000"/>
          </a:xfrm>
          <a:prstGeom prst="rect">
            <a:avLst/>
          </a:prstGeom>
          <a:noFill/>
          <a:ln w="12700" cap="sq">
            <a:noFill/>
            <a:miter lim="800000"/>
            <a:headEnd type="none" w="sm" len="sm"/>
            <a:tailEnd type="none" w="sm" len="sm"/>
          </a:ln>
        </p:spPr>
        <p:txBody>
          <a:bodyPr>
            <a:spAutoFit/>
          </a:bodyPr>
          <a:lstStyle/>
          <a:p>
            <a:pPr algn="ctr">
              <a:spcBef>
                <a:spcPct val="50000"/>
              </a:spcBef>
              <a:defRPr/>
            </a:pPr>
            <a:r>
              <a:rPr lang="en-US" sz="4400" dirty="0">
                <a:latin typeface="+mn-lt"/>
              </a:rPr>
              <a:t>Applying for Financial 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 Box 2"/>
          <p:cNvSpPr txBox="1">
            <a:spLocks noChangeArrowheads="1"/>
          </p:cNvSpPr>
          <p:nvPr/>
        </p:nvSpPr>
        <p:spPr bwMode="auto">
          <a:xfrm>
            <a:off x="0" y="381000"/>
            <a:ext cx="8686800" cy="457200"/>
          </a:xfrm>
          <a:prstGeom prst="rect">
            <a:avLst/>
          </a:prstGeom>
          <a:noFill/>
          <a:ln w="12700" cap="sq">
            <a:noFill/>
            <a:miter lim="800000"/>
            <a:headEnd type="none" w="sm" len="sm"/>
            <a:tailEnd type="none" w="sm" len="sm"/>
          </a:ln>
        </p:spPr>
        <p:txBody>
          <a:bodyPr>
            <a:spAutoFit/>
          </a:bodyPr>
          <a:lstStyle/>
          <a:p>
            <a:pPr algn="ctr">
              <a:spcBef>
                <a:spcPct val="50000"/>
              </a:spcBef>
              <a:defRPr/>
            </a:pPr>
            <a:r>
              <a:rPr kumimoji="0" lang="en-US" sz="2400" b="1" dirty="0">
                <a:latin typeface="+mn-lt"/>
              </a:rPr>
              <a:t>College/Academic Merit Aid</a:t>
            </a:r>
            <a:endParaRPr kumimoji="0" lang="en-US" b="1" dirty="0">
              <a:latin typeface="+mn-lt"/>
            </a:endParaRPr>
          </a:p>
        </p:txBody>
      </p:sp>
      <p:sp>
        <p:nvSpPr>
          <p:cNvPr id="23558" name="Text Box 5"/>
          <p:cNvSpPr txBox="1">
            <a:spLocks noChangeArrowheads="1"/>
          </p:cNvSpPr>
          <p:nvPr/>
        </p:nvSpPr>
        <p:spPr bwMode="auto">
          <a:xfrm>
            <a:off x="457200" y="914400"/>
            <a:ext cx="8305800" cy="5786438"/>
          </a:xfrm>
          <a:prstGeom prst="rect">
            <a:avLst/>
          </a:prstGeom>
          <a:noFill/>
          <a:ln w="12700" cap="sq">
            <a:noFill/>
            <a:miter lim="800000"/>
            <a:headEnd type="none" w="sm" len="sm"/>
            <a:tailEnd type="none" w="sm" len="sm"/>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College grants and scholarships are gifts</a:t>
            </a:r>
          </a:p>
          <a:p>
            <a:pPr marL="274320" indent="-274320" eaLnBrk="1" hangingPunct="1">
              <a:spcBef>
                <a:spcPts val="600"/>
              </a:spcBef>
              <a:buClr>
                <a:schemeClr val="accent1"/>
              </a:buClr>
              <a:buSzPct val="70000"/>
              <a:buFont typeface="Wingdings"/>
              <a:buChar char=""/>
              <a:defRPr/>
            </a:pPr>
            <a:r>
              <a:rPr kumimoji="0" lang="en-US" dirty="0">
                <a:latin typeface="+mn-lt"/>
              </a:rPr>
              <a:t>They do not need to be repaid</a:t>
            </a:r>
          </a:p>
          <a:p>
            <a:pPr marL="274320" indent="-274320" eaLnBrk="1" hangingPunct="1">
              <a:spcBef>
                <a:spcPts val="600"/>
              </a:spcBef>
              <a:buClr>
                <a:schemeClr val="accent1"/>
              </a:buClr>
              <a:buSzPct val="70000"/>
              <a:buFont typeface="Wingdings"/>
              <a:buChar char=""/>
              <a:defRPr/>
            </a:pPr>
            <a:r>
              <a:rPr kumimoji="0" lang="en-US" dirty="0">
                <a:latin typeface="+mn-lt"/>
              </a:rPr>
              <a:t>May require separate application</a:t>
            </a:r>
          </a:p>
          <a:p>
            <a:pPr marL="731520" lvl="1" indent="-274320" eaLnBrk="1" hangingPunct="1">
              <a:spcBef>
                <a:spcPts val="600"/>
              </a:spcBef>
              <a:buClr>
                <a:schemeClr val="accent1"/>
              </a:buClr>
              <a:buSzPct val="70000"/>
              <a:buFont typeface="Wingdings"/>
              <a:buChar char=""/>
              <a:defRPr/>
            </a:pPr>
            <a:r>
              <a:rPr kumimoji="0" lang="en-US" sz="1600" i="1" dirty="0">
                <a:latin typeface="+mn-lt"/>
              </a:rPr>
              <a:t>Some institutions require the completion of the College Board Financial Aid Profile (CSS Profile)</a:t>
            </a:r>
          </a:p>
          <a:p>
            <a:pPr marL="731520" lvl="1" indent="-274320" eaLnBrk="1" hangingPunct="1">
              <a:spcBef>
                <a:spcPts val="600"/>
              </a:spcBef>
              <a:buClr>
                <a:schemeClr val="accent1"/>
              </a:buClr>
              <a:buSzPct val="70000"/>
              <a:buFont typeface="Wingdings"/>
              <a:buChar char=""/>
              <a:defRPr/>
            </a:pPr>
            <a:r>
              <a:rPr kumimoji="0" lang="en-US" sz="1600" i="1" dirty="0">
                <a:latin typeface="+mn-lt"/>
              </a:rPr>
              <a:t>Series of 200 questions</a:t>
            </a:r>
          </a:p>
          <a:p>
            <a:pPr marL="731520" lvl="1" indent="-274320" eaLnBrk="1" hangingPunct="1">
              <a:spcBef>
                <a:spcPts val="600"/>
              </a:spcBef>
              <a:buClr>
                <a:schemeClr val="accent1"/>
              </a:buClr>
              <a:buSzPct val="70000"/>
              <a:buFont typeface="Wingdings"/>
              <a:buChar char=""/>
              <a:defRPr/>
            </a:pPr>
            <a:r>
              <a:rPr kumimoji="0" lang="en-US" sz="1600" i="1" dirty="0">
                <a:latin typeface="+mn-lt"/>
              </a:rPr>
              <a:t>There is a $5.00 fee to register and another $18.00 charge per school</a:t>
            </a:r>
          </a:p>
          <a:p>
            <a:pPr marL="731520" lvl="1" indent="-274320" eaLnBrk="1" hangingPunct="1">
              <a:spcBef>
                <a:spcPts val="600"/>
              </a:spcBef>
              <a:buClr>
                <a:schemeClr val="accent1"/>
              </a:buClr>
              <a:buSzPct val="70000"/>
              <a:buFont typeface="Wingdings"/>
              <a:buChar char=""/>
              <a:defRPr/>
            </a:pPr>
            <a:r>
              <a:rPr kumimoji="0" lang="en-US" sz="1600" i="1" dirty="0">
                <a:latin typeface="+mn-lt"/>
              </a:rPr>
              <a:t>Common among the more expensive schools (In Virginia: Hampden Sydney and W &amp; L)</a:t>
            </a:r>
          </a:p>
          <a:p>
            <a:pPr marL="274320" indent="-274320" eaLnBrk="1" hangingPunct="1">
              <a:spcBef>
                <a:spcPts val="600"/>
              </a:spcBef>
              <a:buClr>
                <a:schemeClr val="accent1"/>
              </a:buClr>
              <a:buSzPct val="70000"/>
              <a:buFont typeface="Wingdings"/>
              <a:buChar char=""/>
              <a:defRPr/>
            </a:pPr>
            <a:r>
              <a:rPr kumimoji="0" lang="en-US" dirty="0">
                <a:latin typeface="+mn-lt"/>
              </a:rPr>
              <a:t>Awarded for a variety of reasons</a:t>
            </a:r>
          </a:p>
          <a:p>
            <a:pPr marL="731520" lvl="1" indent="-274320" eaLnBrk="1" hangingPunct="1">
              <a:spcBef>
                <a:spcPts val="600"/>
              </a:spcBef>
              <a:buClr>
                <a:schemeClr val="accent1"/>
              </a:buClr>
              <a:buSzPct val="70000"/>
              <a:buFont typeface="Wingdings"/>
              <a:buChar char=""/>
              <a:defRPr/>
            </a:pPr>
            <a:r>
              <a:rPr kumimoji="0" lang="en-US" sz="1600" i="1" dirty="0">
                <a:latin typeface="+mn-lt"/>
              </a:rPr>
              <a:t>Proven High School performance</a:t>
            </a:r>
          </a:p>
          <a:p>
            <a:pPr marL="731520" lvl="1" indent="-274320" eaLnBrk="1" hangingPunct="1">
              <a:spcBef>
                <a:spcPts val="600"/>
              </a:spcBef>
              <a:buClr>
                <a:schemeClr val="accent1"/>
              </a:buClr>
              <a:buSzPct val="70000"/>
              <a:buFont typeface="Wingdings"/>
              <a:buChar char=""/>
              <a:defRPr/>
            </a:pPr>
            <a:r>
              <a:rPr kumimoji="0" lang="en-US" sz="1600" i="1" dirty="0">
                <a:latin typeface="+mn-lt"/>
              </a:rPr>
              <a:t>Scholarship Competition/Honors Program</a:t>
            </a:r>
          </a:p>
          <a:p>
            <a:pPr marL="731520" lvl="1" indent="-274320" eaLnBrk="1" hangingPunct="1">
              <a:spcBef>
                <a:spcPts val="600"/>
              </a:spcBef>
              <a:buClr>
                <a:schemeClr val="accent1"/>
              </a:buClr>
              <a:buSzPct val="70000"/>
              <a:buFont typeface="Wingdings"/>
              <a:buChar char=""/>
              <a:defRPr/>
            </a:pPr>
            <a:r>
              <a:rPr kumimoji="0" lang="en-US" sz="1600" i="1" dirty="0">
                <a:latin typeface="+mn-lt"/>
              </a:rPr>
              <a:t>Athletic</a:t>
            </a:r>
          </a:p>
          <a:p>
            <a:pPr marL="731520" lvl="1" indent="-274320" eaLnBrk="1" hangingPunct="1">
              <a:spcBef>
                <a:spcPts val="600"/>
              </a:spcBef>
              <a:buClr>
                <a:schemeClr val="accent1"/>
              </a:buClr>
              <a:buSzPct val="70000"/>
              <a:buFont typeface="Wingdings"/>
              <a:buChar char=""/>
              <a:defRPr/>
            </a:pPr>
            <a:r>
              <a:rPr kumimoji="0" lang="en-US" sz="1600" i="1" dirty="0">
                <a:latin typeface="+mn-lt"/>
              </a:rPr>
              <a:t>Music/Choral ability</a:t>
            </a:r>
          </a:p>
          <a:p>
            <a:pPr marL="274320" indent="-274320" eaLnBrk="1" hangingPunct="1">
              <a:spcBef>
                <a:spcPts val="600"/>
              </a:spcBef>
              <a:buClr>
                <a:schemeClr val="accent1"/>
              </a:buClr>
              <a:buSzPct val="70000"/>
              <a:buFont typeface="Wingdings"/>
              <a:buChar char=""/>
              <a:defRPr/>
            </a:pPr>
            <a:r>
              <a:rPr kumimoji="0" lang="en-US" dirty="0">
                <a:latin typeface="+mn-lt"/>
              </a:rPr>
              <a:t>Roanoke College automatically awards students upon their acceptance to the college</a:t>
            </a:r>
          </a:p>
          <a:p>
            <a:pPr marL="731520" lvl="1" indent="-274320" eaLnBrk="1" hangingPunct="1">
              <a:spcBef>
                <a:spcPts val="600"/>
              </a:spcBef>
              <a:buClr>
                <a:schemeClr val="accent1"/>
              </a:buClr>
              <a:buSzPct val="70000"/>
              <a:buFont typeface="Wingdings"/>
              <a:buChar char=""/>
              <a:defRPr/>
            </a:pPr>
            <a:r>
              <a:rPr kumimoji="0" lang="en-US" sz="1600" i="1" dirty="0">
                <a:latin typeface="+mn-lt"/>
              </a:rPr>
              <a:t>High School GPA (recalculated to include core classes only) </a:t>
            </a:r>
          </a:p>
          <a:p>
            <a:pPr marL="731520" lvl="1" indent="-274320" eaLnBrk="1" hangingPunct="1">
              <a:spcBef>
                <a:spcPts val="600"/>
              </a:spcBef>
              <a:buClr>
                <a:schemeClr val="accent1"/>
              </a:buClr>
              <a:buSzPct val="70000"/>
              <a:buFont typeface="Wingdings"/>
              <a:buChar char=""/>
              <a:defRPr/>
            </a:pPr>
            <a:r>
              <a:rPr kumimoji="0" lang="en-US" sz="1600" i="1" dirty="0">
                <a:latin typeface="+mn-lt"/>
              </a:rPr>
              <a:t>CollegeBoard Test scores (SAT/ACT)</a:t>
            </a:r>
            <a:endParaRPr kumimoji="0" lang="en-US" dirty="0">
              <a:latin typeface="+mn-lt"/>
            </a:endParaRPr>
          </a:p>
        </p:txBody>
      </p:sp>
      <p:sp>
        <p:nvSpPr>
          <p:cNvPr id="23560" name="Rectangle 7"/>
          <p:cNvSpPr>
            <a:spLocks noChangeArrowheads="1"/>
          </p:cNvSpPr>
          <p:nvPr/>
        </p:nvSpPr>
        <p:spPr bwMode="auto">
          <a:xfrm>
            <a:off x="0" y="0"/>
            <a:ext cx="184150" cy="457200"/>
          </a:xfrm>
          <a:prstGeom prst="rect">
            <a:avLst/>
          </a:prstGeom>
          <a:noFill/>
          <a:ln w="9525">
            <a:noFill/>
            <a:miter lim="800000"/>
            <a:headEnd/>
            <a:tailEnd/>
          </a:ln>
        </p:spPr>
        <p:txBody>
          <a:bodyPr wrap="none">
            <a:spAutoFit/>
          </a:bodyPr>
          <a:lstStyle/>
          <a:p>
            <a:pPr eaLnBrk="1" hangingPunct="1">
              <a:spcBef>
                <a:spcPct val="50000"/>
              </a:spcBef>
              <a:defRPr/>
            </a:pPr>
            <a:endParaRPr kumimoji="0" lang="en-US" sz="2400" dirty="0">
              <a:latin typeface="+mn-lt"/>
            </a:endParaRPr>
          </a:p>
        </p:txBody>
      </p:sp>
      <p:pic>
        <p:nvPicPr>
          <p:cNvPr id="5" name="Picture 4" descr="chemistry_lab.jpg"/>
          <p:cNvPicPr>
            <a:picLocks noChangeAspect="1"/>
          </p:cNvPicPr>
          <p:nvPr/>
        </p:nvPicPr>
        <p:blipFill>
          <a:blip r:embed="rId3" cstate="print"/>
          <a:stretch>
            <a:fillRect/>
          </a:stretch>
        </p:blipFill>
        <p:spPr>
          <a:xfrm>
            <a:off x="6781800" y="609600"/>
            <a:ext cx="1457325" cy="1047750"/>
          </a:xfrm>
          <a:prstGeom prst="round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12"/>
          <p:cNvSpPr>
            <a:spLocks noChangeArrowheads="1"/>
          </p:cNvSpPr>
          <p:nvPr/>
        </p:nvSpPr>
        <p:spPr bwMode="auto">
          <a:xfrm>
            <a:off x="0" y="228600"/>
            <a:ext cx="8763000" cy="457200"/>
          </a:xfrm>
          <a:prstGeom prst="rect">
            <a:avLst/>
          </a:prstGeom>
          <a:noFill/>
          <a:ln w="9525">
            <a:noFill/>
            <a:miter lim="800000"/>
            <a:headEnd/>
            <a:tailEnd/>
          </a:ln>
        </p:spPr>
        <p:txBody>
          <a:bodyPr>
            <a:spAutoFit/>
          </a:bodyPr>
          <a:lstStyle/>
          <a:p>
            <a:pPr algn="ctr">
              <a:spcBef>
                <a:spcPct val="50000"/>
              </a:spcBef>
              <a:defRPr/>
            </a:pPr>
            <a:r>
              <a:rPr kumimoji="0" lang="en-US" sz="2400" b="1" dirty="0">
                <a:latin typeface="+mn-lt"/>
              </a:rPr>
              <a:t>Federal/Need-Based Aid</a:t>
            </a:r>
          </a:p>
        </p:txBody>
      </p:sp>
      <p:sp>
        <p:nvSpPr>
          <p:cNvPr id="2053" name="Rectangle 13"/>
          <p:cNvSpPr>
            <a:spLocks noChangeArrowheads="1"/>
          </p:cNvSpPr>
          <p:nvPr/>
        </p:nvSpPr>
        <p:spPr bwMode="auto">
          <a:xfrm>
            <a:off x="0" y="0"/>
            <a:ext cx="184150" cy="457200"/>
          </a:xfrm>
          <a:prstGeom prst="rect">
            <a:avLst/>
          </a:prstGeom>
          <a:noFill/>
          <a:ln w="9525">
            <a:noFill/>
            <a:miter lim="800000"/>
            <a:headEnd/>
            <a:tailEnd/>
          </a:ln>
        </p:spPr>
        <p:txBody>
          <a:bodyPr wrap="none">
            <a:spAutoFit/>
          </a:bodyPr>
          <a:lstStyle/>
          <a:p>
            <a:pPr eaLnBrk="1" hangingPunct="1">
              <a:defRPr/>
            </a:pPr>
            <a:endParaRPr kumimoji="0" lang="en-US" sz="2400" dirty="0">
              <a:latin typeface="+mn-lt"/>
            </a:endParaRPr>
          </a:p>
        </p:txBody>
      </p:sp>
      <p:sp>
        <p:nvSpPr>
          <p:cNvPr id="2054" name="Text Box 14"/>
          <p:cNvSpPr txBox="1">
            <a:spLocks noChangeArrowheads="1"/>
          </p:cNvSpPr>
          <p:nvPr/>
        </p:nvSpPr>
        <p:spPr bwMode="auto">
          <a:xfrm>
            <a:off x="457200" y="685800"/>
            <a:ext cx="8305800" cy="6263253"/>
          </a:xfrm>
          <a:prstGeom prst="rect">
            <a:avLst/>
          </a:prstGeom>
          <a:noFill/>
          <a:ln w="12700" cap="sq">
            <a:noFill/>
            <a:miter lim="800000"/>
            <a:headEnd type="none" w="sm" len="sm"/>
            <a:tailEnd type="none" w="sm" len="sm"/>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Completion of the Free Application for Federal Student Aid (FAFSA) is recommended for everyone! </a:t>
            </a:r>
          </a:p>
          <a:p>
            <a:pPr marL="731520" lvl="1" indent="-274320" eaLnBrk="1" hangingPunct="1">
              <a:spcBef>
                <a:spcPts val="600"/>
              </a:spcBef>
              <a:buClr>
                <a:schemeClr val="accent1"/>
              </a:buClr>
              <a:buSzPct val="70000"/>
              <a:buFont typeface="Wingdings"/>
              <a:buChar char=""/>
              <a:defRPr/>
            </a:pPr>
            <a:r>
              <a:rPr kumimoji="0" lang="en-US" dirty="0">
                <a:latin typeface="+mn-lt"/>
              </a:rPr>
              <a:t>Applications available OCTOBER 1 online at </a:t>
            </a:r>
            <a:r>
              <a:rPr kumimoji="0" lang="en-US" sz="1600" i="1" dirty="0">
                <a:latin typeface="+mn-lt"/>
                <a:hlinkClick r:id="rId3"/>
              </a:rPr>
              <a:t>https://studentaid.gov/</a:t>
            </a:r>
            <a:endParaRPr kumimoji="0" lang="en-US" dirty="0">
              <a:latin typeface="+mn-lt"/>
            </a:endParaRPr>
          </a:p>
          <a:p>
            <a:pPr marL="731520" lvl="1" indent="-274320" eaLnBrk="1" hangingPunct="1">
              <a:spcBef>
                <a:spcPts val="600"/>
              </a:spcBef>
              <a:buClr>
                <a:schemeClr val="accent1"/>
              </a:buClr>
              <a:buSzPct val="70000"/>
              <a:buFont typeface="Wingdings"/>
              <a:buChar char=""/>
              <a:defRPr/>
            </a:pPr>
            <a:r>
              <a:rPr kumimoji="0" lang="en-US" dirty="0">
                <a:latin typeface="+mn-lt"/>
              </a:rPr>
              <a:t>Deadlines for states or colleges will vary</a:t>
            </a:r>
          </a:p>
          <a:p>
            <a:pPr marL="1188720" lvl="2" indent="-274320" eaLnBrk="1" hangingPunct="1">
              <a:spcBef>
                <a:spcPts val="600"/>
              </a:spcBef>
              <a:buClr>
                <a:schemeClr val="accent1"/>
              </a:buClr>
              <a:buSzPct val="70000"/>
              <a:buFont typeface="Wingdings"/>
              <a:buChar char=""/>
              <a:defRPr/>
            </a:pPr>
            <a:r>
              <a:rPr kumimoji="0" lang="en-US" sz="1600" i="1" dirty="0">
                <a:latin typeface="+mn-lt"/>
              </a:rPr>
              <a:t>State Council of Higher Education for Virginia website </a:t>
            </a:r>
            <a:r>
              <a:rPr kumimoji="0" lang="en-US" sz="1600" i="1" dirty="0">
                <a:latin typeface="+mn-lt"/>
                <a:hlinkClick r:id="rId4"/>
              </a:rPr>
              <a:t>www.schev.edu</a:t>
            </a:r>
            <a:endParaRPr kumimoji="0" lang="en-US" sz="1600" i="1" dirty="0">
              <a:latin typeface="+mn-lt"/>
            </a:endParaRPr>
          </a:p>
          <a:p>
            <a:pPr marL="731520" lvl="1" indent="-274320" eaLnBrk="1" hangingPunct="1">
              <a:spcBef>
                <a:spcPts val="600"/>
              </a:spcBef>
              <a:buClr>
                <a:schemeClr val="accent1"/>
              </a:buClr>
              <a:buSzPct val="70000"/>
              <a:buFont typeface="Wingdings"/>
              <a:buChar char=""/>
              <a:defRPr/>
            </a:pPr>
            <a:endParaRPr kumimoji="0" lang="en-US" dirty="0">
              <a:latin typeface="+mn-lt"/>
            </a:endParaRPr>
          </a:p>
          <a:p>
            <a:pPr marL="731520" lvl="1" indent="-274320" eaLnBrk="1" hangingPunct="1">
              <a:spcBef>
                <a:spcPts val="600"/>
              </a:spcBef>
              <a:buClr>
                <a:schemeClr val="accent1"/>
              </a:buClr>
              <a:buSzPct val="70000"/>
              <a:buFont typeface="Wingdings"/>
              <a:buChar char=""/>
              <a:defRPr/>
            </a:pPr>
            <a:endParaRPr kumimoji="0" lang="en-US" dirty="0">
              <a:latin typeface="+mn-lt"/>
            </a:endParaRPr>
          </a:p>
          <a:p>
            <a:pPr marL="731520" lvl="1" indent="-274320" eaLnBrk="1" hangingPunct="1">
              <a:spcBef>
                <a:spcPts val="600"/>
              </a:spcBef>
              <a:buClr>
                <a:schemeClr val="accent1"/>
              </a:buClr>
              <a:buSzPct val="70000"/>
              <a:buFont typeface="Wingdings"/>
              <a:buChar char=""/>
              <a:defRPr/>
            </a:pPr>
            <a:endParaRPr kumimoji="0" lang="en-US" dirty="0">
              <a:latin typeface="+mn-lt"/>
            </a:endParaRPr>
          </a:p>
          <a:p>
            <a:pPr marL="731520" lvl="1" indent="-274320" eaLnBrk="1" hangingPunct="1">
              <a:spcBef>
                <a:spcPts val="600"/>
              </a:spcBef>
              <a:buClr>
                <a:schemeClr val="accent1"/>
              </a:buClr>
              <a:buSzPct val="70000"/>
              <a:buFont typeface="Wingdings"/>
              <a:buChar char=""/>
              <a:defRPr/>
            </a:pPr>
            <a:endParaRPr kumimoji="0" lang="en-US" dirty="0">
              <a:latin typeface="+mn-lt"/>
            </a:endParaRPr>
          </a:p>
          <a:p>
            <a:pPr marL="731520" lvl="1" indent="-274320" eaLnBrk="1" hangingPunct="1">
              <a:spcBef>
                <a:spcPts val="600"/>
              </a:spcBef>
              <a:buClr>
                <a:schemeClr val="accent1"/>
              </a:buClr>
              <a:buSzPct val="70000"/>
              <a:buFont typeface="Wingdings"/>
              <a:buChar char=""/>
              <a:defRPr/>
            </a:pPr>
            <a:endParaRPr kumimoji="0" lang="en-US" dirty="0">
              <a:latin typeface="+mn-lt"/>
            </a:endParaRPr>
          </a:p>
          <a:p>
            <a:pPr marL="731520" lvl="1" indent="-274320" eaLnBrk="1" hangingPunct="1">
              <a:spcBef>
                <a:spcPts val="600"/>
              </a:spcBef>
              <a:buClr>
                <a:schemeClr val="accent1"/>
              </a:buClr>
              <a:buSzPct val="70000"/>
              <a:buFont typeface="Wingdings"/>
              <a:buChar char=""/>
              <a:defRPr/>
            </a:pPr>
            <a:endParaRPr kumimoji="0" lang="en-US" dirty="0">
              <a:latin typeface="+mn-lt"/>
            </a:endParaRPr>
          </a:p>
          <a:p>
            <a:pPr marL="731520" lvl="1" indent="-274320" eaLnBrk="1" hangingPunct="1">
              <a:spcBef>
                <a:spcPts val="600"/>
              </a:spcBef>
              <a:buClr>
                <a:schemeClr val="accent1"/>
              </a:buClr>
              <a:buSzPct val="70000"/>
              <a:buFont typeface="Wingdings"/>
              <a:buChar char=""/>
              <a:defRPr/>
            </a:pPr>
            <a:endParaRPr kumimoji="0" lang="en-US" dirty="0">
              <a:latin typeface="+mn-lt"/>
            </a:endParaRPr>
          </a:p>
          <a:p>
            <a:pPr marL="731520" lvl="1" indent="-274320" eaLnBrk="1" hangingPunct="1">
              <a:spcBef>
                <a:spcPts val="600"/>
              </a:spcBef>
              <a:buClr>
                <a:schemeClr val="accent1"/>
              </a:buClr>
              <a:buSzPct val="70000"/>
              <a:buFont typeface="Wingdings"/>
              <a:buChar char=""/>
              <a:defRPr/>
            </a:pPr>
            <a:endParaRPr kumimoji="0" lang="en-US" dirty="0">
              <a:latin typeface="+mn-lt"/>
            </a:endParaRPr>
          </a:p>
          <a:p>
            <a:pPr marL="731520" lvl="1" indent="-274320" eaLnBrk="1" hangingPunct="1">
              <a:spcBef>
                <a:spcPts val="600"/>
              </a:spcBef>
              <a:buClr>
                <a:schemeClr val="accent1"/>
              </a:buClr>
              <a:buSzPct val="70000"/>
              <a:buFont typeface="Wingdings"/>
              <a:buChar char=""/>
              <a:defRPr/>
            </a:pPr>
            <a:endParaRPr kumimoji="0" lang="en-US" dirty="0">
              <a:latin typeface="+mn-lt"/>
            </a:endParaRPr>
          </a:p>
          <a:p>
            <a:pPr marL="731520" lvl="1" indent="-274320" eaLnBrk="1" hangingPunct="1">
              <a:spcBef>
                <a:spcPts val="600"/>
              </a:spcBef>
              <a:buClr>
                <a:schemeClr val="accent1"/>
              </a:buClr>
              <a:buSzPct val="70000"/>
              <a:buFont typeface="Wingdings"/>
              <a:buChar char=""/>
              <a:defRPr/>
            </a:pPr>
            <a:endParaRPr kumimoji="0" lang="en-US" dirty="0">
              <a:latin typeface="+mn-lt"/>
            </a:endParaRPr>
          </a:p>
          <a:p>
            <a:pPr marL="731520" lvl="1" indent="-274320" eaLnBrk="1" hangingPunct="1">
              <a:spcBef>
                <a:spcPts val="600"/>
              </a:spcBef>
              <a:buClr>
                <a:schemeClr val="accent1"/>
              </a:buClr>
              <a:buSzPct val="70000"/>
              <a:buFont typeface="Wingdings"/>
              <a:buChar char=""/>
              <a:defRPr/>
            </a:pPr>
            <a:r>
              <a:rPr kumimoji="0" lang="en-US" dirty="0">
                <a:latin typeface="+mn-lt"/>
              </a:rPr>
              <a:t>Check with a Financial Aid Office at the college about state and institutional sources of student aid and their specific deadlines</a:t>
            </a:r>
          </a:p>
          <a:p>
            <a:pPr>
              <a:spcBef>
                <a:spcPct val="50000"/>
              </a:spcBef>
              <a:buFontTx/>
              <a:buChar char="•"/>
              <a:defRPr/>
            </a:pPr>
            <a:endParaRPr kumimoji="0" lang="en-US" dirty="0">
              <a:latin typeface="+mn-lt"/>
            </a:endParaRPr>
          </a:p>
        </p:txBody>
      </p:sp>
      <p:pic>
        <p:nvPicPr>
          <p:cNvPr id="17413" name="Picture 11"/>
          <p:cNvPicPr>
            <a:picLocks noChangeAspect="1" noChangeArrowheads="1"/>
          </p:cNvPicPr>
          <p:nvPr/>
        </p:nvPicPr>
        <p:blipFill>
          <a:blip r:embed="rId5" cstate="print"/>
          <a:srcRect/>
          <a:stretch>
            <a:fillRect/>
          </a:stretch>
        </p:blipFill>
        <p:spPr bwMode="auto">
          <a:xfrm>
            <a:off x="2247900" y="2438400"/>
            <a:ext cx="4648200" cy="3389313"/>
          </a:xfrm>
          <a:prstGeom prst="rect">
            <a:avLst/>
          </a:prstGeom>
          <a:noFill/>
          <a:ln w="12700" cap="sq">
            <a:noFill/>
            <a:miter lim="800000"/>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4"/>
          <p:cNvSpPr>
            <a:spLocks noChangeArrowheads="1"/>
          </p:cNvSpPr>
          <p:nvPr/>
        </p:nvSpPr>
        <p:spPr bwMode="auto">
          <a:xfrm>
            <a:off x="0" y="0"/>
            <a:ext cx="9144000" cy="457200"/>
          </a:xfrm>
          <a:prstGeom prst="rect">
            <a:avLst/>
          </a:prstGeom>
          <a:noFill/>
          <a:ln w="9525">
            <a:noFill/>
            <a:miter lim="800000"/>
            <a:headEnd/>
            <a:tailEnd/>
          </a:ln>
        </p:spPr>
        <p:txBody>
          <a:bodyPr>
            <a:spAutoFit/>
          </a:bodyPr>
          <a:lstStyle/>
          <a:p>
            <a:pPr eaLnBrk="1" hangingPunct="1">
              <a:spcBef>
                <a:spcPct val="50000"/>
              </a:spcBef>
              <a:defRPr/>
            </a:pPr>
            <a:endParaRPr kumimoji="0" lang="en-US" sz="2400" dirty="0">
              <a:latin typeface="+mn-lt"/>
            </a:endParaRPr>
          </a:p>
        </p:txBody>
      </p:sp>
      <p:sp>
        <p:nvSpPr>
          <p:cNvPr id="25604" name="Text Box 5"/>
          <p:cNvSpPr txBox="1">
            <a:spLocks noChangeArrowheads="1"/>
          </p:cNvSpPr>
          <p:nvPr/>
        </p:nvSpPr>
        <p:spPr bwMode="auto">
          <a:xfrm>
            <a:off x="381000" y="762000"/>
            <a:ext cx="8382000" cy="1000274"/>
          </a:xfrm>
          <a:prstGeom prst="rect">
            <a:avLst/>
          </a:prstGeom>
          <a:noFill/>
          <a:ln w="9525">
            <a:noFill/>
            <a:miter lim="800000"/>
            <a:headEnd/>
            <a:tailEnd/>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FAFSA can be filed via paper or the web at </a:t>
            </a:r>
            <a:r>
              <a:rPr kumimoji="0" lang="en-US" dirty="0">
                <a:hlinkClick r:id="rId3"/>
              </a:rPr>
              <a:t>https://studentaid.gov/</a:t>
            </a:r>
            <a:r>
              <a:rPr kumimoji="0" lang="en-US" dirty="0"/>
              <a:t> </a:t>
            </a:r>
          </a:p>
          <a:p>
            <a:pPr marL="274320" indent="-274320" eaLnBrk="1" hangingPunct="1">
              <a:spcBef>
                <a:spcPts val="600"/>
              </a:spcBef>
              <a:buClr>
                <a:schemeClr val="accent1"/>
              </a:buClr>
              <a:buSzPct val="70000"/>
              <a:buFont typeface="Wingdings"/>
              <a:buChar char=""/>
              <a:defRPr/>
            </a:pPr>
            <a:r>
              <a:rPr kumimoji="0" lang="en-US" dirty="0">
                <a:latin typeface="+mn-lt"/>
              </a:rPr>
              <a:t>If filing online, students and parents need a U.S. Department of Education Federal Student Aid (FSA) ID and password</a:t>
            </a:r>
          </a:p>
        </p:txBody>
      </p:sp>
      <p:sp>
        <p:nvSpPr>
          <p:cNvPr id="25609" name="Text Box 10"/>
          <p:cNvSpPr txBox="1">
            <a:spLocks noChangeArrowheads="1"/>
          </p:cNvSpPr>
          <p:nvPr/>
        </p:nvSpPr>
        <p:spPr bwMode="auto">
          <a:xfrm>
            <a:off x="0" y="228600"/>
            <a:ext cx="8763000" cy="457200"/>
          </a:xfrm>
          <a:prstGeom prst="rect">
            <a:avLst/>
          </a:prstGeom>
          <a:noFill/>
          <a:ln w="9525">
            <a:noFill/>
            <a:miter lim="800000"/>
            <a:headEnd/>
            <a:tailEnd/>
          </a:ln>
        </p:spPr>
        <p:txBody>
          <a:bodyPr>
            <a:spAutoFit/>
          </a:bodyPr>
          <a:lstStyle/>
          <a:p>
            <a:pPr algn="ctr" eaLnBrk="1" hangingPunct="1">
              <a:spcBef>
                <a:spcPct val="50000"/>
              </a:spcBef>
              <a:defRPr/>
            </a:pPr>
            <a:r>
              <a:rPr kumimoji="0" lang="en-US" sz="2400" b="1" dirty="0">
                <a:latin typeface="+mn-lt"/>
              </a:rPr>
              <a:t>How Does the Student File the FAFSA?</a:t>
            </a:r>
          </a:p>
        </p:txBody>
      </p:sp>
      <p:sp>
        <p:nvSpPr>
          <p:cNvPr id="3" name="TextBox 2"/>
          <p:cNvSpPr txBox="1"/>
          <p:nvPr/>
        </p:nvSpPr>
        <p:spPr>
          <a:xfrm>
            <a:off x="4724400" y="2286000"/>
            <a:ext cx="3886200" cy="3308598"/>
          </a:xfrm>
          <a:prstGeom prst="rect">
            <a:avLst/>
          </a:prstGeom>
          <a:noFill/>
        </p:spPr>
        <p:txBody>
          <a:bodyPr wrap="square" rtlCol="0">
            <a:spAutoFit/>
          </a:bodyPr>
          <a:lstStyle/>
          <a:p>
            <a:pPr marL="274320" indent="-274320" eaLnBrk="1" hangingPunct="1">
              <a:spcBef>
                <a:spcPts val="600"/>
              </a:spcBef>
              <a:buClr>
                <a:schemeClr val="accent1"/>
              </a:buClr>
              <a:buSzPct val="70000"/>
              <a:buFont typeface="Wingdings"/>
              <a:buChar char=""/>
              <a:defRPr/>
            </a:pPr>
            <a:r>
              <a:rPr kumimoji="0" lang="en-US" dirty="0"/>
              <a:t>FSA ID and password can be used for:</a:t>
            </a:r>
          </a:p>
          <a:p>
            <a:pPr marL="731520" lvl="1" indent="-274320" eaLnBrk="1" hangingPunct="1">
              <a:spcBef>
                <a:spcPts val="600"/>
              </a:spcBef>
              <a:buClr>
                <a:schemeClr val="accent1"/>
              </a:buClr>
              <a:buSzPct val="70000"/>
              <a:buFont typeface="Wingdings"/>
              <a:buChar char=""/>
              <a:defRPr/>
            </a:pPr>
            <a:r>
              <a:rPr kumimoji="0" lang="en-US" sz="1600" i="1" dirty="0"/>
              <a:t>FAFSA on the Web (FAFSA and submission of corrections)</a:t>
            </a:r>
          </a:p>
          <a:p>
            <a:pPr marL="731520" lvl="1" indent="-274320" eaLnBrk="1" hangingPunct="1">
              <a:spcBef>
                <a:spcPts val="600"/>
              </a:spcBef>
              <a:buClr>
                <a:schemeClr val="accent1"/>
              </a:buClr>
              <a:buSzPct val="70000"/>
              <a:buFont typeface="Wingdings"/>
              <a:buChar char=""/>
              <a:defRPr/>
            </a:pPr>
            <a:r>
              <a:rPr kumimoji="0" lang="en-US" sz="1600" i="1" dirty="0"/>
              <a:t>Submission of loan documents for student and parent</a:t>
            </a:r>
          </a:p>
          <a:p>
            <a:pPr marL="731520" lvl="1" indent="-274320" eaLnBrk="1" hangingPunct="1">
              <a:spcBef>
                <a:spcPts val="600"/>
              </a:spcBef>
              <a:buClr>
                <a:schemeClr val="accent1"/>
              </a:buClr>
              <a:buSzPct val="70000"/>
              <a:buFont typeface="Wingdings"/>
              <a:buChar char=""/>
              <a:defRPr/>
            </a:pPr>
            <a:r>
              <a:rPr kumimoji="0" lang="en-US" sz="1600" i="1" dirty="0"/>
              <a:t>National Student Loan Data System</a:t>
            </a:r>
          </a:p>
          <a:p>
            <a:pPr marL="731520" lvl="1" indent="-274320" eaLnBrk="1" hangingPunct="1">
              <a:spcBef>
                <a:spcPts val="600"/>
              </a:spcBef>
              <a:buClr>
                <a:schemeClr val="accent1"/>
              </a:buClr>
              <a:buSzPct val="70000"/>
              <a:buFont typeface="Wingdings"/>
              <a:buChar char=""/>
              <a:defRPr/>
            </a:pPr>
            <a:r>
              <a:rPr kumimoji="0" lang="en-US" sz="1600" i="1" dirty="0"/>
              <a:t>Direct Loan Servicing Options</a:t>
            </a:r>
          </a:p>
          <a:p>
            <a:pPr marL="282575" lvl="1" indent="-282575" eaLnBrk="1" hangingPunct="1">
              <a:spcBef>
                <a:spcPts val="600"/>
              </a:spcBef>
              <a:buClr>
                <a:schemeClr val="accent1"/>
              </a:buClr>
              <a:buSzPct val="70000"/>
              <a:buFont typeface="Wingdings"/>
              <a:buChar char=""/>
              <a:defRPr/>
            </a:pPr>
            <a:r>
              <a:rPr kumimoji="0" lang="en-US" dirty="0"/>
              <a:t>If filing online, results will be received faster </a:t>
            </a:r>
          </a:p>
        </p:txBody>
      </p:sp>
      <p:pic>
        <p:nvPicPr>
          <p:cNvPr id="7" name="Picture 6" descr="StudentAid.gov Home view&#10;&#10;Screenshot of the StudentAid.gov homepage">
            <a:extLst>
              <a:ext uri="{FF2B5EF4-FFF2-40B4-BE49-F238E27FC236}">
                <a16:creationId xmlns:a16="http://schemas.microsoft.com/office/drawing/2014/main" id="{624A56D7-2FAE-47F2-9308-B254DE11FB59}"/>
              </a:ext>
            </a:extLst>
          </p:cNvPr>
          <p:cNvPicPr>
            <a:picLocks noChangeAspect="1"/>
          </p:cNvPicPr>
          <p:nvPr/>
        </p:nvPicPr>
        <p:blipFill>
          <a:blip r:embed="rId4"/>
          <a:stretch>
            <a:fillRect/>
          </a:stretch>
        </p:blipFill>
        <p:spPr>
          <a:xfrm>
            <a:off x="304800" y="2586621"/>
            <a:ext cx="4389419" cy="2707356"/>
          </a:xfrm>
          <a:prstGeom prst="rect">
            <a:avLst/>
          </a:prstGeom>
          <a:ln w="12700">
            <a:solidFill>
              <a:schemeClr val="tx1"/>
            </a:solidFill>
          </a:ln>
        </p:spPr>
      </p:pic>
      <p:sp>
        <p:nvSpPr>
          <p:cNvPr id="2" name="Arrow: Left 1">
            <a:extLst>
              <a:ext uri="{FF2B5EF4-FFF2-40B4-BE49-F238E27FC236}">
                <a16:creationId xmlns:a16="http://schemas.microsoft.com/office/drawing/2014/main" id="{55DD4A8F-BA29-4E47-BEC1-5E13E3DB816A}"/>
              </a:ext>
            </a:extLst>
          </p:cNvPr>
          <p:cNvSpPr/>
          <p:nvPr/>
        </p:nvSpPr>
        <p:spPr>
          <a:xfrm>
            <a:off x="4152900" y="3940299"/>
            <a:ext cx="838200" cy="47930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2"/>
          <p:cNvSpPr txBox="1">
            <a:spLocks noChangeArrowheads="1"/>
          </p:cNvSpPr>
          <p:nvPr/>
        </p:nvSpPr>
        <p:spPr bwMode="auto">
          <a:xfrm>
            <a:off x="0" y="228600"/>
            <a:ext cx="8763000" cy="457200"/>
          </a:xfrm>
          <a:prstGeom prst="rect">
            <a:avLst/>
          </a:prstGeom>
          <a:noFill/>
          <a:ln w="9525">
            <a:noFill/>
            <a:miter lim="800000"/>
            <a:headEnd/>
            <a:tailEnd/>
          </a:ln>
        </p:spPr>
        <p:txBody>
          <a:bodyPr>
            <a:spAutoFit/>
          </a:bodyPr>
          <a:lstStyle/>
          <a:p>
            <a:pPr algn="ctr" eaLnBrk="1" hangingPunct="1">
              <a:spcBef>
                <a:spcPct val="50000"/>
              </a:spcBef>
              <a:defRPr/>
            </a:pPr>
            <a:r>
              <a:rPr kumimoji="0" lang="en-US" sz="2400" b="1" dirty="0">
                <a:latin typeface="+mn-lt"/>
              </a:rPr>
              <a:t>FAFSA on the Web</a:t>
            </a:r>
          </a:p>
        </p:txBody>
      </p:sp>
      <p:sp>
        <p:nvSpPr>
          <p:cNvPr id="27652" name="Rectangle 3"/>
          <p:cNvSpPr>
            <a:spLocks noChangeArrowheads="1"/>
          </p:cNvSpPr>
          <p:nvPr/>
        </p:nvSpPr>
        <p:spPr bwMode="auto">
          <a:xfrm>
            <a:off x="0" y="790370"/>
            <a:ext cx="8763000" cy="369332"/>
          </a:xfrm>
          <a:prstGeom prst="rect">
            <a:avLst/>
          </a:prstGeom>
          <a:noFill/>
          <a:ln w="9525">
            <a:noFill/>
            <a:miter lim="800000"/>
            <a:headEnd/>
            <a:tailEnd/>
          </a:ln>
        </p:spPr>
        <p:txBody>
          <a:bodyPr>
            <a:spAutoFit/>
          </a:bodyPr>
          <a:lstStyle/>
          <a:p>
            <a:pPr algn="ctr">
              <a:spcBef>
                <a:spcPct val="50000"/>
              </a:spcBef>
              <a:defRPr/>
            </a:pPr>
            <a:r>
              <a:rPr kumimoji="0" lang="en-US" dirty="0">
                <a:hlinkClick r:id="rId3"/>
              </a:rPr>
              <a:t>https://studentaid.gov/</a:t>
            </a:r>
            <a:r>
              <a:rPr kumimoji="0" lang="en-US" dirty="0"/>
              <a:t> </a:t>
            </a:r>
          </a:p>
        </p:txBody>
      </p:sp>
      <p:sp>
        <p:nvSpPr>
          <p:cNvPr id="27653" name="Text Box 4"/>
          <p:cNvSpPr txBox="1">
            <a:spLocks noChangeArrowheads="1"/>
          </p:cNvSpPr>
          <p:nvPr/>
        </p:nvSpPr>
        <p:spPr bwMode="auto">
          <a:xfrm>
            <a:off x="1447800" y="1905000"/>
            <a:ext cx="7696200" cy="366713"/>
          </a:xfrm>
          <a:prstGeom prst="rect">
            <a:avLst/>
          </a:prstGeom>
          <a:noFill/>
          <a:ln w="9525">
            <a:noFill/>
            <a:miter lim="800000"/>
            <a:headEnd/>
            <a:tailEnd/>
          </a:ln>
        </p:spPr>
        <p:txBody>
          <a:bodyPr>
            <a:spAutoFit/>
          </a:bodyPr>
          <a:lstStyle/>
          <a:p>
            <a:pPr eaLnBrk="1" hangingPunct="1">
              <a:spcBef>
                <a:spcPct val="50000"/>
              </a:spcBef>
              <a:defRPr/>
            </a:pPr>
            <a:endParaRPr kumimoji="0" lang="en-US" dirty="0">
              <a:latin typeface="+mn-lt"/>
            </a:endParaRPr>
          </a:p>
        </p:txBody>
      </p:sp>
      <p:sp>
        <p:nvSpPr>
          <p:cNvPr id="27654" name="Text Box 5"/>
          <p:cNvSpPr txBox="1">
            <a:spLocks noChangeArrowheads="1"/>
          </p:cNvSpPr>
          <p:nvPr/>
        </p:nvSpPr>
        <p:spPr bwMode="auto">
          <a:xfrm>
            <a:off x="381000" y="1447800"/>
            <a:ext cx="8382000" cy="2739211"/>
          </a:xfrm>
          <a:prstGeom prst="rect">
            <a:avLst/>
          </a:prstGeom>
          <a:noFill/>
          <a:ln w="9525">
            <a:noFill/>
            <a:miter lim="800000"/>
            <a:headEnd/>
            <a:tailEnd/>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Free U.S. Department of Education Web site where you can complete a FAFSA online</a:t>
            </a:r>
          </a:p>
          <a:p>
            <a:pPr marL="274320" indent="-274320" eaLnBrk="1" hangingPunct="1">
              <a:spcBef>
                <a:spcPts val="600"/>
              </a:spcBef>
              <a:buClr>
                <a:schemeClr val="accent1"/>
              </a:buClr>
              <a:buSzPct val="70000"/>
              <a:buFont typeface="Wingdings"/>
              <a:buChar char=""/>
              <a:defRPr/>
            </a:pPr>
            <a:r>
              <a:rPr kumimoji="0" lang="en-US" dirty="0">
                <a:latin typeface="+mn-lt"/>
              </a:rPr>
              <a:t>Submits data directly to </a:t>
            </a:r>
            <a:br>
              <a:rPr kumimoji="0" lang="en-US" dirty="0">
                <a:latin typeface="+mn-lt"/>
              </a:rPr>
            </a:br>
            <a:r>
              <a:rPr kumimoji="0" lang="en-US" dirty="0">
                <a:latin typeface="+mn-lt"/>
              </a:rPr>
              <a:t>the U.S. Department of </a:t>
            </a:r>
            <a:br>
              <a:rPr kumimoji="0" lang="en-US" dirty="0">
                <a:latin typeface="+mn-lt"/>
              </a:rPr>
            </a:br>
            <a:r>
              <a:rPr kumimoji="0" lang="en-US" dirty="0">
                <a:latin typeface="+mn-lt"/>
              </a:rPr>
              <a:t>Education’s Central </a:t>
            </a:r>
            <a:br>
              <a:rPr kumimoji="0" lang="en-US" dirty="0">
                <a:latin typeface="+mn-lt"/>
              </a:rPr>
            </a:br>
            <a:r>
              <a:rPr kumimoji="0" lang="en-US" dirty="0">
                <a:latin typeface="+mn-lt"/>
              </a:rPr>
              <a:t>Processing System (CPS) </a:t>
            </a:r>
          </a:p>
          <a:p>
            <a:pPr marL="274320" indent="-274320" eaLnBrk="1" hangingPunct="1">
              <a:spcBef>
                <a:spcPts val="600"/>
              </a:spcBef>
              <a:buClr>
                <a:schemeClr val="accent1"/>
              </a:buClr>
              <a:buSzPct val="70000"/>
              <a:buFont typeface="Wingdings"/>
              <a:buChar char=""/>
              <a:defRPr/>
            </a:pPr>
            <a:r>
              <a:rPr kumimoji="0" lang="en-US" dirty="0">
                <a:latin typeface="+mn-lt"/>
              </a:rPr>
              <a:t>CPS will process your </a:t>
            </a:r>
            <a:br>
              <a:rPr kumimoji="0" lang="en-US" dirty="0">
                <a:latin typeface="+mn-lt"/>
              </a:rPr>
            </a:br>
            <a:r>
              <a:rPr kumimoji="0" lang="en-US" dirty="0">
                <a:latin typeface="+mn-lt"/>
              </a:rPr>
              <a:t>application within 72 </a:t>
            </a:r>
            <a:br>
              <a:rPr kumimoji="0" lang="en-US" dirty="0">
                <a:latin typeface="+mn-lt"/>
              </a:rPr>
            </a:br>
            <a:r>
              <a:rPr kumimoji="0" lang="en-US" dirty="0">
                <a:latin typeface="+mn-lt"/>
              </a:rPr>
              <a:t>hours</a:t>
            </a:r>
          </a:p>
        </p:txBody>
      </p:sp>
      <p:pic>
        <p:nvPicPr>
          <p:cNvPr id="3" name="Picture 2"/>
          <p:cNvPicPr>
            <a:picLocks noChangeAspect="1"/>
          </p:cNvPicPr>
          <p:nvPr/>
        </p:nvPicPr>
        <p:blipFill rotWithShape="1">
          <a:blip r:embed="rId4"/>
          <a:srcRect b="8719"/>
          <a:stretch/>
        </p:blipFill>
        <p:spPr>
          <a:xfrm>
            <a:off x="3657600" y="2271713"/>
            <a:ext cx="4284108" cy="4038600"/>
          </a:xfrm>
          <a:prstGeom prst="rect">
            <a:avLst/>
          </a:prstGeom>
        </p:spPr>
      </p:pic>
      <p:sp>
        <p:nvSpPr>
          <p:cNvPr id="2" name="Arrow: Down 1">
            <a:extLst>
              <a:ext uri="{FF2B5EF4-FFF2-40B4-BE49-F238E27FC236}">
                <a16:creationId xmlns:a16="http://schemas.microsoft.com/office/drawing/2014/main" id="{ED622413-CE71-4C13-8738-9F33BA541538}"/>
              </a:ext>
            </a:extLst>
          </p:cNvPr>
          <p:cNvSpPr/>
          <p:nvPr/>
        </p:nvSpPr>
        <p:spPr>
          <a:xfrm>
            <a:off x="5562600" y="2088356"/>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2"/>
          <p:cNvSpPr txBox="1">
            <a:spLocks noChangeArrowheads="1"/>
          </p:cNvSpPr>
          <p:nvPr/>
        </p:nvSpPr>
        <p:spPr bwMode="auto">
          <a:xfrm>
            <a:off x="76200" y="515154"/>
            <a:ext cx="8763000" cy="457200"/>
          </a:xfrm>
          <a:prstGeom prst="rect">
            <a:avLst/>
          </a:prstGeom>
          <a:noFill/>
          <a:ln w="9525">
            <a:noFill/>
            <a:miter lim="800000"/>
            <a:headEnd/>
            <a:tailEnd/>
          </a:ln>
        </p:spPr>
        <p:txBody>
          <a:bodyPr>
            <a:spAutoFit/>
          </a:bodyPr>
          <a:lstStyle/>
          <a:p>
            <a:pPr algn="ctr" eaLnBrk="1" hangingPunct="1">
              <a:spcBef>
                <a:spcPct val="50000"/>
              </a:spcBef>
              <a:defRPr/>
            </a:pPr>
            <a:r>
              <a:rPr kumimoji="0" lang="en-US" sz="2400" b="1" dirty="0">
                <a:latin typeface="+mn-lt"/>
              </a:rPr>
              <a:t>Utilizing the IRS Data Retrieval Tool (DRT)</a:t>
            </a:r>
          </a:p>
        </p:txBody>
      </p:sp>
      <p:sp>
        <p:nvSpPr>
          <p:cNvPr id="27653" name="Text Box 4"/>
          <p:cNvSpPr txBox="1">
            <a:spLocks noChangeArrowheads="1"/>
          </p:cNvSpPr>
          <p:nvPr/>
        </p:nvSpPr>
        <p:spPr bwMode="auto">
          <a:xfrm>
            <a:off x="1447800" y="1905000"/>
            <a:ext cx="7696200" cy="366713"/>
          </a:xfrm>
          <a:prstGeom prst="rect">
            <a:avLst/>
          </a:prstGeom>
          <a:noFill/>
          <a:ln w="9525">
            <a:noFill/>
            <a:miter lim="800000"/>
            <a:headEnd/>
            <a:tailEnd/>
          </a:ln>
        </p:spPr>
        <p:txBody>
          <a:bodyPr>
            <a:spAutoFit/>
          </a:bodyPr>
          <a:lstStyle/>
          <a:p>
            <a:pPr eaLnBrk="1" hangingPunct="1">
              <a:spcBef>
                <a:spcPct val="50000"/>
              </a:spcBef>
              <a:defRPr/>
            </a:pPr>
            <a:endParaRPr kumimoji="0" lang="en-US" dirty="0">
              <a:latin typeface="+mn-lt"/>
            </a:endParaRPr>
          </a:p>
        </p:txBody>
      </p:sp>
      <p:sp>
        <p:nvSpPr>
          <p:cNvPr id="27654" name="Text Box 5"/>
          <p:cNvSpPr txBox="1">
            <a:spLocks noChangeArrowheads="1"/>
          </p:cNvSpPr>
          <p:nvPr/>
        </p:nvSpPr>
        <p:spPr bwMode="auto">
          <a:xfrm>
            <a:off x="381000" y="1447800"/>
            <a:ext cx="8382000" cy="1985159"/>
          </a:xfrm>
          <a:prstGeom prst="rect">
            <a:avLst/>
          </a:prstGeom>
          <a:noFill/>
          <a:ln w="9525">
            <a:noFill/>
            <a:miter lim="800000"/>
            <a:headEnd/>
            <a:tailEnd/>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If eligible to utilize the DRT tool, you will be prompted to “Proceed to the IRS”</a:t>
            </a:r>
          </a:p>
          <a:p>
            <a:pPr marL="274320" indent="-274320" eaLnBrk="1" hangingPunct="1">
              <a:spcBef>
                <a:spcPts val="600"/>
              </a:spcBef>
              <a:buClr>
                <a:schemeClr val="accent1"/>
              </a:buClr>
              <a:buSzPct val="70000"/>
              <a:buFont typeface="Wingdings"/>
              <a:buChar char=""/>
              <a:defRPr/>
            </a:pPr>
            <a:r>
              <a:rPr kumimoji="0" lang="en-US" dirty="0">
                <a:latin typeface="+mn-lt"/>
              </a:rPr>
              <a:t>Utilize the tool whenever possible</a:t>
            </a:r>
          </a:p>
          <a:p>
            <a:pPr marL="731520" lvl="1" indent="-274320" eaLnBrk="1" hangingPunct="1">
              <a:spcBef>
                <a:spcPts val="600"/>
              </a:spcBef>
              <a:buClr>
                <a:schemeClr val="accent1"/>
              </a:buClr>
              <a:buSzPct val="70000"/>
              <a:buFont typeface="Wingdings"/>
              <a:buChar char=""/>
              <a:defRPr/>
            </a:pPr>
            <a:r>
              <a:rPr kumimoji="0" lang="en-US" dirty="0">
                <a:latin typeface="+mn-lt"/>
              </a:rPr>
              <a:t>Ensures accurate entry of financial information (for student and parent)</a:t>
            </a:r>
          </a:p>
          <a:p>
            <a:pPr marL="274320" indent="-274320" eaLnBrk="1" hangingPunct="1">
              <a:spcBef>
                <a:spcPts val="600"/>
              </a:spcBef>
              <a:buClr>
                <a:schemeClr val="accent1"/>
              </a:buClr>
              <a:buSzPct val="70000"/>
              <a:buFont typeface="Wingdings"/>
              <a:buChar char=""/>
              <a:defRPr/>
            </a:pPr>
            <a:r>
              <a:rPr kumimoji="0" lang="en-US" dirty="0">
                <a:latin typeface="+mn-lt"/>
              </a:rPr>
              <a:t>Make no changes to imported data</a:t>
            </a:r>
          </a:p>
        </p:txBody>
      </p:sp>
      <p:pic>
        <p:nvPicPr>
          <p:cNvPr id="7" name="Picture 6" descr="Parent Eligible for IRS DRT:&#10;&#10;Screenshot of the “Parent Eligible for IRS DRT” view.&#10;">
            <a:extLst>
              <a:ext uri="{FF2B5EF4-FFF2-40B4-BE49-F238E27FC236}">
                <a16:creationId xmlns:a16="http://schemas.microsoft.com/office/drawing/2014/main" id="{6A6418DD-2667-4200-80F1-AE2AF9AF21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3613160"/>
            <a:ext cx="6943922" cy="2943217"/>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46188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ChangeArrowheads="1"/>
          </p:cNvSpPr>
          <p:nvPr/>
        </p:nvSpPr>
        <p:spPr bwMode="auto">
          <a:xfrm>
            <a:off x="0" y="381000"/>
            <a:ext cx="8763000" cy="830263"/>
          </a:xfrm>
          <a:prstGeom prst="rect">
            <a:avLst/>
          </a:prstGeom>
          <a:noFill/>
          <a:ln w="12700" cap="sq">
            <a:noFill/>
            <a:miter lim="800000"/>
            <a:headEnd type="none" w="sm" len="sm"/>
            <a:tailEnd type="none" w="sm" len="sm"/>
          </a:ln>
        </p:spPr>
        <p:txBody>
          <a:bodyPr>
            <a:spAutoFit/>
          </a:bodyPr>
          <a:lstStyle/>
          <a:p>
            <a:pPr algn="ctr" eaLnBrk="1" hangingPunct="1">
              <a:spcBef>
                <a:spcPct val="50000"/>
              </a:spcBef>
              <a:defRPr/>
            </a:pPr>
            <a:r>
              <a:rPr kumimoji="0" lang="en-US" sz="2400" b="1" dirty="0">
                <a:latin typeface="+mn-lt"/>
              </a:rPr>
              <a:t>What Happens After the Student Completes the FAFSA?</a:t>
            </a:r>
          </a:p>
        </p:txBody>
      </p:sp>
      <p:sp>
        <p:nvSpPr>
          <p:cNvPr id="29702" name="Text Box 6"/>
          <p:cNvSpPr txBox="1">
            <a:spLocks noChangeArrowheads="1"/>
          </p:cNvSpPr>
          <p:nvPr/>
        </p:nvSpPr>
        <p:spPr bwMode="auto">
          <a:xfrm>
            <a:off x="457200" y="1371600"/>
            <a:ext cx="8229600" cy="4370388"/>
          </a:xfrm>
          <a:prstGeom prst="rect">
            <a:avLst/>
          </a:prstGeom>
          <a:noFill/>
          <a:ln w="12700" cap="sq">
            <a:noFill/>
            <a:miter lim="800000"/>
            <a:headEnd type="none" w="sm" len="sm"/>
            <a:tailEnd type="none" w="sm" len="sm"/>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Application sent to Mount Vernon, Illinois for processing</a:t>
            </a:r>
          </a:p>
          <a:p>
            <a:pPr marL="274320" indent="-274320" eaLnBrk="1" hangingPunct="1">
              <a:spcBef>
                <a:spcPts val="600"/>
              </a:spcBef>
              <a:buClr>
                <a:schemeClr val="accent1"/>
              </a:buClr>
              <a:buSzPct val="70000"/>
              <a:buFont typeface="Wingdings"/>
              <a:buChar char=""/>
              <a:defRPr/>
            </a:pPr>
            <a:r>
              <a:rPr kumimoji="0" lang="en-US" dirty="0">
                <a:latin typeface="+mn-lt"/>
              </a:rPr>
              <a:t>Calculation of Expected Family Contribution (EFC) Begins!</a:t>
            </a:r>
          </a:p>
          <a:p>
            <a:pPr marL="731520" lvl="1" indent="-274320" eaLnBrk="1" hangingPunct="1">
              <a:spcBef>
                <a:spcPts val="600"/>
              </a:spcBef>
              <a:buClr>
                <a:schemeClr val="accent1"/>
              </a:buClr>
              <a:buSzPct val="70000"/>
              <a:buFont typeface="Wingdings"/>
              <a:buChar char=""/>
              <a:defRPr/>
            </a:pPr>
            <a:r>
              <a:rPr kumimoji="0" lang="en-US" dirty="0">
                <a:latin typeface="+mn-lt"/>
              </a:rPr>
              <a:t>FAFSA is the means by which the Department of Education officially compiles an income/asset evaluation </a:t>
            </a:r>
          </a:p>
          <a:p>
            <a:pPr marL="731520" lvl="1" indent="-274320" eaLnBrk="1" hangingPunct="1">
              <a:spcBef>
                <a:spcPts val="600"/>
              </a:spcBef>
              <a:buClr>
                <a:schemeClr val="accent1"/>
              </a:buClr>
              <a:buSzPct val="70000"/>
              <a:buFont typeface="Wingdings"/>
              <a:buChar char=""/>
              <a:defRPr/>
            </a:pPr>
            <a:r>
              <a:rPr kumimoji="0" lang="en-US" dirty="0">
                <a:latin typeface="+mn-lt"/>
              </a:rPr>
              <a:t>Determines how much a family can contribute to the cost of college (EFC)</a:t>
            </a:r>
          </a:p>
          <a:p>
            <a:pPr marL="731520" lvl="1" indent="-274320" eaLnBrk="1" hangingPunct="1">
              <a:spcBef>
                <a:spcPts val="600"/>
              </a:spcBef>
              <a:buClr>
                <a:schemeClr val="accent1"/>
              </a:buClr>
              <a:buSzPct val="70000"/>
              <a:buFont typeface="Wingdings"/>
              <a:buChar char=""/>
              <a:defRPr/>
            </a:pPr>
            <a:r>
              <a:rPr kumimoji="0" lang="en-US" dirty="0">
                <a:latin typeface="+mn-lt"/>
              </a:rPr>
              <a:t>Principles of Need Analysis</a:t>
            </a:r>
          </a:p>
          <a:p>
            <a:pPr marL="1188720" lvl="2" indent="-274320" eaLnBrk="1" hangingPunct="1">
              <a:spcBef>
                <a:spcPts val="600"/>
              </a:spcBef>
              <a:buClr>
                <a:schemeClr val="accent1"/>
              </a:buClr>
              <a:buSzPct val="70000"/>
              <a:buFont typeface="Wingdings"/>
              <a:buChar char=""/>
              <a:defRPr/>
            </a:pPr>
            <a:r>
              <a:rPr kumimoji="0" lang="en-US" sz="1600" i="1" dirty="0">
                <a:latin typeface="+mn-lt"/>
              </a:rPr>
              <a:t>To the extent they are able, parents have primary responsibility to pay for their dependent children’s education</a:t>
            </a:r>
          </a:p>
          <a:p>
            <a:pPr marL="1188720" lvl="2" indent="-274320" eaLnBrk="1" hangingPunct="1">
              <a:spcBef>
                <a:spcPts val="600"/>
              </a:spcBef>
              <a:buClr>
                <a:schemeClr val="accent1"/>
              </a:buClr>
              <a:buSzPct val="70000"/>
              <a:buFont typeface="Wingdings"/>
              <a:buChar char=""/>
              <a:defRPr/>
            </a:pPr>
            <a:r>
              <a:rPr kumimoji="0" lang="en-US" sz="1600" i="1" dirty="0">
                <a:latin typeface="+mn-lt"/>
              </a:rPr>
              <a:t>Students also have a responsibility to contribute to the educational costs</a:t>
            </a:r>
          </a:p>
          <a:p>
            <a:pPr marL="1188720" lvl="2" indent="-274320" eaLnBrk="1" hangingPunct="1">
              <a:spcBef>
                <a:spcPts val="600"/>
              </a:spcBef>
              <a:buClr>
                <a:schemeClr val="accent1"/>
              </a:buClr>
              <a:buSzPct val="70000"/>
              <a:buFont typeface="Wingdings"/>
              <a:buChar char=""/>
              <a:defRPr/>
            </a:pPr>
            <a:r>
              <a:rPr kumimoji="0" lang="en-US" sz="1600" i="1" dirty="0">
                <a:latin typeface="+mn-lt"/>
              </a:rPr>
              <a:t>Families should be evaluated in their present financial condition</a:t>
            </a:r>
          </a:p>
          <a:p>
            <a:pPr marL="1188720" lvl="2" indent="-274320" eaLnBrk="1" hangingPunct="1">
              <a:spcBef>
                <a:spcPts val="600"/>
              </a:spcBef>
              <a:buClr>
                <a:schemeClr val="accent1"/>
              </a:buClr>
              <a:buSzPct val="70000"/>
              <a:buFont typeface="Wingdings"/>
              <a:buChar char=""/>
              <a:defRPr/>
            </a:pPr>
            <a:r>
              <a:rPr kumimoji="0" lang="en-US" sz="1600" i="1" dirty="0">
                <a:latin typeface="+mn-lt"/>
              </a:rPr>
              <a:t>A family’s ability to pay for educational costs must be evaluated in an equitable and consistent manner, recognizing that special circumstances can and do affect its ability to pay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15"/>
          <p:cNvSpPr txBox="1">
            <a:spLocks noChangeArrowheads="1"/>
          </p:cNvSpPr>
          <p:nvPr/>
        </p:nvSpPr>
        <p:spPr bwMode="auto">
          <a:xfrm>
            <a:off x="2971800" y="228600"/>
            <a:ext cx="5943600" cy="366713"/>
          </a:xfrm>
          <a:prstGeom prst="rect">
            <a:avLst/>
          </a:prstGeom>
          <a:noFill/>
          <a:ln w="12700" cap="sq">
            <a:noFill/>
            <a:miter lim="800000"/>
            <a:headEnd type="none" w="sm" len="sm"/>
            <a:tailEnd type="none" w="sm" len="sm"/>
          </a:ln>
        </p:spPr>
        <p:txBody>
          <a:bodyPr>
            <a:spAutoFit/>
          </a:bodyPr>
          <a:lstStyle/>
          <a:p>
            <a:pPr>
              <a:spcBef>
                <a:spcPct val="50000"/>
              </a:spcBef>
              <a:defRPr/>
            </a:pPr>
            <a:endParaRPr kumimoji="0" lang="en-US" dirty="0">
              <a:latin typeface="+mn-lt"/>
            </a:endParaRPr>
          </a:p>
        </p:txBody>
      </p:sp>
      <p:sp>
        <p:nvSpPr>
          <p:cNvPr id="32772" name="Text Box 17"/>
          <p:cNvSpPr txBox="1">
            <a:spLocks noChangeArrowheads="1"/>
          </p:cNvSpPr>
          <p:nvPr/>
        </p:nvSpPr>
        <p:spPr bwMode="auto">
          <a:xfrm>
            <a:off x="0" y="381000"/>
            <a:ext cx="8763000" cy="830263"/>
          </a:xfrm>
          <a:prstGeom prst="rect">
            <a:avLst/>
          </a:prstGeom>
          <a:noFill/>
          <a:ln w="12700" cap="sq">
            <a:noFill/>
            <a:miter lim="800000"/>
            <a:headEnd type="none" w="sm" len="sm"/>
            <a:tailEnd type="none" w="sm" len="sm"/>
          </a:ln>
        </p:spPr>
        <p:txBody>
          <a:bodyPr>
            <a:spAutoFit/>
          </a:bodyPr>
          <a:lstStyle/>
          <a:p>
            <a:pPr algn="ctr">
              <a:spcBef>
                <a:spcPct val="50000"/>
              </a:spcBef>
              <a:defRPr/>
            </a:pPr>
            <a:r>
              <a:rPr kumimoji="0" lang="en-US" sz="2400" b="1" dirty="0">
                <a:latin typeface="+mn-lt"/>
              </a:rPr>
              <a:t>How Does the Department of Education Come Up With an EFC?</a:t>
            </a:r>
          </a:p>
        </p:txBody>
      </p:sp>
      <p:sp>
        <p:nvSpPr>
          <p:cNvPr id="32773" name="Text Box 18"/>
          <p:cNvSpPr txBox="1">
            <a:spLocks noChangeArrowheads="1"/>
          </p:cNvSpPr>
          <p:nvPr/>
        </p:nvSpPr>
        <p:spPr bwMode="auto">
          <a:xfrm>
            <a:off x="685800" y="1295400"/>
            <a:ext cx="8077200" cy="5186363"/>
          </a:xfrm>
          <a:prstGeom prst="rect">
            <a:avLst/>
          </a:prstGeom>
          <a:noFill/>
          <a:ln w="12700" cap="sq">
            <a:noFill/>
            <a:miter lim="800000"/>
            <a:headEnd type="none" w="sm" len="sm"/>
            <a:tailEnd type="none" w="sm" len="sm"/>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Not a random process</a:t>
            </a:r>
          </a:p>
          <a:p>
            <a:pPr marL="274320" indent="-274320" eaLnBrk="1" hangingPunct="1">
              <a:spcBef>
                <a:spcPts val="600"/>
              </a:spcBef>
              <a:buClr>
                <a:schemeClr val="accent1"/>
              </a:buClr>
              <a:buSzPct val="70000"/>
              <a:buFont typeface="Wingdings"/>
              <a:buChar char=""/>
              <a:defRPr/>
            </a:pPr>
            <a:r>
              <a:rPr kumimoji="0" lang="en-US" dirty="0">
                <a:latin typeface="+mn-lt"/>
              </a:rPr>
              <a:t>Based on a calculation that is composed by Congress </a:t>
            </a:r>
            <a:br>
              <a:rPr kumimoji="0" lang="en-US" dirty="0">
                <a:latin typeface="+mn-lt"/>
              </a:rPr>
            </a:br>
            <a:r>
              <a:rPr kumimoji="0" lang="en-US" dirty="0">
                <a:latin typeface="+mn-lt"/>
              </a:rPr>
              <a:t>(Federal Methodology) </a:t>
            </a:r>
          </a:p>
          <a:p>
            <a:pPr marL="274320" indent="-274320" eaLnBrk="1" hangingPunct="1">
              <a:spcBef>
                <a:spcPts val="600"/>
              </a:spcBef>
              <a:buClr>
                <a:schemeClr val="accent1"/>
              </a:buClr>
              <a:buSzPct val="70000"/>
              <a:buFont typeface="Wingdings"/>
              <a:buChar char=""/>
              <a:defRPr/>
            </a:pPr>
            <a:r>
              <a:rPr kumimoji="0" lang="en-US" dirty="0">
                <a:latin typeface="+mn-lt"/>
              </a:rPr>
              <a:t>Formula created by Congress to determine the EFC</a:t>
            </a:r>
          </a:p>
          <a:p>
            <a:pPr marL="731520" lvl="1" indent="-274320" eaLnBrk="1" hangingPunct="1">
              <a:spcBef>
                <a:spcPts val="600"/>
              </a:spcBef>
              <a:buClr>
                <a:schemeClr val="accent1"/>
              </a:buClr>
              <a:buSzPct val="70000"/>
              <a:buFont typeface="Wingdings"/>
              <a:buChar char=""/>
              <a:defRPr/>
            </a:pPr>
            <a:r>
              <a:rPr kumimoji="0" lang="en-US" sz="1600" i="1" dirty="0">
                <a:latin typeface="+mn-lt"/>
              </a:rPr>
              <a:t>Parent Income </a:t>
            </a:r>
          </a:p>
          <a:p>
            <a:pPr marL="1188720" lvl="2" indent="-274320" eaLnBrk="1" hangingPunct="1">
              <a:spcBef>
                <a:spcPts val="600"/>
              </a:spcBef>
              <a:buClr>
                <a:schemeClr val="accent1"/>
              </a:buClr>
              <a:buSzPct val="70000"/>
              <a:buFont typeface="Wingdings"/>
              <a:buChar char=""/>
              <a:defRPr/>
            </a:pPr>
            <a:r>
              <a:rPr kumimoji="0" lang="en-US" sz="1600" i="1" dirty="0">
                <a:latin typeface="+mn-lt"/>
              </a:rPr>
              <a:t>Taxed and Untaxed</a:t>
            </a:r>
          </a:p>
          <a:p>
            <a:pPr marL="1188720" lvl="2" indent="-274320" eaLnBrk="1" hangingPunct="1">
              <a:spcBef>
                <a:spcPts val="600"/>
              </a:spcBef>
              <a:buClr>
                <a:schemeClr val="accent1"/>
              </a:buClr>
              <a:buSzPct val="70000"/>
              <a:buFont typeface="Wingdings"/>
              <a:buChar char=""/>
              <a:defRPr/>
            </a:pPr>
            <a:r>
              <a:rPr kumimoji="0" lang="en-US" sz="1600" i="1" dirty="0">
                <a:latin typeface="+mn-lt"/>
              </a:rPr>
              <a:t>Protection allowance for taxes and basic living expenses</a:t>
            </a:r>
          </a:p>
          <a:p>
            <a:pPr marL="731520" lvl="1" indent="-274320" eaLnBrk="1" hangingPunct="1">
              <a:spcBef>
                <a:spcPts val="600"/>
              </a:spcBef>
              <a:buClr>
                <a:schemeClr val="accent1"/>
              </a:buClr>
              <a:buSzPct val="70000"/>
              <a:buFont typeface="Wingdings"/>
              <a:buChar char=""/>
              <a:defRPr/>
            </a:pPr>
            <a:r>
              <a:rPr kumimoji="0" lang="en-US" sz="1600" i="1" dirty="0">
                <a:latin typeface="+mn-lt"/>
              </a:rPr>
              <a:t>Parent Assets </a:t>
            </a:r>
          </a:p>
          <a:p>
            <a:pPr marL="1188720" lvl="2" indent="-274320" eaLnBrk="1" hangingPunct="1">
              <a:spcBef>
                <a:spcPts val="600"/>
              </a:spcBef>
              <a:buClr>
                <a:schemeClr val="accent1"/>
              </a:buClr>
              <a:buSzPct val="70000"/>
              <a:buFont typeface="Wingdings"/>
              <a:buChar char=""/>
              <a:defRPr/>
            </a:pPr>
            <a:r>
              <a:rPr kumimoji="0" lang="en-US" sz="1600" i="1" dirty="0">
                <a:latin typeface="+mn-lt"/>
              </a:rPr>
              <a:t>Stocks, bonds, trusts, savings and business assets</a:t>
            </a:r>
          </a:p>
          <a:p>
            <a:pPr marL="1188720" lvl="2" indent="-274320" eaLnBrk="1" hangingPunct="1">
              <a:spcBef>
                <a:spcPts val="600"/>
              </a:spcBef>
              <a:buClr>
                <a:schemeClr val="accent1"/>
              </a:buClr>
              <a:buSzPct val="70000"/>
              <a:buFont typeface="Wingdings"/>
              <a:buChar char=""/>
              <a:defRPr/>
            </a:pPr>
            <a:r>
              <a:rPr kumimoji="0" lang="en-US" sz="1600" i="1" dirty="0">
                <a:latin typeface="+mn-lt"/>
              </a:rPr>
              <a:t>Allows for an asset protection allowance</a:t>
            </a:r>
          </a:p>
          <a:p>
            <a:pPr marL="731520" lvl="1" indent="-274320" eaLnBrk="1" hangingPunct="1">
              <a:spcBef>
                <a:spcPts val="600"/>
              </a:spcBef>
              <a:buClr>
                <a:schemeClr val="accent1"/>
              </a:buClr>
              <a:buSzPct val="70000"/>
              <a:buFont typeface="Wingdings"/>
              <a:buChar char=""/>
              <a:defRPr/>
            </a:pPr>
            <a:r>
              <a:rPr kumimoji="0" lang="en-US" sz="1600" i="1" dirty="0">
                <a:latin typeface="+mn-lt"/>
              </a:rPr>
              <a:t>Student Income </a:t>
            </a:r>
          </a:p>
          <a:p>
            <a:pPr marL="1188720" lvl="2" indent="-274320" eaLnBrk="1" hangingPunct="1">
              <a:spcBef>
                <a:spcPts val="600"/>
              </a:spcBef>
              <a:buClr>
                <a:schemeClr val="accent1"/>
              </a:buClr>
              <a:buSzPct val="70000"/>
              <a:buFont typeface="Wingdings"/>
              <a:buChar char=""/>
              <a:defRPr/>
            </a:pPr>
            <a:r>
              <a:rPr kumimoji="0" lang="en-US" sz="1600" i="1" dirty="0">
                <a:latin typeface="+mn-lt"/>
              </a:rPr>
              <a:t>Taxed and Untaxed</a:t>
            </a:r>
          </a:p>
          <a:p>
            <a:pPr marL="1188720" lvl="2" indent="-274320" eaLnBrk="1" hangingPunct="1">
              <a:spcBef>
                <a:spcPts val="600"/>
              </a:spcBef>
              <a:buClr>
                <a:schemeClr val="accent1"/>
              </a:buClr>
              <a:buSzPct val="70000"/>
              <a:buFont typeface="Wingdings"/>
              <a:buChar char=""/>
              <a:defRPr/>
            </a:pPr>
            <a:r>
              <a:rPr kumimoji="0" lang="en-US" sz="1600" i="1" dirty="0">
                <a:latin typeface="+mn-lt"/>
              </a:rPr>
              <a:t>Protection allowance (must contribute 50% of everything above this amount)</a:t>
            </a:r>
          </a:p>
          <a:p>
            <a:pPr marL="731520" lvl="1" indent="-274320" eaLnBrk="1" hangingPunct="1">
              <a:spcBef>
                <a:spcPts val="600"/>
              </a:spcBef>
              <a:buClr>
                <a:schemeClr val="accent1"/>
              </a:buClr>
              <a:buSzPct val="70000"/>
              <a:buFont typeface="Wingdings"/>
              <a:buChar char=""/>
              <a:defRPr/>
            </a:pPr>
            <a:r>
              <a:rPr kumimoji="0" lang="en-US" sz="1600" i="1" dirty="0">
                <a:latin typeface="+mn-lt"/>
              </a:rPr>
              <a:t>Student Assets</a:t>
            </a:r>
          </a:p>
          <a:p>
            <a:pPr marL="274320" indent="-274320" eaLnBrk="1" hangingPunct="1">
              <a:spcBef>
                <a:spcPts val="600"/>
              </a:spcBef>
              <a:buClr>
                <a:schemeClr val="accent1"/>
              </a:buClr>
              <a:buSzPct val="70000"/>
              <a:buFont typeface="Wingdings"/>
              <a:buChar char=""/>
              <a:defRPr/>
            </a:pPr>
            <a:endParaRPr kumimoji="0" lang="en-US" dirty="0">
              <a:latin typeface="+mn-lt"/>
            </a:endParaRPr>
          </a:p>
        </p:txBody>
      </p:sp>
      <p:sp>
        <p:nvSpPr>
          <p:cNvPr id="32776" name="Text Box 22"/>
          <p:cNvSpPr txBox="1">
            <a:spLocks noChangeArrowheads="1"/>
          </p:cNvSpPr>
          <p:nvPr/>
        </p:nvSpPr>
        <p:spPr bwMode="auto">
          <a:xfrm>
            <a:off x="2133600" y="3200400"/>
            <a:ext cx="5943600" cy="366713"/>
          </a:xfrm>
          <a:prstGeom prst="rect">
            <a:avLst/>
          </a:prstGeom>
          <a:noFill/>
          <a:ln w="12700" cap="sq">
            <a:noFill/>
            <a:miter lim="800000"/>
            <a:headEnd type="none" w="sm" len="sm"/>
            <a:tailEnd type="none" w="sm" len="sm"/>
          </a:ln>
        </p:spPr>
        <p:txBody>
          <a:bodyPr>
            <a:spAutoFit/>
          </a:bodyPr>
          <a:lstStyle/>
          <a:p>
            <a:pPr>
              <a:spcBef>
                <a:spcPct val="50000"/>
              </a:spcBef>
              <a:defRPr/>
            </a:pPr>
            <a:r>
              <a:rPr kumimoji="0" lang="en-US" dirty="0">
                <a:latin typeface="+mn-lt"/>
              </a:rPr>
              <a:t>-</a:t>
            </a:r>
          </a:p>
        </p:txBody>
      </p:sp>
      <p:pic>
        <p:nvPicPr>
          <p:cNvPr id="14" name="Picture 13" descr="innovation%20challenge%20jemsura.jpg"/>
          <p:cNvPicPr>
            <a:picLocks noChangeAspect="1"/>
          </p:cNvPicPr>
          <p:nvPr/>
        </p:nvPicPr>
        <p:blipFill>
          <a:blip r:embed="rId3" cstate="print"/>
          <a:stretch>
            <a:fillRect/>
          </a:stretch>
        </p:blipFill>
        <p:spPr>
          <a:xfrm>
            <a:off x="7010400" y="1066800"/>
            <a:ext cx="1152144" cy="1739512"/>
          </a:xfrm>
          <a:prstGeom prst="roundRect">
            <a:avLst/>
          </a:prstGeom>
          <a:ln>
            <a:noFill/>
          </a:ln>
          <a:effectLst>
            <a:softEdge rad="11250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2"/>
          <p:cNvSpPr txBox="1">
            <a:spLocks noChangeArrowheads="1"/>
          </p:cNvSpPr>
          <p:nvPr/>
        </p:nvSpPr>
        <p:spPr bwMode="auto">
          <a:xfrm>
            <a:off x="0" y="304800"/>
            <a:ext cx="8763000" cy="461963"/>
          </a:xfrm>
          <a:prstGeom prst="rect">
            <a:avLst/>
          </a:prstGeom>
          <a:noFill/>
          <a:ln w="9525">
            <a:noFill/>
            <a:miter lim="800000"/>
            <a:headEnd/>
            <a:tailEnd/>
          </a:ln>
        </p:spPr>
        <p:txBody>
          <a:bodyPr>
            <a:spAutoFit/>
          </a:bodyPr>
          <a:lstStyle/>
          <a:p>
            <a:pPr algn="ctr" eaLnBrk="1" hangingPunct="1">
              <a:spcBef>
                <a:spcPct val="50000"/>
              </a:spcBef>
              <a:defRPr/>
            </a:pPr>
            <a:r>
              <a:rPr kumimoji="0" lang="en-US" sz="2400" b="1" dirty="0">
                <a:latin typeface="+mn-lt"/>
              </a:rPr>
              <a:t>After the calculation is completed, what’s next?</a:t>
            </a:r>
          </a:p>
        </p:txBody>
      </p:sp>
      <p:sp>
        <p:nvSpPr>
          <p:cNvPr id="33797" name="Text Box 4"/>
          <p:cNvSpPr txBox="1">
            <a:spLocks noChangeArrowheads="1"/>
          </p:cNvSpPr>
          <p:nvPr/>
        </p:nvSpPr>
        <p:spPr bwMode="auto">
          <a:xfrm>
            <a:off x="609600" y="1066800"/>
            <a:ext cx="8153400" cy="1369606"/>
          </a:xfrm>
          <a:prstGeom prst="rect">
            <a:avLst/>
          </a:prstGeom>
          <a:noFill/>
          <a:ln w="9525">
            <a:noFill/>
            <a:miter lim="800000"/>
            <a:headEnd/>
            <a:tailEnd/>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The student will receive a Student Aid Report (SAR) from the processor</a:t>
            </a:r>
          </a:p>
          <a:p>
            <a:pPr marL="731520" lvl="1" indent="-274320" eaLnBrk="1" hangingPunct="1">
              <a:spcBef>
                <a:spcPts val="600"/>
              </a:spcBef>
              <a:buClr>
                <a:schemeClr val="accent1"/>
              </a:buClr>
              <a:buSzPct val="70000"/>
              <a:buFont typeface="Wingdings"/>
              <a:buChar char=""/>
              <a:defRPr/>
            </a:pPr>
            <a:r>
              <a:rPr kumimoji="0" lang="en-US" sz="1600" i="1" dirty="0">
                <a:latin typeface="+mn-lt"/>
              </a:rPr>
              <a:t>Notification will be emailed to student</a:t>
            </a:r>
          </a:p>
          <a:p>
            <a:pPr marL="731520" lvl="1" indent="-274320" eaLnBrk="1" hangingPunct="1">
              <a:spcBef>
                <a:spcPts val="600"/>
              </a:spcBef>
              <a:buClr>
                <a:schemeClr val="accent1"/>
              </a:buClr>
              <a:buSzPct val="70000"/>
              <a:buFont typeface="Wingdings"/>
              <a:buChar char=""/>
              <a:defRPr/>
            </a:pPr>
            <a:r>
              <a:rPr kumimoji="0" lang="en-US" sz="1600" i="1" dirty="0">
                <a:latin typeface="+mn-lt"/>
              </a:rPr>
              <a:t>Check SPAM folders</a:t>
            </a:r>
          </a:p>
          <a:p>
            <a:pPr marL="731520" lvl="1" indent="-274320" eaLnBrk="1" hangingPunct="1">
              <a:spcBef>
                <a:spcPts val="600"/>
              </a:spcBef>
              <a:buClr>
                <a:schemeClr val="accent1"/>
              </a:buClr>
              <a:buSzPct val="70000"/>
              <a:buFont typeface="Wingdings"/>
              <a:buChar char=""/>
              <a:defRPr/>
            </a:pPr>
            <a:r>
              <a:rPr kumimoji="0" lang="en-US" sz="1600" i="1" dirty="0">
                <a:latin typeface="+mn-lt"/>
              </a:rPr>
              <a:t>Link is only active for a short period of time</a:t>
            </a:r>
            <a:endParaRPr kumimoji="0" lang="en-US" dirty="0">
              <a:latin typeface="+mn-lt"/>
            </a:endParaRPr>
          </a:p>
        </p:txBody>
      </p:sp>
      <p:pic>
        <p:nvPicPr>
          <p:cNvPr id="7" name="Picture 6" descr="View Student Aid Report (SAR) View&#10;&#10;A screenshot of the View Student Aid Report page, which allows the user to select edit the FAFSA form or view the Student Aid Report.">
            <a:extLst>
              <a:ext uri="{FF2B5EF4-FFF2-40B4-BE49-F238E27FC236}">
                <a16:creationId xmlns:a16="http://schemas.microsoft.com/office/drawing/2014/main" id="{DF5988D5-4071-44DC-9DA5-4A88876808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059" y="2895600"/>
            <a:ext cx="7207541" cy="3034237"/>
          </a:xfrm>
          <a:prstGeom prst="rect">
            <a:avLst/>
          </a:prstGeom>
          <a:ln w="12700">
            <a:solidFill>
              <a:schemeClr val="tx1"/>
            </a:solidFill>
          </a:ln>
          <a:effectLst>
            <a:outerShdw blurRad="50800" dist="38100" dir="2700000" algn="tl" rotWithShape="0">
              <a:prstClr val="black">
                <a:alpha val="40000"/>
              </a:prstClr>
            </a:outerShdw>
          </a:effectLst>
        </p:spPr>
      </p:pic>
      <p:sp>
        <p:nvSpPr>
          <p:cNvPr id="2" name="Arrow: Left 1">
            <a:extLst>
              <a:ext uri="{FF2B5EF4-FFF2-40B4-BE49-F238E27FC236}">
                <a16:creationId xmlns:a16="http://schemas.microsoft.com/office/drawing/2014/main" id="{DF0679EB-C446-4093-9A39-611A60320E39}"/>
              </a:ext>
            </a:extLst>
          </p:cNvPr>
          <p:cNvSpPr/>
          <p:nvPr/>
        </p:nvSpPr>
        <p:spPr>
          <a:xfrm>
            <a:off x="7239000" y="4724400"/>
            <a:ext cx="1066800" cy="838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cessing Results Tab:&#10;&#10;Screenshot of the &quot;Processing Results&quot; section of the Student Aid Report where users will see information about the Expected Family Contribution (EFC).&#10;">
            <a:extLst>
              <a:ext uri="{FF2B5EF4-FFF2-40B4-BE49-F238E27FC236}">
                <a16:creationId xmlns:a16="http://schemas.microsoft.com/office/drawing/2014/main" id="{D5567646-75AA-4B77-9026-374AAA6C1FC7}"/>
              </a:ext>
            </a:extLst>
          </p:cNvPr>
          <p:cNvPicPr>
            <a:picLocks noChangeAspect="1"/>
          </p:cNvPicPr>
          <p:nvPr/>
        </p:nvPicPr>
        <p:blipFill rotWithShape="1">
          <a:blip r:embed="rId2"/>
          <a:srcRect r="16470"/>
          <a:stretch/>
        </p:blipFill>
        <p:spPr>
          <a:xfrm>
            <a:off x="457200" y="124182"/>
            <a:ext cx="5410200" cy="6580044"/>
          </a:xfrm>
          <a:prstGeom prst="rect">
            <a:avLst/>
          </a:prstGeom>
          <a:ln w="12700">
            <a:solidFill>
              <a:schemeClr val="tx1"/>
            </a:solidFill>
          </a:ln>
          <a:effectLst>
            <a:outerShdw blurRad="50800" dist="38100" dir="2700000" algn="tl" rotWithShape="0">
              <a:prstClr val="black">
                <a:alpha val="40000"/>
              </a:prstClr>
            </a:outerShdw>
          </a:effectLst>
        </p:spPr>
      </p:pic>
      <p:sp>
        <p:nvSpPr>
          <p:cNvPr id="3" name="Text Box 4">
            <a:extLst>
              <a:ext uri="{FF2B5EF4-FFF2-40B4-BE49-F238E27FC236}">
                <a16:creationId xmlns:a16="http://schemas.microsoft.com/office/drawing/2014/main" id="{C1B5005F-38E2-4635-A817-86E3DDA55E29}"/>
              </a:ext>
            </a:extLst>
          </p:cNvPr>
          <p:cNvSpPr txBox="1">
            <a:spLocks noChangeArrowheads="1"/>
          </p:cNvSpPr>
          <p:nvPr/>
        </p:nvSpPr>
        <p:spPr bwMode="auto">
          <a:xfrm>
            <a:off x="5943600" y="1066800"/>
            <a:ext cx="2667000" cy="3908762"/>
          </a:xfrm>
          <a:prstGeom prst="rect">
            <a:avLst/>
          </a:prstGeom>
          <a:noFill/>
          <a:ln w="9525">
            <a:noFill/>
            <a:miter lim="800000"/>
            <a:headEnd/>
            <a:tailEnd/>
          </a:ln>
        </p:spPr>
        <p:txBody>
          <a:bodyPr wrap="square">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The student will receive a Student Aid Report (SAR) from the processor</a:t>
            </a:r>
          </a:p>
          <a:p>
            <a:pPr marL="731520" lvl="1" indent="-274320" eaLnBrk="1" hangingPunct="1">
              <a:spcBef>
                <a:spcPts val="600"/>
              </a:spcBef>
              <a:buClr>
                <a:schemeClr val="accent1"/>
              </a:buClr>
              <a:buSzPct val="70000"/>
              <a:buFont typeface="Wingdings"/>
              <a:buChar char=""/>
              <a:defRPr/>
            </a:pPr>
            <a:r>
              <a:rPr kumimoji="0" lang="en-US" sz="1600" i="1" dirty="0">
                <a:latin typeface="+mn-lt"/>
              </a:rPr>
              <a:t>Displays the EFC</a:t>
            </a:r>
          </a:p>
          <a:p>
            <a:pPr marL="731520" lvl="1" indent="-274320" eaLnBrk="1" hangingPunct="1">
              <a:spcBef>
                <a:spcPts val="600"/>
              </a:spcBef>
              <a:buClr>
                <a:schemeClr val="accent1"/>
              </a:buClr>
              <a:buSzPct val="70000"/>
              <a:buFont typeface="Wingdings"/>
              <a:buChar char=""/>
              <a:defRPr/>
            </a:pPr>
            <a:r>
              <a:rPr kumimoji="0" lang="en-US" sz="1600" i="1" dirty="0">
                <a:latin typeface="+mn-lt"/>
              </a:rPr>
              <a:t>Shows any edit errors</a:t>
            </a:r>
          </a:p>
          <a:p>
            <a:pPr marL="274320" indent="-274320" eaLnBrk="1" hangingPunct="1">
              <a:spcBef>
                <a:spcPts val="600"/>
              </a:spcBef>
              <a:buClr>
                <a:schemeClr val="accent1"/>
              </a:buClr>
              <a:buSzPct val="70000"/>
              <a:buFont typeface="Wingdings"/>
              <a:buChar char=""/>
              <a:defRPr/>
            </a:pPr>
            <a:endParaRPr kumimoji="0" lang="en-US" dirty="0">
              <a:latin typeface="+mn-lt"/>
            </a:endParaRPr>
          </a:p>
          <a:p>
            <a:pPr marL="274320" indent="-274320" eaLnBrk="1" hangingPunct="1">
              <a:spcBef>
                <a:spcPts val="600"/>
              </a:spcBef>
              <a:buClr>
                <a:schemeClr val="accent1"/>
              </a:buClr>
              <a:buSzPct val="70000"/>
              <a:buFont typeface="Wingdings"/>
              <a:buChar char=""/>
              <a:defRPr/>
            </a:pPr>
            <a:r>
              <a:rPr kumimoji="0" lang="en-US" dirty="0">
                <a:latin typeface="+mn-lt"/>
              </a:rPr>
              <a:t>Students will receive the SAR approximately 2 - 4 weeks after submission</a:t>
            </a:r>
          </a:p>
        </p:txBody>
      </p:sp>
      <p:sp>
        <p:nvSpPr>
          <p:cNvPr id="4" name="Arrow: Right 3">
            <a:extLst>
              <a:ext uri="{FF2B5EF4-FFF2-40B4-BE49-F238E27FC236}">
                <a16:creationId xmlns:a16="http://schemas.microsoft.com/office/drawing/2014/main" id="{35E68C83-A883-4CE8-944F-3EF5CF196A26}"/>
              </a:ext>
            </a:extLst>
          </p:cNvPr>
          <p:cNvSpPr/>
          <p:nvPr/>
        </p:nvSpPr>
        <p:spPr>
          <a:xfrm>
            <a:off x="914400" y="2514600"/>
            <a:ext cx="914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717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5416C8C4-0A02-4138-91F6-35C45ECED14A}"/>
              </a:ext>
            </a:extLst>
          </p:cNvPr>
          <p:cNvSpPr txBox="1">
            <a:spLocks noChangeArrowheads="1"/>
          </p:cNvSpPr>
          <p:nvPr/>
        </p:nvSpPr>
        <p:spPr bwMode="auto">
          <a:xfrm>
            <a:off x="0" y="304800"/>
            <a:ext cx="8763000" cy="461963"/>
          </a:xfrm>
          <a:prstGeom prst="rect">
            <a:avLst/>
          </a:prstGeom>
          <a:noFill/>
          <a:ln w="9525">
            <a:noFill/>
            <a:miter lim="800000"/>
            <a:headEnd/>
            <a:tailEnd/>
          </a:ln>
        </p:spPr>
        <p:txBody>
          <a:bodyPr>
            <a:spAutoFit/>
          </a:bodyPr>
          <a:lstStyle/>
          <a:p>
            <a:pPr algn="ctr" eaLnBrk="1" hangingPunct="1">
              <a:spcBef>
                <a:spcPct val="50000"/>
              </a:spcBef>
              <a:defRPr/>
            </a:pPr>
            <a:r>
              <a:rPr kumimoji="0" lang="en-US" sz="2400" b="1" dirty="0">
                <a:latin typeface="+mn-lt"/>
              </a:rPr>
              <a:t>Additional Things to Note About the SAR</a:t>
            </a:r>
          </a:p>
        </p:txBody>
      </p:sp>
      <p:sp>
        <p:nvSpPr>
          <p:cNvPr id="3" name="Text Box 4">
            <a:extLst>
              <a:ext uri="{FF2B5EF4-FFF2-40B4-BE49-F238E27FC236}">
                <a16:creationId xmlns:a16="http://schemas.microsoft.com/office/drawing/2014/main" id="{DE7BF4F6-D1DF-4F0F-9191-5F9F5AC9A500}"/>
              </a:ext>
            </a:extLst>
          </p:cNvPr>
          <p:cNvSpPr txBox="1">
            <a:spLocks noChangeArrowheads="1"/>
          </p:cNvSpPr>
          <p:nvPr/>
        </p:nvSpPr>
        <p:spPr bwMode="auto">
          <a:xfrm>
            <a:off x="609600" y="1066800"/>
            <a:ext cx="7772400" cy="2800767"/>
          </a:xfrm>
          <a:prstGeom prst="rect">
            <a:avLst/>
          </a:prstGeom>
          <a:noFill/>
          <a:ln w="9525">
            <a:noFill/>
            <a:miter lim="800000"/>
            <a:headEnd/>
            <a:tailEnd/>
          </a:ln>
        </p:spPr>
        <p:txBody>
          <a:bodyPr wrap="square">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All institutions listed on the FAFSA will receive an electronic copy of the same SAR</a:t>
            </a:r>
          </a:p>
          <a:p>
            <a:pPr marL="274320" indent="-274320" eaLnBrk="1" hangingPunct="1">
              <a:spcBef>
                <a:spcPts val="600"/>
              </a:spcBef>
              <a:buClr>
                <a:schemeClr val="accent1"/>
              </a:buClr>
              <a:buSzPct val="70000"/>
              <a:buFont typeface="Wingdings"/>
              <a:buChar char=""/>
              <a:defRPr/>
            </a:pPr>
            <a:r>
              <a:rPr kumimoji="0" lang="en-US" dirty="0">
                <a:latin typeface="+mn-lt"/>
              </a:rPr>
              <a:t>Each school will then initiate the awarding of federal and/or state funds.  </a:t>
            </a:r>
          </a:p>
          <a:p>
            <a:pPr marL="274320" indent="-274320" eaLnBrk="1" hangingPunct="1">
              <a:spcBef>
                <a:spcPts val="600"/>
              </a:spcBef>
              <a:buClr>
                <a:schemeClr val="accent1"/>
              </a:buClr>
              <a:buSzPct val="70000"/>
              <a:buFont typeface="Wingdings"/>
              <a:buChar char=""/>
              <a:defRPr/>
            </a:pPr>
            <a:r>
              <a:rPr kumimoji="0" lang="en-US" dirty="0">
                <a:latin typeface="+mn-lt"/>
              </a:rPr>
              <a:t>It is VERY IMPORTANT that the information on this form is accurate!  </a:t>
            </a:r>
          </a:p>
          <a:p>
            <a:pPr marL="731520" lvl="1" indent="-274320" eaLnBrk="1" hangingPunct="1">
              <a:spcBef>
                <a:spcPts val="600"/>
              </a:spcBef>
              <a:buClr>
                <a:schemeClr val="accent1"/>
              </a:buClr>
              <a:buSzPct val="70000"/>
              <a:buFont typeface="Wingdings"/>
              <a:buChar char=""/>
              <a:defRPr/>
            </a:pPr>
            <a:r>
              <a:rPr kumimoji="0" lang="en-US" sz="1600" i="1" dirty="0">
                <a:latin typeface="+mn-lt"/>
              </a:rPr>
              <a:t>Be sure to check your SAR over carefully for errors!</a:t>
            </a:r>
          </a:p>
          <a:p>
            <a:pPr marL="731520" lvl="1" indent="-274320" eaLnBrk="1" hangingPunct="1">
              <a:spcBef>
                <a:spcPts val="600"/>
              </a:spcBef>
              <a:buClr>
                <a:schemeClr val="accent1"/>
              </a:buClr>
              <a:buSzPct val="70000"/>
              <a:buFont typeface="Wingdings"/>
              <a:buChar char=""/>
              <a:defRPr/>
            </a:pPr>
            <a:r>
              <a:rPr kumimoji="0" lang="en-US" sz="1600" i="1" dirty="0">
                <a:latin typeface="+mn-lt"/>
              </a:rPr>
              <a:t>Both parent and student should review entire form, paying particular attention to the first page</a:t>
            </a:r>
          </a:p>
        </p:txBody>
      </p:sp>
      <p:pic>
        <p:nvPicPr>
          <p:cNvPr id="4" name="Picture 3" descr="FAFSA Data (2 of 5) View&#10;&#10;Screenshot of the &quot;Student Dependency Status&quot; section. The user can scroll to the next section.">
            <a:extLst>
              <a:ext uri="{FF2B5EF4-FFF2-40B4-BE49-F238E27FC236}">
                <a16:creationId xmlns:a16="http://schemas.microsoft.com/office/drawing/2014/main" id="{6D3AC7C4-A81D-4D21-8823-20EE115D607B}"/>
              </a:ext>
            </a:extLst>
          </p:cNvPr>
          <p:cNvPicPr>
            <a:picLocks noChangeAspect="1"/>
          </p:cNvPicPr>
          <p:nvPr/>
        </p:nvPicPr>
        <p:blipFill>
          <a:blip r:embed="rId2"/>
          <a:stretch>
            <a:fillRect/>
          </a:stretch>
        </p:blipFill>
        <p:spPr>
          <a:xfrm>
            <a:off x="457200" y="4007395"/>
            <a:ext cx="3836144" cy="2545805"/>
          </a:xfrm>
          <a:prstGeom prst="rect">
            <a:avLst/>
          </a:prstGeom>
        </p:spPr>
      </p:pic>
      <p:pic>
        <p:nvPicPr>
          <p:cNvPr id="5" name="Picture 4" descr="FAFSA Data (4 of 5) View&#10;&#10;The user scrolls to the &quot;Parent Financials&quot; and &quot;Student Financials&quot; sections.">
            <a:extLst>
              <a:ext uri="{FF2B5EF4-FFF2-40B4-BE49-F238E27FC236}">
                <a16:creationId xmlns:a16="http://schemas.microsoft.com/office/drawing/2014/main" id="{6FD1C6B0-AAE9-4460-B2E2-74C3F64AE66B}"/>
              </a:ext>
            </a:extLst>
          </p:cNvPr>
          <p:cNvPicPr>
            <a:picLocks noChangeAspect="1"/>
          </p:cNvPicPr>
          <p:nvPr/>
        </p:nvPicPr>
        <p:blipFill>
          <a:blip r:embed="rId3"/>
          <a:stretch>
            <a:fillRect/>
          </a:stretch>
        </p:blipFill>
        <p:spPr>
          <a:xfrm>
            <a:off x="4488809" y="4044219"/>
            <a:ext cx="3500067" cy="2472156"/>
          </a:xfrm>
          <a:prstGeom prst="rect">
            <a:avLst/>
          </a:prstGeom>
        </p:spPr>
      </p:pic>
    </p:spTree>
    <p:extLst>
      <p:ext uri="{BB962C8B-B14F-4D97-AF65-F5344CB8AC3E}">
        <p14:creationId xmlns:p14="http://schemas.microsoft.com/office/powerpoint/2010/main" val="255983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ChangeArrowheads="1"/>
          </p:cNvSpPr>
          <p:nvPr/>
        </p:nvSpPr>
        <p:spPr bwMode="auto">
          <a:xfrm>
            <a:off x="0" y="228600"/>
            <a:ext cx="8763000" cy="830263"/>
          </a:xfrm>
          <a:prstGeom prst="rect">
            <a:avLst/>
          </a:prstGeom>
          <a:noFill/>
          <a:ln w="12700" cap="sq">
            <a:noFill/>
            <a:miter lim="800000"/>
            <a:headEnd type="none" w="sm" len="sm"/>
            <a:tailEnd type="none" w="sm" len="sm"/>
          </a:ln>
        </p:spPr>
        <p:txBody>
          <a:bodyPr>
            <a:spAutoFit/>
          </a:bodyPr>
          <a:lstStyle/>
          <a:p>
            <a:pPr algn="ctr">
              <a:defRPr/>
            </a:pPr>
            <a:r>
              <a:rPr kumimoji="0" lang="en-US" sz="2400" b="1" dirty="0">
                <a:latin typeface="+mn-lt"/>
              </a:rPr>
              <a:t>Common Errors to be Aware of When Filing the FAFSA</a:t>
            </a:r>
          </a:p>
        </p:txBody>
      </p:sp>
      <p:sp>
        <p:nvSpPr>
          <p:cNvPr id="3077" name="Text Box 3"/>
          <p:cNvSpPr txBox="1">
            <a:spLocks noChangeArrowheads="1"/>
          </p:cNvSpPr>
          <p:nvPr/>
        </p:nvSpPr>
        <p:spPr bwMode="auto">
          <a:xfrm>
            <a:off x="457200" y="1143000"/>
            <a:ext cx="8305800" cy="4708981"/>
          </a:xfrm>
          <a:prstGeom prst="rect">
            <a:avLst/>
          </a:prstGeom>
          <a:noFill/>
          <a:ln w="12700" cap="sq">
            <a:noFill/>
            <a:miter lim="800000"/>
            <a:headEnd type="none" w="sm" len="sm"/>
            <a:tailEnd type="none" w="sm" len="sm"/>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Common errors to be aware of:</a:t>
            </a:r>
          </a:p>
          <a:p>
            <a:pPr marL="731520" lvl="1" indent="-274320" eaLnBrk="1" hangingPunct="1">
              <a:spcBef>
                <a:spcPts val="600"/>
              </a:spcBef>
              <a:buClr>
                <a:schemeClr val="accent1"/>
              </a:buClr>
              <a:buSzPct val="70000"/>
              <a:buFont typeface="Wingdings"/>
              <a:buChar char=""/>
              <a:defRPr/>
            </a:pPr>
            <a:r>
              <a:rPr kumimoji="0" lang="en-US" sz="1600" i="1" dirty="0">
                <a:latin typeface="+mn-lt"/>
              </a:rPr>
              <a:t>Incorrect demographic information (especially social security numbers).</a:t>
            </a:r>
          </a:p>
          <a:p>
            <a:pPr marL="731520" lvl="1" indent="-274320" eaLnBrk="1" hangingPunct="1">
              <a:spcBef>
                <a:spcPts val="600"/>
              </a:spcBef>
              <a:buClr>
                <a:schemeClr val="accent1"/>
              </a:buClr>
              <a:buSzPct val="70000"/>
              <a:buFont typeface="Wingdings"/>
              <a:buChar char=""/>
              <a:defRPr/>
            </a:pPr>
            <a:r>
              <a:rPr kumimoji="0" lang="en-US" sz="1600" i="1" dirty="0">
                <a:latin typeface="+mn-lt"/>
              </a:rPr>
              <a:t>Student or parent income information or signatures are missing.</a:t>
            </a:r>
          </a:p>
          <a:p>
            <a:pPr marL="731520" lvl="1" indent="-274320" eaLnBrk="1" hangingPunct="1">
              <a:spcBef>
                <a:spcPts val="600"/>
              </a:spcBef>
              <a:buClr>
                <a:schemeClr val="accent1"/>
              </a:buClr>
              <a:buSzPct val="70000"/>
              <a:buFont typeface="Wingdings"/>
              <a:buChar char=""/>
              <a:defRPr/>
            </a:pPr>
            <a:r>
              <a:rPr kumimoji="0" lang="en-US" sz="1600" i="1" dirty="0">
                <a:latin typeface="+mn-lt"/>
              </a:rPr>
              <a:t>Number of family members in the household and in college do not correspond.  (Example- A parent in college cannot be counted.)</a:t>
            </a:r>
          </a:p>
          <a:p>
            <a:pPr marL="731520" lvl="1" indent="-274320" eaLnBrk="1" hangingPunct="1">
              <a:spcBef>
                <a:spcPts val="600"/>
              </a:spcBef>
              <a:buClr>
                <a:schemeClr val="accent1"/>
              </a:buClr>
              <a:buSzPct val="70000"/>
              <a:buFont typeface="Wingdings"/>
              <a:buChar char=""/>
              <a:defRPr/>
            </a:pPr>
            <a:r>
              <a:rPr kumimoji="0" lang="en-US" sz="1600" i="1" dirty="0">
                <a:latin typeface="+mn-lt"/>
              </a:rPr>
              <a:t>Income figures were reported twice or not placed on the correct line.</a:t>
            </a:r>
          </a:p>
          <a:p>
            <a:pPr marL="731520" lvl="1" indent="-274320" eaLnBrk="1" hangingPunct="1">
              <a:spcBef>
                <a:spcPts val="600"/>
              </a:spcBef>
              <a:buClr>
                <a:schemeClr val="accent1"/>
              </a:buClr>
              <a:buSzPct val="70000"/>
              <a:buFont typeface="Wingdings"/>
              <a:buChar char=""/>
              <a:defRPr/>
            </a:pPr>
            <a:r>
              <a:rPr kumimoji="0" lang="en-US" sz="1600" i="1" dirty="0">
                <a:latin typeface="+mn-lt"/>
              </a:rPr>
              <a:t>Parents are divorced but both incomes were listed or a step-parent’s information was not reported.</a:t>
            </a:r>
          </a:p>
          <a:p>
            <a:pPr marL="731520" lvl="1" indent="-274320" eaLnBrk="1" hangingPunct="1">
              <a:spcBef>
                <a:spcPts val="600"/>
              </a:spcBef>
              <a:buClr>
                <a:schemeClr val="accent1"/>
              </a:buClr>
              <a:buSzPct val="70000"/>
              <a:buFont typeface="Wingdings"/>
              <a:buChar char=""/>
              <a:defRPr/>
            </a:pPr>
            <a:r>
              <a:rPr kumimoji="0" lang="en-US" sz="1600" i="1" dirty="0">
                <a:latin typeface="+mn-lt"/>
              </a:rPr>
              <a:t>It is important to make sure that numbers are correctly entered on the application.  The computer will not pick up any decimals. Round all figures. (Example- If you enter $299.00 in the five spaces, it will be read as $29,900)</a:t>
            </a:r>
          </a:p>
          <a:p>
            <a:pPr marL="274320" indent="-274320" eaLnBrk="1" hangingPunct="1">
              <a:spcBef>
                <a:spcPts val="600"/>
              </a:spcBef>
              <a:buClr>
                <a:schemeClr val="accent1"/>
              </a:buClr>
              <a:buSzPct val="70000"/>
              <a:buFont typeface="Wingdings"/>
              <a:buChar char=""/>
              <a:defRPr/>
            </a:pPr>
            <a:r>
              <a:rPr kumimoji="0" lang="en-US" dirty="0">
                <a:latin typeface="+mn-lt"/>
              </a:rPr>
              <a:t>Other issues to be aware of (highlighted on the first page of the SAR):</a:t>
            </a:r>
          </a:p>
          <a:p>
            <a:pPr marL="731520" lvl="2" indent="-274320" eaLnBrk="1" hangingPunct="1">
              <a:spcBef>
                <a:spcPts val="600"/>
              </a:spcBef>
              <a:buClr>
                <a:schemeClr val="accent1"/>
              </a:buClr>
              <a:buSzPct val="70000"/>
              <a:buFont typeface="Wingdings"/>
              <a:buChar char=""/>
              <a:defRPr/>
            </a:pPr>
            <a:r>
              <a:rPr kumimoji="0" lang="en-US" sz="1600" i="1" dirty="0">
                <a:latin typeface="+mn-lt"/>
              </a:rPr>
              <a:t>Citizenship Issue</a:t>
            </a:r>
          </a:p>
          <a:p>
            <a:pPr marL="731520" lvl="2" indent="-274320" eaLnBrk="1" hangingPunct="1">
              <a:spcBef>
                <a:spcPts val="600"/>
              </a:spcBef>
              <a:buClr>
                <a:schemeClr val="accent1"/>
              </a:buClr>
              <a:buSzPct val="70000"/>
              <a:buFont typeface="Wingdings"/>
              <a:buChar char=""/>
              <a:defRPr/>
            </a:pPr>
            <a:r>
              <a:rPr kumimoji="0" lang="en-US" sz="1600" i="1" dirty="0">
                <a:latin typeface="+mn-lt"/>
              </a:rPr>
              <a:t>Social Securi</a:t>
            </a:r>
            <a:r>
              <a:rPr lang="en-US" sz="1600" i="1" dirty="0"/>
              <a:t>ty Conflict</a:t>
            </a:r>
          </a:p>
          <a:p>
            <a:pPr>
              <a:spcBef>
                <a:spcPct val="50000"/>
              </a:spcBef>
              <a:buFont typeface="Arial" charset="0"/>
              <a:buChar char="•"/>
              <a:defRPr/>
            </a:pPr>
            <a:endParaRPr kumimoji="0" lang="en-US" dirty="0">
              <a:latin typeface="+mn-lt"/>
            </a:endParaRPr>
          </a:p>
        </p:txBody>
      </p:sp>
      <p:pic>
        <p:nvPicPr>
          <p:cNvPr id="9" name="Picture 8" descr="PorchChat-(3).jpg"/>
          <p:cNvPicPr>
            <a:picLocks noChangeAspect="1"/>
          </p:cNvPicPr>
          <p:nvPr/>
        </p:nvPicPr>
        <p:blipFill>
          <a:blip r:embed="rId3" cstate="print"/>
          <a:stretch>
            <a:fillRect/>
          </a:stretch>
        </p:blipFill>
        <p:spPr>
          <a:xfrm>
            <a:off x="4553824" y="4991100"/>
            <a:ext cx="2206171" cy="1447800"/>
          </a:xfrm>
          <a:prstGeom prst="roundRect">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ChangeArrowheads="1"/>
          </p:cNvSpPr>
          <p:nvPr/>
        </p:nvSpPr>
        <p:spPr bwMode="auto">
          <a:xfrm>
            <a:off x="0" y="0"/>
            <a:ext cx="184150" cy="457200"/>
          </a:xfrm>
          <a:prstGeom prst="rect">
            <a:avLst/>
          </a:prstGeom>
          <a:noFill/>
          <a:ln w="9525">
            <a:noFill/>
            <a:miter lim="800000"/>
            <a:headEnd/>
            <a:tailEnd/>
          </a:ln>
        </p:spPr>
        <p:txBody>
          <a:bodyPr wrap="none">
            <a:spAutoFit/>
          </a:bodyPr>
          <a:lstStyle/>
          <a:p>
            <a:pPr eaLnBrk="1" hangingPunct="1">
              <a:defRPr/>
            </a:pPr>
            <a:endParaRPr kumimoji="0" lang="en-US" sz="2400" dirty="0">
              <a:latin typeface="+mn-lt"/>
            </a:endParaRPr>
          </a:p>
        </p:txBody>
      </p:sp>
      <p:sp>
        <p:nvSpPr>
          <p:cNvPr id="34820" name="Text Box 3"/>
          <p:cNvSpPr txBox="1">
            <a:spLocks noChangeArrowheads="1"/>
          </p:cNvSpPr>
          <p:nvPr/>
        </p:nvSpPr>
        <p:spPr bwMode="auto">
          <a:xfrm>
            <a:off x="457200" y="1143000"/>
            <a:ext cx="8305800" cy="4986338"/>
          </a:xfrm>
          <a:prstGeom prst="rect">
            <a:avLst/>
          </a:prstGeom>
          <a:noFill/>
          <a:ln w="9525">
            <a:noFill/>
            <a:miter lim="800000"/>
            <a:headEnd/>
            <a:tailEnd/>
          </a:ln>
        </p:spPr>
        <p:txBody>
          <a:bodyPr>
            <a:spAutoFit/>
          </a:bodyPr>
          <a:lstStyle/>
          <a:p>
            <a:pPr marL="274320" lvl="1" indent="-274320" eaLnBrk="1" hangingPunct="1">
              <a:spcBef>
                <a:spcPts val="600"/>
              </a:spcBef>
              <a:buClr>
                <a:schemeClr val="accent1"/>
              </a:buClr>
              <a:buSzPct val="70000"/>
              <a:buFont typeface="Wingdings"/>
              <a:buChar char=""/>
              <a:defRPr/>
            </a:pPr>
            <a:r>
              <a:rPr kumimoji="0" lang="en-US" dirty="0">
                <a:latin typeface="+mn-lt"/>
              </a:rPr>
              <a:t>Cost of Attendance</a:t>
            </a:r>
          </a:p>
          <a:p>
            <a:pPr marL="731520" lvl="2" indent="-274320" eaLnBrk="1" hangingPunct="1">
              <a:spcBef>
                <a:spcPts val="600"/>
              </a:spcBef>
              <a:buClr>
                <a:schemeClr val="accent1"/>
              </a:buClr>
              <a:buSzPct val="70000"/>
              <a:buFont typeface="Wingdings"/>
              <a:buChar char=""/>
              <a:defRPr/>
            </a:pPr>
            <a:r>
              <a:rPr kumimoji="0" lang="en-US" sz="1600" i="1" dirty="0">
                <a:latin typeface="+mn-lt"/>
              </a:rPr>
              <a:t>Tuition and fees</a:t>
            </a:r>
          </a:p>
          <a:p>
            <a:pPr marL="731520" lvl="2" indent="-274320" eaLnBrk="1" hangingPunct="1">
              <a:spcBef>
                <a:spcPts val="600"/>
              </a:spcBef>
              <a:buClr>
                <a:schemeClr val="accent1"/>
              </a:buClr>
              <a:buSzPct val="70000"/>
              <a:buFont typeface="Wingdings"/>
              <a:buChar char=""/>
              <a:defRPr/>
            </a:pPr>
            <a:r>
              <a:rPr kumimoji="0" lang="en-US" sz="1600" i="1" dirty="0">
                <a:latin typeface="+mn-lt"/>
              </a:rPr>
              <a:t>Room and board</a:t>
            </a:r>
          </a:p>
          <a:p>
            <a:pPr marL="731520" lvl="2" indent="-274320" eaLnBrk="1" hangingPunct="1">
              <a:spcBef>
                <a:spcPts val="600"/>
              </a:spcBef>
              <a:buClr>
                <a:schemeClr val="accent1"/>
              </a:buClr>
              <a:buSzPct val="70000"/>
              <a:buFont typeface="Wingdings"/>
              <a:buChar char=""/>
              <a:defRPr/>
            </a:pPr>
            <a:r>
              <a:rPr kumimoji="0" lang="en-US" sz="1600" i="1" dirty="0">
                <a:latin typeface="+mn-lt"/>
              </a:rPr>
              <a:t>Books and supplies, equipment, transportation,</a:t>
            </a:r>
            <a:br>
              <a:rPr kumimoji="0" lang="en-US" sz="1600" i="1" dirty="0">
                <a:latin typeface="+mn-lt"/>
              </a:rPr>
            </a:br>
            <a:r>
              <a:rPr kumimoji="0" lang="en-US" sz="1600" i="1" dirty="0">
                <a:latin typeface="+mn-lt"/>
              </a:rPr>
              <a:t> and miscellaneous/personal expenses</a:t>
            </a:r>
          </a:p>
          <a:p>
            <a:pPr marL="731520" lvl="2" indent="-274320" eaLnBrk="1" hangingPunct="1">
              <a:spcBef>
                <a:spcPts val="600"/>
              </a:spcBef>
              <a:buClr>
                <a:schemeClr val="accent1"/>
              </a:buClr>
              <a:buSzPct val="70000"/>
              <a:buFont typeface="Wingdings"/>
              <a:buChar char=""/>
              <a:defRPr/>
            </a:pPr>
            <a:r>
              <a:rPr kumimoji="0" lang="en-US" sz="1600" i="1" dirty="0">
                <a:latin typeface="+mn-lt"/>
              </a:rPr>
              <a:t>Cost of a Computer</a:t>
            </a:r>
          </a:p>
          <a:p>
            <a:pPr marL="731520" lvl="2" indent="-274320" eaLnBrk="1" hangingPunct="1">
              <a:spcBef>
                <a:spcPts val="600"/>
              </a:spcBef>
              <a:buClr>
                <a:schemeClr val="accent1"/>
              </a:buClr>
              <a:buSzPct val="70000"/>
              <a:buFont typeface="Wingdings"/>
              <a:buChar char=""/>
              <a:defRPr/>
            </a:pPr>
            <a:r>
              <a:rPr kumimoji="0" lang="en-US" sz="1600" i="1" dirty="0">
                <a:latin typeface="+mn-lt"/>
              </a:rPr>
              <a:t>Loan fees</a:t>
            </a:r>
          </a:p>
          <a:p>
            <a:pPr marL="731520" lvl="2" indent="-274320" eaLnBrk="1" hangingPunct="1">
              <a:spcBef>
                <a:spcPts val="600"/>
              </a:spcBef>
              <a:buClr>
                <a:schemeClr val="accent1"/>
              </a:buClr>
              <a:buSzPct val="70000"/>
              <a:buFont typeface="Wingdings"/>
              <a:buChar char=""/>
              <a:defRPr/>
            </a:pPr>
            <a:r>
              <a:rPr kumimoji="0" lang="en-US" sz="1600" i="1" dirty="0">
                <a:latin typeface="+mn-lt"/>
              </a:rPr>
              <a:t>Study abroad costs</a:t>
            </a:r>
          </a:p>
          <a:p>
            <a:pPr marL="731520" lvl="2" indent="-274320" eaLnBrk="1" hangingPunct="1">
              <a:spcBef>
                <a:spcPts val="600"/>
              </a:spcBef>
              <a:buClr>
                <a:schemeClr val="accent1"/>
              </a:buClr>
              <a:buSzPct val="70000"/>
              <a:buFont typeface="Wingdings"/>
              <a:buChar char=""/>
              <a:defRPr/>
            </a:pPr>
            <a:r>
              <a:rPr kumimoji="0" lang="en-US" sz="1600" i="1" dirty="0">
                <a:latin typeface="+mn-lt"/>
              </a:rPr>
              <a:t>Dependent care expenses</a:t>
            </a:r>
          </a:p>
          <a:p>
            <a:pPr marL="731520" lvl="2" indent="-274320" eaLnBrk="1" hangingPunct="1">
              <a:spcBef>
                <a:spcPts val="600"/>
              </a:spcBef>
              <a:buClr>
                <a:schemeClr val="accent1"/>
              </a:buClr>
              <a:buSzPct val="70000"/>
              <a:buFont typeface="Wingdings"/>
              <a:buChar char=""/>
              <a:defRPr/>
            </a:pPr>
            <a:r>
              <a:rPr kumimoji="0" lang="en-US" sz="1600" i="1" dirty="0">
                <a:latin typeface="+mn-lt"/>
              </a:rPr>
              <a:t>Expenses related to a disability</a:t>
            </a:r>
          </a:p>
          <a:p>
            <a:pPr marL="731520" lvl="2" indent="-274320" eaLnBrk="1" hangingPunct="1">
              <a:spcBef>
                <a:spcPts val="600"/>
              </a:spcBef>
              <a:buClr>
                <a:schemeClr val="accent1"/>
              </a:buClr>
              <a:buSzPct val="70000"/>
              <a:buFont typeface="Wingdings"/>
              <a:buChar char=""/>
              <a:defRPr/>
            </a:pPr>
            <a:r>
              <a:rPr kumimoji="0" lang="en-US" sz="1600" i="1" dirty="0">
                <a:latin typeface="+mn-lt"/>
              </a:rPr>
              <a:t>Expenses for cooperative education program</a:t>
            </a:r>
          </a:p>
          <a:p>
            <a:pPr marL="282575" lvl="2" indent="-282575" eaLnBrk="1" hangingPunct="1">
              <a:spcBef>
                <a:spcPts val="600"/>
              </a:spcBef>
              <a:buClr>
                <a:schemeClr val="accent1"/>
              </a:buClr>
              <a:buSzPct val="70000"/>
              <a:buFont typeface="Wingdings"/>
              <a:buChar char=""/>
              <a:defRPr/>
            </a:pPr>
            <a:r>
              <a:rPr kumimoji="0" lang="en-US" dirty="0">
                <a:latin typeface="+mn-lt"/>
              </a:rPr>
              <a:t>Financial Need</a:t>
            </a:r>
          </a:p>
          <a:p>
            <a:pPr marL="731520" lvl="2" indent="-274320" eaLnBrk="1" hangingPunct="1">
              <a:spcBef>
                <a:spcPts val="600"/>
              </a:spcBef>
              <a:buClr>
                <a:schemeClr val="accent1"/>
              </a:buClr>
              <a:buSzPct val="70000"/>
              <a:buFont typeface="Wingdings"/>
              <a:buChar char=""/>
              <a:defRPr/>
            </a:pPr>
            <a:r>
              <a:rPr kumimoji="0" lang="en-US" sz="1600" i="1" dirty="0">
                <a:latin typeface="+mn-lt"/>
              </a:rPr>
              <a:t>Cost of Attendance – EFC</a:t>
            </a:r>
          </a:p>
          <a:p>
            <a:pPr marL="731520" lvl="2" indent="-274320" eaLnBrk="1" hangingPunct="1">
              <a:spcBef>
                <a:spcPts val="600"/>
              </a:spcBef>
              <a:buClr>
                <a:schemeClr val="accent1"/>
              </a:buClr>
              <a:buSzPct val="70000"/>
              <a:buFont typeface="Wingdings"/>
              <a:buChar char=""/>
              <a:defRPr/>
            </a:pPr>
            <a:r>
              <a:rPr kumimoji="0" lang="en-US" sz="1600" i="1" dirty="0">
                <a:latin typeface="+mn-lt"/>
              </a:rPr>
              <a:t>Varies between schools due to cost differences</a:t>
            </a:r>
          </a:p>
          <a:p>
            <a:pPr marL="0" lvl="1" eaLnBrk="1" hangingPunct="1">
              <a:spcBef>
                <a:spcPct val="50000"/>
              </a:spcBef>
              <a:defRPr/>
            </a:pPr>
            <a:endParaRPr kumimoji="0" lang="en-US" sz="2000" b="1" dirty="0">
              <a:latin typeface="+mn-lt"/>
            </a:endParaRPr>
          </a:p>
        </p:txBody>
      </p:sp>
      <p:sp>
        <p:nvSpPr>
          <p:cNvPr id="34830" name="Text Box 13"/>
          <p:cNvSpPr txBox="1">
            <a:spLocks noChangeArrowheads="1"/>
          </p:cNvSpPr>
          <p:nvPr/>
        </p:nvSpPr>
        <p:spPr bwMode="auto">
          <a:xfrm>
            <a:off x="0" y="152400"/>
            <a:ext cx="8763000" cy="830263"/>
          </a:xfrm>
          <a:prstGeom prst="rect">
            <a:avLst/>
          </a:prstGeom>
          <a:noFill/>
          <a:ln w="12700" cap="sq">
            <a:noFill/>
            <a:miter lim="800000"/>
            <a:headEnd type="none" w="sm" len="sm"/>
            <a:tailEnd type="none" w="sm" len="sm"/>
          </a:ln>
        </p:spPr>
        <p:txBody>
          <a:bodyPr>
            <a:spAutoFit/>
          </a:bodyPr>
          <a:lstStyle/>
          <a:p>
            <a:pPr algn="ctr">
              <a:spcBef>
                <a:spcPct val="50000"/>
              </a:spcBef>
              <a:defRPr/>
            </a:pPr>
            <a:r>
              <a:rPr kumimoji="0" lang="en-US" sz="2400" b="1" dirty="0">
                <a:latin typeface="+mn-lt"/>
              </a:rPr>
              <a:t>Now that I’ve checked my SAR, how does the school use this information to calculate an award?</a:t>
            </a:r>
          </a:p>
        </p:txBody>
      </p:sp>
      <p:pic>
        <p:nvPicPr>
          <p:cNvPr id="13" name="Picture 12" descr="intern_200w.jpg"/>
          <p:cNvPicPr>
            <a:picLocks noChangeAspect="1"/>
          </p:cNvPicPr>
          <p:nvPr/>
        </p:nvPicPr>
        <p:blipFill>
          <a:blip r:embed="rId3" cstate="print"/>
          <a:stretch>
            <a:fillRect/>
          </a:stretch>
        </p:blipFill>
        <p:spPr>
          <a:xfrm>
            <a:off x="5867400" y="1295400"/>
            <a:ext cx="2540000" cy="3378200"/>
          </a:xfrm>
          <a:prstGeom prst="roundRect">
            <a:avLst/>
          </a:prstGeom>
          <a:ln>
            <a:noFill/>
          </a:ln>
          <a:effectLst>
            <a:softEdge rad="1125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ChangeArrowheads="1"/>
          </p:cNvSpPr>
          <p:nvPr/>
        </p:nvSpPr>
        <p:spPr bwMode="auto">
          <a:xfrm>
            <a:off x="0" y="0"/>
            <a:ext cx="184150" cy="457200"/>
          </a:xfrm>
          <a:prstGeom prst="rect">
            <a:avLst/>
          </a:prstGeom>
          <a:noFill/>
          <a:ln w="9525">
            <a:noFill/>
            <a:miter lim="800000"/>
            <a:headEnd/>
            <a:tailEnd/>
          </a:ln>
        </p:spPr>
        <p:txBody>
          <a:bodyPr wrap="none">
            <a:spAutoFit/>
          </a:bodyPr>
          <a:lstStyle/>
          <a:p>
            <a:pPr eaLnBrk="1" hangingPunct="1">
              <a:defRPr/>
            </a:pPr>
            <a:endParaRPr kumimoji="0" lang="en-US" sz="2400" dirty="0">
              <a:latin typeface="+mn-lt"/>
            </a:endParaRPr>
          </a:p>
        </p:txBody>
      </p:sp>
      <p:sp>
        <p:nvSpPr>
          <p:cNvPr id="36868" name="Text Box 3"/>
          <p:cNvSpPr txBox="1">
            <a:spLocks noChangeArrowheads="1"/>
          </p:cNvSpPr>
          <p:nvPr/>
        </p:nvSpPr>
        <p:spPr bwMode="auto">
          <a:xfrm>
            <a:off x="0" y="304800"/>
            <a:ext cx="8763000" cy="457200"/>
          </a:xfrm>
          <a:prstGeom prst="rect">
            <a:avLst/>
          </a:prstGeom>
          <a:noFill/>
          <a:ln w="9525">
            <a:noFill/>
            <a:miter lim="800000"/>
            <a:headEnd/>
            <a:tailEnd/>
          </a:ln>
        </p:spPr>
        <p:txBody>
          <a:bodyPr>
            <a:spAutoFit/>
          </a:bodyPr>
          <a:lstStyle/>
          <a:p>
            <a:pPr algn="ctr" eaLnBrk="1" hangingPunct="1">
              <a:spcBef>
                <a:spcPct val="50000"/>
              </a:spcBef>
              <a:defRPr/>
            </a:pPr>
            <a:r>
              <a:rPr kumimoji="0" lang="en-US" sz="2400" b="1" dirty="0">
                <a:latin typeface="+mn-lt"/>
              </a:rPr>
              <a:t>How Does Need Vary Based Upon Cost?</a:t>
            </a:r>
          </a:p>
        </p:txBody>
      </p:sp>
      <p:sp>
        <p:nvSpPr>
          <p:cNvPr id="36869" name="Text Box 4"/>
          <p:cNvSpPr txBox="1">
            <a:spLocks noChangeArrowheads="1"/>
          </p:cNvSpPr>
          <p:nvPr/>
        </p:nvSpPr>
        <p:spPr bwMode="auto">
          <a:xfrm>
            <a:off x="381000" y="990600"/>
            <a:ext cx="8382000" cy="5154613"/>
          </a:xfrm>
          <a:prstGeom prst="rect">
            <a:avLst/>
          </a:prstGeom>
          <a:noFill/>
          <a:ln w="9525">
            <a:noFill/>
            <a:miter lim="800000"/>
            <a:headEnd/>
            <a:tailEnd/>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EXAMPLE:  Sally is interested in three different universities but she is unsure what type of financial aid she may be eligible for.  She completed a FAFSA and received her results on the SAR.  Her </a:t>
            </a:r>
            <a:r>
              <a:rPr kumimoji="0" lang="en-US" b="1" dirty="0">
                <a:latin typeface="+mn-lt"/>
              </a:rPr>
              <a:t>EFC is $5,000</a:t>
            </a:r>
            <a:r>
              <a:rPr kumimoji="0" lang="en-US" dirty="0">
                <a:latin typeface="+mn-lt"/>
              </a:rPr>
              <a:t>. What would her financial need look like at each college if their </a:t>
            </a:r>
            <a:r>
              <a:rPr kumimoji="0" lang="en-US" b="1" dirty="0">
                <a:latin typeface="+mn-lt"/>
              </a:rPr>
              <a:t>cost of attendance </a:t>
            </a:r>
            <a:r>
              <a:rPr kumimoji="0" lang="en-US" dirty="0">
                <a:latin typeface="+mn-lt"/>
              </a:rPr>
              <a:t>were the following: </a:t>
            </a:r>
            <a:r>
              <a:rPr kumimoji="0" lang="en-US" b="1" dirty="0">
                <a:latin typeface="+mn-lt"/>
              </a:rPr>
              <a:t>$30,000 </a:t>
            </a:r>
            <a:r>
              <a:rPr kumimoji="0" lang="en-US" dirty="0">
                <a:latin typeface="+mn-lt"/>
              </a:rPr>
              <a:t>(College 1), </a:t>
            </a:r>
            <a:r>
              <a:rPr kumimoji="0" lang="en-US" b="1" dirty="0">
                <a:latin typeface="+mn-lt"/>
              </a:rPr>
              <a:t>$15,000 </a:t>
            </a:r>
            <a:r>
              <a:rPr kumimoji="0" lang="en-US" dirty="0">
                <a:latin typeface="+mn-lt"/>
              </a:rPr>
              <a:t>(College 2), and </a:t>
            </a:r>
            <a:r>
              <a:rPr kumimoji="0" lang="en-US" b="1" dirty="0">
                <a:latin typeface="+mn-lt"/>
              </a:rPr>
              <a:t>$10,000 </a:t>
            </a:r>
            <a:r>
              <a:rPr kumimoji="0" lang="en-US" dirty="0">
                <a:latin typeface="+mn-lt"/>
              </a:rPr>
              <a:t>(College 3)? </a:t>
            </a:r>
          </a:p>
          <a:p>
            <a:pPr marL="274320" indent="-274320" eaLnBrk="1" hangingPunct="1">
              <a:spcBef>
                <a:spcPts val="600"/>
              </a:spcBef>
              <a:buClr>
                <a:schemeClr val="accent1"/>
              </a:buClr>
              <a:buSzPct val="70000"/>
              <a:defRPr/>
            </a:pPr>
            <a:r>
              <a:rPr kumimoji="0" lang="en-US" dirty="0">
                <a:latin typeface="+mn-lt"/>
              </a:rPr>
              <a:t>	</a:t>
            </a:r>
          </a:p>
          <a:p>
            <a:pPr marL="1188720" lvl="2" indent="-274320" eaLnBrk="1" hangingPunct="1">
              <a:spcBef>
                <a:spcPts val="600"/>
              </a:spcBef>
              <a:buClr>
                <a:schemeClr val="accent1"/>
              </a:buClr>
              <a:buSzPct val="70000"/>
              <a:defRPr/>
            </a:pPr>
            <a:r>
              <a:rPr kumimoji="0" lang="en-US" dirty="0">
                <a:latin typeface="+mn-lt"/>
              </a:rPr>
              <a:t>	</a:t>
            </a:r>
            <a:r>
              <a:rPr kumimoji="0" lang="en-US" sz="1600" i="1" dirty="0"/>
              <a:t>College 1: $30,000 - $5,000 = Financial Need of $25,000</a:t>
            </a:r>
          </a:p>
          <a:p>
            <a:pPr marL="1188720" lvl="2" indent="-274320" eaLnBrk="1" hangingPunct="1">
              <a:spcBef>
                <a:spcPts val="600"/>
              </a:spcBef>
              <a:buClr>
                <a:schemeClr val="accent1"/>
              </a:buClr>
              <a:buSzPct val="70000"/>
              <a:defRPr/>
            </a:pPr>
            <a:r>
              <a:rPr kumimoji="0" lang="en-US" sz="1600" i="1" dirty="0"/>
              <a:t>	College 2: $15,000 - $5,000 = Financial Need of $10,000</a:t>
            </a:r>
          </a:p>
          <a:p>
            <a:pPr marL="1188720" lvl="2" indent="-274320" eaLnBrk="1" hangingPunct="1">
              <a:spcBef>
                <a:spcPts val="600"/>
              </a:spcBef>
              <a:buClr>
                <a:schemeClr val="accent1"/>
              </a:buClr>
              <a:buSzPct val="70000"/>
              <a:defRPr/>
            </a:pPr>
            <a:r>
              <a:rPr kumimoji="0" lang="en-US" sz="1600" i="1" dirty="0"/>
              <a:t>	College 3: $10,000 - $5,000 = Financial Need of $5,000</a:t>
            </a:r>
          </a:p>
          <a:p>
            <a:pPr marL="274320" indent="-274320" eaLnBrk="1" hangingPunct="1">
              <a:spcBef>
                <a:spcPts val="600"/>
              </a:spcBef>
              <a:buClr>
                <a:schemeClr val="accent1"/>
              </a:buClr>
              <a:buSzPct val="70000"/>
              <a:buFont typeface="Wingdings"/>
              <a:buChar char=""/>
              <a:defRPr/>
            </a:pPr>
            <a:endParaRPr kumimoji="0" lang="en-US" dirty="0"/>
          </a:p>
          <a:p>
            <a:pPr marL="274320" indent="-274320" eaLnBrk="1" hangingPunct="1">
              <a:spcBef>
                <a:spcPts val="600"/>
              </a:spcBef>
              <a:buClr>
                <a:schemeClr val="accent1"/>
              </a:buClr>
              <a:buSzPct val="70000"/>
              <a:buFont typeface="Wingdings"/>
              <a:buChar char=""/>
              <a:defRPr/>
            </a:pPr>
            <a:r>
              <a:rPr lang="en-US" dirty="0"/>
              <a:t>Each school then awards financial aid based upon this figure</a:t>
            </a:r>
          </a:p>
          <a:p>
            <a:pPr marL="274320" indent="-274320" eaLnBrk="1" hangingPunct="1">
              <a:spcBef>
                <a:spcPts val="600"/>
              </a:spcBef>
              <a:buClr>
                <a:schemeClr val="accent1"/>
              </a:buClr>
              <a:buSzPct val="70000"/>
              <a:buFont typeface="Wingdings"/>
              <a:buChar char=""/>
              <a:defRPr/>
            </a:pPr>
            <a:r>
              <a:rPr lang="en-US" dirty="0"/>
              <a:t>In the example, Sally has a great eligibility for aid at College 1 and will probably get a better financial aid package as a result</a:t>
            </a:r>
          </a:p>
          <a:p>
            <a:pPr marL="274320" indent="-274320" eaLnBrk="1" hangingPunct="1">
              <a:spcBef>
                <a:spcPts val="600"/>
              </a:spcBef>
              <a:buClr>
                <a:schemeClr val="accent1"/>
              </a:buClr>
              <a:buSzPct val="70000"/>
              <a:buFont typeface="Wingdings"/>
              <a:buChar char=""/>
              <a:defRPr/>
            </a:pPr>
            <a:endParaRPr lang="en-US" dirty="0"/>
          </a:p>
          <a:p>
            <a:pPr marL="274320" indent="-274320" eaLnBrk="1" hangingPunct="1">
              <a:spcBef>
                <a:spcPts val="600"/>
              </a:spcBef>
              <a:buClr>
                <a:schemeClr val="accent1"/>
              </a:buClr>
              <a:buSzPct val="70000"/>
              <a:buFont typeface="Wingdings"/>
              <a:buChar char=""/>
              <a:defRPr/>
            </a:pPr>
            <a:endParaRPr kumimoji="0" lang="en-US" dirty="0">
              <a:latin typeface="+mn-lt"/>
            </a:endParaRPr>
          </a:p>
        </p:txBody>
      </p:sp>
      <p:pic>
        <p:nvPicPr>
          <p:cNvPr id="9" name="Picture 8" descr="global.jpg"/>
          <p:cNvPicPr>
            <a:picLocks noChangeAspect="1"/>
          </p:cNvPicPr>
          <p:nvPr/>
        </p:nvPicPr>
        <p:blipFill>
          <a:blip r:embed="rId3" cstate="print"/>
          <a:stretch>
            <a:fillRect/>
          </a:stretch>
        </p:blipFill>
        <p:spPr>
          <a:xfrm>
            <a:off x="457200" y="3124200"/>
            <a:ext cx="914400" cy="914400"/>
          </a:xfrm>
          <a:prstGeom prst="roundRect">
            <a:avLst/>
          </a:prstGeom>
          <a:ln>
            <a:noFill/>
          </a:ln>
          <a:effectLst>
            <a:softEdge rad="1125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2"/>
          <p:cNvSpPr txBox="1">
            <a:spLocks noChangeArrowheads="1"/>
          </p:cNvSpPr>
          <p:nvPr/>
        </p:nvSpPr>
        <p:spPr bwMode="auto">
          <a:xfrm>
            <a:off x="0" y="1447800"/>
            <a:ext cx="8763000" cy="762000"/>
          </a:xfrm>
          <a:prstGeom prst="rect">
            <a:avLst/>
          </a:prstGeom>
          <a:noFill/>
          <a:ln w="9525">
            <a:noFill/>
            <a:miter lim="800000"/>
            <a:headEnd/>
            <a:tailEnd/>
          </a:ln>
        </p:spPr>
        <p:txBody>
          <a:bodyPr>
            <a:spAutoFit/>
          </a:bodyPr>
          <a:lstStyle/>
          <a:p>
            <a:pPr algn="ctr" eaLnBrk="1" hangingPunct="1">
              <a:spcBef>
                <a:spcPct val="50000"/>
              </a:spcBef>
              <a:defRPr/>
            </a:pPr>
            <a:r>
              <a:rPr kumimoji="0" lang="en-US" sz="4400" dirty="0">
                <a:latin typeface="+mn-lt"/>
              </a:rPr>
              <a:t>Types of Financial 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2"/>
          <p:cNvSpPr txBox="1">
            <a:spLocks noChangeArrowheads="1"/>
          </p:cNvSpPr>
          <p:nvPr/>
        </p:nvSpPr>
        <p:spPr bwMode="auto">
          <a:xfrm>
            <a:off x="0" y="304800"/>
            <a:ext cx="8763000" cy="457200"/>
          </a:xfrm>
          <a:prstGeom prst="rect">
            <a:avLst/>
          </a:prstGeom>
          <a:noFill/>
          <a:ln w="12700" cap="sq">
            <a:noFill/>
            <a:miter lim="800000"/>
            <a:headEnd type="none" w="sm" len="sm"/>
            <a:tailEnd type="none" w="sm" len="sm"/>
          </a:ln>
        </p:spPr>
        <p:txBody>
          <a:bodyPr>
            <a:spAutoFit/>
          </a:bodyPr>
          <a:lstStyle/>
          <a:p>
            <a:pPr algn="ctr">
              <a:spcBef>
                <a:spcPct val="50000"/>
              </a:spcBef>
              <a:defRPr/>
            </a:pPr>
            <a:r>
              <a:rPr kumimoji="0" lang="en-US" sz="2400" b="1" dirty="0">
                <a:latin typeface="+mn-lt"/>
              </a:rPr>
              <a:t>The Academic Merit Scholarships/Grants</a:t>
            </a:r>
            <a:endParaRPr kumimoji="0" lang="en-US" b="1" dirty="0">
              <a:latin typeface="+mn-lt"/>
            </a:endParaRPr>
          </a:p>
        </p:txBody>
      </p:sp>
      <p:sp>
        <p:nvSpPr>
          <p:cNvPr id="4105" name="Text Box 9"/>
          <p:cNvSpPr txBox="1">
            <a:spLocks noChangeArrowheads="1"/>
          </p:cNvSpPr>
          <p:nvPr/>
        </p:nvSpPr>
        <p:spPr bwMode="auto">
          <a:xfrm>
            <a:off x="609600" y="1066800"/>
            <a:ext cx="8153400" cy="4308475"/>
          </a:xfrm>
          <a:prstGeom prst="rect">
            <a:avLst/>
          </a:prstGeom>
          <a:noFill/>
          <a:ln w="12700" cap="sq">
            <a:noFill/>
            <a:miter lim="800000"/>
            <a:headEnd type="none" w="sm" len="sm"/>
            <a:tailEnd type="none" w="sm" len="sm"/>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Grants and Scholarships are gifts</a:t>
            </a:r>
          </a:p>
          <a:p>
            <a:pPr marL="274320" indent="-274320" eaLnBrk="1" hangingPunct="1">
              <a:spcBef>
                <a:spcPts val="600"/>
              </a:spcBef>
              <a:buClr>
                <a:schemeClr val="accent1"/>
              </a:buClr>
              <a:buSzPct val="70000"/>
              <a:buFont typeface="Wingdings"/>
              <a:buChar char=""/>
              <a:defRPr/>
            </a:pPr>
            <a:r>
              <a:rPr kumimoji="0" lang="en-US" dirty="0">
                <a:latin typeface="+mn-lt"/>
              </a:rPr>
              <a:t>They do not need to be repaid</a:t>
            </a:r>
          </a:p>
          <a:p>
            <a:pPr marL="274320" indent="-274320" eaLnBrk="1" hangingPunct="1">
              <a:spcBef>
                <a:spcPts val="600"/>
              </a:spcBef>
              <a:buClr>
                <a:schemeClr val="accent1"/>
              </a:buClr>
              <a:buSzPct val="70000"/>
              <a:buFont typeface="Wingdings"/>
              <a:buChar char=""/>
              <a:defRPr/>
            </a:pPr>
            <a:r>
              <a:rPr kumimoji="0" lang="en-US" dirty="0">
                <a:latin typeface="+mn-lt"/>
              </a:rPr>
              <a:t>May require separate application</a:t>
            </a:r>
          </a:p>
          <a:p>
            <a:pPr marL="731520" lvl="1" indent="-274320" eaLnBrk="1" hangingPunct="1">
              <a:spcBef>
                <a:spcPts val="600"/>
              </a:spcBef>
              <a:buClr>
                <a:schemeClr val="accent1"/>
              </a:buClr>
              <a:buSzPct val="70000"/>
              <a:buFont typeface="Wingdings"/>
              <a:buChar char=""/>
              <a:defRPr/>
            </a:pPr>
            <a:r>
              <a:rPr kumimoji="0" lang="en-US" sz="1600" i="1" dirty="0">
                <a:latin typeface="+mn-lt"/>
              </a:rPr>
              <a:t>Roanoke College automatically awards students upon their acceptance to the college</a:t>
            </a:r>
          </a:p>
          <a:p>
            <a:pPr marL="274320" indent="-274320" eaLnBrk="1" hangingPunct="1">
              <a:spcBef>
                <a:spcPts val="600"/>
              </a:spcBef>
              <a:buClr>
                <a:schemeClr val="accent1"/>
              </a:buClr>
              <a:buSzPct val="70000"/>
              <a:buFont typeface="Wingdings"/>
              <a:buChar char=""/>
              <a:defRPr/>
            </a:pPr>
            <a:r>
              <a:rPr kumimoji="0" lang="en-US" dirty="0">
                <a:latin typeface="+mn-lt"/>
              </a:rPr>
              <a:t>Awarded to students based on proven academic performance</a:t>
            </a:r>
          </a:p>
          <a:p>
            <a:pPr marL="274320" indent="-274320" eaLnBrk="1" hangingPunct="1">
              <a:spcBef>
                <a:spcPts val="600"/>
              </a:spcBef>
              <a:buClr>
                <a:schemeClr val="accent1"/>
              </a:buClr>
              <a:buSzPct val="70000"/>
              <a:buFont typeface="Wingdings"/>
              <a:buChar char=""/>
              <a:defRPr/>
            </a:pPr>
            <a:r>
              <a:rPr kumimoji="0" lang="en-US" dirty="0">
                <a:latin typeface="+mn-lt"/>
              </a:rPr>
              <a:t>Look at such factors as high school GPA, class rank, SAT/ACT scores</a:t>
            </a:r>
          </a:p>
          <a:p>
            <a:pPr marL="274320" indent="-274320" eaLnBrk="1" hangingPunct="1">
              <a:spcBef>
                <a:spcPts val="600"/>
              </a:spcBef>
              <a:buClr>
                <a:schemeClr val="accent1"/>
              </a:buClr>
              <a:buSzPct val="70000"/>
              <a:buFont typeface="Wingdings"/>
              <a:buChar char=""/>
              <a:defRPr/>
            </a:pPr>
            <a:r>
              <a:rPr kumimoji="0" lang="en-US" dirty="0">
                <a:latin typeface="+mn-lt"/>
              </a:rPr>
              <a:t>Depending upon the institution, may have funds available for musicians, athletes or other talented individuals</a:t>
            </a:r>
          </a:p>
          <a:p>
            <a:pPr marL="274320" indent="-274320" eaLnBrk="1" hangingPunct="1">
              <a:spcBef>
                <a:spcPts val="600"/>
              </a:spcBef>
              <a:buClr>
                <a:schemeClr val="accent1"/>
              </a:buClr>
              <a:buSzPct val="70000"/>
              <a:buFont typeface="Wingdings"/>
              <a:buChar char=""/>
              <a:defRPr/>
            </a:pPr>
            <a:r>
              <a:rPr kumimoji="0" lang="en-US" dirty="0">
                <a:latin typeface="+mn-lt"/>
              </a:rPr>
              <a:t>Many institutions also offer scholarship competitions and/or honors programs, that may require a separate application</a:t>
            </a:r>
          </a:p>
          <a:p>
            <a:pPr marL="274320" indent="-274320" eaLnBrk="1" hangingPunct="1">
              <a:spcBef>
                <a:spcPts val="600"/>
              </a:spcBef>
              <a:buClr>
                <a:schemeClr val="accent1"/>
              </a:buClr>
              <a:buSzPct val="70000"/>
              <a:buFont typeface="Wingdings"/>
              <a:buChar char=""/>
              <a:defRPr/>
            </a:pPr>
            <a:r>
              <a:rPr kumimoji="0" lang="en-US" dirty="0">
                <a:latin typeface="+mn-lt"/>
              </a:rPr>
              <a:t>Many of these awards are offered for up to 4 years assuming the recipient maintains the required GPA</a:t>
            </a:r>
          </a:p>
        </p:txBody>
      </p:sp>
      <p:pic>
        <p:nvPicPr>
          <p:cNvPr id="12" name="Picture 11" descr="researchpassport.jpg"/>
          <p:cNvPicPr>
            <a:picLocks noChangeAspect="1"/>
          </p:cNvPicPr>
          <p:nvPr/>
        </p:nvPicPr>
        <p:blipFill>
          <a:blip r:embed="rId3" cstate="print"/>
          <a:stretch>
            <a:fillRect/>
          </a:stretch>
        </p:blipFill>
        <p:spPr>
          <a:xfrm>
            <a:off x="6629400" y="914400"/>
            <a:ext cx="1175657" cy="1175657"/>
          </a:xfrm>
          <a:prstGeom prst="roundRect">
            <a:avLst/>
          </a:prstGeom>
          <a:ln>
            <a:noFill/>
          </a:ln>
          <a:effectLst>
            <a:softEdge rad="11250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bwMode="auto">
          <a:xfrm>
            <a:off x="8647113" y="6408738"/>
            <a:ext cx="366712" cy="365125"/>
          </a:xfrm>
          <a:noFill/>
          <a:ln>
            <a:miter lim="800000"/>
            <a:headEnd/>
            <a:tailEnd/>
          </a:ln>
        </p:spPr>
        <p:txBody>
          <a:bodyPr wrap="square" lIns="91440" tIns="45720" rIns="91440" bIns="45720" numCol="1" anchorCtr="0" compatLnSpc="1">
            <a:prstTxWarp prst="textNoShape">
              <a:avLst/>
            </a:prstTxWarp>
          </a:bodyPr>
          <a:lstStyle/>
          <a:p>
            <a:fld id="{8C88B242-5D49-4E36-900C-AC1FF4F0D77B}" type="slidenum">
              <a:rPr lang="en-US" smtClean="0"/>
              <a:pPr/>
              <a:t>22</a:t>
            </a:fld>
            <a:endParaRPr lang="en-US"/>
          </a:p>
        </p:txBody>
      </p:sp>
      <p:sp>
        <p:nvSpPr>
          <p:cNvPr id="12" name="Rectangle 2"/>
          <p:cNvSpPr txBox="1">
            <a:spLocks noChangeArrowheads="1"/>
          </p:cNvSpPr>
          <p:nvPr/>
        </p:nvSpPr>
        <p:spPr>
          <a:xfrm>
            <a:off x="0" y="228600"/>
            <a:ext cx="8763000" cy="457200"/>
          </a:xfrm>
          <a:prstGeom prst="rect">
            <a:avLst/>
          </a:prstGeom>
        </p:spPr>
        <p:txBody>
          <a:bodyPr/>
          <a:lstStyle/>
          <a:p>
            <a:pPr algn="ctr" eaLnBrk="1" hangingPunct="1">
              <a:defRPr/>
            </a:pPr>
            <a:r>
              <a:rPr kumimoji="0" lang="en-US" sz="2400" b="1" dirty="0">
                <a:latin typeface="+mn-lt"/>
              </a:rPr>
              <a:t>Need-Based Programs</a:t>
            </a:r>
          </a:p>
        </p:txBody>
      </p:sp>
      <p:sp>
        <p:nvSpPr>
          <p:cNvPr id="13" name="Text Box 4"/>
          <p:cNvSpPr txBox="1">
            <a:spLocks noChangeArrowheads="1"/>
          </p:cNvSpPr>
          <p:nvPr/>
        </p:nvSpPr>
        <p:spPr bwMode="auto">
          <a:xfrm>
            <a:off x="0" y="685800"/>
            <a:ext cx="8763000" cy="830263"/>
          </a:xfrm>
          <a:prstGeom prst="rect">
            <a:avLst/>
          </a:prstGeom>
          <a:noFill/>
          <a:ln w="9525">
            <a:noFill/>
            <a:miter lim="800000"/>
            <a:headEnd/>
            <a:tailEnd/>
          </a:ln>
        </p:spPr>
        <p:txBody>
          <a:bodyPr>
            <a:spAutoFit/>
          </a:bodyPr>
          <a:lstStyle/>
          <a:p>
            <a:pPr algn="ctr">
              <a:spcBef>
                <a:spcPct val="50000"/>
              </a:spcBef>
              <a:defRPr/>
            </a:pPr>
            <a:r>
              <a:rPr kumimoji="0" lang="en-US" sz="1600" i="1" dirty="0">
                <a:latin typeface="+mn-lt"/>
              </a:rPr>
              <a:t>You will need to complete the Free Application for Federal Student Aid (FAFSA) to determine eligibility for federal programs and other aid opportunities. It can be completed anytime after October 1.</a:t>
            </a:r>
          </a:p>
        </p:txBody>
      </p:sp>
      <p:sp>
        <p:nvSpPr>
          <p:cNvPr id="17" name="Text Box 29"/>
          <p:cNvSpPr txBox="1">
            <a:spLocks noChangeArrowheads="1"/>
          </p:cNvSpPr>
          <p:nvPr/>
        </p:nvSpPr>
        <p:spPr bwMode="auto">
          <a:xfrm>
            <a:off x="533400" y="1600200"/>
            <a:ext cx="8229600" cy="3247043"/>
          </a:xfrm>
          <a:prstGeom prst="rect">
            <a:avLst/>
          </a:prstGeom>
          <a:noFill/>
          <a:ln w="9525">
            <a:noFill/>
            <a:miter lim="800000"/>
            <a:headEnd/>
            <a:tailEnd/>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latin typeface="+mn-lt"/>
              </a:rPr>
              <a:t>The Federal Pell Grant Program</a:t>
            </a:r>
          </a:p>
          <a:p>
            <a:pPr marL="731520" lvl="1" indent="-274320" eaLnBrk="1" hangingPunct="1">
              <a:spcBef>
                <a:spcPts val="600"/>
              </a:spcBef>
              <a:buClr>
                <a:schemeClr val="accent1"/>
              </a:buClr>
              <a:buSzPct val="70000"/>
              <a:buFont typeface="Wingdings"/>
              <a:buChar char=""/>
              <a:defRPr/>
            </a:pPr>
            <a:r>
              <a:rPr kumimoji="0" lang="en-US" sz="1600" i="1" dirty="0">
                <a:latin typeface="+mn-lt"/>
              </a:rPr>
              <a:t>Made to undergraduates with high need.</a:t>
            </a:r>
          </a:p>
          <a:p>
            <a:pPr marL="731520" lvl="1" indent="-274320" eaLnBrk="1" hangingPunct="1">
              <a:spcBef>
                <a:spcPts val="600"/>
              </a:spcBef>
              <a:buClr>
                <a:schemeClr val="accent1"/>
              </a:buClr>
              <a:buSzPct val="70000"/>
              <a:buFont typeface="Wingdings"/>
              <a:buChar char=""/>
              <a:defRPr/>
            </a:pPr>
            <a:r>
              <a:rPr kumimoji="0" lang="en-US" sz="1600" i="1" dirty="0">
                <a:latin typeface="+mn-lt"/>
              </a:rPr>
              <a:t>Awards for 2021-2022 range from $672 to $6,495.</a:t>
            </a:r>
          </a:p>
          <a:p>
            <a:pPr marL="731520" lvl="1" indent="-274320" eaLnBrk="1" hangingPunct="1">
              <a:spcBef>
                <a:spcPts val="600"/>
              </a:spcBef>
              <a:buClr>
                <a:schemeClr val="accent1"/>
              </a:buClr>
              <a:buSzPct val="70000"/>
              <a:buFont typeface="Wingdings"/>
              <a:buChar char=""/>
              <a:defRPr/>
            </a:pPr>
            <a:r>
              <a:rPr kumimoji="0" lang="en-US" sz="1600" i="1" dirty="0">
                <a:latin typeface="+mn-lt"/>
              </a:rPr>
              <a:t>Eligibility and the actual amount are determined by the U.S. Department of Education.</a:t>
            </a:r>
          </a:p>
          <a:p>
            <a:pPr marL="282575" lvl="1" indent="-282575" eaLnBrk="1" hangingPunct="1">
              <a:spcBef>
                <a:spcPts val="600"/>
              </a:spcBef>
              <a:buClr>
                <a:schemeClr val="accent1"/>
              </a:buClr>
              <a:buSzPct val="70000"/>
              <a:buFont typeface="Wingdings"/>
              <a:buChar char=""/>
              <a:defRPr/>
            </a:pPr>
            <a:r>
              <a:rPr kumimoji="0" lang="en-US" dirty="0">
                <a:latin typeface="+mn-lt"/>
              </a:rPr>
              <a:t>Federal Supplemental Educational Opportunity Grant (SEOG)</a:t>
            </a:r>
          </a:p>
          <a:p>
            <a:pPr marL="739775" lvl="2" indent="-282575" eaLnBrk="1" hangingPunct="1">
              <a:spcBef>
                <a:spcPts val="600"/>
              </a:spcBef>
              <a:buClr>
                <a:schemeClr val="accent1"/>
              </a:buClr>
              <a:buSzPct val="70000"/>
              <a:buFont typeface="Wingdings"/>
              <a:buChar char=""/>
              <a:defRPr/>
            </a:pPr>
            <a:r>
              <a:rPr kumimoji="0" lang="en-US" sz="1600" i="1" dirty="0">
                <a:latin typeface="+mn-lt"/>
              </a:rPr>
              <a:t>Provides grants to students with high financial need, with consideration given to Federal Pell Grant recipients.</a:t>
            </a:r>
          </a:p>
          <a:p>
            <a:pPr marL="739775" lvl="2" indent="-282575" eaLnBrk="1" hangingPunct="1">
              <a:spcBef>
                <a:spcPts val="600"/>
              </a:spcBef>
              <a:buClr>
                <a:schemeClr val="accent1"/>
              </a:buClr>
              <a:buSzPct val="70000"/>
              <a:buFont typeface="Wingdings"/>
              <a:buChar char=""/>
              <a:defRPr/>
            </a:pPr>
            <a:r>
              <a:rPr kumimoji="0" lang="en-US" sz="1600" i="1" dirty="0">
                <a:latin typeface="+mn-lt"/>
              </a:rPr>
              <a:t>The typical Roanoke College award ranges from $200 to $400.</a:t>
            </a:r>
          </a:p>
          <a:p>
            <a:pPr>
              <a:spcBef>
                <a:spcPct val="50000"/>
              </a:spcBef>
              <a:buFont typeface="Arial" charset="0"/>
              <a:buChar char="•"/>
              <a:defRPr/>
            </a:pPr>
            <a:endParaRPr kumimoji="0" lang="en-US" dirty="0">
              <a:solidFill>
                <a:schemeClr val="bg2"/>
              </a:solidFill>
            </a:endParaRPr>
          </a:p>
        </p:txBody>
      </p:sp>
      <p:pic>
        <p:nvPicPr>
          <p:cNvPr id="18" name="Picture 17" descr="Career.jpg"/>
          <p:cNvPicPr>
            <a:picLocks noChangeAspect="1"/>
          </p:cNvPicPr>
          <p:nvPr/>
        </p:nvPicPr>
        <p:blipFill>
          <a:blip r:embed="rId3" cstate="print"/>
          <a:stretch>
            <a:fillRect/>
          </a:stretch>
        </p:blipFill>
        <p:spPr>
          <a:xfrm>
            <a:off x="3543300" y="4521200"/>
            <a:ext cx="2057400" cy="2057400"/>
          </a:xfrm>
          <a:prstGeom prst="roundRect">
            <a:avLst/>
          </a:prstGeom>
          <a:ln>
            <a:noFill/>
          </a:ln>
          <a:effectLst>
            <a:softEdge rad="11250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1"/>
          <p:cNvSpPr>
            <a:spLocks noGrp="1"/>
          </p:cNvSpPr>
          <p:nvPr>
            <p:ph type="sldNum" sz="quarter" idx="12"/>
          </p:nvPr>
        </p:nvSpPr>
        <p:spPr bwMode="auto">
          <a:xfrm>
            <a:off x="8647113" y="6408738"/>
            <a:ext cx="350837" cy="365125"/>
          </a:xfrm>
          <a:noFill/>
          <a:ln>
            <a:miter lim="800000"/>
            <a:headEnd/>
            <a:tailEnd/>
          </a:ln>
        </p:spPr>
        <p:txBody>
          <a:bodyPr wrap="square" lIns="91440" tIns="45720" rIns="91440" bIns="45720" numCol="1" anchorCtr="0" compatLnSpc="1">
            <a:prstTxWarp prst="textNoShape">
              <a:avLst/>
            </a:prstTxWarp>
          </a:bodyPr>
          <a:lstStyle/>
          <a:p>
            <a:fld id="{F3B42E5D-4577-4AFE-B4DE-94B17D745E07}" type="slidenum">
              <a:rPr lang="en-US" smtClean="0"/>
              <a:pPr/>
              <a:t>23</a:t>
            </a:fld>
            <a:endParaRPr lang="en-US"/>
          </a:p>
        </p:txBody>
      </p:sp>
      <p:sp>
        <p:nvSpPr>
          <p:cNvPr id="30723" name="Slide Number Placeholder 3"/>
          <p:cNvSpPr txBox="1">
            <a:spLocks/>
          </p:cNvSpPr>
          <p:nvPr/>
        </p:nvSpPr>
        <p:spPr bwMode="auto">
          <a:xfrm>
            <a:off x="8647113" y="6408738"/>
            <a:ext cx="350837" cy="365125"/>
          </a:xfrm>
          <a:prstGeom prst="rect">
            <a:avLst/>
          </a:prstGeom>
          <a:noFill/>
          <a:ln w="9525">
            <a:noFill/>
            <a:miter lim="800000"/>
            <a:headEnd/>
            <a:tailEnd/>
          </a:ln>
        </p:spPr>
        <p:txBody>
          <a:bodyPr anchor="b"/>
          <a:lstStyle/>
          <a:p>
            <a:pPr algn="r" eaLnBrk="1" hangingPunct="1"/>
            <a:endParaRPr kumimoji="0" lang="en-US" sz="1000"/>
          </a:p>
        </p:txBody>
      </p:sp>
      <p:sp>
        <p:nvSpPr>
          <p:cNvPr id="12" name="Rectangle 4"/>
          <p:cNvSpPr>
            <a:spLocks noChangeArrowheads="1"/>
          </p:cNvSpPr>
          <p:nvPr/>
        </p:nvSpPr>
        <p:spPr bwMode="auto">
          <a:xfrm>
            <a:off x="0" y="304800"/>
            <a:ext cx="8763000" cy="914400"/>
          </a:xfrm>
          <a:prstGeom prst="rect">
            <a:avLst/>
          </a:prstGeom>
          <a:noFill/>
          <a:ln w="9525">
            <a:noFill/>
            <a:miter lim="800000"/>
            <a:headEnd/>
            <a:tailEnd/>
          </a:ln>
        </p:spPr>
        <p:txBody>
          <a:bodyPr lIns="92075" tIns="46038" rIns="92075" bIns="46038" anchor="ctr"/>
          <a:lstStyle/>
          <a:p>
            <a:pPr algn="ctr">
              <a:lnSpc>
                <a:spcPct val="70000"/>
              </a:lnSpc>
              <a:defRPr/>
            </a:pPr>
            <a:r>
              <a:rPr kumimoji="0" lang="en-US" sz="2400" b="1" dirty="0">
                <a:latin typeface="+mn-lt"/>
              </a:rPr>
              <a:t>Need-Based Programs</a:t>
            </a:r>
          </a:p>
        </p:txBody>
      </p:sp>
      <p:sp>
        <p:nvSpPr>
          <p:cNvPr id="30725" name="Text Box 6"/>
          <p:cNvSpPr txBox="1">
            <a:spLocks noChangeArrowheads="1"/>
          </p:cNvSpPr>
          <p:nvPr/>
        </p:nvSpPr>
        <p:spPr bwMode="auto">
          <a:xfrm>
            <a:off x="1219200" y="1905000"/>
            <a:ext cx="7594600" cy="369888"/>
          </a:xfrm>
          <a:prstGeom prst="rect">
            <a:avLst/>
          </a:prstGeom>
          <a:noFill/>
          <a:ln w="9525">
            <a:noFill/>
            <a:miter lim="800000"/>
            <a:headEnd/>
            <a:tailEnd/>
          </a:ln>
        </p:spPr>
        <p:txBody>
          <a:bodyPr>
            <a:spAutoFit/>
          </a:bodyPr>
          <a:lstStyle/>
          <a:p>
            <a:pPr>
              <a:spcBef>
                <a:spcPct val="50000"/>
              </a:spcBef>
              <a:buFont typeface="Arial" charset="0"/>
              <a:buChar char="•"/>
            </a:pPr>
            <a:endParaRPr lang="en-US" i="1">
              <a:solidFill>
                <a:schemeClr val="bg2"/>
              </a:solidFill>
            </a:endParaRPr>
          </a:p>
        </p:txBody>
      </p:sp>
      <p:sp>
        <p:nvSpPr>
          <p:cNvPr id="15" name="Rectangle 6"/>
          <p:cNvSpPr>
            <a:spLocks noChangeArrowheads="1"/>
          </p:cNvSpPr>
          <p:nvPr/>
        </p:nvSpPr>
        <p:spPr bwMode="auto">
          <a:xfrm>
            <a:off x="685800" y="1143000"/>
            <a:ext cx="8077200" cy="3308350"/>
          </a:xfrm>
          <a:prstGeom prst="rect">
            <a:avLst/>
          </a:prstGeom>
          <a:noFill/>
          <a:ln w="9525">
            <a:noFill/>
            <a:miter lim="800000"/>
            <a:headEnd/>
            <a:tailEnd/>
          </a:ln>
        </p:spPr>
        <p:txBody>
          <a:bodyPr>
            <a:spAutoFit/>
          </a:bodyPr>
          <a:lstStyle/>
          <a:p>
            <a:pPr marL="274320" indent="-274320" eaLnBrk="1" hangingPunct="1">
              <a:spcBef>
                <a:spcPts val="600"/>
              </a:spcBef>
              <a:buClr>
                <a:schemeClr val="accent1"/>
              </a:buClr>
              <a:buSzPct val="70000"/>
              <a:buFont typeface="Wingdings"/>
              <a:buChar char=""/>
              <a:defRPr/>
            </a:pPr>
            <a:r>
              <a:rPr kumimoji="0" lang="en-US" dirty="0"/>
              <a:t>Supplemental Grant</a:t>
            </a:r>
          </a:p>
          <a:p>
            <a:pPr marL="731520" lvl="1" indent="-274320" eaLnBrk="1" hangingPunct="1">
              <a:spcBef>
                <a:spcPts val="600"/>
              </a:spcBef>
              <a:buClr>
                <a:schemeClr val="accent1"/>
              </a:buClr>
              <a:buSzPct val="70000"/>
              <a:buFont typeface="Wingdings"/>
              <a:buChar char=""/>
              <a:defRPr/>
            </a:pPr>
            <a:r>
              <a:rPr kumimoji="0" lang="en-US" sz="1600" i="1" dirty="0"/>
              <a:t>Awarded to students who can demonstrate financial need.</a:t>
            </a:r>
          </a:p>
          <a:p>
            <a:pPr marL="731520" lvl="1" indent="-274320" eaLnBrk="1" hangingPunct="1">
              <a:spcBef>
                <a:spcPts val="600"/>
              </a:spcBef>
              <a:buClr>
                <a:schemeClr val="accent1"/>
              </a:buClr>
              <a:buSzPct val="70000"/>
              <a:buFont typeface="Wingdings"/>
              <a:buChar char=""/>
              <a:defRPr/>
            </a:pPr>
            <a:r>
              <a:rPr kumimoji="0" lang="en-US" sz="1600" i="1" dirty="0"/>
              <a:t>Designed to help middle class families.</a:t>
            </a:r>
          </a:p>
          <a:p>
            <a:pPr indent="-274320" eaLnBrk="1" hangingPunct="1">
              <a:spcBef>
                <a:spcPts val="600"/>
              </a:spcBef>
              <a:buClr>
                <a:schemeClr val="accent1"/>
              </a:buClr>
              <a:buSzPct val="70000"/>
              <a:buFont typeface="Wingdings"/>
              <a:buChar char=""/>
              <a:defRPr/>
            </a:pPr>
            <a:r>
              <a:rPr kumimoji="0" lang="en-US" dirty="0">
                <a:latin typeface="+mn-lt"/>
              </a:rPr>
              <a:t>Virginia Commonwealth Award</a:t>
            </a:r>
          </a:p>
          <a:p>
            <a:pPr marL="744538" lvl="1" indent="-280988" eaLnBrk="1" hangingPunct="1">
              <a:spcBef>
                <a:spcPts val="600"/>
              </a:spcBef>
              <a:buClr>
                <a:schemeClr val="accent1"/>
              </a:buClr>
              <a:buSzPct val="70000"/>
              <a:buFont typeface="Wingdings"/>
              <a:buChar char=""/>
              <a:defRPr/>
            </a:pPr>
            <a:r>
              <a:rPr kumimoji="0" lang="en-US" sz="1600" i="1" dirty="0">
                <a:latin typeface="+mn-lt"/>
              </a:rPr>
              <a:t>High need, Federal Pell Grant recipients from Virginia</a:t>
            </a:r>
          </a:p>
          <a:p>
            <a:pPr marL="744538" lvl="1" indent="-280988" eaLnBrk="1" hangingPunct="1">
              <a:spcBef>
                <a:spcPts val="600"/>
              </a:spcBef>
              <a:buClr>
                <a:schemeClr val="accent1"/>
              </a:buClr>
              <a:buSzPct val="70000"/>
              <a:buFont typeface="Wingdings"/>
              <a:buChar char=""/>
              <a:defRPr/>
            </a:pPr>
            <a:r>
              <a:rPr kumimoji="0" lang="en-US" sz="1600" i="1" dirty="0">
                <a:latin typeface="+mn-lt"/>
              </a:rPr>
              <a:t>Must attend a PUBLIC University in VA</a:t>
            </a:r>
          </a:p>
          <a:p>
            <a:pPr marL="744538" lvl="1" indent="-280988" eaLnBrk="1" hangingPunct="1">
              <a:spcBef>
                <a:spcPts val="600"/>
              </a:spcBef>
              <a:buClr>
                <a:schemeClr val="accent1"/>
              </a:buClr>
              <a:buSzPct val="70000"/>
              <a:buFont typeface="Wingdings"/>
              <a:buChar char=""/>
              <a:defRPr/>
            </a:pPr>
            <a:r>
              <a:rPr kumimoji="0" lang="en-US" sz="1600" i="1" dirty="0">
                <a:latin typeface="+mn-lt"/>
              </a:rPr>
              <a:t>Undergraduate and Graduate students</a:t>
            </a:r>
          </a:p>
          <a:p>
            <a:pPr marL="744538" lvl="1" indent="-280988" eaLnBrk="1" hangingPunct="1">
              <a:spcBef>
                <a:spcPts val="600"/>
              </a:spcBef>
              <a:buClr>
                <a:schemeClr val="accent1"/>
              </a:buClr>
              <a:buSzPct val="70000"/>
              <a:buFont typeface="Wingdings"/>
              <a:buChar char=""/>
              <a:defRPr/>
            </a:pPr>
            <a:r>
              <a:rPr kumimoji="0" lang="en-US" sz="1600" i="1" dirty="0">
                <a:latin typeface="+mn-lt"/>
              </a:rPr>
              <a:t>Students with the greatest need receive the largest awards</a:t>
            </a:r>
          </a:p>
          <a:p>
            <a:pPr marL="744538" lvl="1" indent="-280988" eaLnBrk="1" hangingPunct="1">
              <a:spcBef>
                <a:spcPts val="600"/>
              </a:spcBef>
              <a:buClr>
                <a:schemeClr val="accent1"/>
              </a:buClr>
              <a:buSzPct val="70000"/>
              <a:buFont typeface="Wingdings"/>
              <a:buChar char=""/>
              <a:defRPr/>
            </a:pPr>
            <a:r>
              <a:rPr kumimoji="0" lang="en-US" sz="1600" i="1" dirty="0">
                <a:latin typeface="+mn-lt"/>
              </a:rPr>
              <a:t>Amount:  Varies by institution</a:t>
            </a:r>
          </a:p>
          <a:p>
            <a:pPr marL="744538" lvl="1" indent="-280988" eaLnBrk="1" hangingPunct="1">
              <a:spcBef>
                <a:spcPts val="600"/>
              </a:spcBef>
              <a:buClr>
                <a:schemeClr val="accent1"/>
              </a:buClr>
              <a:buSzPct val="70000"/>
              <a:buFont typeface="Wingdings"/>
              <a:buChar char=""/>
              <a:defRPr/>
            </a:pPr>
            <a:r>
              <a:rPr kumimoji="0" lang="en-US" sz="1600" i="1" dirty="0">
                <a:latin typeface="+mn-lt"/>
              </a:rPr>
              <a:t>Renewal requires Satisfactory Academic Progress</a:t>
            </a:r>
          </a:p>
        </p:txBody>
      </p:sp>
      <p:pic>
        <p:nvPicPr>
          <p:cNvPr id="18" name="Picture 17" descr="InternHosp_200w.jpg"/>
          <p:cNvPicPr>
            <a:picLocks noChangeAspect="1"/>
          </p:cNvPicPr>
          <p:nvPr/>
        </p:nvPicPr>
        <p:blipFill>
          <a:blip r:embed="rId3" cstate="print"/>
          <a:stretch>
            <a:fillRect/>
          </a:stretch>
        </p:blipFill>
        <p:spPr>
          <a:xfrm>
            <a:off x="3619500" y="4648200"/>
            <a:ext cx="1905000" cy="1266825"/>
          </a:xfrm>
          <a:prstGeom prst="roundRect">
            <a:avLst/>
          </a:prstGeom>
          <a:ln>
            <a:noFill/>
          </a:ln>
          <a:effectLst>
            <a:softEdge rad="11250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762000" y="838200"/>
            <a:ext cx="6781800" cy="366713"/>
          </a:xfrm>
          <a:prstGeom prst="rect">
            <a:avLst/>
          </a:prstGeom>
          <a:noFill/>
          <a:ln w="9525">
            <a:noFill/>
            <a:miter lim="800000"/>
            <a:headEnd/>
            <a:tailEnd/>
          </a:ln>
        </p:spPr>
        <p:txBody>
          <a:bodyPr>
            <a:spAutoFit/>
          </a:bodyPr>
          <a:lstStyle/>
          <a:p>
            <a:pPr>
              <a:spcBef>
                <a:spcPct val="50000"/>
              </a:spcBef>
            </a:pPr>
            <a:endParaRPr lang="en-US"/>
          </a:p>
        </p:txBody>
      </p:sp>
      <p:sp>
        <p:nvSpPr>
          <p:cNvPr id="31747" name="Text Box 10"/>
          <p:cNvSpPr txBox="1">
            <a:spLocks noChangeArrowheads="1"/>
          </p:cNvSpPr>
          <p:nvPr/>
        </p:nvSpPr>
        <p:spPr bwMode="auto">
          <a:xfrm>
            <a:off x="1143000" y="762000"/>
            <a:ext cx="4267200" cy="366713"/>
          </a:xfrm>
          <a:prstGeom prst="rect">
            <a:avLst/>
          </a:prstGeom>
          <a:noFill/>
          <a:ln w="9525">
            <a:noFill/>
            <a:miter lim="800000"/>
            <a:headEnd/>
            <a:tailEnd/>
          </a:ln>
        </p:spPr>
        <p:txBody>
          <a:bodyPr>
            <a:spAutoFit/>
          </a:bodyPr>
          <a:lstStyle/>
          <a:p>
            <a:pPr>
              <a:spcBef>
                <a:spcPct val="50000"/>
              </a:spcBef>
            </a:pPr>
            <a:endParaRPr lang="en-US" b="1"/>
          </a:p>
        </p:txBody>
      </p:sp>
      <p:sp>
        <p:nvSpPr>
          <p:cNvPr id="15" name="Text Box 11"/>
          <p:cNvSpPr txBox="1">
            <a:spLocks noChangeArrowheads="1"/>
          </p:cNvSpPr>
          <p:nvPr/>
        </p:nvSpPr>
        <p:spPr bwMode="auto">
          <a:xfrm>
            <a:off x="685800" y="517525"/>
            <a:ext cx="8458200" cy="4247317"/>
          </a:xfrm>
          <a:prstGeom prst="rect">
            <a:avLst/>
          </a:prstGeom>
          <a:noFill/>
          <a:ln w="9525">
            <a:noFill/>
            <a:miter lim="800000"/>
            <a:headEnd/>
            <a:tailEnd/>
          </a:ln>
        </p:spPr>
        <p:txBody>
          <a:bodyPr>
            <a:spAutoFit/>
          </a:bodyPr>
          <a:lstStyle/>
          <a:p>
            <a:pPr marL="282575" lvl="1" indent="-282575" eaLnBrk="1" hangingPunct="1">
              <a:spcBef>
                <a:spcPts val="600"/>
              </a:spcBef>
              <a:buClr>
                <a:schemeClr val="accent1"/>
              </a:buClr>
              <a:buSzPct val="70000"/>
              <a:buFont typeface="Wingdings"/>
              <a:buChar char=""/>
              <a:defRPr/>
            </a:pPr>
            <a:r>
              <a:rPr kumimoji="0" lang="en-US" dirty="0">
                <a:latin typeface="+mn-lt"/>
              </a:rPr>
              <a:t>Federal Stafford Loans</a:t>
            </a:r>
          </a:p>
          <a:p>
            <a:pPr lvl="2" indent="-274320" eaLnBrk="1" hangingPunct="1">
              <a:spcBef>
                <a:spcPts val="600"/>
              </a:spcBef>
              <a:buClr>
                <a:schemeClr val="accent1"/>
              </a:buClr>
              <a:buSzPct val="70000"/>
              <a:buFont typeface="Wingdings"/>
              <a:buChar char=""/>
              <a:defRPr/>
            </a:pPr>
            <a:r>
              <a:rPr kumimoji="0" lang="en-US" sz="1600" i="1" dirty="0">
                <a:latin typeface="+mn-lt"/>
              </a:rPr>
              <a:t>Subsidized</a:t>
            </a:r>
          </a:p>
          <a:p>
            <a:pPr lvl="3" indent="-274320" eaLnBrk="1" hangingPunct="1">
              <a:spcBef>
                <a:spcPts val="600"/>
              </a:spcBef>
              <a:buClr>
                <a:schemeClr val="accent1"/>
              </a:buClr>
              <a:buSzPct val="70000"/>
              <a:buFont typeface="Wingdings"/>
              <a:buChar char=""/>
              <a:defRPr/>
            </a:pPr>
            <a:r>
              <a:rPr kumimoji="0" lang="en-US" sz="1600" i="1" dirty="0">
                <a:latin typeface="+mn-lt"/>
              </a:rPr>
              <a:t>Available to all students who demonstrate financial need </a:t>
            </a:r>
          </a:p>
          <a:p>
            <a:pPr lvl="3" indent="-274320" eaLnBrk="1" hangingPunct="1">
              <a:spcBef>
                <a:spcPts val="600"/>
              </a:spcBef>
              <a:buClr>
                <a:schemeClr val="accent1"/>
              </a:buClr>
              <a:buSzPct val="70000"/>
              <a:buFont typeface="Wingdings"/>
              <a:buChar char=""/>
              <a:defRPr/>
            </a:pPr>
            <a:r>
              <a:rPr kumimoji="0" lang="en-US" sz="1600" i="1" dirty="0">
                <a:latin typeface="+mn-lt"/>
              </a:rPr>
              <a:t>Government pays the interest, principle deferred</a:t>
            </a:r>
          </a:p>
          <a:p>
            <a:pPr lvl="2" indent="-274320" eaLnBrk="1" hangingPunct="1">
              <a:spcBef>
                <a:spcPts val="600"/>
              </a:spcBef>
              <a:buClr>
                <a:schemeClr val="accent1"/>
              </a:buClr>
              <a:buSzPct val="70000"/>
              <a:buFont typeface="Wingdings"/>
              <a:buChar char=""/>
              <a:defRPr/>
            </a:pPr>
            <a:r>
              <a:rPr kumimoji="0" lang="en-US" sz="1600" i="1" dirty="0">
                <a:latin typeface="+mn-lt"/>
              </a:rPr>
              <a:t>Unsubsidized</a:t>
            </a:r>
          </a:p>
          <a:p>
            <a:pPr lvl="3" indent="-274320" eaLnBrk="1" hangingPunct="1">
              <a:spcBef>
                <a:spcPts val="600"/>
              </a:spcBef>
              <a:buClr>
                <a:schemeClr val="accent1"/>
              </a:buClr>
              <a:buSzPct val="70000"/>
              <a:buFont typeface="Wingdings"/>
              <a:buChar char=""/>
              <a:defRPr/>
            </a:pPr>
            <a:r>
              <a:rPr kumimoji="0" lang="en-US" sz="1600" i="1" dirty="0">
                <a:latin typeface="+mn-lt"/>
              </a:rPr>
              <a:t>Available to all students who do not demonstrate financial need</a:t>
            </a:r>
          </a:p>
          <a:p>
            <a:pPr lvl="3" indent="-274320" eaLnBrk="1" hangingPunct="1">
              <a:spcBef>
                <a:spcPts val="600"/>
              </a:spcBef>
              <a:buClr>
                <a:schemeClr val="accent1"/>
              </a:buClr>
              <a:buSzPct val="70000"/>
              <a:buFont typeface="Wingdings"/>
              <a:buChar char=""/>
              <a:defRPr/>
            </a:pPr>
            <a:r>
              <a:rPr kumimoji="0" lang="en-US" sz="1600" i="1" dirty="0">
                <a:latin typeface="+mn-lt"/>
              </a:rPr>
              <a:t>Student pays interest, principle deferred.</a:t>
            </a:r>
          </a:p>
          <a:p>
            <a:pPr lvl="2" indent="-274320" eaLnBrk="1" hangingPunct="1">
              <a:spcBef>
                <a:spcPts val="600"/>
              </a:spcBef>
              <a:buClr>
                <a:schemeClr val="accent1"/>
              </a:buClr>
              <a:buSzPct val="70000"/>
              <a:buFont typeface="Wingdings"/>
              <a:buChar char=""/>
              <a:defRPr/>
            </a:pPr>
            <a:r>
              <a:rPr kumimoji="0" lang="en-US" sz="1600" i="1" dirty="0">
                <a:latin typeface="+mn-lt"/>
              </a:rPr>
              <a:t>Loan amounts: </a:t>
            </a:r>
          </a:p>
          <a:p>
            <a:pPr lvl="3" indent="-274320" eaLnBrk="1" hangingPunct="1">
              <a:spcBef>
                <a:spcPts val="600"/>
              </a:spcBef>
              <a:buClr>
                <a:schemeClr val="accent1"/>
              </a:buClr>
              <a:buSzPct val="70000"/>
              <a:buFont typeface="Wingdings"/>
              <a:buChar char=""/>
              <a:defRPr/>
            </a:pPr>
            <a:r>
              <a:rPr kumimoji="0" lang="en-US" sz="1600" i="1" dirty="0">
                <a:latin typeface="+mn-lt"/>
              </a:rPr>
              <a:t>Freshmen:  $5,500 (no more than $3,500 Sub) </a:t>
            </a:r>
          </a:p>
          <a:p>
            <a:pPr lvl="3" indent="-274320" eaLnBrk="1" hangingPunct="1">
              <a:spcBef>
                <a:spcPts val="600"/>
              </a:spcBef>
              <a:buClr>
                <a:schemeClr val="accent1"/>
              </a:buClr>
              <a:buSzPct val="70000"/>
              <a:buFont typeface="Wingdings"/>
              <a:buChar char=""/>
              <a:defRPr/>
            </a:pPr>
            <a:r>
              <a:rPr kumimoji="0" lang="en-US" sz="1600" i="1" dirty="0">
                <a:latin typeface="+mn-lt"/>
              </a:rPr>
              <a:t>Sophomore:  $6,500 (no more than $4,500 Sub)</a:t>
            </a:r>
          </a:p>
          <a:p>
            <a:pPr lvl="3" indent="-274320" eaLnBrk="1" hangingPunct="1">
              <a:spcBef>
                <a:spcPts val="600"/>
              </a:spcBef>
              <a:buClr>
                <a:schemeClr val="accent1"/>
              </a:buClr>
              <a:buSzPct val="70000"/>
              <a:buFont typeface="Wingdings"/>
              <a:buChar char=""/>
              <a:defRPr/>
            </a:pPr>
            <a:r>
              <a:rPr kumimoji="0" lang="en-US" sz="1600" i="1" dirty="0">
                <a:latin typeface="+mn-lt"/>
              </a:rPr>
              <a:t>Junior/Senior:  $7,500 (no more than $5,500 Sub)</a:t>
            </a:r>
          </a:p>
          <a:p>
            <a:pPr lvl="2" indent="-274320" eaLnBrk="1" hangingPunct="1">
              <a:spcBef>
                <a:spcPts val="600"/>
              </a:spcBef>
              <a:buClr>
                <a:schemeClr val="accent1"/>
              </a:buClr>
              <a:buSzPct val="70000"/>
              <a:buFont typeface="Wingdings"/>
              <a:buChar char=""/>
              <a:defRPr/>
            </a:pPr>
            <a:r>
              <a:rPr kumimoji="0" lang="en-US" sz="1600" i="1" dirty="0">
                <a:latin typeface="+mn-lt"/>
              </a:rPr>
              <a:t>Interest Rate:  3.73% fixed for 21/22</a:t>
            </a:r>
          </a:p>
          <a:p>
            <a:pPr lvl="2" indent="-274320" eaLnBrk="1" hangingPunct="1">
              <a:spcBef>
                <a:spcPts val="600"/>
              </a:spcBef>
              <a:buClr>
                <a:schemeClr val="accent1"/>
              </a:buClr>
              <a:buSzPct val="70000"/>
              <a:buFont typeface="Wingdings"/>
              <a:buChar char=""/>
              <a:defRPr/>
            </a:pPr>
            <a:r>
              <a:rPr kumimoji="0" lang="en-US" sz="1600" i="1" dirty="0">
                <a:latin typeface="+mn-lt"/>
              </a:rPr>
              <a:t>6 month grace period, 10 year repayment</a:t>
            </a:r>
          </a:p>
        </p:txBody>
      </p:sp>
      <p:sp>
        <p:nvSpPr>
          <p:cNvPr id="16" name="Rectangle 21"/>
          <p:cNvSpPr>
            <a:spLocks noChangeArrowheads="1"/>
          </p:cNvSpPr>
          <p:nvPr/>
        </p:nvSpPr>
        <p:spPr bwMode="auto">
          <a:xfrm>
            <a:off x="0" y="152400"/>
            <a:ext cx="8763000" cy="461963"/>
          </a:xfrm>
          <a:prstGeom prst="rect">
            <a:avLst/>
          </a:prstGeom>
          <a:noFill/>
          <a:ln w="9525">
            <a:noFill/>
            <a:miter lim="800000"/>
            <a:headEnd/>
            <a:tailEnd/>
          </a:ln>
        </p:spPr>
        <p:txBody>
          <a:bodyPr>
            <a:spAutoFit/>
          </a:bodyPr>
          <a:lstStyle/>
          <a:p>
            <a:pPr algn="ctr">
              <a:spcBef>
                <a:spcPct val="50000"/>
              </a:spcBef>
              <a:defRPr/>
            </a:pPr>
            <a:r>
              <a:rPr kumimoji="0" lang="en-US" sz="2400" b="1" dirty="0">
                <a:latin typeface="+mn-lt"/>
              </a:rPr>
              <a:t>Need-Based Programs</a:t>
            </a:r>
          </a:p>
        </p:txBody>
      </p:sp>
      <p:pic>
        <p:nvPicPr>
          <p:cNvPr id="6" name="Picture 5" descr="BldgColumns_181w.jpg"/>
          <p:cNvPicPr>
            <a:picLocks noChangeAspect="1"/>
          </p:cNvPicPr>
          <p:nvPr/>
        </p:nvPicPr>
        <p:blipFill>
          <a:blip r:embed="rId3" cstate="print"/>
          <a:stretch>
            <a:fillRect/>
          </a:stretch>
        </p:blipFill>
        <p:spPr>
          <a:xfrm>
            <a:off x="3124200" y="4746866"/>
            <a:ext cx="2944255" cy="1968259"/>
          </a:xfrm>
          <a:prstGeom prst="roundRect">
            <a:avLst/>
          </a:prstGeom>
          <a:ln>
            <a:noFill/>
          </a:ln>
          <a:effectLst>
            <a:softEdge rad="112500"/>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9"/>
          <p:cNvSpPr txBox="1">
            <a:spLocks noChangeArrowheads="1"/>
          </p:cNvSpPr>
          <p:nvPr/>
        </p:nvSpPr>
        <p:spPr bwMode="auto">
          <a:xfrm>
            <a:off x="3124200" y="3886200"/>
            <a:ext cx="6019800" cy="366713"/>
          </a:xfrm>
          <a:prstGeom prst="rect">
            <a:avLst/>
          </a:prstGeom>
          <a:noFill/>
          <a:ln w="9525">
            <a:noFill/>
            <a:miter lim="800000"/>
            <a:headEnd/>
            <a:tailEnd/>
          </a:ln>
        </p:spPr>
        <p:txBody>
          <a:bodyPr>
            <a:spAutoFit/>
          </a:bodyPr>
          <a:lstStyle/>
          <a:p>
            <a:pPr>
              <a:spcBef>
                <a:spcPct val="50000"/>
              </a:spcBef>
              <a:buFontTx/>
              <a:buChar char="•"/>
              <a:defRPr/>
            </a:pPr>
            <a:endParaRPr lang="en-US" dirty="0">
              <a:latin typeface="+mn-lt"/>
            </a:endParaRPr>
          </a:p>
        </p:txBody>
      </p:sp>
      <p:sp>
        <p:nvSpPr>
          <p:cNvPr id="43012" name="Text Box 11"/>
          <p:cNvSpPr txBox="1">
            <a:spLocks noChangeArrowheads="1"/>
          </p:cNvSpPr>
          <p:nvPr/>
        </p:nvSpPr>
        <p:spPr bwMode="auto">
          <a:xfrm>
            <a:off x="2362200" y="1676400"/>
            <a:ext cx="5410200" cy="381000"/>
          </a:xfrm>
          <a:prstGeom prst="rect">
            <a:avLst/>
          </a:prstGeom>
          <a:noFill/>
          <a:ln w="9525">
            <a:noFill/>
            <a:miter lim="800000"/>
            <a:headEnd/>
            <a:tailEnd/>
          </a:ln>
        </p:spPr>
        <p:txBody>
          <a:bodyPr>
            <a:spAutoFit/>
          </a:bodyPr>
          <a:lstStyle/>
          <a:p>
            <a:pPr lvl="2">
              <a:buFont typeface="Symbol" pitchFamily="18" charset="2"/>
              <a:buNone/>
              <a:defRPr/>
            </a:pPr>
            <a:endParaRPr lang="en-US" dirty="0">
              <a:latin typeface="+mn-lt"/>
            </a:endParaRPr>
          </a:p>
        </p:txBody>
      </p:sp>
      <p:sp>
        <p:nvSpPr>
          <p:cNvPr id="43013" name="Text Box 12"/>
          <p:cNvSpPr txBox="1">
            <a:spLocks noChangeArrowheads="1"/>
          </p:cNvSpPr>
          <p:nvPr/>
        </p:nvSpPr>
        <p:spPr bwMode="auto">
          <a:xfrm>
            <a:off x="609600" y="914400"/>
            <a:ext cx="8153400" cy="4894263"/>
          </a:xfrm>
          <a:prstGeom prst="rect">
            <a:avLst/>
          </a:prstGeom>
          <a:noFill/>
          <a:ln w="9525">
            <a:noFill/>
            <a:miter lim="800000"/>
            <a:headEnd/>
            <a:tailEnd/>
          </a:ln>
        </p:spPr>
        <p:txBody>
          <a:bodyPr>
            <a:spAutoFit/>
          </a:bodyPr>
          <a:lstStyle/>
          <a:p>
            <a:pPr marL="274320" lvl="2" indent="-274320" eaLnBrk="1" hangingPunct="1">
              <a:spcBef>
                <a:spcPts val="600"/>
              </a:spcBef>
              <a:buClr>
                <a:schemeClr val="accent1"/>
              </a:buClr>
              <a:buSzPct val="70000"/>
              <a:buFont typeface="Wingdings"/>
              <a:buChar char=""/>
              <a:defRPr/>
            </a:pPr>
            <a:r>
              <a:rPr kumimoji="0" lang="en-US" dirty="0">
                <a:latin typeface="+mn-lt"/>
              </a:rPr>
              <a:t>Federal Work-Study Program</a:t>
            </a:r>
          </a:p>
          <a:p>
            <a:pPr marL="731520" lvl="1" indent="-274320" eaLnBrk="1" hangingPunct="1">
              <a:spcBef>
                <a:spcPts val="600"/>
              </a:spcBef>
              <a:buClr>
                <a:schemeClr val="accent1"/>
              </a:buClr>
              <a:buSzPct val="70000"/>
              <a:buFont typeface="Wingdings"/>
              <a:buChar char=""/>
              <a:defRPr/>
            </a:pPr>
            <a:r>
              <a:rPr kumimoji="0" lang="en-US" sz="1600" i="1" dirty="0">
                <a:latin typeface="+mn-lt"/>
              </a:rPr>
              <a:t>Allows students to earn money while working in a campus job.</a:t>
            </a:r>
          </a:p>
          <a:p>
            <a:pPr marL="731520" lvl="1" indent="-274320" eaLnBrk="1" hangingPunct="1">
              <a:spcBef>
                <a:spcPts val="600"/>
              </a:spcBef>
              <a:buClr>
                <a:schemeClr val="accent1"/>
              </a:buClr>
              <a:buSzPct val="70000"/>
              <a:buFont typeface="Wingdings"/>
              <a:buChar char=""/>
              <a:defRPr/>
            </a:pPr>
            <a:r>
              <a:rPr kumimoji="0" lang="en-US" sz="1600" i="1" dirty="0">
                <a:latin typeface="+mn-lt"/>
              </a:rPr>
              <a:t>Awards may range depending on institution</a:t>
            </a:r>
          </a:p>
          <a:p>
            <a:pPr marL="1188720" lvl="2" indent="-274320" eaLnBrk="1" hangingPunct="1">
              <a:spcBef>
                <a:spcPts val="600"/>
              </a:spcBef>
              <a:buClr>
                <a:schemeClr val="accent1"/>
              </a:buClr>
              <a:buSzPct val="70000"/>
              <a:buFont typeface="Wingdings"/>
              <a:buChar char=""/>
              <a:defRPr/>
            </a:pPr>
            <a:r>
              <a:rPr kumimoji="0" lang="en-US" sz="1600" i="1" dirty="0">
                <a:latin typeface="+mn-lt"/>
              </a:rPr>
              <a:t>Roanoke’s average award is $1,500</a:t>
            </a:r>
          </a:p>
          <a:p>
            <a:pPr marL="731520" lvl="1" indent="-274320" eaLnBrk="1" hangingPunct="1">
              <a:spcBef>
                <a:spcPts val="600"/>
              </a:spcBef>
              <a:buClr>
                <a:schemeClr val="accent1"/>
              </a:buClr>
              <a:buSzPct val="70000"/>
              <a:buFont typeface="Wingdings"/>
              <a:buChar char=""/>
              <a:defRPr/>
            </a:pPr>
            <a:r>
              <a:rPr kumimoji="0" lang="en-US" sz="1600" i="1" dirty="0">
                <a:latin typeface="+mn-lt"/>
              </a:rPr>
              <a:t>How do student’s find jobs?</a:t>
            </a:r>
          </a:p>
          <a:p>
            <a:pPr marL="1188720" lvl="2" indent="-274320" eaLnBrk="1" hangingPunct="1">
              <a:spcBef>
                <a:spcPts val="600"/>
              </a:spcBef>
              <a:buClr>
                <a:schemeClr val="accent1"/>
              </a:buClr>
              <a:buSzPct val="70000"/>
              <a:buFont typeface="Wingdings"/>
              <a:buChar char=""/>
              <a:defRPr/>
            </a:pPr>
            <a:r>
              <a:rPr kumimoji="0" lang="en-US" sz="1600" i="1" dirty="0">
                <a:latin typeface="+mn-lt"/>
              </a:rPr>
              <a:t>Some institutions may assign positions to students</a:t>
            </a:r>
          </a:p>
          <a:p>
            <a:pPr marL="1188720" lvl="2" indent="-274320" eaLnBrk="1" hangingPunct="1">
              <a:spcBef>
                <a:spcPts val="600"/>
              </a:spcBef>
              <a:buClr>
                <a:schemeClr val="accent1"/>
              </a:buClr>
              <a:buSzPct val="70000"/>
              <a:buFont typeface="Wingdings"/>
              <a:buChar char=""/>
              <a:defRPr/>
            </a:pPr>
            <a:r>
              <a:rPr kumimoji="0" lang="en-US" sz="1600" i="1" dirty="0">
                <a:latin typeface="+mn-lt"/>
              </a:rPr>
              <a:t>Others will leave it up to the student to find employment on their own</a:t>
            </a:r>
          </a:p>
          <a:p>
            <a:pPr marL="1645920" lvl="3" indent="-274320" eaLnBrk="1" hangingPunct="1">
              <a:spcBef>
                <a:spcPts val="600"/>
              </a:spcBef>
              <a:buClr>
                <a:schemeClr val="accent1"/>
              </a:buClr>
              <a:buSzPct val="70000"/>
              <a:buFont typeface="Wingdings"/>
              <a:buChar char=""/>
              <a:defRPr/>
            </a:pPr>
            <a:r>
              <a:rPr kumimoji="0" lang="en-US" sz="1600" i="1" dirty="0">
                <a:latin typeface="+mn-lt"/>
              </a:rPr>
              <a:t>Interview</a:t>
            </a:r>
          </a:p>
          <a:p>
            <a:pPr marL="1645920" lvl="3" indent="-274320" eaLnBrk="1" hangingPunct="1">
              <a:spcBef>
                <a:spcPts val="600"/>
              </a:spcBef>
              <a:buClr>
                <a:schemeClr val="accent1"/>
              </a:buClr>
              <a:buSzPct val="70000"/>
              <a:buFont typeface="Wingdings"/>
              <a:buChar char=""/>
              <a:defRPr/>
            </a:pPr>
            <a:r>
              <a:rPr kumimoji="0" lang="en-US" sz="1600" i="1" dirty="0">
                <a:latin typeface="+mn-lt"/>
              </a:rPr>
              <a:t>Application</a:t>
            </a:r>
          </a:p>
          <a:p>
            <a:pPr marL="731520" lvl="1" indent="-274320" eaLnBrk="1" hangingPunct="1">
              <a:spcBef>
                <a:spcPts val="600"/>
              </a:spcBef>
              <a:buClr>
                <a:schemeClr val="accent1"/>
              </a:buClr>
              <a:buSzPct val="70000"/>
              <a:buFont typeface="Wingdings"/>
              <a:buChar char=""/>
              <a:defRPr/>
            </a:pPr>
            <a:r>
              <a:rPr kumimoji="0" lang="en-US" sz="1600" i="1" dirty="0">
                <a:latin typeface="+mn-lt"/>
              </a:rPr>
              <a:t>Where might I work?</a:t>
            </a:r>
          </a:p>
          <a:p>
            <a:pPr marL="1188720" lvl="2" indent="-274320" eaLnBrk="1" hangingPunct="1">
              <a:spcBef>
                <a:spcPts val="600"/>
              </a:spcBef>
              <a:buClr>
                <a:schemeClr val="accent1"/>
              </a:buClr>
              <a:buSzPct val="70000"/>
              <a:buFont typeface="Wingdings"/>
              <a:buChar char=""/>
              <a:defRPr/>
            </a:pPr>
            <a:r>
              <a:rPr kumimoji="0" lang="en-US" sz="1600" i="1" dirty="0">
                <a:latin typeface="+mn-lt"/>
              </a:rPr>
              <a:t>Commonly on campus </a:t>
            </a:r>
          </a:p>
          <a:p>
            <a:pPr marL="1188720" lvl="2" indent="-274320" eaLnBrk="1" hangingPunct="1">
              <a:spcBef>
                <a:spcPts val="600"/>
              </a:spcBef>
              <a:buClr>
                <a:schemeClr val="accent1"/>
              </a:buClr>
              <a:buSzPct val="70000"/>
              <a:buFont typeface="Wingdings"/>
              <a:buChar char=""/>
              <a:defRPr/>
            </a:pPr>
            <a:r>
              <a:rPr kumimoji="0" lang="en-US" sz="1600" i="1" dirty="0">
                <a:latin typeface="+mn-lt"/>
              </a:rPr>
              <a:t>Select off campus locations</a:t>
            </a:r>
          </a:p>
          <a:p>
            <a:pPr marL="1645920" lvl="3" indent="-274320" eaLnBrk="1" hangingPunct="1">
              <a:spcBef>
                <a:spcPts val="600"/>
              </a:spcBef>
              <a:buClr>
                <a:schemeClr val="accent1"/>
              </a:buClr>
              <a:buSzPct val="70000"/>
              <a:buFont typeface="Wingdings"/>
              <a:buChar char=""/>
              <a:defRPr/>
            </a:pPr>
            <a:r>
              <a:rPr kumimoji="0" lang="en-US" sz="1600" i="1" dirty="0">
                <a:latin typeface="+mn-lt"/>
              </a:rPr>
              <a:t>America Reads</a:t>
            </a:r>
          </a:p>
          <a:p>
            <a:pPr marL="1645920" lvl="3" indent="-274320" eaLnBrk="1" hangingPunct="1">
              <a:spcBef>
                <a:spcPts val="600"/>
              </a:spcBef>
              <a:buClr>
                <a:schemeClr val="accent1"/>
              </a:buClr>
              <a:buSzPct val="70000"/>
              <a:buFont typeface="Wingdings"/>
              <a:buChar char=""/>
              <a:defRPr/>
            </a:pPr>
            <a:r>
              <a:rPr kumimoji="0" lang="en-US" sz="1600" i="1" dirty="0">
                <a:latin typeface="+mn-lt"/>
              </a:rPr>
              <a:t>Community Service Organization</a:t>
            </a:r>
            <a:endParaRPr kumimoji="0" lang="en-US" dirty="0">
              <a:latin typeface="+mn-lt"/>
            </a:endParaRPr>
          </a:p>
          <a:p>
            <a:pPr marL="1645920" lvl="3" indent="-274320" eaLnBrk="1" hangingPunct="1">
              <a:spcBef>
                <a:spcPts val="600"/>
              </a:spcBef>
              <a:buClr>
                <a:schemeClr val="accent1"/>
              </a:buClr>
              <a:buSzPct val="70000"/>
              <a:buFont typeface="Wingdings"/>
              <a:buChar char=""/>
              <a:defRPr/>
            </a:pPr>
            <a:r>
              <a:rPr kumimoji="0" lang="en-US" sz="1600" i="1" dirty="0">
                <a:latin typeface="+mn-lt"/>
              </a:rPr>
              <a:t>Must be an approved location – decision made by school</a:t>
            </a:r>
          </a:p>
        </p:txBody>
      </p:sp>
      <p:sp>
        <p:nvSpPr>
          <p:cNvPr id="43014" name="Text Box 13"/>
          <p:cNvSpPr txBox="1">
            <a:spLocks noChangeArrowheads="1"/>
          </p:cNvSpPr>
          <p:nvPr/>
        </p:nvSpPr>
        <p:spPr bwMode="auto">
          <a:xfrm>
            <a:off x="4648200" y="3581400"/>
            <a:ext cx="4495800" cy="369888"/>
          </a:xfrm>
          <a:prstGeom prst="rect">
            <a:avLst/>
          </a:prstGeom>
          <a:noFill/>
          <a:ln w="9525">
            <a:noFill/>
            <a:miter lim="800000"/>
            <a:headEnd/>
            <a:tailEnd/>
          </a:ln>
        </p:spPr>
        <p:txBody>
          <a:bodyPr>
            <a:spAutoFit/>
          </a:bodyPr>
          <a:lstStyle/>
          <a:p>
            <a:pPr>
              <a:spcBef>
                <a:spcPct val="50000"/>
              </a:spcBef>
              <a:buFontTx/>
              <a:buChar char="•"/>
              <a:defRPr/>
            </a:pPr>
            <a:endParaRPr lang="en-US" dirty="0">
              <a:latin typeface="+mn-lt"/>
            </a:endParaRPr>
          </a:p>
        </p:txBody>
      </p:sp>
      <p:sp>
        <p:nvSpPr>
          <p:cNvPr id="43016" name="Text Box 16"/>
          <p:cNvSpPr txBox="1">
            <a:spLocks noChangeArrowheads="1"/>
          </p:cNvSpPr>
          <p:nvPr/>
        </p:nvSpPr>
        <p:spPr bwMode="auto">
          <a:xfrm>
            <a:off x="0" y="228600"/>
            <a:ext cx="8763000" cy="457200"/>
          </a:xfrm>
          <a:prstGeom prst="rect">
            <a:avLst/>
          </a:prstGeom>
          <a:noFill/>
          <a:ln w="12700" cap="sq">
            <a:noFill/>
            <a:miter lim="800000"/>
            <a:headEnd type="none" w="sm" len="sm"/>
            <a:tailEnd type="none" w="sm" len="sm"/>
          </a:ln>
        </p:spPr>
        <p:txBody>
          <a:bodyPr>
            <a:spAutoFit/>
          </a:bodyPr>
          <a:lstStyle/>
          <a:p>
            <a:pPr algn="ctr">
              <a:spcBef>
                <a:spcPct val="50000"/>
              </a:spcBef>
              <a:defRPr/>
            </a:pPr>
            <a:r>
              <a:rPr kumimoji="0" lang="en-US" sz="2400" b="1" dirty="0">
                <a:latin typeface="+mn-lt"/>
              </a:rPr>
              <a:t>Need-Based Programs</a:t>
            </a:r>
          </a:p>
        </p:txBody>
      </p:sp>
      <p:sp>
        <p:nvSpPr>
          <p:cNvPr id="43017" name="Text Box 18"/>
          <p:cNvSpPr txBox="1">
            <a:spLocks noChangeArrowheads="1"/>
          </p:cNvSpPr>
          <p:nvPr/>
        </p:nvSpPr>
        <p:spPr bwMode="auto">
          <a:xfrm>
            <a:off x="4648200" y="5029200"/>
            <a:ext cx="4495800" cy="369888"/>
          </a:xfrm>
          <a:prstGeom prst="rect">
            <a:avLst/>
          </a:prstGeom>
          <a:noFill/>
          <a:ln w="12700" cap="sq">
            <a:noFill/>
            <a:miter lim="800000"/>
            <a:headEnd type="none" w="sm" len="sm"/>
            <a:tailEnd type="none" w="sm" len="sm"/>
          </a:ln>
        </p:spPr>
        <p:txBody>
          <a:bodyPr>
            <a:spAutoFit/>
          </a:bodyPr>
          <a:lstStyle/>
          <a:p>
            <a:pPr>
              <a:spcBef>
                <a:spcPct val="50000"/>
              </a:spcBef>
              <a:buFontTx/>
              <a:buChar char="•"/>
              <a:defRPr/>
            </a:pPr>
            <a:endParaRPr lang="en-US" dirty="0">
              <a:latin typeface="+mn-lt"/>
            </a:endParaRPr>
          </a:p>
        </p:txBody>
      </p:sp>
      <p:pic>
        <p:nvPicPr>
          <p:cNvPr id="8" name="Picture 7" descr="FirsthandClass_200w.jpg"/>
          <p:cNvPicPr>
            <a:picLocks noChangeAspect="1"/>
          </p:cNvPicPr>
          <p:nvPr/>
        </p:nvPicPr>
        <p:blipFill>
          <a:blip r:embed="rId3" cstate="print"/>
          <a:stretch>
            <a:fillRect/>
          </a:stretch>
        </p:blipFill>
        <p:spPr>
          <a:xfrm>
            <a:off x="5334000" y="3429000"/>
            <a:ext cx="2540000" cy="1689100"/>
          </a:xfrm>
          <a:prstGeom prst="roundRect">
            <a:avLst/>
          </a:prstGeom>
          <a:ln>
            <a:noFill/>
          </a:ln>
          <a:effectLst>
            <a:softEdge rad="112500"/>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txBox="1">
            <a:spLocks noChangeArrowheads="1"/>
          </p:cNvSpPr>
          <p:nvPr/>
        </p:nvSpPr>
        <p:spPr>
          <a:xfrm>
            <a:off x="0" y="228600"/>
            <a:ext cx="8763000" cy="457200"/>
          </a:xfrm>
          <a:prstGeom prst="rect">
            <a:avLst/>
          </a:prstGeom>
        </p:spPr>
        <p:txBody>
          <a:bodyPr>
            <a:normAutofit fontScale="97500"/>
          </a:bodyPr>
          <a:lstStyle/>
          <a:p>
            <a:pPr algn="ctr" eaLnBrk="1" fontAlgn="auto" hangingPunct="1">
              <a:spcAft>
                <a:spcPts val="0"/>
              </a:spcAft>
              <a:defRPr/>
            </a:pPr>
            <a:r>
              <a:rPr kumimoji="0" lang="en-US" sz="2400" b="1" dirty="0">
                <a:latin typeface="+mn-lt"/>
              </a:rPr>
              <a:t>Entitlement Funds</a:t>
            </a:r>
          </a:p>
        </p:txBody>
      </p:sp>
      <p:sp>
        <p:nvSpPr>
          <p:cNvPr id="12" name="Text Box 4"/>
          <p:cNvSpPr txBox="1">
            <a:spLocks noChangeArrowheads="1"/>
          </p:cNvSpPr>
          <p:nvPr/>
        </p:nvSpPr>
        <p:spPr bwMode="auto">
          <a:xfrm>
            <a:off x="0" y="762000"/>
            <a:ext cx="8763000" cy="584775"/>
          </a:xfrm>
          <a:prstGeom prst="rect">
            <a:avLst/>
          </a:prstGeom>
          <a:noFill/>
          <a:ln w="9525">
            <a:noFill/>
            <a:miter lim="800000"/>
            <a:headEnd/>
            <a:tailEnd/>
          </a:ln>
        </p:spPr>
        <p:txBody>
          <a:bodyPr>
            <a:spAutoFit/>
          </a:bodyPr>
          <a:lstStyle/>
          <a:p>
            <a:pPr algn="ctr">
              <a:defRPr/>
            </a:pPr>
            <a:r>
              <a:rPr kumimoji="0" lang="en-US" sz="1600" i="1" dirty="0">
                <a:latin typeface="+mn-lt"/>
              </a:rPr>
              <a:t>Entitlement funds are awarded according to either geographical location or religious affiliation.</a:t>
            </a:r>
          </a:p>
        </p:txBody>
      </p:sp>
      <p:sp>
        <p:nvSpPr>
          <p:cNvPr id="15" name="Rectangle 23"/>
          <p:cNvSpPr>
            <a:spLocks noChangeArrowheads="1"/>
          </p:cNvSpPr>
          <p:nvPr/>
        </p:nvSpPr>
        <p:spPr bwMode="auto">
          <a:xfrm>
            <a:off x="419100" y="1403350"/>
            <a:ext cx="8305800" cy="4508927"/>
          </a:xfrm>
          <a:prstGeom prst="rect">
            <a:avLst/>
          </a:prstGeom>
          <a:noFill/>
          <a:ln w="9525">
            <a:noFill/>
            <a:miter lim="800000"/>
            <a:headEnd/>
            <a:tailEnd/>
          </a:ln>
        </p:spPr>
        <p:txBody>
          <a:bodyPr>
            <a:spAutoFit/>
          </a:bodyPr>
          <a:lstStyle/>
          <a:p>
            <a:pPr indent="-274320" eaLnBrk="1" hangingPunct="1">
              <a:spcBef>
                <a:spcPts val="600"/>
              </a:spcBef>
              <a:buClr>
                <a:schemeClr val="accent1"/>
              </a:buClr>
              <a:buSzPct val="70000"/>
              <a:buFont typeface="Wingdings"/>
              <a:buChar char=""/>
              <a:defRPr/>
            </a:pPr>
            <a:r>
              <a:rPr kumimoji="0" lang="en-US" dirty="0">
                <a:latin typeface="+mn-lt"/>
              </a:rPr>
              <a:t>Institutional Awards (Lutheran Grant)</a:t>
            </a:r>
          </a:p>
          <a:p>
            <a:pPr indent="-274320" eaLnBrk="1" hangingPunct="1">
              <a:spcBef>
                <a:spcPts val="600"/>
              </a:spcBef>
              <a:buClr>
                <a:schemeClr val="accent1"/>
              </a:buClr>
              <a:buSzPct val="70000"/>
              <a:buFont typeface="Wingdings"/>
              <a:buChar char=""/>
              <a:defRPr/>
            </a:pPr>
            <a:r>
              <a:rPr kumimoji="0" lang="en-US" dirty="0">
                <a:latin typeface="+mn-lt"/>
              </a:rPr>
              <a:t>Virginia Tuition Assistance Grant</a:t>
            </a:r>
          </a:p>
          <a:p>
            <a:pPr marL="801688" lvl="1" indent="-338138" eaLnBrk="1" hangingPunct="1">
              <a:spcBef>
                <a:spcPts val="600"/>
              </a:spcBef>
              <a:buClr>
                <a:schemeClr val="accent1"/>
              </a:buClr>
              <a:buSzPct val="70000"/>
              <a:buFont typeface="Wingdings"/>
              <a:buChar char=""/>
              <a:defRPr/>
            </a:pPr>
            <a:r>
              <a:rPr kumimoji="0" lang="en-US" sz="1600" i="1" dirty="0">
                <a:latin typeface="+mn-lt"/>
              </a:rPr>
              <a:t>Bona-fide residents of Virginia who are enrolled in a VA Private college</a:t>
            </a:r>
          </a:p>
          <a:p>
            <a:pPr indent="-274320" eaLnBrk="1" hangingPunct="1">
              <a:spcBef>
                <a:spcPts val="600"/>
              </a:spcBef>
              <a:buClr>
                <a:schemeClr val="accent1"/>
              </a:buClr>
              <a:buSzPct val="70000"/>
              <a:buFont typeface="Wingdings"/>
              <a:buChar char=""/>
              <a:defRPr/>
            </a:pPr>
            <a:r>
              <a:rPr kumimoji="0" lang="en-US" dirty="0">
                <a:latin typeface="+mn-lt"/>
              </a:rPr>
              <a:t>Virginia Guaranteed Assistance Program (VGAP)</a:t>
            </a:r>
          </a:p>
          <a:p>
            <a:pPr marL="801688" lvl="1" indent="-338138" eaLnBrk="1" hangingPunct="1">
              <a:spcBef>
                <a:spcPts val="600"/>
              </a:spcBef>
              <a:buClr>
                <a:schemeClr val="accent1"/>
              </a:buClr>
              <a:buSzPct val="70000"/>
              <a:buFont typeface="Wingdings"/>
              <a:buChar char=""/>
              <a:defRPr/>
            </a:pPr>
            <a:r>
              <a:rPr kumimoji="0" lang="en-US" sz="1600" i="1" dirty="0">
                <a:latin typeface="+mn-lt"/>
              </a:rPr>
              <a:t>Graduates of Virginia HS (2.5 GPA) who are enrolled in a Public VA University</a:t>
            </a:r>
          </a:p>
          <a:p>
            <a:pPr marL="801688" lvl="1" indent="-338138" eaLnBrk="1" hangingPunct="1">
              <a:spcBef>
                <a:spcPts val="600"/>
              </a:spcBef>
              <a:buClr>
                <a:schemeClr val="accent1"/>
              </a:buClr>
              <a:buSzPct val="70000"/>
              <a:buFont typeface="Wingdings"/>
              <a:buChar char=""/>
              <a:defRPr/>
            </a:pPr>
            <a:r>
              <a:rPr kumimoji="0" lang="en-US" sz="1600" i="1" dirty="0">
                <a:latin typeface="+mn-lt"/>
              </a:rPr>
              <a:t>Awards Range by institution</a:t>
            </a:r>
          </a:p>
          <a:p>
            <a:pPr marL="801688" lvl="1" indent="-338138" eaLnBrk="1" hangingPunct="1">
              <a:spcBef>
                <a:spcPts val="600"/>
              </a:spcBef>
              <a:buClr>
                <a:schemeClr val="accent1"/>
              </a:buClr>
              <a:buSzPct val="70000"/>
              <a:buFont typeface="Wingdings"/>
              <a:buChar char=""/>
              <a:defRPr/>
            </a:pPr>
            <a:r>
              <a:rPr kumimoji="0" lang="en-US" sz="1600" i="1" dirty="0">
                <a:latin typeface="+mn-lt"/>
              </a:rPr>
              <a:t>Renewed for up to 3 additional years</a:t>
            </a:r>
          </a:p>
          <a:p>
            <a:pPr marL="282575" lvl="1" indent="-282575" eaLnBrk="1" hangingPunct="1">
              <a:spcBef>
                <a:spcPts val="600"/>
              </a:spcBef>
              <a:buClr>
                <a:schemeClr val="accent1"/>
              </a:buClr>
              <a:buSzPct val="70000"/>
              <a:buFont typeface="Wingdings"/>
              <a:buChar char=""/>
              <a:defRPr/>
            </a:pPr>
            <a:r>
              <a:rPr kumimoji="0" lang="en-US" dirty="0">
                <a:latin typeface="+mn-lt"/>
              </a:rPr>
              <a:t>Virginia Transfer Grant Program </a:t>
            </a:r>
          </a:p>
          <a:p>
            <a:pPr marL="801688" lvl="1" indent="-338138" eaLnBrk="1" hangingPunct="1">
              <a:spcBef>
                <a:spcPts val="600"/>
              </a:spcBef>
              <a:buClr>
                <a:schemeClr val="accent1"/>
              </a:buClr>
              <a:buSzPct val="70000"/>
              <a:buFont typeface="Wingdings"/>
              <a:buChar char=""/>
              <a:defRPr/>
            </a:pPr>
            <a:r>
              <a:rPr kumimoji="0" lang="en-US" sz="1600" i="1" dirty="0">
                <a:latin typeface="+mn-lt"/>
              </a:rPr>
              <a:t>Recipient must be a first-time transfer minority student from an accredited institution</a:t>
            </a:r>
          </a:p>
          <a:p>
            <a:pPr marL="801688" lvl="1" indent="-338138" eaLnBrk="1" hangingPunct="1">
              <a:spcBef>
                <a:spcPts val="600"/>
              </a:spcBef>
              <a:buClr>
                <a:schemeClr val="accent1"/>
              </a:buClr>
              <a:buSzPct val="70000"/>
              <a:buFont typeface="Wingdings"/>
              <a:buChar char=""/>
              <a:defRPr/>
            </a:pPr>
            <a:r>
              <a:rPr kumimoji="0" lang="en-US" sz="1600" i="1" dirty="0">
                <a:latin typeface="+mn-lt"/>
              </a:rPr>
              <a:t>Award amount is $1,000 per academic year</a:t>
            </a:r>
          </a:p>
          <a:p>
            <a:pPr marL="801688" lvl="1" indent="-338138" eaLnBrk="1" hangingPunct="1">
              <a:spcBef>
                <a:spcPts val="600"/>
              </a:spcBef>
              <a:buClr>
                <a:schemeClr val="accent1"/>
              </a:buClr>
              <a:buSzPct val="70000"/>
              <a:buFont typeface="Wingdings"/>
              <a:buChar char=""/>
              <a:defRPr/>
            </a:pPr>
            <a:r>
              <a:rPr kumimoji="0" lang="en-US" sz="1600" i="1" dirty="0">
                <a:latin typeface="+mn-lt"/>
              </a:rPr>
              <a:t>Requires applicants to have a cumulative transfer GPA of at least 2.0</a:t>
            </a:r>
          </a:p>
          <a:p>
            <a:pPr marL="801688" lvl="1" indent="-338138" eaLnBrk="1" hangingPunct="1">
              <a:spcBef>
                <a:spcPts val="600"/>
              </a:spcBef>
              <a:buClr>
                <a:schemeClr val="accent1"/>
              </a:buClr>
              <a:buSzPct val="70000"/>
              <a:buFont typeface="Wingdings"/>
              <a:buChar char=""/>
              <a:defRPr/>
            </a:pPr>
            <a:r>
              <a:rPr kumimoji="0" lang="en-US" sz="1600" i="1" dirty="0">
                <a:latin typeface="+mn-lt"/>
              </a:rPr>
              <a:t>Minimum number of college-level courses prior to transfer</a:t>
            </a:r>
          </a:p>
        </p:txBody>
      </p:sp>
      <p:pic>
        <p:nvPicPr>
          <p:cNvPr id="5" name="Picture 4" descr="GirlsDorm_163w.jpg"/>
          <p:cNvPicPr>
            <a:picLocks noChangeAspect="1"/>
          </p:cNvPicPr>
          <p:nvPr/>
        </p:nvPicPr>
        <p:blipFill>
          <a:blip r:embed="rId3" cstate="print"/>
          <a:stretch>
            <a:fillRect/>
          </a:stretch>
        </p:blipFill>
        <p:spPr>
          <a:xfrm>
            <a:off x="5334000" y="3657600"/>
            <a:ext cx="1552575" cy="1038225"/>
          </a:xfrm>
          <a:prstGeom prst="roundRect">
            <a:avLst/>
          </a:prstGeom>
          <a:ln>
            <a:noFill/>
          </a:ln>
          <a:effectLst>
            <a:softEdge rad="112500"/>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ChangeArrowheads="1"/>
          </p:cNvSpPr>
          <p:nvPr/>
        </p:nvSpPr>
        <p:spPr bwMode="auto">
          <a:xfrm>
            <a:off x="0" y="457200"/>
            <a:ext cx="8763000" cy="457200"/>
          </a:xfrm>
          <a:prstGeom prst="rect">
            <a:avLst/>
          </a:prstGeom>
          <a:noFill/>
          <a:ln w="9525">
            <a:noFill/>
            <a:miter lim="800000"/>
            <a:headEnd/>
            <a:tailEnd/>
          </a:ln>
        </p:spPr>
        <p:txBody>
          <a:bodyPr>
            <a:spAutoFit/>
          </a:bodyPr>
          <a:lstStyle/>
          <a:p>
            <a:pPr algn="ctr">
              <a:defRPr/>
            </a:pPr>
            <a:r>
              <a:rPr kumimoji="0" lang="en-US" sz="2300" b="1" dirty="0">
                <a:latin typeface="+mn-lt"/>
              </a:rPr>
              <a:t>Outside Funding</a:t>
            </a:r>
          </a:p>
        </p:txBody>
      </p:sp>
      <p:sp>
        <p:nvSpPr>
          <p:cNvPr id="49156" name="Text Box 3"/>
          <p:cNvSpPr txBox="1">
            <a:spLocks noChangeArrowheads="1"/>
          </p:cNvSpPr>
          <p:nvPr/>
        </p:nvSpPr>
        <p:spPr bwMode="auto">
          <a:xfrm>
            <a:off x="533400" y="1066800"/>
            <a:ext cx="8229600" cy="5216525"/>
          </a:xfrm>
          <a:prstGeom prst="rect">
            <a:avLst/>
          </a:prstGeom>
          <a:noFill/>
          <a:ln w="9525">
            <a:noFill/>
            <a:miter lim="800000"/>
            <a:headEnd/>
            <a:tailEnd/>
          </a:ln>
        </p:spPr>
        <p:txBody>
          <a:bodyPr>
            <a:spAutoFit/>
          </a:bodyPr>
          <a:lstStyle/>
          <a:p>
            <a:pPr indent="-274320" eaLnBrk="1" hangingPunct="1">
              <a:spcBef>
                <a:spcPts val="600"/>
              </a:spcBef>
              <a:buClr>
                <a:schemeClr val="accent1"/>
              </a:buClr>
              <a:buSzPct val="70000"/>
              <a:buFont typeface="Wingdings"/>
              <a:buChar char=""/>
              <a:defRPr/>
            </a:pPr>
            <a:r>
              <a:rPr kumimoji="0" lang="en-US" dirty="0">
                <a:latin typeface="+mn-lt"/>
              </a:rPr>
              <a:t>Gates Millennium Scholars Program</a:t>
            </a:r>
          </a:p>
          <a:p>
            <a:pPr indent="-274320" eaLnBrk="1" hangingPunct="1">
              <a:spcBef>
                <a:spcPts val="600"/>
              </a:spcBef>
              <a:buClr>
                <a:schemeClr val="accent1"/>
              </a:buClr>
              <a:buSzPct val="70000"/>
              <a:buFont typeface="Wingdings"/>
              <a:buChar char=""/>
              <a:defRPr/>
            </a:pPr>
            <a:r>
              <a:rPr kumimoji="0" lang="en-US" dirty="0">
                <a:latin typeface="+mn-lt"/>
              </a:rPr>
              <a:t>United Negro College Fund</a:t>
            </a:r>
          </a:p>
          <a:p>
            <a:pPr marL="744538" lvl="1" indent="-280988" eaLnBrk="1" hangingPunct="1">
              <a:spcBef>
                <a:spcPts val="600"/>
              </a:spcBef>
              <a:buClr>
                <a:schemeClr val="accent1"/>
              </a:buClr>
              <a:buSzPct val="70000"/>
              <a:buFont typeface="Wingdings"/>
              <a:buChar char=""/>
              <a:defRPr/>
            </a:pPr>
            <a:r>
              <a:rPr kumimoji="0" lang="en-US" sz="1600" i="1" dirty="0">
                <a:latin typeface="+mn-lt"/>
              </a:rPr>
              <a:t>Provides scholarships for outstanding low-income minority students</a:t>
            </a:r>
          </a:p>
          <a:p>
            <a:pPr indent="-274320" eaLnBrk="1" hangingPunct="1">
              <a:spcBef>
                <a:spcPts val="600"/>
              </a:spcBef>
              <a:buClr>
                <a:schemeClr val="accent1"/>
              </a:buClr>
              <a:buSzPct val="70000"/>
              <a:buFont typeface="Wingdings"/>
              <a:buChar char=""/>
              <a:defRPr/>
            </a:pPr>
            <a:r>
              <a:rPr kumimoji="0" lang="en-US" dirty="0">
                <a:latin typeface="+mn-lt"/>
              </a:rPr>
              <a:t>National Merit Scholarships</a:t>
            </a:r>
          </a:p>
          <a:p>
            <a:pPr indent="-274320" eaLnBrk="1" hangingPunct="1">
              <a:spcBef>
                <a:spcPts val="600"/>
              </a:spcBef>
              <a:buClr>
                <a:schemeClr val="accent1"/>
              </a:buClr>
              <a:buSzPct val="70000"/>
              <a:buFont typeface="Wingdings"/>
              <a:buChar char=""/>
              <a:defRPr/>
            </a:pPr>
            <a:r>
              <a:rPr kumimoji="0" lang="en-US" dirty="0">
                <a:latin typeface="+mn-lt"/>
              </a:rPr>
              <a:t>Military Scholarships</a:t>
            </a:r>
          </a:p>
          <a:p>
            <a:pPr marL="744538" lvl="1" indent="-280988" eaLnBrk="1" hangingPunct="1">
              <a:spcBef>
                <a:spcPts val="600"/>
              </a:spcBef>
              <a:buClr>
                <a:schemeClr val="accent1"/>
              </a:buClr>
              <a:buSzPct val="70000"/>
              <a:buFont typeface="Wingdings"/>
              <a:buChar char=""/>
              <a:defRPr/>
            </a:pPr>
            <a:r>
              <a:rPr kumimoji="0" lang="en-US" sz="1600" i="1" dirty="0">
                <a:latin typeface="+mn-lt"/>
              </a:rPr>
              <a:t>Air Force</a:t>
            </a:r>
          </a:p>
          <a:p>
            <a:pPr marL="744538" lvl="1" indent="-280988" eaLnBrk="1" hangingPunct="1">
              <a:spcBef>
                <a:spcPts val="600"/>
              </a:spcBef>
              <a:buClr>
                <a:schemeClr val="accent1"/>
              </a:buClr>
              <a:buSzPct val="70000"/>
              <a:buFont typeface="Wingdings"/>
              <a:buChar char=""/>
              <a:defRPr/>
            </a:pPr>
            <a:r>
              <a:rPr kumimoji="0" lang="en-US" sz="1600" i="1" dirty="0">
                <a:latin typeface="+mn-lt"/>
              </a:rPr>
              <a:t>Army</a:t>
            </a:r>
          </a:p>
          <a:p>
            <a:pPr marL="744538" lvl="1" indent="-280988" eaLnBrk="1" hangingPunct="1">
              <a:spcBef>
                <a:spcPts val="600"/>
              </a:spcBef>
              <a:buClr>
                <a:schemeClr val="accent1"/>
              </a:buClr>
              <a:buSzPct val="70000"/>
              <a:buFont typeface="Wingdings"/>
              <a:buChar char=""/>
              <a:defRPr/>
            </a:pPr>
            <a:r>
              <a:rPr kumimoji="0" lang="en-US" sz="1600" i="1" dirty="0">
                <a:latin typeface="+mn-lt"/>
              </a:rPr>
              <a:t>Navy</a:t>
            </a:r>
          </a:p>
          <a:p>
            <a:pPr marL="744538" lvl="1" indent="-280988" eaLnBrk="1" hangingPunct="1">
              <a:spcBef>
                <a:spcPts val="600"/>
              </a:spcBef>
              <a:buClr>
                <a:schemeClr val="accent1"/>
              </a:buClr>
              <a:buSzPct val="70000"/>
              <a:buFont typeface="Wingdings"/>
              <a:buChar char=""/>
              <a:defRPr/>
            </a:pPr>
            <a:r>
              <a:rPr kumimoji="0" lang="en-US" sz="1600" i="1" dirty="0">
                <a:latin typeface="+mn-lt"/>
              </a:rPr>
              <a:t>Marine Corps</a:t>
            </a:r>
          </a:p>
          <a:p>
            <a:pPr indent="-274320" eaLnBrk="1" hangingPunct="1">
              <a:spcBef>
                <a:spcPts val="600"/>
              </a:spcBef>
              <a:buClr>
                <a:schemeClr val="accent1"/>
              </a:buClr>
              <a:buSzPct val="70000"/>
              <a:buFont typeface="Wingdings"/>
              <a:buChar char=""/>
              <a:defRPr/>
            </a:pPr>
            <a:r>
              <a:rPr kumimoji="0" lang="en-US" dirty="0">
                <a:latin typeface="+mn-lt"/>
              </a:rPr>
              <a:t>Robert C Byrd Scholarships</a:t>
            </a:r>
          </a:p>
          <a:p>
            <a:pPr marL="744538" lvl="1" indent="-280988" eaLnBrk="1" hangingPunct="1">
              <a:spcBef>
                <a:spcPts val="600"/>
              </a:spcBef>
              <a:buClr>
                <a:schemeClr val="accent1"/>
              </a:buClr>
              <a:buSzPct val="70000"/>
              <a:buFont typeface="Wingdings"/>
              <a:buChar char=""/>
              <a:defRPr/>
            </a:pPr>
            <a:r>
              <a:rPr kumimoji="0" lang="en-US" sz="1600" i="1" dirty="0">
                <a:latin typeface="+mn-lt"/>
              </a:rPr>
              <a:t>Awarded to students based on academic achievement and excellence</a:t>
            </a:r>
          </a:p>
          <a:p>
            <a:pPr marL="744538" lvl="1" indent="-280988" eaLnBrk="1" hangingPunct="1">
              <a:spcBef>
                <a:spcPts val="600"/>
              </a:spcBef>
              <a:buClr>
                <a:schemeClr val="accent1"/>
              </a:buClr>
              <a:buSzPct val="70000"/>
              <a:buFont typeface="Wingdings"/>
              <a:buChar char=""/>
              <a:defRPr/>
            </a:pPr>
            <a:r>
              <a:rPr kumimoji="0" lang="en-US" sz="1600" i="1" dirty="0">
                <a:latin typeface="+mn-lt"/>
              </a:rPr>
              <a:t>Recipients may receive up to $1,500 a year</a:t>
            </a:r>
          </a:p>
          <a:p>
            <a:pPr marL="744538" lvl="1" indent="-280988" eaLnBrk="1" hangingPunct="1">
              <a:spcBef>
                <a:spcPts val="600"/>
              </a:spcBef>
              <a:buClr>
                <a:schemeClr val="accent1"/>
              </a:buClr>
              <a:buSzPct val="70000"/>
              <a:buFont typeface="Wingdings"/>
              <a:buChar char=""/>
              <a:defRPr/>
            </a:pPr>
            <a:r>
              <a:rPr kumimoji="0" lang="en-US" sz="1600" i="1" dirty="0">
                <a:latin typeface="+mn-lt"/>
              </a:rPr>
              <a:t>Students will be judged on GPA, test scores, letters of recognition, extra curricula activities, and community involvement</a:t>
            </a:r>
          </a:p>
          <a:p>
            <a:pPr marL="744538" lvl="1" indent="-280988" eaLnBrk="1" hangingPunct="1">
              <a:spcBef>
                <a:spcPts val="600"/>
              </a:spcBef>
              <a:buClr>
                <a:schemeClr val="accent1"/>
              </a:buClr>
              <a:buSzPct val="70000"/>
              <a:buFont typeface="Wingdings"/>
              <a:buChar char=""/>
              <a:defRPr/>
            </a:pPr>
            <a:r>
              <a:rPr kumimoji="0" lang="en-US" sz="1600" i="1" dirty="0">
                <a:latin typeface="+mn-lt"/>
              </a:rPr>
              <a:t>To apply, students should contact the Department of Education in their</a:t>
            </a:r>
            <a:br>
              <a:rPr kumimoji="0" lang="en-US" sz="1600" i="1" dirty="0">
                <a:latin typeface="+mn-lt"/>
              </a:rPr>
            </a:br>
            <a:r>
              <a:rPr kumimoji="0" lang="en-US" sz="1600" i="1" dirty="0">
                <a:latin typeface="+mn-lt"/>
              </a:rPr>
              <a:t>home state</a:t>
            </a:r>
          </a:p>
        </p:txBody>
      </p:sp>
      <p:pic>
        <p:nvPicPr>
          <p:cNvPr id="5" name="Picture 4" descr="CoffeeShop_163w.jpg"/>
          <p:cNvPicPr>
            <a:picLocks noChangeAspect="1"/>
          </p:cNvPicPr>
          <p:nvPr/>
        </p:nvPicPr>
        <p:blipFill>
          <a:blip r:embed="rId3" cstate="print"/>
          <a:stretch>
            <a:fillRect/>
          </a:stretch>
        </p:blipFill>
        <p:spPr>
          <a:xfrm>
            <a:off x="4648200" y="2438400"/>
            <a:ext cx="2179039" cy="1457149"/>
          </a:xfrm>
          <a:prstGeom prst="roundRect">
            <a:avLst/>
          </a:prstGeom>
          <a:ln>
            <a:noFill/>
          </a:ln>
          <a:effectLst>
            <a:softEdge rad="112500"/>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ChangeArrowheads="1"/>
          </p:cNvSpPr>
          <p:nvPr/>
        </p:nvSpPr>
        <p:spPr bwMode="auto">
          <a:xfrm>
            <a:off x="0" y="0"/>
            <a:ext cx="184150" cy="457200"/>
          </a:xfrm>
          <a:prstGeom prst="rect">
            <a:avLst/>
          </a:prstGeom>
          <a:noFill/>
          <a:ln w="9525">
            <a:noFill/>
            <a:miter lim="800000"/>
            <a:headEnd/>
            <a:tailEnd/>
          </a:ln>
        </p:spPr>
        <p:txBody>
          <a:bodyPr wrap="none">
            <a:spAutoFit/>
          </a:bodyPr>
          <a:lstStyle/>
          <a:p>
            <a:pPr eaLnBrk="1" hangingPunct="1">
              <a:defRPr/>
            </a:pPr>
            <a:endParaRPr kumimoji="0" lang="en-US" sz="2400" dirty="0">
              <a:latin typeface="+mn-lt"/>
            </a:endParaRPr>
          </a:p>
        </p:txBody>
      </p:sp>
      <p:sp>
        <p:nvSpPr>
          <p:cNvPr id="53252" name="Text Box 3"/>
          <p:cNvSpPr txBox="1">
            <a:spLocks noChangeArrowheads="1"/>
          </p:cNvSpPr>
          <p:nvPr/>
        </p:nvSpPr>
        <p:spPr bwMode="auto">
          <a:xfrm>
            <a:off x="0" y="457200"/>
            <a:ext cx="8763000" cy="457200"/>
          </a:xfrm>
          <a:prstGeom prst="rect">
            <a:avLst/>
          </a:prstGeom>
          <a:noFill/>
          <a:ln w="9525">
            <a:noFill/>
            <a:miter lim="800000"/>
            <a:headEnd/>
            <a:tailEnd/>
          </a:ln>
        </p:spPr>
        <p:txBody>
          <a:bodyPr>
            <a:spAutoFit/>
          </a:bodyPr>
          <a:lstStyle/>
          <a:p>
            <a:pPr algn="ctr">
              <a:defRPr/>
            </a:pPr>
            <a:r>
              <a:rPr kumimoji="0" lang="en-US" sz="2300" b="1" dirty="0">
                <a:latin typeface="+mn-lt"/>
              </a:rPr>
              <a:t>Scholarship Search Engines</a:t>
            </a:r>
          </a:p>
        </p:txBody>
      </p:sp>
      <p:pic>
        <p:nvPicPr>
          <p:cNvPr id="37893" name="Picture 7"/>
          <p:cNvPicPr>
            <a:picLocks noChangeAspect="1" noChangeArrowheads="1"/>
          </p:cNvPicPr>
          <p:nvPr/>
        </p:nvPicPr>
        <p:blipFill>
          <a:blip r:embed="rId3" cstate="print"/>
          <a:srcRect/>
          <a:stretch>
            <a:fillRect/>
          </a:stretch>
        </p:blipFill>
        <p:spPr bwMode="auto">
          <a:xfrm>
            <a:off x="457200" y="3276600"/>
            <a:ext cx="4606925" cy="3359150"/>
          </a:xfrm>
          <a:prstGeom prst="rect">
            <a:avLst/>
          </a:prstGeom>
          <a:noFill/>
          <a:ln w="12700" cap="sq">
            <a:noFill/>
            <a:miter lim="800000"/>
            <a:headEnd type="none" w="sm" len="sm"/>
            <a:tailEnd type="none" w="sm" len="sm"/>
          </a:ln>
        </p:spPr>
      </p:pic>
      <p:pic>
        <p:nvPicPr>
          <p:cNvPr id="2" name="Picture 1">
            <a:extLst>
              <a:ext uri="{FF2B5EF4-FFF2-40B4-BE49-F238E27FC236}">
                <a16:creationId xmlns:a16="http://schemas.microsoft.com/office/drawing/2014/main" id="{36DD42CF-791B-42B3-973B-73216EDB8DBB}"/>
              </a:ext>
            </a:extLst>
          </p:cNvPr>
          <p:cNvPicPr>
            <a:picLocks noChangeAspect="1"/>
          </p:cNvPicPr>
          <p:nvPr/>
        </p:nvPicPr>
        <p:blipFill>
          <a:blip r:embed="rId4"/>
          <a:stretch>
            <a:fillRect/>
          </a:stretch>
        </p:blipFill>
        <p:spPr>
          <a:xfrm>
            <a:off x="3581400" y="944461"/>
            <a:ext cx="4953000" cy="2715656"/>
          </a:xfrm>
          <a:prstGeom prst="rect">
            <a:avLst/>
          </a:prstGeom>
        </p:spPr>
      </p:pic>
      <p:sp>
        <p:nvSpPr>
          <p:cNvPr id="3" name="TextBox 2">
            <a:extLst>
              <a:ext uri="{FF2B5EF4-FFF2-40B4-BE49-F238E27FC236}">
                <a16:creationId xmlns:a16="http://schemas.microsoft.com/office/drawing/2014/main" id="{8D4B8671-23EF-4EB6-8AD5-8E570A846DCB}"/>
              </a:ext>
            </a:extLst>
          </p:cNvPr>
          <p:cNvSpPr txBox="1"/>
          <p:nvPr/>
        </p:nvSpPr>
        <p:spPr>
          <a:xfrm>
            <a:off x="0" y="1701843"/>
            <a:ext cx="3581400" cy="369332"/>
          </a:xfrm>
          <a:prstGeom prst="rect">
            <a:avLst/>
          </a:prstGeom>
          <a:noFill/>
        </p:spPr>
        <p:txBody>
          <a:bodyPr wrap="square" rtlCol="0">
            <a:spAutoFit/>
          </a:bodyPr>
          <a:lstStyle/>
          <a:p>
            <a:pPr algn="ctr"/>
            <a:r>
              <a:rPr lang="en-US" dirty="0"/>
              <a:t>www.fastweb.com</a:t>
            </a:r>
          </a:p>
        </p:txBody>
      </p:sp>
      <p:sp>
        <p:nvSpPr>
          <p:cNvPr id="4" name="TextBox 3">
            <a:extLst>
              <a:ext uri="{FF2B5EF4-FFF2-40B4-BE49-F238E27FC236}">
                <a16:creationId xmlns:a16="http://schemas.microsoft.com/office/drawing/2014/main" id="{128C073F-85FF-4044-90CE-27022F734C9B}"/>
              </a:ext>
            </a:extLst>
          </p:cNvPr>
          <p:cNvSpPr txBox="1"/>
          <p:nvPr/>
        </p:nvSpPr>
        <p:spPr>
          <a:xfrm>
            <a:off x="4759325" y="4593935"/>
            <a:ext cx="4079875" cy="369332"/>
          </a:xfrm>
          <a:prstGeom prst="rect">
            <a:avLst/>
          </a:prstGeom>
          <a:noFill/>
        </p:spPr>
        <p:txBody>
          <a:bodyPr wrap="square" rtlCol="0">
            <a:spAutoFit/>
          </a:bodyPr>
          <a:lstStyle/>
          <a:p>
            <a:pPr algn="ctr"/>
            <a:r>
              <a:rPr lang="en-US" dirty="0"/>
              <a:t>www.students.gov</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Text Box 16"/>
          <p:cNvSpPr txBox="1">
            <a:spLocks noChangeArrowheads="1"/>
          </p:cNvSpPr>
          <p:nvPr/>
        </p:nvSpPr>
        <p:spPr bwMode="auto">
          <a:xfrm>
            <a:off x="0" y="457200"/>
            <a:ext cx="8763000" cy="457200"/>
          </a:xfrm>
          <a:prstGeom prst="rect">
            <a:avLst/>
          </a:prstGeom>
          <a:noFill/>
          <a:ln w="12700" cap="sq">
            <a:noFill/>
            <a:miter lim="800000"/>
            <a:headEnd type="none" w="sm" len="sm"/>
            <a:tailEnd type="none" w="sm" len="sm"/>
          </a:ln>
        </p:spPr>
        <p:txBody>
          <a:bodyPr>
            <a:spAutoFit/>
          </a:bodyPr>
          <a:lstStyle/>
          <a:p>
            <a:pPr algn="ctr">
              <a:spcBef>
                <a:spcPct val="50000"/>
              </a:spcBef>
              <a:defRPr/>
            </a:pPr>
            <a:r>
              <a:rPr kumimoji="0" lang="en-US" sz="2300" b="1" dirty="0">
                <a:latin typeface="+mn-lt"/>
              </a:rPr>
              <a:t>Payment Schedules</a:t>
            </a:r>
          </a:p>
        </p:txBody>
      </p:sp>
      <p:sp>
        <p:nvSpPr>
          <p:cNvPr id="8204" name="Text Box 17"/>
          <p:cNvSpPr txBox="1">
            <a:spLocks noChangeArrowheads="1"/>
          </p:cNvSpPr>
          <p:nvPr/>
        </p:nvSpPr>
        <p:spPr bwMode="auto">
          <a:xfrm>
            <a:off x="685800" y="1066800"/>
            <a:ext cx="8077200" cy="3970318"/>
          </a:xfrm>
          <a:prstGeom prst="rect">
            <a:avLst/>
          </a:prstGeom>
          <a:noFill/>
          <a:ln w="12700" cap="sq">
            <a:noFill/>
            <a:miter lim="800000"/>
            <a:headEnd type="none" w="sm" len="sm"/>
            <a:tailEnd type="none" w="sm" len="sm"/>
          </a:ln>
        </p:spPr>
        <p:txBody>
          <a:bodyPr>
            <a:spAutoFit/>
          </a:bodyPr>
          <a:lstStyle/>
          <a:p>
            <a:pPr marL="0" lvl="1" indent="-274320" eaLnBrk="1" hangingPunct="1">
              <a:spcBef>
                <a:spcPts val="600"/>
              </a:spcBef>
              <a:buClr>
                <a:schemeClr val="accent1"/>
              </a:buClr>
              <a:buSzPct val="70000"/>
              <a:buFont typeface="Wingdings"/>
              <a:buChar char=""/>
              <a:defRPr/>
            </a:pPr>
            <a:r>
              <a:rPr kumimoji="0" lang="en-US" dirty="0">
                <a:latin typeface="+mn-lt"/>
              </a:rPr>
              <a:t>Cash Payment</a:t>
            </a:r>
          </a:p>
          <a:p>
            <a:pPr marL="0" lvl="1" indent="-274320" eaLnBrk="1" hangingPunct="1">
              <a:spcBef>
                <a:spcPts val="600"/>
              </a:spcBef>
              <a:buClr>
                <a:schemeClr val="accent1"/>
              </a:buClr>
              <a:buSzPct val="70000"/>
              <a:buFont typeface="Wingdings"/>
              <a:buChar char=""/>
              <a:defRPr/>
            </a:pPr>
            <a:r>
              <a:rPr kumimoji="0" lang="en-US" dirty="0">
                <a:latin typeface="+mn-lt"/>
              </a:rPr>
              <a:t>Credit Card Payment </a:t>
            </a:r>
          </a:p>
          <a:p>
            <a:pPr marL="0" lvl="1" indent="-274320" eaLnBrk="1" hangingPunct="1">
              <a:spcBef>
                <a:spcPts val="600"/>
              </a:spcBef>
              <a:buClr>
                <a:schemeClr val="accent1"/>
              </a:buClr>
              <a:buSzPct val="70000"/>
              <a:buFont typeface="Wingdings"/>
              <a:buChar char=""/>
              <a:defRPr/>
            </a:pPr>
            <a:r>
              <a:rPr kumimoji="0" lang="en-US" dirty="0">
                <a:latin typeface="+mn-lt"/>
              </a:rPr>
              <a:t>Monthly Payment Plan</a:t>
            </a:r>
          </a:p>
          <a:p>
            <a:pPr marL="0" lvl="1" indent="-274320" eaLnBrk="1" hangingPunct="1">
              <a:spcBef>
                <a:spcPts val="600"/>
              </a:spcBef>
              <a:buClr>
                <a:schemeClr val="accent1"/>
              </a:buClr>
              <a:buSzPct val="70000"/>
              <a:buFont typeface="Wingdings"/>
              <a:buChar char=""/>
              <a:defRPr/>
            </a:pPr>
            <a:r>
              <a:rPr kumimoji="0" lang="en-US" dirty="0">
                <a:latin typeface="+mn-lt"/>
              </a:rPr>
              <a:t>Parent Loan for Undergraduate Students</a:t>
            </a:r>
          </a:p>
          <a:p>
            <a:pPr marL="631825" lvl="2" indent="-236538" eaLnBrk="1" hangingPunct="1">
              <a:spcBef>
                <a:spcPts val="600"/>
              </a:spcBef>
              <a:buClr>
                <a:schemeClr val="accent1"/>
              </a:buClr>
              <a:buSzPct val="70000"/>
              <a:buFont typeface="Wingdings"/>
              <a:buChar char=""/>
              <a:defRPr/>
            </a:pPr>
            <a:r>
              <a:rPr kumimoji="0" lang="en-US" sz="1600" i="1" dirty="0">
                <a:latin typeface="+mn-lt"/>
              </a:rPr>
              <a:t>Provides non-need-based loans to assist parents of dependent students</a:t>
            </a:r>
          </a:p>
          <a:p>
            <a:pPr marL="631825" lvl="2" indent="-236538" eaLnBrk="1" hangingPunct="1">
              <a:spcBef>
                <a:spcPts val="600"/>
              </a:spcBef>
              <a:buClr>
                <a:schemeClr val="accent1"/>
              </a:buClr>
              <a:buSzPct val="70000"/>
              <a:buFont typeface="Wingdings"/>
              <a:buChar char=""/>
              <a:defRPr/>
            </a:pPr>
            <a:r>
              <a:rPr kumimoji="0" lang="en-US" sz="1600" i="1" dirty="0">
                <a:latin typeface="+mn-lt"/>
              </a:rPr>
              <a:t>Credit check required</a:t>
            </a:r>
          </a:p>
          <a:p>
            <a:pPr marL="631825" lvl="2" indent="-236538" eaLnBrk="1" hangingPunct="1">
              <a:spcBef>
                <a:spcPts val="600"/>
              </a:spcBef>
              <a:buClr>
                <a:schemeClr val="accent1"/>
              </a:buClr>
              <a:buSzPct val="70000"/>
              <a:buFont typeface="Wingdings"/>
              <a:buChar char=""/>
              <a:defRPr/>
            </a:pPr>
            <a:r>
              <a:rPr kumimoji="0" lang="en-US" sz="1600" i="1" dirty="0">
                <a:latin typeface="+mn-lt"/>
              </a:rPr>
              <a:t>Interest rate: Fixed 6.28% begins within 60 days of full disbursement</a:t>
            </a:r>
          </a:p>
          <a:p>
            <a:pPr marL="0" lvl="1" indent="-274320" eaLnBrk="1" hangingPunct="1">
              <a:spcBef>
                <a:spcPts val="600"/>
              </a:spcBef>
              <a:buClr>
                <a:schemeClr val="accent1"/>
              </a:buClr>
              <a:buSzPct val="70000"/>
              <a:buFont typeface="Wingdings"/>
              <a:buChar char=""/>
              <a:defRPr/>
            </a:pPr>
            <a:r>
              <a:rPr kumimoji="0" lang="en-US" dirty="0">
                <a:latin typeface="+mn-lt"/>
              </a:rPr>
              <a:t>Alternative Loans Student Loan. </a:t>
            </a:r>
          </a:p>
          <a:p>
            <a:pPr marL="631825" lvl="2" indent="-236538" eaLnBrk="1" hangingPunct="1">
              <a:spcBef>
                <a:spcPts val="600"/>
              </a:spcBef>
              <a:buClr>
                <a:schemeClr val="accent1"/>
              </a:buClr>
              <a:buSzPct val="70000"/>
              <a:buFont typeface="Wingdings"/>
              <a:buChar char=""/>
              <a:defRPr/>
            </a:pPr>
            <a:r>
              <a:rPr kumimoji="0" lang="en-US" sz="1600" i="1" dirty="0">
                <a:latin typeface="+mn-lt"/>
              </a:rPr>
              <a:t>Co-signer is required. </a:t>
            </a:r>
          </a:p>
          <a:p>
            <a:pPr marL="631825" lvl="2" indent="-236538" eaLnBrk="1" hangingPunct="1">
              <a:spcBef>
                <a:spcPts val="600"/>
              </a:spcBef>
              <a:buClr>
                <a:schemeClr val="accent1"/>
              </a:buClr>
              <a:buSzPct val="70000"/>
              <a:buFont typeface="Wingdings"/>
              <a:buChar char=""/>
              <a:defRPr/>
            </a:pPr>
            <a:r>
              <a:rPr kumimoji="0" lang="en-US" sz="1600" i="1" dirty="0">
                <a:latin typeface="+mn-lt"/>
              </a:rPr>
              <a:t>Credit check will be done.</a:t>
            </a:r>
          </a:p>
          <a:p>
            <a:pPr marL="631825" lvl="2" indent="-236538" eaLnBrk="1" hangingPunct="1">
              <a:spcBef>
                <a:spcPts val="600"/>
              </a:spcBef>
              <a:buClr>
                <a:schemeClr val="accent1"/>
              </a:buClr>
              <a:buSzPct val="70000"/>
              <a:buFont typeface="Wingdings"/>
              <a:buChar char=""/>
              <a:defRPr/>
            </a:pPr>
            <a:r>
              <a:rPr kumimoji="0" lang="en-US" sz="1600" i="1" dirty="0">
                <a:latin typeface="+mn-lt"/>
              </a:rPr>
              <a:t>Wide variety of lenders and </a:t>
            </a:r>
            <a:br>
              <a:rPr kumimoji="0" lang="en-US" sz="1600" i="1" dirty="0">
                <a:latin typeface="+mn-lt"/>
              </a:rPr>
            </a:br>
            <a:r>
              <a:rPr kumimoji="0" lang="en-US" sz="1600" i="1" dirty="0">
                <a:latin typeface="+mn-lt"/>
              </a:rPr>
              <a:t>interest rates</a:t>
            </a:r>
            <a:endParaRPr kumimoji="0" lang="en-US" dirty="0">
              <a:latin typeface="+mn-lt"/>
            </a:endParaRPr>
          </a:p>
        </p:txBody>
      </p:sp>
      <p:pic>
        <p:nvPicPr>
          <p:cNvPr id="4" name="Picture 3" descr="downtown_roanoke.jpg"/>
          <p:cNvPicPr>
            <a:picLocks noChangeAspect="1"/>
          </p:cNvPicPr>
          <p:nvPr/>
        </p:nvPicPr>
        <p:blipFill>
          <a:blip r:embed="rId3" cstate="print"/>
          <a:stretch>
            <a:fillRect/>
          </a:stretch>
        </p:blipFill>
        <p:spPr>
          <a:xfrm>
            <a:off x="4343400" y="4191000"/>
            <a:ext cx="3027731" cy="2024063"/>
          </a:xfrm>
          <a:prstGeom prst="roundRect">
            <a:avLst/>
          </a:prstGeom>
          <a:ln>
            <a:noFill/>
          </a:ln>
          <a:effectLst>
            <a:softEdge rad="112500"/>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2"/>
          <p:cNvSpPr txBox="1">
            <a:spLocks noChangeArrowheads="1"/>
          </p:cNvSpPr>
          <p:nvPr/>
        </p:nvSpPr>
        <p:spPr bwMode="auto">
          <a:xfrm>
            <a:off x="0" y="2286000"/>
            <a:ext cx="9144000" cy="762000"/>
          </a:xfrm>
          <a:prstGeom prst="rect">
            <a:avLst/>
          </a:prstGeom>
          <a:noFill/>
          <a:ln w="12700" cap="sq">
            <a:noFill/>
            <a:miter lim="800000"/>
            <a:headEnd type="none" w="sm" len="sm"/>
            <a:tailEnd type="none" w="sm" len="sm"/>
          </a:ln>
        </p:spPr>
        <p:txBody>
          <a:bodyPr>
            <a:spAutoFit/>
          </a:bodyPr>
          <a:lstStyle/>
          <a:p>
            <a:pPr algn="ctr">
              <a:spcBef>
                <a:spcPct val="50000"/>
              </a:spcBef>
              <a:defRPr/>
            </a:pPr>
            <a:r>
              <a:rPr lang="en-US" sz="4400" dirty="0">
                <a:latin typeface="+mn-lt"/>
              </a:rPr>
              <a:t>Additional Notes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9438DEB0-6DDF-4795-8984-DF0BCA55403D}"/>
              </a:ext>
            </a:extLst>
          </p:cNvPr>
          <p:cNvSpPr txBox="1">
            <a:spLocks noChangeArrowheads="1"/>
          </p:cNvSpPr>
          <p:nvPr/>
        </p:nvSpPr>
        <p:spPr bwMode="auto">
          <a:xfrm>
            <a:off x="0" y="228600"/>
            <a:ext cx="9144000" cy="461665"/>
          </a:xfrm>
          <a:prstGeom prst="rect">
            <a:avLst/>
          </a:prstGeom>
          <a:noFill/>
          <a:ln w="12700" cap="sq">
            <a:noFill/>
            <a:miter lim="800000"/>
            <a:headEnd type="none" w="sm" len="sm"/>
            <a:tailEnd type="none" w="sm" len="sm"/>
          </a:ln>
        </p:spPr>
        <p:txBody>
          <a:bodyPr>
            <a:spAutoFit/>
          </a:bodyPr>
          <a:lstStyle/>
          <a:p>
            <a:pPr algn="ctr">
              <a:spcBef>
                <a:spcPct val="50000"/>
              </a:spcBef>
              <a:defRPr/>
            </a:pPr>
            <a:r>
              <a:rPr kumimoji="0" lang="en-US" sz="2400" b="1" dirty="0">
                <a:latin typeface="+mn-lt"/>
              </a:rPr>
              <a:t>Use the Financial Aid Office as a resource!</a:t>
            </a:r>
          </a:p>
        </p:txBody>
      </p:sp>
      <p:sp>
        <p:nvSpPr>
          <p:cNvPr id="4" name="Text Box 3">
            <a:extLst>
              <a:ext uri="{FF2B5EF4-FFF2-40B4-BE49-F238E27FC236}">
                <a16:creationId xmlns:a16="http://schemas.microsoft.com/office/drawing/2014/main" id="{7CAB6F2C-5275-43A4-A098-C5BF9AFD418D}"/>
              </a:ext>
            </a:extLst>
          </p:cNvPr>
          <p:cNvSpPr txBox="1">
            <a:spLocks noChangeArrowheads="1"/>
          </p:cNvSpPr>
          <p:nvPr/>
        </p:nvSpPr>
        <p:spPr bwMode="auto">
          <a:xfrm>
            <a:off x="457200" y="838200"/>
            <a:ext cx="8229600" cy="4739759"/>
          </a:xfrm>
          <a:prstGeom prst="rect">
            <a:avLst/>
          </a:prstGeom>
          <a:noFill/>
          <a:ln w="12700" cap="sq">
            <a:noFill/>
            <a:miter lim="800000"/>
            <a:headEnd type="none" w="sm" len="sm"/>
            <a:tailEnd type="none" w="sm" len="sm"/>
          </a:ln>
        </p:spPr>
        <p:txBody>
          <a:bodyPr>
            <a:spAutoFit/>
          </a:bodyPr>
          <a:lstStyle/>
          <a:p>
            <a:pPr>
              <a:spcBef>
                <a:spcPct val="50000"/>
              </a:spcBef>
              <a:buFontTx/>
              <a:buChar char="•"/>
            </a:pPr>
            <a:r>
              <a:rPr lang="en-US" dirty="0"/>
              <a:t>Visit campus AND talk with Financial Aid while you are there</a:t>
            </a:r>
          </a:p>
          <a:p>
            <a:pPr>
              <a:spcBef>
                <a:spcPct val="50000"/>
              </a:spcBef>
              <a:buFontTx/>
              <a:buChar char="•"/>
            </a:pPr>
            <a:r>
              <a:rPr lang="en-US" dirty="0"/>
              <a:t>Use the financial aid calculators on each website</a:t>
            </a:r>
          </a:p>
          <a:p>
            <a:pPr>
              <a:spcBef>
                <a:spcPct val="50000"/>
              </a:spcBef>
              <a:buFontTx/>
              <a:buChar char="•"/>
            </a:pPr>
            <a:r>
              <a:rPr lang="en-US" dirty="0"/>
              <a:t>Communicate Special Circumstances</a:t>
            </a:r>
          </a:p>
          <a:p>
            <a:pPr lvl="1">
              <a:spcBef>
                <a:spcPct val="50000"/>
              </a:spcBef>
              <a:buFontTx/>
              <a:buChar char="•"/>
            </a:pPr>
            <a:r>
              <a:rPr lang="en-US" sz="1600" i="1" dirty="0"/>
              <a:t>Send each Financial Aid Office a detailed letter explaining your individual circumstances</a:t>
            </a:r>
            <a:endParaRPr lang="en-US" sz="1200" i="1" dirty="0"/>
          </a:p>
          <a:p>
            <a:pPr lvl="1">
              <a:spcBef>
                <a:spcPct val="50000"/>
              </a:spcBef>
              <a:buFontTx/>
              <a:buChar char="•"/>
            </a:pPr>
            <a:r>
              <a:rPr lang="en-US" sz="1600" i="1" dirty="0"/>
              <a:t>Send appropriate documentation (copies of W-2’s, tax returns, projections of income)</a:t>
            </a:r>
          </a:p>
          <a:p>
            <a:pPr lvl="1">
              <a:spcBef>
                <a:spcPct val="50000"/>
              </a:spcBef>
              <a:buFontTx/>
              <a:buChar char="•"/>
            </a:pPr>
            <a:r>
              <a:rPr lang="en-US" sz="1600" i="1" dirty="0"/>
              <a:t>Examples:</a:t>
            </a:r>
          </a:p>
          <a:p>
            <a:pPr lvl="2">
              <a:spcBef>
                <a:spcPct val="50000"/>
              </a:spcBef>
              <a:buFontTx/>
              <a:buChar char="•"/>
            </a:pPr>
            <a:r>
              <a:rPr lang="en-US" sz="1400" i="1" dirty="0"/>
              <a:t>Loss of job or benefit</a:t>
            </a:r>
          </a:p>
          <a:p>
            <a:pPr lvl="2">
              <a:spcBef>
                <a:spcPct val="50000"/>
              </a:spcBef>
              <a:buFontTx/>
              <a:buChar char="•"/>
            </a:pPr>
            <a:r>
              <a:rPr lang="en-US" sz="1400" i="1" dirty="0"/>
              <a:t>Separation or divorce after you have already filed the FAFSA</a:t>
            </a:r>
          </a:p>
          <a:p>
            <a:pPr lvl="2">
              <a:spcBef>
                <a:spcPct val="50000"/>
              </a:spcBef>
              <a:buFontTx/>
              <a:buChar char="•"/>
            </a:pPr>
            <a:r>
              <a:rPr lang="en-US" sz="1400" i="1" dirty="0"/>
              <a:t>Death of a parent after you have already filed the FAFSA</a:t>
            </a:r>
          </a:p>
          <a:p>
            <a:pPr lvl="2">
              <a:spcBef>
                <a:spcPct val="50000"/>
              </a:spcBef>
              <a:buFontTx/>
              <a:buChar char="•"/>
            </a:pPr>
            <a:r>
              <a:rPr lang="en-US" sz="1400" i="1" dirty="0"/>
              <a:t>Extraordinary out-of-pocket medical expenses (not covered by insurance)</a:t>
            </a:r>
          </a:p>
          <a:p>
            <a:pPr lvl="2">
              <a:spcBef>
                <a:spcPct val="50000"/>
              </a:spcBef>
              <a:buFontTx/>
              <a:buChar char="•"/>
            </a:pPr>
            <a:r>
              <a:rPr lang="en-US" sz="1400" i="1" dirty="0"/>
              <a:t>Sibling Educational Expenses</a:t>
            </a:r>
          </a:p>
          <a:p>
            <a:pPr lvl="2">
              <a:spcBef>
                <a:spcPct val="50000"/>
              </a:spcBef>
              <a:buFontTx/>
              <a:buChar char="•"/>
            </a:pPr>
            <a:r>
              <a:rPr lang="en-US" sz="1400" i="1" dirty="0"/>
              <a:t>Parent Educational  Expenses </a:t>
            </a:r>
            <a:endParaRPr kumimoji="0" lang="en-US" dirty="0">
              <a:latin typeface="+mn-lt"/>
            </a:endParaRPr>
          </a:p>
        </p:txBody>
      </p:sp>
    </p:spTree>
    <p:extLst>
      <p:ext uri="{BB962C8B-B14F-4D97-AF65-F5344CB8AC3E}">
        <p14:creationId xmlns:p14="http://schemas.microsoft.com/office/powerpoint/2010/main" val="20084432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D3F106A1-3952-4C1C-BDA6-D17870578CA8}"/>
              </a:ext>
            </a:extLst>
          </p:cNvPr>
          <p:cNvSpPr txBox="1">
            <a:spLocks noChangeArrowheads="1"/>
          </p:cNvSpPr>
          <p:nvPr/>
        </p:nvSpPr>
        <p:spPr bwMode="auto">
          <a:xfrm>
            <a:off x="0" y="228600"/>
            <a:ext cx="9144000" cy="461665"/>
          </a:xfrm>
          <a:prstGeom prst="rect">
            <a:avLst/>
          </a:prstGeom>
          <a:noFill/>
          <a:ln w="12700" cap="sq">
            <a:noFill/>
            <a:miter lim="800000"/>
            <a:headEnd type="none" w="sm" len="sm"/>
            <a:tailEnd type="none" w="sm" len="sm"/>
          </a:ln>
        </p:spPr>
        <p:txBody>
          <a:bodyPr>
            <a:spAutoFit/>
          </a:bodyPr>
          <a:lstStyle/>
          <a:p>
            <a:pPr algn="ctr">
              <a:spcBef>
                <a:spcPct val="50000"/>
              </a:spcBef>
              <a:defRPr/>
            </a:pPr>
            <a:r>
              <a:rPr kumimoji="0" lang="en-US" sz="2400" b="1" dirty="0">
                <a:latin typeface="+mn-lt"/>
              </a:rPr>
              <a:t>Use the Financial Aid Office as a resource!</a:t>
            </a:r>
          </a:p>
        </p:txBody>
      </p:sp>
      <p:sp>
        <p:nvSpPr>
          <p:cNvPr id="3" name="Text Box 3">
            <a:extLst>
              <a:ext uri="{FF2B5EF4-FFF2-40B4-BE49-F238E27FC236}">
                <a16:creationId xmlns:a16="http://schemas.microsoft.com/office/drawing/2014/main" id="{6400D880-1DAB-48EB-9AD6-64944C80E1F7}"/>
              </a:ext>
            </a:extLst>
          </p:cNvPr>
          <p:cNvSpPr txBox="1">
            <a:spLocks noChangeArrowheads="1"/>
          </p:cNvSpPr>
          <p:nvPr/>
        </p:nvSpPr>
        <p:spPr bwMode="auto">
          <a:xfrm>
            <a:off x="457200" y="838200"/>
            <a:ext cx="8229600" cy="5601533"/>
          </a:xfrm>
          <a:prstGeom prst="rect">
            <a:avLst/>
          </a:prstGeom>
          <a:noFill/>
          <a:ln w="12700" cap="sq">
            <a:noFill/>
            <a:miter lim="800000"/>
            <a:headEnd type="none" w="sm" len="sm"/>
            <a:tailEnd type="none" w="sm" len="sm"/>
          </a:ln>
        </p:spPr>
        <p:txBody>
          <a:bodyPr>
            <a:spAutoFit/>
          </a:bodyPr>
          <a:lstStyle/>
          <a:p>
            <a:pPr>
              <a:spcBef>
                <a:spcPct val="50000"/>
              </a:spcBef>
              <a:buFontTx/>
              <a:buChar char="•"/>
            </a:pPr>
            <a:r>
              <a:rPr lang="en-US" dirty="0"/>
              <a:t>Respond to all requests in a timely manner</a:t>
            </a:r>
          </a:p>
          <a:p>
            <a:pPr>
              <a:spcBef>
                <a:spcPct val="50000"/>
              </a:spcBef>
              <a:buFontTx/>
              <a:buChar char="•"/>
            </a:pPr>
            <a:r>
              <a:rPr lang="en-US" dirty="0"/>
              <a:t>Comply with all “verification” requests</a:t>
            </a:r>
          </a:p>
          <a:p>
            <a:pPr marL="742950" lvl="1" indent="-285750">
              <a:spcBef>
                <a:spcPct val="50000"/>
              </a:spcBef>
              <a:buFontTx/>
              <a:buChar char="•"/>
            </a:pPr>
            <a:r>
              <a:rPr lang="en-US" sz="1600" i="1" dirty="0"/>
              <a:t>What is it?</a:t>
            </a:r>
          </a:p>
          <a:p>
            <a:pPr marL="742950" lvl="1" indent="-285750">
              <a:spcBef>
                <a:spcPct val="50000"/>
              </a:spcBef>
              <a:buFontTx/>
              <a:buChar char="•"/>
            </a:pPr>
            <a:r>
              <a:rPr lang="en-US" sz="1600" i="1" dirty="0"/>
              <a:t>Who can select my file for verification?</a:t>
            </a:r>
          </a:p>
          <a:p>
            <a:pPr lvl="3" indent="-285750">
              <a:spcBef>
                <a:spcPct val="50000"/>
              </a:spcBef>
              <a:buFontTx/>
              <a:buChar char="•"/>
            </a:pPr>
            <a:r>
              <a:rPr lang="en-US" sz="1400" i="1" dirty="0"/>
              <a:t>Department of Education</a:t>
            </a:r>
          </a:p>
          <a:p>
            <a:pPr lvl="3" indent="-285750">
              <a:spcBef>
                <a:spcPct val="50000"/>
              </a:spcBef>
              <a:buFontTx/>
              <a:buChar char="•"/>
            </a:pPr>
            <a:r>
              <a:rPr lang="en-US" sz="1400" i="1" dirty="0"/>
              <a:t>Financial Aid Office </a:t>
            </a:r>
          </a:p>
          <a:p>
            <a:pPr marL="742950" lvl="1" indent="-285750">
              <a:spcBef>
                <a:spcPct val="50000"/>
              </a:spcBef>
              <a:buFontTx/>
              <a:buChar char="•"/>
            </a:pPr>
            <a:r>
              <a:rPr lang="en-US" sz="1600" i="1" dirty="0"/>
              <a:t>Why was I selected?</a:t>
            </a:r>
          </a:p>
          <a:p>
            <a:pPr lvl="2" indent="-285750">
              <a:spcBef>
                <a:spcPct val="50000"/>
              </a:spcBef>
              <a:buFontTx/>
              <a:buChar char="•"/>
            </a:pPr>
            <a:r>
              <a:rPr lang="en-US" sz="1400" i="1" dirty="0"/>
              <a:t>Random process. (Requirement to verify 35% of our student body) </a:t>
            </a:r>
          </a:p>
          <a:p>
            <a:pPr lvl="2" indent="-285750">
              <a:spcBef>
                <a:spcPct val="50000"/>
              </a:spcBef>
              <a:buFontTx/>
              <a:buChar char="•"/>
            </a:pPr>
            <a:r>
              <a:rPr lang="en-US" sz="1400" i="1" dirty="0"/>
              <a:t>Reasons may include:  Reporting the same figure more than once; Reporting an unusually low tax figure; Reporting an incorrect tax amount</a:t>
            </a:r>
          </a:p>
          <a:p>
            <a:pPr marL="742950" lvl="1" indent="-285750">
              <a:spcBef>
                <a:spcPct val="50000"/>
              </a:spcBef>
              <a:buFontTx/>
              <a:buChar char="•"/>
            </a:pPr>
            <a:r>
              <a:rPr lang="en-US" sz="1600" i="1" dirty="0"/>
              <a:t>What do I need to supply?</a:t>
            </a:r>
          </a:p>
          <a:p>
            <a:pPr lvl="2" indent="-285750">
              <a:spcBef>
                <a:spcPct val="50000"/>
              </a:spcBef>
              <a:buFontTx/>
              <a:buChar char="•"/>
            </a:pPr>
            <a:r>
              <a:rPr lang="en-US" sz="1400" i="1" dirty="0"/>
              <a:t>Copy of BOTH the Student’s and Parent’s 2020 Federal Tax Return Transcript </a:t>
            </a:r>
          </a:p>
          <a:p>
            <a:pPr lvl="3" indent="-285750">
              <a:spcBef>
                <a:spcPct val="50000"/>
              </a:spcBef>
              <a:buFontTx/>
              <a:buChar char="•"/>
            </a:pPr>
            <a:r>
              <a:rPr lang="en-US" sz="1400" i="1" dirty="0"/>
              <a:t>Only needed if the IRS DRT was not utilized or if figures were changed after data was transferred</a:t>
            </a:r>
          </a:p>
          <a:p>
            <a:pPr lvl="2" indent="-285750">
              <a:spcBef>
                <a:spcPct val="50000"/>
              </a:spcBef>
              <a:buFontTx/>
              <a:buChar char="•"/>
            </a:pPr>
            <a:r>
              <a:rPr lang="en-US" sz="1400" i="1" dirty="0"/>
              <a:t>Copies of BOTH the Student’s and Parent’s 2020 W-2’s </a:t>
            </a:r>
          </a:p>
          <a:p>
            <a:pPr lvl="2" indent="-285750">
              <a:spcBef>
                <a:spcPct val="50000"/>
              </a:spcBef>
              <a:buFontTx/>
              <a:buChar char="•"/>
            </a:pPr>
            <a:r>
              <a:rPr lang="en-US" sz="1400" i="1" dirty="0"/>
              <a:t>Completed Verification W/S </a:t>
            </a:r>
          </a:p>
          <a:p>
            <a:pPr lvl="2" indent="-285750">
              <a:spcBef>
                <a:spcPct val="50000"/>
              </a:spcBef>
              <a:buFontTx/>
              <a:buChar char="•"/>
            </a:pPr>
            <a:r>
              <a:rPr lang="en-US" sz="1400" i="1" dirty="0"/>
              <a:t>Other documents as requested (EX</a:t>
            </a:r>
            <a:r>
              <a:rPr lang="en-US" sz="1400" i="1"/>
              <a:t>: Schedule 1, 2, 3 or K-1)</a:t>
            </a:r>
            <a:endParaRPr kumimoji="0" lang="en-US" dirty="0">
              <a:latin typeface="+mn-lt"/>
            </a:endParaRPr>
          </a:p>
        </p:txBody>
      </p:sp>
    </p:spTree>
    <p:extLst>
      <p:ext uri="{BB962C8B-B14F-4D97-AF65-F5344CB8AC3E}">
        <p14:creationId xmlns:p14="http://schemas.microsoft.com/office/powerpoint/2010/main" val="2825501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2"/>
          <p:cNvSpPr txBox="1">
            <a:spLocks noChangeArrowheads="1"/>
          </p:cNvSpPr>
          <p:nvPr/>
        </p:nvSpPr>
        <p:spPr bwMode="auto">
          <a:xfrm>
            <a:off x="0" y="228600"/>
            <a:ext cx="9144000" cy="461665"/>
          </a:xfrm>
          <a:prstGeom prst="rect">
            <a:avLst/>
          </a:prstGeom>
          <a:noFill/>
          <a:ln w="12700" cap="sq">
            <a:noFill/>
            <a:miter lim="800000"/>
            <a:headEnd type="none" w="sm" len="sm"/>
            <a:tailEnd type="none" w="sm" len="sm"/>
          </a:ln>
        </p:spPr>
        <p:txBody>
          <a:bodyPr>
            <a:spAutoFit/>
          </a:bodyPr>
          <a:lstStyle/>
          <a:p>
            <a:pPr algn="ctr">
              <a:spcBef>
                <a:spcPct val="50000"/>
              </a:spcBef>
              <a:defRPr/>
            </a:pPr>
            <a:r>
              <a:rPr kumimoji="0" lang="en-US" sz="2400" b="1" dirty="0">
                <a:latin typeface="+mn-lt"/>
              </a:rPr>
              <a:t>Other Helpful Notes</a:t>
            </a:r>
          </a:p>
        </p:txBody>
      </p:sp>
      <p:sp>
        <p:nvSpPr>
          <p:cNvPr id="11269" name="Text Box 3"/>
          <p:cNvSpPr txBox="1">
            <a:spLocks noChangeArrowheads="1"/>
          </p:cNvSpPr>
          <p:nvPr/>
        </p:nvSpPr>
        <p:spPr bwMode="auto">
          <a:xfrm>
            <a:off x="381000" y="848784"/>
            <a:ext cx="8229600" cy="3385542"/>
          </a:xfrm>
          <a:prstGeom prst="rect">
            <a:avLst/>
          </a:prstGeom>
          <a:noFill/>
          <a:ln w="12700" cap="sq">
            <a:noFill/>
            <a:miter lim="800000"/>
            <a:headEnd type="none" w="sm" len="sm"/>
            <a:tailEnd type="none" w="sm" len="sm"/>
          </a:ln>
        </p:spPr>
        <p:txBody>
          <a:bodyPr>
            <a:spAutoFit/>
          </a:bodyPr>
          <a:lstStyle/>
          <a:p>
            <a:pPr marL="0" lvl="1" indent="-274320" eaLnBrk="1" hangingPunct="1">
              <a:spcBef>
                <a:spcPts val="600"/>
              </a:spcBef>
              <a:buClr>
                <a:schemeClr val="accent1"/>
              </a:buClr>
              <a:buSzPct val="70000"/>
              <a:buFont typeface="Wingdings"/>
              <a:buChar char=""/>
              <a:defRPr/>
            </a:pPr>
            <a:r>
              <a:rPr kumimoji="0" lang="en-US" dirty="0">
                <a:latin typeface="+mn-lt"/>
              </a:rPr>
              <a:t>Meet the deadlines put into place!</a:t>
            </a:r>
          </a:p>
          <a:p>
            <a:pPr marL="914400" lvl="3" indent="-274320" eaLnBrk="1" hangingPunct="1">
              <a:spcBef>
                <a:spcPts val="600"/>
              </a:spcBef>
              <a:buClr>
                <a:schemeClr val="accent1"/>
              </a:buClr>
              <a:buSzPct val="70000"/>
              <a:buFont typeface="Wingdings"/>
              <a:buChar char=""/>
              <a:defRPr/>
            </a:pPr>
            <a:r>
              <a:rPr kumimoji="0" lang="en-US" dirty="0">
                <a:latin typeface="+mn-lt"/>
              </a:rPr>
              <a:t>Late filing may mean missing out on aid opportunities</a:t>
            </a:r>
          </a:p>
          <a:p>
            <a:pPr marL="0" lvl="1" indent="-274320" eaLnBrk="1" hangingPunct="1">
              <a:spcBef>
                <a:spcPts val="600"/>
              </a:spcBef>
              <a:buClr>
                <a:schemeClr val="accent1"/>
              </a:buClr>
              <a:buSzPct val="70000"/>
              <a:buFont typeface="Wingdings"/>
              <a:buChar char=""/>
              <a:defRPr/>
            </a:pPr>
            <a:r>
              <a:rPr kumimoji="0" lang="en-US" dirty="0">
                <a:latin typeface="+mn-lt"/>
              </a:rPr>
              <a:t>Utilize IRS Education Credits</a:t>
            </a:r>
          </a:p>
          <a:p>
            <a:pPr marL="914400" lvl="3" indent="-274320" eaLnBrk="1" hangingPunct="1">
              <a:spcBef>
                <a:spcPts val="600"/>
              </a:spcBef>
              <a:buClr>
                <a:schemeClr val="accent1"/>
              </a:buClr>
              <a:buSzPct val="70000"/>
              <a:buFont typeface="Wingdings"/>
              <a:buChar char=""/>
              <a:defRPr/>
            </a:pPr>
            <a:r>
              <a:rPr lang="en-US" sz="1600" i="1" dirty="0"/>
              <a:t>American Opportunity Credit </a:t>
            </a:r>
          </a:p>
          <a:p>
            <a:pPr marL="914400" lvl="3" indent="-274320" eaLnBrk="1" hangingPunct="1">
              <a:spcBef>
                <a:spcPts val="600"/>
              </a:spcBef>
              <a:buClr>
                <a:schemeClr val="accent1"/>
              </a:buClr>
              <a:buSzPct val="70000"/>
              <a:buFont typeface="Wingdings"/>
              <a:buChar char=""/>
              <a:defRPr/>
            </a:pPr>
            <a:r>
              <a:rPr lang="en-US" sz="1600" i="1" dirty="0"/>
              <a:t>Lifetime Learning Credit</a:t>
            </a:r>
          </a:p>
          <a:p>
            <a:pPr marL="0" lvl="1" indent="-274320" eaLnBrk="1" hangingPunct="1">
              <a:spcBef>
                <a:spcPts val="600"/>
              </a:spcBef>
              <a:buClr>
                <a:schemeClr val="accent1"/>
              </a:buClr>
              <a:buSzPct val="70000"/>
              <a:buFont typeface="Wingdings"/>
              <a:buChar char=""/>
              <a:defRPr/>
            </a:pPr>
            <a:r>
              <a:rPr kumimoji="0" lang="en-US" dirty="0">
                <a:latin typeface="+mn-lt"/>
              </a:rPr>
              <a:t>Parents with multiple students </a:t>
            </a:r>
          </a:p>
          <a:p>
            <a:pPr marL="914400" lvl="3" indent="-274320" eaLnBrk="1" hangingPunct="1">
              <a:spcBef>
                <a:spcPts val="600"/>
              </a:spcBef>
              <a:buClr>
                <a:schemeClr val="accent1"/>
              </a:buClr>
              <a:buSzPct val="70000"/>
              <a:buFont typeface="Wingdings"/>
              <a:buChar char=""/>
              <a:defRPr/>
            </a:pPr>
            <a:r>
              <a:rPr kumimoji="0" lang="en-US" dirty="0">
                <a:latin typeface="+mn-lt"/>
              </a:rPr>
              <a:t>Separate FAFSAs need to be submitted on each student</a:t>
            </a:r>
          </a:p>
          <a:p>
            <a:pPr marL="914400" lvl="3" indent="-274320" eaLnBrk="1" hangingPunct="1">
              <a:spcBef>
                <a:spcPts val="600"/>
              </a:spcBef>
              <a:buClr>
                <a:schemeClr val="accent1"/>
              </a:buClr>
              <a:buSzPct val="70000"/>
              <a:buFont typeface="Wingdings"/>
              <a:buChar char=""/>
              <a:defRPr/>
            </a:pPr>
            <a:r>
              <a:rPr kumimoji="0" lang="en-US" dirty="0">
                <a:latin typeface="+mn-lt"/>
              </a:rPr>
              <a:t>Parents may be eligible to transfer their </a:t>
            </a:r>
            <a:r>
              <a:rPr kumimoji="0" lang="en-US" altLang="en-US" dirty="0">
                <a:latin typeface="+mn-lt"/>
              </a:rPr>
              <a:t>FAFSA </a:t>
            </a:r>
            <a:r>
              <a:rPr kumimoji="0" lang="en-US" dirty="0">
                <a:latin typeface="+mn-lt"/>
              </a:rPr>
              <a:t>information into a new application from the original student’s confirmation page.  </a:t>
            </a:r>
          </a:p>
          <a:p>
            <a:pPr marL="914400" lvl="3" indent="-274320" eaLnBrk="1" hangingPunct="1">
              <a:spcBef>
                <a:spcPts val="600"/>
              </a:spcBef>
              <a:buClr>
                <a:schemeClr val="accent1"/>
              </a:buClr>
              <a:buSzPct val="70000"/>
              <a:buFont typeface="Wingdings"/>
              <a:buChar char=""/>
              <a:defRPr/>
            </a:pPr>
            <a:endParaRPr lang="en-US" sz="1600" i="1" dirty="0"/>
          </a:p>
        </p:txBody>
      </p:sp>
      <p:pic>
        <p:nvPicPr>
          <p:cNvPr id="7" name="Picture 6" descr="Graphical user interface, application&#10;&#10;Description automatically generated">
            <a:extLst>
              <a:ext uri="{FF2B5EF4-FFF2-40B4-BE49-F238E27FC236}">
                <a16:creationId xmlns:a16="http://schemas.microsoft.com/office/drawing/2014/main" id="{965B17A3-2475-48EF-AEDB-17143384EED6}"/>
              </a:ext>
            </a:extLst>
          </p:cNvPr>
          <p:cNvPicPr>
            <a:picLocks noChangeAspect="1"/>
          </p:cNvPicPr>
          <p:nvPr/>
        </p:nvPicPr>
        <p:blipFill rotWithShape="1">
          <a:blip r:embed="rId3">
            <a:extLst>
              <a:ext uri="{28A0092B-C50C-407E-A947-70E740481C1C}">
                <a14:useLocalDpi xmlns:a14="http://schemas.microsoft.com/office/drawing/2010/main" val="0"/>
              </a:ext>
            </a:extLst>
          </a:blip>
          <a:srcRect t="16495" r="4200"/>
          <a:stretch/>
        </p:blipFill>
        <p:spPr>
          <a:xfrm>
            <a:off x="2057400" y="4084082"/>
            <a:ext cx="4577591" cy="2628491"/>
          </a:xfrm>
          <a:prstGeom prst="rect">
            <a:avLst/>
          </a:prstGeom>
          <a:ln w="12700">
            <a:solidFill>
              <a:schemeClr val="tx1"/>
            </a:solidFill>
          </a:ln>
          <a:effectLst>
            <a:outerShdw blurRad="50800" dist="38100" dir="2700000" algn="tl" rotWithShape="0">
              <a:prstClr val="black">
                <a:alpha val="40000"/>
              </a:prstClr>
            </a:outerShdw>
          </a:effectLst>
        </p:spPr>
      </p:pic>
      <p:sp>
        <p:nvSpPr>
          <p:cNvPr id="2" name="Arrow: Left 1">
            <a:extLst>
              <a:ext uri="{FF2B5EF4-FFF2-40B4-BE49-F238E27FC236}">
                <a16:creationId xmlns:a16="http://schemas.microsoft.com/office/drawing/2014/main" id="{AF98C9CE-44F3-4D14-A9CC-54A41FF1B148}"/>
              </a:ext>
            </a:extLst>
          </p:cNvPr>
          <p:cNvSpPr/>
          <p:nvPr/>
        </p:nvSpPr>
        <p:spPr>
          <a:xfrm>
            <a:off x="6400800" y="6248400"/>
            <a:ext cx="990600" cy="609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ext Box 2"/>
          <p:cNvSpPr txBox="1">
            <a:spLocks noChangeArrowheads="1"/>
          </p:cNvSpPr>
          <p:nvPr/>
        </p:nvSpPr>
        <p:spPr bwMode="auto">
          <a:xfrm>
            <a:off x="24938" y="1921625"/>
            <a:ext cx="8763000" cy="1015663"/>
          </a:xfrm>
          <a:prstGeom prst="rect">
            <a:avLst/>
          </a:prstGeom>
          <a:noFill/>
          <a:ln w="9525">
            <a:noFill/>
            <a:miter lim="800000"/>
            <a:headEnd/>
            <a:tailEnd/>
          </a:ln>
        </p:spPr>
        <p:txBody>
          <a:bodyPr>
            <a:spAutoFit/>
          </a:bodyPr>
          <a:lstStyle/>
          <a:p>
            <a:pPr algn="ctr" eaLnBrk="1" hangingPunct="1">
              <a:spcBef>
                <a:spcPct val="50000"/>
              </a:spcBef>
              <a:defRPr/>
            </a:pPr>
            <a:r>
              <a:rPr kumimoji="0" lang="en-US" sz="6000" dirty="0">
                <a:latin typeface="+mn-lt"/>
              </a:rPr>
              <a:t>Questions,</a:t>
            </a:r>
          </a:p>
        </p:txBody>
      </p:sp>
      <p:pic>
        <p:nvPicPr>
          <p:cNvPr id="6" name="Picture 5" descr="Mpalooza_189w.jpg"/>
          <p:cNvPicPr>
            <a:picLocks noChangeAspect="1"/>
          </p:cNvPicPr>
          <p:nvPr/>
        </p:nvPicPr>
        <p:blipFill>
          <a:blip r:embed="rId3" cstate="print"/>
          <a:stretch>
            <a:fillRect/>
          </a:stretch>
        </p:blipFill>
        <p:spPr>
          <a:xfrm>
            <a:off x="609600" y="381000"/>
            <a:ext cx="2042809" cy="1524000"/>
          </a:xfrm>
          <a:prstGeom prst="roundRect">
            <a:avLst/>
          </a:prstGeom>
          <a:ln>
            <a:noFill/>
          </a:ln>
          <a:effectLst>
            <a:softEdge rad="112500"/>
          </a:effectLst>
        </p:spPr>
      </p:pic>
      <p:pic>
        <p:nvPicPr>
          <p:cNvPr id="8" name="Picture 7" descr="Virginia%20universities.jpg"/>
          <p:cNvPicPr>
            <a:picLocks noChangeAspect="1"/>
          </p:cNvPicPr>
          <p:nvPr/>
        </p:nvPicPr>
        <p:blipFill>
          <a:blip r:embed="rId4" cstate="print"/>
          <a:stretch>
            <a:fillRect/>
          </a:stretch>
        </p:blipFill>
        <p:spPr>
          <a:xfrm>
            <a:off x="6085380" y="4419600"/>
            <a:ext cx="1963916" cy="1394380"/>
          </a:xfrm>
          <a:prstGeom prst="roundRect">
            <a:avLst/>
          </a:prstGeom>
          <a:ln>
            <a:noFill/>
          </a:ln>
          <a:effectLst>
            <a:softEdge rad="112500"/>
          </a:effectLst>
        </p:spPr>
      </p:pic>
      <p:pic>
        <p:nvPicPr>
          <p:cNvPr id="9" name="Picture 8" descr="snow100.jpg"/>
          <p:cNvPicPr>
            <a:picLocks noChangeAspect="1"/>
          </p:cNvPicPr>
          <p:nvPr/>
        </p:nvPicPr>
        <p:blipFill>
          <a:blip r:embed="rId5" cstate="print"/>
          <a:stretch>
            <a:fillRect/>
          </a:stretch>
        </p:blipFill>
        <p:spPr>
          <a:xfrm>
            <a:off x="931893" y="4572000"/>
            <a:ext cx="1720516" cy="1720516"/>
          </a:xfrm>
          <a:prstGeom prst="roundRect">
            <a:avLst/>
          </a:prstGeom>
          <a:ln>
            <a:noFill/>
          </a:ln>
          <a:effectLst>
            <a:softEdge rad="112500"/>
          </a:effectLst>
        </p:spPr>
      </p:pic>
      <p:pic>
        <p:nvPicPr>
          <p:cNvPr id="10" name="Picture 9" descr="SportsPhotos.jpg"/>
          <p:cNvPicPr>
            <a:picLocks noChangeAspect="1"/>
          </p:cNvPicPr>
          <p:nvPr/>
        </p:nvPicPr>
        <p:blipFill>
          <a:blip r:embed="rId6" cstate="print"/>
          <a:stretch>
            <a:fillRect/>
          </a:stretch>
        </p:blipFill>
        <p:spPr>
          <a:xfrm>
            <a:off x="6248400" y="198664"/>
            <a:ext cx="1619250" cy="1619250"/>
          </a:xfrm>
          <a:prstGeom prst="roundRect">
            <a:avLst/>
          </a:prstGeom>
          <a:ln>
            <a:noFill/>
          </a:ln>
          <a:effectLst>
            <a:softEdge rad="112500"/>
          </a:effectLst>
        </p:spPr>
      </p:pic>
      <p:sp>
        <p:nvSpPr>
          <p:cNvPr id="2" name="TextBox 1"/>
          <p:cNvSpPr txBox="1"/>
          <p:nvPr/>
        </p:nvSpPr>
        <p:spPr>
          <a:xfrm>
            <a:off x="2590800" y="3539712"/>
            <a:ext cx="3494580" cy="2308324"/>
          </a:xfrm>
          <a:prstGeom prst="rect">
            <a:avLst/>
          </a:prstGeom>
          <a:noFill/>
        </p:spPr>
        <p:txBody>
          <a:bodyPr wrap="square" rtlCol="0">
            <a:spAutoFit/>
          </a:bodyPr>
          <a:lstStyle/>
          <a:p>
            <a:pPr algn="ctr"/>
            <a:endParaRPr lang="en-US" dirty="0"/>
          </a:p>
          <a:p>
            <a:pPr algn="ctr"/>
            <a:r>
              <a:rPr lang="en-US" dirty="0"/>
              <a:t>Melissa Lacombe </a:t>
            </a:r>
          </a:p>
          <a:p>
            <a:pPr algn="ctr"/>
            <a:r>
              <a:rPr lang="en-US" sz="1400" dirty="0"/>
              <a:t>Associate Director of Financial Aid </a:t>
            </a:r>
          </a:p>
          <a:p>
            <a:pPr algn="ctr"/>
            <a:r>
              <a:rPr lang="en-US" sz="1400" dirty="0"/>
              <a:t>Roanoke College</a:t>
            </a:r>
          </a:p>
          <a:p>
            <a:pPr algn="ctr"/>
            <a:endParaRPr lang="en-US" sz="1400" dirty="0"/>
          </a:p>
          <a:p>
            <a:pPr algn="ctr"/>
            <a:r>
              <a:rPr lang="en-US" sz="1600" dirty="0">
                <a:hlinkClick r:id="rId7"/>
              </a:rPr>
              <a:t>mlacombe@roanoke.edu</a:t>
            </a:r>
            <a:endParaRPr lang="en-US" sz="1600" dirty="0"/>
          </a:p>
          <a:p>
            <a:pPr algn="ctr"/>
            <a:r>
              <a:rPr lang="en-US" sz="1600" dirty="0"/>
              <a:t>or</a:t>
            </a:r>
          </a:p>
          <a:p>
            <a:pPr algn="ctr"/>
            <a:r>
              <a:rPr lang="en-US" sz="1600" dirty="0"/>
              <a:t>(540) 375-2235</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Custom 12">
      <a:dk1>
        <a:srgbClr val="000000"/>
      </a:dk1>
      <a:lt1>
        <a:srgbClr val="FFFFFF"/>
      </a:lt1>
      <a:dk2>
        <a:srgbClr val="000000"/>
      </a:dk2>
      <a:lt2>
        <a:srgbClr val="6E1C2A"/>
      </a:lt2>
      <a:accent1>
        <a:srgbClr val="6E1C2A"/>
      </a:accent1>
      <a:accent2>
        <a:srgbClr val="6E1C2A"/>
      </a:accent2>
      <a:accent3>
        <a:srgbClr val="FFFFFF"/>
      </a:accent3>
      <a:accent4>
        <a:srgbClr val="CBCBCB"/>
      </a:accent4>
      <a:accent5>
        <a:srgbClr val="E2E2E2"/>
      </a:accent5>
      <a:accent6>
        <a:srgbClr val="6E1C2A"/>
      </a:accent6>
      <a:hlink>
        <a:srgbClr val="A9A9A9"/>
      </a:hlink>
      <a:folHlink>
        <a:srgbClr val="EAEAEA"/>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2327</TotalTime>
  <Words>2560</Words>
  <Application>Microsoft Office PowerPoint</Application>
  <PresentationFormat>On-screen Show (4:3)</PresentationFormat>
  <Paragraphs>344</Paragraphs>
  <Slides>34</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Bookman Old Style</vt:lpstr>
      <vt:lpstr>Century Schoolbook</vt:lpstr>
      <vt:lpstr>Symbol</vt:lpstr>
      <vt:lpstr>Times New Roman</vt:lpstr>
      <vt:lpstr>Wingdings</vt:lpstr>
      <vt:lpstr>Wingdings 2</vt:lpstr>
      <vt:lpstr>Oriel</vt:lpstr>
      <vt:lpstr>PowerPoint Presentation</vt:lpstr>
      <vt:lpstr>What Are We Going To Talk About?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Roanoke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Debra Turner</dc:creator>
  <cp:lastModifiedBy>Molly K. Raber</cp:lastModifiedBy>
  <cp:revision>125</cp:revision>
  <cp:lastPrinted>2001-09-25T18:19:43Z</cp:lastPrinted>
  <dcterms:created xsi:type="dcterms:W3CDTF">2000-11-01T13:55:42Z</dcterms:created>
  <dcterms:modified xsi:type="dcterms:W3CDTF">2022-09-01T12:44:16Z</dcterms:modified>
</cp:coreProperties>
</file>