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handoutMasterIdLst>
    <p:handoutMasterId r:id="rId13"/>
  </p:handoutMasterIdLst>
  <p:sldIdLst>
    <p:sldId id="256" r:id="rId2"/>
    <p:sldId id="258" r:id="rId3"/>
    <p:sldId id="269" r:id="rId4"/>
    <p:sldId id="270" r:id="rId5"/>
    <p:sldId id="263" r:id="rId6"/>
    <p:sldId id="273" r:id="rId7"/>
    <p:sldId id="271" r:id="rId8"/>
    <p:sldId id="264" r:id="rId9"/>
    <p:sldId id="274" r:id="rId10"/>
    <p:sldId id="265" r:id="rId11"/>
  </p:sldIdLst>
  <p:sldSz cx="9144000" cy="6858000" type="screen4x3"/>
  <p:notesSz cx="7019925" cy="93059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474B7"/>
    <a:srgbClr val="6474FF"/>
    <a:srgbClr val="2C2B6B"/>
    <a:srgbClr val="3D59E4"/>
    <a:srgbClr val="00288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27"/>
    <p:restoredTop sz="87271" autoAdjust="0"/>
  </p:normalViewPr>
  <p:slideViewPr>
    <p:cSldViewPr snapToGrid="0" snapToObjects="1">
      <p:cViewPr varScale="1">
        <p:scale>
          <a:sx n="137" d="100"/>
          <a:sy n="137" d="100"/>
        </p:scale>
        <p:origin x="280" y="20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76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784564718346971E-2"/>
          <c:y val="1.5768946346656716E-2"/>
          <c:w val="0.91752503472496005"/>
          <c:h val="0.84078310624430186"/>
        </c:manualLayout>
      </c:layout>
      <c:lineChart>
        <c:grouping val="standard"/>
        <c:varyColors val="0"/>
        <c:ser>
          <c:idx val="0"/>
          <c:order val="0"/>
          <c:spPr>
            <a:ln w="15875" cap="rnd" cmpd="sng" algn="ctr">
              <a:solidFill>
                <a:schemeClr val="accent1">
                  <a:shade val="95000"/>
                  <a:satMod val="105000"/>
                </a:schemeClr>
              </a:solidFill>
              <a:prstDash val="solid"/>
              <a:round/>
            </a:ln>
            <a:effectLst/>
          </c:spPr>
          <c:marker>
            <c:symbol val="diamond"/>
            <c:size val="5"/>
            <c:spPr>
              <a:solidFill>
                <a:schemeClr val="accent1"/>
              </a:solidFill>
              <a:ln w="22225" cap="flat" cmpd="sng" algn="ctr">
                <a:solidFill>
                  <a:schemeClr val="accent1">
                    <a:shade val="95000"/>
                    <a:satMod val="105000"/>
                  </a:schemeClr>
                </a:solidFill>
                <a:prstDash val="solid"/>
                <a:round/>
              </a:ln>
              <a:effectLst/>
            </c:spPr>
          </c:marker>
          <c:dPt>
            <c:idx val="0"/>
            <c:marker>
              <c:spPr>
                <a:solidFill>
                  <a:srgbClr val="FFFF00"/>
                </a:solidFill>
                <a:ln w="22225" cap="flat" cmpd="sng" algn="ctr">
                  <a:solidFill>
                    <a:schemeClr val="accent1">
                      <a:shade val="95000"/>
                      <a:satMod val="105000"/>
                    </a:schemeClr>
                  </a:solidFill>
                  <a:prstDash val="solid"/>
                  <a:round/>
                </a:ln>
                <a:effectLst/>
              </c:spPr>
            </c:marker>
            <c:bubble3D val="0"/>
            <c:extLst>
              <c:ext xmlns:c16="http://schemas.microsoft.com/office/drawing/2014/chart" uri="{C3380CC4-5D6E-409C-BE32-E72D297353CC}">
                <c16:uniqueId val="{00000000-6C50-49D7-8D7B-DE7C10B53F31}"/>
              </c:ext>
            </c:extLst>
          </c:dPt>
          <c:dPt>
            <c:idx val="13"/>
            <c:marker>
              <c:spPr>
                <a:solidFill>
                  <a:srgbClr val="FFFF00"/>
                </a:solidFill>
                <a:ln w="22225" cap="flat" cmpd="sng" algn="ctr">
                  <a:solidFill>
                    <a:schemeClr val="accent1">
                      <a:shade val="95000"/>
                      <a:satMod val="105000"/>
                    </a:schemeClr>
                  </a:solidFill>
                  <a:prstDash val="solid"/>
                  <a:round/>
                </a:ln>
                <a:effectLst/>
              </c:spPr>
            </c:marker>
            <c:bubble3D val="0"/>
            <c:extLst>
              <c:ext xmlns:c16="http://schemas.microsoft.com/office/drawing/2014/chart" uri="{C3380CC4-5D6E-409C-BE32-E72D297353CC}">
                <c16:uniqueId val="{00000001-6C50-49D7-8D7B-DE7C10B53F31}"/>
              </c:ext>
            </c:extLst>
          </c:dPt>
          <c:cat>
            <c:strRef>
              <c:f>Actual!$A$6:$A$29</c:f>
              <c:strCache>
                <c:ptCount val="24"/>
                <c:pt idx="0">
                  <c:v>1994-95</c:v>
                </c:pt>
                <c:pt idx="1">
                  <c:v>1995-96</c:v>
                </c:pt>
                <c:pt idx="2">
                  <c:v>1996-97</c:v>
                </c:pt>
                <c:pt idx="3">
                  <c:v>1997-98</c:v>
                </c:pt>
                <c:pt idx="4">
                  <c:v>1998-99</c:v>
                </c:pt>
                <c:pt idx="5">
                  <c:v>1999-00</c:v>
                </c:pt>
                <c:pt idx="6">
                  <c:v>2000-01</c:v>
                </c:pt>
                <c:pt idx="7">
                  <c:v>2001-02</c:v>
                </c:pt>
                <c:pt idx="8">
                  <c:v>2002-03</c:v>
                </c:pt>
                <c:pt idx="9">
                  <c:v>2003-04</c:v>
                </c:pt>
                <c:pt idx="10">
                  <c:v>2004-05</c:v>
                </c:pt>
                <c:pt idx="11">
                  <c:v>2005-06</c:v>
                </c:pt>
                <c:pt idx="12">
                  <c:v>2006-07</c:v>
                </c:pt>
                <c:pt idx="13">
                  <c:v>2007-08</c:v>
                </c:pt>
                <c:pt idx="14">
                  <c:v>2008-09</c:v>
                </c:pt>
                <c:pt idx="15">
                  <c:v>2009-10</c:v>
                </c:pt>
                <c:pt idx="16">
                  <c:v>2010-11</c:v>
                </c:pt>
                <c:pt idx="17">
                  <c:v>2011-12</c:v>
                </c:pt>
                <c:pt idx="18">
                  <c:v>2012-13</c:v>
                </c:pt>
                <c:pt idx="19">
                  <c:v>2013-14</c:v>
                </c:pt>
                <c:pt idx="20">
                  <c:v>2014-15</c:v>
                </c:pt>
                <c:pt idx="21">
                  <c:v>2015-16</c:v>
                </c:pt>
                <c:pt idx="22">
                  <c:v>2016-17</c:v>
                </c:pt>
                <c:pt idx="23">
                  <c:v>2017-18</c:v>
                </c:pt>
              </c:strCache>
            </c:strRef>
          </c:cat>
          <c:val>
            <c:numRef>
              <c:f>Actual!$C$6:$C$29</c:f>
              <c:numCache>
                <c:formatCode>_(* #,##0_);_(* \(#,##0\);_(* "-"??_);_(@_)</c:formatCode>
                <c:ptCount val="24"/>
                <c:pt idx="0">
                  <c:v>13652</c:v>
                </c:pt>
                <c:pt idx="1">
                  <c:v>13721</c:v>
                </c:pt>
                <c:pt idx="2">
                  <c:v>13863</c:v>
                </c:pt>
                <c:pt idx="3">
                  <c:v>13898</c:v>
                </c:pt>
                <c:pt idx="4">
                  <c:v>13862</c:v>
                </c:pt>
                <c:pt idx="5">
                  <c:v>13856</c:v>
                </c:pt>
                <c:pt idx="6">
                  <c:v>13865</c:v>
                </c:pt>
                <c:pt idx="7">
                  <c:v>13930</c:v>
                </c:pt>
                <c:pt idx="8">
                  <c:v>14127</c:v>
                </c:pt>
                <c:pt idx="9">
                  <c:v>14279</c:v>
                </c:pt>
                <c:pt idx="10">
                  <c:v>14365</c:v>
                </c:pt>
                <c:pt idx="11">
                  <c:v>14728</c:v>
                </c:pt>
                <c:pt idx="12">
                  <c:v>14777</c:v>
                </c:pt>
                <c:pt idx="13">
                  <c:v>14802</c:v>
                </c:pt>
                <c:pt idx="14">
                  <c:v>14650</c:v>
                </c:pt>
                <c:pt idx="15">
                  <c:v>14474</c:v>
                </c:pt>
                <c:pt idx="16">
                  <c:v>14259</c:v>
                </c:pt>
                <c:pt idx="17">
                  <c:v>14081</c:v>
                </c:pt>
                <c:pt idx="18" formatCode="#,##0_);[Red]\(#,##0\)">
                  <c:v>13958</c:v>
                </c:pt>
                <c:pt idx="19" formatCode="#,##0_);[Red]\(#,##0\)">
                  <c:v>13929</c:v>
                </c:pt>
                <c:pt idx="20" formatCode="#,##0_);[Red]\(#,##0\)">
                  <c:v>13909</c:v>
                </c:pt>
                <c:pt idx="21" formatCode="#,##0_);[Red]\(#,##0\)">
                  <c:v>13982</c:v>
                </c:pt>
                <c:pt idx="22" formatCode="#,##0_);[Red]\(#,##0\)">
                  <c:v>13830</c:v>
                </c:pt>
                <c:pt idx="23" formatCode="#,##0_);[Red]\(#,##0\)">
                  <c:v>13775.75</c:v>
                </c:pt>
              </c:numCache>
            </c:numRef>
          </c:val>
          <c:smooth val="0"/>
          <c:extLst>
            <c:ext xmlns:c16="http://schemas.microsoft.com/office/drawing/2014/chart" uri="{C3380CC4-5D6E-409C-BE32-E72D297353CC}">
              <c16:uniqueId val="{00000002-6C50-49D7-8D7B-DE7C10B53F31}"/>
            </c:ext>
          </c:extLst>
        </c:ser>
        <c:dLbls>
          <c:showLegendKey val="0"/>
          <c:showVal val="0"/>
          <c:showCatName val="0"/>
          <c:showSerName val="0"/>
          <c:showPercent val="0"/>
          <c:showBubbleSize val="0"/>
        </c:dLbls>
        <c:marker val="1"/>
        <c:smooth val="0"/>
        <c:axId val="118361216"/>
        <c:axId val="118361608"/>
      </c:lineChart>
      <c:catAx>
        <c:axId val="118361216"/>
        <c:scaling>
          <c:orientation val="minMax"/>
        </c:scaling>
        <c:delete val="0"/>
        <c:axPos val="b"/>
        <c:numFmt formatCode="General" sourceLinked="1"/>
        <c:majorTickMark val="out"/>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000" b="0" i="0" u="none" strike="noStrike" kern="1200" baseline="0">
                <a:solidFill>
                  <a:srgbClr val="000000"/>
                </a:solidFill>
                <a:latin typeface="Times New Roman"/>
                <a:ea typeface="Times New Roman"/>
                <a:cs typeface="Times New Roman"/>
              </a:defRPr>
            </a:pPr>
            <a:endParaRPr lang="en-US"/>
          </a:p>
        </c:txPr>
        <c:crossAx val="118361608"/>
        <c:crosses val="autoZero"/>
        <c:auto val="1"/>
        <c:lblAlgn val="ctr"/>
        <c:lblOffset val="100"/>
        <c:tickLblSkip val="1"/>
        <c:tickMarkSkip val="1"/>
        <c:noMultiLvlLbl val="0"/>
      </c:catAx>
      <c:valAx>
        <c:axId val="118361608"/>
        <c:scaling>
          <c:orientation val="minMax"/>
          <c:max val="15000"/>
          <c:min val="13500"/>
        </c:scaling>
        <c:delete val="0"/>
        <c:axPos val="l"/>
        <c:majorGridlines>
          <c:spPr>
            <a:ln w="3175" cap="flat" cmpd="sng" algn="ctr">
              <a:solidFill>
                <a:srgbClr val="000000"/>
              </a:solidFill>
              <a:prstDash val="solid"/>
              <a:round/>
            </a:ln>
            <a:effectLst/>
          </c:spPr>
        </c:majorGridlines>
        <c:numFmt formatCode="_(* #,##0_);_(* \(#,##0\);_(* &quot;-&quot;??_);_(@_)"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000" b="0" i="0" u="none" strike="noStrike" kern="1200" baseline="0">
                <a:solidFill>
                  <a:srgbClr val="000000"/>
                </a:solidFill>
                <a:latin typeface="Times New Roman"/>
                <a:ea typeface="Times New Roman"/>
                <a:cs typeface="Times New Roman"/>
              </a:defRPr>
            </a:pPr>
            <a:endParaRPr lang="en-US"/>
          </a:p>
        </c:txPr>
        <c:crossAx val="118361216"/>
        <c:crosses val="autoZero"/>
        <c:crossBetween val="between"/>
        <c:majorUnit val="250"/>
      </c:valAx>
      <c: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0">
          <a:solidFill>
            <a:srgbClr val="808080"/>
          </a:solidFill>
          <a:prstDash val="solid"/>
        </a:ln>
        <a:effectLst/>
      </c:spPr>
    </c:plotArea>
    <c:plotVisOnly val="1"/>
    <c:dispBlanksAs val="gap"/>
    <c:showDLblsOverMax val="0"/>
  </c:chart>
  <c:spPr>
    <a:solidFill>
      <a:srgbClr val="FFFFFF"/>
    </a:solidFill>
    <a:ln w="3175" cap="flat" cmpd="sng" algn="ctr">
      <a:noFill/>
      <a:prstDash val="solid"/>
    </a:ln>
    <a:effectLst/>
  </c:spPr>
  <c:txPr>
    <a:bodyPr/>
    <a:lstStyle/>
    <a:p>
      <a:pPr>
        <a:defRPr sz="1000" b="0" i="0" u="none" strike="noStrike" baseline="0">
          <a:solidFill>
            <a:srgbClr val="000000"/>
          </a:solidFill>
          <a:latin typeface="Arial"/>
          <a:ea typeface="Arial"/>
          <a:cs typeface="Aria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AD5A34-7693-4D42-A0BF-D3ADBB56403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DE1968CF-BE18-448A-9887-236E8DC93021}">
      <dgm:prSet phldrT="[Text]"/>
      <dgm:spPr/>
      <dgm:t>
        <a:bodyPr/>
        <a:lstStyle/>
        <a:p>
          <a:r>
            <a:rPr lang="en-US" dirty="0"/>
            <a:t>VDOE (Weldon Cooper Center)</a:t>
          </a:r>
        </a:p>
      </dgm:t>
    </dgm:pt>
    <dgm:pt modelId="{37F6C0E7-FC50-4292-805C-119A0A28764F}" type="parTrans" cxnId="{B409FE1D-FD4F-46B3-9C5A-30E6E787B83B}">
      <dgm:prSet/>
      <dgm:spPr/>
      <dgm:t>
        <a:bodyPr/>
        <a:lstStyle/>
        <a:p>
          <a:endParaRPr lang="en-US"/>
        </a:p>
      </dgm:t>
    </dgm:pt>
    <dgm:pt modelId="{6DCADD4D-8519-448B-95C5-C7080CC34D81}" type="sibTrans" cxnId="{B409FE1D-FD4F-46B3-9C5A-30E6E787B83B}">
      <dgm:prSet/>
      <dgm:spPr/>
      <dgm:t>
        <a:bodyPr/>
        <a:lstStyle/>
        <a:p>
          <a:endParaRPr lang="en-US"/>
        </a:p>
      </dgm:t>
    </dgm:pt>
    <dgm:pt modelId="{98DFA7F8-C59E-487A-8D94-D69E9EF2F5F9}">
      <dgm:prSet phldrT="[Text]"/>
      <dgm:spPr/>
      <dgm:t>
        <a:bodyPr/>
        <a:lstStyle/>
        <a:p>
          <a:r>
            <a:rPr lang="en-US" dirty="0"/>
            <a:t>13,645</a:t>
          </a:r>
        </a:p>
      </dgm:t>
    </dgm:pt>
    <dgm:pt modelId="{93961835-FCF8-4DBE-844C-EDD2DA6DFFE2}" type="parTrans" cxnId="{21C15ACB-495C-4D7B-BBCD-6EAA9BCABE79}">
      <dgm:prSet/>
      <dgm:spPr/>
      <dgm:t>
        <a:bodyPr/>
        <a:lstStyle/>
        <a:p>
          <a:endParaRPr lang="en-US"/>
        </a:p>
      </dgm:t>
    </dgm:pt>
    <dgm:pt modelId="{B47336F9-0FB1-481D-BCE9-3452BEC3790B}" type="sibTrans" cxnId="{21C15ACB-495C-4D7B-BBCD-6EAA9BCABE79}">
      <dgm:prSet/>
      <dgm:spPr/>
      <dgm:t>
        <a:bodyPr/>
        <a:lstStyle/>
        <a:p>
          <a:endParaRPr lang="en-US"/>
        </a:p>
      </dgm:t>
    </dgm:pt>
    <dgm:pt modelId="{0A48DCD5-3ECF-45DC-9F9D-B6DBF425F229}">
      <dgm:prSet phldrT="[Text]"/>
      <dgm:spPr/>
      <dgm:t>
        <a:bodyPr/>
        <a:lstStyle/>
        <a:p>
          <a:r>
            <a:rPr lang="en-US" dirty="0"/>
            <a:t>13,570 plus Grade 6/9 increase of approx. 106 = 13,676</a:t>
          </a:r>
        </a:p>
      </dgm:t>
    </dgm:pt>
    <dgm:pt modelId="{0E6143A6-58E2-49FE-BEEA-B7A1C280E893}" type="parTrans" cxnId="{CAB3C8FD-D98F-440D-AE82-F5B6899E9B85}">
      <dgm:prSet/>
      <dgm:spPr/>
      <dgm:t>
        <a:bodyPr/>
        <a:lstStyle/>
        <a:p>
          <a:endParaRPr lang="en-US"/>
        </a:p>
      </dgm:t>
    </dgm:pt>
    <dgm:pt modelId="{274890C0-5813-4F04-9232-114E9089C7C5}" type="sibTrans" cxnId="{CAB3C8FD-D98F-440D-AE82-F5B6899E9B85}">
      <dgm:prSet/>
      <dgm:spPr/>
      <dgm:t>
        <a:bodyPr/>
        <a:lstStyle/>
        <a:p>
          <a:endParaRPr lang="en-US"/>
        </a:p>
      </dgm:t>
    </dgm:pt>
    <dgm:pt modelId="{D8AA78EB-3F4F-4525-9AC8-C0F66C9AFCF1}">
      <dgm:prSet phldrT="[Text]"/>
      <dgm:spPr/>
      <dgm:t>
        <a:bodyPr/>
        <a:lstStyle/>
        <a:p>
          <a:r>
            <a:rPr lang="en-US" dirty="0"/>
            <a:t>Demographics Study</a:t>
          </a:r>
        </a:p>
      </dgm:t>
    </dgm:pt>
    <dgm:pt modelId="{AC886B42-0CC5-478F-A22F-550E0CCB7120}" type="parTrans" cxnId="{1EF33316-3A73-4894-8DC7-AC4686ED2500}">
      <dgm:prSet/>
      <dgm:spPr/>
      <dgm:t>
        <a:bodyPr/>
        <a:lstStyle/>
        <a:p>
          <a:endParaRPr lang="en-US"/>
        </a:p>
      </dgm:t>
    </dgm:pt>
    <dgm:pt modelId="{8A7452D7-6BCE-4BAC-8664-48B3D9E0A835}" type="sibTrans" cxnId="{1EF33316-3A73-4894-8DC7-AC4686ED2500}">
      <dgm:prSet/>
      <dgm:spPr/>
      <dgm:t>
        <a:bodyPr/>
        <a:lstStyle/>
        <a:p>
          <a:endParaRPr lang="en-US"/>
        </a:p>
      </dgm:t>
    </dgm:pt>
    <dgm:pt modelId="{9F7DD060-FEC9-46AF-832A-AFE596606A63}">
      <dgm:prSet phldrT="[Text]" custT="1"/>
      <dgm:spPr/>
      <dgm:t>
        <a:bodyPr/>
        <a:lstStyle/>
        <a:p>
          <a:r>
            <a:rPr lang="en-US" sz="1300" dirty="0"/>
            <a:t>13,646 to 13,924</a:t>
          </a:r>
        </a:p>
      </dgm:t>
    </dgm:pt>
    <dgm:pt modelId="{2C23225A-A732-4A27-9566-60C19DF824AD}" type="parTrans" cxnId="{433D7BDF-2AB5-4E18-A6F4-91EDC7D286D1}">
      <dgm:prSet/>
      <dgm:spPr/>
      <dgm:t>
        <a:bodyPr/>
        <a:lstStyle/>
        <a:p>
          <a:endParaRPr lang="en-US"/>
        </a:p>
      </dgm:t>
    </dgm:pt>
    <dgm:pt modelId="{36122FB9-A872-4258-972D-F54AEBA62840}" type="sibTrans" cxnId="{433D7BDF-2AB5-4E18-A6F4-91EDC7D286D1}">
      <dgm:prSet/>
      <dgm:spPr/>
      <dgm:t>
        <a:bodyPr/>
        <a:lstStyle/>
        <a:p>
          <a:endParaRPr lang="en-US"/>
        </a:p>
      </dgm:t>
    </dgm:pt>
    <dgm:pt modelId="{8900B143-95C4-4997-8D17-BD0276CA0AE7}">
      <dgm:prSet phldrT="[Text]" custT="1"/>
      <dgm:spPr/>
      <dgm:t>
        <a:bodyPr/>
        <a:lstStyle/>
        <a:p>
          <a:r>
            <a:rPr lang="en-US" sz="1300" dirty="0"/>
            <a:t>13,609 to 13,887</a:t>
          </a:r>
        </a:p>
      </dgm:t>
    </dgm:pt>
    <dgm:pt modelId="{1E6BEBD5-9A79-4B9D-8BA2-E6CFFCBB1A3F}" type="parTrans" cxnId="{FE8ACF79-3E59-4672-B90B-378EE16C742A}">
      <dgm:prSet/>
      <dgm:spPr/>
      <dgm:t>
        <a:bodyPr/>
        <a:lstStyle/>
        <a:p>
          <a:endParaRPr lang="en-US"/>
        </a:p>
      </dgm:t>
    </dgm:pt>
    <dgm:pt modelId="{53D1CE86-479B-44E4-84E5-9BB84BEC7673}" type="sibTrans" cxnId="{FE8ACF79-3E59-4672-B90B-378EE16C742A}">
      <dgm:prSet/>
      <dgm:spPr/>
      <dgm:t>
        <a:bodyPr/>
        <a:lstStyle/>
        <a:p>
          <a:endParaRPr lang="en-US"/>
        </a:p>
      </dgm:t>
    </dgm:pt>
    <dgm:pt modelId="{1CDADCFD-504C-44A3-B074-097DF3477E5F}">
      <dgm:prSet/>
      <dgm:spPr>
        <a:solidFill>
          <a:schemeClr val="accent2"/>
        </a:solidFill>
        <a:ln>
          <a:solidFill>
            <a:schemeClr val="accent2"/>
          </a:solidFill>
        </a:ln>
      </dgm:spPr>
      <dgm:t>
        <a:bodyPr/>
        <a:lstStyle/>
        <a:p>
          <a:r>
            <a:rPr lang="en-US" dirty="0"/>
            <a:t>Adopted by School Board</a:t>
          </a:r>
        </a:p>
      </dgm:t>
    </dgm:pt>
    <dgm:pt modelId="{075CA3C5-E8C1-481C-956B-15E065DDF18A}" type="parTrans" cxnId="{8E21EC7A-7458-41DA-BF2B-6877FCB9C267}">
      <dgm:prSet/>
      <dgm:spPr/>
      <dgm:t>
        <a:bodyPr/>
        <a:lstStyle/>
        <a:p>
          <a:endParaRPr lang="en-US"/>
        </a:p>
      </dgm:t>
    </dgm:pt>
    <dgm:pt modelId="{D1A3C60B-7ADA-488B-9E21-B92ACDF753BA}" type="sibTrans" cxnId="{8E21EC7A-7458-41DA-BF2B-6877FCB9C267}">
      <dgm:prSet/>
      <dgm:spPr/>
      <dgm:t>
        <a:bodyPr/>
        <a:lstStyle/>
        <a:p>
          <a:endParaRPr lang="en-US"/>
        </a:p>
      </dgm:t>
    </dgm:pt>
    <dgm:pt modelId="{CA689203-3481-4721-9C8F-591C4C935D61}">
      <dgm:prSet phldrT="[Text]"/>
      <dgm:spPr>
        <a:solidFill>
          <a:schemeClr val="accent2">
            <a:lumMod val="20000"/>
            <a:lumOff val="80000"/>
            <a:alpha val="90000"/>
          </a:schemeClr>
        </a:solidFill>
        <a:ln>
          <a:solidFill>
            <a:schemeClr val="accent2">
              <a:lumMod val="20000"/>
              <a:lumOff val="80000"/>
              <a:alpha val="90000"/>
            </a:schemeClr>
          </a:solidFill>
        </a:ln>
      </dgm:spPr>
      <dgm:t>
        <a:bodyPr/>
        <a:lstStyle/>
        <a:p>
          <a:r>
            <a:rPr lang="en-US" dirty="0"/>
            <a:t>13,700</a:t>
          </a:r>
        </a:p>
      </dgm:t>
    </dgm:pt>
    <dgm:pt modelId="{23EE8701-5C44-440B-BF82-4158F82559C8}" type="parTrans" cxnId="{8EC58AA8-A670-4C35-B0BF-007779363F57}">
      <dgm:prSet/>
      <dgm:spPr/>
      <dgm:t>
        <a:bodyPr/>
        <a:lstStyle/>
        <a:p>
          <a:endParaRPr lang="en-US"/>
        </a:p>
      </dgm:t>
    </dgm:pt>
    <dgm:pt modelId="{A2CBA149-EF27-47BB-A910-20AC6CAEBF68}" type="sibTrans" cxnId="{8EC58AA8-A670-4C35-B0BF-007779363F57}">
      <dgm:prSet/>
      <dgm:spPr/>
      <dgm:t>
        <a:bodyPr/>
        <a:lstStyle/>
        <a:p>
          <a:endParaRPr lang="en-US"/>
        </a:p>
      </dgm:t>
    </dgm:pt>
    <dgm:pt modelId="{F6322E2A-1215-4B77-A10C-63B436DBC69E}">
      <dgm:prSet phldrT="[Text]"/>
      <dgm:spPr>
        <a:solidFill>
          <a:schemeClr val="accent2">
            <a:lumMod val="20000"/>
            <a:lumOff val="80000"/>
            <a:alpha val="90000"/>
          </a:schemeClr>
        </a:solidFill>
        <a:ln>
          <a:solidFill>
            <a:schemeClr val="accent2">
              <a:lumMod val="20000"/>
              <a:lumOff val="80000"/>
              <a:alpha val="90000"/>
            </a:schemeClr>
          </a:solidFill>
        </a:ln>
      </dgm:spPr>
      <dgm:t>
        <a:bodyPr/>
        <a:lstStyle/>
        <a:p>
          <a:r>
            <a:rPr lang="en-US" dirty="0"/>
            <a:t>TBD</a:t>
          </a:r>
        </a:p>
      </dgm:t>
    </dgm:pt>
    <dgm:pt modelId="{90664547-29FA-4400-A0A6-6837644924E5}" type="parTrans" cxnId="{D9C531EE-7632-4BCB-9C4D-207CA87B9AE8}">
      <dgm:prSet/>
      <dgm:spPr/>
      <dgm:t>
        <a:bodyPr/>
        <a:lstStyle/>
        <a:p>
          <a:endParaRPr lang="en-US"/>
        </a:p>
      </dgm:t>
    </dgm:pt>
    <dgm:pt modelId="{1EA0AD03-CD96-4B23-A917-11258286D070}" type="sibTrans" cxnId="{D9C531EE-7632-4BCB-9C4D-207CA87B9AE8}">
      <dgm:prSet/>
      <dgm:spPr/>
      <dgm:t>
        <a:bodyPr/>
        <a:lstStyle/>
        <a:p>
          <a:endParaRPr lang="en-US"/>
        </a:p>
      </dgm:t>
    </dgm:pt>
    <dgm:pt modelId="{79872AFE-77D4-477C-849F-9B93896E8E07}">
      <dgm:prSet/>
      <dgm:spPr/>
      <dgm:t>
        <a:bodyPr/>
        <a:lstStyle/>
        <a:p>
          <a:r>
            <a:rPr lang="en-US" dirty="0"/>
            <a:t>Estimated ADM for 3/31/18</a:t>
          </a:r>
        </a:p>
      </dgm:t>
    </dgm:pt>
    <dgm:pt modelId="{458A5BA1-22AD-4EF1-B27E-75CF800353C2}" type="parTrans" cxnId="{2D89C867-6F1A-40C3-88DE-921D1274ED36}">
      <dgm:prSet/>
      <dgm:spPr/>
      <dgm:t>
        <a:bodyPr/>
        <a:lstStyle/>
        <a:p>
          <a:endParaRPr lang="en-US"/>
        </a:p>
      </dgm:t>
    </dgm:pt>
    <dgm:pt modelId="{F916961F-96BC-4A60-A70D-345B860669F4}" type="sibTrans" cxnId="{2D89C867-6F1A-40C3-88DE-921D1274ED36}">
      <dgm:prSet/>
      <dgm:spPr/>
      <dgm:t>
        <a:bodyPr/>
        <a:lstStyle/>
        <a:p>
          <a:endParaRPr lang="en-US"/>
        </a:p>
      </dgm:t>
    </dgm:pt>
    <dgm:pt modelId="{6CDD4E15-AB4E-43FE-8786-EC857A757344}">
      <dgm:prSet/>
      <dgm:spPr/>
      <dgm:t>
        <a:bodyPr/>
        <a:lstStyle/>
        <a:p>
          <a:r>
            <a:rPr lang="en-US" dirty="0"/>
            <a:t>13,776</a:t>
          </a:r>
        </a:p>
      </dgm:t>
    </dgm:pt>
    <dgm:pt modelId="{88B09849-457E-4F43-9DC9-AEE0DF54B7EF}" type="parTrans" cxnId="{3C4C5E36-9A73-40E0-AB0F-DB3DF486369E}">
      <dgm:prSet/>
      <dgm:spPr/>
      <dgm:t>
        <a:bodyPr/>
        <a:lstStyle/>
        <a:p>
          <a:endParaRPr lang="en-US"/>
        </a:p>
      </dgm:t>
    </dgm:pt>
    <dgm:pt modelId="{E7418888-4D5A-4E57-A7DD-3C6E5FBB888C}" type="sibTrans" cxnId="{3C4C5E36-9A73-40E0-AB0F-DB3DF486369E}">
      <dgm:prSet/>
      <dgm:spPr/>
      <dgm:t>
        <a:bodyPr/>
        <a:lstStyle/>
        <a:p>
          <a:endParaRPr lang="en-US"/>
        </a:p>
      </dgm:t>
    </dgm:pt>
    <dgm:pt modelId="{B6A7EB38-0D84-49D6-A75A-40C35A6E7443}">
      <dgm:prSet/>
      <dgm:spPr/>
      <dgm:t>
        <a:bodyPr/>
        <a:lstStyle/>
        <a:p>
          <a:r>
            <a:rPr lang="en-US" dirty="0"/>
            <a:t>TBD in April 2019</a:t>
          </a:r>
        </a:p>
      </dgm:t>
    </dgm:pt>
    <dgm:pt modelId="{AC51DD48-BF2C-4D40-AC57-3FBFBB791400}" type="parTrans" cxnId="{A66406F5-CBC9-441E-AA22-BA17D547C726}">
      <dgm:prSet/>
      <dgm:spPr/>
      <dgm:t>
        <a:bodyPr/>
        <a:lstStyle/>
        <a:p>
          <a:endParaRPr lang="en-US"/>
        </a:p>
      </dgm:t>
    </dgm:pt>
    <dgm:pt modelId="{E252E263-E377-48E4-822D-2177AEDB8477}" type="sibTrans" cxnId="{A66406F5-CBC9-441E-AA22-BA17D547C726}">
      <dgm:prSet/>
      <dgm:spPr/>
      <dgm:t>
        <a:bodyPr/>
        <a:lstStyle/>
        <a:p>
          <a:endParaRPr lang="en-US"/>
        </a:p>
      </dgm:t>
    </dgm:pt>
    <dgm:pt modelId="{52891071-8AE7-4493-BDD3-E9A75E52720E}">
      <dgm:prSet phldrT="[Text]"/>
      <dgm:spPr>
        <a:solidFill>
          <a:schemeClr val="accent2">
            <a:lumMod val="20000"/>
            <a:lumOff val="80000"/>
            <a:alpha val="90000"/>
          </a:schemeClr>
        </a:solidFill>
        <a:ln>
          <a:solidFill>
            <a:schemeClr val="accent2">
              <a:lumMod val="20000"/>
              <a:lumOff val="80000"/>
              <a:alpha val="90000"/>
            </a:schemeClr>
          </a:solidFill>
        </a:ln>
      </dgm:spPr>
      <dgm:t>
        <a:bodyPr/>
        <a:lstStyle/>
        <a:p>
          <a:endParaRPr lang="en-US" dirty="0"/>
        </a:p>
      </dgm:t>
    </dgm:pt>
    <dgm:pt modelId="{154081BA-FAD3-40F0-ABD8-40114A8E9F33}" type="parTrans" cxnId="{2A1D6F31-0228-4EC5-87B7-1475247FD6F7}">
      <dgm:prSet/>
      <dgm:spPr/>
      <dgm:t>
        <a:bodyPr/>
        <a:lstStyle/>
        <a:p>
          <a:endParaRPr lang="en-US"/>
        </a:p>
      </dgm:t>
    </dgm:pt>
    <dgm:pt modelId="{094F2921-74AC-4D32-A492-3BE44C85950C}" type="sibTrans" cxnId="{2A1D6F31-0228-4EC5-87B7-1475247FD6F7}">
      <dgm:prSet/>
      <dgm:spPr/>
      <dgm:t>
        <a:bodyPr/>
        <a:lstStyle/>
        <a:p>
          <a:endParaRPr lang="en-US"/>
        </a:p>
      </dgm:t>
    </dgm:pt>
    <dgm:pt modelId="{E29E7471-040B-49DB-90D2-E5C290643E05}">
      <dgm:prSet/>
      <dgm:spPr/>
      <dgm:t>
        <a:bodyPr/>
        <a:lstStyle/>
        <a:p>
          <a:endParaRPr lang="en-US" dirty="0"/>
        </a:p>
      </dgm:t>
    </dgm:pt>
    <dgm:pt modelId="{40A4787C-7200-417D-AF6A-40404AB0CB4F}" type="parTrans" cxnId="{18E598DC-F4AA-4B96-9155-6DA394B183A9}">
      <dgm:prSet/>
      <dgm:spPr/>
      <dgm:t>
        <a:bodyPr/>
        <a:lstStyle/>
        <a:p>
          <a:endParaRPr lang="en-US"/>
        </a:p>
      </dgm:t>
    </dgm:pt>
    <dgm:pt modelId="{DDC6F384-2D95-4FAE-AD33-8340D3E0CAC9}" type="sibTrans" cxnId="{18E598DC-F4AA-4B96-9155-6DA394B183A9}">
      <dgm:prSet/>
      <dgm:spPr/>
      <dgm:t>
        <a:bodyPr/>
        <a:lstStyle/>
        <a:p>
          <a:endParaRPr lang="en-US"/>
        </a:p>
      </dgm:t>
    </dgm:pt>
    <dgm:pt modelId="{D56C74ED-AF83-4967-8F52-4906DBEC1607}">
      <dgm:prSet phldrT="[Text]"/>
      <dgm:spPr/>
      <dgm:t>
        <a:bodyPr/>
        <a:lstStyle/>
        <a:p>
          <a:endParaRPr lang="en-US" dirty="0"/>
        </a:p>
      </dgm:t>
    </dgm:pt>
    <dgm:pt modelId="{797786C6-0ED4-4D63-A0E7-CDE964F7B528}" type="parTrans" cxnId="{7AF44012-CD63-4230-8C99-872987990B59}">
      <dgm:prSet/>
      <dgm:spPr/>
      <dgm:t>
        <a:bodyPr/>
        <a:lstStyle/>
        <a:p>
          <a:endParaRPr lang="en-US"/>
        </a:p>
      </dgm:t>
    </dgm:pt>
    <dgm:pt modelId="{C9CC0C65-64C3-49AF-B253-8DC9B05BCBA5}" type="sibTrans" cxnId="{7AF44012-CD63-4230-8C99-872987990B59}">
      <dgm:prSet/>
      <dgm:spPr/>
      <dgm:t>
        <a:bodyPr/>
        <a:lstStyle/>
        <a:p>
          <a:endParaRPr lang="en-US"/>
        </a:p>
      </dgm:t>
    </dgm:pt>
    <dgm:pt modelId="{5F6573B7-8C6A-4863-A538-268DC36301B9}">
      <dgm:prSet phldrT="[Text]" custT="1"/>
      <dgm:spPr/>
      <dgm:t>
        <a:bodyPr/>
        <a:lstStyle/>
        <a:p>
          <a:endParaRPr lang="en-US" sz="1600" dirty="0"/>
        </a:p>
      </dgm:t>
    </dgm:pt>
    <dgm:pt modelId="{286F2CDD-5611-4C47-A8B1-E2B6A04193BA}" type="parTrans" cxnId="{FAA3AB2E-C08A-4637-98CC-57285783D08A}">
      <dgm:prSet/>
      <dgm:spPr/>
      <dgm:t>
        <a:bodyPr/>
        <a:lstStyle/>
        <a:p>
          <a:endParaRPr lang="en-US"/>
        </a:p>
      </dgm:t>
    </dgm:pt>
    <dgm:pt modelId="{446BBFEC-83F6-4599-B8F5-807A8A36F0ED}" type="sibTrans" cxnId="{FAA3AB2E-C08A-4637-98CC-57285783D08A}">
      <dgm:prSet/>
      <dgm:spPr/>
      <dgm:t>
        <a:bodyPr/>
        <a:lstStyle/>
        <a:p>
          <a:endParaRPr lang="en-US"/>
        </a:p>
      </dgm:t>
    </dgm:pt>
    <dgm:pt modelId="{2ED3A467-B4AA-4052-97C2-5E3D32DA0561}">
      <dgm:prSet phldrT="[Text]"/>
      <dgm:spPr>
        <a:solidFill>
          <a:schemeClr val="accent2">
            <a:lumMod val="20000"/>
            <a:lumOff val="80000"/>
            <a:alpha val="90000"/>
          </a:schemeClr>
        </a:solidFill>
        <a:ln>
          <a:solidFill>
            <a:schemeClr val="accent2">
              <a:lumMod val="20000"/>
              <a:lumOff val="80000"/>
              <a:alpha val="90000"/>
            </a:schemeClr>
          </a:solidFill>
        </a:ln>
      </dgm:spPr>
      <dgm:t>
        <a:bodyPr/>
        <a:lstStyle/>
        <a:p>
          <a:endParaRPr lang="en-US" dirty="0"/>
        </a:p>
      </dgm:t>
    </dgm:pt>
    <dgm:pt modelId="{964CCD42-3552-42F6-B4ED-DB1240499133}" type="parTrans" cxnId="{0BB81227-0A9E-4638-83E5-A3AE07F367EE}">
      <dgm:prSet/>
      <dgm:spPr/>
      <dgm:t>
        <a:bodyPr/>
        <a:lstStyle/>
        <a:p>
          <a:endParaRPr lang="en-US"/>
        </a:p>
      </dgm:t>
    </dgm:pt>
    <dgm:pt modelId="{F1DF469A-2AEA-41A2-9D67-B2FA3774FD12}" type="sibTrans" cxnId="{0BB81227-0A9E-4638-83E5-A3AE07F367EE}">
      <dgm:prSet/>
      <dgm:spPr/>
      <dgm:t>
        <a:bodyPr/>
        <a:lstStyle/>
        <a:p>
          <a:endParaRPr lang="en-US"/>
        </a:p>
      </dgm:t>
    </dgm:pt>
    <dgm:pt modelId="{2304C076-7D90-4B25-96ED-DD6B75AA426B}">
      <dgm:prSet/>
      <dgm:spPr/>
      <dgm:t>
        <a:bodyPr/>
        <a:lstStyle/>
        <a:p>
          <a:endParaRPr lang="en-US" dirty="0"/>
        </a:p>
      </dgm:t>
    </dgm:pt>
    <dgm:pt modelId="{C18962E7-3DF2-4916-92F0-D5C9F8E7E2C7}" type="parTrans" cxnId="{4E4C64CB-9D18-44A8-A1C9-5A3588919D98}">
      <dgm:prSet/>
      <dgm:spPr/>
      <dgm:t>
        <a:bodyPr/>
        <a:lstStyle/>
        <a:p>
          <a:endParaRPr lang="en-US"/>
        </a:p>
      </dgm:t>
    </dgm:pt>
    <dgm:pt modelId="{4D889367-9AA0-4429-A169-E3F67CCF63EB}" type="sibTrans" cxnId="{4E4C64CB-9D18-44A8-A1C9-5A3588919D98}">
      <dgm:prSet/>
      <dgm:spPr/>
      <dgm:t>
        <a:bodyPr/>
        <a:lstStyle/>
        <a:p>
          <a:endParaRPr lang="en-US"/>
        </a:p>
      </dgm:t>
    </dgm:pt>
    <dgm:pt modelId="{B7DC8369-A1B5-43B7-A09F-3B486F2EAAF6}">
      <dgm:prSet phldrT="[Text]"/>
      <dgm:spPr/>
      <dgm:t>
        <a:bodyPr/>
        <a:lstStyle/>
        <a:p>
          <a:r>
            <a:rPr lang="en-US" dirty="0"/>
            <a:t>13,721</a:t>
          </a:r>
        </a:p>
      </dgm:t>
    </dgm:pt>
    <dgm:pt modelId="{B52044CB-578A-42FD-962A-49ABDDE7B72D}" type="parTrans" cxnId="{98376B7F-614C-400A-B877-DEB1579FB51C}">
      <dgm:prSet/>
      <dgm:spPr/>
      <dgm:t>
        <a:bodyPr/>
        <a:lstStyle/>
        <a:p>
          <a:endParaRPr lang="en-US"/>
        </a:p>
      </dgm:t>
    </dgm:pt>
    <dgm:pt modelId="{B1E5185D-0EE5-44D2-9110-5DF7ECE7AABC}" type="sibTrans" cxnId="{98376B7F-614C-400A-B877-DEB1579FB51C}">
      <dgm:prSet/>
      <dgm:spPr/>
      <dgm:t>
        <a:bodyPr/>
        <a:lstStyle/>
        <a:p>
          <a:endParaRPr lang="en-US"/>
        </a:p>
      </dgm:t>
    </dgm:pt>
    <dgm:pt modelId="{534227B0-05CD-4A64-9033-78AF4C8046B3}">
      <dgm:prSet phldrT="[Text]"/>
      <dgm:spPr/>
      <dgm:t>
        <a:bodyPr/>
        <a:lstStyle/>
        <a:p>
          <a:endParaRPr lang="en-US" dirty="0"/>
        </a:p>
      </dgm:t>
    </dgm:pt>
    <dgm:pt modelId="{D04CCFC9-31A9-4D86-8A56-04704CE1E0CD}" type="parTrans" cxnId="{0E7CEB21-8C01-4D48-936B-293E0E77EE55}">
      <dgm:prSet/>
      <dgm:spPr/>
      <dgm:t>
        <a:bodyPr/>
        <a:lstStyle/>
        <a:p>
          <a:endParaRPr lang="en-US"/>
        </a:p>
      </dgm:t>
    </dgm:pt>
    <dgm:pt modelId="{E8AA1B0D-D2E4-41D4-8EF2-C1B250466988}" type="sibTrans" cxnId="{0E7CEB21-8C01-4D48-936B-293E0E77EE55}">
      <dgm:prSet/>
      <dgm:spPr/>
      <dgm:t>
        <a:bodyPr/>
        <a:lstStyle/>
        <a:p>
          <a:endParaRPr lang="en-US"/>
        </a:p>
      </dgm:t>
    </dgm:pt>
    <dgm:pt modelId="{1757CA4A-586C-485F-8F1A-710A3013C701}">
      <dgm:prSet phldrT="[Text]"/>
      <dgm:spPr/>
      <dgm:t>
        <a:bodyPr/>
        <a:lstStyle/>
        <a:p>
          <a:r>
            <a:rPr lang="en-US" dirty="0"/>
            <a:t>To be released by VDOE on Dec 18th</a:t>
          </a:r>
        </a:p>
      </dgm:t>
    </dgm:pt>
    <dgm:pt modelId="{5E428BD4-4111-463C-A019-FDDAD7738CF9}" type="parTrans" cxnId="{F01669C4-B506-4A33-A2AB-7D10001F133C}">
      <dgm:prSet/>
      <dgm:spPr/>
      <dgm:t>
        <a:bodyPr/>
        <a:lstStyle/>
        <a:p>
          <a:endParaRPr lang="en-US"/>
        </a:p>
      </dgm:t>
    </dgm:pt>
    <dgm:pt modelId="{93D72086-2D3E-4CD6-B18C-C95769197549}" type="sibTrans" cxnId="{F01669C4-B506-4A33-A2AB-7D10001F133C}">
      <dgm:prSet/>
      <dgm:spPr/>
      <dgm:t>
        <a:bodyPr/>
        <a:lstStyle/>
        <a:p>
          <a:endParaRPr lang="en-US"/>
        </a:p>
      </dgm:t>
    </dgm:pt>
    <dgm:pt modelId="{437A3DCB-6739-4E8A-AB66-86B2D2E0605F}">
      <dgm:prSet phldrT="[Text]"/>
      <dgm:spPr/>
      <dgm:t>
        <a:bodyPr/>
        <a:lstStyle/>
        <a:p>
          <a:r>
            <a:rPr lang="en-US"/>
            <a:t>Grade </a:t>
          </a:r>
          <a:r>
            <a:rPr lang="en-US" dirty="0"/>
            <a:t>Progression</a:t>
          </a:r>
        </a:p>
      </dgm:t>
    </dgm:pt>
    <dgm:pt modelId="{5063490B-F6FD-43BD-B2F3-2D25A23CF3E2}" type="parTrans" cxnId="{8EFBDEEC-F4D4-41BC-B315-BF8B9B5204D5}">
      <dgm:prSet/>
      <dgm:spPr/>
      <dgm:t>
        <a:bodyPr/>
        <a:lstStyle/>
        <a:p>
          <a:endParaRPr lang="en-US"/>
        </a:p>
      </dgm:t>
    </dgm:pt>
    <dgm:pt modelId="{E4F02823-FDCF-412E-A3CE-E6D374D09F04}" type="sibTrans" cxnId="{8EFBDEEC-F4D4-41BC-B315-BF8B9B5204D5}">
      <dgm:prSet/>
      <dgm:spPr/>
      <dgm:t>
        <a:bodyPr/>
        <a:lstStyle/>
        <a:p>
          <a:endParaRPr lang="en-US"/>
        </a:p>
      </dgm:t>
    </dgm:pt>
    <dgm:pt modelId="{7F4192EE-C4B5-4070-A51E-4F1D93886534}">
      <dgm:prSet phldrT="[Text]"/>
      <dgm:spPr/>
      <dgm:t>
        <a:bodyPr/>
        <a:lstStyle/>
        <a:p>
          <a:endParaRPr lang="en-US" dirty="0"/>
        </a:p>
      </dgm:t>
    </dgm:pt>
    <dgm:pt modelId="{4BB83D6F-C49B-4DE7-8837-3EC8096F4C2B}" type="parTrans" cxnId="{9793E34E-9416-4FF8-BA7E-5C37AE075ADF}">
      <dgm:prSet/>
      <dgm:spPr/>
      <dgm:t>
        <a:bodyPr/>
        <a:lstStyle/>
        <a:p>
          <a:endParaRPr lang="en-US"/>
        </a:p>
      </dgm:t>
    </dgm:pt>
    <dgm:pt modelId="{23946F48-AE60-4923-950C-B22A4D64C15B}" type="sibTrans" cxnId="{9793E34E-9416-4FF8-BA7E-5C37AE075ADF}">
      <dgm:prSet/>
      <dgm:spPr/>
      <dgm:t>
        <a:bodyPr/>
        <a:lstStyle/>
        <a:p>
          <a:endParaRPr lang="en-US"/>
        </a:p>
      </dgm:t>
    </dgm:pt>
    <dgm:pt modelId="{68B5FEFA-95ED-4D4E-9399-9752157F8A50}">
      <dgm:prSet phldrT="[Text]"/>
      <dgm:spPr/>
      <dgm:t>
        <a:bodyPr/>
        <a:lstStyle/>
        <a:p>
          <a:endParaRPr lang="en-US" dirty="0"/>
        </a:p>
      </dgm:t>
    </dgm:pt>
    <dgm:pt modelId="{A7AF7C2E-D7A9-4470-89AB-258C85A2A2B0}" type="parTrans" cxnId="{ACADEE1A-122D-4423-965B-2DD956F6A89F}">
      <dgm:prSet/>
      <dgm:spPr/>
      <dgm:t>
        <a:bodyPr/>
        <a:lstStyle/>
        <a:p>
          <a:endParaRPr lang="en-US"/>
        </a:p>
      </dgm:t>
    </dgm:pt>
    <dgm:pt modelId="{03AC788C-6459-4BF8-A713-34BEC4A2DCBC}" type="sibTrans" cxnId="{ACADEE1A-122D-4423-965B-2DD956F6A89F}">
      <dgm:prSet/>
      <dgm:spPr/>
      <dgm:t>
        <a:bodyPr/>
        <a:lstStyle/>
        <a:p>
          <a:endParaRPr lang="en-US"/>
        </a:p>
      </dgm:t>
    </dgm:pt>
    <dgm:pt modelId="{369A4172-E028-42B4-AFFC-B82DE53B5742}" type="pres">
      <dgm:prSet presAssocID="{60AD5A34-7693-4D42-A0BF-D3ADBB564039}" presName="Name0" presStyleCnt="0">
        <dgm:presLayoutVars>
          <dgm:dir/>
          <dgm:animLvl val="lvl"/>
          <dgm:resizeHandles val="exact"/>
        </dgm:presLayoutVars>
      </dgm:prSet>
      <dgm:spPr/>
    </dgm:pt>
    <dgm:pt modelId="{F68569D4-84E2-4513-8C33-503C9F90E5B1}" type="pres">
      <dgm:prSet presAssocID="{DE1968CF-BE18-448A-9887-236E8DC93021}" presName="composite" presStyleCnt="0"/>
      <dgm:spPr/>
    </dgm:pt>
    <dgm:pt modelId="{08668B2B-E41D-4A02-A403-7035A94F57C7}" type="pres">
      <dgm:prSet presAssocID="{DE1968CF-BE18-448A-9887-236E8DC93021}" presName="parTx" presStyleLbl="alignNode1" presStyleIdx="0" presStyleCnt="5">
        <dgm:presLayoutVars>
          <dgm:chMax val="0"/>
          <dgm:chPref val="0"/>
          <dgm:bulletEnabled val="1"/>
        </dgm:presLayoutVars>
      </dgm:prSet>
      <dgm:spPr/>
    </dgm:pt>
    <dgm:pt modelId="{E42EB05A-5743-4B34-AAE1-7100FF4ACDA2}" type="pres">
      <dgm:prSet presAssocID="{DE1968CF-BE18-448A-9887-236E8DC93021}" presName="desTx" presStyleLbl="alignAccFollowNode1" presStyleIdx="0" presStyleCnt="5">
        <dgm:presLayoutVars>
          <dgm:bulletEnabled val="1"/>
        </dgm:presLayoutVars>
      </dgm:prSet>
      <dgm:spPr/>
    </dgm:pt>
    <dgm:pt modelId="{E2A93559-5FDA-444C-A9C1-DB488ECEADAE}" type="pres">
      <dgm:prSet presAssocID="{6DCADD4D-8519-448B-95C5-C7080CC34D81}" presName="space" presStyleCnt="0"/>
      <dgm:spPr/>
    </dgm:pt>
    <dgm:pt modelId="{4B170FF7-C1A7-4EDE-B903-58F6FE8B4199}" type="pres">
      <dgm:prSet presAssocID="{437A3DCB-6739-4E8A-AB66-86B2D2E0605F}" presName="composite" presStyleCnt="0"/>
      <dgm:spPr/>
    </dgm:pt>
    <dgm:pt modelId="{3A89FF67-7F79-42F3-929D-A374F3547640}" type="pres">
      <dgm:prSet presAssocID="{437A3DCB-6739-4E8A-AB66-86B2D2E0605F}" presName="parTx" presStyleLbl="alignNode1" presStyleIdx="1" presStyleCnt="5">
        <dgm:presLayoutVars>
          <dgm:chMax val="0"/>
          <dgm:chPref val="0"/>
          <dgm:bulletEnabled val="1"/>
        </dgm:presLayoutVars>
      </dgm:prSet>
      <dgm:spPr/>
    </dgm:pt>
    <dgm:pt modelId="{7950C826-DE12-4DAE-94EC-C8972CAD8290}" type="pres">
      <dgm:prSet presAssocID="{437A3DCB-6739-4E8A-AB66-86B2D2E0605F}" presName="desTx" presStyleLbl="alignAccFollowNode1" presStyleIdx="1" presStyleCnt="5">
        <dgm:presLayoutVars>
          <dgm:bulletEnabled val="1"/>
        </dgm:presLayoutVars>
      </dgm:prSet>
      <dgm:spPr/>
    </dgm:pt>
    <dgm:pt modelId="{1EA74A10-C85B-49D1-89CB-F2DF93697CA4}" type="pres">
      <dgm:prSet presAssocID="{E4F02823-FDCF-412E-A3CE-E6D374D09F04}" presName="space" presStyleCnt="0"/>
      <dgm:spPr/>
    </dgm:pt>
    <dgm:pt modelId="{1328BA21-6A4A-4C45-B007-F2D909294B3A}" type="pres">
      <dgm:prSet presAssocID="{D8AA78EB-3F4F-4525-9AC8-C0F66C9AFCF1}" presName="composite" presStyleCnt="0"/>
      <dgm:spPr/>
    </dgm:pt>
    <dgm:pt modelId="{6D95D8F5-2E97-4F28-9D06-6568EAADEA6A}" type="pres">
      <dgm:prSet presAssocID="{D8AA78EB-3F4F-4525-9AC8-C0F66C9AFCF1}" presName="parTx" presStyleLbl="alignNode1" presStyleIdx="2" presStyleCnt="5">
        <dgm:presLayoutVars>
          <dgm:chMax val="0"/>
          <dgm:chPref val="0"/>
          <dgm:bulletEnabled val="1"/>
        </dgm:presLayoutVars>
      </dgm:prSet>
      <dgm:spPr/>
    </dgm:pt>
    <dgm:pt modelId="{AFAFBA6B-F9BD-4F25-A1F7-466FB61057BF}" type="pres">
      <dgm:prSet presAssocID="{D8AA78EB-3F4F-4525-9AC8-C0F66C9AFCF1}" presName="desTx" presStyleLbl="alignAccFollowNode1" presStyleIdx="2" presStyleCnt="5">
        <dgm:presLayoutVars>
          <dgm:bulletEnabled val="1"/>
        </dgm:presLayoutVars>
      </dgm:prSet>
      <dgm:spPr/>
    </dgm:pt>
    <dgm:pt modelId="{E5DBE48B-80B0-4897-BA03-1C233B8C419A}" type="pres">
      <dgm:prSet presAssocID="{8A7452D7-6BCE-4BAC-8664-48B3D9E0A835}" presName="space" presStyleCnt="0"/>
      <dgm:spPr/>
    </dgm:pt>
    <dgm:pt modelId="{9C931B32-C362-4846-9076-E99D50723AAD}" type="pres">
      <dgm:prSet presAssocID="{1CDADCFD-504C-44A3-B074-097DF3477E5F}" presName="composite" presStyleCnt="0"/>
      <dgm:spPr/>
    </dgm:pt>
    <dgm:pt modelId="{056B4F52-35E6-40F4-B3DE-5CABC815288F}" type="pres">
      <dgm:prSet presAssocID="{1CDADCFD-504C-44A3-B074-097DF3477E5F}" presName="parTx" presStyleLbl="alignNode1" presStyleIdx="3" presStyleCnt="5">
        <dgm:presLayoutVars>
          <dgm:chMax val="0"/>
          <dgm:chPref val="0"/>
          <dgm:bulletEnabled val="1"/>
        </dgm:presLayoutVars>
      </dgm:prSet>
      <dgm:spPr/>
    </dgm:pt>
    <dgm:pt modelId="{0260F753-23C9-4656-868B-E8AC0A1DF594}" type="pres">
      <dgm:prSet presAssocID="{1CDADCFD-504C-44A3-B074-097DF3477E5F}" presName="desTx" presStyleLbl="alignAccFollowNode1" presStyleIdx="3" presStyleCnt="5">
        <dgm:presLayoutVars>
          <dgm:bulletEnabled val="1"/>
        </dgm:presLayoutVars>
      </dgm:prSet>
      <dgm:spPr/>
    </dgm:pt>
    <dgm:pt modelId="{791E57F0-D99F-4FF2-93D2-EE1685923B1F}" type="pres">
      <dgm:prSet presAssocID="{D1A3C60B-7ADA-488B-9E21-B92ACDF753BA}" presName="space" presStyleCnt="0"/>
      <dgm:spPr/>
    </dgm:pt>
    <dgm:pt modelId="{D4B98BE3-A9D3-4977-89D5-32E2B979DB1A}" type="pres">
      <dgm:prSet presAssocID="{79872AFE-77D4-477C-849F-9B93896E8E07}" presName="composite" presStyleCnt="0"/>
      <dgm:spPr/>
    </dgm:pt>
    <dgm:pt modelId="{A5BED612-DB2E-4946-9D49-39B840FFBC19}" type="pres">
      <dgm:prSet presAssocID="{79872AFE-77D4-477C-849F-9B93896E8E07}" presName="parTx" presStyleLbl="alignNode1" presStyleIdx="4" presStyleCnt="5">
        <dgm:presLayoutVars>
          <dgm:chMax val="0"/>
          <dgm:chPref val="0"/>
          <dgm:bulletEnabled val="1"/>
        </dgm:presLayoutVars>
      </dgm:prSet>
      <dgm:spPr/>
    </dgm:pt>
    <dgm:pt modelId="{50E98FCD-6539-4973-A8EC-6A166C552BE5}" type="pres">
      <dgm:prSet presAssocID="{79872AFE-77D4-477C-849F-9B93896E8E07}" presName="desTx" presStyleLbl="alignAccFollowNode1" presStyleIdx="4" presStyleCnt="5">
        <dgm:presLayoutVars>
          <dgm:bulletEnabled val="1"/>
        </dgm:presLayoutVars>
      </dgm:prSet>
      <dgm:spPr/>
    </dgm:pt>
  </dgm:ptLst>
  <dgm:cxnLst>
    <dgm:cxn modelId="{7136BC07-CBA1-4EF8-9092-376A0472B6DF}" type="presOf" srcId="{52891071-8AE7-4493-BDD3-E9A75E52720E}" destId="{0260F753-23C9-4656-868B-E8AC0A1DF594}" srcOrd="0" destOrd="1" presId="urn:microsoft.com/office/officeart/2005/8/layout/hList1"/>
    <dgm:cxn modelId="{366A5708-A9BA-4BE1-9758-C1766B5CA0A3}" type="presOf" srcId="{9F7DD060-FEC9-46AF-832A-AFE596606A63}" destId="{AFAFBA6B-F9BD-4F25-A1F7-466FB61057BF}" srcOrd="0" destOrd="0" presId="urn:microsoft.com/office/officeart/2005/8/layout/hList1"/>
    <dgm:cxn modelId="{A1C8780C-BE9B-4417-9D55-BF7E1A6E2C91}" type="presOf" srcId="{CA689203-3481-4721-9C8F-591C4C935D61}" destId="{0260F753-23C9-4656-868B-E8AC0A1DF594}" srcOrd="0" destOrd="0" presId="urn:microsoft.com/office/officeart/2005/8/layout/hList1"/>
    <dgm:cxn modelId="{7AF44012-CD63-4230-8C99-872987990B59}" srcId="{437A3DCB-6739-4E8A-AB66-86B2D2E0605F}" destId="{D56C74ED-AF83-4967-8F52-4906DBEC1607}" srcOrd="1" destOrd="0" parTransId="{797786C6-0ED4-4D63-A0E7-CDE964F7B528}" sibTransId="{C9CC0C65-64C3-49AF-B253-8DC9B05BCBA5}"/>
    <dgm:cxn modelId="{42E4D215-AC71-45C1-AF56-EA564250CBDC}" type="presOf" srcId="{2ED3A467-B4AA-4052-97C2-5E3D32DA0561}" destId="{0260F753-23C9-4656-868B-E8AC0A1DF594}" srcOrd="0" destOrd="2" presId="urn:microsoft.com/office/officeart/2005/8/layout/hList1"/>
    <dgm:cxn modelId="{1EF33316-3A73-4894-8DC7-AC4686ED2500}" srcId="{60AD5A34-7693-4D42-A0BF-D3ADBB564039}" destId="{D8AA78EB-3F4F-4525-9AC8-C0F66C9AFCF1}" srcOrd="2" destOrd="0" parTransId="{AC886B42-0CC5-478F-A22F-550E0CCB7120}" sibTransId="{8A7452D7-6BCE-4BAC-8664-48B3D9E0A835}"/>
    <dgm:cxn modelId="{5C769118-C953-4231-A9A5-91BDA0400976}" type="presOf" srcId="{68B5FEFA-95ED-4D4E-9399-9752157F8A50}" destId="{7950C826-DE12-4DAE-94EC-C8972CAD8290}" srcOrd="0" destOrd="2" presId="urn:microsoft.com/office/officeart/2005/8/layout/hList1"/>
    <dgm:cxn modelId="{66F7D41A-62E3-4507-B0F1-6A41D5B46E37}" type="presOf" srcId="{2304C076-7D90-4B25-96ED-DD6B75AA426B}" destId="{50E98FCD-6539-4973-A8EC-6A166C552BE5}" srcOrd="0" destOrd="2" presId="urn:microsoft.com/office/officeart/2005/8/layout/hList1"/>
    <dgm:cxn modelId="{ACADEE1A-122D-4423-965B-2DD956F6A89F}" srcId="{437A3DCB-6739-4E8A-AB66-86B2D2E0605F}" destId="{68B5FEFA-95ED-4D4E-9399-9752157F8A50}" srcOrd="2" destOrd="0" parTransId="{A7AF7C2E-D7A9-4470-89AB-258C85A2A2B0}" sibTransId="{03AC788C-6459-4BF8-A713-34BEC4A2DCBC}"/>
    <dgm:cxn modelId="{B409FE1D-FD4F-46B3-9C5A-30E6E787B83B}" srcId="{60AD5A34-7693-4D42-A0BF-D3ADBB564039}" destId="{DE1968CF-BE18-448A-9887-236E8DC93021}" srcOrd="0" destOrd="0" parTransId="{37F6C0E7-FC50-4292-805C-119A0A28764F}" sibTransId="{6DCADD4D-8519-448B-95C5-C7080CC34D81}"/>
    <dgm:cxn modelId="{0E7CEB21-8C01-4D48-936B-293E0E77EE55}" srcId="{DE1968CF-BE18-448A-9887-236E8DC93021}" destId="{534227B0-05CD-4A64-9033-78AF4C8046B3}" srcOrd="1" destOrd="0" parTransId="{D04CCFC9-31A9-4D86-8A56-04704CE1E0CD}" sibTransId="{E8AA1B0D-D2E4-41D4-8EF2-C1B250466988}"/>
    <dgm:cxn modelId="{0BB81227-0A9E-4638-83E5-A3AE07F367EE}" srcId="{1CDADCFD-504C-44A3-B074-097DF3477E5F}" destId="{2ED3A467-B4AA-4052-97C2-5E3D32DA0561}" srcOrd="2" destOrd="0" parTransId="{964CCD42-3552-42F6-B4ED-DB1240499133}" sibTransId="{F1DF469A-2AEA-41A2-9D67-B2FA3774FD12}"/>
    <dgm:cxn modelId="{596F922E-06FA-4362-A662-80424755939A}" type="presOf" srcId="{437A3DCB-6739-4E8A-AB66-86B2D2E0605F}" destId="{3A89FF67-7F79-42F3-929D-A374F3547640}" srcOrd="0" destOrd="0" presId="urn:microsoft.com/office/officeart/2005/8/layout/hList1"/>
    <dgm:cxn modelId="{FAA3AB2E-C08A-4637-98CC-57285783D08A}" srcId="{D8AA78EB-3F4F-4525-9AC8-C0F66C9AFCF1}" destId="{5F6573B7-8C6A-4863-A538-268DC36301B9}" srcOrd="1" destOrd="0" parTransId="{286F2CDD-5611-4C47-A8B1-E2B6A04193BA}" sibTransId="{446BBFEC-83F6-4599-B8F5-807A8A36F0ED}"/>
    <dgm:cxn modelId="{2A1D6F31-0228-4EC5-87B7-1475247FD6F7}" srcId="{1CDADCFD-504C-44A3-B074-097DF3477E5F}" destId="{52891071-8AE7-4493-BDD3-E9A75E52720E}" srcOrd="1" destOrd="0" parTransId="{154081BA-FAD3-40F0-ABD8-40114A8E9F33}" sibTransId="{094F2921-74AC-4D32-A492-3BE44C85950C}"/>
    <dgm:cxn modelId="{57984632-3258-4012-B5B2-2F28977A95C2}" type="presOf" srcId="{98DFA7F8-C59E-487A-8D94-D69E9EF2F5F9}" destId="{7950C826-DE12-4DAE-94EC-C8972CAD8290}" srcOrd="0" destOrd="0" presId="urn:microsoft.com/office/officeart/2005/8/layout/hList1"/>
    <dgm:cxn modelId="{3C4C5E36-9A73-40E0-AB0F-DB3DF486369E}" srcId="{79872AFE-77D4-477C-849F-9B93896E8E07}" destId="{6CDD4E15-AB4E-43FE-8786-EC857A757344}" srcOrd="0" destOrd="0" parTransId="{88B09849-457E-4F43-9DC9-AEE0DF54B7EF}" sibTransId="{E7418888-4D5A-4E57-A7DD-3C6E5FBB888C}"/>
    <dgm:cxn modelId="{FAB1B63C-25CF-4356-855A-52587854DED9}" type="presOf" srcId="{1CDADCFD-504C-44A3-B074-097DF3477E5F}" destId="{056B4F52-35E6-40F4-B3DE-5CABC815288F}" srcOrd="0" destOrd="0" presId="urn:microsoft.com/office/officeart/2005/8/layout/hList1"/>
    <dgm:cxn modelId="{3F370A3F-093A-43A3-8EB0-A6C2721DE866}" type="presOf" srcId="{534227B0-05CD-4A64-9033-78AF4C8046B3}" destId="{E42EB05A-5743-4B34-AAE1-7100FF4ACDA2}" srcOrd="0" destOrd="1" presId="urn:microsoft.com/office/officeart/2005/8/layout/hList1"/>
    <dgm:cxn modelId="{930E2149-FBD7-45AF-8B05-1E887C4880F4}" type="presOf" srcId="{0A48DCD5-3ECF-45DC-9F9D-B6DBF425F229}" destId="{7950C826-DE12-4DAE-94EC-C8972CAD8290}" srcOrd="0" destOrd="3" presId="urn:microsoft.com/office/officeart/2005/8/layout/hList1"/>
    <dgm:cxn modelId="{9793E34E-9416-4FF8-BA7E-5C37AE075ADF}" srcId="{DE1968CF-BE18-448A-9887-236E8DC93021}" destId="{7F4192EE-C4B5-4070-A51E-4F1D93886534}" srcOrd="2" destOrd="0" parTransId="{4BB83D6F-C49B-4DE7-8837-3EC8096F4C2B}" sibTransId="{23946F48-AE60-4923-950C-B22A4D64C15B}"/>
    <dgm:cxn modelId="{22819F60-384A-44C6-9710-CAD8D337F0F3}" type="presOf" srcId="{5F6573B7-8C6A-4863-A538-268DC36301B9}" destId="{AFAFBA6B-F9BD-4F25-A1F7-466FB61057BF}" srcOrd="0" destOrd="1" presId="urn:microsoft.com/office/officeart/2005/8/layout/hList1"/>
    <dgm:cxn modelId="{2D89C867-6F1A-40C3-88DE-921D1274ED36}" srcId="{60AD5A34-7693-4D42-A0BF-D3ADBB564039}" destId="{79872AFE-77D4-477C-849F-9B93896E8E07}" srcOrd="4" destOrd="0" parTransId="{458A5BA1-22AD-4EF1-B27E-75CF800353C2}" sibTransId="{F916961F-96BC-4A60-A70D-345B860669F4}"/>
    <dgm:cxn modelId="{048BE476-73CE-4CCB-BE45-52BB0C3D82A3}" type="presOf" srcId="{60AD5A34-7693-4D42-A0BF-D3ADBB564039}" destId="{369A4172-E028-42B4-AFFC-B82DE53B5742}" srcOrd="0" destOrd="0" presId="urn:microsoft.com/office/officeart/2005/8/layout/hList1"/>
    <dgm:cxn modelId="{FE8ACF79-3E59-4672-B90B-378EE16C742A}" srcId="{D8AA78EB-3F4F-4525-9AC8-C0F66C9AFCF1}" destId="{8900B143-95C4-4997-8D17-BD0276CA0AE7}" srcOrd="2" destOrd="0" parTransId="{1E6BEBD5-9A79-4B9D-8BA2-E6CFFCBB1A3F}" sibTransId="{53D1CE86-479B-44E4-84E5-9BB84BEC7673}"/>
    <dgm:cxn modelId="{8E21EC7A-7458-41DA-BF2B-6877FCB9C267}" srcId="{60AD5A34-7693-4D42-A0BF-D3ADBB564039}" destId="{1CDADCFD-504C-44A3-B074-097DF3477E5F}" srcOrd="3" destOrd="0" parTransId="{075CA3C5-E8C1-481C-956B-15E065DDF18A}" sibTransId="{D1A3C60B-7ADA-488B-9E21-B92ACDF753BA}"/>
    <dgm:cxn modelId="{98376B7F-614C-400A-B877-DEB1579FB51C}" srcId="{DE1968CF-BE18-448A-9887-236E8DC93021}" destId="{B7DC8369-A1B5-43B7-A09F-3B486F2EAAF6}" srcOrd="0" destOrd="0" parTransId="{B52044CB-578A-42FD-962A-49ABDDE7B72D}" sibTransId="{B1E5185D-0EE5-44D2-9110-5DF7ECE7AABC}"/>
    <dgm:cxn modelId="{C54AEB8E-3634-4116-8A7D-5601BA8117EC}" type="presOf" srcId="{B7DC8369-A1B5-43B7-A09F-3B486F2EAAF6}" destId="{E42EB05A-5743-4B34-AAE1-7100FF4ACDA2}" srcOrd="0" destOrd="0" presId="urn:microsoft.com/office/officeart/2005/8/layout/hList1"/>
    <dgm:cxn modelId="{07FC6594-F2D6-48FC-87B9-77BDC56A5205}" type="presOf" srcId="{7F4192EE-C4B5-4070-A51E-4F1D93886534}" destId="{E42EB05A-5743-4B34-AAE1-7100FF4ACDA2}" srcOrd="0" destOrd="2" presId="urn:microsoft.com/office/officeart/2005/8/layout/hList1"/>
    <dgm:cxn modelId="{3C8247A4-9D51-47F8-AF6B-6951AFE8AABF}" type="presOf" srcId="{B6A7EB38-0D84-49D6-A75A-40C35A6E7443}" destId="{50E98FCD-6539-4973-A8EC-6A166C552BE5}" srcOrd="0" destOrd="3" presId="urn:microsoft.com/office/officeart/2005/8/layout/hList1"/>
    <dgm:cxn modelId="{8EC58AA8-A670-4C35-B0BF-007779363F57}" srcId="{1CDADCFD-504C-44A3-B074-097DF3477E5F}" destId="{CA689203-3481-4721-9C8F-591C4C935D61}" srcOrd="0" destOrd="0" parTransId="{23EE8701-5C44-440B-BF82-4158F82559C8}" sibTransId="{A2CBA149-EF27-47BB-A910-20AC6CAEBF68}"/>
    <dgm:cxn modelId="{8828B7AF-45BE-4875-AB45-DCA4995E05A8}" type="presOf" srcId="{1757CA4A-586C-485F-8F1A-710A3013C701}" destId="{E42EB05A-5743-4B34-AAE1-7100FF4ACDA2}" srcOrd="0" destOrd="3" presId="urn:microsoft.com/office/officeart/2005/8/layout/hList1"/>
    <dgm:cxn modelId="{FE941EBA-36C9-4604-B600-4EEE645C09AB}" type="presOf" srcId="{6CDD4E15-AB4E-43FE-8786-EC857A757344}" destId="{50E98FCD-6539-4973-A8EC-6A166C552BE5}" srcOrd="0" destOrd="0" presId="urn:microsoft.com/office/officeart/2005/8/layout/hList1"/>
    <dgm:cxn modelId="{B7A7D4BA-3E8C-4096-BD89-ED412A06193E}" type="presOf" srcId="{F6322E2A-1215-4B77-A10C-63B436DBC69E}" destId="{0260F753-23C9-4656-868B-E8AC0A1DF594}" srcOrd="0" destOrd="3" presId="urn:microsoft.com/office/officeart/2005/8/layout/hList1"/>
    <dgm:cxn modelId="{F01669C4-B506-4A33-A2AB-7D10001F133C}" srcId="{DE1968CF-BE18-448A-9887-236E8DC93021}" destId="{1757CA4A-586C-485F-8F1A-710A3013C701}" srcOrd="3" destOrd="0" parTransId="{5E428BD4-4111-463C-A019-FDDAD7738CF9}" sibTransId="{93D72086-2D3E-4CD6-B18C-C95769197549}"/>
    <dgm:cxn modelId="{21C15ACB-495C-4D7B-BBCD-6EAA9BCABE79}" srcId="{437A3DCB-6739-4E8A-AB66-86B2D2E0605F}" destId="{98DFA7F8-C59E-487A-8D94-D69E9EF2F5F9}" srcOrd="0" destOrd="0" parTransId="{93961835-FCF8-4DBE-844C-EDD2DA6DFFE2}" sibTransId="{B47336F9-0FB1-481D-BCE9-3452BEC3790B}"/>
    <dgm:cxn modelId="{4E4C64CB-9D18-44A8-A1C9-5A3588919D98}" srcId="{79872AFE-77D4-477C-849F-9B93896E8E07}" destId="{2304C076-7D90-4B25-96ED-DD6B75AA426B}" srcOrd="2" destOrd="0" parTransId="{C18962E7-3DF2-4916-92F0-D5C9F8E7E2C7}" sibTransId="{4D889367-9AA0-4429-A169-E3F67CCF63EB}"/>
    <dgm:cxn modelId="{35D2E4D7-B164-422A-87B4-83F5B722E1F7}" type="presOf" srcId="{D8AA78EB-3F4F-4525-9AC8-C0F66C9AFCF1}" destId="{6D95D8F5-2E97-4F28-9D06-6568EAADEA6A}" srcOrd="0" destOrd="0" presId="urn:microsoft.com/office/officeart/2005/8/layout/hList1"/>
    <dgm:cxn modelId="{18E598DC-F4AA-4B96-9155-6DA394B183A9}" srcId="{79872AFE-77D4-477C-849F-9B93896E8E07}" destId="{E29E7471-040B-49DB-90D2-E5C290643E05}" srcOrd="1" destOrd="0" parTransId="{40A4787C-7200-417D-AF6A-40404AB0CB4F}" sibTransId="{DDC6F384-2D95-4FAE-AD33-8340D3E0CAC9}"/>
    <dgm:cxn modelId="{433D7BDF-2AB5-4E18-A6F4-91EDC7D286D1}" srcId="{D8AA78EB-3F4F-4525-9AC8-C0F66C9AFCF1}" destId="{9F7DD060-FEC9-46AF-832A-AFE596606A63}" srcOrd="0" destOrd="0" parTransId="{2C23225A-A732-4A27-9566-60C19DF824AD}" sibTransId="{36122FB9-A872-4258-972D-F54AEBA62840}"/>
    <dgm:cxn modelId="{B33BB3E4-F3C0-468B-9CB6-927375CA388B}" type="presOf" srcId="{79872AFE-77D4-477C-849F-9B93896E8E07}" destId="{A5BED612-DB2E-4946-9D49-39B840FFBC19}" srcOrd="0" destOrd="0" presId="urn:microsoft.com/office/officeart/2005/8/layout/hList1"/>
    <dgm:cxn modelId="{8EFBDEEC-F4D4-41BC-B315-BF8B9B5204D5}" srcId="{60AD5A34-7693-4D42-A0BF-D3ADBB564039}" destId="{437A3DCB-6739-4E8A-AB66-86B2D2E0605F}" srcOrd="1" destOrd="0" parTransId="{5063490B-F6FD-43BD-B2F3-2D25A23CF3E2}" sibTransId="{E4F02823-FDCF-412E-A3CE-E6D374D09F04}"/>
    <dgm:cxn modelId="{D9C531EE-7632-4BCB-9C4D-207CA87B9AE8}" srcId="{1CDADCFD-504C-44A3-B074-097DF3477E5F}" destId="{F6322E2A-1215-4B77-A10C-63B436DBC69E}" srcOrd="3" destOrd="0" parTransId="{90664547-29FA-4400-A0A6-6837644924E5}" sibTransId="{1EA0AD03-CD96-4B23-A917-11258286D070}"/>
    <dgm:cxn modelId="{A66406F5-CBC9-441E-AA22-BA17D547C726}" srcId="{79872AFE-77D4-477C-849F-9B93896E8E07}" destId="{B6A7EB38-0D84-49D6-A75A-40C35A6E7443}" srcOrd="3" destOrd="0" parTransId="{AC51DD48-BF2C-4D40-AC57-3FBFBB791400}" sibTransId="{E252E263-E377-48E4-822D-2177AEDB8477}"/>
    <dgm:cxn modelId="{44947DFB-28E0-45FB-A9CB-B54410ED0E4D}" type="presOf" srcId="{E29E7471-040B-49DB-90D2-E5C290643E05}" destId="{50E98FCD-6539-4973-A8EC-6A166C552BE5}" srcOrd="0" destOrd="1" presId="urn:microsoft.com/office/officeart/2005/8/layout/hList1"/>
    <dgm:cxn modelId="{CAB3C8FD-D98F-440D-AE82-F5B6899E9B85}" srcId="{437A3DCB-6739-4E8A-AB66-86B2D2E0605F}" destId="{0A48DCD5-3ECF-45DC-9F9D-B6DBF425F229}" srcOrd="3" destOrd="0" parTransId="{0E6143A6-58E2-49FE-BEEA-B7A1C280E893}" sibTransId="{274890C0-5813-4F04-9232-114E9089C7C5}"/>
    <dgm:cxn modelId="{9B8C95FE-F8BB-4FD2-945A-07DBDC1398DB}" type="presOf" srcId="{D56C74ED-AF83-4967-8F52-4906DBEC1607}" destId="{7950C826-DE12-4DAE-94EC-C8972CAD8290}" srcOrd="0" destOrd="1" presId="urn:microsoft.com/office/officeart/2005/8/layout/hList1"/>
    <dgm:cxn modelId="{28F5BCFE-C9E3-48D9-8C86-7E620C706932}" type="presOf" srcId="{DE1968CF-BE18-448A-9887-236E8DC93021}" destId="{08668B2B-E41D-4A02-A403-7035A94F57C7}" srcOrd="0" destOrd="0" presId="urn:microsoft.com/office/officeart/2005/8/layout/hList1"/>
    <dgm:cxn modelId="{A59856FF-5D6F-49CD-8438-0A66AA03CEA5}" type="presOf" srcId="{8900B143-95C4-4997-8D17-BD0276CA0AE7}" destId="{AFAFBA6B-F9BD-4F25-A1F7-466FB61057BF}" srcOrd="0" destOrd="2" presId="urn:microsoft.com/office/officeart/2005/8/layout/hList1"/>
    <dgm:cxn modelId="{18EFE5E5-DE77-41C0-AB83-28880C47F7D1}" type="presParOf" srcId="{369A4172-E028-42B4-AFFC-B82DE53B5742}" destId="{F68569D4-84E2-4513-8C33-503C9F90E5B1}" srcOrd="0" destOrd="0" presId="urn:microsoft.com/office/officeart/2005/8/layout/hList1"/>
    <dgm:cxn modelId="{BBD93151-59AE-49FC-B647-D4578402A007}" type="presParOf" srcId="{F68569D4-84E2-4513-8C33-503C9F90E5B1}" destId="{08668B2B-E41D-4A02-A403-7035A94F57C7}" srcOrd="0" destOrd="0" presId="urn:microsoft.com/office/officeart/2005/8/layout/hList1"/>
    <dgm:cxn modelId="{D036FEEB-D619-4F0C-9C7D-4482E9D70B84}" type="presParOf" srcId="{F68569D4-84E2-4513-8C33-503C9F90E5B1}" destId="{E42EB05A-5743-4B34-AAE1-7100FF4ACDA2}" srcOrd="1" destOrd="0" presId="urn:microsoft.com/office/officeart/2005/8/layout/hList1"/>
    <dgm:cxn modelId="{85439A1B-FAAA-4621-9750-563AFBCEBF1B}" type="presParOf" srcId="{369A4172-E028-42B4-AFFC-B82DE53B5742}" destId="{E2A93559-5FDA-444C-A9C1-DB488ECEADAE}" srcOrd="1" destOrd="0" presId="urn:microsoft.com/office/officeart/2005/8/layout/hList1"/>
    <dgm:cxn modelId="{EB640BF8-D655-4FC0-A492-D434FB877041}" type="presParOf" srcId="{369A4172-E028-42B4-AFFC-B82DE53B5742}" destId="{4B170FF7-C1A7-4EDE-B903-58F6FE8B4199}" srcOrd="2" destOrd="0" presId="urn:microsoft.com/office/officeart/2005/8/layout/hList1"/>
    <dgm:cxn modelId="{A315D911-2C9F-4318-938D-6847EFD27516}" type="presParOf" srcId="{4B170FF7-C1A7-4EDE-B903-58F6FE8B4199}" destId="{3A89FF67-7F79-42F3-929D-A374F3547640}" srcOrd="0" destOrd="0" presId="urn:microsoft.com/office/officeart/2005/8/layout/hList1"/>
    <dgm:cxn modelId="{A267B037-49BE-44B3-ACE6-A9F141FEA46B}" type="presParOf" srcId="{4B170FF7-C1A7-4EDE-B903-58F6FE8B4199}" destId="{7950C826-DE12-4DAE-94EC-C8972CAD8290}" srcOrd="1" destOrd="0" presId="urn:microsoft.com/office/officeart/2005/8/layout/hList1"/>
    <dgm:cxn modelId="{1A81ABED-3F47-493E-9159-EC0A4E5A8F97}" type="presParOf" srcId="{369A4172-E028-42B4-AFFC-B82DE53B5742}" destId="{1EA74A10-C85B-49D1-89CB-F2DF93697CA4}" srcOrd="3" destOrd="0" presId="urn:microsoft.com/office/officeart/2005/8/layout/hList1"/>
    <dgm:cxn modelId="{889F523B-6CA5-4DAA-86AE-59ACA901C045}" type="presParOf" srcId="{369A4172-E028-42B4-AFFC-B82DE53B5742}" destId="{1328BA21-6A4A-4C45-B007-F2D909294B3A}" srcOrd="4" destOrd="0" presId="urn:microsoft.com/office/officeart/2005/8/layout/hList1"/>
    <dgm:cxn modelId="{8C5747E7-FA75-4A4B-BF88-68EB8DE8E231}" type="presParOf" srcId="{1328BA21-6A4A-4C45-B007-F2D909294B3A}" destId="{6D95D8F5-2E97-4F28-9D06-6568EAADEA6A}" srcOrd="0" destOrd="0" presId="urn:microsoft.com/office/officeart/2005/8/layout/hList1"/>
    <dgm:cxn modelId="{4F1204DC-A37F-40C0-ABC4-6DB296793940}" type="presParOf" srcId="{1328BA21-6A4A-4C45-B007-F2D909294B3A}" destId="{AFAFBA6B-F9BD-4F25-A1F7-466FB61057BF}" srcOrd="1" destOrd="0" presId="urn:microsoft.com/office/officeart/2005/8/layout/hList1"/>
    <dgm:cxn modelId="{42499357-9317-4B05-9DD9-019749EF7B01}" type="presParOf" srcId="{369A4172-E028-42B4-AFFC-B82DE53B5742}" destId="{E5DBE48B-80B0-4897-BA03-1C233B8C419A}" srcOrd="5" destOrd="0" presId="urn:microsoft.com/office/officeart/2005/8/layout/hList1"/>
    <dgm:cxn modelId="{828C868E-DCE6-4624-8A3A-4F3F67FDCF96}" type="presParOf" srcId="{369A4172-E028-42B4-AFFC-B82DE53B5742}" destId="{9C931B32-C362-4846-9076-E99D50723AAD}" srcOrd="6" destOrd="0" presId="urn:microsoft.com/office/officeart/2005/8/layout/hList1"/>
    <dgm:cxn modelId="{20997E58-D492-40CF-9007-EB85634A7B7C}" type="presParOf" srcId="{9C931B32-C362-4846-9076-E99D50723AAD}" destId="{056B4F52-35E6-40F4-B3DE-5CABC815288F}" srcOrd="0" destOrd="0" presId="urn:microsoft.com/office/officeart/2005/8/layout/hList1"/>
    <dgm:cxn modelId="{4D7B89CE-CBAB-4BD5-8D5F-D75C2FDAD0D0}" type="presParOf" srcId="{9C931B32-C362-4846-9076-E99D50723AAD}" destId="{0260F753-23C9-4656-868B-E8AC0A1DF594}" srcOrd="1" destOrd="0" presId="urn:microsoft.com/office/officeart/2005/8/layout/hList1"/>
    <dgm:cxn modelId="{BB6DF503-0232-4AAC-9FD0-AE5B61504702}" type="presParOf" srcId="{369A4172-E028-42B4-AFFC-B82DE53B5742}" destId="{791E57F0-D99F-4FF2-93D2-EE1685923B1F}" srcOrd="7" destOrd="0" presId="urn:microsoft.com/office/officeart/2005/8/layout/hList1"/>
    <dgm:cxn modelId="{0B5F13F8-109B-4D21-B036-4D693684D49A}" type="presParOf" srcId="{369A4172-E028-42B4-AFFC-B82DE53B5742}" destId="{D4B98BE3-A9D3-4977-89D5-32E2B979DB1A}" srcOrd="8" destOrd="0" presId="urn:microsoft.com/office/officeart/2005/8/layout/hList1"/>
    <dgm:cxn modelId="{070842C4-2407-4B91-86D9-DCCA2B1AA5AE}" type="presParOf" srcId="{D4B98BE3-A9D3-4977-89D5-32E2B979DB1A}" destId="{A5BED612-DB2E-4946-9D49-39B840FFBC19}" srcOrd="0" destOrd="0" presId="urn:microsoft.com/office/officeart/2005/8/layout/hList1"/>
    <dgm:cxn modelId="{912381E2-7A6F-4691-AD94-AFBAFEBA3643}" type="presParOf" srcId="{D4B98BE3-A9D3-4977-89D5-32E2B979DB1A}" destId="{50E98FCD-6539-4973-A8EC-6A166C552BE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668B2B-E41D-4A02-A403-7035A94F57C7}">
      <dsp:nvSpPr>
        <dsp:cNvPr id="0" name=""/>
        <dsp:cNvSpPr/>
      </dsp:nvSpPr>
      <dsp:spPr>
        <a:xfrm>
          <a:off x="3400" y="428744"/>
          <a:ext cx="1303589" cy="47089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kern="1200" dirty="0"/>
            <a:t>VDOE (Weldon Cooper Center)</a:t>
          </a:r>
        </a:p>
      </dsp:txBody>
      <dsp:txXfrm>
        <a:off x="3400" y="428744"/>
        <a:ext cx="1303589" cy="470892"/>
      </dsp:txXfrm>
    </dsp:sp>
    <dsp:sp modelId="{E42EB05A-5743-4B34-AAE1-7100FF4ACDA2}">
      <dsp:nvSpPr>
        <dsp:cNvPr id="0" name=""/>
        <dsp:cNvSpPr/>
      </dsp:nvSpPr>
      <dsp:spPr>
        <a:xfrm>
          <a:off x="3400" y="899636"/>
          <a:ext cx="1303589" cy="173741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dirty="0"/>
            <a:t>13,721</a:t>
          </a:r>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r>
            <a:rPr lang="en-US" sz="1300" kern="1200" dirty="0"/>
            <a:t>To be released by VDOE on Dec 18th</a:t>
          </a:r>
        </a:p>
      </dsp:txBody>
      <dsp:txXfrm>
        <a:off x="3400" y="899636"/>
        <a:ext cx="1303589" cy="1737413"/>
      </dsp:txXfrm>
    </dsp:sp>
    <dsp:sp modelId="{3A89FF67-7F79-42F3-929D-A374F3547640}">
      <dsp:nvSpPr>
        <dsp:cNvPr id="0" name=""/>
        <dsp:cNvSpPr/>
      </dsp:nvSpPr>
      <dsp:spPr>
        <a:xfrm>
          <a:off x="1489492" y="428744"/>
          <a:ext cx="1303589" cy="47089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kern="1200"/>
            <a:t>Grade </a:t>
          </a:r>
          <a:r>
            <a:rPr lang="en-US" sz="1300" kern="1200" dirty="0"/>
            <a:t>Progression</a:t>
          </a:r>
        </a:p>
      </dsp:txBody>
      <dsp:txXfrm>
        <a:off x="1489492" y="428744"/>
        <a:ext cx="1303589" cy="470892"/>
      </dsp:txXfrm>
    </dsp:sp>
    <dsp:sp modelId="{7950C826-DE12-4DAE-94EC-C8972CAD8290}">
      <dsp:nvSpPr>
        <dsp:cNvPr id="0" name=""/>
        <dsp:cNvSpPr/>
      </dsp:nvSpPr>
      <dsp:spPr>
        <a:xfrm>
          <a:off x="1489492" y="899636"/>
          <a:ext cx="1303589" cy="173741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dirty="0"/>
            <a:t>13,645</a:t>
          </a:r>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r>
            <a:rPr lang="en-US" sz="1300" kern="1200" dirty="0"/>
            <a:t>13,570 plus Grade 6/9 increase of approx. 106 = 13,676</a:t>
          </a:r>
        </a:p>
      </dsp:txBody>
      <dsp:txXfrm>
        <a:off x="1489492" y="899636"/>
        <a:ext cx="1303589" cy="1737413"/>
      </dsp:txXfrm>
    </dsp:sp>
    <dsp:sp modelId="{6D95D8F5-2E97-4F28-9D06-6568EAADEA6A}">
      <dsp:nvSpPr>
        <dsp:cNvPr id="0" name=""/>
        <dsp:cNvSpPr/>
      </dsp:nvSpPr>
      <dsp:spPr>
        <a:xfrm>
          <a:off x="2975583" y="428744"/>
          <a:ext cx="1303589" cy="47089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kern="1200" dirty="0"/>
            <a:t>Demographics Study</a:t>
          </a:r>
        </a:p>
      </dsp:txBody>
      <dsp:txXfrm>
        <a:off x="2975583" y="428744"/>
        <a:ext cx="1303589" cy="470892"/>
      </dsp:txXfrm>
    </dsp:sp>
    <dsp:sp modelId="{AFAFBA6B-F9BD-4F25-A1F7-466FB61057BF}">
      <dsp:nvSpPr>
        <dsp:cNvPr id="0" name=""/>
        <dsp:cNvSpPr/>
      </dsp:nvSpPr>
      <dsp:spPr>
        <a:xfrm>
          <a:off x="2975583" y="899636"/>
          <a:ext cx="1303589" cy="173741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dirty="0"/>
            <a:t>13,646 to 13,924</a:t>
          </a:r>
        </a:p>
        <a:p>
          <a:pPr marL="171450" lvl="1" indent="-171450" algn="l" defTabSz="711200">
            <a:lnSpc>
              <a:spcPct val="90000"/>
            </a:lnSpc>
            <a:spcBef>
              <a:spcPct val="0"/>
            </a:spcBef>
            <a:spcAft>
              <a:spcPct val="15000"/>
            </a:spcAft>
            <a:buChar char="•"/>
          </a:pPr>
          <a:endParaRPr lang="en-US" sz="1600" kern="1200" dirty="0"/>
        </a:p>
        <a:p>
          <a:pPr marL="114300" lvl="1" indent="-114300" algn="l" defTabSz="577850">
            <a:lnSpc>
              <a:spcPct val="90000"/>
            </a:lnSpc>
            <a:spcBef>
              <a:spcPct val="0"/>
            </a:spcBef>
            <a:spcAft>
              <a:spcPct val="15000"/>
            </a:spcAft>
            <a:buChar char="•"/>
          </a:pPr>
          <a:r>
            <a:rPr lang="en-US" sz="1300" kern="1200" dirty="0"/>
            <a:t>13,609 to 13,887</a:t>
          </a:r>
        </a:p>
      </dsp:txBody>
      <dsp:txXfrm>
        <a:off x="2975583" y="899636"/>
        <a:ext cx="1303589" cy="1737413"/>
      </dsp:txXfrm>
    </dsp:sp>
    <dsp:sp modelId="{056B4F52-35E6-40F4-B3DE-5CABC815288F}">
      <dsp:nvSpPr>
        <dsp:cNvPr id="0" name=""/>
        <dsp:cNvSpPr/>
      </dsp:nvSpPr>
      <dsp:spPr>
        <a:xfrm>
          <a:off x="4461675" y="428744"/>
          <a:ext cx="1303589" cy="470892"/>
        </a:xfrm>
        <a:prstGeom prst="rect">
          <a:avLst/>
        </a:prstGeom>
        <a:solidFill>
          <a:schemeClr val="accent2"/>
        </a:solid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kern="1200" dirty="0"/>
            <a:t>Adopted by School Board</a:t>
          </a:r>
        </a:p>
      </dsp:txBody>
      <dsp:txXfrm>
        <a:off x="4461675" y="428744"/>
        <a:ext cx="1303589" cy="470892"/>
      </dsp:txXfrm>
    </dsp:sp>
    <dsp:sp modelId="{0260F753-23C9-4656-868B-E8AC0A1DF594}">
      <dsp:nvSpPr>
        <dsp:cNvPr id="0" name=""/>
        <dsp:cNvSpPr/>
      </dsp:nvSpPr>
      <dsp:spPr>
        <a:xfrm>
          <a:off x="4461675" y="899636"/>
          <a:ext cx="1303589" cy="1737413"/>
        </a:xfrm>
        <a:prstGeom prst="rect">
          <a:avLst/>
        </a:prstGeom>
        <a:solidFill>
          <a:schemeClr val="accent2">
            <a:lumMod val="20000"/>
            <a:lumOff val="80000"/>
            <a:alpha val="90000"/>
          </a:schemeClr>
        </a:solidFill>
        <a:ln w="25400" cap="flat" cmpd="sng" algn="ctr">
          <a:solidFill>
            <a:schemeClr val="accent2">
              <a:lumMod val="20000"/>
              <a:lumOff val="8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dirty="0"/>
            <a:t>13,700</a:t>
          </a:r>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r>
            <a:rPr lang="en-US" sz="1300" kern="1200" dirty="0"/>
            <a:t>TBD</a:t>
          </a:r>
        </a:p>
      </dsp:txBody>
      <dsp:txXfrm>
        <a:off x="4461675" y="899636"/>
        <a:ext cx="1303589" cy="1737413"/>
      </dsp:txXfrm>
    </dsp:sp>
    <dsp:sp modelId="{A5BED612-DB2E-4946-9D49-39B840FFBC19}">
      <dsp:nvSpPr>
        <dsp:cNvPr id="0" name=""/>
        <dsp:cNvSpPr/>
      </dsp:nvSpPr>
      <dsp:spPr>
        <a:xfrm>
          <a:off x="5947767" y="428744"/>
          <a:ext cx="1303589" cy="47089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kern="1200" dirty="0"/>
            <a:t>Estimated ADM for 3/31/18</a:t>
          </a:r>
        </a:p>
      </dsp:txBody>
      <dsp:txXfrm>
        <a:off x="5947767" y="428744"/>
        <a:ext cx="1303589" cy="470892"/>
      </dsp:txXfrm>
    </dsp:sp>
    <dsp:sp modelId="{50E98FCD-6539-4973-A8EC-6A166C552BE5}">
      <dsp:nvSpPr>
        <dsp:cNvPr id="0" name=""/>
        <dsp:cNvSpPr/>
      </dsp:nvSpPr>
      <dsp:spPr>
        <a:xfrm>
          <a:off x="5947767" y="899636"/>
          <a:ext cx="1303589" cy="173741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dirty="0"/>
            <a:t>13,776</a:t>
          </a:r>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r>
            <a:rPr lang="en-US" sz="1300" kern="1200" dirty="0"/>
            <a:t>TBD in April 2019</a:t>
          </a:r>
        </a:p>
      </dsp:txBody>
      <dsp:txXfrm>
        <a:off x="5947767" y="899636"/>
        <a:ext cx="1303589" cy="1737413"/>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754" cy="467056"/>
          </a:xfrm>
          <a:prstGeom prst="rect">
            <a:avLst/>
          </a:prstGeom>
        </p:spPr>
        <p:txBody>
          <a:bodyPr vert="horz" lIns="92209" tIns="46103" rIns="92209" bIns="46103" rtlCol="0"/>
          <a:lstStyle>
            <a:lvl1pPr algn="l">
              <a:defRPr sz="1200"/>
            </a:lvl1pPr>
          </a:lstStyle>
          <a:p>
            <a:endParaRPr lang="en-US"/>
          </a:p>
        </p:txBody>
      </p:sp>
      <p:sp>
        <p:nvSpPr>
          <p:cNvPr id="3" name="Date Placeholder 2"/>
          <p:cNvSpPr>
            <a:spLocks noGrp="1"/>
          </p:cNvSpPr>
          <p:nvPr>
            <p:ph type="dt" sz="quarter" idx="1"/>
          </p:nvPr>
        </p:nvSpPr>
        <p:spPr>
          <a:xfrm>
            <a:off x="3976568" y="0"/>
            <a:ext cx="3041754" cy="467056"/>
          </a:xfrm>
          <a:prstGeom prst="rect">
            <a:avLst/>
          </a:prstGeom>
        </p:spPr>
        <p:txBody>
          <a:bodyPr vert="horz" lIns="92209" tIns="46103" rIns="92209" bIns="46103" rtlCol="0"/>
          <a:lstStyle>
            <a:lvl1pPr algn="r">
              <a:defRPr sz="1200"/>
            </a:lvl1pPr>
          </a:lstStyle>
          <a:p>
            <a:fld id="{41C6D451-8A47-4BD3-8681-BBFA30B07392}" type="datetimeFigureOut">
              <a:rPr lang="en-US" smtClean="0"/>
              <a:t>2/6/18</a:t>
            </a:fld>
            <a:endParaRPr lang="en-US"/>
          </a:p>
        </p:txBody>
      </p:sp>
      <p:sp>
        <p:nvSpPr>
          <p:cNvPr id="4" name="Footer Placeholder 3"/>
          <p:cNvSpPr>
            <a:spLocks noGrp="1"/>
          </p:cNvSpPr>
          <p:nvPr>
            <p:ph type="ftr" sz="quarter" idx="2"/>
          </p:nvPr>
        </p:nvSpPr>
        <p:spPr>
          <a:xfrm>
            <a:off x="0" y="8838869"/>
            <a:ext cx="3041754" cy="467056"/>
          </a:xfrm>
          <a:prstGeom prst="rect">
            <a:avLst/>
          </a:prstGeom>
        </p:spPr>
        <p:txBody>
          <a:bodyPr vert="horz" lIns="92209" tIns="46103" rIns="92209" bIns="46103" rtlCol="0" anchor="b"/>
          <a:lstStyle>
            <a:lvl1pPr algn="l">
              <a:defRPr sz="1200"/>
            </a:lvl1pPr>
          </a:lstStyle>
          <a:p>
            <a:endParaRPr lang="en-US"/>
          </a:p>
        </p:txBody>
      </p:sp>
      <p:sp>
        <p:nvSpPr>
          <p:cNvPr id="5" name="Slide Number Placeholder 4"/>
          <p:cNvSpPr>
            <a:spLocks noGrp="1"/>
          </p:cNvSpPr>
          <p:nvPr>
            <p:ph type="sldNum" sz="quarter" idx="3"/>
          </p:nvPr>
        </p:nvSpPr>
        <p:spPr>
          <a:xfrm>
            <a:off x="3976568" y="8838869"/>
            <a:ext cx="3041754" cy="467056"/>
          </a:xfrm>
          <a:prstGeom prst="rect">
            <a:avLst/>
          </a:prstGeom>
        </p:spPr>
        <p:txBody>
          <a:bodyPr vert="horz" lIns="92209" tIns="46103" rIns="92209" bIns="46103" rtlCol="0" anchor="b"/>
          <a:lstStyle>
            <a:lvl1pPr algn="r">
              <a:defRPr sz="1200"/>
            </a:lvl1pPr>
          </a:lstStyle>
          <a:p>
            <a:fld id="{4C2470FE-0EFC-4C8D-821A-0324022A05B6}" type="slidenum">
              <a:rPr lang="en-US" smtClean="0"/>
              <a:t>‹#›</a:t>
            </a:fld>
            <a:endParaRPr lang="en-US"/>
          </a:p>
        </p:txBody>
      </p:sp>
    </p:spTree>
    <p:extLst>
      <p:ext uri="{BB962C8B-B14F-4D97-AF65-F5344CB8AC3E}">
        <p14:creationId xmlns:p14="http://schemas.microsoft.com/office/powerpoint/2010/main" val="32497140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3"/>
            <a:ext cx="3041967" cy="466913"/>
          </a:xfrm>
          <a:prstGeom prst="rect">
            <a:avLst/>
          </a:prstGeom>
        </p:spPr>
        <p:txBody>
          <a:bodyPr vert="horz" lIns="93269" tIns="46635" rIns="93269" bIns="46635" rtlCol="0"/>
          <a:lstStyle>
            <a:lvl1pPr algn="l">
              <a:defRPr sz="1200"/>
            </a:lvl1pPr>
          </a:lstStyle>
          <a:p>
            <a:endParaRPr lang="en-US"/>
          </a:p>
        </p:txBody>
      </p:sp>
      <p:sp>
        <p:nvSpPr>
          <p:cNvPr id="3" name="Date Placeholder 2"/>
          <p:cNvSpPr>
            <a:spLocks noGrp="1"/>
          </p:cNvSpPr>
          <p:nvPr>
            <p:ph type="dt" idx="1"/>
          </p:nvPr>
        </p:nvSpPr>
        <p:spPr>
          <a:xfrm>
            <a:off x="3976337" y="3"/>
            <a:ext cx="3041967" cy="466913"/>
          </a:xfrm>
          <a:prstGeom prst="rect">
            <a:avLst/>
          </a:prstGeom>
        </p:spPr>
        <p:txBody>
          <a:bodyPr vert="horz" lIns="93269" tIns="46635" rIns="93269" bIns="46635" rtlCol="0"/>
          <a:lstStyle>
            <a:lvl1pPr algn="r">
              <a:defRPr sz="1200"/>
            </a:lvl1pPr>
          </a:lstStyle>
          <a:p>
            <a:fld id="{DC842B6F-A3BE-41D6-9247-587B87571410}" type="datetimeFigureOut">
              <a:rPr lang="en-US" smtClean="0"/>
              <a:t>2/6/18</a:t>
            </a:fld>
            <a:endParaRPr lang="en-US"/>
          </a:p>
        </p:txBody>
      </p:sp>
      <p:sp>
        <p:nvSpPr>
          <p:cNvPr id="4" name="Slide Image Placeholder 3"/>
          <p:cNvSpPr>
            <a:spLocks noGrp="1" noRot="1" noChangeAspect="1"/>
          </p:cNvSpPr>
          <p:nvPr>
            <p:ph type="sldImg" idx="2"/>
          </p:nvPr>
        </p:nvSpPr>
        <p:spPr>
          <a:xfrm>
            <a:off x="1416050" y="1162050"/>
            <a:ext cx="4187825" cy="3141663"/>
          </a:xfrm>
          <a:prstGeom prst="rect">
            <a:avLst/>
          </a:prstGeom>
          <a:noFill/>
          <a:ln w="12700">
            <a:solidFill>
              <a:prstClr val="black"/>
            </a:solidFill>
          </a:ln>
        </p:spPr>
        <p:txBody>
          <a:bodyPr vert="horz" lIns="93269" tIns="46635" rIns="93269" bIns="46635" rtlCol="0" anchor="ctr"/>
          <a:lstStyle/>
          <a:p>
            <a:endParaRPr lang="en-US"/>
          </a:p>
        </p:txBody>
      </p:sp>
      <p:sp>
        <p:nvSpPr>
          <p:cNvPr id="5" name="Notes Placeholder 4"/>
          <p:cNvSpPr>
            <a:spLocks noGrp="1"/>
          </p:cNvSpPr>
          <p:nvPr>
            <p:ph type="body" sz="quarter" idx="3"/>
          </p:nvPr>
        </p:nvSpPr>
        <p:spPr>
          <a:xfrm>
            <a:off x="701993" y="4478479"/>
            <a:ext cx="5615940" cy="3664208"/>
          </a:xfrm>
          <a:prstGeom prst="rect">
            <a:avLst/>
          </a:prstGeom>
        </p:spPr>
        <p:txBody>
          <a:bodyPr vert="horz" lIns="93269" tIns="46635" rIns="93269" bIns="4663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8839018"/>
            <a:ext cx="3041967" cy="466912"/>
          </a:xfrm>
          <a:prstGeom prst="rect">
            <a:avLst/>
          </a:prstGeom>
        </p:spPr>
        <p:txBody>
          <a:bodyPr vert="horz" lIns="93269" tIns="46635" rIns="93269" bIns="46635" rtlCol="0" anchor="b"/>
          <a:lstStyle>
            <a:lvl1pPr algn="l">
              <a:defRPr sz="1200"/>
            </a:lvl1pPr>
          </a:lstStyle>
          <a:p>
            <a:endParaRPr lang="en-US"/>
          </a:p>
        </p:txBody>
      </p:sp>
      <p:sp>
        <p:nvSpPr>
          <p:cNvPr id="7" name="Slide Number Placeholder 6"/>
          <p:cNvSpPr>
            <a:spLocks noGrp="1"/>
          </p:cNvSpPr>
          <p:nvPr>
            <p:ph type="sldNum" sz="quarter" idx="5"/>
          </p:nvPr>
        </p:nvSpPr>
        <p:spPr>
          <a:xfrm>
            <a:off x="3976337" y="8839018"/>
            <a:ext cx="3041967" cy="466912"/>
          </a:xfrm>
          <a:prstGeom prst="rect">
            <a:avLst/>
          </a:prstGeom>
        </p:spPr>
        <p:txBody>
          <a:bodyPr vert="horz" lIns="93269" tIns="46635" rIns="93269" bIns="46635" rtlCol="0" anchor="b"/>
          <a:lstStyle>
            <a:lvl1pPr algn="r">
              <a:defRPr sz="1200"/>
            </a:lvl1pPr>
          </a:lstStyle>
          <a:p>
            <a:fld id="{C44637AE-700E-4ACD-BBD0-BDC557EBACAF}" type="slidenum">
              <a:rPr lang="en-US" smtClean="0"/>
              <a:t>‹#›</a:t>
            </a:fld>
            <a:endParaRPr lang="en-US"/>
          </a:p>
        </p:txBody>
      </p:sp>
    </p:spTree>
    <p:extLst>
      <p:ext uri="{BB962C8B-B14F-4D97-AF65-F5344CB8AC3E}">
        <p14:creationId xmlns:p14="http://schemas.microsoft.com/office/powerpoint/2010/main" val="2618550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4637AE-700E-4ACD-BBD0-BDC557EBACAF}" type="slidenum">
              <a:rPr lang="en-US" smtClean="0"/>
              <a:t>1</a:t>
            </a:fld>
            <a:endParaRPr lang="en-US"/>
          </a:p>
        </p:txBody>
      </p:sp>
    </p:spTree>
    <p:extLst>
      <p:ext uri="{BB962C8B-B14F-4D97-AF65-F5344CB8AC3E}">
        <p14:creationId xmlns:p14="http://schemas.microsoft.com/office/powerpoint/2010/main" val="523520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4637AE-700E-4ACD-BBD0-BDC557EBACAF}" type="slidenum">
              <a:rPr lang="en-US" smtClean="0"/>
              <a:t>2</a:t>
            </a:fld>
            <a:endParaRPr lang="en-US"/>
          </a:p>
        </p:txBody>
      </p:sp>
    </p:spTree>
    <p:extLst>
      <p:ext uri="{BB962C8B-B14F-4D97-AF65-F5344CB8AC3E}">
        <p14:creationId xmlns:p14="http://schemas.microsoft.com/office/powerpoint/2010/main" val="4284153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review of important</a:t>
            </a:r>
            <a:r>
              <a:rPr lang="en-US" baseline="0" dirty="0"/>
              <a:t> dates for the budget process.</a:t>
            </a:r>
          </a:p>
          <a:p>
            <a:r>
              <a:rPr lang="en-US" baseline="0" dirty="0"/>
              <a:t>Similar to past years, will be 1</a:t>
            </a:r>
            <a:r>
              <a:rPr lang="en-US" baseline="30000" dirty="0"/>
              <a:t>st</a:t>
            </a:r>
            <a:r>
              <a:rPr lang="en-US" baseline="0" dirty="0"/>
              <a:t> year of new biennium for state budget.</a:t>
            </a:r>
            <a:endParaRPr lang="en-US" dirty="0"/>
          </a:p>
        </p:txBody>
      </p:sp>
      <p:sp>
        <p:nvSpPr>
          <p:cNvPr id="4" name="Slide Number Placeholder 3"/>
          <p:cNvSpPr>
            <a:spLocks noGrp="1"/>
          </p:cNvSpPr>
          <p:nvPr>
            <p:ph type="sldNum" sz="quarter" idx="10"/>
          </p:nvPr>
        </p:nvSpPr>
        <p:spPr/>
        <p:txBody>
          <a:bodyPr/>
          <a:lstStyle/>
          <a:p>
            <a:fld id="{C44637AE-700E-4ACD-BBD0-BDC557EBACAF}" type="slidenum">
              <a:rPr lang="en-US" smtClean="0"/>
              <a:t>3</a:t>
            </a:fld>
            <a:endParaRPr lang="en-US"/>
          </a:p>
        </p:txBody>
      </p:sp>
    </p:spTree>
    <p:extLst>
      <p:ext uri="{BB962C8B-B14F-4D97-AF65-F5344CB8AC3E}">
        <p14:creationId xmlns:p14="http://schemas.microsoft.com/office/powerpoint/2010/main" val="271660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work session</a:t>
            </a:r>
            <a:r>
              <a:rPr lang="en-US" baseline="0" dirty="0"/>
              <a:t> dates set to ensure that budget adoption deadline can be met within constraints of getting final budget numbers from VDOE after GA adjourns.</a:t>
            </a:r>
            <a:endParaRPr lang="en-US" dirty="0"/>
          </a:p>
        </p:txBody>
      </p:sp>
      <p:sp>
        <p:nvSpPr>
          <p:cNvPr id="4" name="Slide Number Placeholder 3"/>
          <p:cNvSpPr>
            <a:spLocks noGrp="1"/>
          </p:cNvSpPr>
          <p:nvPr>
            <p:ph type="sldNum" sz="quarter" idx="10"/>
          </p:nvPr>
        </p:nvSpPr>
        <p:spPr/>
        <p:txBody>
          <a:bodyPr/>
          <a:lstStyle/>
          <a:p>
            <a:fld id="{C44637AE-700E-4ACD-BBD0-BDC557EBACAF}" type="slidenum">
              <a:rPr lang="en-US" smtClean="0"/>
              <a:t>4</a:t>
            </a:fld>
            <a:endParaRPr lang="en-US"/>
          </a:p>
        </p:txBody>
      </p:sp>
    </p:spTree>
    <p:extLst>
      <p:ext uri="{BB962C8B-B14F-4D97-AF65-F5344CB8AC3E}">
        <p14:creationId xmlns:p14="http://schemas.microsoft.com/office/powerpoint/2010/main" val="599295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picture…. This is 25 years of history</a:t>
            </a:r>
          </a:p>
          <a:p>
            <a:r>
              <a:rPr lang="en-US" dirty="0"/>
              <a:t>Lowest</a:t>
            </a:r>
            <a:r>
              <a:rPr lang="en-US" baseline="0" dirty="0"/>
              <a:t> in 1994-95 with 13,652  --- approaching that level again for 2018-19</a:t>
            </a:r>
          </a:p>
          <a:p>
            <a:r>
              <a:rPr lang="en-US" baseline="0" dirty="0"/>
              <a:t>Highest in 2007-08 with 14,802</a:t>
            </a:r>
          </a:p>
          <a:p>
            <a:r>
              <a:rPr lang="en-US" baseline="0" dirty="0"/>
              <a:t>Pace of decline seems to have slowed significantly</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C44637AE-700E-4ACD-BBD0-BDC557EBACAF}" type="slidenum">
              <a:rPr lang="en-US" smtClean="0"/>
              <a:t>5</a:t>
            </a:fld>
            <a:endParaRPr lang="en-US"/>
          </a:p>
        </p:txBody>
      </p:sp>
    </p:spTree>
    <p:extLst>
      <p:ext uri="{BB962C8B-B14F-4D97-AF65-F5344CB8AC3E}">
        <p14:creationId xmlns:p14="http://schemas.microsoft.com/office/powerpoint/2010/main" val="1874089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enrollment</a:t>
            </a:r>
            <a:r>
              <a:rPr lang="en-US" baseline="0" dirty="0"/>
              <a:t> trends that impact budget development either through revenue allocation from the state and federal government or through additional support service expenditures being needed in the budget.</a:t>
            </a:r>
            <a:endParaRPr lang="en-US" dirty="0"/>
          </a:p>
        </p:txBody>
      </p:sp>
      <p:sp>
        <p:nvSpPr>
          <p:cNvPr id="4" name="Slide Number Placeholder 3"/>
          <p:cNvSpPr>
            <a:spLocks noGrp="1"/>
          </p:cNvSpPr>
          <p:nvPr>
            <p:ph type="sldNum" sz="quarter" idx="10"/>
          </p:nvPr>
        </p:nvSpPr>
        <p:spPr/>
        <p:txBody>
          <a:bodyPr/>
          <a:lstStyle/>
          <a:p>
            <a:fld id="{C44637AE-700E-4ACD-BBD0-BDC557EBACAF}" type="slidenum">
              <a:rPr lang="en-US" smtClean="0"/>
              <a:t>6</a:t>
            </a:fld>
            <a:endParaRPr lang="en-US"/>
          </a:p>
        </p:txBody>
      </p:sp>
    </p:spTree>
    <p:extLst>
      <p:ext uri="{BB962C8B-B14F-4D97-AF65-F5344CB8AC3E}">
        <p14:creationId xmlns:p14="http://schemas.microsoft.com/office/powerpoint/2010/main" val="36629882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those that like to see the numbers….</a:t>
            </a:r>
          </a:p>
          <a:p>
            <a:r>
              <a:rPr lang="en-US" dirty="0"/>
              <a:t>Interesting</a:t>
            </a:r>
            <a:r>
              <a:rPr lang="en-US" baseline="0" dirty="0"/>
              <a:t>ly, growth in rising 6</a:t>
            </a:r>
            <a:r>
              <a:rPr lang="en-US" baseline="30000" dirty="0"/>
              <a:t>th</a:t>
            </a:r>
            <a:r>
              <a:rPr lang="en-US" baseline="0" dirty="0"/>
              <a:t> and 9</a:t>
            </a:r>
            <a:r>
              <a:rPr lang="en-US" baseline="30000" dirty="0"/>
              <a:t>th</a:t>
            </a:r>
            <a:r>
              <a:rPr lang="en-US" baseline="0" dirty="0"/>
              <a:t> grades appears to be consistently occurring.</a:t>
            </a:r>
          </a:p>
          <a:p>
            <a:endParaRPr lang="en-US" dirty="0"/>
          </a:p>
        </p:txBody>
      </p:sp>
      <p:sp>
        <p:nvSpPr>
          <p:cNvPr id="4" name="Slide Number Placeholder 3"/>
          <p:cNvSpPr>
            <a:spLocks noGrp="1"/>
          </p:cNvSpPr>
          <p:nvPr>
            <p:ph type="sldNum" sz="quarter" idx="10"/>
          </p:nvPr>
        </p:nvSpPr>
        <p:spPr/>
        <p:txBody>
          <a:bodyPr/>
          <a:lstStyle/>
          <a:p>
            <a:fld id="{C44637AE-700E-4ACD-BBD0-BDC557EBACAF}" type="slidenum">
              <a:rPr lang="en-US" smtClean="0"/>
              <a:t>7</a:t>
            </a:fld>
            <a:endParaRPr lang="en-US"/>
          </a:p>
        </p:txBody>
      </p:sp>
    </p:spTree>
    <p:extLst>
      <p:ext uri="{BB962C8B-B14F-4D97-AF65-F5344CB8AC3E}">
        <p14:creationId xmlns:p14="http://schemas.microsoft.com/office/powerpoint/2010/main" val="3711335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leads to how we project enrollment for the following budget year…</a:t>
            </a:r>
          </a:p>
          <a:p>
            <a:r>
              <a:rPr lang="en-US" dirty="0"/>
              <a:t>Review comparison of current year and the methods that were used.</a:t>
            </a:r>
          </a:p>
          <a:p>
            <a:r>
              <a:rPr lang="en-US" dirty="0"/>
              <a:t>Review</a:t>
            </a:r>
            <a:r>
              <a:rPr lang="en-US" baseline="0" dirty="0"/>
              <a:t> projection data available to date for use in projecting the 2018-2019 enrollment (essentially 15 months in advance)</a:t>
            </a:r>
          </a:p>
          <a:p>
            <a:endParaRPr lang="en-US" baseline="0" dirty="0"/>
          </a:p>
          <a:p>
            <a:r>
              <a:rPr lang="en-US" baseline="0" dirty="0"/>
              <a:t>Not guesswork but also not an exact science.  Refer to the trend graph as support for the year to year variability in student enrollment.</a:t>
            </a:r>
          </a:p>
          <a:p>
            <a:r>
              <a:rPr lang="en-US" baseline="0" dirty="0"/>
              <a:t>Very important to be in the ballpark as roughly 50% of school revenues are tied in some way to enrollment.</a:t>
            </a:r>
            <a:endParaRPr lang="en-US" dirty="0"/>
          </a:p>
        </p:txBody>
      </p:sp>
      <p:sp>
        <p:nvSpPr>
          <p:cNvPr id="4" name="Slide Number Placeholder 3"/>
          <p:cNvSpPr>
            <a:spLocks noGrp="1"/>
          </p:cNvSpPr>
          <p:nvPr>
            <p:ph type="sldNum" sz="quarter" idx="10"/>
          </p:nvPr>
        </p:nvSpPr>
        <p:spPr/>
        <p:txBody>
          <a:bodyPr/>
          <a:lstStyle/>
          <a:p>
            <a:fld id="{C44637AE-700E-4ACD-BBD0-BDC557EBACAF}" type="slidenum">
              <a:rPr lang="en-US" smtClean="0"/>
              <a:t>8</a:t>
            </a:fld>
            <a:endParaRPr lang="en-US"/>
          </a:p>
        </p:txBody>
      </p:sp>
    </p:spTree>
    <p:extLst>
      <p:ext uri="{BB962C8B-B14F-4D97-AF65-F5344CB8AC3E}">
        <p14:creationId xmlns:p14="http://schemas.microsoft.com/office/powerpoint/2010/main" val="11769025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a:t>
            </a:r>
            <a:r>
              <a:rPr lang="en-US" baseline="0" dirty="0"/>
              <a:t> due to past board actions and strong financial planning, the School Board retains a safety net.</a:t>
            </a:r>
          </a:p>
          <a:p>
            <a:r>
              <a:rPr lang="en-US" baseline="0" dirty="0"/>
              <a:t>Contingency has not been accessed – even during the Great Recession.</a:t>
            </a:r>
          </a:p>
          <a:p>
            <a:r>
              <a:rPr lang="en-US" baseline="0" dirty="0"/>
              <a:t>Why?  Because year to year financial stressors were planned for in the budget process, there is always a year-end surplus although that is not planned when building the budget.</a:t>
            </a:r>
          </a:p>
          <a:p>
            <a:r>
              <a:rPr lang="en-US" baseline="0" dirty="0"/>
              <a:t>Surpluses result from measures taken by budget holders (departments) and by occurrences that are unforeseen when the budget is developed.</a:t>
            </a:r>
          </a:p>
          <a:p>
            <a:pPr marL="172924" indent="-172924">
              <a:buFontTx/>
              <a:buChar char="-"/>
            </a:pPr>
            <a:r>
              <a:rPr lang="en-US" baseline="0" dirty="0"/>
              <a:t>Lapse and turnover related to staffing which result in salary and fringe benefit cost savings (can fluctuate significantly from year to year and always occurs with large salary bases (FY18 is $108M).</a:t>
            </a:r>
          </a:p>
          <a:p>
            <a:pPr marL="172924" indent="-172924">
              <a:buFontTx/>
              <a:buChar char="-"/>
            </a:pPr>
            <a:r>
              <a:rPr lang="en-US" baseline="0" dirty="0"/>
              <a:t>Department head action to reduce non-salary accounts.</a:t>
            </a:r>
          </a:p>
          <a:p>
            <a:pPr marL="172924" indent="-172924">
              <a:buFontTx/>
              <a:buChar char="-"/>
            </a:pPr>
            <a:r>
              <a:rPr lang="en-US" baseline="0" dirty="0"/>
              <a:t>Unanticipated savings in fuel and/or utilities due to rate changes, usage, or weather conditions.</a:t>
            </a:r>
          </a:p>
          <a:p>
            <a:pPr marL="172924" indent="-172924">
              <a:buFontTx/>
              <a:buChar char="-"/>
            </a:pPr>
            <a:endParaRPr lang="en-US" baseline="0" dirty="0"/>
          </a:p>
          <a:p>
            <a:r>
              <a:rPr lang="en-US" baseline="0" dirty="0"/>
              <a:t>Surplus ranged from 1% to 3% over past 6 years (within expected and reasonable parameters).</a:t>
            </a:r>
          </a:p>
        </p:txBody>
      </p:sp>
      <p:sp>
        <p:nvSpPr>
          <p:cNvPr id="4" name="Slide Number Placeholder 3"/>
          <p:cNvSpPr>
            <a:spLocks noGrp="1"/>
          </p:cNvSpPr>
          <p:nvPr>
            <p:ph type="sldNum" sz="quarter" idx="10"/>
          </p:nvPr>
        </p:nvSpPr>
        <p:spPr/>
        <p:txBody>
          <a:bodyPr/>
          <a:lstStyle/>
          <a:p>
            <a:fld id="{C44637AE-700E-4ACD-BBD0-BDC557EBACAF}" type="slidenum">
              <a:rPr lang="en-US" smtClean="0"/>
              <a:t>9</a:t>
            </a:fld>
            <a:endParaRPr lang="en-US"/>
          </a:p>
        </p:txBody>
      </p:sp>
    </p:spTree>
    <p:extLst>
      <p:ext uri="{BB962C8B-B14F-4D97-AF65-F5344CB8AC3E}">
        <p14:creationId xmlns:p14="http://schemas.microsoft.com/office/powerpoint/2010/main" val="605530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4637AE-700E-4ACD-BBD0-BDC557EBACAF}" type="slidenum">
              <a:rPr lang="en-US" smtClean="0"/>
              <a:t>10</a:t>
            </a:fld>
            <a:endParaRPr lang="en-US"/>
          </a:p>
        </p:txBody>
      </p:sp>
    </p:spTree>
    <p:extLst>
      <p:ext uri="{BB962C8B-B14F-4D97-AF65-F5344CB8AC3E}">
        <p14:creationId xmlns:p14="http://schemas.microsoft.com/office/powerpoint/2010/main" val="1360084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B65FBE5-71CE-489F-B2B7-0A474E355077}" type="datetime1">
              <a:rPr lang="en-US" smtClean="0"/>
              <a:t>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2556577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6D9FC3-1695-442B-AECF-7D66EFEEC643}" type="datetime1">
              <a:rPr lang="en-US" smtClean="0"/>
              <a:t>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564695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15C926-78F8-4D2F-A704-EC8A65E47C8D}" type="datetime1">
              <a:rPr lang="en-US" smtClean="0"/>
              <a:t>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1433656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1131CBC-5561-479C-BFE5-288829C83BE8}" type="datetime1">
              <a:rPr lang="en-US" smtClean="0"/>
              <a:t>2/6/18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3144247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9B66AAB-4AF0-40BA-8C49-697172BB6708}" type="datetime1">
              <a:rPr lang="en-US" smtClean="0"/>
              <a:t>2/6/18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33735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143441F-80FE-48CD-9485-D6CAE48969C6}" type="datetime1">
              <a:rPr lang="en-US" smtClean="0"/>
              <a:t>2/6/18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3949761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D0B5C3-FEC4-40E5-A80B-0560C341F875}" type="datetime1">
              <a:rPr lang="en-US" smtClean="0"/>
              <a:t>2/6/18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2583070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D1A10F-9509-4718-A7FF-66AB57908ED1}" type="datetime1">
              <a:rPr lang="en-US" smtClean="0"/>
              <a:t>2/6/18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192163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8D7B6BC-E5F5-449B-9A6D-5D17BDF556C6}" type="datetime1">
              <a:rPr lang="en-US" smtClean="0"/>
              <a:t>2/6/18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4217407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DAADFB-733F-431B-AD93-81F06F96A760}" type="datetime1">
              <a:rPr lang="en-US" smtClean="0"/>
              <a:t>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199288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A43326-2BD8-4F12-ABA3-A60FA0449E64}" type="datetime1">
              <a:rPr lang="en-US" smtClean="0"/>
              <a:t>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2763226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988E18-C327-4C19-907D-AF58290B7F8A}" type="datetime1">
              <a:rPr lang="en-US" smtClean="0"/>
              <a:t>2/6/18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7C4F58-0146-8B49-9D96-8E8109A8614C}" type="slidenum">
              <a:rPr lang="en-US" smtClean="0"/>
              <a:t>‹#›</a:t>
            </a:fld>
            <a:endParaRPr lang="en-US"/>
          </a:p>
        </p:txBody>
      </p:sp>
      <p:pic>
        <p:nvPicPr>
          <p:cNvPr id="7" name="Picture 6" descr="PPT-bkg-2016.jp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1371600"/>
            <a:ext cx="9144000" cy="5486400"/>
          </a:xfrm>
          <a:prstGeom prst="rect">
            <a:avLst/>
          </a:prstGeom>
        </p:spPr>
      </p:pic>
    </p:spTree>
    <p:extLst>
      <p:ext uri="{BB962C8B-B14F-4D97-AF65-F5344CB8AC3E}">
        <p14:creationId xmlns:p14="http://schemas.microsoft.com/office/powerpoint/2010/main" val="34280338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emf"/><Relationship Id="rId4" Type="http://schemas.openxmlformats.org/officeDocument/2006/relationships/package" Target="../embeddings/Microsoft_Excel_Worksheet1.xlsx"/></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www.rcs.k12.va.u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2020" y="2130425"/>
            <a:ext cx="7315200" cy="1470025"/>
          </a:xfrm>
        </p:spPr>
        <p:txBody>
          <a:bodyPr>
            <a:normAutofit fontScale="90000"/>
          </a:bodyPr>
          <a:lstStyle/>
          <a:p>
            <a:r>
              <a:rPr lang="en-US" sz="4000" dirty="0"/>
              <a:t>Roanoke County Schools</a:t>
            </a:r>
            <a:br>
              <a:rPr lang="en-US" sz="4000" dirty="0"/>
            </a:br>
            <a:r>
              <a:rPr lang="en-US" sz="3100" dirty="0"/>
              <a:t>Budget Work Session – FY 2018-2019</a:t>
            </a:r>
            <a:br>
              <a:rPr lang="en-US" sz="3100" dirty="0"/>
            </a:br>
            <a:r>
              <a:rPr lang="en-US" sz="3100" dirty="0"/>
              <a:t>December 14, 2017</a:t>
            </a:r>
            <a:br>
              <a:rPr lang="en-US" sz="3100" dirty="0"/>
            </a:br>
            <a:endParaRPr lang="en-US" sz="3100" dirty="0"/>
          </a:p>
        </p:txBody>
      </p:sp>
      <p:sp>
        <p:nvSpPr>
          <p:cNvPr id="3" name="Subtitle 2"/>
          <p:cNvSpPr>
            <a:spLocks noGrp="1"/>
          </p:cNvSpPr>
          <p:nvPr>
            <p:ph type="subTitle" idx="1"/>
          </p:nvPr>
        </p:nvSpPr>
        <p:spPr>
          <a:xfrm>
            <a:off x="922020" y="4550410"/>
            <a:ext cx="7315200" cy="1752600"/>
          </a:xfrm>
        </p:spPr>
        <p:txBody>
          <a:bodyPr>
            <a:normAutofit/>
          </a:bodyPr>
          <a:lstStyle/>
          <a:p>
            <a:endParaRPr lang="en-US" sz="2000" dirty="0"/>
          </a:p>
          <a:p>
            <a:r>
              <a:rPr lang="en-US" sz="2000" dirty="0"/>
              <a:t>Student Enrollment</a:t>
            </a:r>
          </a:p>
          <a:p>
            <a:endParaRPr lang="en-US" sz="1800" dirty="0"/>
          </a:p>
          <a:p>
            <a:endParaRPr lang="en-US" sz="5400" dirty="0">
              <a:solidFill>
                <a:srgbClr val="FF0000"/>
              </a:solidFill>
            </a:endParaRPr>
          </a:p>
        </p:txBody>
      </p:sp>
      <p:sp>
        <p:nvSpPr>
          <p:cNvPr id="4" name="Rectangle 3" title="box"/>
          <p:cNvSpPr/>
          <p:nvPr/>
        </p:nvSpPr>
        <p:spPr>
          <a:xfrm>
            <a:off x="0" y="-1"/>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C07C4F58-0146-8B49-9D96-8E8109A8614C}" type="slidenum">
              <a:rPr lang="en-US" smtClean="0"/>
              <a:t>1</a:t>
            </a:fld>
            <a:endParaRPr lang="en-US"/>
          </a:p>
        </p:txBody>
      </p:sp>
    </p:spTree>
    <p:extLst>
      <p:ext uri="{BB962C8B-B14F-4D97-AF65-F5344CB8AC3E}">
        <p14:creationId xmlns:p14="http://schemas.microsoft.com/office/powerpoint/2010/main" val="432664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4525963"/>
          </a:xfrm>
        </p:spPr>
        <p:txBody>
          <a:bodyPr/>
          <a:lstStyle/>
          <a:p>
            <a:pPr marL="514350" indent="-514350">
              <a:buFont typeface="+mj-lt"/>
              <a:buAutoNum type="arabicPeriod"/>
            </a:pPr>
            <a:r>
              <a:rPr lang="en-US" dirty="0"/>
              <a:t>Budget Timeline</a:t>
            </a:r>
          </a:p>
          <a:p>
            <a:pPr marL="514350" indent="-514350">
              <a:buFont typeface="+mj-lt"/>
              <a:buAutoNum type="arabicPeriod"/>
            </a:pPr>
            <a:r>
              <a:rPr lang="en-US" dirty="0"/>
              <a:t>Student Enrollment</a:t>
            </a:r>
          </a:p>
          <a:p>
            <a:pPr marL="514350" indent="-514350">
              <a:buFont typeface="+mj-lt"/>
              <a:buAutoNum type="arabicPeriod"/>
            </a:pPr>
            <a:r>
              <a:rPr lang="en-US" dirty="0"/>
              <a:t>School Nurse Coverage Options</a:t>
            </a:r>
          </a:p>
        </p:txBody>
      </p:sp>
      <p:sp>
        <p:nvSpPr>
          <p:cNvPr id="6" name="Slide Number Placeholder 5"/>
          <p:cNvSpPr>
            <a:spLocks noGrp="1"/>
          </p:cNvSpPr>
          <p:nvPr>
            <p:ph type="sldNum" sz="quarter" idx="12"/>
          </p:nvPr>
        </p:nvSpPr>
        <p:spPr>
          <a:xfrm>
            <a:off x="328475" y="6356288"/>
            <a:ext cx="1877626" cy="365125"/>
          </a:xfrm>
        </p:spPr>
        <p:txBody>
          <a:bodyPr/>
          <a:lstStyle/>
          <a:p>
            <a:pPr algn="l"/>
            <a:fld id="{C07C4F58-0146-8B49-9D96-8E8109A8614C}" type="slidenum">
              <a:rPr lang="en-US" smtClean="0"/>
              <a:pPr algn="l"/>
              <a:t>2</a:t>
            </a:fld>
            <a:endParaRPr lang="en-US" dirty="0"/>
          </a:p>
        </p:txBody>
      </p:sp>
      <p:sp>
        <p:nvSpPr>
          <p:cNvPr id="7" name="Rectangle 6"/>
          <p:cNvSpPr/>
          <p:nvPr/>
        </p:nvSpPr>
        <p:spPr>
          <a:xfrm>
            <a:off x="0" y="-7399"/>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Agenda</a:t>
            </a:r>
          </a:p>
        </p:txBody>
      </p:sp>
    </p:spTree>
    <p:extLst>
      <p:ext uri="{BB962C8B-B14F-4D97-AF65-F5344CB8AC3E}">
        <p14:creationId xmlns:p14="http://schemas.microsoft.com/office/powerpoint/2010/main" val="1966401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728" y="867909"/>
            <a:ext cx="8229600" cy="4991871"/>
          </a:xfrm>
        </p:spPr>
        <p:txBody>
          <a:bodyPr>
            <a:normAutofit fontScale="92500" lnSpcReduction="20000"/>
          </a:bodyPr>
          <a:lstStyle/>
          <a:p>
            <a:pPr marL="0" indent="0">
              <a:buNone/>
            </a:pPr>
            <a:r>
              <a:rPr lang="en-US" sz="2200" dirty="0"/>
              <a:t>December:</a:t>
            </a:r>
          </a:p>
          <a:p>
            <a:r>
              <a:rPr lang="en-US" sz="2200" dirty="0"/>
              <a:t>11</a:t>
            </a:r>
            <a:r>
              <a:rPr lang="en-US" sz="2200" baseline="30000" dirty="0"/>
              <a:t>th</a:t>
            </a:r>
            <a:r>
              <a:rPr lang="en-US" sz="2200" dirty="0"/>
              <a:t> – Employee Advisory Committee – Budget Update</a:t>
            </a:r>
          </a:p>
          <a:p>
            <a:r>
              <a:rPr lang="en-US" sz="2200" dirty="0"/>
              <a:t>14</a:t>
            </a:r>
            <a:r>
              <a:rPr lang="en-US" sz="2200" baseline="30000" dirty="0"/>
              <a:t>th</a:t>
            </a:r>
            <a:r>
              <a:rPr lang="en-US" sz="2200" dirty="0"/>
              <a:t> – Work session (Enrollment, School Nurse Committee report)</a:t>
            </a:r>
          </a:p>
          <a:p>
            <a:pPr marL="0" indent="0">
              <a:buNone/>
            </a:pPr>
            <a:endParaRPr lang="en-US" sz="2200" dirty="0"/>
          </a:p>
          <a:p>
            <a:pPr marL="0" indent="0">
              <a:buNone/>
            </a:pPr>
            <a:r>
              <a:rPr lang="en-US" sz="2200" dirty="0"/>
              <a:t>January:</a:t>
            </a:r>
          </a:p>
          <a:p>
            <a:r>
              <a:rPr lang="en-US" sz="2200" dirty="0"/>
              <a:t>10</a:t>
            </a:r>
            <a:r>
              <a:rPr lang="en-US" sz="2200" baseline="30000" dirty="0"/>
              <a:t>th</a:t>
            </a:r>
            <a:r>
              <a:rPr lang="en-US" sz="2200" dirty="0"/>
              <a:t> – </a:t>
            </a:r>
            <a:r>
              <a:rPr lang="en-US" sz="2200" dirty="0">
                <a:solidFill>
                  <a:schemeClr val="tx2">
                    <a:lumMod val="60000"/>
                    <a:lumOff val="40000"/>
                  </a:schemeClr>
                </a:solidFill>
              </a:rPr>
              <a:t>General Assembly convenes</a:t>
            </a:r>
          </a:p>
          <a:p>
            <a:r>
              <a:rPr lang="en-US" sz="2200" dirty="0"/>
              <a:t>11</a:t>
            </a:r>
            <a:r>
              <a:rPr lang="en-US" sz="2200" baseline="30000" dirty="0"/>
              <a:t>th</a:t>
            </a:r>
            <a:r>
              <a:rPr lang="en-US" sz="2200" dirty="0"/>
              <a:t> – Work session (Governor’s Budget, Budget Initiatives)</a:t>
            </a:r>
          </a:p>
          <a:p>
            <a:r>
              <a:rPr lang="en-US" sz="2200" dirty="0"/>
              <a:t>25</a:t>
            </a:r>
            <a:r>
              <a:rPr lang="en-US" sz="2200" baseline="30000" dirty="0"/>
              <a:t>th</a:t>
            </a:r>
            <a:r>
              <a:rPr lang="en-US" sz="2200" dirty="0"/>
              <a:t> – Public Hearing, Work Session (Technology Plan)</a:t>
            </a:r>
          </a:p>
          <a:p>
            <a:pPr marL="0" indent="0">
              <a:buNone/>
            </a:pPr>
            <a:endParaRPr lang="en-US" sz="2200" dirty="0"/>
          </a:p>
          <a:p>
            <a:pPr marL="0" indent="0">
              <a:buNone/>
            </a:pPr>
            <a:r>
              <a:rPr lang="en-US" sz="2200" dirty="0"/>
              <a:t>February:</a:t>
            </a:r>
          </a:p>
          <a:p>
            <a:r>
              <a:rPr lang="en-US" sz="2200" dirty="0"/>
              <a:t>8</a:t>
            </a:r>
            <a:r>
              <a:rPr lang="en-US" sz="2200" baseline="30000" dirty="0"/>
              <a:t>th</a:t>
            </a:r>
            <a:r>
              <a:rPr lang="en-US" sz="2200" dirty="0"/>
              <a:t> – SB meeting, Work Session (Other fund budgets, Bus plan)</a:t>
            </a:r>
          </a:p>
          <a:p>
            <a:r>
              <a:rPr lang="en-US" sz="2200" dirty="0"/>
              <a:t>12</a:t>
            </a:r>
            <a:r>
              <a:rPr lang="en-US" sz="2200" baseline="30000" dirty="0"/>
              <a:t>th</a:t>
            </a:r>
            <a:r>
              <a:rPr lang="en-US" sz="2200" dirty="0"/>
              <a:t> – EAC meeting – Budget Update</a:t>
            </a:r>
          </a:p>
          <a:p>
            <a:r>
              <a:rPr lang="en-US" sz="2200" dirty="0"/>
              <a:t>14</a:t>
            </a:r>
            <a:r>
              <a:rPr lang="en-US" sz="2200" baseline="30000" dirty="0"/>
              <a:t>th</a:t>
            </a:r>
            <a:r>
              <a:rPr lang="en-US" sz="2200" dirty="0"/>
              <a:t> – </a:t>
            </a:r>
            <a:r>
              <a:rPr lang="en-US" sz="2200" dirty="0">
                <a:solidFill>
                  <a:schemeClr val="tx2">
                    <a:lumMod val="60000"/>
                    <a:lumOff val="40000"/>
                  </a:schemeClr>
                </a:solidFill>
              </a:rPr>
              <a:t>GA Crossover Day</a:t>
            </a:r>
          </a:p>
          <a:p>
            <a:r>
              <a:rPr lang="en-US" sz="2200" dirty="0"/>
              <a:t>22</a:t>
            </a:r>
            <a:r>
              <a:rPr lang="en-US" sz="2200" baseline="30000" dirty="0"/>
              <a:t>nd</a:t>
            </a:r>
            <a:r>
              <a:rPr lang="en-US" sz="2200" dirty="0"/>
              <a:t> – Work session – Compensation, Insurance, Crossover Budgets (if available)</a:t>
            </a:r>
          </a:p>
          <a:p>
            <a:pPr marL="0" indent="0">
              <a:buNone/>
            </a:pPr>
            <a:endParaRPr lang="en-US" dirty="0"/>
          </a:p>
        </p:txBody>
      </p:sp>
      <p:sp>
        <p:nvSpPr>
          <p:cNvPr id="4" name="Slide Number Placeholder 3"/>
          <p:cNvSpPr>
            <a:spLocks noGrp="1"/>
          </p:cNvSpPr>
          <p:nvPr>
            <p:ph type="sldNum" sz="quarter" idx="12"/>
          </p:nvPr>
        </p:nvSpPr>
        <p:spPr>
          <a:xfrm>
            <a:off x="214544" y="6356350"/>
            <a:ext cx="2133600" cy="365125"/>
          </a:xfrm>
        </p:spPr>
        <p:txBody>
          <a:bodyPr/>
          <a:lstStyle/>
          <a:p>
            <a:pPr algn="l"/>
            <a:fld id="{C07C4F58-0146-8B49-9D96-8E8109A8614C}" type="slidenum">
              <a:rPr lang="en-US" smtClean="0"/>
              <a:pPr algn="l"/>
              <a:t>3</a:t>
            </a:fld>
            <a:endParaRPr lang="en-US" dirty="0"/>
          </a:p>
        </p:txBody>
      </p:sp>
      <p:sp>
        <p:nvSpPr>
          <p:cNvPr id="6" name="Rectangle 5"/>
          <p:cNvSpPr/>
          <p:nvPr/>
        </p:nvSpPr>
        <p:spPr>
          <a:xfrm>
            <a:off x="0" y="-7399"/>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Budget Timeline</a:t>
            </a:r>
          </a:p>
        </p:txBody>
      </p:sp>
    </p:spTree>
    <p:extLst>
      <p:ext uri="{BB962C8B-B14F-4D97-AF65-F5344CB8AC3E}">
        <p14:creationId xmlns:p14="http://schemas.microsoft.com/office/powerpoint/2010/main" val="2488763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49552"/>
            <a:ext cx="8229600" cy="4525963"/>
          </a:xfrm>
        </p:spPr>
        <p:txBody>
          <a:bodyPr>
            <a:normAutofit lnSpcReduction="10000"/>
          </a:bodyPr>
          <a:lstStyle/>
          <a:p>
            <a:pPr marL="0" indent="0">
              <a:buNone/>
            </a:pPr>
            <a:r>
              <a:rPr lang="en-US" sz="2200" dirty="0"/>
              <a:t>March:</a:t>
            </a:r>
          </a:p>
          <a:p>
            <a:r>
              <a:rPr lang="en-US" sz="2200" dirty="0"/>
              <a:t>6</a:t>
            </a:r>
            <a:r>
              <a:rPr lang="en-US" sz="2200" baseline="30000" dirty="0"/>
              <a:t>th</a:t>
            </a:r>
            <a:r>
              <a:rPr lang="en-US" sz="2200" dirty="0"/>
              <a:t> – Work session – Crossover budgets</a:t>
            </a:r>
          </a:p>
          <a:p>
            <a:r>
              <a:rPr lang="en-US" sz="2200" dirty="0"/>
              <a:t>8</a:t>
            </a:r>
            <a:r>
              <a:rPr lang="en-US" sz="2200" baseline="30000" dirty="0"/>
              <a:t>th</a:t>
            </a:r>
            <a:r>
              <a:rPr lang="en-US" sz="2200" dirty="0"/>
              <a:t> – SB meeting</a:t>
            </a:r>
          </a:p>
          <a:p>
            <a:r>
              <a:rPr lang="en-US" sz="2200" dirty="0"/>
              <a:t>10</a:t>
            </a:r>
            <a:r>
              <a:rPr lang="en-US" sz="2200" baseline="30000" dirty="0"/>
              <a:t>th</a:t>
            </a:r>
            <a:r>
              <a:rPr lang="en-US" sz="2200" dirty="0"/>
              <a:t> – </a:t>
            </a:r>
            <a:r>
              <a:rPr lang="en-US" sz="2200" dirty="0">
                <a:solidFill>
                  <a:schemeClr val="tx2">
                    <a:lumMod val="60000"/>
                    <a:lumOff val="40000"/>
                  </a:schemeClr>
                </a:solidFill>
              </a:rPr>
              <a:t>General Assembly adjourns </a:t>
            </a:r>
            <a:r>
              <a:rPr lang="en-US" sz="1100" dirty="0"/>
              <a:t>(revenues may not be available until March 17</a:t>
            </a:r>
            <a:r>
              <a:rPr lang="en-US" sz="1100" baseline="30000" dirty="0"/>
              <a:t>th</a:t>
            </a:r>
            <a:r>
              <a:rPr lang="en-US" sz="1100" dirty="0"/>
              <a:t>)</a:t>
            </a:r>
          </a:p>
          <a:p>
            <a:r>
              <a:rPr lang="en-US" sz="2200" dirty="0"/>
              <a:t>13</a:t>
            </a:r>
            <a:r>
              <a:rPr lang="en-US" sz="2200" baseline="30000" dirty="0"/>
              <a:t>th</a:t>
            </a:r>
            <a:r>
              <a:rPr lang="en-US" sz="2200" dirty="0"/>
              <a:t> – Work session (TBD)</a:t>
            </a:r>
          </a:p>
          <a:p>
            <a:r>
              <a:rPr lang="en-US" sz="2200" dirty="0"/>
              <a:t>15</a:t>
            </a:r>
            <a:r>
              <a:rPr lang="en-US" sz="2200" baseline="30000" dirty="0"/>
              <a:t>th</a:t>
            </a:r>
            <a:r>
              <a:rPr lang="en-US" sz="2200" dirty="0"/>
              <a:t> – Work session (TBD)</a:t>
            </a:r>
          </a:p>
          <a:p>
            <a:r>
              <a:rPr lang="en-US" sz="2200" dirty="0"/>
              <a:t>17</a:t>
            </a:r>
            <a:r>
              <a:rPr lang="en-US" sz="2200" baseline="30000" dirty="0"/>
              <a:t>th</a:t>
            </a:r>
            <a:r>
              <a:rPr lang="en-US" sz="2200" dirty="0"/>
              <a:t> – Work session (Superintendent’s Budget if possible)</a:t>
            </a:r>
          </a:p>
          <a:p>
            <a:r>
              <a:rPr lang="en-US" sz="2200" dirty="0"/>
              <a:t>20</a:t>
            </a:r>
            <a:r>
              <a:rPr lang="en-US" sz="2200" baseline="30000" dirty="0"/>
              <a:t>th</a:t>
            </a:r>
            <a:r>
              <a:rPr lang="en-US" sz="2200" dirty="0"/>
              <a:t> – Work session (TBD)</a:t>
            </a:r>
          </a:p>
          <a:p>
            <a:r>
              <a:rPr lang="en-US" sz="2200" dirty="0"/>
              <a:t>22</a:t>
            </a:r>
            <a:r>
              <a:rPr lang="en-US" sz="2200" baseline="30000" dirty="0"/>
              <a:t>nd</a:t>
            </a:r>
            <a:r>
              <a:rPr lang="en-US" sz="2200" dirty="0"/>
              <a:t> – SB adopts FY19 budget</a:t>
            </a:r>
          </a:p>
          <a:p>
            <a:pPr marL="0" indent="0">
              <a:buNone/>
            </a:pPr>
            <a:endParaRPr lang="en-US" sz="2200" dirty="0"/>
          </a:p>
          <a:p>
            <a:pPr marL="0" indent="0">
              <a:buNone/>
            </a:pPr>
            <a:r>
              <a:rPr lang="en-US" sz="2200" dirty="0"/>
              <a:t>April:</a:t>
            </a:r>
          </a:p>
          <a:p>
            <a:r>
              <a:rPr lang="en-US" sz="2200" dirty="0"/>
              <a:t>1</a:t>
            </a:r>
            <a:r>
              <a:rPr lang="en-US" sz="2200" baseline="30000" dirty="0"/>
              <a:t>st</a:t>
            </a:r>
            <a:r>
              <a:rPr lang="en-US" sz="2200" dirty="0"/>
              <a:t> – FY19 Budget due to Board of Supervisors</a:t>
            </a:r>
          </a:p>
        </p:txBody>
      </p:sp>
      <p:sp>
        <p:nvSpPr>
          <p:cNvPr id="5" name="Slide Number Placeholder 4"/>
          <p:cNvSpPr>
            <a:spLocks noGrp="1"/>
          </p:cNvSpPr>
          <p:nvPr>
            <p:ph type="sldNum" sz="quarter" idx="12"/>
          </p:nvPr>
        </p:nvSpPr>
        <p:spPr>
          <a:xfrm>
            <a:off x="294443" y="6356350"/>
            <a:ext cx="2133600" cy="365125"/>
          </a:xfrm>
        </p:spPr>
        <p:txBody>
          <a:bodyPr/>
          <a:lstStyle/>
          <a:p>
            <a:pPr algn="l"/>
            <a:fld id="{C07C4F58-0146-8B49-9D96-8E8109A8614C}" type="slidenum">
              <a:rPr lang="en-US" smtClean="0"/>
              <a:pPr algn="l"/>
              <a:t>4</a:t>
            </a:fld>
            <a:endParaRPr lang="en-US" dirty="0"/>
          </a:p>
        </p:txBody>
      </p:sp>
      <p:sp>
        <p:nvSpPr>
          <p:cNvPr id="6" name="Rectangle 5"/>
          <p:cNvSpPr/>
          <p:nvPr/>
        </p:nvSpPr>
        <p:spPr>
          <a:xfrm>
            <a:off x="0" y="-7399"/>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Budget Timeline</a:t>
            </a:r>
          </a:p>
        </p:txBody>
      </p:sp>
    </p:spTree>
    <p:extLst>
      <p:ext uri="{BB962C8B-B14F-4D97-AF65-F5344CB8AC3E}">
        <p14:creationId xmlns:p14="http://schemas.microsoft.com/office/powerpoint/2010/main" val="3473679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title="chart showing 25 year history of ADM"/>
          <p:cNvSpPr>
            <a:spLocks noGrp="1"/>
          </p:cNvSpPr>
          <p:nvPr>
            <p:ph idx="1"/>
          </p:nvPr>
        </p:nvSpPr>
        <p:spPr/>
        <p:txBody>
          <a:bodyPr>
            <a:normAutofit/>
          </a:bodyPr>
          <a:lstStyle/>
          <a:p>
            <a:pPr marL="0" indent="0">
              <a:buNone/>
            </a:pPr>
            <a:endParaRPr lang="en-US" dirty="0"/>
          </a:p>
          <a:p>
            <a:endParaRPr lang="en-US" dirty="0"/>
          </a:p>
          <a:p>
            <a:endParaRPr lang="en-US" dirty="0"/>
          </a:p>
          <a:p>
            <a:endParaRPr lang="en-US" dirty="0"/>
          </a:p>
          <a:p>
            <a:endParaRPr lang="en-US" dirty="0"/>
          </a:p>
          <a:p>
            <a:endParaRPr lang="en-US" sz="1700" dirty="0"/>
          </a:p>
          <a:p>
            <a:pPr marL="0" indent="0">
              <a:buNone/>
            </a:pPr>
            <a:endParaRPr lang="en-US" sz="1700" dirty="0"/>
          </a:p>
        </p:txBody>
      </p:sp>
      <p:sp>
        <p:nvSpPr>
          <p:cNvPr id="3" name="Slide Number Placeholder 2"/>
          <p:cNvSpPr>
            <a:spLocks noGrp="1"/>
          </p:cNvSpPr>
          <p:nvPr>
            <p:ph type="sldNum" sz="quarter" idx="12"/>
          </p:nvPr>
        </p:nvSpPr>
        <p:spPr/>
        <p:txBody>
          <a:bodyPr/>
          <a:lstStyle/>
          <a:p>
            <a:pPr algn="l"/>
            <a:fld id="{C07C4F58-0146-8B49-9D96-8E8109A8614C}" type="slidenum">
              <a:rPr lang="en-US" smtClean="0"/>
              <a:pPr algn="l"/>
              <a:t>5</a:t>
            </a:fld>
            <a:endParaRPr lang="en-US"/>
          </a:p>
        </p:txBody>
      </p:sp>
      <p:sp>
        <p:nvSpPr>
          <p:cNvPr id="4" name="Rectangle 3" title="box"/>
          <p:cNvSpPr/>
          <p:nvPr/>
        </p:nvSpPr>
        <p:spPr>
          <a:xfrm>
            <a:off x="0" y="-1"/>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aphicFrame>
        <p:nvGraphicFramePr>
          <p:cNvPr id="12" name="Chart 11" title="chart showing 25 year history of ADM"/>
          <p:cNvGraphicFramePr>
            <a:graphicFrameLocks/>
          </p:cNvGraphicFramePr>
          <p:nvPr>
            <p:extLst>
              <p:ext uri="{D42A27DB-BD31-4B8C-83A1-F6EECF244321}">
                <p14:modId xmlns:p14="http://schemas.microsoft.com/office/powerpoint/2010/main" val="401491628"/>
              </p:ext>
            </p:extLst>
          </p:nvPr>
        </p:nvGraphicFramePr>
        <p:xfrm>
          <a:off x="0" y="798022"/>
          <a:ext cx="9143999" cy="4459778"/>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12"/>
          <p:cNvSpPr/>
          <p:nvPr/>
        </p:nvSpPr>
        <p:spPr>
          <a:xfrm>
            <a:off x="0" y="-7399"/>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ADM – 25 Years of History</a:t>
            </a:r>
          </a:p>
        </p:txBody>
      </p:sp>
      <p:sp>
        <p:nvSpPr>
          <p:cNvPr id="15" name="TextBox 14"/>
          <p:cNvSpPr txBox="1"/>
          <p:nvPr/>
        </p:nvSpPr>
        <p:spPr>
          <a:xfrm>
            <a:off x="457200" y="5413647"/>
            <a:ext cx="7519386" cy="646331"/>
          </a:xfrm>
          <a:prstGeom prst="rect">
            <a:avLst/>
          </a:prstGeom>
          <a:noFill/>
        </p:spPr>
        <p:txBody>
          <a:bodyPr wrap="square" rtlCol="0">
            <a:spAutoFit/>
          </a:bodyPr>
          <a:lstStyle/>
          <a:p>
            <a:pPr algn="ctr"/>
            <a:r>
              <a:rPr lang="en-US" dirty="0"/>
              <a:t>ADM is average enrollment eligible for SOQ funding from 1</a:t>
            </a:r>
            <a:r>
              <a:rPr lang="en-US" baseline="30000" dirty="0"/>
              <a:t>st</a:t>
            </a:r>
            <a:r>
              <a:rPr lang="en-US" dirty="0"/>
              <a:t> day of school through March 31</a:t>
            </a:r>
            <a:r>
              <a:rPr lang="en-US" baseline="30000" dirty="0"/>
              <a:t>st</a:t>
            </a:r>
            <a:r>
              <a:rPr lang="en-US" dirty="0"/>
              <a:t> of each year.</a:t>
            </a:r>
          </a:p>
        </p:txBody>
      </p:sp>
    </p:spTree>
    <p:extLst>
      <p:ext uri="{BB962C8B-B14F-4D97-AF65-F5344CB8AC3E}">
        <p14:creationId xmlns:p14="http://schemas.microsoft.com/office/powerpoint/2010/main" val="1286827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ADM – Enrollment Trends</a:t>
            </a:r>
          </a:p>
        </p:txBody>
      </p:sp>
      <p:pic>
        <p:nvPicPr>
          <p:cNvPr id="17" name="Content Placeholder 16" title="special education enrollment trend">
            <a:extLst>
              <a:ext uri="{FF2B5EF4-FFF2-40B4-BE49-F238E27FC236}">
                <a16:creationId xmlns:a16="http://schemas.microsoft.com/office/drawing/2014/main" id="{9E3D06A5-6F52-42B5-B901-5FE51DCF4954}"/>
              </a:ext>
            </a:extLst>
          </p:cNvPr>
          <p:cNvPicPr>
            <a:picLocks noGrp="1" noChangeAspect="1"/>
          </p:cNvPicPr>
          <p:nvPr>
            <p:ph sz="half" idx="2"/>
          </p:nvPr>
        </p:nvPicPr>
        <p:blipFill>
          <a:blip r:embed="rId3"/>
          <a:stretch>
            <a:fillRect/>
          </a:stretch>
        </p:blipFill>
        <p:spPr>
          <a:xfrm>
            <a:off x="731744" y="1012494"/>
            <a:ext cx="4040188" cy="2071891"/>
          </a:xfrm>
          <a:prstGeom prst="rect">
            <a:avLst/>
          </a:prstGeom>
        </p:spPr>
      </p:pic>
      <p:pic>
        <p:nvPicPr>
          <p:cNvPr id="18" name="Content Placeholder 17" title="ESL enrollment trend">
            <a:extLst>
              <a:ext uri="{FF2B5EF4-FFF2-40B4-BE49-F238E27FC236}">
                <a16:creationId xmlns:a16="http://schemas.microsoft.com/office/drawing/2014/main" id="{82E9612C-81AA-4FCE-8B42-8675497D3BDF}"/>
              </a:ext>
            </a:extLst>
          </p:cNvPr>
          <p:cNvPicPr>
            <a:picLocks noGrp="1" noChangeAspect="1"/>
          </p:cNvPicPr>
          <p:nvPr>
            <p:ph sz="quarter" idx="4"/>
          </p:nvPr>
        </p:nvPicPr>
        <p:blipFill>
          <a:blip r:embed="rId4"/>
          <a:stretch>
            <a:fillRect/>
          </a:stretch>
        </p:blipFill>
        <p:spPr>
          <a:xfrm>
            <a:off x="3839807" y="3400853"/>
            <a:ext cx="4041775" cy="2072705"/>
          </a:xfrm>
          <a:prstGeom prst="rect">
            <a:avLst/>
          </a:prstGeom>
        </p:spPr>
      </p:pic>
      <p:sp>
        <p:nvSpPr>
          <p:cNvPr id="2" name="Slide Number Placeholder 1"/>
          <p:cNvSpPr>
            <a:spLocks noGrp="1"/>
          </p:cNvSpPr>
          <p:nvPr>
            <p:ph type="sldNum" sz="quarter" idx="12"/>
          </p:nvPr>
        </p:nvSpPr>
        <p:spPr/>
        <p:txBody>
          <a:bodyPr/>
          <a:lstStyle/>
          <a:p>
            <a:fld id="{C07C4F58-0146-8B49-9D96-8E8109A8614C}" type="slidenum">
              <a:rPr lang="en-US" smtClean="0"/>
              <a:pPr/>
              <a:t>6</a:t>
            </a:fld>
            <a:endParaRPr lang="en-US"/>
          </a:p>
        </p:txBody>
      </p:sp>
    </p:spTree>
    <p:extLst>
      <p:ext uri="{BB962C8B-B14F-4D97-AF65-F5344CB8AC3E}">
        <p14:creationId xmlns:p14="http://schemas.microsoft.com/office/powerpoint/2010/main" val="3667333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title="ADM history 1995-current"/>
          <p:cNvSpPr>
            <a:spLocks noGrp="1"/>
          </p:cNvSpPr>
          <p:nvPr>
            <p:ph idx="1"/>
          </p:nvPr>
        </p:nvSpPr>
        <p:spPr/>
        <p:txBody>
          <a:bodyPr>
            <a:normAutofit/>
          </a:bodyPr>
          <a:lstStyle/>
          <a:p>
            <a:pPr marL="0" indent="0">
              <a:buNone/>
            </a:pPr>
            <a:endParaRPr lang="en-US" dirty="0"/>
          </a:p>
          <a:p>
            <a:endParaRPr lang="en-US" dirty="0"/>
          </a:p>
          <a:p>
            <a:endParaRPr lang="en-US" dirty="0"/>
          </a:p>
          <a:p>
            <a:endParaRPr lang="en-US" dirty="0"/>
          </a:p>
          <a:p>
            <a:endParaRPr lang="en-US" dirty="0"/>
          </a:p>
          <a:p>
            <a:endParaRPr lang="en-US" sz="1700" dirty="0"/>
          </a:p>
          <a:p>
            <a:pPr marL="0" indent="0">
              <a:buNone/>
            </a:pPr>
            <a:endParaRPr lang="en-US" sz="1700" dirty="0"/>
          </a:p>
        </p:txBody>
      </p:sp>
      <p:sp>
        <p:nvSpPr>
          <p:cNvPr id="3" name="Slide Number Placeholder 2"/>
          <p:cNvSpPr>
            <a:spLocks noGrp="1"/>
          </p:cNvSpPr>
          <p:nvPr>
            <p:ph type="sldNum" sz="quarter" idx="12"/>
          </p:nvPr>
        </p:nvSpPr>
        <p:spPr/>
        <p:txBody>
          <a:bodyPr/>
          <a:lstStyle/>
          <a:p>
            <a:pPr algn="l"/>
            <a:fld id="{C07C4F58-0146-8B49-9D96-8E8109A8614C}" type="slidenum">
              <a:rPr lang="en-US" smtClean="0"/>
              <a:pPr algn="l"/>
              <a:t>7</a:t>
            </a:fld>
            <a:endParaRPr lang="en-US"/>
          </a:p>
        </p:txBody>
      </p:sp>
      <p:graphicFrame>
        <p:nvGraphicFramePr>
          <p:cNvPr id="11" name="Object 10" title="ADM history 1995-current"/>
          <p:cNvGraphicFramePr>
            <a:graphicFrameLocks noChangeAspect="1"/>
          </p:cNvGraphicFramePr>
          <p:nvPr>
            <p:extLst>
              <p:ext uri="{D42A27DB-BD31-4B8C-83A1-F6EECF244321}">
                <p14:modId xmlns:p14="http://schemas.microsoft.com/office/powerpoint/2010/main" val="2121878554"/>
              </p:ext>
            </p:extLst>
          </p:nvPr>
        </p:nvGraphicFramePr>
        <p:xfrm>
          <a:off x="524614" y="741380"/>
          <a:ext cx="3931975" cy="5786889"/>
        </p:xfrm>
        <a:graphic>
          <a:graphicData uri="http://schemas.openxmlformats.org/presentationml/2006/ole">
            <mc:AlternateContent xmlns:mc="http://schemas.openxmlformats.org/markup-compatibility/2006">
              <mc:Choice xmlns:v="urn:schemas-microsoft-com:vml" Requires="v">
                <p:oleObj spid="_x0000_s2076" name="Worksheet" r:id="rId4" imgW="3371799" imgH="4962457" progId="Excel.Sheet.12">
                  <p:embed/>
                </p:oleObj>
              </mc:Choice>
              <mc:Fallback>
                <p:oleObj name="Worksheet" r:id="rId4" imgW="3371799" imgH="4962457" progId="Excel.Sheet.12">
                  <p:embed/>
                  <p:pic>
                    <p:nvPicPr>
                      <p:cNvPr id="0" name=""/>
                      <p:cNvPicPr/>
                      <p:nvPr/>
                    </p:nvPicPr>
                    <p:blipFill>
                      <a:blip r:embed="rId5"/>
                      <a:stretch>
                        <a:fillRect/>
                      </a:stretch>
                    </p:blipFill>
                    <p:spPr>
                      <a:xfrm>
                        <a:off x="524614" y="741380"/>
                        <a:ext cx="3931975" cy="5786889"/>
                      </a:xfrm>
                      <a:prstGeom prst="rect">
                        <a:avLst/>
                      </a:prstGeom>
                    </p:spPr>
                  </p:pic>
                </p:oleObj>
              </mc:Fallback>
            </mc:AlternateContent>
          </a:graphicData>
        </a:graphic>
      </p:graphicFrame>
      <p:sp>
        <p:nvSpPr>
          <p:cNvPr id="12" name="Rectangle 11"/>
          <p:cNvSpPr/>
          <p:nvPr/>
        </p:nvSpPr>
        <p:spPr>
          <a:xfrm>
            <a:off x="0" y="-7399"/>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ADM – History</a:t>
            </a:r>
          </a:p>
        </p:txBody>
      </p:sp>
      <p:sp>
        <p:nvSpPr>
          <p:cNvPr id="4" name="TextBox 3"/>
          <p:cNvSpPr txBox="1"/>
          <p:nvPr/>
        </p:nvSpPr>
        <p:spPr>
          <a:xfrm>
            <a:off x="5315252" y="5267336"/>
            <a:ext cx="3175000" cy="1169551"/>
          </a:xfrm>
          <a:prstGeom prst="rect">
            <a:avLst/>
          </a:prstGeom>
          <a:noFill/>
        </p:spPr>
        <p:txBody>
          <a:bodyPr wrap="square" rtlCol="0">
            <a:spAutoFit/>
          </a:bodyPr>
          <a:lstStyle/>
          <a:p>
            <a:r>
              <a:rPr lang="en-US" sz="1400" dirty="0"/>
              <a:t>Actual enrollment in grades 6 and 9 outpaces grade progression; students moving back to public schools from private schools and home school programs?</a:t>
            </a:r>
          </a:p>
        </p:txBody>
      </p:sp>
      <p:graphicFrame>
        <p:nvGraphicFramePr>
          <p:cNvPr id="9" name="Table 8" title="ADM progression"/>
          <p:cNvGraphicFramePr>
            <a:graphicFrameLocks noGrp="1"/>
          </p:cNvGraphicFramePr>
          <p:nvPr>
            <p:extLst>
              <p:ext uri="{D42A27DB-BD31-4B8C-83A1-F6EECF244321}">
                <p14:modId xmlns:p14="http://schemas.microsoft.com/office/powerpoint/2010/main" val="91157280"/>
              </p:ext>
            </p:extLst>
          </p:nvPr>
        </p:nvGraphicFramePr>
        <p:xfrm>
          <a:off x="5102837" y="764229"/>
          <a:ext cx="3387415" cy="4525966"/>
        </p:xfrm>
        <a:graphic>
          <a:graphicData uri="http://schemas.openxmlformats.org/drawingml/2006/table">
            <a:tbl>
              <a:tblPr>
                <a:tableStyleId>{5C22544A-7EE6-4342-B048-85BDC9FD1C3A}</a:tableStyleId>
              </a:tblPr>
              <a:tblGrid>
                <a:gridCol w="779544">
                  <a:extLst>
                    <a:ext uri="{9D8B030D-6E8A-4147-A177-3AD203B41FA5}">
                      <a16:colId xmlns:a16="http://schemas.microsoft.com/office/drawing/2014/main" val="20000"/>
                    </a:ext>
                  </a:extLst>
                </a:gridCol>
                <a:gridCol w="817112">
                  <a:extLst>
                    <a:ext uri="{9D8B030D-6E8A-4147-A177-3AD203B41FA5}">
                      <a16:colId xmlns:a16="http://schemas.microsoft.com/office/drawing/2014/main" val="20001"/>
                    </a:ext>
                  </a:extLst>
                </a:gridCol>
                <a:gridCol w="763890">
                  <a:extLst>
                    <a:ext uri="{9D8B030D-6E8A-4147-A177-3AD203B41FA5}">
                      <a16:colId xmlns:a16="http://schemas.microsoft.com/office/drawing/2014/main" val="20002"/>
                    </a:ext>
                  </a:extLst>
                </a:gridCol>
                <a:gridCol w="1026869">
                  <a:extLst>
                    <a:ext uri="{9D8B030D-6E8A-4147-A177-3AD203B41FA5}">
                      <a16:colId xmlns:a16="http://schemas.microsoft.com/office/drawing/2014/main" val="20003"/>
                    </a:ext>
                  </a:extLst>
                </a:gridCol>
              </a:tblGrid>
              <a:tr h="376379">
                <a:tc>
                  <a:txBody>
                    <a:bodyPr/>
                    <a:lstStyle/>
                    <a:p>
                      <a:pPr algn="ctr" fontAlgn="b"/>
                      <a:r>
                        <a:rPr lang="en-US" sz="1100" u="none" strike="noStrike" dirty="0">
                          <a:effectLst/>
                        </a:rPr>
                        <a:t> </a:t>
                      </a:r>
                      <a:endParaRPr lang="en-US" sz="1100" b="1" i="0" u="none" strike="noStrike" dirty="0">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Spring 5th Grade</a:t>
                      </a:r>
                      <a:endParaRPr lang="en-US" sz="1100" b="1"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Fall 6th Grade</a:t>
                      </a:r>
                      <a:endParaRPr lang="en-US" sz="1100" b="1"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Difference</a:t>
                      </a:r>
                      <a:endParaRPr lang="en-US" sz="1100" b="1" i="0" u="none" strike="noStrike">
                        <a:solidFill>
                          <a:srgbClr val="000000"/>
                        </a:solidFill>
                        <a:effectLst/>
                        <a:latin typeface="Calibri" panose="020F0502020204030204" pitchFamily="34" charset="0"/>
                      </a:endParaRPr>
                    </a:p>
                  </a:txBody>
                  <a:tcPr marL="9409" marR="9409" marT="9409" marB="0" anchor="b"/>
                </a:tc>
                <a:extLst>
                  <a:ext uri="{0D108BD9-81ED-4DB2-BD59-A6C34878D82A}">
                    <a16:rowId xmlns:a16="http://schemas.microsoft.com/office/drawing/2014/main" val="10000"/>
                  </a:ext>
                </a:extLst>
              </a:tr>
              <a:tr h="188190">
                <a:tc>
                  <a:txBody>
                    <a:bodyPr/>
                    <a:lstStyle/>
                    <a:p>
                      <a:pPr algn="l" fontAlgn="b"/>
                      <a:r>
                        <a:rPr lang="en-US" sz="1100" u="none" strike="noStrike">
                          <a:effectLst/>
                        </a:rPr>
                        <a:t>FY 2018</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1060</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1106</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46</a:t>
                      </a:r>
                      <a:endParaRPr lang="en-US" sz="1100" b="0" i="0" u="none" strike="noStrike">
                        <a:solidFill>
                          <a:srgbClr val="000000"/>
                        </a:solidFill>
                        <a:effectLst/>
                        <a:latin typeface="Calibri" panose="020F0502020204030204" pitchFamily="34" charset="0"/>
                      </a:endParaRPr>
                    </a:p>
                  </a:txBody>
                  <a:tcPr marL="9409" marR="9409" marT="9409" marB="0" anchor="b"/>
                </a:tc>
                <a:extLst>
                  <a:ext uri="{0D108BD9-81ED-4DB2-BD59-A6C34878D82A}">
                    <a16:rowId xmlns:a16="http://schemas.microsoft.com/office/drawing/2014/main" val="10001"/>
                  </a:ext>
                </a:extLst>
              </a:tr>
              <a:tr h="188190">
                <a:tc>
                  <a:txBody>
                    <a:bodyPr/>
                    <a:lstStyle/>
                    <a:p>
                      <a:pPr algn="l" fontAlgn="b"/>
                      <a:r>
                        <a:rPr lang="en-US" sz="1100" u="none" strike="noStrike">
                          <a:effectLst/>
                        </a:rPr>
                        <a:t>FY 2017</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1062</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1102</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40</a:t>
                      </a:r>
                      <a:endParaRPr lang="en-US" sz="1100" b="0" i="0" u="none" strike="noStrike">
                        <a:solidFill>
                          <a:srgbClr val="000000"/>
                        </a:solidFill>
                        <a:effectLst/>
                        <a:latin typeface="Calibri" panose="020F0502020204030204" pitchFamily="34" charset="0"/>
                      </a:endParaRPr>
                    </a:p>
                  </a:txBody>
                  <a:tcPr marL="9409" marR="9409" marT="9409" marB="0" anchor="b"/>
                </a:tc>
                <a:extLst>
                  <a:ext uri="{0D108BD9-81ED-4DB2-BD59-A6C34878D82A}">
                    <a16:rowId xmlns:a16="http://schemas.microsoft.com/office/drawing/2014/main" val="10002"/>
                  </a:ext>
                </a:extLst>
              </a:tr>
              <a:tr h="188190">
                <a:tc>
                  <a:txBody>
                    <a:bodyPr/>
                    <a:lstStyle/>
                    <a:p>
                      <a:pPr algn="l" fontAlgn="b"/>
                      <a:r>
                        <a:rPr lang="en-US" sz="1100" u="none" strike="noStrike">
                          <a:effectLst/>
                        </a:rPr>
                        <a:t>FY 2016</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1018</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1064</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46</a:t>
                      </a:r>
                      <a:endParaRPr lang="en-US" sz="1100" b="0" i="0" u="none" strike="noStrike">
                        <a:solidFill>
                          <a:srgbClr val="000000"/>
                        </a:solidFill>
                        <a:effectLst/>
                        <a:latin typeface="Calibri" panose="020F0502020204030204" pitchFamily="34" charset="0"/>
                      </a:endParaRPr>
                    </a:p>
                  </a:txBody>
                  <a:tcPr marL="9409" marR="9409" marT="9409" marB="0" anchor="b"/>
                </a:tc>
                <a:extLst>
                  <a:ext uri="{0D108BD9-81ED-4DB2-BD59-A6C34878D82A}">
                    <a16:rowId xmlns:a16="http://schemas.microsoft.com/office/drawing/2014/main" val="10003"/>
                  </a:ext>
                </a:extLst>
              </a:tr>
              <a:tr h="188190">
                <a:tc>
                  <a:txBody>
                    <a:bodyPr/>
                    <a:lstStyle/>
                    <a:p>
                      <a:pPr algn="l" fontAlgn="b"/>
                      <a:r>
                        <a:rPr lang="en-US" sz="1100" u="none" strike="noStrike">
                          <a:effectLst/>
                        </a:rPr>
                        <a:t>FY 2015</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dirty="0">
                          <a:effectLst/>
                        </a:rPr>
                        <a:t>1029</a:t>
                      </a:r>
                      <a:endParaRPr lang="en-US" sz="1100" b="0" i="0" u="none" strike="noStrike" dirty="0">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1070</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41</a:t>
                      </a:r>
                      <a:endParaRPr lang="en-US" sz="1100" b="0" i="0" u="none" strike="noStrike">
                        <a:solidFill>
                          <a:srgbClr val="000000"/>
                        </a:solidFill>
                        <a:effectLst/>
                        <a:latin typeface="Calibri" panose="020F0502020204030204" pitchFamily="34" charset="0"/>
                      </a:endParaRPr>
                    </a:p>
                  </a:txBody>
                  <a:tcPr marL="9409" marR="9409" marT="9409" marB="0" anchor="b"/>
                </a:tc>
                <a:extLst>
                  <a:ext uri="{0D108BD9-81ED-4DB2-BD59-A6C34878D82A}">
                    <a16:rowId xmlns:a16="http://schemas.microsoft.com/office/drawing/2014/main" val="10004"/>
                  </a:ext>
                </a:extLst>
              </a:tr>
              <a:tr h="188190">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409" marR="9409" marT="9409" marB="0" anchor="b"/>
                </a:tc>
                <a:extLst>
                  <a:ext uri="{0D108BD9-81ED-4DB2-BD59-A6C34878D82A}">
                    <a16:rowId xmlns:a16="http://schemas.microsoft.com/office/drawing/2014/main" val="10005"/>
                  </a:ext>
                </a:extLst>
              </a:tr>
              <a:tr h="376379">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Spring 8th Grade</a:t>
                      </a:r>
                      <a:endParaRPr lang="en-US" sz="1100" b="1"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Fall 9th Grade</a:t>
                      </a:r>
                      <a:endParaRPr lang="en-US" sz="1100" b="1"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Difference</a:t>
                      </a:r>
                      <a:endParaRPr lang="en-US" sz="1100" b="1" i="0" u="none" strike="noStrike">
                        <a:solidFill>
                          <a:srgbClr val="000000"/>
                        </a:solidFill>
                        <a:effectLst/>
                        <a:latin typeface="Calibri" panose="020F0502020204030204" pitchFamily="34" charset="0"/>
                      </a:endParaRPr>
                    </a:p>
                  </a:txBody>
                  <a:tcPr marL="9409" marR="9409" marT="9409" marB="0" anchor="b"/>
                </a:tc>
                <a:extLst>
                  <a:ext uri="{0D108BD9-81ED-4DB2-BD59-A6C34878D82A}">
                    <a16:rowId xmlns:a16="http://schemas.microsoft.com/office/drawing/2014/main" val="10006"/>
                  </a:ext>
                </a:extLst>
              </a:tr>
              <a:tr h="188190">
                <a:tc>
                  <a:txBody>
                    <a:bodyPr/>
                    <a:lstStyle/>
                    <a:p>
                      <a:pPr algn="l" fontAlgn="b"/>
                      <a:r>
                        <a:rPr lang="en-US" sz="1100" u="none" strike="noStrike">
                          <a:effectLst/>
                        </a:rPr>
                        <a:t>FY 2018</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1089</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1147</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58</a:t>
                      </a:r>
                      <a:endParaRPr lang="en-US" sz="1100" b="0" i="0" u="none" strike="noStrike">
                        <a:solidFill>
                          <a:srgbClr val="000000"/>
                        </a:solidFill>
                        <a:effectLst/>
                        <a:latin typeface="Calibri" panose="020F0502020204030204" pitchFamily="34" charset="0"/>
                      </a:endParaRPr>
                    </a:p>
                  </a:txBody>
                  <a:tcPr marL="9409" marR="9409" marT="9409" marB="0" anchor="b"/>
                </a:tc>
                <a:extLst>
                  <a:ext uri="{0D108BD9-81ED-4DB2-BD59-A6C34878D82A}">
                    <a16:rowId xmlns:a16="http://schemas.microsoft.com/office/drawing/2014/main" val="10007"/>
                  </a:ext>
                </a:extLst>
              </a:tr>
              <a:tr h="188190">
                <a:tc>
                  <a:txBody>
                    <a:bodyPr/>
                    <a:lstStyle/>
                    <a:p>
                      <a:pPr algn="l" fontAlgn="b"/>
                      <a:r>
                        <a:rPr lang="en-US" sz="1100" u="none" strike="noStrike">
                          <a:effectLst/>
                        </a:rPr>
                        <a:t>FY 2017</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1147</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1188</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41</a:t>
                      </a:r>
                      <a:endParaRPr lang="en-US" sz="1100" b="0" i="0" u="none" strike="noStrike">
                        <a:solidFill>
                          <a:srgbClr val="000000"/>
                        </a:solidFill>
                        <a:effectLst/>
                        <a:latin typeface="Calibri" panose="020F0502020204030204" pitchFamily="34" charset="0"/>
                      </a:endParaRPr>
                    </a:p>
                  </a:txBody>
                  <a:tcPr marL="9409" marR="9409" marT="9409" marB="0" anchor="b"/>
                </a:tc>
                <a:extLst>
                  <a:ext uri="{0D108BD9-81ED-4DB2-BD59-A6C34878D82A}">
                    <a16:rowId xmlns:a16="http://schemas.microsoft.com/office/drawing/2014/main" val="10008"/>
                  </a:ext>
                </a:extLst>
              </a:tr>
              <a:tr h="188190">
                <a:tc>
                  <a:txBody>
                    <a:bodyPr/>
                    <a:lstStyle/>
                    <a:p>
                      <a:pPr algn="l" fontAlgn="b"/>
                      <a:r>
                        <a:rPr lang="en-US" sz="1100" u="none" strike="noStrike">
                          <a:effectLst/>
                        </a:rPr>
                        <a:t>FY 2016</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1099</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1190</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91</a:t>
                      </a:r>
                      <a:endParaRPr lang="en-US" sz="1100" b="0" i="0" u="none" strike="noStrike">
                        <a:solidFill>
                          <a:srgbClr val="000000"/>
                        </a:solidFill>
                        <a:effectLst/>
                        <a:latin typeface="Calibri" panose="020F0502020204030204" pitchFamily="34" charset="0"/>
                      </a:endParaRPr>
                    </a:p>
                  </a:txBody>
                  <a:tcPr marL="9409" marR="9409" marT="9409" marB="0" anchor="b"/>
                </a:tc>
                <a:extLst>
                  <a:ext uri="{0D108BD9-81ED-4DB2-BD59-A6C34878D82A}">
                    <a16:rowId xmlns:a16="http://schemas.microsoft.com/office/drawing/2014/main" val="10009"/>
                  </a:ext>
                </a:extLst>
              </a:tr>
              <a:tr h="188190">
                <a:tc>
                  <a:txBody>
                    <a:bodyPr/>
                    <a:lstStyle/>
                    <a:p>
                      <a:pPr algn="l" fontAlgn="b"/>
                      <a:r>
                        <a:rPr lang="en-US" sz="1100" u="none" strike="noStrike">
                          <a:effectLst/>
                        </a:rPr>
                        <a:t>FY 2015</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1174</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1236</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62</a:t>
                      </a:r>
                      <a:endParaRPr lang="en-US" sz="1100" b="0" i="0" u="none" strike="noStrike">
                        <a:solidFill>
                          <a:srgbClr val="000000"/>
                        </a:solidFill>
                        <a:effectLst/>
                        <a:latin typeface="Calibri" panose="020F0502020204030204" pitchFamily="34" charset="0"/>
                      </a:endParaRPr>
                    </a:p>
                  </a:txBody>
                  <a:tcPr marL="9409" marR="9409" marT="9409" marB="0" anchor="b"/>
                </a:tc>
                <a:extLst>
                  <a:ext uri="{0D108BD9-81ED-4DB2-BD59-A6C34878D82A}">
                    <a16:rowId xmlns:a16="http://schemas.microsoft.com/office/drawing/2014/main" val="10010"/>
                  </a:ext>
                </a:extLst>
              </a:tr>
              <a:tr h="188190">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409" marR="9409" marT="9409" marB="0" anchor="b"/>
                </a:tc>
                <a:extLst>
                  <a:ext uri="{0D108BD9-81ED-4DB2-BD59-A6C34878D82A}">
                    <a16:rowId xmlns:a16="http://schemas.microsoft.com/office/drawing/2014/main" val="10011"/>
                  </a:ext>
                </a:extLst>
              </a:tr>
              <a:tr h="376379">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Combined Increase</a:t>
                      </a:r>
                      <a:endParaRPr lang="en-US" sz="1100" b="1"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409" marR="9409" marT="9409" marB="0" anchor="b"/>
                </a:tc>
                <a:extLst>
                  <a:ext uri="{0D108BD9-81ED-4DB2-BD59-A6C34878D82A}">
                    <a16:rowId xmlns:a16="http://schemas.microsoft.com/office/drawing/2014/main" val="10012"/>
                  </a:ext>
                </a:extLst>
              </a:tr>
              <a:tr h="188190">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l" fontAlgn="b"/>
                      <a:r>
                        <a:rPr lang="en-US" sz="1100" u="none" strike="noStrike">
                          <a:effectLst/>
                        </a:rPr>
                        <a:t>FY 2018</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104</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409" marR="9409" marT="9409" marB="0" anchor="b"/>
                </a:tc>
                <a:extLst>
                  <a:ext uri="{0D108BD9-81ED-4DB2-BD59-A6C34878D82A}">
                    <a16:rowId xmlns:a16="http://schemas.microsoft.com/office/drawing/2014/main" val="10013"/>
                  </a:ext>
                </a:extLst>
              </a:tr>
              <a:tr h="188190">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l" fontAlgn="b"/>
                      <a:r>
                        <a:rPr lang="en-US" sz="1100" u="none" strike="noStrike">
                          <a:effectLst/>
                        </a:rPr>
                        <a:t>FY 2017</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81</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409" marR="9409" marT="9409" marB="0" anchor="b"/>
                </a:tc>
                <a:extLst>
                  <a:ext uri="{0D108BD9-81ED-4DB2-BD59-A6C34878D82A}">
                    <a16:rowId xmlns:a16="http://schemas.microsoft.com/office/drawing/2014/main" val="10014"/>
                  </a:ext>
                </a:extLst>
              </a:tr>
              <a:tr h="188190">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l" fontAlgn="b"/>
                      <a:r>
                        <a:rPr lang="en-US" sz="1100" u="none" strike="noStrike">
                          <a:effectLst/>
                        </a:rPr>
                        <a:t>FY 2016</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137</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409" marR="9409" marT="9409" marB="0" anchor="b"/>
                </a:tc>
                <a:extLst>
                  <a:ext uri="{0D108BD9-81ED-4DB2-BD59-A6C34878D82A}">
                    <a16:rowId xmlns:a16="http://schemas.microsoft.com/office/drawing/2014/main" val="10015"/>
                  </a:ext>
                </a:extLst>
              </a:tr>
              <a:tr h="188190">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l" fontAlgn="b"/>
                      <a:r>
                        <a:rPr lang="en-US" sz="1100" u="none" strike="noStrike">
                          <a:effectLst/>
                        </a:rPr>
                        <a:t>FY 2015</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103</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409" marR="9409" marT="9409" marB="0" anchor="b"/>
                </a:tc>
                <a:extLst>
                  <a:ext uri="{0D108BD9-81ED-4DB2-BD59-A6C34878D82A}">
                    <a16:rowId xmlns:a16="http://schemas.microsoft.com/office/drawing/2014/main" val="10016"/>
                  </a:ext>
                </a:extLst>
              </a:tr>
              <a:tr h="188190">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409" marR="9409" marT="9409" marB="0" anchor="b"/>
                </a:tc>
                <a:extLst>
                  <a:ext uri="{0D108BD9-81ED-4DB2-BD59-A6C34878D82A}">
                    <a16:rowId xmlns:a16="http://schemas.microsoft.com/office/drawing/2014/main" val="10017"/>
                  </a:ext>
                </a:extLst>
              </a:tr>
              <a:tr h="188190">
                <a:tc gridSpan="3">
                  <a:txBody>
                    <a:bodyPr/>
                    <a:lstStyle/>
                    <a:p>
                      <a:pPr algn="ctr" fontAlgn="b"/>
                      <a:r>
                        <a:rPr lang="en-US" sz="1100" b="1" u="none" strike="noStrike" dirty="0">
                          <a:effectLst/>
                        </a:rPr>
                        <a:t>Average Increase in Grades 6 &amp; 9</a:t>
                      </a:r>
                      <a:endParaRPr lang="en-US" sz="1100" b="1" i="0" u="none" strike="noStrike" dirty="0">
                        <a:solidFill>
                          <a:srgbClr val="000000"/>
                        </a:solidFill>
                        <a:effectLst/>
                        <a:latin typeface="Calibri" panose="020F0502020204030204" pitchFamily="34" charset="0"/>
                      </a:endParaRPr>
                    </a:p>
                  </a:txBody>
                  <a:tcPr marL="9409" marR="9409" marT="9409" marB="0" anchor="b"/>
                </a:tc>
                <a:tc hMerge="1">
                  <a:txBody>
                    <a:bodyPr/>
                    <a:lstStyle/>
                    <a:p>
                      <a:endParaRPr lang="en-US"/>
                    </a:p>
                  </a:txBody>
                  <a:tcPr/>
                </a:tc>
                <a:tc hMerge="1">
                  <a:txBody>
                    <a:bodyPr/>
                    <a:lstStyle/>
                    <a:p>
                      <a:endParaRPr lang="en-US"/>
                    </a:p>
                  </a:txBody>
                  <a:tcPr/>
                </a:tc>
                <a:tc>
                  <a:txBody>
                    <a:bodyPr/>
                    <a:lstStyle/>
                    <a:p>
                      <a:pPr algn="ctr"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409" marR="9409" marT="9409" marB="0" anchor="b"/>
                </a:tc>
                <a:extLst>
                  <a:ext uri="{0D108BD9-81ED-4DB2-BD59-A6C34878D82A}">
                    <a16:rowId xmlns:a16="http://schemas.microsoft.com/office/drawing/2014/main" val="10018"/>
                  </a:ext>
                </a:extLst>
              </a:tr>
              <a:tr h="188190">
                <a:tc gridSpan="3">
                  <a:txBody>
                    <a:bodyPr/>
                    <a:lstStyle/>
                    <a:p>
                      <a:pPr algn="ctr" fontAlgn="b"/>
                      <a:r>
                        <a:rPr lang="en-US" sz="1100" b="1" u="none" strike="noStrike" dirty="0">
                          <a:effectLst/>
                        </a:rPr>
                        <a:t>over past 4 years:</a:t>
                      </a:r>
                      <a:endParaRPr lang="en-US" sz="1100" b="1" i="0" u="none" strike="noStrike" dirty="0">
                        <a:solidFill>
                          <a:srgbClr val="000000"/>
                        </a:solidFill>
                        <a:effectLst/>
                        <a:latin typeface="Calibri" panose="020F0502020204030204" pitchFamily="34" charset="0"/>
                      </a:endParaRPr>
                    </a:p>
                  </a:txBody>
                  <a:tcPr marL="9409" marR="9409" marT="9409" marB="0" anchor="b"/>
                </a:tc>
                <a:tc hMerge="1">
                  <a:txBody>
                    <a:bodyPr/>
                    <a:lstStyle/>
                    <a:p>
                      <a:endParaRPr lang="en-US"/>
                    </a:p>
                  </a:txBody>
                  <a:tcPr/>
                </a:tc>
                <a:tc hMerge="1">
                  <a:txBody>
                    <a:bodyPr/>
                    <a:lstStyle/>
                    <a:p>
                      <a:endParaRPr lang="en-US"/>
                    </a:p>
                  </a:txBody>
                  <a:tcPr/>
                </a:tc>
                <a:tc>
                  <a:txBody>
                    <a:bodyPr/>
                    <a:lstStyle/>
                    <a:p>
                      <a:pPr algn="ctr" fontAlgn="b"/>
                      <a:r>
                        <a:rPr lang="en-US" sz="1100" b="1" u="none" strike="noStrike" dirty="0">
                          <a:effectLst/>
                        </a:rPr>
                        <a:t>106</a:t>
                      </a:r>
                      <a:endParaRPr lang="en-US" sz="1100" b="1" i="0" u="none" strike="noStrike" dirty="0">
                        <a:solidFill>
                          <a:srgbClr val="000000"/>
                        </a:solidFill>
                        <a:effectLst/>
                        <a:latin typeface="Calibri" panose="020F0502020204030204" pitchFamily="34" charset="0"/>
                      </a:endParaRPr>
                    </a:p>
                  </a:txBody>
                  <a:tcPr marL="9409" marR="9409" marT="9409" marB="0" anchor="b"/>
                </a:tc>
                <a:extLst>
                  <a:ext uri="{0D108BD9-81ED-4DB2-BD59-A6C34878D82A}">
                    <a16:rowId xmlns:a16="http://schemas.microsoft.com/office/drawing/2014/main" val="10019"/>
                  </a:ext>
                </a:extLst>
              </a:tr>
              <a:tr h="197599">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409" marR="9409" marT="9409" marB="0" anchor="b"/>
                </a:tc>
                <a:tc>
                  <a:txBody>
                    <a:bodyPr/>
                    <a:lstStyle/>
                    <a:p>
                      <a:pPr algn="ctr"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409" marR="9409" marT="9409" marB="0" anchor="b"/>
                </a:tc>
                <a:extLst>
                  <a:ext uri="{0D108BD9-81ED-4DB2-BD59-A6C34878D82A}">
                    <a16:rowId xmlns:a16="http://schemas.microsoft.com/office/drawing/2014/main" val="10020"/>
                  </a:ext>
                </a:extLst>
              </a:tr>
            </a:tbl>
          </a:graphicData>
        </a:graphic>
      </p:graphicFrame>
    </p:spTree>
    <p:extLst>
      <p:ext uri="{BB962C8B-B14F-4D97-AF65-F5344CB8AC3E}">
        <p14:creationId xmlns:p14="http://schemas.microsoft.com/office/powerpoint/2010/main" val="410304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ADM – Projection Methods</a:t>
            </a:r>
          </a:p>
        </p:txBody>
      </p:sp>
      <p:sp>
        <p:nvSpPr>
          <p:cNvPr id="10" name="Content Placeholder 9"/>
          <p:cNvSpPr>
            <a:spLocks noGrp="1"/>
          </p:cNvSpPr>
          <p:nvPr>
            <p:ph sz="half" idx="1"/>
          </p:nvPr>
        </p:nvSpPr>
        <p:spPr>
          <a:xfrm>
            <a:off x="3078480" y="3764895"/>
            <a:ext cx="5657146" cy="2591456"/>
          </a:xfrm>
        </p:spPr>
        <p:txBody>
          <a:bodyPr>
            <a:normAutofit fontScale="92500"/>
          </a:bodyPr>
          <a:lstStyle/>
          <a:p>
            <a:r>
              <a:rPr lang="en-US" sz="2400" dirty="0"/>
              <a:t>Smaller kindergarten enrollments </a:t>
            </a:r>
          </a:p>
          <a:p>
            <a:pPr lvl="1"/>
            <a:r>
              <a:rPr lang="en-US" sz="1800" dirty="0"/>
              <a:t>100 fewer in 2017 versus 2013</a:t>
            </a:r>
          </a:p>
          <a:p>
            <a:r>
              <a:rPr lang="en-US" sz="2400" dirty="0"/>
              <a:t>Increase in 6</a:t>
            </a:r>
            <a:r>
              <a:rPr lang="en-US" sz="2400" baseline="30000" dirty="0"/>
              <a:t>th</a:t>
            </a:r>
            <a:r>
              <a:rPr lang="en-US" sz="2400" dirty="0"/>
              <a:t> and 9</a:t>
            </a:r>
            <a:r>
              <a:rPr lang="en-US" sz="2400" baseline="30000" dirty="0"/>
              <a:t>th</a:t>
            </a:r>
            <a:r>
              <a:rPr lang="en-US" sz="2400" dirty="0"/>
              <a:t> enrollments </a:t>
            </a:r>
          </a:p>
          <a:p>
            <a:pPr lvl="1"/>
            <a:r>
              <a:rPr lang="en-US" sz="1800" dirty="0"/>
              <a:t>Home school, private, other</a:t>
            </a:r>
          </a:p>
          <a:p>
            <a:r>
              <a:rPr lang="en-US" sz="2400" dirty="0"/>
              <a:t>Predicting enrollment 15 months in advance </a:t>
            </a:r>
          </a:p>
          <a:p>
            <a:r>
              <a:rPr lang="en-US" sz="2400" dirty="0"/>
              <a:t>Determines about 50% of budget revenues </a:t>
            </a:r>
          </a:p>
        </p:txBody>
      </p:sp>
      <p:sp>
        <p:nvSpPr>
          <p:cNvPr id="2" name="Slide Number Placeholder 1"/>
          <p:cNvSpPr>
            <a:spLocks noGrp="1"/>
          </p:cNvSpPr>
          <p:nvPr>
            <p:ph type="sldNum" sz="quarter" idx="12"/>
          </p:nvPr>
        </p:nvSpPr>
        <p:spPr/>
        <p:txBody>
          <a:bodyPr/>
          <a:lstStyle/>
          <a:p>
            <a:pPr algn="l"/>
            <a:fld id="{C07C4F58-0146-8B49-9D96-8E8109A8614C}" type="slidenum">
              <a:rPr lang="en-US" smtClean="0"/>
              <a:pPr algn="l"/>
              <a:t>8</a:t>
            </a:fld>
            <a:endParaRPr lang="en-US"/>
          </a:p>
        </p:txBody>
      </p:sp>
      <p:graphicFrame>
        <p:nvGraphicFramePr>
          <p:cNvPr id="5" name="Diagram 4" title="ADM projection methods"/>
          <p:cNvGraphicFramePr/>
          <p:nvPr>
            <p:extLst>
              <p:ext uri="{D42A27DB-BD31-4B8C-83A1-F6EECF244321}">
                <p14:modId xmlns:p14="http://schemas.microsoft.com/office/powerpoint/2010/main" val="4121477415"/>
              </p:ext>
            </p:extLst>
          </p:nvPr>
        </p:nvGraphicFramePr>
        <p:xfrm>
          <a:off x="1529697" y="501649"/>
          <a:ext cx="7254757" cy="30657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title="projected ADM">
            <a:extLst>
              <a:ext uri="{FF2B5EF4-FFF2-40B4-BE49-F238E27FC236}">
                <a16:creationId xmlns:a16="http://schemas.microsoft.com/office/drawing/2014/main" id="{01777544-0711-4BE2-9D2F-857378F0F0F2}"/>
              </a:ext>
            </a:extLst>
          </p:cNvPr>
          <p:cNvPicPr>
            <a:picLocks noChangeAspect="1"/>
          </p:cNvPicPr>
          <p:nvPr/>
        </p:nvPicPr>
        <p:blipFill>
          <a:blip r:embed="rId8"/>
          <a:stretch>
            <a:fillRect/>
          </a:stretch>
        </p:blipFill>
        <p:spPr>
          <a:xfrm>
            <a:off x="457200" y="3764895"/>
            <a:ext cx="2486486" cy="2623218"/>
          </a:xfrm>
          <a:prstGeom prst="rect">
            <a:avLst/>
          </a:prstGeom>
        </p:spPr>
      </p:pic>
      <p:sp>
        <p:nvSpPr>
          <p:cNvPr id="6" name="TextBox 5"/>
          <p:cNvSpPr txBox="1"/>
          <p:nvPr/>
        </p:nvSpPr>
        <p:spPr>
          <a:xfrm>
            <a:off x="367470" y="1392964"/>
            <a:ext cx="1076770" cy="338554"/>
          </a:xfrm>
          <a:prstGeom prst="rect">
            <a:avLst/>
          </a:prstGeom>
          <a:noFill/>
        </p:spPr>
        <p:txBody>
          <a:bodyPr wrap="square" rtlCol="0">
            <a:spAutoFit/>
          </a:bodyPr>
          <a:lstStyle/>
          <a:p>
            <a:pPr algn="r"/>
            <a:r>
              <a:rPr lang="en-US" sz="1600" dirty="0"/>
              <a:t>This Year</a:t>
            </a:r>
          </a:p>
        </p:txBody>
      </p:sp>
      <p:sp>
        <p:nvSpPr>
          <p:cNvPr id="7" name="TextBox 6"/>
          <p:cNvSpPr txBox="1"/>
          <p:nvPr/>
        </p:nvSpPr>
        <p:spPr>
          <a:xfrm>
            <a:off x="367470" y="2136449"/>
            <a:ext cx="1076770" cy="338554"/>
          </a:xfrm>
          <a:prstGeom prst="rect">
            <a:avLst/>
          </a:prstGeom>
          <a:noFill/>
        </p:spPr>
        <p:txBody>
          <a:bodyPr wrap="square" rtlCol="0">
            <a:spAutoFit/>
          </a:bodyPr>
          <a:lstStyle/>
          <a:p>
            <a:pPr algn="r"/>
            <a:r>
              <a:rPr lang="en-US" sz="1600" dirty="0"/>
              <a:t>Next Year</a:t>
            </a:r>
          </a:p>
        </p:txBody>
      </p:sp>
    </p:spTree>
    <p:extLst>
      <p:ext uri="{BB962C8B-B14F-4D97-AF65-F5344CB8AC3E}">
        <p14:creationId xmlns:p14="http://schemas.microsoft.com/office/powerpoint/2010/main" val="2075082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Enrollment Safety Net – Policy 4.28</a:t>
            </a:r>
          </a:p>
        </p:txBody>
      </p:sp>
      <p:sp>
        <p:nvSpPr>
          <p:cNvPr id="2" name="Slide Number Placeholder 1"/>
          <p:cNvSpPr>
            <a:spLocks noGrp="1"/>
          </p:cNvSpPr>
          <p:nvPr>
            <p:ph type="sldNum" sz="quarter" idx="12"/>
          </p:nvPr>
        </p:nvSpPr>
        <p:spPr/>
        <p:txBody>
          <a:bodyPr/>
          <a:lstStyle/>
          <a:p>
            <a:fld id="{C07C4F58-0146-8B49-9D96-8E8109A8614C}" type="slidenum">
              <a:rPr lang="en-US" smtClean="0"/>
              <a:pPr/>
              <a:t>9</a:t>
            </a:fld>
            <a:endParaRPr lang="en-US"/>
          </a:p>
        </p:txBody>
      </p:sp>
      <p:sp>
        <p:nvSpPr>
          <p:cNvPr id="3" name="Content Placeholder 2"/>
          <p:cNvSpPr>
            <a:spLocks noGrp="1"/>
          </p:cNvSpPr>
          <p:nvPr>
            <p:ph sz="half" idx="2"/>
          </p:nvPr>
        </p:nvSpPr>
        <p:spPr>
          <a:xfrm>
            <a:off x="388834" y="1012647"/>
            <a:ext cx="8105686" cy="3951288"/>
          </a:xfrm>
        </p:spPr>
        <p:txBody>
          <a:bodyPr>
            <a:normAutofit fontScale="70000" lnSpcReduction="20000"/>
          </a:bodyPr>
          <a:lstStyle/>
          <a:p>
            <a:pPr marL="0" indent="0">
              <a:buNone/>
            </a:pPr>
            <a:r>
              <a:rPr lang="en-US" dirty="0"/>
              <a:t>Excerpt from Policy 4.28 School Operating Fund Unappropriated Balance:</a:t>
            </a:r>
          </a:p>
          <a:p>
            <a:pPr marL="0" indent="0">
              <a:buNone/>
            </a:pPr>
            <a:endParaRPr lang="en-US" dirty="0"/>
          </a:p>
          <a:p>
            <a:pPr marL="0" indent="0">
              <a:buNone/>
            </a:pPr>
            <a:r>
              <a:rPr lang="en-US" dirty="0"/>
              <a:t>“Purpose: </a:t>
            </a:r>
          </a:p>
          <a:p>
            <a:r>
              <a:rPr lang="en-US" dirty="0"/>
              <a:t>The School Board is ensuring the long-term economic stability of the Roanoke County Public Schools, by establishing a policy that maintains a prudent level of financial resources to protect against mid-year reductions in staffing or service levels because of temporary revenue shortfalls or unforeseen expenditures.”</a:t>
            </a:r>
          </a:p>
          <a:p>
            <a:pPr marL="0" indent="0">
              <a:buNone/>
            </a:pPr>
            <a:endParaRPr lang="en-US" dirty="0"/>
          </a:p>
          <a:p>
            <a:pPr marL="0" indent="0">
              <a:buNone/>
            </a:pPr>
            <a:r>
              <a:rPr lang="en-US" dirty="0"/>
              <a:t>“The School Operating Fund Unappropriated Balance is available for:</a:t>
            </a:r>
          </a:p>
          <a:p>
            <a:r>
              <a:rPr lang="en-US" dirty="0"/>
              <a:t>Unexpected revenue shortfalls.</a:t>
            </a:r>
          </a:p>
          <a:p>
            <a:r>
              <a:rPr lang="en-US" dirty="0"/>
              <a:t>Unplanned significant expenditure increases.</a:t>
            </a:r>
          </a:p>
          <a:p>
            <a:r>
              <a:rPr lang="en-US" dirty="0"/>
              <a:t>Emergency appropriations.</a:t>
            </a:r>
          </a:p>
          <a:p>
            <a:r>
              <a:rPr lang="en-US" dirty="0"/>
              <a:t>​It is the intent of the School Board that the School Operating Fund Unappropriated Balance will be reserved for financial emergencies and when appropriations are necessary, the balance will be replenished with the next available year end funds from school operations.”</a:t>
            </a:r>
          </a:p>
          <a:p>
            <a:pPr marL="0" indent="0">
              <a:buNone/>
            </a:pPr>
            <a:endParaRPr lang="en-US" dirty="0">
              <a:solidFill>
                <a:srgbClr val="FF0000"/>
              </a:solidFill>
            </a:endParaRPr>
          </a:p>
        </p:txBody>
      </p:sp>
    </p:spTree>
    <p:extLst>
      <p:ext uri="{BB962C8B-B14F-4D97-AF65-F5344CB8AC3E}">
        <p14:creationId xmlns:p14="http://schemas.microsoft.com/office/powerpoint/2010/main" val="2849555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lgn="ctr">
              <a:buNone/>
            </a:pPr>
            <a:endParaRPr lang="en-US" dirty="0">
              <a:hlinkClick r:id="rId3"/>
            </a:endParaRPr>
          </a:p>
          <a:p>
            <a:pPr marL="0" indent="0" algn="ctr">
              <a:buNone/>
            </a:pPr>
            <a:r>
              <a:rPr lang="en-US" dirty="0"/>
              <a:t>Questions &amp; Comments</a:t>
            </a:r>
          </a:p>
          <a:p>
            <a:pPr marL="0" indent="0" algn="ctr">
              <a:buNone/>
            </a:pPr>
            <a:endParaRPr lang="en-US" dirty="0">
              <a:hlinkClick r:id="rId3"/>
            </a:endParaRPr>
          </a:p>
          <a:p>
            <a:pPr marL="0" indent="0" algn="ctr">
              <a:buNone/>
            </a:pPr>
            <a:endParaRPr lang="en-US" dirty="0">
              <a:hlinkClick r:id="rId3"/>
            </a:endParaRPr>
          </a:p>
          <a:p>
            <a:pPr marL="0" indent="0" algn="ctr">
              <a:buNone/>
            </a:pPr>
            <a:endParaRPr lang="en-US" dirty="0">
              <a:hlinkClick r:id="rId3"/>
            </a:endParaRPr>
          </a:p>
          <a:p>
            <a:pPr marL="0" indent="0" algn="ctr">
              <a:buNone/>
            </a:pPr>
            <a:endParaRPr lang="en-US" dirty="0">
              <a:hlinkClick r:id="rId3"/>
            </a:endParaRPr>
          </a:p>
          <a:p>
            <a:pPr marL="0" indent="0" algn="ctr">
              <a:buNone/>
            </a:pPr>
            <a:endParaRPr lang="en-US" dirty="0">
              <a:hlinkClick r:id="rId3"/>
            </a:endParaRPr>
          </a:p>
          <a:p>
            <a:pPr marL="0" indent="0" algn="ctr">
              <a:buNone/>
            </a:pPr>
            <a:r>
              <a:rPr lang="en-US" sz="2000" dirty="0">
                <a:hlinkClick r:id="rId3"/>
              </a:rPr>
              <a:t>www.rcs.k12.va.us</a:t>
            </a:r>
            <a:endParaRPr lang="en-US" sz="2000" dirty="0"/>
          </a:p>
          <a:p>
            <a:pPr marL="0" indent="0">
              <a:buNone/>
            </a:pPr>
            <a:endParaRPr lang="en-US" dirty="0"/>
          </a:p>
        </p:txBody>
      </p:sp>
      <p:sp>
        <p:nvSpPr>
          <p:cNvPr id="3" name="Slide Number Placeholder 2"/>
          <p:cNvSpPr>
            <a:spLocks noGrp="1"/>
          </p:cNvSpPr>
          <p:nvPr>
            <p:ph type="sldNum" sz="quarter" idx="12"/>
          </p:nvPr>
        </p:nvSpPr>
        <p:spPr>
          <a:xfrm>
            <a:off x="379046" y="6365166"/>
            <a:ext cx="2133600" cy="365125"/>
          </a:xfrm>
        </p:spPr>
        <p:txBody>
          <a:bodyPr/>
          <a:lstStyle/>
          <a:p>
            <a:pPr algn="l"/>
            <a:fld id="{C07C4F58-0146-8B49-9D96-8E8109A8614C}" type="slidenum">
              <a:rPr lang="en-US" smtClean="0"/>
              <a:pPr algn="l"/>
              <a:t>10</a:t>
            </a:fld>
            <a:endParaRPr lang="en-US"/>
          </a:p>
        </p:txBody>
      </p:sp>
      <p:sp>
        <p:nvSpPr>
          <p:cNvPr id="6" name="Rectangle 5" title="box"/>
          <p:cNvSpPr/>
          <p:nvPr/>
        </p:nvSpPr>
        <p:spPr>
          <a:xfrm>
            <a:off x="0" y="-1"/>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29226919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4634</TotalTime>
  <Words>876</Words>
  <Application>Microsoft Macintosh PowerPoint</Application>
  <PresentationFormat>On-screen Show (4:3)</PresentationFormat>
  <Paragraphs>211</Paragraphs>
  <Slides>10</Slides>
  <Notes>10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4" baseType="lpstr">
      <vt:lpstr>Arial</vt:lpstr>
      <vt:lpstr>Calibri</vt:lpstr>
      <vt:lpstr>Office Theme</vt:lpstr>
      <vt:lpstr>Worksheet</vt:lpstr>
      <vt:lpstr>Roanoke County Schools Budget Work Session – FY 2018-2019 December 14, 2017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Roanoke County Public Schools</Company>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Chuck Lionberger</dc:creator>
  <cp:lastModifiedBy>Chuck Lionberger</cp:lastModifiedBy>
  <cp:revision>80</cp:revision>
  <cp:lastPrinted>2017-12-14T18:48:11Z</cp:lastPrinted>
  <dcterms:created xsi:type="dcterms:W3CDTF">2015-12-09T20:19:47Z</dcterms:created>
  <dcterms:modified xsi:type="dcterms:W3CDTF">2018-02-06T19:03:52Z</dcterms:modified>
</cp:coreProperties>
</file>