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handoutMasterIdLst>
    <p:handoutMasterId r:id="rId17"/>
  </p:handoutMasterIdLst>
  <p:sldIdLst>
    <p:sldId id="256" r:id="rId2"/>
    <p:sldId id="258" r:id="rId3"/>
    <p:sldId id="284" r:id="rId4"/>
    <p:sldId id="262" r:id="rId5"/>
    <p:sldId id="261" r:id="rId6"/>
    <p:sldId id="283" r:id="rId7"/>
    <p:sldId id="286" r:id="rId8"/>
    <p:sldId id="275" r:id="rId9"/>
    <p:sldId id="285" r:id="rId10"/>
    <p:sldId id="287" r:id="rId11"/>
    <p:sldId id="281" r:id="rId12"/>
    <p:sldId id="259" r:id="rId13"/>
    <p:sldId id="279" r:id="rId14"/>
    <p:sldId id="265" r:id="rId15"/>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74B7"/>
    <a:srgbClr val="3D59E4"/>
    <a:srgbClr val="6474FF"/>
    <a:srgbClr val="2C2B6B"/>
    <a:srgbClr val="00288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7"/>
    <p:restoredTop sz="94444" autoAdjust="0"/>
  </p:normalViewPr>
  <p:slideViewPr>
    <p:cSldViewPr snapToGrid="0" snapToObjects="1">
      <p:cViewPr varScale="1">
        <p:scale>
          <a:sx n="140" d="100"/>
          <a:sy n="140" d="100"/>
        </p:scale>
        <p:origin x="200" y="6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RCPSD1\Depts$\Budget\Penny\History\Composite%20index.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b="1" i="0" u="none" strike="noStrike" baseline="0">
                <a:solidFill>
                  <a:srgbClr val="000000"/>
                </a:solidFill>
                <a:latin typeface="Arial"/>
                <a:ea typeface="Arial"/>
                <a:cs typeface="Arial"/>
              </a:defRPr>
            </a:pPr>
            <a:r>
              <a:rPr lang="en-US" sz="1400" dirty="0"/>
              <a:t>Local Composite Index</a:t>
            </a:r>
          </a:p>
        </c:rich>
      </c:tx>
      <c:layout>
        <c:manualLayout>
          <c:xMode val="edge"/>
          <c:yMode val="edge"/>
          <c:x val="0.26098247854153367"/>
          <c:y val="8.7284574281483451E-2"/>
        </c:manualLayout>
      </c:layout>
      <c:overlay val="0"/>
      <c:spPr>
        <a:noFill/>
        <a:ln w="25400">
          <a:noFill/>
        </a:ln>
      </c:spPr>
    </c:title>
    <c:autoTitleDeleted val="0"/>
    <c:plotArea>
      <c:layout>
        <c:manualLayout>
          <c:layoutTarget val="inner"/>
          <c:xMode val="edge"/>
          <c:yMode val="edge"/>
          <c:x val="0.10907746670832145"/>
          <c:y val="5.9599422946493306E-2"/>
          <c:w val="0.86306458168739741"/>
          <c:h val="0.74179286634835173"/>
        </c:manualLayout>
      </c:layout>
      <c:lineChart>
        <c:grouping val="standar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cat>
            <c:strRef>
              <c:f>Sheet1!$A$5:$A$14</c:f>
              <c:strCache>
                <c:ptCount val="10"/>
                <c:pt idx="0">
                  <c:v>2000-02</c:v>
                </c:pt>
                <c:pt idx="1">
                  <c:v>2002-04</c:v>
                </c:pt>
                <c:pt idx="2">
                  <c:v>2004-06</c:v>
                </c:pt>
                <c:pt idx="3">
                  <c:v>2006-08</c:v>
                </c:pt>
                <c:pt idx="4">
                  <c:v>2008-10</c:v>
                </c:pt>
                <c:pt idx="5">
                  <c:v>2010-12</c:v>
                </c:pt>
                <c:pt idx="6">
                  <c:v>2012-14</c:v>
                </c:pt>
                <c:pt idx="7">
                  <c:v>2014-16</c:v>
                </c:pt>
                <c:pt idx="8">
                  <c:v>2016-18</c:v>
                </c:pt>
                <c:pt idx="9">
                  <c:v>2018-20</c:v>
                </c:pt>
              </c:strCache>
            </c:strRef>
          </c:cat>
          <c:val>
            <c:numRef>
              <c:f>Sheet1!$B$5:$B$14</c:f>
              <c:numCache>
                <c:formatCode>#,##0.0000</c:formatCode>
                <c:ptCount val="10"/>
                <c:pt idx="0">
                  <c:v>0.4264</c:v>
                </c:pt>
                <c:pt idx="1">
                  <c:v>0.41770000000000002</c:v>
                </c:pt>
                <c:pt idx="2">
                  <c:v>0.3926</c:v>
                </c:pt>
                <c:pt idx="3">
                  <c:v>0.37569999999999998</c:v>
                </c:pt>
                <c:pt idx="4">
                  <c:v>0.33489999999999998</c:v>
                </c:pt>
                <c:pt idx="5">
                  <c:v>0.34599999999999997</c:v>
                </c:pt>
                <c:pt idx="6">
                  <c:v>0.36570000000000003</c:v>
                </c:pt>
                <c:pt idx="7">
                  <c:v>0.37040000000000001</c:v>
                </c:pt>
                <c:pt idx="8">
                  <c:v>0.35870000000000002</c:v>
                </c:pt>
                <c:pt idx="9">
                  <c:v>0.36199999999999999</c:v>
                </c:pt>
              </c:numCache>
            </c:numRef>
          </c:val>
          <c:smooth val="0"/>
          <c:extLst>
            <c:ext xmlns:c16="http://schemas.microsoft.com/office/drawing/2014/chart" uri="{C3380CC4-5D6E-409C-BE32-E72D297353CC}">
              <c16:uniqueId val="{00000000-A6D1-454D-AB96-8F0E38491F2C}"/>
            </c:ext>
          </c:extLst>
        </c:ser>
        <c:dLbls>
          <c:showLegendKey val="0"/>
          <c:showVal val="0"/>
          <c:showCatName val="0"/>
          <c:showSerName val="0"/>
          <c:showPercent val="0"/>
          <c:showBubbleSize val="0"/>
        </c:dLbls>
        <c:marker val="1"/>
        <c:smooth val="0"/>
        <c:axId val="407893912"/>
        <c:axId val="407894304"/>
      </c:lineChart>
      <c:catAx>
        <c:axId val="407893912"/>
        <c:scaling>
          <c:orientation val="minMax"/>
        </c:scaling>
        <c:delete val="0"/>
        <c:axPos val="b"/>
        <c:numFmt formatCode="General" sourceLinked="1"/>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Arial"/>
                <a:ea typeface="Arial"/>
                <a:cs typeface="Arial"/>
              </a:defRPr>
            </a:pPr>
            <a:endParaRPr lang="en-US"/>
          </a:p>
        </c:txPr>
        <c:crossAx val="407894304"/>
        <c:crosses val="autoZero"/>
        <c:auto val="1"/>
        <c:lblAlgn val="ctr"/>
        <c:lblOffset val="100"/>
        <c:tickLblSkip val="1"/>
        <c:tickMarkSkip val="1"/>
        <c:noMultiLvlLbl val="0"/>
      </c:catAx>
      <c:valAx>
        <c:axId val="407894304"/>
        <c:scaling>
          <c:orientation val="minMax"/>
          <c:max val="0.44000000000000006"/>
          <c:min val="0.32000000000000006"/>
        </c:scaling>
        <c:delete val="0"/>
        <c:axPos val="l"/>
        <c:majorGridlines>
          <c:spPr>
            <a:ln w="3175">
              <a:solidFill>
                <a:srgbClr val="000000"/>
              </a:solidFill>
              <a:prstDash val="solid"/>
            </a:ln>
          </c:spPr>
        </c:majorGridlines>
        <c:numFmt formatCode="#,##0.0000"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407893912"/>
        <c:crosses val="autoZero"/>
        <c:crossBetween val="between"/>
        <c:majorUnit val="2.0000000000000004E-2"/>
        <c:minorUnit val="5.000000000000001E-3"/>
      </c:valAx>
      <c:spPr>
        <a:solidFill>
          <a:srgbClr val="C0C0C0"/>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AD5A34-7693-4D42-A0BF-D3ADBB56403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E1968CF-BE18-448A-9887-236E8DC93021}">
      <dgm:prSet phldrT="[Text]"/>
      <dgm:spPr/>
      <dgm:t>
        <a:bodyPr/>
        <a:lstStyle/>
        <a:p>
          <a:r>
            <a:rPr lang="en-US" dirty="0"/>
            <a:t>VDOE (Weldon Cooper Center)</a:t>
          </a:r>
        </a:p>
      </dgm:t>
    </dgm:pt>
    <dgm:pt modelId="{37F6C0E7-FC50-4292-805C-119A0A28764F}" type="parTrans" cxnId="{B409FE1D-FD4F-46B3-9C5A-30E6E787B83B}">
      <dgm:prSet/>
      <dgm:spPr/>
      <dgm:t>
        <a:bodyPr/>
        <a:lstStyle/>
        <a:p>
          <a:endParaRPr lang="en-US"/>
        </a:p>
      </dgm:t>
    </dgm:pt>
    <dgm:pt modelId="{6DCADD4D-8519-448B-95C5-C7080CC34D81}" type="sibTrans" cxnId="{B409FE1D-FD4F-46B3-9C5A-30E6E787B83B}">
      <dgm:prSet/>
      <dgm:spPr/>
      <dgm:t>
        <a:bodyPr/>
        <a:lstStyle/>
        <a:p>
          <a:endParaRPr lang="en-US"/>
        </a:p>
      </dgm:t>
    </dgm:pt>
    <dgm:pt modelId="{98DFA7F8-C59E-487A-8D94-D69E9EF2F5F9}">
      <dgm:prSet phldrT="[Text]"/>
      <dgm:spPr/>
      <dgm:t>
        <a:bodyPr/>
        <a:lstStyle/>
        <a:p>
          <a:r>
            <a:rPr lang="en-US" dirty="0"/>
            <a:t>13,645</a:t>
          </a:r>
        </a:p>
      </dgm:t>
    </dgm:pt>
    <dgm:pt modelId="{93961835-FCF8-4DBE-844C-EDD2DA6DFFE2}" type="parTrans" cxnId="{21C15ACB-495C-4D7B-BBCD-6EAA9BCABE79}">
      <dgm:prSet/>
      <dgm:spPr/>
      <dgm:t>
        <a:bodyPr/>
        <a:lstStyle/>
        <a:p>
          <a:endParaRPr lang="en-US"/>
        </a:p>
      </dgm:t>
    </dgm:pt>
    <dgm:pt modelId="{B47336F9-0FB1-481D-BCE9-3452BEC3790B}" type="sibTrans" cxnId="{21C15ACB-495C-4D7B-BBCD-6EAA9BCABE79}">
      <dgm:prSet/>
      <dgm:spPr/>
      <dgm:t>
        <a:bodyPr/>
        <a:lstStyle/>
        <a:p>
          <a:endParaRPr lang="en-US"/>
        </a:p>
      </dgm:t>
    </dgm:pt>
    <dgm:pt modelId="{0A48DCD5-3ECF-45DC-9F9D-B6DBF425F229}">
      <dgm:prSet phldrT="[Text]"/>
      <dgm:spPr/>
      <dgm:t>
        <a:bodyPr/>
        <a:lstStyle/>
        <a:p>
          <a:r>
            <a:rPr lang="en-US" dirty="0"/>
            <a:t>13,570 plus Grade 6/9 increase of approx. 106 = 13,676</a:t>
          </a:r>
        </a:p>
      </dgm:t>
    </dgm:pt>
    <dgm:pt modelId="{0E6143A6-58E2-49FE-BEEA-B7A1C280E893}" type="parTrans" cxnId="{CAB3C8FD-D98F-440D-AE82-F5B6899E9B85}">
      <dgm:prSet/>
      <dgm:spPr/>
      <dgm:t>
        <a:bodyPr/>
        <a:lstStyle/>
        <a:p>
          <a:endParaRPr lang="en-US"/>
        </a:p>
      </dgm:t>
    </dgm:pt>
    <dgm:pt modelId="{274890C0-5813-4F04-9232-114E9089C7C5}" type="sibTrans" cxnId="{CAB3C8FD-D98F-440D-AE82-F5B6899E9B85}">
      <dgm:prSet/>
      <dgm:spPr/>
      <dgm:t>
        <a:bodyPr/>
        <a:lstStyle/>
        <a:p>
          <a:endParaRPr lang="en-US"/>
        </a:p>
      </dgm:t>
    </dgm:pt>
    <dgm:pt modelId="{D8AA78EB-3F4F-4525-9AC8-C0F66C9AFCF1}">
      <dgm:prSet phldrT="[Text]"/>
      <dgm:spPr/>
      <dgm:t>
        <a:bodyPr/>
        <a:lstStyle/>
        <a:p>
          <a:r>
            <a:rPr lang="en-US" dirty="0"/>
            <a:t>Demographics Study</a:t>
          </a:r>
        </a:p>
      </dgm:t>
    </dgm:pt>
    <dgm:pt modelId="{AC886B42-0CC5-478F-A22F-550E0CCB7120}" type="parTrans" cxnId="{1EF33316-3A73-4894-8DC7-AC4686ED2500}">
      <dgm:prSet/>
      <dgm:spPr/>
      <dgm:t>
        <a:bodyPr/>
        <a:lstStyle/>
        <a:p>
          <a:endParaRPr lang="en-US"/>
        </a:p>
      </dgm:t>
    </dgm:pt>
    <dgm:pt modelId="{8A7452D7-6BCE-4BAC-8664-48B3D9E0A835}" type="sibTrans" cxnId="{1EF33316-3A73-4894-8DC7-AC4686ED2500}">
      <dgm:prSet/>
      <dgm:spPr/>
      <dgm:t>
        <a:bodyPr/>
        <a:lstStyle/>
        <a:p>
          <a:endParaRPr lang="en-US"/>
        </a:p>
      </dgm:t>
    </dgm:pt>
    <dgm:pt modelId="{9F7DD060-FEC9-46AF-832A-AFE596606A63}">
      <dgm:prSet phldrT="[Text]" custT="1"/>
      <dgm:spPr/>
      <dgm:t>
        <a:bodyPr/>
        <a:lstStyle/>
        <a:p>
          <a:r>
            <a:rPr lang="en-US" sz="1300" dirty="0"/>
            <a:t>13,646 to 13,924</a:t>
          </a:r>
        </a:p>
      </dgm:t>
    </dgm:pt>
    <dgm:pt modelId="{2C23225A-A732-4A27-9566-60C19DF824AD}" type="parTrans" cxnId="{433D7BDF-2AB5-4E18-A6F4-91EDC7D286D1}">
      <dgm:prSet/>
      <dgm:spPr/>
      <dgm:t>
        <a:bodyPr/>
        <a:lstStyle/>
        <a:p>
          <a:endParaRPr lang="en-US"/>
        </a:p>
      </dgm:t>
    </dgm:pt>
    <dgm:pt modelId="{36122FB9-A872-4258-972D-F54AEBA62840}" type="sibTrans" cxnId="{433D7BDF-2AB5-4E18-A6F4-91EDC7D286D1}">
      <dgm:prSet/>
      <dgm:spPr/>
      <dgm:t>
        <a:bodyPr/>
        <a:lstStyle/>
        <a:p>
          <a:endParaRPr lang="en-US"/>
        </a:p>
      </dgm:t>
    </dgm:pt>
    <dgm:pt modelId="{8900B143-95C4-4997-8D17-BD0276CA0AE7}">
      <dgm:prSet phldrT="[Text]" custT="1"/>
      <dgm:spPr/>
      <dgm:t>
        <a:bodyPr/>
        <a:lstStyle/>
        <a:p>
          <a:r>
            <a:rPr lang="en-US" sz="1300" dirty="0"/>
            <a:t>13,609 to 13,887</a:t>
          </a:r>
        </a:p>
      </dgm:t>
    </dgm:pt>
    <dgm:pt modelId="{1E6BEBD5-9A79-4B9D-8BA2-E6CFFCBB1A3F}" type="parTrans" cxnId="{FE8ACF79-3E59-4672-B90B-378EE16C742A}">
      <dgm:prSet/>
      <dgm:spPr/>
      <dgm:t>
        <a:bodyPr/>
        <a:lstStyle/>
        <a:p>
          <a:endParaRPr lang="en-US"/>
        </a:p>
      </dgm:t>
    </dgm:pt>
    <dgm:pt modelId="{53D1CE86-479B-44E4-84E5-9BB84BEC7673}" type="sibTrans" cxnId="{FE8ACF79-3E59-4672-B90B-378EE16C742A}">
      <dgm:prSet/>
      <dgm:spPr/>
      <dgm:t>
        <a:bodyPr/>
        <a:lstStyle/>
        <a:p>
          <a:endParaRPr lang="en-US"/>
        </a:p>
      </dgm:t>
    </dgm:pt>
    <dgm:pt modelId="{1CDADCFD-504C-44A3-B074-097DF3477E5F}">
      <dgm:prSet/>
      <dgm:spPr>
        <a:solidFill>
          <a:schemeClr val="accent2"/>
        </a:solidFill>
        <a:ln>
          <a:solidFill>
            <a:schemeClr val="accent2"/>
          </a:solidFill>
        </a:ln>
      </dgm:spPr>
      <dgm:t>
        <a:bodyPr/>
        <a:lstStyle/>
        <a:p>
          <a:r>
            <a:rPr lang="en-US" dirty="0"/>
            <a:t>Adopted by School Board</a:t>
          </a:r>
        </a:p>
      </dgm:t>
    </dgm:pt>
    <dgm:pt modelId="{075CA3C5-E8C1-481C-956B-15E065DDF18A}" type="parTrans" cxnId="{8E21EC7A-7458-41DA-BF2B-6877FCB9C267}">
      <dgm:prSet/>
      <dgm:spPr/>
      <dgm:t>
        <a:bodyPr/>
        <a:lstStyle/>
        <a:p>
          <a:endParaRPr lang="en-US"/>
        </a:p>
      </dgm:t>
    </dgm:pt>
    <dgm:pt modelId="{D1A3C60B-7ADA-488B-9E21-B92ACDF753BA}" type="sibTrans" cxnId="{8E21EC7A-7458-41DA-BF2B-6877FCB9C267}">
      <dgm:prSet/>
      <dgm:spPr/>
      <dgm:t>
        <a:bodyPr/>
        <a:lstStyle/>
        <a:p>
          <a:endParaRPr lang="en-US"/>
        </a:p>
      </dgm:t>
    </dgm:pt>
    <dgm:pt modelId="{CA689203-3481-4721-9C8F-591C4C935D61}">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r>
            <a:rPr lang="en-US" dirty="0"/>
            <a:t>13,700</a:t>
          </a:r>
        </a:p>
      </dgm:t>
    </dgm:pt>
    <dgm:pt modelId="{23EE8701-5C44-440B-BF82-4158F82559C8}" type="parTrans" cxnId="{8EC58AA8-A670-4C35-B0BF-007779363F57}">
      <dgm:prSet/>
      <dgm:spPr/>
      <dgm:t>
        <a:bodyPr/>
        <a:lstStyle/>
        <a:p>
          <a:endParaRPr lang="en-US"/>
        </a:p>
      </dgm:t>
    </dgm:pt>
    <dgm:pt modelId="{A2CBA149-EF27-47BB-A910-20AC6CAEBF68}" type="sibTrans" cxnId="{8EC58AA8-A670-4C35-B0BF-007779363F57}">
      <dgm:prSet/>
      <dgm:spPr/>
      <dgm:t>
        <a:bodyPr/>
        <a:lstStyle/>
        <a:p>
          <a:endParaRPr lang="en-US"/>
        </a:p>
      </dgm:t>
    </dgm:pt>
    <dgm:pt modelId="{F6322E2A-1215-4B77-A10C-63B436DBC69E}">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r>
            <a:rPr lang="en-US" dirty="0"/>
            <a:t>Recommended by Supt – </a:t>
          </a:r>
          <a:r>
            <a:rPr lang="en-US" b="1" dirty="0"/>
            <a:t>13,700</a:t>
          </a:r>
        </a:p>
      </dgm:t>
    </dgm:pt>
    <dgm:pt modelId="{90664547-29FA-4400-A0A6-6837644924E5}" type="parTrans" cxnId="{D9C531EE-7632-4BCB-9C4D-207CA87B9AE8}">
      <dgm:prSet/>
      <dgm:spPr/>
      <dgm:t>
        <a:bodyPr/>
        <a:lstStyle/>
        <a:p>
          <a:endParaRPr lang="en-US"/>
        </a:p>
      </dgm:t>
    </dgm:pt>
    <dgm:pt modelId="{1EA0AD03-CD96-4B23-A917-11258286D070}" type="sibTrans" cxnId="{D9C531EE-7632-4BCB-9C4D-207CA87B9AE8}">
      <dgm:prSet/>
      <dgm:spPr/>
      <dgm:t>
        <a:bodyPr/>
        <a:lstStyle/>
        <a:p>
          <a:endParaRPr lang="en-US"/>
        </a:p>
      </dgm:t>
    </dgm:pt>
    <dgm:pt modelId="{79872AFE-77D4-477C-849F-9B93896E8E07}">
      <dgm:prSet/>
      <dgm:spPr/>
      <dgm:t>
        <a:bodyPr/>
        <a:lstStyle/>
        <a:p>
          <a:r>
            <a:rPr lang="en-US" dirty="0"/>
            <a:t>Estimated ADM for 3/31/18</a:t>
          </a:r>
        </a:p>
      </dgm:t>
    </dgm:pt>
    <dgm:pt modelId="{458A5BA1-22AD-4EF1-B27E-75CF800353C2}" type="parTrans" cxnId="{2D89C867-6F1A-40C3-88DE-921D1274ED36}">
      <dgm:prSet/>
      <dgm:spPr/>
      <dgm:t>
        <a:bodyPr/>
        <a:lstStyle/>
        <a:p>
          <a:endParaRPr lang="en-US"/>
        </a:p>
      </dgm:t>
    </dgm:pt>
    <dgm:pt modelId="{F916961F-96BC-4A60-A70D-345B860669F4}" type="sibTrans" cxnId="{2D89C867-6F1A-40C3-88DE-921D1274ED36}">
      <dgm:prSet/>
      <dgm:spPr/>
      <dgm:t>
        <a:bodyPr/>
        <a:lstStyle/>
        <a:p>
          <a:endParaRPr lang="en-US"/>
        </a:p>
      </dgm:t>
    </dgm:pt>
    <dgm:pt modelId="{6CDD4E15-AB4E-43FE-8786-EC857A757344}">
      <dgm:prSet/>
      <dgm:spPr/>
      <dgm:t>
        <a:bodyPr/>
        <a:lstStyle/>
        <a:p>
          <a:r>
            <a:rPr lang="en-US" dirty="0"/>
            <a:t>13,776</a:t>
          </a:r>
        </a:p>
      </dgm:t>
    </dgm:pt>
    <dgm:pt modelId="{88B09849-457E-4F43-9DC9-AEE0DF54B7EF}" type="parTrans" cxnId="{3C4C5E36-9A73-40E0-AB0F-DB3DF486369E}">
      <dgm:prSet/>
      <dgm:spPr/>
      <dgm:t>
        <a:bodyPr/>
        <a:lstStyle/>
        <a:p>
          <a:endParaRPr lang="en-US"/>
        </a:p>
      </dgm:t>
    </dgm:pt>
    <dgm:pt modelId="{E7418888-4D5A-4E57-A7DD-3C6E5FBB888C}" type="sibTrans" cxnId="{3C4C5E36-9A73-40E0-AB0F-DB3DF486369E}">
      <dgm:prSet/>
      <dgm:spPr/>
      <dgm:t>
        <a:bodyPr/>
        <a:lstStyle/>
        <a:p>
          <a:endParaRPr lang="en-US"/>
        </a:p>
      </dgm:t>
    </dgm:pt>
    <dgm:pt modelId="{B6A7EB38-0D84-49D6-A75A-40C35A6E7443}">
      <dgm:prSet/>
      <dgm:spPr/>
      <dgm:t>
        <a:bodyPr/>
        <a:lstStyle/>
        <a:p>
          <a:r>
            <a:rPr lang="en-US" dirty="0"/>
            <a:t>TBD in April 2019</a:t>
          </a:r>
        </a:p>
      </dgm:t>
    </dgm:pt>
    <dgm:pt modelId="{AC51DD48-BF2C-4D40-AC57-3FBFBB791400}" type="parTrans" cxnId="{A66406F5-CBC9-441E-AA22-BA17D547C726}">
      <dgm:prSet/>
      <dgm:spPr/>
      <dgm:t>
        <a:bodyPr/>
        <a:lstStyle/>
        <a:p>
          <a:endParaRPr lang="en-US"/>
        </a:p>
      </dgm:t>
    </dgm:pt>
    <dgm:pt modelId="{E252E263-E377-48E4-822D-2177AEDB8477}" type="sibTrans" cxnId="{A66406F5-CBC9-441E-AA22-BA17D547C726}">
      <dgm:prSet/>
      <dgm:spPr/>
      <dgm:t>
        <a:bodyPr/>
        <a:lstStyle/>
        <a:p>
          <a:endParaRPr lang="en-US"/>
        </a:p>
      </dgm:t>
    </dgm:pt>
    <dgm:pt modelId="{52891071-8AE7-4493-BDD3-E9A75E52720E}">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endParaRPr lang="en-US" dirty="0"/>
        </a:p>
      </dgm:t>
    </dgm:pt>
    <dgm:pt modelId="{154081BA-FAD3-40F0-ABD8-40114A8E9F33}" type="parTrans" cxnId="{2A1D6F31-0228-4EC5-87B7-1475247FD6F7}">
      <dgm:prSet/>
      <dgm:spPr/>
      <dgm:t>
        <a:bodyPr/>
        <a:lstStyle/>
        <a:p>
          <a:endParaRPr lang="en-US"/>
        </a:p>
      </dgm:t>
    </dgm:pt>
    <dgm:pt modelId="{094F2921-74AC-4D32-A492-3BE44C85950C}" type="sibTrans" cxnId="{2A1D6F31-0228-4EC5-87B7-1475247FD6F7}">
      <dgm:prSet/>
      <dgm:spPr/>
      <dgm:t>
        <a:bodyPr/>
        <a:lstStyle/>
        <a:p>
          <a:endParaRPr lang="en-US"/>
        </a:p>
      </dgm:t>
    </dgm:pt>
    <dgm:pt modelId="{E29E7471-040B-49DB-90D2-E5C290643E05}">
      <dgm:prSet/>
      <dgm:spPr/>
      <dgm:t>
        <a:bodyPr/>
        <a:lstStyle/>
        <a:p>
          <a:endParaRPr lang="en-US" dirty="0"/>
        </a:p>
      </dgm:t>
    </dgm:pt>
    <dgm:pt modelId="{40A4787C-7200-417D-AF6A-40404AB0CB4F}" type="parTrans" cxnId="{18E598DC-F4AA-4B96-9155-6DA394B183A9}">
      <dgm:prSet/>
      <dgm:spPr/>
      <dgm:t>
        <a:bodyPr/>
        <a:lstStyle/>
        <a:p>
          <a:endParaRPr lang="en-US"/>
        </a:p>
      </dgm:t>
    </dgm:pt>
    <dgm:pt modelId="{DDC6F384-2D95-4FAE-AD33-8340D3E0CAC9}" type="sibTrans" cxnId="{18E598DC-F4AA-4B96-9155-6DA394B183A9}">
      <dgm:prSet/>
      <dgm:spPr/>
      <dgm:t>
        <a:bodyPr/>
        <a:lstStyle/>
        <a:p>
          <a:endParaRPr lang="en-US"/>
        </a:p>
      </dgm:t>
    </dgm:pt>
    <dgm:pt modelId="{D56C74ED-AF83-4967-8F52-4906DBEC1607}">
      <dgm:prSet phldrT="[Text]"/>
      <dgm:spPr/>
      <dgm:t>
        <a:bodyPr/>
        <a:lstStyle/>
        <a:p>
          <a:endParaRPr lang="en-US" dirty="0"/>
        </a:p>
      </dgm:t>
    </dgm:pt>
    <dgm:pt modelId="{797786C6-0ED4-4D63-A0E7-CDE964F7B528}" type="parTrans" cxnId="{7AF44012-CD63-4230-8C99-872987990B59}">
      <dgm:prSet/>
      <dgm:spPr/>
      <dgm:t>
        <a:bodyPr/>
        <a:lstStyle/>
        <a:p>
          <a:endParaRPr lang="en-US"/>
        </a:p>
      </dgm:t>
    </dgm:pt>
    <dgm:pt modelId="{C9CC0C65-64C3-49AF-B253-8DC9B05BCBA5}" type="sibTrans" cxnId="{7AF44012-CD63-4230-8C99-872987990B59}">
      <dgm:prSet/>
      <dgm:spPr/>
      <dgm:t>
        <a:bodyPr/>
        <a:lstStyle/>
        <a:p>
          <a:endParaRPr lang="en-US"/>
        </a:p>
      </dgm:t>
    </dgm:pt>
    <dgm:pt modelId="{5F6573B7-8C6A-4863-A538-268DC36301B9}">
      <dgm:prSet phldrT="[Text]" custT="1"/>
      <dgm:spPr/>
      <dgm:t>
        <a:bodyPr/>
        <a:lstStyle/>
        <a:p>
          <a:endParaRPr lang="en-US" sz="1600" dirty="0"/>
        </a:p>
      </dgm:t>
    </dgm:pt>
    <dgm:pt modelId="{286F2CDD-5611-4C47-A8B1-E2B6A04193BA}" type="parTrans" cxnId="{FAA3AB2E-C08A-4637-98CC-57285783D08A}">
      <dgm:prSet/>
      <dgm:spPr/>
      <dgm:t>
        <a:bodyPr/>
        <a:lstStyle/>
        <a:p>
          <a:endParaRPr lang="en-US"/>
        </a:p>
      </dgm:t>
    </dgm:pt>
    <dgm:pt modelId="{446BBFEC-83F6-4599-B8F5-807A8A36F0ED}" type="sibTrans" cxnId="{FAA3AB2E-C08A-4637-98CC-57285783D08A}">
      <dgm:prSet/>
      <dgm:spPr/>
      <dgm:t>
        <a:bodyPr/>
        <a:lstStyle/>
        <a:p>
          <a:endParaRPr lang="en-US"/>
        </a:p>
      </dgm:t>
    </dgm:pt>
    <dgm:pt modelId="{2ED3A467-B4AA-4052-97C2-5E3D32DA0561}">
      <dgm:prSet phldrT="[Text]"/>
      <dgm:spPr>
        <a:solidFill>
          <a:schemeClr val="accent2">
            <a:lumMod val="20000"/>
            <a:lumOff val="80000"/>
            <a:alpha val="90000"/>
          </a:schemeClr>
        </a:solidFill>
        <a:ln>
          <a:solidFill>
            <a:schemeClr val="accent2">
              <a:lumMod val="20000"/>
              <a:lumOff val="80000"/>
              <a:alpha val="90000"/>
            </a:schemeClr>
          </a:solidFill>
        </a:ln>
      </dgm:spPr>
      <dgm:t>
        <a:bodyPr/>
        <a:lstStyle/>
        <a:p>
          <a:endParaRPr lang="en-US" dirty="0"/>
        </a:p>
      </dgm:t>
    </dgm:pt>
    <dgm:pt modelId="{964CCD42-3552-42F6-B4ED-DB1240499133}" type="parTrans" cxnId="{0BB81227-0A9E-4638-83E5-A3AE07F367EE}">
      <dgm:prSet/>
      <dgm:spPr/>
      <dgm:t>
        <a:bodyPr/>
        <a:lstStyle/>
        <a:p>
          <a:endParaRPr lang="en-US"/>
        </a:p>
      </dgm:t>
    </dgm:pt>
    <dgm:pt modelId="{F1DF469A-2AEA-41A2-9D67-B2FA3774FD12}" type="sibTrans" cxnId="{0BB81227-0A9E-4638-83E5-A3AE07F367EE}">
      <dgm:prSet/>
      <dgm:spPr/>
      <dgm:t>
        <a:bodyPr/>
        <a:lstStyle/>
        <a:p>
          <a:endParaRPr lang="en-US"/>
        </a:p>
      </dgm:t>
    </dgm:pt>
    <dgm:pt modelId="{2304C076-7D90-4B25-96ED-DD6B75AA426B}">
      <dgm:prSet/>
      <dgm:spPr/>
      <dgm:t>
        <a:bodyPr/>
        <a:lstStyle/>
        <a:p>
          <a:endParaRPr lang="en-US" dirty="0"/>
        </a:p>
      </dgm:t>
    </dgm:pt>
    <dgm:pt modelId="{C18962E7-3DF2-4916-92F0-D5C9F8E7E2C7}" type="parTrans" cxnId="{4E4C64CB-9D18-44A8-A1C9-5A3588919D98}">
      <dgm:prSet/>
      <dgm:spPr/>
      <dgm:t>
        <a:bodyPr/>
        <a:lstStyle/>
        <a:p>
          <a:endParaRPr lang="en-US"/>
        </a:p>
      </dgm:t>
    </dgm:pt>
    <dgm:pt modelId="{4D889367-9AA0-4429-A169-E3F67CCF63EB}" type="sibTrans" cxnId="{4E4C64CB-9D18-44A8-A1C9-5A3588919D98}">
      <dgm:prSet/>
      <dgm:spPr/>
      <dgm:t>
        <a:bodyPr/>
        <a:lstStyle/>
        <a:p>
          <a:endParaRPr lang="en-US"/>
        </a:p>
      </dgm:t>
    </dgm:pt>
    <dgm:pt modelId="{B7DC8369-A1B5-43B7-A09F-3B486F2EAAF6}">
      <dgm:prSet phldrT="[Text]"/>
      <dgm:spPr/>
      <dgm:t>
        <a:bodyPr/>
        <a:lstStyle/>
        <a:p>
          <a:r>
            <a:rPr lang="en-US" dirty="0"/>
            <a:t>13,721</a:t>
          </a:r>
        </a:p>
      </dgm:t>
    </dgm:pt>
    <dgm:pt modelId="{B52044CB-578A-42FD-962A-49ABDDE7B72D}" type="parTrans" cxnId="{98376B7F-614C-400A-B877-DEB1579FB51C}">
      <dgm:prSet/>
      <dgm:spPr/>
      <dgm:t>
        <a:bodyPr/>
        <a:lstStyle/>
        <a:p>
          <a:endParaRPr lang="en-US"/>
        </a:p>
      </dgm:t>
    </dgm:pt>
    <dgm:pt modelId="{B1E5185D-0EE5-44D2-9110-5DF7ECE7AABC}" type="sibTrans" cxnId="{98376B7F-614C-400A-B877-DEB1579FB51C}">
      <dgm:prSet/>
      <dgm:spPr/>
      <dgm:t>
        <a:bodyPr/>
        <a:lstStyle/>
        <a:p>
          <a:endParaRPr lang="en-US"/>
        </a:p>
      </dgm:t>
    </dgm:pt>
    <dgm:pt modelId="{534227B0-05CD-4A64-9033-78AF4C8046B3}">
      <dgm:prSet phldrT="[Text]"/>
      <dgm:spPr/>
      <dgm:t>
        <a:bodyPr/>
        <a:lstStyle/>
        <a:p>
          <a:endParaRPr lang="en-US" dirty="0"/>
        </a:p>
      </dgm:t>
    </dgm:pt>
    <dgm:pt modelId="{D04CCFC9-31A9-4D86-8A56-04704CE1E0CD}" type="parTrans" cxnId="{0E7CEB21-8C01-4D48-936B-293E0E77EE55}">
      <dgm:prSet/>
      <dgm:spPr/>
      <dgm:t>
        <a:bodyPr/>
        <a:lstStyle/>
        <a:p>
          <a:endParaRPr lang="en-US"/>
        </a:p>
      </dgm:t>
    </dgm:pt>
    <dgm:pt modelId="{E8AA1B0D-D2E4-41D4-8EF2-C1B250466988}" type="sibTrans" cxnId="{0E7CEB21-8C01-4D48-936B-293E0E77EE55}">
      <dgm:prSet/>
      <dgm:spPr/>
      <dgm:t>
        <a:bodyPr/>
        <a:lstStyle/>
        <a:p>
          <a:endParaRPr lang="en-US"/>
        </a:p>
      </dgm:t>
    </dgm:pt>
    <dgm:pt modelId="{1757CA4A-586C-485F-8F1A-710A3013C701}">
      <dgm:prSet phldrT="[Text]"/>
      <dgm:spPr/>
      <dgm:t>
        <a:bodyPr/>
        <a:lstStyle/>
        <a:p>
          <a:r>
            <a:rPr lang="en-US" b="1" dirty="0">
              <a:solidFill>
                <a:srgbClr val="FF0000"/>
              </a:solidFill>
            </a:rPr>
            <a:t>13,652</a:t>
          </a:r>
        </a:p>
      </dgm:t>
    </dgm:pt>
    <dgm:pt modelId="{5E428BD4-4111-463C-A019-FDDAD7738CF9}" type="parTrans" cxnId="{F01669C4-B506-4A33-A2AB-7D10001F133C}">
      <dgm:prSet/>
      <dgm:spPr/>
      <dgm:t>
        <a:bodyPr/>
        <a:lstStyle/>
        <a:p>
          <a:endParaRPr lang="en-US"/>
        </a:p>
      </dgm:t>
    </dgm:pt>
    <dgm:pt modelId="{93D72086-2D3E-4CD6-B18C-C95769197549}" type="sibTrans" cxnId="{F01669C4-B506-4A33-A2AB-7D10001F133C}">
      <dgm:prSet/>
      <dgm:spPr/>
      <dgm:t>
        <a:bodyPr/>
        <a:lstStyle/>
        <a:p>
          <a:endParaRPr lang="en-US"/>
        </a:p>
      </dgm:t>
    </dgm:pt>
    <dgm:pt modelId="{437A3DCB-6739-4E8A-AB66-86B2D2E0605F}">
      <dgm:prSet phldrT="[Text]"/>
      <dgm:spPr/>
      <dgm:t>
        <a:bodyPr/>
        <a:lstStyle/>
        <a:p>
          <a:r>
            <a:rPr lang="en-US"/>
            <a:t>Grade </a:t>
          </a:r>
          <a:r>
            <a:rPr lang="en-US" dirty="0"/>
            <a:t>Progression</a:t>
          </a:r>
        </a:p>
      </dgm:t>
    </dgm:pt>
    <dgm:pt modelId="{5063490B-F6FD-43BD-B2F3-2D25A23CF3E2}" type="parTrans" cxnId="{8EFBDEEC-F4D4-41BC-B315-BF8B9B5204D5}">
      <dgm:prSet/>
      <dgm:spPr/>
      <dgm:t>
        <a:bodyPr/>
        <a:lstStyle/>
        <a:p>
          <a:endParaRPr lang="en-US"/>
        </a:p>
      </dgm:t>
    </dgm:pt>
    <dgm:pt modelId="{E4F02823-FDCF-412E-A3CE-E6D374D09F04}" type="sibTrans" cxnId="{8EFBDEEC-F4D4-41BC-B315-BF8B9B5204D5}">
      <dgm:prSet/>
      <dgm:spPr/>
      <dgm:t>
        <a:bodyPr/>
        <a:lstStyle/>
        <a:p>
          <a:endParaRPr lang="en-US"/>
        </a:p>
      </dgm:t>
    </dgm:pt>
    <dgm:pt modelId="{7F4192EE-C4B5-4070-A51E-4F1D93886534}">
      <dgm:prSet phldrT="[Text]"/>
      <dgm:spPr/>
      <dgm:t>
        <a:bodyPr/>
        <a:lstStyle/>
        <a:p>
          <a:endParaRPr lang="en-US" dirty="0"/>
        </a:p>
      </dgm:t>
    </dgm:pt>
    <dgm:pt modelId="{4BB83D6F-C49B-4DE7-8837-3EC8096F4C2B}" type="parTrans" cxnId="{9793E34E-9416-4FF8-BA7E-5C37AE075ADF}">
      <dgm:prSet/>
      <dgm:spPr/>
      <dgm:t>
        <a:bodyPr/>
        <a:lstStyle/>
        <a:p>
          <a:endParaRPr lang="en-US"/>
        </a:p>
      </dgm:t>
    </dgm:pt>
    <dgm:pt modelId="{23946F48-AE60-4923-950C-B22A4D64C15B}" type="sibTrans" cxnId="{9793E34E-9416-4FF8-BA7E-5C37AE075ADF}">
      <dgm:prSet/>
      <dgm:spPr/>
      <dgm:t>
        <a:bodyPr/>
        <a:lstStyle/>
        <a:p>
          <a:endParaRPr lang="en-US"/>
        </a:p>
      </dgm:t>
    </dgm:pt>
    <dgm:pt modelId="{68B5FEFA-95ED-4D4E-9399-9752157F8A50}">
      <dgm:prSet phldrT="[Text]"/>
      <dgm:spPr/>
      <dgm:t>
        <a:bodyPr/>
        <a:lstStyle/>
        <a:p>
          <a:endParaRPr lang="en-US" dirty="0"/>
        </a:p>
      </dgm:t>
    </dgm:pt>
    <dgm:pt modelId="{A7AF7C2E-D7A9-4470-89AB-258C85A2A2B0}" type="parTrans" cxnId="{ACADEE1A-122D-4423-965B-2DD956F6A89F}">
      <dgm:prSet/>
      <dgm:spPr/>
      <dgm:t>
        <a:bodyPr/>
        <a:lstStyle/>
        <a:p>
          <a:endParaRPr lang="en-US"/>
        </a:p>
      </dgm:t>
    </dgm:pt>
    <dgm:pt modelId="{03AC788C-6459-4BF8-A713-34BEC4A2DCBC}" type="sibTrans" cxnId="{ACADEE1A-122D-4423-965B-2DD956F6A89F}">
      <dgm:prSet/>
      <dgm:spPr/>
      <dgm:t>
        <a:bodyPr/>
        <a:lstStyle/>
        <a:p>
          <a:endParaRPr lang="en-US"/>
        </a:p>
      </dgm:t>
    </dgm:pt>
    <dgm:pt modelId="{369A4172-E028-42B4-AFFC-B82DE53B5742}" type="pres">
      <dgm:prSet presAssocID="{60AD5A34-7693-4D42-A0BF-D3ADBB564039}" presName="Name0" presStyleCnt="0">
        <dgm:presLayoutVars>
          <dgm:dir/>
          <dgm:animLvl val="lvl"/>
          <dgm:resizeHandles val="exact"/>
        </dgm:presLayoutVars>
      </dgm:prSet>
      <dgm:spPr/>
    </dgm:pt>
    <dgm:pt modelId="{F68569D4-84E2-4513-8C33-503C9F90E5B1}" type="pres">
      <dgm:prSet presAssocID="{DE1968CF-BE18-448A-9887-236E8DC93021}" presName="composite" presStyleCnt="0"/>
      <dgm:spPr/>
    </dgm:pt>
    <dgm:pt modelId="{08668B2B-E41D-4A02-A403-7035A94F57C7}" type="pres">
      <dgm:prSet presAssocID="{DE1968CF-BE18-448A-9887-236E8DC93021}" presName="parTx" presStyleLbl="alignNode1" presStyleIdx="0" presStyleCnt="5">
        <dgm:presLayoutVars>
          <dgm:chMax val="0"/>
          <dgm:chPref val="0"/>
          <dgm:bulletEnabled val="1"/>
        </dgm:presLayoutVars>
      </dgm:prSet>
      <dgm:spPr/>
    </dgm:pt>
    <dgm:pt modelId="{E42EB05A-5743-4B34-AAE1-7100FF4ACDA2}" type="pres">
      <dgm:prSet presAssocID="{DE1968CF-BE18-448A-9887-236E8DC93021}" presName="desTx" presStyleLbl="alignAccFollowNode1" presStyleIdx="0" presStyleCnt="5">
        <dgm:presLayoutVars>
          <dgm:bulletEnabled val="1"/>
        </dgm:presLayoutVars>
      </dgm:prSet>
      <dgm:spPr/>
    </dgm:pt>
    <dgm:pt modelId="{E2A93559-5FDA-444C-A9C1-DB488ECEADAE}" type="pres">
      <dgm:prSet presAssocID="{6DCADD4D-8519-448B-95C5-C7080CC34D81}" presName="space" presStyleCnt="0"/>
      <dgm:spPr/>
    </dgm:pt>
    <dgm:pt modelId="{4B170FF7-C1A7-4EDE-B903-58F6FE8B4199}" type="pres">
      <dgm:prSet presAssocID="{437A3DCB-6739-4E8A-AB66-86B2D2E0605F}" presName="composite" presStyleCnt="0"/>
      <dgm:spPr/>
    </dgm:pt>
    <dgm:pt modelId="{3A89FF67-7F79-42F3-929D-A374F3547640}" type="pres">
      <dgm:prSet presAssocID="{437A3DCB-6739-4E8A-AB66-86B2D2E0605F}" presName="parTx" presStyleLbl="alignNode1" presStyleIdx="1" presStyleCnt="5">
        <dgm:presLayoutVars>
          <dgm:chMax val="0"/>
          <dgm:chPref val="0"/>
          <dgm:bulletEnabled val="1"/>
        </dgm:presLayoutVars>
      </dgm:prSet>
      <dgm:spPr/>
    </dgm:pt>
    <dgm:pt modelId="{7950C826-DE12-4DAE-94EC-C8972CAD8290}" type="pres">
      <dgm:prSet presAssocID="{437A3DCB-6739-4E8A-AB66-86B2D2E0605F}" presName="desTx" presStyleLbl="alignAccFollowNode1" presStyleIdx="1" presStyleCnt="5">
        <dgm:presLayoutVars>
          <dgm:bulletEnabled val="1"/>
        </dgm:presLayoutVars>
      </dgm:prSet>
      <dgm:spPr/>
    </dgm:pt>
    <dgm:pt modelId="{1EA74A10-C85B-49D1-89CB-F2DF93697CA4}" type="pres">
      <dgm:prSet presAssocID="{E4F02823-FDCF-412E-A3CE-E6D374D09F04}" presName="space" presStyleCnt="0"/>
      <dgm:spPr/>
    </dgm:pt>
    <dgm:pt modelId="{1328BA21-6A4A-4C45-B007-F2D909294B3A}" type="pres">
      <dgm:prSet presAssocID="{D8AA78EB-3F4F-4525-9AC8-C0F66C9AFCF1}" presName="composite" presStyleCnt="0"/>
      <dgm:spPr/>
    </dgm:pt>
    <dgm:pt modelId="{6D95D8F5-2E97-4F28-9D06-6568EAADEA6A}" type="pres">
      <dgm:prSet presAssocID="{D8AA78EB-3F4F-4525-9AC8-C0F66C9AFCF1}" presName="parTx" presStyleLbl="alignNode1" presStyleIdx="2" presStyleCnt="5">
        <dgm:presLayoutVars>
          <dgm:chMax val="0"/>
          <dgm:chPref val="0"/>
          <dgm:bulletEnabled val="1"/>
        </dgm:presLayoutVars>
      </dgm:prSet>
      <dgm:spPr/>
    </dgm:pt>
    <dgm:pt modelId="{AFAFBA6B-F9BD-4F25-A1F7-466FB61057BF}" type="pres">
      <dgm:prSet presAssocID="{D8AA78EB-3F4F-4525-9AC8-C0F66C9AFCF1}" presName="desTx" presStyleLbl="alignAccFollowNode1" presStyleIdx="2" presStyleCnt="5">
        <dgm:presLayoutVars>
          <dgm:bulletEnabled val="1"/>
        </dgm:presLayoutVars>
      </dgm:prSet>
      <dgm:spPr/>
    </dgm:pt>
    <dgm:pt modelId="{E5DBE48B-80B0-4897-BA03-1C233B8C419A}" type="pres">
      <dgm:prSet presAssocID="{8A7452D7-6BCE-4BAC-8664-48B3D9E0A835}" presName="space" presStyleCnt="0"/>
      <dgm:spPr/>
    </dgm:pt>
    <dgm:pt modelId="{9C931B32-C362-4846-9076-E99D50723AAD}" type="pres">
      <dgm:prSet presAssocID="{1CDADCFD-504C-44A3-B074-097DF3477E5F}" presName="composite" presStyleCnt="0"/>
      <dgm:spPr/>
    </dgm:pt>
    <dgm:pt modelId="{056B4F52-35E6-40F4-B3DE-5CABC815288F}" type="pres">
      <dgm:prSet presAssocID="{1CDADCFD-504C-44A3-B074-097DF3477E5F}" presName="parTx" presStyleLbl="alignNode1" presStyleIdx="3" presStyleCnt="5">
        <dgm:presLayoutVars>
          <dgm:chMax val="0"/>
          <dgm:chPref val="0"/>
          <dgm:bulletEnabled val="1"/>
        </dgm:presLayoutVars>
      </dgm:prSet>
      <dgm:spPr/>
    </dgm:pt>
    <dgm:pt modelId="{0260F753-23C9-4656-868B-E8AC0A1DF594}" type="pres">
      <dgm:prSet presAssocID="{1CDADCFD-504C-44A3-B074-097DF3477E5F}" presName="desTx" presStyleLbl="alignAccFollowNode1" presStyleIdx="3" presStyleCnt="5">
        <dgm:presLayoutVars>
          <dgm:bulletEnabled val="1"/>
        </dgm:presLayoutVars>
      </dgm:prSet>
      <dgm:spPr/>
    </dgm:pt>
    <dgm:pt modelId="{791E57F0-D99F-4FF2-93D2-EE1685923B1F}" type="pres">
      <dgm:prSet presAssocID="{D1A3C60B-7ADA-488B-9E21-B92ACDF753BA}" presName="space" presStyleCnt="0"/>
      <dgm:spPr/>
    </dgm:pt>
    <dgm:pt modelId="{D4B98BE3-A9D3-4977-89D5-32E2B979DB1A}" type="pres">
      <dgm:prSet presAssocID="{79872AFE-77D4-477C-849F-9B93896E8E07}" presName="composite" presStyleCnt="0"/>
      <dgm:spPr/>
    </dgm:pt>
    <dgm:pt modelId="{A5BED612-DB2E-4946-9D49-39B840FFBC19}" type="pres">
      <dgm:prSet presAssocID="{79872AFE-77D4-477C-849F-9B93896E8E07}" presName="parTx" presStyleLbl="alignNode1" presStyleIdx="4" presStyleCnt="5">
        <dgm:presLayoutVars>
          <dgm:chMax val="0"/>
          <dgm:chPref val="0"/>
          <dgm:bulletEnabled val="1"/>
        </dgm:presLayoutVars>
      </dgm:prSet>
      <dgm:spPr/>
    </dgm:pt>
    <dgm:pt modelId="{50E98FCD-6539-4973-A8EC-6A166C552BE5}" type="pres">
      <dgm:prSet presAssocID="{79872AFE-77D4-477C-849F-9B93896E8E07}" presName="desTx" presStyleLbl="alignAccFollowNode1" presStyleIdx="4" presStyleCnt="5">
        <dgm:presLayoutVars>
          <dgm:bulletEnabled val="1"/>
        </dgm:presLayoutVars>
      </dgm:prSet>
      <dgm:spPr/>
    </dgm:pt>
  </dgm:ptLst>
  <dgm:cxnLst>
    <dgm:cxn modelId="{C80B9806-0F13-4ACF-B8A1-942D342BC021}" type="presOf" srcId="{DE1968CF-BE18-448A-9887-236E8DC93021}" destId="{08668B2B-E41D-4A02-A403-7035A94F57C7}" srcOrd="0" destOrd="0" presId="urn:microsoft.com/office/officeart/2005/8/layout/hList1"/>
    <dgm:cxn modelId="{7AF44012-CD63-4230-8C99-872987990B59}" srcId="{437A3DCB-6739-4E8A-AB66-86B2D2E0605F}" destId="{D56C74ED-AF83-4967-8F52-4906DBEC1607}" srcOrd="1" destOrd="0" parTransId="{797786C6-0ED4-4D63-A0E7-CDE964F7B528}" sibTransId="{C9CC0C65-64C3-49AF-B253-8DC9B05BCBA5}"/>
    <dgm:cxn modelId="{1EF33316-3A73-4894-8DC7-AC4686ED2500}" srcId="{60AD5A34-7693-4D42-A0BF-D3ADBB564039}" destId="{D8AA78EB-3F4F-4525-9AC8-C0F66C9AFCF1}" srcOrd="2" destOrd="0" parTransId="{AC886B42-0CC5-478F-A22F-550E0CCB7120}" sibTransId="{8A7452D7-6BCE-4BAC-8664-48B3D9E0A835}"/>
    <dgm:cxn modelId="{10067B1A-0E41-43E0-827F-46AC71084DAB}" type="presOf" srcId="{B6A7EB38-0D84-49D6-A75A-40C35A6E7443}" destId="{50E98FCD-6539-4973-A8EC-6A166C552BE5}" srcOrd="0" destOrd="3" presId="urn:microsoft.com/office/officeart/2005/8/layout/hList1"/>
    <dgm:cxn modelId="{ACADEE1A-122D-4423-965B-2DD956F6A89F}" srcId="{437A3DCB-6739-4E8A-AB66-86B2D2E0605F}" destId="{68B5FEFA-95ED-4D4E-9399-9752157F8A50}" srcOrd="2" destOrd="0" parTransId="{A7AF7C2E-D7A9-4470-89AB-258C85A2A2B0}" sibTransId="{03AC788C-6459-4BF8-A713-34BEC4A2DCBC}"/>
    <dgm:cxn modelId="{E63AFD1D-CC06-4FAD-AF43-B485335D39AA}" type="presOf" srcId="{1CDADCFD-504C-44A3-B074-097DF3477E5F}" destId="{056B4F52-35E6-40F4-B3DE-5CABC815288F}" srcOrd="0" destOrd="0" presId="urn:microsoft.com/office/officeart/2005/8/layout/hList1"/>
    <dgm:cxn modelId="{B409FE1D-FD4F-46B3-9C5A-30E6E787B83B}" srcId="{60AD5A34-7693-4D42-A0BF-D3ADBB564039}" destId="{DE1968CF-BE18-448A-9887-236E8DC93021}" srcOrd="0" destOrd="0" parTransId="{37F6C0E7-FC50-4292-805C-119A0A28764F}" sibTransId="{6DCADD4D-8519-448B-95C5-C7080CC34D81}"/>
    <dgm:cxn modelId="{0E7CEB21-8C01-4D48-936B-293E0E77EE55}" srcId="{DE1968CF-BE18-448A-9887-236E8DC93021}" destId="{534227B0-05CD-4A64-9033-78AF4C8046B3}" srcOrd="1" destOrd="0" parTransId="{D04CCFC9-31A9-4D86-8A56-04704CE1E0CD}" sibTransId="{E8AA1B0D-D2E4-41D4-8EF2-C1B250466988}"/>
    <dgm:cxn modelId="{0BB81227-0A9E-4638-83E5-A3AE07F367EE}" srcId="{1CDADCFD-504C-44A3-B074-097DF3477E5F}" destId="{2ED3A467-B4AA-4052-97C2-5E3D32DA0561}" srcOrd="2" destOrd="0" parTransId="{964CCD42-3552-42F6-B4ED-DB1240499133}" sibTransId="{F1DF469A-2AEA-41A2-9D67-B2FA3774FD12}"/>
    <dgm:cxn modelId="{D7E54427-ABC6-4944-B7B0-55EC2F96717F}" type="presOf" srcId="{437A3DCB-6739-4E8A-AB66-86B2D2E0605F}" destId="{3A89FF67-7F79-42F3-929D-A374F3547640}" srcOrd="0" destOrd="0" presId="urn:microsoft.com/office/officeart/2005/8/layout/hList1"/>
    <dgm:cxn modelId="{FAA3AB2E-C08A-4637-98CC-57285783D08A}" srcId="{D8AA78EB-3F4F-4525-9AC8-C0F66C9AFCF1}" destId="{5F6573B7-8C6A-4863-A538-268DC36301B9}" srcOrd="1" destOrd="0" parTransId="{286F2CDD-5611-4C47-A8B1-E2B6A04193BA}" sibTransId="{446BBFEC-83F6-4599-B8F5-807A8A36F0ED}"/>
    <dgm:cxn modelId="{2A1D6F31-0228-4EC5-87B7-1475247FD6F7}" srcId="{1CDADCFD-504C-44A3-B074-097DF3477E5F}" destId="{52891071-8AE7-4493-BDD3-E9A75E52720E}" srcOrd="1" destOrd="0" parTransId="{154081BA-FAD3-40F0-ABD8-40114A8E9F33}" sibTransId="{094F2921-74AC-4D32-A492-3BE44C85950C}"/>
    <dgm:cxn modelId="{3C4C5E36-9A73-40E0-AB0F-DB3DF486369E}" srcId="{79872AFE-77D4-477C-849F-9B93896E8E07}" destId="{6CDD4E15-AB4E-43FE-8786-EC857A757344}" srcOrd="0" destOrd="0" parTransId="{88B09849-457E-4F43-9DC9-AEE0DF54B7EF}" sibTransId="{E7418888-4D5A-4E57-A7DD-3C6E5FBB888C}"/>
    <dgm:cxn modelId="{9793E34E-9416-4FF8-BA7E-5C37AE075ADF}" srcId="{DE1968CF-BE18-448A-9887-236E8DC93021}" destId="{7F4192EE-C4B5-4070-A51E-4F1D93886534}" srcOrd="2" destOrd="0" parTransId="{4BB83D6F-C49B-4DE7-8837-3EC8096F4C2B}" sibTransId="{23946F48-AE60-4923-950C-B22A4D64C15B}"/>
    <dgm:cxn modelId="{D7BD6753-361D-48BD-A5B1-0E8FEEE045D9}" type="presOf" srcId="{98DFA7F8-C59E-487A-8D94-D69E9EF2F5F9}" destId="{7950C826-DE12-4DAE-94EC-C8972CAD8290}" srcOrd="0" destOrd="0" presId="urn:microsoft.com/office/officeart/2005/8/layout/hList1"/>
    <dgm:cxn modelId="{DA6F4765-1AC3-4D2A-AE31-41ABCE83A8CB}" type="presOf" srcId="{60AD5A34-7693-4D42-A0BF-D3ADBB564039}" destId="{369A4172-E028-42B4-AFFC-B82DE53B5742}" srcOrd="0" destOrd="0" presId="urn:microsoft.com/office/officeart/2005/8/layout/hList1"/>
    <dgm:cxn modelId="{7A9D7E66-F1EB-43AD-8A99-1D6BD351BB16}" type="presOf" srcId="{79872AFE-77D4-477C-849F-9B93896E8E07}" destId="{A5BED612-DB2E-4946-9D49-39B840FFBC19}" srcOrd="0" destOrd="0" presId="urn:microsoft.com/office/officeart/2005/8/layout/hList1"/>
    <dgm:cxn modelId="{2D89C867-6F1A-40C3-88DE-921D1274ED36}" srcId="{60AD5A34-7693-4D42-A0BF-D3ADBB564039}" destId="{79872AFE-77D4-477C-849F-9B93896E8E07}" srcOrd="4" destOrd="0" parTransId="{458A5BA1-22AD-4EF1-B27E-75CF800353C2}" sibTransId="{F916961F-96BC-4A60-A70D-345B860669F4}"/>
    <dgm:cxn modelId="{6E3D9D6D-057B-414A-918B-1EFEE042C2BA}" type="presOf" srcId="{52891071-8AE7-4493-BDD3-E9A75E52720E}" destId="{0260F753-23C9-4656-868B-E8AC0A1DF594}" srcOrd="0" destOrd="1" presId="urn:microsoft.com/office/officeart/2005/8/layout/hList1"/>
    <dgm:cxn modelId="{1FE5D877-88E6-4873-98BC-2C3BC06C46EA}" type="presOf" srcId="{E29E7471-040B-49DB-90D2-E5C290643E05}" destId="{50E98FCD-6539-4973-A8EC-6A166C552BE5}" srcOrd="0" destOrd="1" presId="urn:microsoft.com/office/officeart/2005/8/layout/hList1"/>
    <dgm:cxn modelId="{FE8ACF79-3E59-4672-B90B-378EE16C742A}" srcId="{D8AA78EB-3F4F-4525-9AC8-C0F66C9AFCF1}" destId="{8900B143-95C4-4997-8D17-BD0276CA0AE7}" srcOrd="2" destOrd="0" parTransId="{1E6BEBD5-9A79-4B9D-8BA2-E6CFFCBB1A3F}" sibTransId="{53D1CE86-479B-44E4-84E5-9BB84BEC7673}"/>
    <dgm:cxn modelId="{8E21EC7A-7458-41DA-BF2B-6877FCB9C267}" srcId="{60AD5A34-7693-4D42-A0BF-D3ADBB564039}" destId="{1CDADCFD-504C-44A3-B074-097DF3477E5F}" srcOrd="3" destOrd="0" parTransId="{075CA3C5-E8C1-481C-956B-15E065DDF18A}" sibTransId="{D1A3C60B-7ADA-488B-9E21-B92ACDF753BA}"/>
    <dgm:cxn modelId="{98376B7F-614C-400A-B877-DEB1579FB51C}" srcId="{DE1968CF-BE18-448A-9887-236E8DC93021}" destId="{B7DC8369-A1B5-43B7-A09F-3B486F2EAAF6}" srcOrd="0" destOrd="0" parTransId="{B52044CB-578A-42FD-962A-49ABDDE7B72D}" sibTransId="{B1E5185D-0EE5-44D2-9110-5DF7ECE7AABC}"/>
    <dgm:cxn modelId="{9C0B1187-89EF-4939-A428-47AF5E9B1C1C}" type="presOf" srcId="{1757CA4A-586C-485F-8F1A-710A3013C701}" destId="{E42EB05A-5743-4B34-AAE1-7100FF4ACDA2}" srcOrd="0" destOrd="3" presId="urn:microsoft.com/office/officeart/2005/8/layout/hList1"/>
    <dgm:cxn modelId="{506B1A8E-FAB4-4911-A593-4A0D3855D51B}" type="presOf" srcId="{D56C74ED-AF83-4967-8F52-4906DBEC1607}" destId="{7950C826-DE12-4DAE-94EC-C8972CAD8290}" srcOrd="0" destOrd="1" presId="urn:microsoft.com/office/officeart/2005/8/layout/hList1"/>
    <dgm:cxn modelId="{46FDBD97-7CC6-4CFD-ACC4-24741F5E2624}" type="presOf" srcId="{6CDD4E15-AB4E-43FE-8786-EC857A757344}" destId="{50E98FCD-6539-4973-A8EC-6A166C552BE5}" srcOrd="0" destOrd="0" presId="urn:microsoft.com/office/officeart/2005/8/layout/hList1"/>
    <dgm:cxn modelId="{A5B07D9D-CFF6-4E88-8DDF-20422DE1FEC2}" type="presOf" srcId="{8900B143-95C4-4997-8D17-BD0276CA0AE7}" destId="{AFAFBA6B-F9BD-4F25-A1F7-466FB61057BF}" srcOrd="0" destOrd="2" presId="urn:microsoft.com/office/officeart/2005/8/layout/hList1"/>
    <dgm:cxn modelId="{3AEC0AA8-E9B5-4072-9BF2-1EC368DDF0B2}" type="presOf" srcId="{534227B0-05CD-4A64-9033-78AF4C8046B3}" destId="{E42EB05A-5743-4B34-AAE1-7100FF4ACDA2}" srcOrd="0" destOrd="1" presId="urn:microsoft.com/office/officeart/2005/8/layout/hList1"/>
    <dgm:cxn modelId="{8EC58AA8-A670-4C35-B0BF-007779363F57}" srcId="{1CDADCFD-504C-44A3-B074-097DF3477E5F}" destId="{CA689203-3481-4721-9C8F-591C4C935D61}" srcOrd="0" destOrd="0" parTransId="{23EE8701-5C44-440B-BF82-4158F82559C8}" sibTransId="{A2CBA149-EF27-47BB-A910-20AC6CAEBF68}"/>
    <dgm:cxn modelId="{455087B4-5B42-4D2E-AA13-AC419B8C6AA9}" type="presOf" srcId="{68B5FEFA-95ED-4D4E-9399-9752157F8A50}" destId="{7950C826-DE12-4DAE-94EC-C8972CAD8290}" srcOrd="0" destOrd="2" presId="urn:microsoft.com/office/officeart/2005/8/layout/hList1"/>
    <dgm:cxn modelId="{F01669C4-B506-4A33-A2AB-7D10001F133C}" srcId="{DE1968CF-BE18-448A-9887-236E8DC93021}" destId="{1757CA4A-586C-485F-8F1A-710A3013C701}" srcOrd="3" destOrd="0" parTransId="{5E428BD4-4111-463C-A019-FDDAD7738CF9}" sibTransId="{93D72086-2D3E-4CD6-B18C-C95769197549}"/>
    <dgm:cxn modelId="{5572B1C5-D1E1-49A8-A5DD-B309C76CBF85}" type="presOf" srcId="{2ED3A467-B4AA-4052-97C2-5E3D32DA0561}" destId="{0260F753-23C9-4656-868B-E8AC0A1DF594}" srcOrd="0" destOrd="2" presId="urn:microsoft.com/office/officeart/2005/8/layout/hList1"/>
    <dgm:cxn modelId="{21C15ACB-495C-4D7B-BBCD-6EAA9BCABE79}" srcId="{437A3DCB-6739-4E8A-AB66-86B2D2E0605F}" destId="{98DFA7F8-C59E-487A-8D94-D69E9EF2F5F9}" srcOrd="0" destOrd="0" parTransId="{93961835-FCF8-4DBE-844C-EDD2DA6DFFE2}" sibTransId="{B47336F9-0FB1-481D-BCE9-3452BEC3790B}"/>
    <dgm:cxn modelId="{4E4C64CB-9D18-44A8-A1C9-5A3588919D98}" srcId="{79872AFE-77D4-477C-849F-9B93896E8E07}" destId="{2304C076-7D90-4B25-96ED-DD6B75AA426B}" srcOrd="2" destOrd="0" parTransId="{C18962E7-3DF2-4916-92F0-D5C9F8E7E2C7}" sibTransId="{4D889367-9AA0-4429-A169-E3F67CCF63EB}"/>
    <dgm:cxn modelId="{E18555D6-65C7-4344-B109-D2ADF6D8CF90}" type="presOf" srcId="{D8AA78EB-3F4F-4525-9AC8-C0F66C9AFCF1}" destId="{6D95D8F5-2E97-4F28-9D06-6568EAADEA6A}" srcOrd="0" destOrd="0" presId="urn:microsoft.com/office/officeart/2005/8/layout/hList1"/>
    <dgm:cxn modelId="{49A23ADA-851D-4488-92A1-1927F67B32AD}" type="presOf" srcId="{2304C076-7D90-4B25-96ED-DD6B75AA426B}" destId="{50E98FCD-6539-4973-A8EC-6A166C552BE5}" srcOrd="0" destOrd="2" presId="urn:microsoft.com/office/officeart/2005/8/layout/hList1"/>
    <dgm:cxn modelId="{18E598DC-F4AA-4B96-9155-6DA394B183A9}" srcId="{79872AFE-77D4-477C-849F-9B93896E8E07}" destId="{E29E7471-040B-49DB-90D2-E5C290643E05}" srcOrd="1" destOrd="0" parTransId="{40A4787C-7200-417D-AF6A-40404AB0CB4F}" sibTransId="{DDC6F384-2D95-4FAE-AD33-8340D3E0CAC9}"/>
    <dgm:cxn modelId="{433D7BDF-2AB5-4E18-A6F4-91EDC7D286D1}" srcId="{D8AA78EB-3F4F-4525-9AC8-C0F66C9AFCF1}" destId="{9F7DD060-FEC9-46AF-832A-AFE596606A63}" srcOrd="0" destOrd="0" parTransId="{2C23225A-A732-4A27-9566-60C19DF824AD}" sibTransId="{36122FB9-A872-4258-972D-F54AEBA62840}"/>
    <dgm:cxn modelId="{CD21F6DF-BC92-4DA0-911F-E5D04693BD5A}" type="presOf" srcId="{B7DC8369-A1B5-43B7-A09F-3B486F2EAAF6}" destId="{E42EB05A-5743-4B34-AAE1-7100FF4ACDA2}" srcOrd="0" destOrd="0" presId="urn:microsoft.com/office/officeart/2005/8/layout/hList1"/>
    <dgm:cxn modelId="{E15ACFE1-B01A-4B23-AA4D-1ECB1CD9C0C9}" type="presOf" srcId="{F6322E2A-1215-4B77-A10C-63B436DBC69E}" destId="{0260F753-23C9-4656-868B-E8AC0A1DF594}" srcOrd="0" destOrd="3" presId="urn:microsoft.com/office/officeart/2005/8/layout/hList1"/>
    <dgm:cxn modelId="{653811E5-144B-4D8C-806A-26CB9F5D58B0}" type="presOf" srcId="{CA689203-3481-4721-9C8F-591C4C935D61}" destId="{0260F753-23C9-4656-868B-E8AC0A1DF594}" srcOrd="0" destOrd="0" presId="urn:microsoft.com/office/officeart/2005/8/layout/hList1"/>
    <dgm:cxn modelId="{3C8AC7E7-E230-4491-AC49-1ADE5666269C}" type="presOf" srcId="{0A48DCD5-3ECF-45DC-9F9D-B6DBF425F229}" destId="{7950C826-DE12-4DAE-94EC-C8972CAD8290}" srcOrd="0" destOrd="3" presId="urn:microsoft.com/office/officeart/2005/8/layout/hList1"/>
    <dgm:cxn modelId="{8EFBDEEC-F4D4-41BC-B315-BF8B9B5204D5}" srcId="{60AD5A34-7693-4D42-A0BF-D3ADBB564039}" destId="{437A3DCB-6739-4E8A-AB66-86B2D2E0605F}" srcOrd="1" destOrd="0" parTransId="{5063490B-F6FD-43BD-B2F3-2D25A23CF3E2}" sibTransId="{E4F02823-FDCF-412E-A3CE-E6D374D09F04}"/>
    <dgm:cxn modelId="{D9C531EE-7632-4BCB-9C4D-207CA87B9AE8}" srcId="{1CDADCFD-504C-44A3-B074-097DF3477E5F}" destId="{F6322E2A-1215-4B77-A10C-63B436DBC69E}" srcOrd="3" destOrd="0" parTransId="{90664547-29FA-4400-A0A6-6837644924E5}" sibTransId="{1EA0AD03-CD96-4B23-A917-11258286D070}"/>
    <dgm:cxn modelId="{EB5DDBEE-2A85-4F92-8D1D-28853AE460BD}" type="presOf" srcId="{7F4192EE-C4B5-4070-A51E-4F1D93886534}" destId="{E42EB05A-5743-4B34-AAE1-7100FF4ACDA2}" srcOrd="0" destOrd="2" presId="urn:microsoft.com/office/officeart/2005/8/layout/hList1"/>
    <dgm:cxn modelId="{A66406F5-CBC9-441E-AA22-BA17D547C726}" srcId="{79872AFE-77D4-477C-849F-9B93896E8E07}" destId="{B6A7EB38-0D84-49D6-A75A-40C35A6E7443}" srcOrd="3" destOrd="0" parTransId="{AC51DD48-BF2C-4D40-AC57-3FBFBB791400}" sibTransId="{E252E263-E377-48E4-822D-2177AEDB8477}"/>
    <dgm:cxn modelId="{D3BE9EF5-228D-4255-A7C1-5BABEBBE6F29}" type="presOf" srcId="{9F7DD060-FEC9-46AF-832A-AFE596606A63}" destId="{AFAFBA6B-F9BD-4F25-A1F7-466FB61057BF}" srcOrd="0" destOrd="0" presId="urn:microsoft.com/office/officeart/2005/8/layout/hList1"/>
    <dgm:cxn modelId="{5D66BDF7-9400-403F-B19A-4A8FCD076722}" type="presOf" srcId="{5F6573B7-8C6A-4863-A538-268DC36301B9}" destId="{AFAFBA6B-F9BD-4F25-A1F7-466FB61057BF}" srcOrd="0" destOrd="1" presId="urn:microsoft.com/office/officeart/2005/8/layout/hList1"/>
    <dgm:cxn modelId="{CAB3C8FD-D98F-440D-AE82-F5B6899E9B85}" srcId="{437A3DCB-6739-4E8A-AB66-86B2D2E0605F}" destId="{0A48DCD5-3ECF-45DC-9F9D-B6DBF425F229}" srcOrd="3" destOrd="0" parTransId="{0E6143A6-58E2-49FE-BEEA-B7A1C280E893}" sibTransId="{274890C0-5813-4F04-9232-114E9089C7C5}"/>
    <dgm:cxn modelId="{F5BEC3FA-665B-428A-880E-66A470A5C405}" type="presParOf" srcId="{369A4172-E028-42B4-AFFC-B82DE53B5742}" destId="{F68569D4-84E2-4513-8C33-503C9F90E5B1}" srcOrd="0" destOrd="0" presId="urn:microsoft.com/office/officeart/2005/8/layout/hList1"/>
    <dgm:cxn modelId="{A65622F6-D9B0-4E60-B536-D165D5B119C2}" type="presParOf" srcId="{F68569D4-84E2-4513-8C33-503C9F90E5B1}" destId="{08668B2B-E41D-4A02-A403-7035A94F57C7}" srcOrd="0" destOrd="0" presId="urn:microsoft.com/office/officeart/2005/8/layout/hList1"/>
    <dgm:cxn modelId="{F4442A09-503C-45CA-8DC9-2B39C00F76AA}" type="presParOf" srcId="{F68569D4-84E2-4513-8C33-503C9F90E5B1}" destId="{E42EB05A-5743-4B34-AAE1-7100FF4ACDA2}" srcOrd="1" destOrd="0" presId="urn:microsoft.com/office/officeart/2005/8/layout/hList1"/>
    <dgm:cxn modelId="{03C8B9CA-B8BD-488B-95AE-38681900C442}" type="presParOf" srcId="{369A4172-E028-42B4-AFFC-B82DE53B5742}" destId="{E2A93559-5FDA-444C-A9C1-DB488ECEADAE}" srcOrd="1" destOrd="0" presId="urn:microsoft.com/office/officeart/2005/8/layout/hList1"/>
    <dgm:cxn modelId="{F7FAC6AB-9A3E-4717-98D9-D998E08A5274}" type="presParOf" srcId="{369A4172-E028-42B4-AFFC-B82DE53B5742}" destId="{4B170FF7-C1A7-4EDE-B903-58F6FE8B4199}" srcOrd="2" destOrd="0" presId="urn:microsoft.com/office/officeart/2005/8/layout/hList1"/>
    <dgm:cxn modelId="{8607BB54-6A8B-48DA-B17C-507D554EE5D1}" type="presParOf" srcId="{4B170FF7-C1A7-4EDE-B903-58F6FE8B4199}" destId="{3A89FF67-7F79-42F3-929D-A374F3547640}" srcOrd="0" destOrd="0" presId="urn:microsoft.com/office/officeart/2005/8/layout/hList1"/>
    <dgm:cxn modelId="{4638901D-F0CF-459A-8A97-4F690722496C}" type="presParOf" srcId="{4B170FF7-C1A7-4EDE-B903-58F6FE8B4199}" destId="{7950C826-DE12-4DAE-94EC-C8972CAD8290}" srcOrd="1" destOrd="0" presId="urn:microsoft.com/office/officeart/2005/8/layout/hList1"/>
    <dgm:cxn modelId="{8D34C4BC-90FC-45DB-AEDC-9BCFBEFC3035}" type="presParOf" srcId="{369A4172-E028-42B4-AFFC-B82DE53B5742}" destId="{1EA74A10-C85B-49D1-89CB-F2DF93697CA4}" srcOrd="3" destOrd="0" presId="urn:microsoft.com/office/officeart/2005/8/layout/hList1"/>
    <dgm:cxn modelId="{54116030-3827-4B2F-BFE0-1BEB86057021}" type="presParOf" srcId="{369A4172-E028-42B4-AFFC-B82DE53B5742}" destId="{1328BA21-6A4A-4C45-B007-F2D909294B3A}" srcOrd="4" destOrd="0" presId="urn:microsoft.com/office/officeart/2005/8/layout/hList1"/>
    <dgm:cxn modelId="{A460ACB1-EE04-41B9-B7C1-DAB9EA7A8936}" type="presParOf" srcId="{1328BA21-6A4A-4C45-B007-F2D909294B3A}" destId="{6D95D8F5-2E97-4F28-9D06-6568EAADEA6A}" srcOrd="0" destOrd="0" presId="urn:microsoft.com/office/officeart/2005/8/layout/hList1"/>
    <dgm:cxn modelId="{A26C149C-900E-4889-8530-E93560B43DB0}" type="presParOf" srcId="{1328BA21-6A4A-4C45-B007-F2D909294B3A}" destId="{AFAFBA6B-F9BD-4F25-A1F7-466FB61057BF}" srcOrd="1" destOrd="0" presId="urn:microsoft.com/office/officeart/2005/8/layout/hList1"/>
    <dgm:cxn modelId="{D19DF8B5-1A1B-42DB-BC91-A3409CAEFD65}" type="presParOf" srcId="{369A4172-E028-42B4-AFFC-B82DE53B5742}" destId="{E5DBE48B-80B0-4897-BA03-1C233B8C419A}" srcOrd="5" destOrd="0" presId="urn:microsoft.com/office/officeart/2005/8/layout/hList1"/>
    <dgm:cxn modelId="{9C74BBFE-11AF-4BCC-98D4-86C8C34D09BB}" type="presParOf" srcId="{369A4172-E028-42B4-AFFC-B82DE53B5742}" destId="{9C931B32-C362-4846-9076-E99D50723AAD}" srcOrd="6" destOrd="0" presId="urn:microsoft.com/office/officeart/2005/8/layout/hList1"/>
    <dgm:cxn modelId="{35B2CC6A-DADD-483B-AD0D-336A7A49B5DE}" type="presParOf" srcId="{9C931B32-C362-4846-9076-E99D50723AAD}" destId="{056B4F52-35E6-40F4-B3DE-5CABC815288F}" srcOrd="0" destOrd="0" presId="urn:microsoft.com/office/officeart/2005/8/layout/hList1"/>
    <dgm:cxn modelId="{6072F60B-B351-4050-8A6F-050EB23963E5}" type="presParOf" srcId="{9C931B32-C362-4846-9076-E99D50723AAD}" destId="{0260F753-23C9-4656-868B-E8AC0A1DF594}" srcOrd="1" destOrd="0" presId="urn:microsoft.com/office/officeart/2005/8/layout/hList1"/>
    <dgm:cxn modelId="{A9B89A27-FEC8-4244-96DD-D4E07D6B7D25}" type="presParOf" srcId="{369A4172-E028-42B4-AFFC-B82DE53B5742}" destId="{791E57F0-D99F-4FF2-93D2-EE1685923B1F}" srcOrd="7" destOrd="0" presId="urn:microsoft.com/office/officeart/2005/8/layout/hList1"/>
    <dgm:cxn modelId="{8D6FFC84-0E14-432B-A39E-B13CEFD47934}" type="presParOf" srcId="{369A4172-E028-42B4-AFFC-B82DE53B5742}" destId="{D4B98BE3-A9D3-4977-89D5-32E2B979DB1A}" srcOrd="8" destOrd="0" presId="urn:microsoft.com/office/officeart/2005/8/layout/hList1"/>
    <dgm:cxn modelId="{B89D0BCD-3FB7-475E-88DB-5CDB591385F4}" type="presParOf" srcId="{D4B98BE3-A9D3-4977-89D5-32E2B979DB1A}" destId="{A5BED612-DB2E-4946-9D49-39B840FFBC19}" srcOrd="0" destOrd="0" presId="urn:microsoft.com/office/officeart/2005/8/layout/hList1"/>
    <dgm:cxn modelId="{8D02B217-39E6-4701-AD90-8CCD685DC84D}" type="presParOf" srcId="{D4B98BE3-A9D3-4977-89D5-32E2B979DB1A}" destId="{50E98FCD-6539-4973-A8EC-6A166C552BE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702D49-8F72-4D71-B193-23151ABE397B}" type="doc">
      <dgm:prSet loTypeId="urn:microsoft.com/office/officeart/2005/8/layout/equation1" loCatId="process" qsTypeId="urn:microsoft.com/office/officeart/2005/8/quickstyle/3d3" qsCatId="3D" csTypeId="urn:microsoft.com/office/officeart/2005/8/colors/colorful1" csCatId="colorful" phldr="1"/>
      <dgm:spPr/>
    </dgm:pt>
    <dgm:pt modelId="{4A6E1A6E-C1F3-4C1F-8ABB-4D459723ADB0}">
      <dgm:prSet phldrT="[Text]"/>
      <dgm:spPr/>
      <dgm:t>
        <a:bodyPr/>
        <a:lstStyle/>
        <a:p>
          <a:r>
            <a:rPr lang="en-US" dirty="0"/>
            <a:t>State</a:t>
          </a:r>
        </a:p>
        <a:p>
          <a:r>
            <a:rPr lang="en-US" dirty="0"/>
            <a:t>$1.2 </a:t>
          </a:r>
          <a:r>
            <a:rPr lang="en-US"/>
            <a:t>to 1.4M</a:t>
          </a:r>
          <a:endParaRPr lang="en-US" dirty="0"/>
        </a:p>
      </dgm:t>
    </dgm:pt>
    <dgm:pt modelId="{5B3446DE-A3AE-4FCB-AF09-A17BD8764CBF}" type="parTrans" cxnId="{10D405F0-A03C-4D99-9BAE-3138CEFB3867}">
      <dgm:prSet/>
      <dgm:spPr/>
      <dgm:t>
        <a:bodyPr/>
        <a:lstStyle/>
        <a:p>
          <a:endParaRPr lang="en-US"/>
        </a:p>
      </dgm:t>
    </dgm:pt>
    <dgm:pt modelId="{1D9944CB-5177-44ED-B7B8-D60699C265CA}" type="sibTrans" cxnId="{10D405F0-A03C-4D99-9BAE-3138CEFB3867}">
      <dgm:prSet/>
      <dgm:spPr/>
      <dgm:t>
        <a:bodyPr/>
        <a:lstStyle/>
        <a:p>
          <a:endParaRPr lang="en-US"/>
        </a:p>
      </dgm:t>
    </dgm:pt>
    <dgm:pt modelId="{E3F3F6BF-64CE-4B80-A9C6-7C46AAFA3F31}">
      <dgm:prSet phldrT="[Text]"/>
      <dgm:spPr/>
      <dgm:t>
        <a:bodyPr/>
        <a:lstStyle/>
        <a:p>
          <a:r>
            <a:rPr lang="en-US" dirty="0"/>
            <a:t>Roanoke County</a:t>
          </a:r>
        </a:p>
        <a:p>
          <a:r>
            <a:rPr lang="en-US" dirty="0"/>
            <a:t>$.2 to .3M</a:t>
          </a:r>
        </a:p>
      </dgm:t>
    </dgm:pt>
    <dgm:pt modelId="{C064576B-48F1-4929-B56B-3A94FB7C3B28}" type="parTrans" cxnId="{F26336E9-8AE8-477B-AB09-F3C29AEA52BA}">
      <dgm:prSet/>
      <dgm:spPr/>
      <dgm:t>
        <a:bodyPr/>
        <a:lstStyle/>
        <a:p>
          <a:endParaRPr lang="en-US"/>
        </a:p>
      </dgm:t>
    </dgm:pt>
    <dgm:pt modelId="{8269CC77-F567-4762-AF7F-AB6C72A40EAB}" type="sibTrans" cxnId="{F26336E9-8AE8-477B-AB09-F3C29AEA52BA}">
      <dgm:prSet/>
      <dgm:spPr/>
      <dgm:t>
        <a:bodyPr/>
        <a:lstStyle/>
        <a:p>
          <a:endParaRPr lang="en-US"/>
        </a:p>
      </dgm:t>
    </dgm:pt>
    <dgm:pt modelId="{94BB2D20-815B-4F7A-BA7E-D53DF6BC997F}">
      <dgm:prSet phldrT="[Text]"/>
      <dgm:spPr/>
      <dgm:t>
        <a:bodyPr/>
        <a:lstStyle/>
        <a:p>
          <a:r>
            <a:rPr lang="en-US" dirty="0"/>
            <a:t>ESTIMATED TOTAL </a:t>
          </a:r>
        </a:p>
        <a:p>
          <a:r>
            <a:rPr lang="en-US" dirty="0"/>
            <a:t>$2M</a:t>
          </a:r>
        </a:p>
      </dgm:t>
    </dgm:pt>
    <dgm:pt modelId="{50148884-577E-436B-818F-D57305062CB9}" type="parTrans" cxnId="{AF3061CA-07E2-4FAB-A5F9-EE720AFA9E04}">
      <dgm:prSet/>
      <dgm:spPr/>
      <dgm:t>
        <a:bodyPr/>
        <a:lstStyle/>
        <a:p>
          <a:endParaRPr lang="en-US"/>
        </a:p>
      </dgm:t>
    </dgm:pt>
    <dgm:pt modelId="{398D34B1-AAEC-4324-8FFA-267762568CF6}" type="sibTrans" cxnId="{AF3061CA-07E2-4FAB-A5F9-EE720AFA9E04}">
      <dgm:prSet/>
      <dgm:spPr/>
      <dgm:t>
        <a:bodyPr/>
        <a:lstStyle/>
        <a:p>
          <a:endParaRPr lang="en-US"/>
        </a:p>
      </dgm:t>
    </dgm:pt>
    <dgm:pt modelId="{AFC073A1-7B70-43B1-B9A1-A2496A3BF0AB}">
      <dgm:prSet/>
      <dgm:spPr/>
      <dgm:t>
        <a:bodyPr/>
        <a:lstStyle/>
        <a:p>
          <a:r>
            <a:rPr lang="en-US" dirty="0"/>
            <a:t>VRS Reduction</a:t>
          </a:r>
        </a:p>
        <a:p>
          <a:r>
            <a:rPr lang="en-US" dirty="0"/>
            <a:t>$.5M</a:t>
          </a:r>
        </a:p>
      </dgm:t>
    </dgm:pt>
    <dgm:pt modelId="{E0A3E658-9932-4EED-A2C1-5D594B6A332D}" type="parTrans" cxnId="{E285A1D5-23B7-4182-BE94-A322498CA54B}">
      <dgm:prSet/>
      <dgm:spPr/>
      <dgm:t>
        <a:bodyPr/>
        <a:lstStyle/>
        <a:p>
          <a:endParaRPr lang="en-US"/>
        </a:p>
      </dgm:t>
    </dgm:pt>
    <dgm:pt modelId="{852DEBCD-0AE6-4A5C-B58C-3E4E6BC30C08}" type="sibTrans" cxnId="{E285A1D5-23B7-4182-BE94-A322498CA54B}">
      <dgm:prSet/>
      <dgm:spPr/>
      <dgm:t>
        <a:bodyPr/>
        <a:lstStyle/>
        <a:p>
          <a:endParaRPr lang="en-US"/>
        </a:p>
      </dgm:t>
    </dgm:pt>
    <dgm:pt modelId="{FDE1C458-75A4-48B8-AAC5-888A8ADFDE1A}" type="pres">
      <dgm:prSet presAssocID="{96702D49-8F72-4D71-B193-23151ABE397B}" presName="linearFlow" presStyleCnt="0">
        <dgm:presLayoutVars>
          <dgm:dir/>
          <dgm:resizeHandles val="exact"/>
        </dgm:presLayoutVars>
      </dgm:prSet>
      <dgm:spPr/>
    </dgm:pt>
    <dgm:pt modelId="{FC1A22E4-BF1A-48EF-B787-C5FCAD40FF5B}" type="pres">
      <dgm:prSet presAssocID="{4A6E1A6E-C1F3-4C1F-8ABB-4D459723ADB0}" presName="node" presStyleLbl="node1" presStyleIdx="0" presStyleCnt="4">
        <dgm:presLayoutVars>
          <dgm:bulletEnabled val="1"/>
        </dgm:presLayoutVars>
      </dgm:prSet>
      <dgm:spPr/>
    </dgm:pt>
    <dgm:pt modelId="{64F3D7A5-3049-43B9-A3C0-9CFDEB87D43F}" type="pres">
      <dgm:prSet presAssocID="{1D9944CB-5177-44ED-B7B8-D60699C265CA}" presName="spacerL" presStyleCnt="0"/>
      <dgm:spPr/>
    </dgm:pt>
    <dgm:pt modelId="{E63EAB95-D8FF-4EB2-97A7-15B05B570D1D}" type="pres">
      <dgm:prSet presAssocID="{1D9944CB-5177-44ED-B7B8-D60699C265CA}" presName="sibTrans" presStyleLbl="sibTrans2D1" presStyleIdx="0" presStyleCnt="3"/>
      <dgm:spPr/>
    </dgm:pt>
    <dgm:pt modelId="{5C9D327D-4D41-40E5-8066-4E654D26156C}" type="pres">
      <dgm:prSet presAssocID="{1D9944CB-5177-44ED-B7B8-D60699C265CA}" presName="spacerR" presStyleCnt="0"/>
      <dgm:spPr/>
    </dgm:pt>
    <dgm:pt modelId="{9DAE79A2-2D39-474B-A212-A546CFADC7A6}" type="pres">
      <dgm:prSet presAssocID="{E3F3F6BF-64CE-4B80-A9C6-7C46AAFA3F31}" presName="node" presStyleLbl="node1" presStyleIdx="1" presStyleCnt="4">
        <dgm:presLayoutVars>
          <dgm:bulletEnabled val="1"/>
        </dgm:presLayoutVars>
      </dgm:prSet>
      <dgm:spPr/>
    </dgm:pt>
    <dgm:pt modelId="{A8EFB06D-F769-4539-A726-BA9AF6945836}" type="pres">
      <dgm:prSet presAssocID="{8269CC77-F567-4762-AF7F-AB6C72A40EAB}" presName="spacerL" presStyleCnt="0"/>
      <dgm:spPr/>
    </dgm:pt>
    <dgm:pt modelId="{620B050D-F039-4BD5-B6BD-A13EC2368537}" type="pres">
      <dgm:prSet presAssocID="{8269CC77-F567-4762-AF7F-AB6C72A40EAB}" presName="sibTrans" presStyleLbl="sibTrans2D1" presStyleIdx="1" presStyleCnt="3"/>
      <dgm:spPr/>
    </dgm:pt>
    <dgm:pt modelId="{EBFE5A66-7F7A-49A4-93E9-D21639101EFD}" type="pres">
      <dgm:prSet presAssocID="{8269CC77-F567-4762-AF7F-AB6C72A40EAB}" presName="spacerR" presStyleCnt="0"/>
      <dgm:spPr/>
    </dgm:pt>
    <dgm:pt modelId="{63DC63FF-1ED8-453C-8ABF-9A2501638B25}" type="pres">
      <dgm:prSet presAssocID="{AFC073A1-7B70-43B1-B9A1-A2496A3BF0AB}" presName="node" presStyleLbl="node1" presStyleIdx="2" presStyleCnt="4">
        <dgm:presLayoutVars>
          <dgm:bulletEnabled val="1"/>
        </dgm:presLayoutVars>
      </dgm:prSet>
      <dgm:spPr/>
    </dgm:pt>
    <dgm:pt modelId="{99E62DDF-643D-42E3-8386-CA29791D736D}" type="pres">
      <dgm:prSet presAssocID="{852DEBCD-0AE6-4A5C-B58C-3E4E6BC30C08}" presName="spacerL" presStyleCnt="0"/>
      <dgm:spPr/>
    </dgm:pt>
    <dgm:pt modelId="{25300BD7-0DDC-4E92-A55C-5DBB43292EF5}" type="pres">
      <dgm:prSet presAssocID="{852DEBCD-0AE6-4A5C-B58C-3E4E6BC30C08}" presName="sibTrans" presStyleLbl="sibTrans2D1" presStyleIdx="2" presStyleCnt="3"/>
      <dgm:spPr/>
    </dgm:pt>
    <dgm:pt modelId="{5B078FA1-52FC-4A0D-BF5C-20E3882A3FE6}" type="pres">
      <dgm:prSet presAssocID="{852DEBCD-0AE6-4A5C-B58C-3E4E6BC30C08}" presName="spacerR" presStyleCnt="0"/>
      <dgm:spPr/>
    </dgm:pt>
    <dgm:pt modelId="{8F62BAEE-6549-4755-8AC9-6E2C617B58E7}" type="pres">
      <dgm:prSet presAssocID="{94BB2D20-815B-4F7A-BA7E-D53DF6BC997F}" presName="node" presStyleLbl="node1" presStyleIdx="3" presStyleCnt="4">
        <dgm:presLayoutVars>
          <dgm:bulletEnabled val="1"/>
        </dgm:presLayoutVars>
      </dgm:prSet>
      <dgm:spPr/>
    </dgm:pt>
  </dgm:ptLst>
  <dgm:cxnLst>
    <dgm:cxn modelId="{9DD96407-EADF-4577-A3DD-24077BD6DD6E}" type="presOf" srcId="{1D9944CB-5177-44ED-B7B8-D60699C265CA}" destId="{E63EAB95-D8FF-4EB2-97A7-15B05B570D1D}" srcOrd="0" destOrd="0" presId="urn:microsoft.com/office/officeart/2005/8/layout/equation1"/>
    <dgm:cxn modelId="{DBA3A047-537D-47DB-B72D-C0B122BC9B51}" type="presOf" srcId="{96702D49-8F72-4D71-B193-23151ABE397B}" destId="{FDE1C458-75A4-48B8-AAC5-888A8ADFDE1A}" srcOrd="0" destOrd="0" presId="urn:microsoft.com/office/officeart/2005/8/layout/equation1"/>
    <dgm:cxn modelId="{28827E56-D103-4180-B347-4CDE6F2D5A0B}" type="presOf" srcId="{8269CC77-F567-4762-AF7F-AB6C72A40EAB}" destId="{620B050D-F039-4BD5-B6BD-A13EC2368537}" srcOrd="0" destOrd="0" presId="urn:microsoft.com/office/officeart/2005/8/layout/equation1"/>
    <dgm:cxn modelId="{E98A4E68-23B1-49E8-89A2-8BB3A6AF169A}" type="presOf" srcId="{4A6E1A6E-C1F3-4C1F-8ABB-4D459723ADB0}" destId="{FC1A22E4-BF1A-48EF-B787-C5FCAD40FF5B}" srcOrd="0" destOrd="0" presId="urn:microsoft.com/office/officeart/2005/8/layout/equation1"/>
    <dgm:cxn modelId="{41A62E92-BD47-4B35-907D-2A31BF3A423E}" type="presOf" srcId="{852DEBCD-0AE6-4A5C-B58C-3E4E6BC30C08}" destId="{25300BD7-0DDC-4E92-A55C-5DBB43292EF5}" srcOrd="0" destOrd="0" presId="urn:microsoft.com/office/officeart/2005/8/layout/equation1"/>
    <dgm:cxn modelId="{07E6C1C5-24FD-42E9-A6C2-3227F0A9ABAF}" type="presOf" srcId="{94BB2D20-815B-4F7A-BA7E-D53DF6BC997F}" destId="{8F62BAEE-6549-4755-8AC9-6E2C617B58E7}" srcOrd="0" destOrd="0" presId="urn:microsoft.com/office/officeart/2005/8/layout/equation1"/>
    <dgm:cxn modelId="{AF3061CA-07E2-4FAB-A5F9-EE720AFA9E04}" srcId="{96702D49-8F72-4D71-B193-23151ABE397B}" destId="{94BB2D20-815B-4F7A-BA7E-D53DF6BC997F}" srcOrd="3" destOrd="0" parTransId="{50148884-577E-436B-818F-D57305062CB9}" sibTransId="{398D34B1-AAEC-4324-8FFA-267762568CF6}"/>
    <dgm:cxn modelId="{E285A1D5-23B7-4182-BE94-A322498CA54B}" srcId="{96702D49-8F72-4D71-B193-23151ABE397B}" destId="{AFC073A1-7B70-43B1-B9A1-A2496A3BF0AB}" srcOrd="2" destOrd="0" parTransId="{E0A3E658-9932-4EED-A2C1-5D594B6A332D}" sibTransId="{852DEBCD-0AE6-4A5C-B58C-3E4E6BC30C08}"/>
    <dgm:cxn modelId="{BF5E52DF-007F-4A61-89AF-3960691D31B0}" type="presOf" srcId="{AFC073A1-7B70-43B1-B9A1-A2496A3BF0AB}" destId="{63DC63FF-1ED8-453C-8ABF-9A2501638B25}" srcOrd="0" destOrd="0" presId="urn:microsoft.com/office/officeart/2005/8/layout/equation1"/>
    <dgm:cxn modelId="{F26336E9-8AE8-477B-AB09-F3C29AEA52BA}" srcId="{96702D49-8F72-4D71-B193-23151ABE397B}" destId="{E3F3F6BF-64CE-4B80-A9C6-7C46AAFA3F31}" srcOrd="1" destOrd="0" parTransId="{C064576B-48F1-4929-B56B-3A94FB7C3B28}" sibTransId="{8269CC77-F567-4762-AF7F-AB6C72A40EAB}"/>
    <dgm:cxn modelId="{7F0AD5EB-8A41-4466-8C21-87E4A4B05F8B}" type="presOf" srcId="{E3F3F6BF-64CE-4B80-A9C6-7C46AAFA3F31}" destId="{9DAE79A2-2D39-474B-A212-A546CFADC7A6}" srcOrd="0" destOrd="0" presId="urn:microsoft.com/office/officeart/2005/8/layout/equation1"/>
    <dgm:cxn modelId="{10D405F0-A03C-4D99-9BAE-3138CEFB3867}" srcId="{96702D49-8F72-4D71-B193-23151ABE397B}" destId="{4A6E1A6E-C1F3-4C1F-8ABB-4D459723ADB0}" srcOrd="0" destOrd="0" parTransId="{5B3446DE-A3AE-4FCB-AF09-A17BD8764CBF}" sibTransId="{1D9944CB-5177-44ED-B7B8-D60699C265CA}"/>
    <dgm:cxn modelId="{4BB25348-F042-47AC-8B49-FCC778A594ED}" type="presParOf" srcId="{FDE1C458-75A4-48B8-AAC5-888A8ADFDE1A}" destId="{FC1A22E4-BF1A-48EF-B787-C5FCAD40FF5B}" srcOrd="0" destOrd="0" presId="urn:microsoft.com/office/officeart/2005/8/layout/equation1"/>
    <dgm:cxn modelId="{9B99D4A8-9534-42A6-A90B-FD5043D56E39}" type="presParOf" srcId="{FDE1C458-75A4-48B8-AAC5-888A8ADFDE1A}" destId="{64F3D7A5-3049-43B9-A3C0-9CFDEB87D43F}" srcOrd="1" destOrd="0" presId="urn:microsoft.com/office/officeart/2005/8/layout/equation1"/>
    <dgm:cxn modelId="{9E5F0B2E-2AC9-4FCB-B61D-6684D2FFA609}" type="presParOf" srcId="{FDE1C458-75A4-48B8-AAC5-888A8ADFDE1A}" destId="{E63EAB95-D8FF-4EB2-97A7-15B05B570D1D}" srcOrd="2" destOrd="0" presId="urn:microsoft.com/office/officeart/2005/8/layout/equation1"/>
    <dgm:cxn modelId="{3FC43D91-7CCC-4988-A375-AA75F3457E01}" type="presParOf" srcId="{FDE1C458-75A4-48B8-AAC5-888A8ADFDE1A}" destId="{5C9D327D-4D41-40E5-8066-4E654D26156C}" srcOrd="3" destOrd="0" presId="urn:microsoft.com/office/officeart/2005/8/layout/equation1"/>
    <dgm:cxn modelId="{FE762ECC-C642-411D-81FC-98C82751C70A}" type="presParOf" srcId="{FDE1C458-75A4-48B8-AAC5-888A8ADFDE1A}" destId="{9DAE79A2-2D39-474B-A212-A546CFADC7A6}" srcOrd="4" destOrd="0" presId="urn:microsoft.com/office/officeart/2005/8/layout/equation1"/>
    <dgm:cxn modelId="{56B3424C-F313-4095-9120-C6F68757593E}" type="presParOf" srcId="{FDE1C458-75A4-48B8-AAC5-888A8ADFDE1A}" destId="{A8EFB06D-F769-4539-A726-BA9AF6945836}" srcOrd="5" destOrd="0" presId="urn:microsoft.com/office/officeart/2005/8/layout/equation1"/>
    <dgm:cxn modelId="{FC39AAF1-2F13-4303-9CAA-B2FB35BD708B}" type="presParOf" srcId="{FDE1C458-75A4-48B8-AAC5-888A8ADFDE1A}" destId="{620B050D-F039-4BD5-B6BD-A13EC2368537}" srcOrd="6" destOrd="0" presId="urn:microsoft.com/office/officeart/2005/8/layout/equation1"/>
    <dgm:cxn modelId="{D310978A-4EA2-4E66-9509-412FF20BCAB7}" type="presParOf" srcId="{FDE1C458-75A4-48B8-AAC5-888A8ADFDE1A}" destId="{EBFE5A66-7F7A-49A4-93E9-D21639101EFD}" srcOrd="7" destOrd="0" presId="urn:microsoft.com/office/officeart/2005/8/layout/equation1"/>
    <dgm:cxn modelId="{A17E3677-F09A-4FE3-8237-309CFEB50C3E}" type="presParOf" srcId="{FDE1C458-75A4-48B8-AAC5-888A8ADFDE1A}" destId="{63DC63FF-1ED8-453C-8ABF-9A2501638B25}" srcOrd="8" destOrd="0" presId="urn:microsoft.com/office/officeart/2005/8/layout/equation1"/>
    <dgm:cxn modelId="{10D3D7DC-779D-4E29-9DD7-052732BB0309}" type="presParOf" srcId="{FDE1C458-75A4-48B8-AAC5-888A8ADFDE1A}" destId="{99E62DDF-643D-42E3-8386-CA29791D736D}" srcOrd="9" destOrd="0" presId="urn:microsoft.com/office/officeart/2005/8/layout/equation1"/>
    <dgm:cxn modelId="{A66D5378-C4E8-4404-A092-1C740CE7F95F}" type="presParOf" srcId="{FDE1C458-75A4-48B8-AAC5-888A8ADFDE1A}" destId="{25300BD7-0DDC-4E92-A55C-5DBB43292EF5}" srcOrd="10" destOrd="0" presId="urn:microsoft.com/office/officeart/2005/8/layout/equation1"/>
    <dgm:cxn modelId="{8DB2C34F-D423-4DCA-A731-84ABD7ACAE05}" type="presParOf" srcId="{FDE1C458-75A4-48B8-AAC5-888A8ADFDE1A}" destId="{5B078FA1-52FC-4A0D-BF5C-20E3882A3FE6}" srcOrd="11" destOrd="0" presId="urn:microsoft.com/office/officeart/2005/8/layout/equation1"/>
    <dgm:cxn modelId="{34DCABC1-B4E4-4AFD-8356-247A232E154A}" type="presParOf" srcId="{FDE1C458-75A4-48B8-AAC5-888A8ADFDE1A}" destId="{8F62BAEE-6549-4755-8AC9-6E2C617B58E7}"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68B2B-E41D-4A02-A403-7035A94F57C7}">
      <dsp:nvSpPr>
        <dsp:cNvPr id="0" name=""/>
        <dsp:cNvSpPr/>
      </dsp:nvSpPr>
      <dsp:spPr>
        <a:xfrm>
          <a:off x="3400" y="438780"/>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VDOE (Weldon Cooper Center)</a:t>
          </a:r>
        </a:p>
      </dsp:txBody>
      <dsp:txXfrm>
        <a:off x="3400" y="438780"/>
        <a:ext cx="1303589" cy="470892"/>
      </dsp:txXfrm>
    </dsp:sp>
    <dsp:sp modelId="{E42EB05A-5743-4B34-AAE1-7100FF4ACDA2}">
      <dsp:nvSpPr>
        <dsp:cNvPr id="0" name=""/>
        <dsp:cNvSpPr/>
      </dsp:nvSpPr>
      <dsp:spPr>
        <a:xfrm>
          <a:off x="3400" y="909672"/>
          <a:ext cx="1303589" cy="17173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13,721</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b="1" kern="1200" dirty="0">
              <a:solidFill>
                <a:srgbClr val="FF0000"/>
              </a:solidFill>
            </a:rPr>
            <a:t>13,652</a:t>
          </a:r>
        </a:p>
      </dsp:txBody>
      <dsp:txXfrm>
        <a:off x="3400" y="909672"/>
        <a:ext cx="1303589" cy="1717340"/>
      </dsp:txXfrm>
    </dsp:sp>
    <dsp:sp modelId="{3A89FF67-7F79-42F3-929D-A374F3547640}">
      <dsp:nvSpPr>
        <dsp:cNvPr id="0" name=""/>
        <dsp:cNvSpPr/>
      </dsp:nvSpPr>
      <dsp:spPr>
        <a:xfrm>
          <a:off x="1489492" y="438780"/>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a:t>Grade </a:t>
          </a:r>
          <a:r>
            <a:rPr lang="en-US" sz="1300" kern="1200" dirty="0"/>
            <a:t>Progression</a:t>
          </a:r>
        </a:p>
      </dsp:txBody>
      <dsp:txXfrm>
        <a:off x="1489492" y="438780"/>
        <a:ext cx="1303589" cy="470892"/>
      </dsp:txXfrm>
    </dsp:sp>
    <dsp:sp modelId="{7950C826-DE12-4DAE-94EC-C8972CAD8290}">
      <dsp:nvSpPr>
        <dsp:cNvPr id="0" name=""/>
        <dsp:cNvSpPr/>
      </dsp:nvSpPr>
      <dsp:spPr>
        <a:xfrm>
          <a:off x="1489492" y="909672"/>
          <a:ext cx="1303589" cy="17173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13,645</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13,570 plus Grade 6/9 increase of approx. 106 = 13,676</a:t>
          </a:r>
        </a:p>
      </dsp:txBody>
      <dsp:txXfrm>
        <a:off x="1489492" y="909672"/>
        <a:ext cx="1303589" cy="1717340"/>
      </dsp:txXfrm>
    </dsp:sp>
    <dsp:sp modelId="{6D95D8F5-2E97-4F28-9D06-6568EAADEA6A}">
      <dsp:nvSpPr>
        <dsp:cNvPr id="0" name=""/>
        <dsp:cNvSpPr/>
      </dsp:nvSpPr>
      <dsp:spPr>
        <a:xfrm>
          <a:off x="2975583" y="438780"/>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Demographics Study</a:t>
          </a:r>
        </a:p>
      </dsp:txBody>
      <dsp:txXfrm>
        <a:off x="2975583" y="438780"/>
        <a:ext cx="1303589" cy="470892"/>
      </dsp:txXfrm>
    </dsp:sp>
    <dsp:sp modelId="{AFAFBA6B-F9BD-4F25-A1F7-466FB61057BF}">
      <dsp:nvSpPr>
        <dsp:cNvPr id="0" name=""/>
        <dsp:cNvSpPr/>
      </dsp:nvSpPr>
      <dsp:spPr>
        <a:xfrm>
          <a:off x="2975583" y="909672"/>
          <a:ext cx="1303589" cy="17173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13,646 to 13,924</a:t>
          </a:r>
        </a:p>
        <a:p>
          <a:pPr marL="171450" lvl="1" indent="-171450" algn="l" defTabSz="711200">
            <a:lnSpc>
              <a:spcPct val="90000"/>
            </a:lnSpc>
            <a:spcBef>
              <a:spcPct val="0"/>
            </a:spcBef>
            <a:spcAft>
              <a:spcPct val="15000"/>
            </a:spcAft>
            <a:buChar char="•"/>
          </a:pPr>
          <a:endParaRPr lang="en-US" sz="1600" kern="1200" dirty="0"/>
        </a:p>
        <a:p>
          <a:pPr marL="114300" lvl="1" indent="-114300" algn="l" defTabSz="577850">
            <a:lnSpc>
              <a:spcPct val="90000"/>
            </a:lnSpc>
            <a:spcBef>
              <a:spcPct val="0"/>
            </a:spcBef>
            <a:spcAft>
              <a:spcPct val="15000"/>
            </a:spcAft>
            <a:buChar char="•"/>
          </a:pPr>
          <a:r>
            <a:rPr lang="en-US" sz="1300" kern="1200" dirty="0"/>
            <a:t>13,609 to 13,887</a:t>
          </a:r>
        </a:p>
      </dsp:txBody>
      <dsp:txXfrm>
        <a:off x="2975583" y="909672"/>
        <a:ext cx="1303589" cy="1717340"/>
      </dsp:txXfrm>
    </dsp:sp>
    <dsp:sp modelId="{056B4F52-35E6-40F4-B3DE-5CABC815288F}">
      <dsp:nvSpPr>
        <dsp:cNvPr id="0" name=""/>
        <dsp:cNvSpPr/>
      </dsp:nvSpPr>
      <dsp:spPr>
        <a:xfrm>
          <a:off x="4461675" y="438780"/>
          <a:ext cx="1303589" cy="470892"/>
        </a:xfrm>
        <a:prstGeom prst="rect">
          <a:avLst/>
        </a:prstGeom>
        <a:solidFill>
          <a:schemeClr val="accent2"/>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Adopted by School Board</a:t>
          </a:r>
        </a:p>
      </dsp:txBody>
      <dsp:txXfrm>
        <a:off x="4461675" y="438780"/>
        <a:ext cx="1303589" cy="470892"/>
      </dsp:txXfrm>
    </dsp:sp>
    <dsp:sp modelId="{0260F753-23C9-4656-868B-E8AC0A1DF594}">
      <dsp:nvSpPr>
        <dsp:cNvPr id="0" name=""/>
        <dsp:cNvSpPr/>
      </dsp:nvSpPr>
      <dsp:spPr>
        <a:xfrm>
          <a:off x="4461675" y="909672"/>
          <a:ext cx="1303589" cy="1717340"/>
        </a:xfrm>
        <a:prstGeom prst="rect">
          <a:avLst/>
        </a:prstGeom>
        <a:solidFill>
          <a:schemeClr val="accent2">
            <a:lumMod val="20000"/>
            <a:lumOff val="80000"/>
            <a:alpha val="90000"/>
          </a:schemeClr>
        </a:solidFill>
        <a:ln w="25400" cap="flat" cmpd="sng" algn="ctr">
          <a:solidFill>
            <a:schemeClr val="accent2">
              <a:lumMod val="20000"/>
              <a:lumOff val="8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13,700</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Recommended by Supt – </a:t>
          </a:r>
          <a:r>
            <a:rPr lang="en-US" sz="1300" b="1" kern="1200" dirty="0"/>
            <a:t>13,700</a:t>
          </a:r>
        </a:p>
      </dsp:txBody>
      <dsp:txXfrm>
        <a:off x="4461675" y="909672"/>
        <a:ext cx="1303589" cy="1717340"/>
      </dsp:txXfrm>
    </dsp:sp>
    <dsp:sp modelId="{A5BED612-DB2E-4946-9D49-39B840FFBC19}">
      <dsp:nvSpPr>
        <dsp:cNvPr id="0" name=""/>
        <dsp:cNvSpPr/>
      </dsp:nvSpPr>
      <dsp:spPr>
        <a:xfrm>
          <a:off x="5947767" y="438780"/>
          <a:ext cx="1303589" cy="47089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kern="1200" dirty="0"/>
            <a:t>Estimated ADM for 3/31/18</a:t>
          </a:r>
        </a:p>
      </dsp:txBody>
      <dsp:txXfrm>
        <a:off x="5947767" y="438780"/>
        <a:ext cx="1303589" cy="470892"/>
      </dsp:txXfrm>
    </dsp:sp>
    <dsp:sp modelId="{50E98FCD-6539-4973-A8EC-6A166C552BE5}">
      <dsp:nvSpPr>
        <dsp:cNvPr id="0" name=""/>
        <dsp:cNvSpPr/>
      </dsp:nvSpPr>
      <dsp:spPr>
        <a:xfrm>
          <a:off x="5947767" y="909672"/>
          <a:ext cx="1303589" cy="171734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13,776</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TBD in April 2019</a:t>
          </a:r>
        </a:p>
      </dsp:txBody>
      <dsp:txXfrm>
        <a:off x="5947767" y="909672"/>
        <a:ext cx="1303589" cy="1717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A22E4-BF1A-48EF-B787-C5FCAD40FF5B}">
      <dsp:nvSpPr>
        <dsp:cNvPr id="0" name=""/>
        <dsp:cNvSpPr/>
      </dsp:nvSpPr>
      <dsp:spPr>
        <a:xfrm>
          <a:off x="4951" y="1344124"/>
          <a:ext cx="1375751" cy="1375751"/>
        </a:xfrm>
        <a:prstGeom prst="ellipse">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State</a:t>
          </a:r>
        </a:p>
        <a:p>
          <a:pPr marL="0" lvl="0" indent="0" algn="ctr" defTabSz="666750">
            <a:lnSpc>
              <a:spcPct val="90000"/>
            </a:lnSpc>
            <a:spcBef>
              <a:spcPct val="0"/>
            </a:spcBef>
            <a:spcAft>
              <a:spcPct val="35000"/>
            </a:spcAft>
            <a:buNone/>
          </a:pPr>
          <a:r>
            <a:rPr lang="en-US" sz="1500" kern="1200" dirty="0"/>
            <a:t>$1.2 </a:t>
          </a:r>
          <a:r>
            <a:rPr lang="en-US" sz="1500" kern="1200"/>
            <a:t>to 1.4M</a:t>
          </a:r>
          <a:endParaRPr lang="en-US" sz="1500" kern="1200" dirty="0"/>
        </a:p>
      </dsp:txBody>
      <dsp:txXfrm>
        <a:off x="206425" y="1545598"/>
        <a:ext cx="972803" cy="972803"/>
      </dsp:txXfrm>
    </dsp:sp>
    <dsp:sp modelId="{E63EAB95-D8FF-4EB2-97A7-15B05B570D1D}">
      <dsp:nvSpPr>
        <dsp:cNvPr id="0" name=""/>
        <dsp:cNvSpPr/>
      </dsp:nvSpPr>
      <dsp:spPr>
        <a:xfrm>
          <a:off x="1492414" y="1633032"/>
          <a:ext cx="797935" cy="797935"/>
        </a:xfrm>
        <a:prstGeom prst="mathPlus">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598180" y="1938162"/>
        <a:ext cx="586403" cy="187675"/>
      </dsp:txXfrm>
    </dsp:sp>
    <dsp:sp modelId="{9DAE79A2-2D39-474B-A212-A546CFADC7A6}">
      <dsp:nvSpPr>
        <dsp:cNvPr id="0" name=""/>
        <dsp:cNvSpPr/>
      </dsp:nvSpPr>
      <dsp:spPr>
        <a:xfrm>
          <a:off x="2402061" y="1344124"/>
          <a:ext cx="1375751" cy="1375751"/>
        </a:xfrm>
        <a:prstGeom prst="ellipse">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Roanoke County</a:t>
          </a:r>
        </a:p>
        <a:p>
          <a:pPr marL="0" lvl="0" indent="0" algn="ctr" defTabSz="666750">
            <a:lnSpc>
              <a:spcPct val="90000"/>
            </a:lnSpc>
            <a:spcBef>
              <a:spcPct val="0"/>
            </a:spcBef>
            <a:spcAft>
              <a:spcPct val="35000"/>
            </a:spcAft>
            <a:buNone/>
          </a:pPr>
          <a:r>
            <a:rPr lang="en-US" sz="1500" kern="1200" dirty="0"/>
            <a:t>$.2 to .3M</a:t>
          </a:r>
        </a:p>
      </dsp:txBody>
      <dsp:txXfrm>
        <a:off x="2603535" y="1545598"/>
        <a:ext cx="972803" cy="972803"/>
      </dsp:txXfrm>
    </dsp:sp>
    <dsp:sp modelId="{620B050D-F039-4BD5-B6BD-A13EC2368537}">
      <dsp:nvSpPr>
        <dsp:cNvPr id="0" name=""/>
        <dsp:cNvSpPr/>
      </dsp:nvSpPr>
      <dsp:spPr>
        <a:xfrm>
          <a:off x="3889523" y="1633032"/>
          <a:ext cx="797935" cy="797935"/>
        </a:xfrm>
        <a:prstGeom prst="mathPlus">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995289" y="1938162"/>
        <a:ext cx="586403" cy="187675"/>
      </dsp:txXfrm>
    </dsp:sp>
    <dsp:sp modelId="{63DC63FF-1ED8-453C-8ABF-9A2501638B25}">
      <dsp:nvSpPr>
        <dsp:cNvPr id="0" name=""/>
        <dsp:cNvSpPr/>
      </dsp:nvSpPr>
      <dsp:spPr>
        <a:xfrm>
          <a:off x="4799170" y="1344124"/>
          <a:ext cx="1375751" cy="1375751"/>
        </a:xfrm>
        <a:prstGeom prst="ellips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VRS Reduction</a:t>
          </a:r>
        </a:p>
        <a:p>
          <a:pPr marL="0" lvl="0" indent="0" algn="ctr" defTabSz="666750">
            <a:lnSpc>
              <a:spcPct val="90000"/>
            </a:lnSpc>
            <a:spcBef>
              <a:spcPct val="0"/>
            </a:spcBef>
            <a:spcAft>
              <a:spcPct val="35000"/>
            </a:spcAft>
            <a:buNone/>
          </a:pPr>
          <a:r>
            <a:rPr lang="en-US" sz="1500" kern="1200" dirty="0"/>
            <a:t>$.5M</a:t>
          </a:r>
        </a:p>
      </dsp:txBody>
      <dsp:txXfrm>
        <a:off x="5000644" y="1545598"/>
        <a:ext cx="972803" cy="972803"/>
      </dsp:txXfrm>
    </dsp:sp>
    <dsp:sp modelId="{25300BD7-0DDC-4E92-A55C-5DBB43292EF5}">
      <dsp:nvSpPr>
        <dsp:cNvPr id="0" name=""/>
        <dsp:cNvSpPr/>
      </dsp:nvSpPr>
      <dsp:spPr>
        <a:xfrm>
          <a:off x="6286632" y="1633032"/>
          <a:ext cx="797935" cy="797935"/>
        </a:xfrm>
        <a:prstGeom prst="mathEqual">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6392398" y="1797407"/>
        <a:ext cx="586403" cy="469185"/>
      </dsp:txXfrm>
    </dsp:sp>
    <dsp:sp modelId="{8F62BAEE-6549-4755-8AC9-6E2C617B58E7}">
      <dsp:nvSpPr>
        <dsp:cNvPr id="0" name=""/>
        <dsp:cNvSpPr/>
      </dsp:nvSpPr>
      <dsp:spPr>
        <a:xfrm>
          <a:off x="7196279" y="1344124"/>
          <a:ext cx="1375751" cy="1375751"/>
        </a:xfrm>
        <a:prstGeom prst="ellips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ESTIMATED TOTAL </a:t>
          </a:r>
        </a:p>
        <a:p>
          <a:pPr marL="0" lvl="0" indent="0" algn="ctr" defTabSz="666750">
            <a:lnSpc>
              <a:spcPct val="90000"/>
            </a:lnSpc>
            <a:spcBef>
              <a:spcPct val="0"/>
            </a:spcBef>
            <a:spcAft>
              <a:spcPct val="35000"/>
            </a:spcAft>
            <a:buNone/>
          </a:pPr>
          <a:r>
            <a:rPr lang="en-US" sz="1500" kern="1200" dirty="0"/>
            <a:t>$2M</a:t>
          </a:r>
        </a:p>
      </dsp:txBody>
      <dsp:txXfrm>
        <a:off x="7397753" y="1545598"/>
        <a:ext cx="972803" cy="97280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754" cy="467056"/>
          </a:xfrm>
          <a:prstGeom prst="rect">
            <a:avLst/>
          </a:prstGeom>
        </p:spPr>
        <p:txBody>
          <a:bodyPr vert="horz" lIns="92195" tIns="46097" rIns="92195" bIns="46097" rtlCol="0"/>
          <a:lstStyle>
            <a:lvl1pPr algn="l">
              <a:defRPr sz="1200"/>
            </a:lvl1pPr>
          </a:lstStyle>
          <a:p>
            <a:endParaRPr lang="en-US"/>
          </a:p>
        </p:txBody>
      </p:sp>
      <p:sp>
        <p:nvSpPr>
          <p:cNvPr id="3" name="Date Placeholder 2"/>
          <p:cNvSpPr>
            <a:spLocks noGrp="1"/>
          </p:cNvSpPr>
          <p:nvPr>
            <p:ph type="dt" sz="quarter" idx="1"/>
          </p:nvPr>
        </p:nvSpPr>
        <p:spPr>
          <a:xfrm>
            <a:off x="3976568" y="0"/>
            <a:ext cx="3041754" cy="467056"/>
          </a:xfrm>
          <a:prstGeom prst="rect">
            <a:avLst/>
          </a:prstGeom>
        </p:spPr>
        <p:txBody>
          <a:bodyPr vert="horz" lIns="92195" tIns="46097" rIns="92195" bIns="46097" rtlCol="0"/>
          <a:lstStyle>
            <a:lvl1pPr algn="r">
              <a:defRPr sz="1200"/>
            </a:lvl1pPr>
          </a:lstStyle>
          <a:p>
            <a:fld id="{41C6D451-8A47-4BD3-8681-BBFA30B07392}" type="datetimeFigureOut">
              <a:rPr lang="en-US" smtClean="0"/>
              <a:t>2/6/18</a:t>
            </a:fld>
            <a:endParaRPr lang="en-US"/>
          </a:p>
        </p:txBody>
      </p:sp>
      <p:sp>
        <p:nvSpPr>
          <p:cNvPr id="4" name="Footer Placeholder 3"/>
          <p:cNvSpPr>
            <a:spLocks noGrp="1"/>
          </p:cNvSpPr>
          <p:nvPr>
            <p:ph type="ftr" sz="quarter" idx="2"/>
          </p:nvPr>
        </p:nvSpPr>
        <p:spPr>
          <a:xfrm>
            <a:off x="0" y="8838869"/>
            <a:ext cx="3041754" cy="467056"/>
          </a:xfrm>
          <a:prstGeom prst="rect">
            <a:avLst/>
          </a:prstGeom>
        </p:spPr>
        <p:txBody>
          <a:bodyPr vert="horz" lIns="92195" tIns="46097" rIns="92195" bIns="46097" rtlCol="0" anchor="b"/>
          <a:lstStyle>
            <a:lvl1pPr algn="l">
              <a:defRPr sz="1200"/>
            </a:lvl1pPr>
          </a:lstStyle>
          <a:p>
            <a:endParaRPr lang="en-US"/>
          </a:p>
        </p:txBody>
      </p:sp>
      <p:sp>
        <p:nvSpPr>
          <p:cNvPr id="5" name="Slide Number Placeholder 4"/>
          <p:cNvSpPr>
            <a:spLocks noGrp="1"/>
          </p:cNvSpPr>
          <p:nvPr>
            <p:ph type="sldNum" sz="quarter" idx="3"/>
          </p:nvPr>
        </p:nvSpPr>
        <p:spPr>
          <a:xfrm>
            <a:off x="3976568" y="8838869"/>
            <a:ext cx="3041754" cy="467056"/>
          </a:xfrm>
          <a:prstGeom prst="rect">
            <a:avLst/>
          </a:prstGeom>
        </p:spPr>
        <p:txBody>
          <a:bodyPr vert="horz" lIns="92195" tIns="46097" rIns="92195" bIns="46097" rtlCol="0" anchor="b"/>
          <a:lstStyle>
            <a:lvl1pPr algn="r">
              <a:defRPr sz="1200"/>
            </a:lvl1pPr>
          </a:lstStyle>
          <a:p>
            <a:fld id="{4C2470FE-0EFC-4C8D-821A-0324022A05B6}" type="slidenum">
              <a:rPr lang="en-US" smtClean="0"/>
              <a:t>‹#›</a:t>
            </a:fld>
            <a:endParaRPr lang="en-US"/>
          </a:p>
        </p:txBody>
      </p:sp>
    </p:spTree>
    <p:extLst>
      <p:ext uri="{BB962C8B-B14F-4D97-AF65-F5344CB8AC3E}">
        <p14:creationId xmlns:p14="http://schemas.microsoft.com/office/powerpoint/2010/main" val="3249714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5"/>
            <a:ext cx="3041967" cy="466913"/>
          </a:xfrm>
          <a:prstGeom prst="rect">
            <a:avLst/>
          </a:prstGeom>
        </p:spPr>
        <p:txBody>
          <a:bodyPr vert="horz" lIns="93255" tIns="46629" rIns="93255" bIns="46629" rtlCol="0"/>
          <a:lstStyle>
            <a:lvl1pPr algn="l">
              <a:defRPr sz="1200"/>
            </a:lvl1pPr>
          </a:lstStyle>
          <a:p>
            <a:endParaRPr lang="en-US"/>
          </a:p>
        </p:txBody>
      </p:sp>
      <p:sp>
        <p:nvSpPr>
          <p:cNvPr id="3" name="Date Placeholder 2"/>
          <p:cNvSpPr>
            <a:spLocks noGrp="1"/>
          </p:cNvSpPr>
          <p:nvPr>
            <p:ph type="dt" idx="1"/>
          </p:nvPr>
        </p:nvSpPr>
        <p:spPr>
          <a:xfrm>
            <a:off x="3976339" y="5"/>
            <a:ext cx="3041967" cy="466913"/>
          </a:xfrm>
          <a:prstGeom prst="rect">
            <a:avLst/>
          </a:prstGeom>
        </p:spPr>
        <p:txBody>
          <a:bodyPr vert="horz" lIns="93255" tIns="46629" rIns="93255" bIns="46629" rtlCol="0"/>
          <a:lstStyle>
            <a:lvl1pPr algn="r">
              <a:defRPr sz="1200"/>
            </a:lvl1pPr>
          </a:lstStyle>
          <a:p>
            <a:fld id="{DC842B6F-A3BE-41D6-9247-587B87571410}" type="datetimeFigureOut">
              <a:rPr lang="en-US" smtClean="0"/>
              <a:t>2/6/18</a:t>
            </a:fld>
            <a:endParaRPr lang="en-US"/>
          </a:p>
        </p:txBody>
      </p:sp>
      <p:sp>
        <p:nvSpPr>
          <p:cNvPr id="4" name="Slide Image Placeholder 3"/>
          <p:cNvSpPr>
            <a:spLocks noGrp="1" noRot="1" noChangeAspect="1"/>
          </p:cNvSpPr>
          <p:nvPr>
            <p:ph type="sldImg" idx="2"/>
          </p:nvPr>
        </p:nvSpPr>
        <p:spPr>
          <a:xfrm>
            <a:off x="1416050" y="1162050"/>
            <a:ext cx="4187825" cy="3141663"/>
          </a:xfrm>
          <a:prstGeom prst="rect">
            <a:avLst/>
          </a:prstGeom>
          <a:noFill/>
          <a:ln w="12700">
            <a:solidFill>
              <a:prstClr val="black"/>
            </a:solidFill>
          </a:ln>
        </p:spPr>
        <p:txBody>
          <a:bodyPr vert="horz" lIns="93255" tIns="46629" rIns="93255" bIns="46629" rtlCol="0" anchor="ctr"/>
          <a:lstStyle/>
          <a:p>
            <a:endParaRPr lang="en-US"/>
          </a:p>
        </p:txBody>
      </p:sp>
      <p:sp>
        <p:nvSpPr>
          <p:cNvPr id="5" name="Notes Placeholder 4"/>
          <p:cNvSpPr>
            <a:spLocks noGrp="1"/>
          </p:cNvSpPr>
          <p:nvPr>
            <p:ph type="body" sz="quarter" idx="3"/>
          </p:nvPr>
        </p:nvSpPr>
        <p:spPr>
          <a:xfrm>
            <a:off x="701993" y="4478479"/>
            <a:ext cx="5615940" cy="3664208"/>
          </a:xfrm>
          <a:prstGeom prst="rect">
            <a:avLst/>
          </a:prstGeom>
        </p:spPr>
        <p:txBody>
          <a:bodyPr vert="horz" lIns="93255" tIns="46629" rIns="93255" bIns="466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8839020"/>
            <a:ext cx="3041967" cy="466912"/>
          </a:xfrm>
          <a:prstGeom prst="rect">
            <a:avLst/>
          </a:prstGeom>
        </p:spPr>
        <p:txBody>
          <a:bodyPr vert="horz" lIns="93255" tIns="46629" rIns="93255" bIns="46629" rtlCol="0" anchor="b"/>
          <a:lstStyle>
            <a:lvl1pPr algn="l">
              <a:defRPr sz="1200"/>
            </a:lvl1pPr>
          </a:lstStyle>
          <a:p>
            <a:endParaRPr lang="en-US"/>
          </a:p>
        </p:txBody>
      </p:sp>
      <p:sp>
        <p:nvSpPr>
          <p:cNvPr id="7" name="Slide Number Placeholder 6"/>
          <p:cNvSpPr>
            <a:spLocks noGrp="1"/>
          </p:cNvSpPr>
          <p:nvPr>
            <p:ph type="sldNum" sz="quarter" idx="5"/>
          </p:nvPr>
        </p:nvSpPr>
        <p:spPr>
          <a:xfrm>
            <a:off x="3976339" y="8839020"/>
            <a:ext cx="3041967" cy="466912"/>
          </a:xfrm>
          <a:prstGeom prst="rect">
            <a:avLst/>
          </a:prstGeom>
        </p:spPr>
        <p:txBody>
          <a:bodyPr vert="horz" lIns="93255" tIns="46629" rIns="93255" bIns="46629" rtlCol="0" anchor="b"/>
          <a:lstStyle>
            <a:lvl1pPr algn="r">
              <a:defRPr sz="1200"/>
            </a:lvl1pPr>
          </a:lstStyle>
          <a:p>
            <a:fld id="{C44637AE-700E-4ACD-BBD0-BDC557EBACAF}" type="slidenum">
              <a:rPr lang="en-US" smtClean="0"/>
              <a:t>‹#›</a:t>
            </a:fld>
            <a:endParaRPr lang="en-US"/>
          </a:p>
        </p:txBody>
      </p:sp>
    </p:spTree>
    <p:extLst>
      <p:ext uri="{BB962C8B-B14F-4D97-AF65-F5344CB8AC3E}">
        <p14:creationId xmlns:p14="http://schemas.microsoft.com/office/powerpoint/2010/main" val="261855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a:t>
            </a:fld>
            <a:endParaRPr lang="en-US"/>
          </a:p>
        </p:txBody>
      </p:sp>
    </p:spTree>
    <p:extLst>
      <p:ext uri="{BB962C8B-B14F-4D97-AF65-F5344CB8AC3E}">
        <p14:creationId xmlns:p14="http://schemas.microsoft.com/office/powerpoint/2010/main" val="146641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4637AE-700E-4ACD-BBD0-BDC557EBACAF}" type="slidenum">
              <a:rPr lang="en-US" smtClean="0"/>
              <a:t>2</a:t>
            </a:fld>
            <a:endParaRPr lang="en-US"/>
          </a:p>
        </p:txBody>
      </p:sp>
    </p:spTree>
    <p:extLst>
      <p:ext uri="{BB962C8B-B14F-4D97-AF65-F5344CB8AC3E}">
        <p14:creationId xmlns:p14="http://schemas.microsoft.com/office/powerpoint/2010/main" val="428415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leads to how we project enrollment for the following budget year…</a:t>
            </a:r>
          </a:p>
          <a:p>
            <a:r>
              <a:rPr lang="en-US" dirty="0"/>
              <a:t>Review comparison of current year and the methods that were used.</a:t>
            </a:r>
          </a:p>
          <a:p>
            <a:r>
              <a:rPr lang="en-US" dirty="0"/>
              <a:t>Review</a:t>
            </a:r>
            <a:r>
              <a:rPr lang="en-US" baseline="0" dirty="0"/>
              <a:t> projection data available to date for use in projecting the 2018-2019 enrollment (essentially 15 months in advance)</a:t>
            </a:r>
          </a:p>
          <a:p>
            <a:endParaRPr lang="en-US" baseline="0" dirty="0"/>
          </a:p>
          <a:p>
            <a:r>
              <a:rPr lang="en-US" baseline="0" dirty="0"/>
              <a:t>Not guesswork but also not an exact science.  Refer to the trend graph as support for the year to year variability in student enrollment.</a:t>
            </a:r>
          </a:p>
          <a:p>
            <a:r>
              <a:rPr lang="en-US" baseline="0" dirty="0"/>
              <a:t>Very important to be in the ballpark as roughly 50% of school revenues are tied in some way to enrollment.</a:t>
            </a:r>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3</a:t>
            </a:fld>
            <a:endParaRPr lang="en-US"/>
          </a:p>
        </p:txBody>
      </p:sp>
    </p:spTree>
    <p:extLst>
      <p:ext uri="{BB962C8B-B14F-4D97-AF65-F5344CB8AC3E}">
        <p14:creationId xmlns:p14="http://schemas.microsoft.com/office/powerpoint/2010/main" val="910840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4</a:t>
            </a:fld>
            <a:endParaRPr lang="en-US"/>
          </a:p>
        </p:txBody>
      </p:sp>
    </p:spTree>
    <p:extLst>
      <p:ext uri="{BB962C8B-B14F-4D97-AF65-F5344CB8AC3E}">
        <p14:creationId xmlns:p14="http://schemas.microsoft.com/office/powerpoint/2010/main" val="2540554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5</a:t>
            </a:fld>
            <a:endParaRPr lang="en-US"/>
          </a:p>
        </p:txBody>
      </p:sp>
    </p:spTree>
    <p:extLst>
      <p:ext uri="{BB962C8B-B14F-4D97-AF65-F5344CB8AC3E}">
        <p14:creationId xmlns:p14="http://schemas.microsoft.com/office/powerpoint/2010/main" val="2944008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6</a:t>
            </a:fld>
            <a:endParaRPr lang="en-US"/>
          </a:p>
        </p:txBody>
      </p:sp>
    </p:spTree>
    <p:extLst>
      <p:ext uri="{BB962C8B-B14F-4D97-AF65-F5344CB8AC3E}">
        <p14:creationId xmlns:p14="http://schemas.microsoft.com/office/powerpoint/2010/main" val="3602716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7</a:t>
            </a:fld>
            <a:endParaRPr lang="en-US"/>
          </a:p>
        </p:txBody>
      </p:sp>
    </p:spTree>
    <p:extLst>
      <p:ext uri="{BB962C8B-B14F-4D97-AF65-F5344CB8AC3E}">
        <p14:creationId xmlns:p14="http://schemas.microsoft.com/office/powerpoint/2010/main" val="60985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8</a:t>
            </a:fld>
            <a:endParaRPr lang="en-US"/>
          </a:p>
        </p:txBody>
      </p:sp>
    </p:spTree>
    <p:extLst>
      <p:ext uri="{BB962C8B-B14F-4D97-AF65-F5344CB8AC3E}">
        <p14:creationId xmlns:p14="http://schemas.microsoft.com/office/powerpoint/2010/main" val="2608438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9</a:t>
            </a:fld>
            <a:endParaRPr lang="en-US"/>
          </a:p>
        </p:txBody>
      </p:sp>
    </p:spTree>
    <p:extLst>
      <p:ext uri="{BB962C8B-B14F-4D97-AF65-F5344CB8AC3E}">
        <p14:creationId xmlns:p14="http://schemas.microsoft.com/office/powerpoint/2010/main" val="330531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11</a:t>
            </a:fld>
            <a:endParaRPr lang="en-US"/>
          </a:p>
        </p:txBody>
      </p:sp>
    </p:spTree>
    <p:extLst>
      <p:ext uri="{BB962C8B-B14F-4D97-AF65-F5344CB8AC3E}">
        <p14:creationId xmlns:p14="http://schemas.microsoft.com/office/powerpoint/2010/main" val="1500917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4637AE-700E-4ACD-BBD0-BDC557EBACAF}" type="slidenum">
              <a:rPr lang="en-US" smtClean="0"/>
              <a:t>14</a:t>
            </a:fld>
            <a:endParaRPr lang="en-US"/>
          </a:p>
        </p:txBody>
      </p:sp>
    </p:spTree>
    <p:extLst>
      <p:ext uri="{BB962C8B-B14F-4D97-AF65-F5344CB8AC3E}">
        <p14:creationId xmlns:p14="http://schemas.microsoft.com/office/powerpoint/2010/main" val="136008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ED9505F1-EA34-4732-B366-AB38223FE8E8}"/>
              </a:ext>
            </a:extLst>
          </p:cNvPr>
          <p:cNvSpPr>
            <a:spLocks noGrp="1"/>
          </p:cNvSpPr>
          <p:nvPr>
            <p:ph type="dt" sz="half" idx="10"/>
          </p:nvPr>
        </p:nvSpPr>
        <p:spPr/>
        <p:txBody>
          <a:bodyPr/>
          <a:lstStyle/>
          <a:p>
            <a:fld id="{0E9EA65B-7C4D-452A-81EE-49652DA3CDD8}" type="datetime1">
              <a:rPr lang="en-US" smtClean="0"/>
              <a:t>2/6/18</a:t>
            </a:fld>
            <a:endParaRPr lang="en-US" dirty="0"/>
          </a:p>
        </p:txBody>
      </p:sp>
      <p:sp>
        <p:nvSpPr>
          <p:cNvPr id="9" name="Footer Placeholder 8">
            <a:extLst>
              <a:ext uri="{FF2B5EF4-FFF2-40B4-BE49-F238E27FC236}">
                <a16:creationId xmlns:a16="http://schemas.microsoft.com/office/drawing/2014/main" id="{5835C578-CB25-489E-910D-8C62CA5A7B49}"/>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714FE359-BCDF-4A2D-934D-E4F110A32E4D}"/>
              </a:ext>
            </a:extLst>
          </p:cNvPr>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56577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dirty="0"/>
              <a:t>1/8/2018</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56469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339717-4395-475B-9283-65B307640B06}" type="datetime1">
              <a:rPr lang="en-US" smtClean="0"/>
              <a:t>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433656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1CC9DD-C1FD-4F0D-8DE7-A585E2C73483}"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144247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BE8134-D2F3-4F03-BDB2-760FBC79D1C7}" type="datetime1">
              <a:rPr lang="en-US" smtClean="0"/>
              <a:t>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373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3070A6-37E1-4BC7-AB3C-3EFB8C1A6A51}" type="datetime1">
              <a:rPr lang="en-US" smtClean="0"/>
              <a:t>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394976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1AC07E-84FB-47DC-AE44-A6E94123E84F}" type="datetime1">
              <a:rPr lang="en-US" smtClean="0"/>
              <a:t>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2583070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548BED-0BBC-40B0-8133-F9926305DD3F}"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19216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7128A-9ECA-4B6D-B897-CA76B0E1A3D9}" type="datetime1">
              <a:rPr lang="en-US" smtClean="0"/>
              <a:t>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C4F58-0146-8B49-9D96-8E8109A8614C}" type="slidenum">
              <a:rPr lang="en-US" smtClean="0"/>
              <a:t>‹#›</a:t>
            </a:fld>
            <a:endParaRPr lang="en-US"/>
          </a:p>
        </p:txBody>
      </p:sp>
    </p:spTree>
    <p:extLst>
      <p:ext uri="{BB962C8B-B14F-4D97-AF65-F5344CB8AC3E}">
        <p14:creationId xmlns:p14="http://schemas.microsoft.com/office/powerpoint/2010/main" val="4217407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9EA65B-7C4D-452A-81EE-49652DA3CDD8}" type="datetime1">
              <a:rPr lang="en-US" smtClean="0"/>
              <a:t>2/6/18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C4F58-0146-8B49-9D96-8E8109A8614C}" type="slidenum">
              <a:rPr lang="en-US" smtClean="0"/>
              <a:t>‹#›</a:t>
            </a:fld>
            <a:endParaRPr lang="en-US"/>
          </a:p>
        </p:txBody>
      </p:sp>
      <p:pic>
        <p:nvPicPr>
          <p:cNvPr id="7" name="Picture 6" descr="PPT-bkg-2016.jp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1417638"/>
            <a:ext cx="9144000" cy="5486400"/>
          </a:xfrm>
          <a:prstGeom prst="rect">
            <a:avLst/>
          </a:prstGeom>
        </p:spPr>
      </p:pic>
      <p:sp>
        <p:nvSpPr>
          <p:cNvPr id="8" name="Date Placeholder 3">
            <a:extLst>
              <a:ext uri="{FF2B5EF4-FFF2-40B4-BE49-F238E27FC236}">
                <a16:creationId xmlns:a16="http://schemas.microsoft.com/office/drawing/2014/main" id="{FB2F80E9-9514-4A40-9DDE-1B8DF75C7348}"/>
              </a:ext>
            </a:extLst>
          </p:cNvPr>
          <p:cNvSpPr txBox="1">
            <a:spLocks/>
          </p:cNvSpPr>
          <p:nvPr userDrawn="1"/>
        </p:nvSpPr>
        <p:spPr>
          <a:xfrm>
            <a:off x="7792995" y="6350622"/>
            <a:ext cx="411891" cy="32895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8128B8F-A791-49BB-AA96-425E2FE2C15A}" type="slidenum">
              <a:rPr lang="en-US" sz="1200" b="0" smtClean="0">
                <a:solidFill>
                  <a:schemeClr val="bg1"/>
                </a:solidFill>
              </a:rPr>
              <a:pPr/>
              <a:t>‹#›</a:t>
            </a:fld>
            <a:endParaRPr lang="en-US" b="0" dirty="0">
              <a:solidFill>
                <a:schemeClr val="bg1"/>
              </a:solidFill>
            </a:endParaRPr>
          </a:p>
        </p:txBody>
      </p:sp>
    </p:spTree>
    <p:extLst>
      <p:ext uri="{BB962C8B-B14F-4D97-AF65-F5344CB8AC3E}">
        <p14:creationId xmlns:p14="http://schemas.microsoft.com/office/powerpoint/2010/main" val="3428033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Excel_Worksheet.xlsx"/></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rcs.k12.va.u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Roanoke County Schools</a:t>
            </a:r>
            <a:br>
              <a:rPr lang="en-US" dirty="0"/>
            </a:br>
            <a:r>
              <a:rPr lang="en-US" sz="3100" dirty="0"/>
              <a:t>2018-2019 Budget Work Session </a:t>
            </a:r>
            <a:br>
              <a:rPr lang="en-US" sz="3100" dirty="0"/>
            </a:br>
            <a:r>
              <a:rPr lang="en-US" sz="3100" dirty="0"/>
              <a:t>January 11, 2018</a:t>
            </a:r>
          </a:p>
        </p:txBody>
      </p:sp>
      <p:sp>
        <p:nvSpPr>
          <p:cNvPr id="3" name="Subtitle 2"/>
          <p:cNvSpPr>
            <a:spLocks noGrp="1"/>
          </p:cNvSpPr>
          <p:nvPr>
            <p:ph type="subTitle" idx="1"/>
          </p:nvPr>
        </p:nvSpPr>
        <p:spPr>
          <a:xfrm>
            <a:off x="1219200" y="4627251"/>
            <a:ext cx="6400800" cy="1752600"/>
          </a:xfrm>
        </p:spPr>
        <p:txBody>
          <a:bodyPr>
            <a:normAutofit/>
          </a:bodyPr>
          <a:lstStyle/>
          <a:p>
            <a:endParaRPr lang="en-US" sz="2000" dirty="0"/>
          </a:p>
          <a:p>
            <a:r>
              <a:rPr lang="en-US" sz="2000" dirty="0"/>
              <a:t>Enrollment</a:t>
            </a:r>
          </a:p>
          <a:p>
            <a:r>
              <a:rPr lang="en-US" sz="2000" dirty="0"/>
              <a:t>Governor’s Proposed Revenue Budget</a:t>
            </a:r>
          </a:p>
          <a:p>
            <a:r>
              <a:rPr lang="en-US" sz="2000" dirty="0"/>
              <a:t>Budget Focus and Initiatives</a:t>
            </a:r>
          </a:p>
          <a:p>
            <a:endParaRPr lang="en-US" sz="2000" dirty="0"/>
          </a:p>
          <a:p>
            <a:endParaRPr lang="en-US" sz="1800" dirty="0"/>
          </a:p>
          <a:p>
            <a:endParaRPr lang="en-US" sz="5400" dirty="0">
              <a:solidFill>
                <a:srgbClr val="FF0000"/>
              </a:solidFill>
            </a:endParaRPr>
          </a:p>
        </p:txBody>
      </p:sp>
      <p:sp>
        <p:nvSpPr>
          <p:cNvPr id="7" name="Rectangle 6" title="box"/>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2664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968"/>
            <a:ext cx="8229600" cy="4525963"/>
          </a:xfrm>
        </p:spPr>
        <p:txBody>
          <a:bodyPr>
            <a:normAutofit/>
          </a:bodyPr>
          <a:lstStyle/>
          <a:p>
            <a:r>
              <a:rPr lang="en-US" sz="2400" dirty="0"/>
              <a:t>Student Enrollment Projections</a:t>
            </a:r>
          </a:p>
          <a:p>
            <a:r>
              <a:rPr lang="en-US" sz="2400" dirty="0"/>
              <a:t>Governor’s 2018-2019 Budget Proposal</a:t>
            </a:r>
          </a:p>
          <a:p>
            <a:r>
              <a:rPr lang="en-US" sz="2400" dirty="0"/>
              <a:t>County Funding for Schools</a:t>
            </a:r>
          </a:p>
          <a:p>
            <a:r>
              <a:rPr lang="en-US" sz="2400" dirty="0"/>
              <a:t>Budget Increases</a:t>
            </a:r>
          </a:p>
          <a:p>
            <a:r>
              <a:rPr lang="en-US" sz="2400" dirty="0"/>
              <a:t>Superintendent Focus</a:t>
            </a:r>
          </a:p>
          <a:p>
            <a:r>
              <a:rPr lang="en-US" sz="2400" dirty="0"/>
              <a:t>School Board Feedback</a:t>
            </a:r>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Agenda</a:t>
            </a:r>
          </a:p>
        </p:txBody>
      </p:sp>
    </p:spTree>
    <p:extLst>
      <p:ext uri="{BB962C8B-B14F-4D97-AF65-F5344CB8AC3E}">
        <p14:creationId xmlns:p14="http://schemas.microsoft.com/office/powerpoint/2010/main" val="1966401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Student Enrollment Projections</a:t>
            </a:r>
          </a:p>
        </p:txBody>
      </p:sp>
      <p:sp>
        <p:nvSpPr>
          <p:cNvPr id="10" name="Content Placeholder 9"/>
          <p:cNvSpPr>
            <a:spLocks noGrp="1"/>
          </p:cNvSpPr>
          <p:nvPr>
            <p:ph sz="half" idx="1"/>
          </p:nvPr>
        </p:nvSpPr>
        <p:spPr>
          <a:xfrm>
            <a:off x="852256" y="3764895"/>
            <a:ext cx="7883370" cy="2591456"/>
          </a:xfrm>
        </p:spPr>
        <p:txBody>
          <a:bodyPr>
            <a:normAutofit/>
          </a:bodyPr>
          <a:lstStyle/>
          <a:p>
            <a:r>
              <a:rPr lang="en-US" sz="2400" dirty="0"/>
              <a:t>Predicting enrollment 15 months in advance </a:t>
            </a:r>
          </a:p>
          <a:p>
            <a:r>
              <a:rPr lang="en-US" sz="2400" dirty="0"/>
              <a:t>Determines about 50% of budget revenues </a:t>
            </a:r>
          </a:p>
          <a:p>
            <a:r>
              <a:rPr lang="en-US" sz="2400" dirty="0"/>
              <a:t>Superintendent recommends 13,700 for 2018-2019</a:t>
            </a:r>
          </a:p>
        </p:txBody>
      </p:sp>
      <p:graphicFrame>
        <p:nvGraphicFramePr>
          <p:cNvPr id="5" name="Diagram 4" title="student enrollment projections from various sources"/>
          <p:cNvGraphicFramePr/>
          <p:nvPr>
            <p:extLst>
              <p:ext uri="{D42A27DB-BD31-4B8C-83A1-F6EECF244321}">
                <p14:modId xmlns:p14="http://schemas.microsoft.com/office/powerpoint/2010/main" val="2021675654"/>
              </p:ext>
            </p:extLst>
          </p:nvPr>
        </p:nvGraphicFramePr>
        <p:xfrm>
          <a:off x="1529697" y="501649"/>
          <a:ext cx="7254757" cy="3065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67470" y="1392964"/>
            <a:ext cx="1076770" cy="338554"/>
          </a:xfrm>
          <a:prstGeom prst="rect">
            <a:avLst/>
          </a:prstGeom>
          <a:noFill/>
        </p:spPr>
        <p:txBody>
          <a:bodyPr wrap="square" rtlCol="0">
            <a:spAutoFit/>
          </a:bodyPr>
          <a:lstStyle/>
          <a:p>
            <a:pPr algn="r"/>
            <a:r>
              <a:rPr lang="en-US" sz="1600" dirty="0"/>
              <a:t>This Year</a:t>
            </a:r>
          </a:p>
        </p:txBody>
      </p:sp>
      <p:sp>
        <p:nvSpPr>
          <p:cNvPr id="7" name="TextBox 6"/>
          <p:cNvSpPr txBox="1"/>
          <p:nvPr/>
        </p:nvSpPr>
        <p:spPr>
          <a:xfrm>
            <a:off x="367470" y="2136449"/>
            <a:ext cx="1076770" cy="338554"/>
          </a:xfrm>
          <a:prstGeom prst="rect">
            <a:avLst/>
          </a:prstGeom>
          <a:noFill/>
        </p:spPr>
        <p:txBody>
          <a:bodyPr wrap="square" rtlCol="0">
            <a:spAutoFit/>
          </a:bodyPr>
          <a:lstStyle/>
          <a:p>
            <a:pPr algn="r"/>
            <a:r>
              <a:rPr lang="en-US" sz="1600" dirty="0"/>
              <a:t>Next Year</a:t>
            </a:r>
          </a:p>
        </p:txBody>
      </p:sp>
    </p:spTree>
    <p:extLst>
      <p:ext uri="{BB962C8B-B14F-4D97-AF65-F5344CB8AC3E}">
        <p14:creationId xmlns:p14="http://schemas.microsoft.com/office/powerpoint/2010/main" val="388939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457200" y="886968"/>
            <a:ext cx="4038600" cy="4547047"/>
          </a:xfrm>
        </p:spPr>
        <p:txBody>
          <a:bodyPr>
            <a:normAutofit/>
          </a:bodyPr>
          <a:lstStyle/>
          <a:p>
            <a:pPr marL="0" indent="0">
              <a:buNone/>
            </a:pPr>
            <a:r>
              <a:rPr lang="en-US" dirty="0"/>
              <a:t>2018-2019</a:t>
            </a:r>
          </a:p>
          <a:p>
            <a:r>
              <a:rPr lang="en-US" sz="2000" dirty="0"/>
              <a:t>No salary increase funded in FY18-19</a:t>
            </a:r>
          </a:p>
          <a:p>
            <a:r>
              <a:rPr lang="en-US" sz="2000" dirty="0"/>
              <a:t>Updated local wealth index (slight increase in county ability to pay)</a:t>
            </a:r>
          </a:p>
          <a:p>
            <a:r>
              <a:rPr lang="en-US" sz="2000" dirty="0"/>
              <a:t>Reduction in VRS teacher rate</a:t>
            </a:r>
          </a:p>
        </p:txBody>
      </p:sp>
      <p:sp>
        <p:nvSpPr>
          <p:cNvPr id="4" name="Content Placeholder 3"/>
          <p:cNvSpPr>
            <a:spLocks noGrp="1"/>
          </p:cNvSpPr>
          <p:nvPr>
            <p:ph sz="half" idx="2"/>
          </p:nvPr>
        </p:nvSpPr>
        <p:spPr>
          <a:xfrm>
            <a:off x="5029200" y="886968"/>
            <a:ext cx="4038600" cy="4525963"/>
          </a:xfrm>
        </p:spPr>
        <p:txBody>
          <a:bodyPr>
            <a:normAutofit/>
          </a:bodyPr>
          <a:lstStyle/>
          <a:p>
            <a:pPr marL="0" indent="0">
              <a:buNone/>
            </a:pPr>
            <a:r>
              <a:rPr lang="en-US" dirty="0"/>
              <a:t>2019-2020</a:t>
            </a:r>
          </a:p>
          <a:p>
            <a:r>
              <a:rPr lang="en-US" sz="2000" dirty="0"/>
              <a:t>2% salary increase funded as of Dec 1, 2019 (58% of year)</a:t>
            </a:r>
          </a:p>
          <a:p>
            <a:r>
              <a:rPr lang="en-US" sz="2000" dirty="0"/>
              <a:t>Full-time principal for </a:t>
            </a:r>
            <a:r>
              <a:rPr lang="en-US" sz="2000" dirty="0" err="1"/>
              <a:t>elem</a:t>
            </a:r>
            <a:r>
              <a:rPr lang="en-US" sz="2000" dirty="0"/>
              <a:t> schools &gt;300</a:t>
            </a:r>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Governor’s Budget Proposal (HB30/SB30)</a:t>
            </a:r>
          </a:p>
        </p:txBody>
      </p:sp>
      <p:graphicFrame>
        <p:nvGraphicFramePr>
          <p:cNvPr id="9" name="Chart 8" title="local composite index chart 2000-current"/>
          <p:cNvGraphicFramePr>
            <a:graphicFrameLocks/>
          </p:cNvGraphicFramePr>
          <p:nvPr>
            <p:extLst>
              <p:ext uri="{D42A27DB-BD31-4B8C-83A1-F6EECF244321}">
                <p14:modId xmlns:p14="http://schemas.microsoft.com/office/powerpoint/2010/main" val="1107471694"/>
              </p:ext>
            </p:extLst>
          </p:nvPr>
        </p:nvGraphicFramePr>
        <p:xfrm>
          <a:off x="361950" y="3289300"/>
          <a:ext cx="4229100" cy="32496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Table 9" title="chart of local composite index comparisons"/>
          <p:cNvGraphicFramePr>
            <a:graphicFrameLocks noGrp="1"/>
          </p:cNvGraphicFramePr>
          <p:nvPr>
            <p:extLst>
              <p:ext uri="{D42A27DB-BD31-4B8C-83A1-F6EECF244321}">
                <p14:modId xmlns:p14="http://schemas.microsoft.com/office/powerpoint/2010/main" val="3580321596"/>
              </p:ext>
            </p:extLst>
          </p:nvPr>
        </p:nvGraphicFramePr>
        <p:xfrm>
          <a:off x="5029200" y="3531344"/>
          <a:ext cx="4000500" cy="2026920"/>
        </p:xfrm>
        <a:graphic>
          <a:graphicData uri="http://schemas.openxmlformats.org/drawingml/2006/table">
            <a:tbl>
              <a:tblPr/>
              <a:tblGrid>
                <a:gridCol w="1196085">
                  <a:extLst>
                    <a:ext uri="{9D8B030D-6E8A-4147-A177-3AD203B41FA5}">
                      <a16:colId xmlns:a16="http://schemas.microsoft.com/office/drawing/2014/main" val="20000"/>
                    </a:ext>
                  </a:extLst>
                </a:gridCol>
                <a:gridCol w="946634">
                  <a:extLst>
                    <a:ext uri="{9D8B030D-6E8A-4147-A177-3AD203B41FA5}">
                      <a16:colId xmlns:a16="http://schemas.microsoft.com/office/drawing/2014/main" val="20001"/>
                    </a:ext>
                  </a:extLst>
                </a:gridCol>
                <a:gridCol w="787087">
                  <a:extLst>
                    <a:ext uri="{9D8B030D-6E8A-4147-A177-3AD203B41FA5}">
                      <a16:colId xmlns:a16="http://schemas.microsoft.com/office/drawing/2014/main" val="20002"/>
                    </a:ext>
                  </a:extLst>
                </a:gridCol>
                <a:gridCol w="1070694">
                  <a:extLst>
                    <a:ext uri="{9D8B030D-6E8A-4147-A177-3AD203B41FA5}">
                      <a16:colId xmlns:a16="http://schemas.microsoft.com/office/drawing/2014/main" val="20003"/>
                    </a:ext>
                  </a:extLst>
                </a:gridCol>
              </a:tblGrid>
              <a:tr h="235479">
                <a:tc>
                  <a:txBody>
                    <a:bodyPr/>
                    <a:lstStyle/>
                    <a:p>
                      <a:pPr algn="l" fontAlgn="b"/>
                      <a:endParaRPr lang="en-US" sz="1600" b="0" i="0" u="none" strike="noStrike" dirty="0">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600" b="0" i="0" u="none" strike="noStrike" dirty="0">
                          <a:effectLst/>
                          <a:latin typeface="Calibri" panose="020F0502020204030204" pitchFamily="34" charset="0"/>
                        </a:rPr>
                        <a:t>FY16-18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effectLst/>
                          <a:latin typeface="Calibri" panose="020F0502020204030204" pitchFamily="34" charset="0"/>
                        </a:rPr>
                        <a:t>FY18-20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effectLst/>
                          <a:latin typeface="Calibri" panose="020F0502020204030204" pitchFamily="34" charset="0"/>
                        </a:rPr>
                        <a:t>Difference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35479">
                <a:tc>
                  <a:txBody>
                    <a:bodyPr/>
                    <a:lstStyle/>
                    <a:p>
                      <a:pPr algn="l" fontAlgn="b"/>
                      <a:r>
                        <a:rPr lang="en-US" sz="1600" b="0" i="0" u="none" strike="noStrike" dirty="0">
                          <a:effectLst/>
                          <a:latin typeface="Calibri" panose="020F0502020204030204" pitchFamily="34" charset="0"/>
                        </a:rPr>
                        <a:t>Bedford </a:t>
                      </a:r>
                    </a:p>
                  </a:txBody>
                  <a:tcPr marL="9525" marR="9525" marT="9525" marB="0" anchor="b">
                    <a:lnL>
                      <a:noFill/>
                    </a:lnL>
                    <a:lnR>
                      <a:noFill/>
                    </a:lnR>
                    <a:lnT>
                      <a:noFill/>
                    </a:lnT>
                    <a:lnB>
                      <a:noFill/>
                    </a:lnB>
                  </a:tcPr>
                </a:tc>
                <a:tc>
                  <a:txBody>
                    <a:bodyPr/>
                    <a:lstStyle/>
                    <a:p>
                      <a:pPr algn="ctr" fontAlgn="b"/>
                      <a:r>
                        <a:rPr lang="en-US" sz="1600" b="0" i="0" u="none" strike="noStrike" dirty="0">
                          <a:effectLst/>
                          <a:latin typeface="Calibri" panose="020F0502020204030204" pitchFamily="34" charset="0"/>
                        </a:rPr>
                        <a:t>0.3132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effectLst/>
                          <a:latin typeface="Calibri" panose="020F0502020204030204" pitchFamily="34" charset="0"/>
                        </a:rPr>
                        <a:t>0.3132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effectLst/>
                          <a:latin typeface="Calibri" panose="020F0502020204030204" pitchFamily="34" charset="0"/>
                        </a:rPr>
                        <a:t>0.0000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35479">
                <a:tc>
                  <a:txBody>
                    <a:bodyPr/>
                    <a:lstStyle/>
                    <a:p>
                      <a:pPr algn="l" fontAlgn="b"/>
                      <a:r>
                        <a:rPr lang="en-US" sz="1600" b="0" i="0" u="none" strike="noStrike">
                          <a:effectLst/>
                          <a:latin typeface="Calibri" panose="020F0502020204030204" pitchFamily="34" charset="0"/>
                        </a:rPr>
                        <a:t>Roanoke City</a:t>
                      </a:r>
                    </a:p>
                  </a:txBody>
                  <a:tcPr marL="9525" marR="9525" marT="9525" marB="0" anchor="b">
                    <a:lnL>
                      <a:noFill/>
                    </a:lnL>
                    <a:lnR>
                      <a:noFill/>
                    </a:lnR>
                    <a:lnT>
                      <a:noFill/>
                    </a:lnT>
                    <a:lnB>
                      <a:noFill/>
                    </a:lnB>
                  </a:tcPr>
                </a:tc>
                <a:tc>
                  <a:txBody>
                    <a:bodyPr/>
                    <a:lstStyle/>
                    <a:p>
                      <a:pPr algn="ctr" fontAlgn="b"/>
                      <a:r>
                        <a:rPr lang="en-US" sz="1600" b="0" i="0" u="none" strike="noStrike" dirty="0">
                          <a:effectLst/>
                          <a:latin typeface="Calibri" panose="020F0502020204030204" pitchFamily="34" charset="0"/>
                        </a:rPr>
                        <a:t>0.3443</a:t>
                      </a:r>
                    </a:p>
                  </a:txBody>
                  <a:tcPr marL="9525" marR="9525" marT="9525" marB="0" anchor="b">
                    <a:lnL>
                      <a:noFill/>
                    </a:lnL>
                    <a:lnR>
                      <a:noFill/>
                    </a:lnR>
                    <a:lnT>
                      <a:noFill/>
                    </a:lnT>
                    <a:lnB>
                      <a:noFill/>
                    </a:lnB>
                  </a:tcPr>
                </a:tc>
                <a:tc>
                  <a:txBody>
                    <a:bodyPr/>
                    <a:lstStyle/>
                    <a:p>
                      <a:pPr algn="r" fontAlgn="b"/>
                      <a:r>
                        <a:rPr lang="en-US" sz="1600" b="0" i="0" u="none" strike="noStrike">
                          <a:effectLst/>
                          <a:latin typeface="Calibri" panose="020F0502020204030204" pitchFamily="34" charset="0"/>
                        </a:rPr>
                        <a:t>0.3416</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(0.0027)</a:t>
                      </a:r>
                    </a:p>
                  </a:txBody>
                  <a:tcPr marL="9525" marR="9525" marT="9525" marB="0" anchor="b">
                    <a:lnL>
                      <a:noFill/>
                    </a:lnL>
                    <a:lnR>
                      <a:noFill/>
                    </a:lnR>
                    <a:lnT>
                      <a:noFill/>
                    </a:lnT>
                    <a:lnB>
                      <a:noFill/>
                    </a:lnB>
                  </a:tcPr>
                </a:tc>
                <a:extLst>
                  <a:ext uri="{0D108BD9-81ED-4DB2-BD59-A6C34878D82A}">
                    <a16:rowId xmlns:a16="http://schemas.microsoft.com/office/drawing/2014/main" val="10002"/>
                  </a:ext>
                </a:extLst>
              </a:tr>
              <a:tr h="235479">
                <a:tc>
                  <a:txBody>
                    <a:bodyPr/>
                    <a:lstStyle/>
                    <a:p>
                      <a:pPr algn="l" fontAlgn="b"/>
                      <a:r>
                        <a:rPr lang="en-US" sz="1600" b="0" i="0" u="none" strike="noStrike" dirty="0">
                          <a:effectLst/>
                          <a:latin typeface="Calibri" panose="020F0502020204030204" pitchFamily="34" charset="0"/>
                        </a:rPr>
                        <a:t>Roanoke</a:t>
                      </a:r>
                    </a:p>
                  </a:txBody>
                  <a:tcPr marL="9525" marR="9525" marT="9525" marB="0" anchor="b">
                    <a:lnL>
                      <a:noFill/>
                    </a:lnL>
                    <a:lnR>
                      <a:noFill/>
                    </a:lnR>
                    <a:lnT>
                      <a:noFill/>
                    </a:lnT>
                    <a:lnB>
                      <a:noFill/>
                    </a:lnB>
                    <a:solidFill>
                      <a:srgbClr val="FFFFCC"/>
                    </a:solidFill>
                  </a:tcPr>
                </a:tc>
                <a:tc>
                  <a:txBody>
                    <a:bodyPr/>
                    <a:lstStyle/>
                    <a:p>
                      <a:pPr algn="ctr" fontAlgn="b"/>
                      <a:r>
                        <a:rPr lang="en-US" sz="1600" b="0" i="0" u="none" strike="noStrike">
                          <a:effectLst/>
                          <a:latin typeface="Calibri" panose="020F0502020204030204" pitchFamily="34" charset="0"/>
                        </a:rPr>
                        <a:t>0.3587</a:t>
                      </a:r>
                    </a:p>
                  </a:txBody>
                  <a:tcPr marL="9525" marR="9525" marT="9525" marB="0" anchor="b">
                    <a:lnL>
                      <a:noFill/>
                    </a:lnL>
                    <a:lnR>
                      <a:noFill/>
                    </a:lnR>
                    <a:lnT>
                      <a:noFill/>
                    </a:lnT>
                    <a:lnB>
                      <a:noFill/>
                    </a:lnB>
                    <a:solidFill>
                      <a:srgbClr val="FFFFCC"/>
                    </a:solidFill>
                  </a:tcPr>
                </a:tc>
                <a:tc>
                  <a:txBody>
                    <a:bodyPr/>
                    <a:lstStyle/>
                    <a:p>
                      <a:pPr algn="r" fontAlgn="b"/>
                      <a:r>
                        <a:rPr lang="en-US" sz="1600" b="0" i="0" u="none" strike="noStrike" dirty="0">
                          <a:effectLst/>
                          <a:latin typeface="Calibri" panose="020F0502020204030204" pitchFamily="34" charset="0"/>
                        </a:rPr>
                        <a:t>0.3620</a:t>
                      </a:r>
                    </a:p>
                  </a:txBody>
                  <a:tcPr marL="9525" marR="9525" marT="9525" marB="0" anchor="b">
                    <a:lnL>
                      <a:noFill/>
                    </a:lnL>
                    <a:lnR>
                      <a:noFill/>
                    </a:lnR>
                    <a:lnT>
                      <a:noFill/>
                    </a:lnT>
                    <a:lnB>
                      <a:noFill/>
                    </a:lnB>
                    <a:solidFill>
                      <a:srgbClr val="FFFFCC"/>
                    </a:solidFill>
                  </a:tcPr>
                </a:tc>
                <a:tc>
                  <a:txBody>
                    <a:bodyPr/>
                    <a:lstStyle/>
                    <a:p>
                      <a:pPr algn="ctr" fontAlgn="b"/>
                      <a:r>
                        <a:rPr lang="en-US" sz="1600" b="0" i="0" u="none" strike="noStrike">
                          <a:effectLst/>
                          <a:latin typeface="Calibri" panose="020F0502020204030204" pitchFamily="34" charset="0"/>
                        </a:rPr>
                        <a:t>0.0033 </a:t>
                      </a:r>
                    </a:p>
                  </a:txBody>
                  <a:tcPr marL="9525" marR="9525" marT="9525" marB="0" anchor="b">
                    <a:lnL>
                      <a:noFill/>
                    </a:lnL>
                    <a:lnR>
                      <a:noFill/>
                    </a:lnR>
                    <a:lnT>
                      <a:noFill/>
                    </a:lnT>
                    <a:lnB>
                      <a:noFill/>
                    </a:lnB>
                    <a:solidFill>
                      <a:srgbClr val="FFFFCC"/>
                    </a:solidFill>
                  </a:tcPr>
                </a:tc>
                <a:extLst>
                  <a:ext uri="{0D108BD9-81ED-4DB2-BD59-A6C34878D82A}">
                    <a16:rowId xmlns:a16="http://schemas.microsoft.com/office/drawing/2014/main" val="10003"/>
                  </a:ext>
                </a:extLst>
              </a:tr>
              <a:tr h="235479">
                <a:tc>
                  <a:txBody>
                    <a:bodyPr/>
                    <a:lstStyle/>
                    <a:p>
                      <a:pPr algn="l" fontAlgn="b"/>
                      <a:r>
                        <a:rPr lang="en-US" sz="1600" b="0" i="0" u="none" strike="noStrike">
                          <a:effectLst/>
                          <a:latin typeface="Calibri" panose="020F0502020204030204" pitchFamily="34" charset="0"/>
                        </a:rPr>
                        <a:t>Salem</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0.3704</a:t>
                      </a:r>
                    </a:p>
                  </a:txBody>
                  <a:tcPr marL="9525" marR="9525" marT="9525" marB="0" anchor="b">
                    <a:lnL>
                      <a:noFill/>
                    </a:lnL>
                    <a:lnR>
                      <a:noFill/>
                    </a:lnR>
                    <a:lnT>
                      <a:noFill/>
                    </a:lnT>
                    <a:lnB>
                      <a:noFill/>
                    </a:lnB>
                  </a:tcPr>
                </a:tc>
                <a:tc>
                  <a:txBody>
                    <a:bodyPr/>
                    <a:lstStyle/>
                    <a:p>
                      <a:pPr algn="r" fontAlgn="b"/>
                      <a:r>
                        <a:rPr lang="en-US" sz="1600" b="0" i="0" u="none" strike="noStrike">
                          <a:effectLst/>
                          <a:latin typeface="Calibri" panose="020F0502020204030204" pitchFamily="34" charset="0"/>
                        </a:rPr>
                        <a:t>0.3715</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0.0011 </a:t>
                      </a:r>
                    </a:p>
                  </a:txBody>
                  <a:tcPr marL="9525" marR="9525" marT="9525" marB="0" anchor="b">
                    <a:lnL>
                      <a:noFill/>
                    </a:lnL>
                    <a:lnR>
                      <a:noFill/>
                    </a:lnR>
                    <a:lnT>
                      <a:noFill/>
                    </a:lnT>
                    <a:lnB>
                      <a:noFill/>
                    </a:lnB>
                  </a:tcPr>
                </a:tc>
                <a:extLst>
                  <a:ext uri="{0D108BD9-81ED-4DB2-BD59-A6C34878D82A}">
                    <a16:rowId xmlns:a16="http://schemas.microsoft.com/office/drawing/2014/main" val="10004"/>
                  </a:ext>
                </a:extLst>
              </a:tr>
              <a:tr h="235479">
                <a:tc>
                  <a:txBody>
                    <a:bodyPr/>
                    <a:lstStyle/>
                    <a:p>
                      <a:pPr algn="l" fontAlgn="b"/>
                      <a:r>
                        <a:rPr lang="en-US" sz="1600" b="0" i="0" u="none" strike="noStrike">
                          <a:effectLst/>
                          <a:latin typeface="Calibri" panose="020F0502020204030204" pitchFamily="34" charset="0"/>
                        </a:rPr>
                        <a:t>Botetourt</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0.3766</a:t>
                      </a:r>
                    </a:p>
                  </a:txBody>
                  <a:tcPr marL="9525" marR="9525" marT="9525" marB="0" anchor="b">
                    <a:lnL>
                      <a:noFill/>
                    </a:lnL>
                    <a:lnR>
                      <a:noFill/>
                    </a:lnR>
                    <a:lnT>
                      <a:noFill/>
                    </a:lnT>
                    <a:lnB>
                      <a:noFill/>
                    </a:lnB>
                  </a:tcPr>
                </a:tc>
                <a:tc>
                  <a:txBody>
                    <a:bodyPr/>
                    <a:lstStyle/>
                    <a:p>
                      <a:pPr algn="r" fontAlgn="b"/>
                      <a:r>
                        <a:rPr lang="en-US" sz="1600" b="0" i="0" u="none" strike="noStrike">
                          <a:effectLst/>
                          <a:latin typeface="Calibri" panose="020F0502020204030204" pitchFamily="34" charset="0"/>
                        </a:rPr>
                        <a:t>0.3856</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0.0090 </a:t>
                      </a:r>
                    </a:p>
                  </a:txBody>
                  <a:tcPr marL="9525" marR="9525" marT="9525" marB="0" anchor="b">
                    <a:lnL>
                      <a:noFill/>
                    </a:lnL>
                    <a:lnR>
                      <a:noFill/>
                    </a:lnR>
                    <a:lnT>
                      <a:noFill/>
                    </a:lnT>
                    <a:lnB>
                      <a:noFill/>
                    </a:lnB>
                  </a:tcPr>
                </a:tc>
                <a:extLst>
                  <a:ext uri="{0D108BD9-81ED-4DB2-BD59-A6C34878D82A}">
                    <a16:rowId xmlns:a16="http://schemas.microsoft.com/office/drawing/2014/main" val="10005"/>
                  </a:ext>
                </a:extLst>
              </a:tr>
              <a:tr h="235479">
                <a:tc>
                  <a:txBody>
                    <a:bodyPr/>
                    <a:lstStyle/>
                    <a:p>
                      <a:pPr algn="l" fontAlgn="b"/>
                      <a:r>
                        <a:rPr lang="en-US" sz="1600" b="0" i="0" u="none" strike="noStrike">
                          <a:effectLst/>
                          <a:latin typeface="Calibri" panose="020F0502020204030204" pitchFamily="34" charset="0"/>
                        </a:rPr>
                        <a:t>Montgomery</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0.3832</a:t>
                      </a:r>
                    </a:p>
                  </a:txBody>
                  <a:tcPr marL="9525" marR="9525" marT="9525" marB="0" anchor="b">
                    <a:lnL>
                      <a:noFill/>
                    </a:lnL>
                    <a:lnR>
                      <a:noFill/>
                    </a:lnR>
                    <a:lnT>
                      <a:noFill/>
                    </a:lnT>
                    <a:lnB>
                      <a:noFill/>
                    </a:lnB>
                  </a:tcPr>
                </a:tc>
                <a:tc>
                  <a:txBody>
                    <a:bodyPr/>
                    <a:lstStyle/>
                    <a:p>
                      <a:pPr algn="r" fontAlgn="b"/>
                      <a:r>
                        <a:rPr lang="en-US" sz="1600" b="0" i="0" u="none" strike="noStrike">
                          <a:effectLst/>
                          <a:latin typeface="Calibri" panose="020F0502020204030204" pitchFamily="34" charset="0"/>
                        </a:rPr>
                        <a:t>0.3920</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0.0088 </a:t>
                      </a: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r h="235479">
                <a:tc>
                  <a:txBody>
                    <a:bodyPr/>
                    <a:lstStyle/>
                    <a:p>
                      <a:pPr algn="l" fontAlgn="b"/>
                      <a:r>
                        <a:rPr lang="en-US" sz="1600" b="0" i="0" u="none" strike="noStrike" dirty="0">
                          <a:effectLst/>
                          <a:latin typeface="Calibri" panose="020F0502020204030204" pitchFamily="34" charset="0"/>
                        </a:rPr>
                        <a:t>Franklin</a:t>
                      </a:r>
                    </a:p>
                  </a:txBody>
                  <a:tcPr marL="9525" marR="9525" marT="9525" marB="0" anchor="b">
                    <a:lnL>
                      <a:noFill/>
                    </a:lnL>
                    <a:lnR>
                      <a:noFill/>
                    </a:lnR>
                    <a:lnT>
                      <a:noFill/>
                    </a:lnT>
                    <a:lnB>
                      <a:noFill/>
                    </a:lnB>
                  </a:tcPr>
                </a:tc>
                <a:tc>
                  <a:txBody>
                    <a:bodyPr/>
                    <a:lstStyle/>
                    <a:p>
                      <a:pPr algn="ctr" fontAlgn="b"/>
                      <a:r>
                        <a:rPr lang="en-US" sz="1600" b="0" i="0" u="none" strike="noStrike">
                          <a:effectLst/>
                          <a:latin typeface="Calibri" panose="020F0502020204030204" pitchFamily="34" charset="0"/>
                        </a:rPr>
                        <a:t>0.3948</a:t>
                      </a:r>
                    </a:p>
                  </a:txBody>
                  <a:tcPr marL="9525" marR="9525" marT="9525" marB="0" anchor="b">
                    <a:lnL>
                      <a:noFill/>
                    </a:lnL>
                    <a:lnR>
                      <a:noFill/>
                    </a:lnR>
                    <a:lnT>
                      <a:noFill/>
                    </a:lnT>
                    <a:lnB>
                      <a:noFill/>
                    </a:lnB>
                  </a:tcPr>
                </a:tc>
                <a:tc>
                  <a:txBody>
                    <a:bodyPr/>
                    <a:lstStyle/>
                    <a:p>
                      <a:pPr algn="r" fontAlgn="b"/>
                      <a:r>
                        <a:rPr lang="en-US" sz="1600" b="0" i="0" u="none" strike="noStrike">
                          <a:effectLst/>
                          <a:latin typeface="Calibri" panose="020F0502020204030204" pitchFamily="34" charset="0"/>
                        </a:rPr>
                        <a:t>0.3954</a:t>
                      </a:r>
                    </a:p>
                  </a:txBody>
                  <a:tcPr marL="9525" marR="9525" marT="9525" marB="0" anchor="b">
                    <a:lnL>
                      <a:noFill/>
                    </a:lnL>
                    <a:lnR>
                      <a:noFill/>
                    </a:lnR>
                    <a:lnT>
                      <a:noFill/>
                    </a:lnT>
                    <a:lnB>
                      <a:noFill/>
                    </a:lnB>
                  </a:tcPr>
                </a:tc>
                <a:tc>
                  <a:txBody>
                    <a:bodyPr/>
                    <a:lstStyle/>
                    <a:p>
                      <a:pPr algn="ctr" fontAlgn="b"/>
                      <a:r>
                        <a:rPr lang="en-US" sz="1600" b="0" i="0" u="none" strike="noStrike" dirty="0">
                          <a:effectLst/>
                          <a:latin typeface="Calibri" panose="020F0502020204030204" pitchFamily="34" charset="0"/>
                        </a:rPr>
                        <a:t>0.0006 </a:t>
                      </a:r>
                    </a:p>
                  </a:txBody>
                  <a:tcPr marL="9525" marR="9525" marT="9525" marB="0" anchor="b">
                    <a:lnL>
                      <a:noFill/>
                    </a:lnL>
                    <a:lnR>
                      <a:noFill/>
                    </a:lnR>
                    <a:lnT>
                      <a:noFill/>
                    </a:lnT>
                    <a:lnB>
                      <a:noFill/>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9192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340618" y="4492034"/>
            <a:ext cx="6916381" cy="1558031"/>
          </a:xfrm>
        </p:spPr>
        <p:txBody>
          <a:bodyPr>
            <a:normAutofit/>
          </a:bodyPr>
          <a:lstStyle/>
          <a:p>
            <a:r>
              <a:rPr lang="en-US" sz="2000" dirty="0"/>
              <a:t>Sales tax YTD running 1.25% below current year budget</a:t>
            </a:r>
          </a:p>
          <a:p>
            <a:r>
              <a:rPr lang="en-US" sz="2000" dirty="0"/>
              <a:t>Current year estimated ADM of 13776</a:t>
            </a:r>
          </a:p>
          <a:p>
            <a:r>
              <a:rPr lang="en-US" sz="2000" dirty="0"/>
              <a:t>VDOE ADM estimated at 13652 for 2018-2019</a:t>
            </a:r>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Governor’s Budget Proposal (HB30/SB30)</a:t>
            </a:r>
          </a:p>
        </p:txBody>
      </p:sp>
      <p:graphicFrame>
        <p:nvGraphicFramePr>
          <p:cNvPr id="5" name="Object 4" title="box"/>
          <p:cNvGraphicFramePr>
            <a:graphicFrameLocks noChangeAspect="1"/>
          </p:cNvGraphicFramePr>
          <p:nvPr>
            <p:extLst>
              <p:ext uri="{D42A27DB-BD31-4B8C-83A1-F6EECF244321}">
                <p14:modId xmlns:p14="http://schemas.microsoft.com/office/powerpoint/2010/main" val="1521147039"/>
              </p:ext>
            </p:extLst>
          </p:nvPr>
        </p:nvGraphicFramePr>
        <p:xfrm>
          <a:off x="1113809" y="877700"/>
          <a:ext cx="7143190" cy="3339505"/>
        </p:xfrm>
        <a:graphic>
          <a:graphicData uri="http://schemas.openxmlformats.org/presentationml/2006/ole">
            <mc:AlternateContent xmlns:mc="http://schemas.openxmlformats.org/markup-compatibility/2006">
              <mc:Choice xmlns:v="urn:schemas-microsoft-com:vml" Requires="v">
                <p:oleObj spid="_x0000_s1048" name="Worksheet" r:id="rId4" imgW="5276791" imgH="2466923" progId="Excel.Sheet.12">
                  <p:embed/>
                </p:oleObj>
              </mc:Choice>
              <mc:Fallback>
                <p:oleObj name="Worksheet" r:id="rId4" imgW="5276791" imgH="2466923" progId="Excel.Sheet.12">
                  <p:embed/>
                  <p:pic>
                    <p:nvPicPr>
                      <p:cNvPr id="0" name=""/>
                      <p:cNvPicPr/>
                      <p:nvPr/>
                    </p:nvPicPr>
                    <p:blipFill>
                      <a:blip r:embed="rId5"/>
                      <a:stretch>
                        <a:fillRect/>
                      </a:stretch>
                    </p:blipFill>
                    <p:spPr>
                      <a:xfrm>
                        <a:off x="1113809" y="877700"/>
                        <a:ext cx="7143190" cy="3339505"/>
                      </a:xfrm>
                      <a:prstGeom prst="rect">
                        <a:avLst/>
                      </a:prstGeom>
                    </p:spPr>
                  </p:pic>
                </p:oleObj>
              </mc:Fallback>
            </mc:AlternateContent>
          </a:graphicData>
        </a:graphic>
      </p:graphicFrame>
    </p:spTree>
    <p:extLst>
      <p:ext uri="{BB962C8B-B14F-4D97-AF65-F5344CB8AC3E}">
        <p14:creationId xmlns:p14="http://schemas.microsoft.com/office/powerpoint/2010/main" val="2166902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Preliminary Estimate of County Funding for School Budget</a:t>
            </a:r>
          </a:p>
        </p:txBody>
      </p:sp>
      <p:sp>
        <p:nvSpPr>
          <p:cNvPr id="4" name="TextBox 3"/>
          <p:cNvSpPr txBox="1"/>
          <p:nvPr/>
        </p:nvSpPr>
        <p:spPr>
          <a:xfrm>
            <a:off x="1642966" y="3641522"/>
            <a:ext cx="5858067" cy="923330"/>
          </a:xfrm>
          <a:prstGeom prst="rect">
            <a:avLst/>
          </a:prstGeom>
          <a:noFill/>
        </p:spPr>
        <p:txBody>
          <a:bodyPr wrap="square" rtlCol="0">
            <a:spAutoFit/>
          </a:bodyPr>
          <a:lstStyle/>
          <a:p>
            <a:pPr algn="ctr"/>
            <a:r>
              <a:rPr lang="en-US" dirty="0"/>
              <a:t>Very Early Estimate of Increase in Allocation to Schools</a:t>
            </a:r>
          </a:p>
          <a:p>
            <a:pPr algn="ctr"/>
            <a:endParaRPr lang="en-US" dirty="0"/>
          </a:p>
          <a:p>
            <a:pPr algn="ctr"/>
            <a:r>
              <a:rPr lang="en-US" dirty="0">
                <a:solidFill>
                  <a:srgbClr val="2C2B6B"/>
                </a:solidFill>
              </a:rPr>
              <a:t>$250,000 - $300,000</a:t>
            </a:r>
          </a:p>
        </p:txBody>
      </p:sp>
      <p:pic>
        <p:nvPicPr>
          <p:cNvPr id="9" name="Picture 8" title="premilimary estimate of county funding for school budget"/>
          <p:cNvPicPr>
            <a:picLocks noChangeAspect="1"/>
          </p:cNvPicPr>
          <p:nvPr/>
        </p:nvPicPr>
        <p:blipFill>
          <a:blip r:embed="rId3"/>
          <a:stretch>
            <a:fillRect/>
          </a:stretch>
        </p:blipFill>
        <p:spPr>
          <a:xfrm>
            <a:off x="761685" y="941034"/>
            <a:ext cx="7508973" cy="2195420"/>
          </a:xfrm>
          <a:prstGeom prst="rect">
            <a:avLst/>
          </a:prstGeom>
        </p:spPr>
      </p:pic>
    </p:spTree>
    <p:extLst>
      <p:ext uri="{BB962C8B-B14F-4D97-AF65-F5344CB8AC3E}">
        <p14:creationId xmlns:p14="http://schemas.microsoft.com/office/powerpoint/2010/main" val="301157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Total New Funds - ESTIMATED</a:t>
            </a:r>
          </a:p>
        </p:txBody>
      </p:sp>
      <p:graphicFrame>
        <p:nvGraphicFramePr>
          <p:cNvPr id="2" name="Diagram 1" title="total new funds estimated"/>
          <p:cNvGraphicFramePr/>
          <p:nvPr>
            <p:extLst>
              <p:ext uri="{D42A27DB-BD31-4B8C-83A1-F6EECF244321}">
                <p14:modId xmlns:p14="http://schemas.microsoft.com/office/powerpoint/2010/main" val="2316195661"/>
              </p:ext>
            </p:extLst>
          </p:nvPr>
        </p:nvGraphicFramePr>
        <p:xfrm>
          <a:off x="283508" y="741065"/>
          <a:ext cx="857698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1317812" y="4343400"/>
            <a:ext cx="6629400" cy="461665"/>
          </a:xfrm>
          <a:prstGeom prst="rect">
            <a:avLst/>
          </a:prstGeom>
          <a:noFill/>
        </p:spPr>
        <p:txBody>
          <a:bodyPr wrap="square" rtlCol="0">
            <a:spAutoFit/>
          </a:bodyPr>
          <a:lstStyle/>
          <a:p>
            <a:pPr algn="ctr"/>
            <a:r>
              <a:rPr lang="en-US" sz="2400" dirty="0"/>
              <a:t>What is our focus?  Where should we go from here?</a:t>
            </a:r>
          </a:p>
        </p:txBody>
      </p:sp>
    </p:spTree>
    <p:extLst>
      <p:ext uri="{BB962C8B-B14F-4D97-AF65-F5344CB8AC3E}">
        <p14:creationId xmlns:p14="http://schemas.microsoft.com/office/powerpoint/2010/main" val="2193808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886968"/>
            <a:ext cx="8229600" cy="3025698"/>
          </a:xfrm>
        </p:spPr>
        <p:txBody>
          <a:bodyPr/>
          <a:lstStyle/>
          <a:p>
            <a:pPr marL="457200" indent="-457200">
              <a:buFont typeface="+mj-lt"/>
              <a:buAutoNum type="arabicPeriod"/>
            </a:pPr>
            <a:r>
              <a:rPr lang="en-US" sz="2000" u="sng" dirty="0"/>
              <a:t>Investment in Sustainability</a:t>
            </a:r>
            <a:r>
              <a:rPr lang="en-US" sz="2000" dirty="0"/>
              <a:t> – these increases are related to budgets that are required to maintain the current program level and/or preserve the taxpayer investment in school property</a:t>
            </a:r>
          </a:p>
          <a:p>
            <a:pPr marL="457200" indent="-457200">
              <a:buFont typeface="+mj-lt"/>
              <a:buAutoNum type="arabicPeriod"/>
            </a:pPr>
            <a:r>
              <a:rPr lang="en-US" sz="2000" u="sng" dirty="0"/>
              <a:t>Investment in People</a:t>
            </a:r>
            <a:r>
              <a:rPr lang="en-US" sz="2000" dirty="0"/>
              <a:t> – these increases are directly related to the compensation of school employees and the provision of related employee benefits</a:t>
            </a:r>
          </a:p>
          <a:p>
            <a:pPr marL="457200" indent="-457200">
              <a:buFont typeface="+mj-lt"/>
              <a:buAutoNum type="arabicPeriod"/>
            </a:pPr>
            <a:r>
              <a:rPr lang="en-US" sz="2000" u="sng" dirty="0"/>
              <a:t>Investment in Program Enhancements </a:t>
            </a:r>
            <a:r>
              <a:rPr lang="en-US" sz="2000" dirty="0"/>
              <a:t>– these increases reflect requests from principals, department heads, board members, and other stakeholders to expand existing programs or add new programs  </a:t>
            </a:r>
          </a:p>
          <a:p>
            <a:pPr marL="0" indent="0">
              <a:buNone/>
            </a:pPr>
            <a:endParaRPr lang="en-US" dirty="0"/>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Types of Budget Increases</a:t>
            </a:r>
          </a:p>
        </p:txBody>
      </p:sp>
      <p:graphicFrame>
        <p:nvGraphicFramePr>
          <p:cNvPr id="8" name="Table 7" title="key code for estimated costs"/>
          <p:cNvGraphicFramePr>
            <a:graphicFrameLocks noGrp="1"/>
          </p:cNvGraphicFramePr>
          <p:nvPr>
            <p:extLst>
              <p:ext uri="{D42A27DB-BD31-4B8C-83A1-F6EECF244321}">
                <p14:modId xmlns:p14="http://schemas.microsoft.com/office/powerpoint/2010/main" val="3872745557"/>
              </p:ext>
            </p:extLst>
          </p:nvPr>
        </p:nvGraphicFramePr>
        <p:xfrm>
          <a:off x="680970" y="4273922"/>
          <a:ext cx="2463674" cy="1428067"/>
        </p:xfrm>
        <a:graphic>
          <a:graphicData uri="http://schemas.openxmlformats.org/drawingml/2006/table">
            <a:tbl>
              <a:tblPr/>
              <a:tblGrid>
                <a:gridCol w="754426">
                  <a:extLst>
                    <a:ext uri="{9D8B030D-6E8A-4147-A177-3AD203B41FA5}">
                      <a16:colId xmlns:a16="http://schemas.microsoft.com/office/drawing/2014/main" val="20000"/>
                    </a:ext>
                  </a:extLst>
                </a:gridCol>
                <a:gridCol w="1709248">
                  <a:extLst>
                    <a:ext uri="{9D8B030D-6E8A-4147-A177-3AD203B41FA5}">
                      <a16:colId xmlns:a16="http://schemas.microsoft.com/office/drawing/2014/main" val="20001"/>
                    </a:ext>
                  </a:extLst>
                </a:gridCol>
              </a:tblGrid>
              <a:tr h="294014">
                <a:tc gridSpan="2">
                  <a:txBody>
                    <a:bodyPr/>
                    <a:lstStyle/>
                    <a:p>
                      <a:pPr algn="ctr" fontAlgn="b"/>
                      <a:r>
                        <a:rPr lang="en-US" sz="1100" b="1" i="0" u="none" strike="noStrike" dirty="0">
                          <a:solidFill>
                            <a:srgbClr val="000000"/>
                          </a:solidFill>
                          <a:effectLst/>
                          <a:latin typeface="Calibri" panose="020F0502020204030204" pitchFamily="34" charset="0"/>
                        </a:rPr>
                        <a:t>Key Code for Estimated Costs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6E0B4"/>
                    </a:solidFill>
                  </a:tcPr>
                </a:tc>
                <a:tc hMerge="1">
                  <a:txBody>
                    <a:bodyPr/>
                    <a:lstStyle/>
                    <a:p>
                      <a:endParaRPr lang="en-US"/>
                    </a:p>
                  </a:txBody>
                  <a:tcPr/>
                </a:tc>
                <a:extLst>
                  <a:ext uri="{0D108BD9-81ED-4DB2-BD59-A6C34878D82A}">
                    <a16:rowId xmlns:a16="http://schemas.microsoft.com/office/drawing/2014/main" val="10000"/>
                  </a:ext>
                </a:extLst>
              </a:tr>
              <a:tr h="280013">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Over $1,000,000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extLst>
                  <a:ext uri="{0D108BD9-81ED-4DB2-BD59-A6C34878D82A}">
                    <a16:rowId xmlns:a16="http://schemas.microsoft.com/office/drawing/2014/main" val="876441765"/>
                  </a:ext>
                </a:extLst>
              </a:tr>
              <a:tr h="280013">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$500,000 to $999,999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solidFill>
                      <a:srgbClr val="C6E0B4"/>
                    </a:solidFill>
                  </a:tcPr>
                </a:tc>
                <a:extLst>
                  <a:ext uri="{0D108BD9-81ED-4DB2-BD59-A6C34878D82A}">
                    <a16:rowId xmlns:a16="http://schemas.microsoft.com/office/drawing/2014/main" val="10001"/>
                  </a:ext>
                </a:extLst>
              </a:tr>
              <a:tr h="280013">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$100,000 to $499,999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10002"/>
                  </a:ext>
                </a:extLst>
              </a:tr>
              <a:tr h="294014">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Under $100,000</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10004"/>
                  </a:ext>
                </a:extLst>
              </a:tr>
            </a:tbl>
          </a:graphicData>
        </a:graphic>
      </p:graphicFrame>
      <p:sp>
        <p:nvSpPr>
          <p:cNvPr id="3" name="TextBox 2"/>
          <p:cNvSpPr txBox="1"/>
          <p:nvPr/>
        </p:nvSpPr>
        <p:spPr>
          <a:xfrm>
            <a:off x="3289176" y="4273923"/>
            <a:ext cx="5397624" cy="1077218"/>
          </a:xfrm>
          <a:prstGeom prst="rect">
            <a:avLst/>
          </a:prstGeom>
          <a:noFill/>
        </p:spPr>
        <p:txBody>
          <a:bodyPr wrap="square" rtlCol="0">
            <a:spAutoFit/>
          </a:bodyPr>
          <a:lstStyle/>
          <a:p>
            <a:r>
              <a:rPr lang="en-US" sz="1600" dirty="0"/>
              <a:t>Each budget request is scored with this key code indicating estimated cost.  The list is subject to change as the budget process progresses and further information is obtained.  Estimates are presented for purposes of perspective. </a:t>
            </a:r>
          </a:p>
        </p:txBody>
      </p:sp>
    </p:spTree>
    <p:extLst>
      <p:ext uri="{BB962C8B-B14F-4D97-AF65-F5344CB8AC3E}">
        <p14:creationId xmlns:p14="http://schemas.microsoft.com/office/powerpoint/2010/main" val="375377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886968"/>
            <a:ext cx="8229600" cy="4525963"/>
          </a:xfrm>
        </p:spPr>
        <p:txBody>
          <a:bodyPr/>
          <a:lstStyle/>
          <a:p>
            <a:pPr marL="0" indent="0">
              <a:buNone/>
            </a:pPr>
            <a:r>
              <a:rPr lang="en-US" sz="2000" dirty="0">
                <a:solidFill>
                  <a:srgbClr val="3D59E4"/>
                </a:solidFill>
              </a:rPr>
              <a:t>$$$</a:t>
            </a:r>
            <a:r>
              <a:rPr lang="en-US" sz="2000" dirty="0"/>
              <a:t>		CSA mandatory cost increases</a:t>
            </a:r>
          </a:p>
          <a:p>
            <a:pPr marL="0" indent="0">
              <a:buNone/>
            </a:pPr>
            <a:r>
              <a:rPr lang="en-US" sz="2000" dirty="0">
                <a:solidFill>
                  <a:srgbClr val="3D59E4"/>
                </a:solidFill>
              </a:rPr>
              <a:t>$$</a:t>
            </a:r>
            <a:r>
              <a:rPr lang="en-US" sz="2000" dirty="0"/>
              <a:t>		Technology replacement plan </a:t>
            </a:r>
          </a:p>
          <a:p>
            <a:pPr marL="0" indent="0">
              <a:buNone/>
            </a:pPr>
            <a:r>
              <a:rPr lang="en-US" sz="2000" dirty="0">
                <a:solidFill>
                  <a:srgbClr val="3D59E4"/>
                </a:solidFill>
              </a:rPr>
              <a:t>$$</a:t>
            </a:r>
            <a:r>
              <a:rPr lang="en-US" sz="2000" dirty="0"/>
              <a:t>		AED units and/or battery replacements</a:t>
            </a:r>
          </a:p>
          <a:p>
            <a:pPr marL="0" indent="0">
              <a:buNone/>
            </a:pPr>
            <a:r>
              <a:rPr lang="en-US" sz="2000" dirty="0">
                <a:solidFill>
                  <a:srgbClr val="3D59E4"/>
                </a:solidFill>
              </a:rPr>
              <a:t>$$		</a:t>
            </a:r>
            <a:r>
              <a:rPr lang="en-US" sz="2000" dirty="0"/>
              <a:t>Cave Spring High staffing positions during construction</a:t>
            </a:r>
          </a:p>
          <a:p>
            <a:pPr marL="0" indent="0">
              <a:buNone/>
            </a:pPr>
            <a:r>
              <a:rPr lang="en-US" sz="2000" dirty="0">
                <a:solidFill>
                  <a:srgbClr val="3D59E4"/>
                </a:solidFill>
              </a:rPr>
              <a:t>$$</a:t>
            </a:r>
            <a:r>
              <a:rPr lang="en-US" sz="2000" dirty="0"/>
              <a:t>		Contractual increase in contracts for custodial, grounds, HR software</a:t>
            </a:r>
          </a:p>
          <a:p>
            <a:pPr marL="0" indent="0">
              <a:buNone/>
            </a:pPr>
            <a:r>
              <a:rPr lang="en-US" sz="2000" dirty="0">
                <a:solidFill>
                  <a:srgbClr val="3D59E4"/>
                </a:solidFill>
              </a:rPr>
              <a:t>$$</a:t>
            </a:r>
            <a:r>
              <a:rPr lang="en-US" sz="2000" dirty="0"/>
              <a:t>		School bus replacements</a:t>
            </a:r>
          </a:p>
          <a:p>
            <a:pPr marL="0" indent="0">
              <a:buNone/>
            </a:pPr>
            <a:r>
              <a:rPr lang="en-US" sz="2000" dirty="0">
                <a:solidFill>
                  <a:srgbClr val="3D59E4"/>
                </a:solidFill>
              </a:rPr>
              <a:t>$		</a:t>
            </a:r>
            <a:r>
              <a:rPr lang="en-US" sz="2000" dirty="0"/>
              <a:t>Diesel rate increase</a:t>
            </a:r>
          </a:p>
          <a:p>
            <a:pPr marL="0" indent="0">
              <a:buNone/>
            </a:pPr>
            <a:r>
              <a:rPr lang="en-US" sz="2000" dirty="0">
                <a:solidFill>
                  <a:srgbClr val="3D59E4"/>
                </a:solidFill>
              </a:rPr>
              <a:t>$</a:t>
            </a:r>
            <a:r>
              <a:rPr lang="en-US" sz="2000" dirty="0"/>
              <a:t>		Fiduciary investment policy premium (new)</a:t>
            </a:r>
          </a:p>
          <a:p>
            <a:pPr marL="0" indent="0">
              <a:buNone/>
            </a:pPr>
            <a:r>
              <a:rPr lang="en-US" sz="2000" dirty="0">
                <a:solidFill>
                  <a:srgbClr val="3D59E4"/>
                </a:solidFill>
              </a:rPr>
              <a:t>$</a:t>
            </a:r>
            <a:r>
              <a:rPr lang="en-US" sz="2000" dirty="0"/>
              <a:t>		Property and flood insurance rate increases</a:t>
            </a:r>
          </a:p>
          <a:p>
            <a:pPr marL="0" indent="0">
              <a:buNone/>
            </a:pPr>
            <a:r>
              <a:rPr lang="en-US" sz="2000" dirty="0">
                <a:solidFill>
                  <a:srgbClr val="3D59E4"/>
                </a:solidFill>
              </a:rPr>
              <a:t>$</a:t>
            </a:r>
            <a:r>
              <a:rPr lang="en-US" sz="2000" dirty="0"/>
              <a:t>		Medicaid revenue reduction (FAMIS)</a:t>
            </a:r>
          </a:p>
          <a:p>
            <a:pPr marL="0" indent="0">
              <a:buNone/>
            </a:pPr>
            <a:r>
              <a:rPr lang="en-US" sz="2000" dirty="0">
                <a:solidFill>
                  <a:srgbClr val="3D59E4"/>
                </a:solidFill>
              </a:rPr>
              <a:t>$</a:t>
            </a:r>
            <a:r>
              <a:rPr lang="en-US" sz="2000" dirty="0"/>
              <a:t>		WBHS artificial turf replacement reserve</a:t>
            </a:r>
          </a:p>
          <a:p>
            <a:pPr marL="0" indent="0">
              <a:buNone/>
            </a:pPr>
            <a:r>
              <a:rPr lang="en-US" sz="2000" dirty="0">
                <a:solidFill>
                  <a:srgbClr val="3D59E4"/>
                </a:solidFill>
              </a:rPr>
              <a:t>$</a:t>
            </a:r>
            <a:r>
              <a:rPr lang="en-US" sz="2000" dirty="0"/>
              <a:t>		Workers compensation claims increase</a:t>
            </a:r>
          </a:p>
          <a:p>
            <a:pPr marL="0" indent="0">
              <a:buNone/>
            </a:pPr>
            <a:endParaRPr lang="en-US" sz="2000" dirty="0"/>
          </a:p>
          <a:p>
            <a:pPr marL="0" indent="0">
              <a:buNone/>
            </a:pPr>
            <a:endParaRPr lang="en-US" dirty="0"/>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Investment in Sustainability</a:t>
            </a:r>
          </a:p>
        </p:txBody>
      </p:sp>
      <p:graphicFrame>
        <p:nvGraphicFramePr>
          <p:cNvPr id="5" name="Table 4" title="key code for estimated costs"/>
          <p:cNvGraphicFramePr>
            <a:graphicFrameLocks noGrp="1"/>
          </p:cNvGraphicFramePr>
          <p:nvPr>
            <p:extLst>
              <p:ext uri="{D42A27DB-BD31-4B8C-83A1-F6EECF244321}">
                <p14:modId xmlns:p14="http://schemas.microsoft.com/office/powerpoint/2010/main" val="940705077"/>
              </p:ext>
            </p:extLst>
          </p:nvPr>
        </p:nvGraphicFramePr>
        <p:xfrm>
          <a:off x="457200" y="5507050"/>
          <a:ext cx="2213191" cy="1150204"/>
        </p:xfrm>
        <a:graphic>
          <a:graphicData uri="http://schemas.openxmlformats.org/drawingml/2006/table">
            <a:tbl>
              <a:tblPr/>
              <a:tblGrid>
                <a:gridCol w="677723">
                  <a:extLst>
                    <a:ext uri="{9D8B030D-6E8A-4147-A177-3AD203B41FA5}">
                      <a16:colId xmlns:a16="http://schemas.microsoft.com/office/drawing/2014/main" val="20000"/>
                    </a:ext>
                  </a:extLst>
                </a:gridCol>
                <a:gridCol w="1535468">
                  <a:extLst>
                    <a:ext uri="{9D8B030D-6E8A-4147-A177-3AD203B41FA5}">
                      <a16:colId xmlns:a16="http://schemas.microsoft.com/office/drawing/2014/main" val="20001"/>
                    </a:ext>
                  </a:extLst>
                </a:gridCol>
              </a:tblGrid>
              <a:tr h="236807">
                <a:tc gridSpan="2">
                  <a:txBody>
                    <a:bodyPr/>
                    <a:lstStyle/>
                    <a:p>
                      <a:pPr algn="ctr" fontAlgn="b"/>
                      <a:r>
                        <a:rPr lang="en-US" sz="1100" b="1" i="0" u="none" strike="noStrike" dirty="0">
                          <a:solidFill>
                            <a:srgbClr val="000000"/>
                          </a:solidFill>
                          <a:effectLst/>
                          <a:latin typeface="Calibri" panose="020F0502020204030204" pitchFamily="34" charset="0"/>
                        </a:rPr>
                        <a:t>Key Code for Estimated Costs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6E0B4"/>
                    </a:solidFill>
                  </a:tcPr>
                </a:tc>
                <a:tc hMerge="1">
                  <a:txBody>
                    <a:bodyPr/>
                    <a:lstStyle/>
                    <a:p>
                      <a:endParaRPr lang="en-US"/>
                    </a:p>
                  </a:txBody>
                  <a:tcPr/>
                </a:tc>
                <a:extLst>
                  <a:ext uri="{0D108BD9-81ED-4DB2-BD59-A6C34878D82A}">
                    <a16:rowId xmlns:a16="http://schemas.microsoft.com/office/drawing/2014/main" val="10000"/>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Over $1,000,000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extLst>
                  <a:ext uri="{0D108BD9-81ED-4DB2-BD59-A6C34878D82A}">
                    <a16:rowId xmlns:a16="http://schemas.microsoft.com/office/drawing/2014/main" val="876441765"/>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$500,000 to $999,999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solidFill>
                      <a:srgbClr val="C6E0B4"/>
                    </a:solidFill>
                  </a:tcPr>
                </a:tc>
                <a:extLst>
                  <a:ext uri="{0D108BD9-81ED-4DB2-BD59-A6C34878D82A}">
                    <a16:rowId xmlns:a16="http://schemas.microsoft.com/office/drawing/2014/main" val="10001"/>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$100,000 to $499,999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10002"/>
                  </a:ext>
                </a:extLst>
              </a:tr>
              <a:tr h="236807">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Under $100,000</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99229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half" idx="2"/>
          </p:nvPr>
        </p:nvSpPr>
        <p:spPr>
          <a:xfrm>
            <a:off x="457200" y="935678"/>
            <a:ext cx="4746811" cy="2306178"/>
          </a:xfrm>
        </p:spPr>
        <p:txBody>
          <a:bodyPr>
            <a:normAutofit/>
          </a:bodyPr>
          <a:lstStyle/>
          <a:p>
            <a:pPr marL="0" indent="0">
              <a:spcBef>
                <a:spcPts val="480"/>
              </a:spcBef>
              <a:buNone/>
            </a:pPr>
            <a:r>
              <a:rPr lang="en-US" sz="2000" dirty="0">
                <a:solidFill>
                  <a:srgbClr val="3D59E4"/>
                </a:solidFill>
              </a:rPr>
              <a:t>$$$$</a:t>
            </a:r>
            <a:r>
              <a:rPr lang="en-US" sz="2000" dirty="0"/>
              <a:t>	Step increase on pay plan</a:t>
            </a:r>
          </a:p>
          <a:p>
            <a:pPr marL="0" indent="0">
              <a:spcBef>
                <a:spcPts val="480"/>
              </a:spcBef>
              <a:buNone/>
            </a:pPr>
            <a:r>
              <a:rPr lang="en-US" sz="2000" dirty="0">
                <a:solidFill>
                  <a:srgbClr val="3D59E4"/>
                </a:solidFill>
              </a:rPr>
              <a:t>$$$</a:t>
            </a:r>
            <a:r>
              <a:rPr lang="en-US" sz="2000" dirty="0"/>
              <a:t>		New employee positions</a:t>
            </a:r>
          </a:p>
          <a:p>
            <a:pPr marL="0" indent="0">
              <a:spcBef>
                <a:spcPts val="480"/>
              </a:spcBef>
              <a:buNone/>
            </a:pPr>
            <a:r>
              <a:rPr lang="en-US" sz="2000" dirty="0">
                <a:solidFill>
                  <a:srgbClr val="3D59E4"/>
                </a:solidFill>
              </a:rPr>
              <a:t>$$</a:t>
            </a:r>
            <a:r>
              <a:rPr lang="en-US" sz="2000" dirty="0"/>
              <a:t>		Health insurance increase</a:t>
            </a:r>
          </a:p>
          <a:p>
            <a:pPr marL="0" indent="0">
              <a:spcBef>
                <a:spcPts val="480"/>
              </a:spcBef>
              <a:buNone/>
            </a:pPr>
            <a:r>
              <a:rPr lang="en-US" sz="2000" dirty="0">
                <a:solidFill>
                  <a:srgbClr val="3D59E4"/>
                </a:solidFill>
              </a:rPr>
              <a:t>$$</a:t>
            </a:r>
            <a:r>
              <a:rPr lang="en-US" sz="2000" dirty="0"/>
              <a:t>		Stipend &amp; supplement (Phase 2)</a:t>
            </a:r>
          </a:p>
          <a:p>
            <a:pPr marL="0" indent="0">
              <a:spcBef>
                <a:spcPts val="480"/>
              </a:spcBef>
              <a:buNone/>
            </a:pPr>
            <a:r>
              <a:rPr lang="en-US" sz="2000" dirty="0">
                <a:solidFill>
                  <a:srgbClr val="3D59E4"/>
                </a:solidFill>
              </a:rPr>
              <a:t>$$</a:t>
            </a:r>
            <a:r>
              <a:rPr lang="en-US" sz="2000" dirty="0"/>
              <a:t>		Substitute pay increase</a:t>
            </a:r>
            <a:endParaRPr lang="en-US" sz="1700" dirty="0"/>
          </a:p>
          <a:p>
            <a:pPr>
              <a:spcBef>
                <a:spcPts val="480"/>
              </a:spcBef>
            </a:pPr>
            <a:endParaRPr lang="en-US" dirty="0"/>
          </a:p>
        </p:txBody>
      </p:sp>
      <p:sp>
        <p:nvSpPr>
          <p:cNvPr id="6" name="Content Placeholder 5"/>
          <p:cNvSpPr>
            <a:spLocks noGrp="1"/>
          </p:cNvSpPr>
          <p:nvPr>
            <p:ph sz="quarter" idx="4"/>
          </p:nvPr>
        </p:nvSpPr>
        <p:spPr>
          <a:xfrm>
            <a:off x="1060450" y="2962889"/>
            <a:ext cx="4041775" cy="2881463"/>
          </a:xfrm>
        </p:spPr>
        <p:txBody>
          <a:bodyPr>
            <a:noAutofit/>
          </a:bodyPr>
          <a:lstStyle/>
          <a:p>
            <a:pPr marL="0" indent="0">
              <a:buNone/>
            </a:pPr>
            <a:r>
              <a:rPr lang="en-US" sz="1400" dirty="0"/>
              <a:t>Positions requested:</a:t>
            </a:r>
          </a:p>
          <a:p>
            <a:pPr>
              <a:buFont typeface="Wingdings" panose="05000000000000000000" pitchFamily="2" charset="2"/>
              <a:buChar char="v"/>
            </a:pPr>
            <a:r>
              <a:rPr lang="en-US" sz="1400" dirty="0"/>
              <a:t>Special education region supervisor</a:t>
            </a:r>
          </a:p>
          <a:p>
            <a:pPr>
              <a:buFont typeface="Wingdings" panose="05000000000000000000" pitchFamily="2" charset="2"/>
              <a:buChar char="v"/>
            </a:pPr>
            <a:r>
              <a:rPr lang="en-US" sz="1400" dirty="0"/>
              <a:t>Full-time speech and OT</a:t>
            </a:r>
          </a:p>
          <a:p>
            <a:pPr>
              <a:buFont typeface="Wingdings" panose="05000000000000000000" pitchFamily="2" charset="2"/>
              <a:buChar char="v"/>
            </a:pPr>
            <a:r>
              <a:rPr lang="en-US" sz="1400" dirty="0"/>
              <a:t>Preschool teachers and IA’’s</a:t>
            </a:r>
          </a:p>
          <a:p>
            <a:pPr>
              <a:buFont typeface="Wingdings" panose="05000000000000000000" pitchFamily="2" charset="2"/>
              <a:buChar char="v"/>
            </a:pPr>
            <a:r>
              <a:rPr lang="en-US" sz="1400" dirty="0"/>
              <a:t>EMT and site athletic trainers</a:t>
            </a:r>
          </a:p>
          <a:p>
            <a:pPr>
              <a:buFont typeface="Wingdings" panose="05000000000000000000" pitchFamily="2" charset="2"/>
              <a:buChar char="v"/>
            </a:pPr>
            <a:r>
              <a:rPr lang="en-US" sz="1400" dirty="0"/>
              <a:t>Middle school reading specialists</a:t>
            </a:r>
          </a:p>
          <a:p>
            <a:pPr>
              <a:buFont typeface="Wingdings" panose="05000000000000000000" pitchFamily="2" charset="2"/>
              <a:buChar char="v"/>
            </a:pPr>
            <a:r>
              <a:rPr lang="en-US" sz="1400" dirty="0"/>
              <a:t>ISD therapeutic</a:t>
            </a:r>
          </a:p>
          <a:p>
            <a:pPr>
              <a:buFont typeface="Wingdings" panose="05000000000000000000" pitchFamily="2" charset="2"/>
              <a:buChar char="v"/>
            </a:pPr>
            <a:r>
              <a:rPr lang="en-US" sz="1400" dirty="0"/>
              <a:t>Additional high school assistant principal (WBH)</a:t>
            </a:r>
          </a:p>
          <a:p>
            <a:pPr>
              <a:buFont typeface="Wingdings" panose="05000000000000000000" pitchFamily="2" charset="2"/>
              <a:buChar char="v"/>
            </a:pPr>
            <a:r>
              <a:rPr lang="en-US" sz="1400" dirty="0"/>
              <a:t>Elementary SRO</a:t>
            </a:r>
          </a:p>
          <a:p>
            <a:pPr marL="0" indent="0">
              <a:buNone/>
            </a:pPr>
            <a:endParaRPr lang="en-US" sz="1400" dirty="0"/>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Investment in People</a:t>
            </a:r>
          </a:p>
        </p:txBody>
      </p:sp>
      <p:sp>
        <p:nvSpPr>
          <p:cNvPr id="13" name="Content Placeholder 5"/>
          <p:cNvSpPr txBox="1">
            <a:spLocks/>
          </p:cNvSpPr>
          <p:nvPr/>
        </p:nvSpPr>
        <p:spPr>
          <a:xfrm>
            <a:off x="5102225" y="2972698"/>
            <a:ext cx="4041775" cy="29772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a:buFont typeface="Wingdings" panose="05000000000000000000" pitchFamily="2" charset="2"/>
              <a:buChar char="v"/>
            </a:pPr>
            <a:endParaRPr lang="en-US" sz="1400" dirty="0"/>
          </a:p>
          <a:p>
            <a:pPr>
              <a:buFont typeface="Wingdings" panose="05000000000000000000" pitchFamily="2" charset="2"/>
              <a:buChar char="v"/>
            </a:pPr>
            <a:r>
              <a:rPr lang="en-US" sz="1400" dirty="0"/>
              <a:t>Additional indoor track coach</a:t>
            </a:r>
          </a:p>
          <a:p>
            <a:pPr>
              <a:buFont typeface="Wingdings" panose="05000000000000000000" pitchFamily="2" charset="2"/>
              <a:buChar char="v"/>
            </a:pPr>
            <a:r>
              <a:rPr lang="en-US" sz="1400" dirty="0"/>
              <a:t>Middle school guidance counselor</a:t>
            </a:r>
          </a:p>
          <a:p>
            <a:pPr>
              <a:buFont typeface="Wingdings" panose="05000000000000000000" pitchFamily="2" charset="2"/>
              <a:buChar char="v"/>
            </a:pPr>
            <a:r>
              <a:rPr lang="en-US" sz="1400" dirty="0"/>
              <a:t>Elementary math coaches</a:t>
            </a:r>
          </a:p>
          <a:p>
            <a:pPr>
              <a:buFont typeface="Wingdings" panose="05000000000000000000" pitchFamily="2" charset="2"/>
              <a:buChar char="v"/>
            </a:pPr>
            <a:r>
              <a:rPr lang="en-US" sz="1400" dirty="0"/>
              <a:t>IA’s</a:t>
            </a:r>
          </a:p>
          <a:p>
            <a:pPr>
              <a:buFont typeface="Wingdings" panose="05000000000000000000" pitchFamily="2" charset="2"/>
              <a:buChar char="v"/>
            </a:pPr>
            <a:r>
              <a:rPr lang="en-US" sz="1400" dirty="0">
                <a:cs typeface="Calibri" panose="020F0502020204030204" pitchFamily="34" charset="0"/>
              </a:rPr>
              <a:t> </a:t>
            </a:r>
            <a:r>
              <a:rPr lang="en-US" sz="1400" dirty="0"/>
              <a:t>Floating elementary assistant principal</a:t>
            </a:r>
          </a:p>
          <a:p>
            <a:pPr>
              <a:buFont typeface="Wingdings" panose="05000000000000000000" pitchFamily="2" charset="2"/>
              <a:buChar char="v"/>
            </a:pPr>
            <a:r>
              <a:rPr lang="en-US" sz="1400" dirty="0"/>
              <a:t>Additional elective sections</a:t>
            </a:r>
          </a:p>
          <a:p>
            <a:pPr>
              <a:buFont typeface="Wingdings" panose="05000000000000000000" pitchFamily="2" charset="2"/>
              <a:buChar char="v"/>
            </a:pPr>
            <a:r>
              <a:rPr lang="en-US" sz="1400" dirty="0"/>
              <a:t>CSHS staffing during construction</a:t>
            </a:r>
          </a:p>
          <a:p>
            <a:pPr>
              <a:buFont typeface="Wingdings" panose="05000000000000000000" pitchFamily="2" charset="2"/>
              <a:buChar char="v"/>
            </a:pPr>
            <a:r>
              <a:rPr lang="en-US" sz="1400" dirty="0"/>
              <a:t>Full-time testing coordinator (GHS)</a:t>
            </a:r>
          </a:p>
          <a:p>
            <a:pPr>
              <a:buFont typeface="Wingdings" panose="05000000000000000000" pitchFamily="2" charset="2"/>
              <a:buChar char="v"/>
            </a:pPr>
            <a:r>
              <a:rPr lang="en-US" sz="1400" dirty="0"/>
              <a:t>Middle school administrator/dean of students</a:t>
            </a:r>
          </a:p>
          <a:p>
            <a:pPr>
              <a:buFont typeface="Wingdings" panose="05000000000000000000" pitchFamily="2" charset="2"/>
              <a:buChar char="v"/>
            </a:pPr>
            <a:r>
              <a:rPr lang="en-US" sz="1400"/>
              <a:t>Guidance supervisor</a:t>
            </a:r>
            <a:endParaRPr lang="en-US" sz="1400" dirty="0"/>
          </a:p>
        </p:txBody>
      </p:sp>
      <p:graphicFrame>
        <p:nvGraphicFramePr>
          <p:cNvPr id="10" name="Table 9" title="key code for estimated costs"/>
          <p:cNvGraphicFramePr>
            <a:graphicFrameLocks noGrp="1"/>
          </p:cNvGraphicFramePr>
          <p:nvPr>
            <p:extLst>
              <p:ext uri="{D42A27DB-BD31-4B8C-83A1-F6EECF244321}">
                <p14:modId xmlns:p14="http://schemas.microsoft.com/office/powerpoint/2010/main" val="3532803200"/>
              </p:ext>
            </p:extLst>
          </p:nvPr>
        </p:nvGraphicFramePr>
        <p:xfrm>
          <a:off x="457200" y="5507050"/>
          <a:ext cx="2213191" cy="1150204"/>
        </p:xfrm>
        <a:graphic>
          <a:graphicData uri="http://schemas.openxmlformats.org/drawingml/2006/table">
            <a:tbl>
              <a:tblPr/>
              <a:tblGrid>
                <a:gridCol w="677723">
                  <a:extLst>
                    <a:ext uri="{9D8B030D-6E8A-4147-A177-3AD203B41FA5}">
                      <a16:colId xmlns:a16="http://schemas.microsoft.com/office/drawing/2014/main" val="20000"/>
                    </a:ext>
                  </a:extLst>
                </a:gridCol>
                <a:gridCol w="1535468">
                  <a:extLst>
                    <a:ext uri="{9D8B030D-6E8A-4147-A177-3AD203B41FA5}">
                      <a16:colId xmlns:a16="http://schemas.microsoft.com/office/drawing/2014/main" val="20001"/>
                    </a:ext>
                  </a:extLst>
                </a:gridCol>
              </a:tblGrid>
              <a:tr h="236807">
                <a:tc gridSpan="2">
                  <a:txBody>
                    <a:bodyPr/>
                    <a:lstStyle/>
                    <a:p>
                      <a:pPr algn="ctr" fontAlgn="b"/>
                      <a:r>
                        <a:rPr lang="en-US" sz="1100" b="1" i="0" u="none" strike="noStrike" dirty="0">
                          <a:solidFill>
                            <a:srgbClr val="000000"/>
                          </a:solidFill>
                          <a:effectLst/>
                          <a:latin typeface="Calibri" panose="020F0502020204030204" pitchFamily="34" charset="0"/>
                        </a:rPr>
                        <a:t>Key Code for Estimated Costs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6E0B4"/>
                    </a:solidFill>
                  </a:tcPr>
                </a:tc>
                <a:tc hMerge="1">
                  <a:txBody>
                    <a:bodyPr/>
                    <a:lstStyle/>
                    <a:p>
                      <a:endParaRPr lang="en-US"/>
                    </a:p>
                  </a:txBody>
                  <a:tcPr/>
                </a:tc>
                <a:extLst>
                  <a:ext uri="{0D108BD9-81ED-4DB2-BD59-A6C34878D82A}">
                    <a16:rowId xmlns:a16="http://schemas.microsoft.com/office/drawing/2014/main" val="10000"/>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Over $1,000,000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extLst>
                  <a:ext uri="{0D108BD9-81ED-4DB2-BD59-A6C34878D82A}">
                    <a16:rowId xmlns:a16="http://schemas.microsoft.com/office/drawing/2014/main" val="876441765"/>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$500,000 to $999,999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solidFill>
                      <a:srgbClr val="C6E0B4"/>
                    </a:solidFill>
                  </a:tcPr>
                </a:tc>
                <a:extLst>
                  <a:ext uri="{0D108BD9-81ED-4DB2-BD59-A6C34878D82A}">
                    <a16:rowId xmlns:a16="http://schemas.microsoft.com/office/drawing/2014/main" val="10001"/>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$100,000 to $499,999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10002"/>
                  </a:ext>
                </a:extLst>
              </a:tr>
              <a:tr h="236807">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Under $100,000</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80213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882354"/>
            <a:ext cx="8229600" cy="5426371"/>
          </a:xfrm>
        </p:spPr>
        <p:txBody>
          <a:bodyPr>
            <a:normAutofit/>
          </a:bodyPr>
          <a:lstStyle/>
          <a:p>
            <a:pPr marL="0" indent="0">
              <a:buNone/>
            </a:pPr>
            <a:r>
              <a:rPr lang="en-US" sz="2000" dirty="0">
                <a:solidFill>
                  <a:srgbClr val="3D59E4"/>
                </a:solidFill>
              </a:rPr>
              <a:t>$$$</a:t>
            </a:r>
            <a:r>
              <a:rPr lang="en-US" sz="2000" dirty="0"/>
              <a:t>		Expand health benefits for part-time employees</a:t>
            </a:r>
          </a:p>
          <a:p>
            <a:pPr marL="0" indent="0">
              <a:buNone/>
            </a:pPr>
            <a:r>
              <a:rPr lang="en-US" sz="2000" dirty="0">
                <a:solidFill>
                  <a:srgbClr val="3D59E4"/>
                </a:solidFill>
              </a:rPr>
              <a:t>$$</a:t>
            </a:r>
            <a:r>
              <a:rPr lang="en-US" sz="2000" dirty="0"/>
              <a:t>		New Alternative education program </a:t>
            </a:r>
          </a:p>
          <a:p>
            <a:pPr marL="0" indent="0">
              <a:buNone/>
            </a:pPr>
            <a:r>
              <a:rPr lang="en-US" sz="2000" dirty="0">
                <a:solidFill>
                  <a:srgbClr val="3D59E4"/>
                </a:solidFill>
              </a:rPr>
              <a:t>$$</a:t>
            </a:r>
            <a:r>
              <a:rPr lang="en-US" sz="2000" dirty="0"/>
              <a:t>		Expand nurse coverage in schools</a:t>
            </a:r>
          </a:p>
          <a:p>
            <a:pPr marL="0" indent="0">
              <a:buNone/>
            </a:pPr>
            <a:r>
              <a:rPr lang="en-US" sz="2000" dirty="0">
                <a:solidFill>
                  <a:srgbClr val="3D59E4"/>
                </a:solidFill>
              </a:rPr>
              <a:t>$$</a:t>
            </a:r>
            <a:r>
              <a:rPr lang="en-US" sz="2000" dirty="0"/>
              <a:t>		New In School Detention program</a:t>
            </a:r>
          </a:p>
          <a:p>
            <a:pPr marL="0" indent="0">
              <a:buNone/>
            </a:pPr>
            <a:r>
              <a:rPr lang="en-US" sz="2000" dirty="0">
                <a:solidFill>
                  <a:srgbClr val="3D59E4"/>
                </a:solidFill>
              </a:rPr>
              <a:t>$$</a:t>
            </a:r>
            <a:r>
              <a:rPr lang="en-US" sz="2000" dirty="0"/>
              <a:t>		New pool cars or additional travel  budget</a:t>
            </a:r>
          </a:p>
          <a:p>
            <a:pPr marL="0" indent="0">
              <a:buNone/>
            </a:pPr>
            <a:r>
              <a:rPr lang="en-US" sz="2000" dirty="0">
                <a:solidFill>
                  <a:srgbClr val="3D59E4"/>
                </a:solidFill>
              </a:rPr>
              <a:t>$$</a:t>
            </a:r>
            <a:r>
              <a:rPr lang="en-US" sz="2000" dirty="0"/>
              <a:t>		Reduce non-resident tuition charges</a:t>
            </a:r>
          </a:p>
          <a:p>
            <a:pPr marL="0" indent="0">
              <a:buNone/>
            </a:pPr>
            <a:r>
              <a:rPr lang="en-US" sz="2000" dirty="0">
                <a:solidFill>
                  <a:srgbClr val="3D59E4"/>
                </a:solidFill>
              </a:rPr>
              <a:t>$</a:t>
            </a:r>
            <a:r>
              <a:rPr lang="en-US" sz="2000" dirty="0"/>
              <a:t>		CPR training employee reimbursements</a:t>
            </a:r>
          </a:p>
          <a:p>
            <a:pPr marL="0" indent="0">
              <a:buNone/>
            </a:pPr>
            <a:r>
              <a:rPr lang="en-US" sz="2000" dirty="0">
                <a:solidFill>
                  <a:srgbClr val="3D59E4"/>
                </a:solidFill>
              </a:rPr>
              <a:t>$</a:t>
            </a:r>
            <a:r>
              <a:rPr lang="en-US" sz="2000" dirty="0"/>
              <a:t>		Expand allotments to schools</a:t>
            </a:r>
          </a:p>
          <a:p>
            <a:pPr marL="0" indent="0">
              <a:buNone/>
            </a:pPr>
            <a:r>
              <a:rPr lang="en-US" sz="2000" dirty="0">
                <a:solidFill>
                  <a:srgbClr val="3D59E4"/>
                </a:solidFill>
              </a:rPr>
              <a:t>$</a:t>
            </a:r>
            <a:r>
              <a:rPr lang="en-US" sz="2000" dirty="0"/>
              <a:t>		Governor's School student transportation</a:t>
            </a:r>
          </a:p>
          <a:p>
            <a:pPr marL="0" indent="0">
              <a:buNone/>
            </a:pPr>
            <a:r>
              <a:rPr lang="en-US" sz="2000" dirty="0">
                <a:solidFill>
                  <a:srgbClr val="3D59E4"/>
                </a:solidFill>
              </a:rPr>
              <a:t>$</a:t>
            </a:r>
            <a:r>
              <a:rPr lang="en-US" sz="2000" dirty="0"/>
              <a:t>		Remove church rental income from Operating Budget</a:t>
            </a:r>
          </a:p>
          <a:p>
            <a:pPr marL="0" indent="0">
              <a:buNone/>
            </a:pPr>
            <a:r>
              <a:rPr lang="en-US" sz="2000" dirty="0">
                <a:solidFill>
                  <a:srgbClr val="3D59E4"/>
                </a:solidFill>
              </a:rPr>
              <a:t>$ </a:t>
            </a:r>
            <a:r>
              <a:rPr lang="en-US" sz="2000" dirty="0"/>
              <a:t>		Remove parking fees from Operating Budget</a:t>
            </a:r>
            <a:endParaRPr lang="en-US" dirty="0"/>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Investment in Program Enhancements</a:t>
            </a:r>
          </a:p>
        </p:txBody>
      </p:sp>
      <p:graphicFrame>
        <p:nvGraphicFramePr>
          <p:cNvPr id="6" name="Table 5" title="key code for estimated costs"/>
          <p:cNvGraphicFramePr>
            <a:graphicFrameLocks noGrp="1"/>
          </p:cNvGraphicFramePr>
          <p:nvPr>
            <p:extLst>
              <p:ext uri="{D42A27DB-BD31-4B8C-83A1-F6EECF244321}">
                <p14:modId xmlns:p14="http://schemas.microsoft.com/office/powerpoint/2010/main" val="363343916"/>
              </p:ext>
            </p:extLst>
          </p:nvPr>
        </p:nvGraphicFramePr>
        <p:xfrm>
          <a:off x="457200" y="5507050"/>
          <a:ext cx="2213191" cy="1150204"/>
        </p:xfrm>
        <a:graphic>
          <a:graphicData uri="http://schemas.openxmlformats.org/drawingml/2006/table">
            <a:tbl>
              <a:tblPr/>
              <a:tblGrid>
                <a:gridCol w="677723">
                  <a:extLst>
                    <a:ext uri="{9D8B030D-6E8A-4147-A177-3AD203B41FA5}">
                      <a16:colId xmlns:a16="http://schemas.microsoft.com/office/drawing/2014/main" val="20000"/>
                    </a:ext>
                  </a:extLst>
                </a:gridCol>
                <a:gridCol w="1535468">
                  <a:extLst>
                    <a:ext uri="{9D8B030D-6E8A-4147-A177-3AD203B41FA5}">
                      <a16:colId xmlns:a16="http://schemas.microsoft.com/office/drawing/2014/main" val="20001"/>
                    </a:ext>
                  </a:extLst>
                </a:gridCol>
              </a:tblGrid>
              <a:tr h="236807">
                <a:tc gridSpan="2">
                  <a:txBody>
                    <a:bodyPr/>
                    <a:lstStyle/>
                    <a:p>
                      <a:pPr algn="ctr" fontAlgn="b"/>
                      <a:r>
                        <a:rPr lang="en-US" sz="1100" b="1" i="0" u="none" strike="noStrike" dirty="0">
                          <a:solidFill>
                            <a:srgbClr val="000000"/>
                          </a:solidFill>
                          <a:effectLst/>
                          <a:latin typeface="Calibri" panose="020F0502020204030204" pitchFamily="34" charset="0"/>
                        </a:rPr>
                        <a:t>Key Code for Estimated Costs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6E0B4"/>
                    </a:solidFill>
                  </a:tcPr>
                </a:tc>
                <a:tc hMerge="1">
                  <a:txBody>
                    <a:bodyPr/>
                    <a:lstStyle/>
                    <a:p>
                      <a:endParaRPr lang="en-US"/>
                    </a:p>
                  </a:txBody>
                  <a:tcPr/>
                </a:tc>
                <a:extLst>
                  <a:ext uri="{0D108BD9-81ED-4DB2-BD59-A6C34878D82A}">
                    <a16:rowId xmlns:a16="http://schemas.microsoft.com/office/drawing/2014/main" val="10000"/>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Over $1,000,000</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extLst>
                  <a:ext uri="{0D108BD9-81ED-4DB2-BD59-A6C34878D82A}">
                    <a16:rowId xmlns:a16="http://schemas.microsoft.com/office/drawing/2014/main" val="876441765"/>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$500,000 to $999,999</a:t>
                      </a: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solidFill>
                      <a:srgbClr val="C6E0B4"/>
                    </a:solidFill>
                  </a:tcPr>
                </a:tc>
                <a:extLst>
                  <a:ext uri="{0D108BD9-81ED-4DB2-BD59-A6C34878D82A}">
                    <a16:rowId xmlns:a16="http://schemas.microsoft.com/office/drawing/2014/main" val="10001"/>
                  </a:ext>
                </a:extLst>
              </a:tr>
              <a:tr h="225530">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$100,000 to $499,999</a:t>
                      </a:r>
                    </a:p>
                  </a:txBody>
                  <a:tcPr marL="9525" marR="9525" marT="9525" marB="0" anchor="b">
                    <a:lnL>
                      <a:noFill/>
                    </a:lnL>
                    <a:lnR w="12700" cap="flat" cmpd="sng" algn="ctr">
                      <a:solidFill>
                        <a:schemeClr val="tx1"/>
                      </a:solidFill>
                      <a:prstDash val="solid"/>
                      <a:round/>
                      <a:headEnd type="none" w="med" len="med"/>
                      <a:tailEnd type="none" w="med" len="med"/>
                    </a:lnR>
                    <a:lnT>
                      <a:noFill/>
                    </a:lnT>
                    <a:lnB>
                      <a:noFill/>
                    </a:lnB>
                    <a:solidFill>
                      <a:srgbClr val="C6E0B4"/>
                    </a:solidFill>
                  </a:tcPr>
                </a:tc>
                <a:extLst>
                  <a:ext uri="{0D108BD9-81ED-4DB2-BD59-A6C34878D82A}">
                    <a16:rowId xmlns:a16="http://schemas.microsoft.com/office/drawing/2014/main" val="10002"/>
                  </a:ext>
                </a:extLst>
              </a:tr>
              <a:tr h="236807">
                <a:tc>
                  <a:txBody>
                    <a:bodyPr/>
                    <a:lstStyle/>
                    <a:p>
                      <a:pPr algn="l" fontAlgn="b"/>
                      <a:r>
                        <a:rPr lang="en-US" sz="1100" b="1" i="0" u="none" strike="noStrike" dirty="0">
                          <a:solidFill>
                            <a:srgbClr val="000000"/>
                          </a:solidFill>
                          <a:effectLst/>
                          <a:latin typeface="Calibri" panose="020F0502020204030204" pitchFamily="34" charset="0"/>
                        </a:rPr>
                        <a:t>    $</a:t>
                      </a:r>
                    </a:p>
                  </a:txBody>
                  <a:tcPr marL="9525" marR="9525" marT="9525"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C6E0B4"/>
                    </a:solidFill>
                  </a:tcPr>
                </a:tc>
                <a:tc>
                  <a:txBody>
                    <a:bodyPr/>
                    <a:lstStyle/>
                    <a:p>
                      <a:pPr algn="l" fontAlgn="b"/>
                      <a:r>
                        <a:rPr lang="en-US" sz="1100" b="1" i="0" u="none" strike="noStrike" dirty="0">
                          <a:solidFill>
                            <a:srgbClr val="000000"/>
                          </a:solidFill>
                          <a:effectLst/>
                          <a:latin typeface="Calibri" panose="020F0502020204030204" pitchFamily="34" charset="0"/>
                        </a:rPr>
                        <a:t>Under $100,000</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C6E0B4"/>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0189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968"/>
            <a:ext cx="8229600" cy="5137314"/>
          </a:xfrm>
        </p:spPr>
        <p:txBody>
          <a:bodyPr>
            <a:normAutofit/>
          </a:bodyPr>
          <a:lstStyle/>
          <a:p>
            <a:pPr marL="0" indent="0">
              <a:buNone/>
            </a:pPr>
            <a:r>
              <a:rPr lang="en-US" sz="2000" b="1" dirty="0"/>
              <a:t>Superintendent’s  Recommended Focus</a:t>
            </a:r>
            <a:r>
              <a:rPr lang="en-US" sz="2000" dirty="0"/>
              <a:t>:</a:t>
            </a:r>
          </a:p>
          <a:p>
            <a:r>
              <a:rPr lang="en-US" sz="2000" dirty="0"/>
              <a:t>Investment in sustainability (necessary, essential, mandatory)</a:t>
            </a:r>
          </a:p>
          <a:p>
            <a:r>
              <a:rPr lang="en-US" sz="2000" dirty="0"/>
              <a:t>Investment in people </a:t>
            </a:r>
          </a:p>
          <a:p>
            <a:pPr lvl="1"/>
            <a:r>
              <a:rPr lang="en-US" sz="2000" dirty="0"/>
              <a:t>Step increase on pay plan</a:t>
            </a:r>
          </a:p>
          <a:p>
            <a:pPr lvl="1"/>
            <a:r>
              <a:rPr lang="en-US" sz="2000" dirty="0"/>
              <a:t>Substitute pay increase</a:t>
            </a:r>
          </a:p>
          <a:p>
            <a:pPr lvl="1"/>
            <a:r>
              <a:rPr lang="en-US" sz="2000" dirty="0"/>
              <a:t>Stipend &amp; supplement increase (Phase 2)</a:t>
            </a:r>
          </a:p>
          <a:p>
            <a:pPr lvl="1"/>
            <a:r>
              <a:rPr lang="en-US" sz="2000" dirty="0"/>
              <a:t>Health insurance premium increase</a:t>
            </a:r>
          </a:p>
          <a:p>
            <a:r>
              <a:rPr lang="en-US" sz="2000" dirty="0"/>
              <a:t>CSHS staff positions during construction</a:t>
            </a:r>
          </a:p>
          <a:p>
            <a:r>
              <a:rPr lang="en-US" sz="2000" dirty="0"/>
              <a:t>In School Detention and guidance positions</a:t>
            </a:r>
          </a:p>
          <a:p>
            <a:pPr marL="0" indent="0">
              <a:buNone/>
            </a:pPr>
            <a:endParaRPr lang="en-US" sz="2000" b="1" dirty="0"/>
          </a:p>
          <a:p>
            <a:pPr marL="0" indent="0">
              <a:buNone/>
            </a:pPr>
            <a:r>
              <a:rPr lang="en-US" sz="2000" b="1" dirty="0"/>
              <a:t>School Board Feedback to the Superintendent</a:t>
            </a:r>
            <a:endParaRPr lang="en-US" sz="2000" dirty="0"/>
          </a:p>
        </p:txBody>
      </p:sp>
      <p:sp>
        <p:nvSpPr>
          <p:cNvPr id="6" name="Rectangle 5"/>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Superintendent’s Focus and Board Feedback</a:t>
            </a:r>
          </a:p>
        </p:txBody>
      </p:sp>
    </p:spTree>
    <p:extLst>
      <p:ext uri="{BB962C8B-B14F-4D97-AF65-F5344CB8AC3E}">
        <p14:creationId xmlns:p14="http://schemas.microsoft.com/office/powerpoint/2010/main" val="2797492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968"/>
            <a:ext cx="8229600" cy="5496806"/>
          </a:xfrm>
        </p:spPr>
        <p:txBody>
          <a:bodyPr>
            <a:normAutofit fontScale="92500" lnSpcReduction="10000"/>
          </a:bodyPr>
          <a:lstStyle/>
          <a:p>
            <a:r>
              <a:rPr lang="en-US" sz="2000" dirty="0"/>
              <a:t>Work session – January 25, 2018</a:t>
            </a:r>
          </a:p>
          <a:p>
            <a:pPr lvl="1"/>
            <a:r>
              <a:rPr lang="en-US" sz="1400" dirty="0"/>
              <a:t>Technology Plan</a:t>
            </a:r>
          </a:p>
          <a:p>
            <a:pPr lvl="1"/>
            <a:r>
              <a:rPr lang="en-US" sz="1400" dirty="0"/>
              <a:t>Public hearing on FY19 School Budget</a:t>
            </a:r>
          </a:p>
          <a:p>
            <a:r>
              <a:rPr lang="en-US" sz="2000" dirty="0"/>
              <a:t>Work session – February 8, 2018</a:t>
            </a:r>
          </a:p>
          <a:p>
            <a:pPr lvl="1"/>
            <a:r>
              <a:rPr lang="en-US" sz="1400" dirty="0"/>
              <a:t>Bus replacement plan</a:t>
            </a:r>
          </a:p>
          <a:p>
            <a:pPr lvl="1"/>
            <a:r>
              <a:rPr lang="en-US" sz="1400" dirty="0"/>
              <a:t>Other fund budgets</a:t>
            </a:r>
          </a:p>
          <a:p>
            <a:r>
              <a:rPr lang="en-US" sz="2000" dirty="0"/>
              <a:t>Work session – February 22, 2018</a:t>
            </a:r>
          </a:p>
          <a:p>
            <a:pPr lvl="1"/>
            <a:r>
              <a:rPr lang="en-US" sz="1400" dirty="0"/>
              <a:t>Compensation, Benefits, Health Insurance</a:t>
            </a:r>
          </a:p>
          <a:p>
            <a:pPr lvl="1"/>
            <a:r>
              <a:rPr lang="en-US" sz="1400" dirty="0"/>
              <a:t>House &amp; Senate Crossover Budgets (if available)</a:t>
            </a:r>
          </a:p>
          <a:p>
            <a:r>
              <a:rPr lang="en-US" sz="2000" dirty="0"/>
              <a:t>Work session – March 6, 2018</a:t>
            </a:r>
          </a:p>
          <a:p>
            <a:pPr lvl="1"/>
            <a:r>
              <a:rPr lang="en-US" sz="1400" dirty="0"/>
              <a:t>Crossover budgets (if not available for 2/22 work session)</a:t>
            </a:r>
          </a:p>
          <a:p>
            <a:r>
              <a:rPr lang="en-US" sz="2000" dirty="0"/>
              <a:t>Work session – March 13, 2018</a:t>
            </a:r>
          </a:p>
          <a:p>
            <a:pPr lvl="1"/>
            <a:r>
              <a:rPr lang="en-US" sz="1400" dirty="0"/>
              <a:t>TBD (General Assembly adjourns on March 10 but revenue allocations may not be available yet)</a:t>
            </a:r>
            <a:endParaRPr lang="en-US" dirty="0"/>
          </a:p>
          <a:p>
            <a:r>
              <a:rPr lang="en-US" sz="2100" dirty="0"/>
              <a:t>Work session – March 15, 2018</a:t>
            </a:r>
          </a:p>
          <a:p>
            <a:pPr lvl="1"/>
            <a:r>
              <a:rPr lang="en-US" sz="1500" dirty="0"/>
              <a:t>TBD</a:t>
            </a:r>
          </a:p>
          <a:p>
            <a:r>
              <a:rPr lang="en-US" sz="2100" dirty="0"/>
              <a:t>Work session – March 20, 2018</a:t>
            </a:r>
          </a:p>
          <a:p>
            <a:pPr lvl="1"/>
            <a:r>
              <a:rPr lang="en-US" sz="1500" dirty="0"/>
              <a:t>Last date for Presentation of Superintendent’s Budget</a:t>
            </a:r>
          </a:p>
          <a:p>
            <a:r>
              <a:rPr lang="en-US" sz="2100" dirty="0"/>
              <a:t>Work session – March 22, 2018</a:t>
            </a:r>
          </a:p>
          <a:p>
            <a:pPr lvl="1"/>
            <a:r>
              <a:rPr lang="en-US" sz="1500" dirty="0"/>
              <a:t>SB adopts FY19 budget</a:t>
            </a:r>
          </a:p>
          <a:p>
            <a:r>
              <a:rPr lang="en-US" sz="2100" dirty="0"/>
              <a:t>FY19 Budget due to Board of Supervisors – April 1, 2018</a:t>
            </a:r>
          </a:p>
          <a:p>
            <a:pPr marL="457200" lvl="1" indent="0">
              <a:buNone/>
            </a:pPr>
            <a:endParaRPr lang="en-US" sz="1400" dirty="0"/>
          </a:p>
        </p:txBody>
      </p:sp>
      <p:sp>
        <p:nvSpPr>
          <p:cNvPr id="7" name="Rectangle 6"/>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Next Steps</a:t>
            </a:r>
          </a:p>
        </p:txBody>
      </p:sp>
    </p:spTree>
    <p:extLst>
      <p:ext uri="{BB962C8B-B14F-4D97-AF65-F5344CB8AC3E}">
        <p14:creationId xmlns:p14="http://schemas.microsoft.com/office/powerpoint/2010/main" val="205335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dirty="0"/>
              <a:t>Questions &amp; Comments</a:t>
            </a: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lgn="ctr">
              <a:buNone/>
            </a:pPr>
            <a:endParaRPr lang="en-US" dirty="0">
              <a:hlinkClick r:id="rId3"/>
            </a:endParaRPr>
          </a:p>
          <a:p>
            <a:pPr marL="0" indent="0">
              <a:buNone/>
            </a:pPr>
            <a:endParaRPr lang="en-US" dirty="0"/>
          </a:p>
        </p:txBody>
      </p:sp>
      <p:sp>
        <p:nvSpPr>
          <p:cNvPr id="6" name="Rectangle 5" title="box"/>
          <p:cNvSpPr/>
          <p:nvPr/>
        </p:nvSpPr>
        <p:spPr>
          <a:xfrm>
            <a:off x="0" y="-7399"/>
            <a:ext cx="9144000" cy="575235"/>
          </a:xfrm>
          <a:prstGeom prst="rect">
            <a:avLst/>
          </a:prstGeom>
          <a:gradFill>
            <a:gsLst>
              <a:gs pos="78000">
                <a:srgbClr val="2C2B6B"/>
              </a:gs>
              <a:gs pos="100000">
                <a:srgbClr val="6474B7"/>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22691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4810</TotalTime>
  <Words>923</Words>
  <Application>Microsoft Macintosh PowerPoint</Application>
  <PresentationFormat>On-screen Show (4:3)</PresentationFormat>
  <Paragraphs>239</Paragraphs>
  <Slides>14</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9" baseType="lpstr">
      <vt:lpstr>Arial</vt:lpstr>
      <vt:lpstr>Calibri</vt:lpstr>
      <vt:lpstr>Wingdings</vt:lpstr>
      <vt:lpstr>Office Theme</vt:lpstr>
      <vt:lpstr>Worksheet</vt:lpstr>
      <vt:lpstr>Roanoke County Schools 2018-2019 Budget Work Session  January 11,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Roanoke County Public Schools</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Lionberger</dc:creator>
  <cp:lastModifiedBy>Chuck Lionberger</cp:lastModifiedBy>
  <cp:revision>121</cp:revision>
  <cp:lastPrinted>2018-01-09T13:29:27Z</cp:lastPrinted>
  <dcterms:created xsi:type="dcterms:W3CDTF">2015-12-09T20:19:47Z</dcterms:created>
  <dcterms:modified xsi:type="dcterms:W3CDTF">2018-02-06T18:57:52Z</dcterms:modified>
</cp:coreProperties>
</file>