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82" r:id="rId2"/>
    <p:sldId id="320" r:id="rId3"/>
    <p:sldId id="281" r:id="rId4"/>
    <p:sldId id="284" r:id="rId5"/>
    <p:sldId id="290" r:id="rId6"/>
    <p:sldId id="364" r:id="rId7"/>
    <p:sldId id="336" r:id="rId8"/>
    <p:sldId id="370" r:id="rId9"/>
    <p:sldId id="339" r:id="rId10"/>
    <p:sldId id="381" r:id="rId11"/>
    <p:sldId id="341" r:id="rId12"/>
    <p:sldId id="332" r:id="rId13"/>
    <p:sldId id="323" r:id="rId14"/>
    <p:sldId id="366" r:id="rId15"/>
    <p:sldId id="345" r:id="rId16"/>
    <p:sldId id="379" r:id="rId17"/>
    <p:sldId id="363" r:id="rId18"/>
    <p:sldId id="372" r:id="rId19"/>
    <p:sldId id="374" r:id="rId20"/>
    <p:sldId id="358" r:id="rId21"/>
    <p:sldId id="322" r:id="rId22"/>
    <p:sldId id="375" r:id="rId23"/>
    <p:sldId id="367" r:id="rId24"/>
    <p:sldId id="368" r:id="rId25"/>
    <p:sldId id="380" r:id="rId26"/>
    <p:sldId id="33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B6B"/>
    <a:srgbClr val="6474B7"/>
    <a:srgbClr val="6474FF"/>
    <a:srgbClr val="3D59E4"/>
    <a:srgbClr val="002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15" autoAdjust="0"/>
    <p:restoredTop sz="88457" autoAdjust="0"/>
  </p:normalViewPr>
  <p:slideViewPr>
    <p:cSldViewPr snapToGrid="0" snapToObjects="1">
      <p:cViewPr varScale="1">
        <p:scale>
          <a:sx n="134" d="100"/>
          <a:sy n="134" d="100"/>
        </p:scale>
        <p:origin x="184" y="3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4" d="100"/>
          <a:sy n="54" d="100"/>
        </p:scale>
        <p:origin x="1962" y="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ActivPanel Phase-in Year 1</a:t>
            </a:r>
          </a:p>
        </c:rich>
      </c:tx>
      <c:layout>
        <c:manualLayout>
          <c:xMode val="edge"/>
          <c:yMode val="edge"/>
          <c:x val="0.10870461343904278"/>
          <c:y val="3.20104653409907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7A34-9344-9A38-219BB795DCB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A34-9344-9A38-219BB795DCB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Sheet1!$A$1:$B$1</c:f>
              <c:strCache>
                <c:ptCount val="2"/>
                <c:pt idx="0">
                  <c:v>Elementary</c:v>
                </c:pt>
                <c:pt idx="1">
                  <c:v>Secondary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63</c:v>
                </c:pt>
                <c:pt idx="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7-41F9-B2FF-8A86B541B62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3810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ActivPanel Phase-in Year 2</a:t>
            </a:r>
          </a:p>
        </c:rich>
      </c:tx>
      <c:layout>
        <c:manualLayout>
          <c:xMode val="edge"/>
          <c:yMode val="edge"/>
          <c:x val="0.10988778312433169"/>
          <c:y val="1.22502385421886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0913-384E-8233-3F389A0352A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0913-384E-8233-3F389A0352A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Sheet1!$A$1:$B$1</c:f>
              <c:strCache>
                <c:ptCount val="2"/>
                <c:pt idx="0">
                  <c:v>Elementary</c:v>
                </c:pt>
                <c:pt idx="1">
                  <c:v>Secondary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9</c:v>
                </c:pt>
                <c:pt idx="1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7-41F9-B2FF-8A86B541B62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3810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ActivPanel Phase-in Year 3</a:t>
            </a:r>
          </a:p>
        </c:rich>
      </c:tx>
      <c:layout>
        <c:manualLayout>
          <c:xMode val="edge"/>
          <c:yMode val="edge"/>
          <c:x val="0.10401750996403228"/>
          <c:y val="3.83776866079442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01F-7140-8F0B-D90512864FE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A01F-7140-8F0B-D90512864FEC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Sheet1!$A$1:$B$1</c:f>
              <c:strCache>
                <c:ptCount val="2"/>
                <c:pt idx="0">
                  <c:v>Elementary</c:v>
                </c:pt>
                <c:pt idx="1">
                  <c:v>Secondary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273</c:v>
                </c:pt>
                <c:pt idx="1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7-41F9-B2FF-8A86B541B62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3810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900D6E-000B-463D-B844-D8E148F0D28D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C0AED50-16F5-4BF8-ADFA-33D74AD77AE5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ActivPanel</a:t>
          </a:r>
        </a:p>
      </dgm:t>
    </dgm:pt>
    <dgm:pt modelId="{94B11A03-888D-41DC-B4FD-4E530C22BC39}" type="parTrans" cxnId="{390C0EBC-E646-43F3-AABF-FDB9C06018B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0913036-5525-481A-A16E-9AED1BB7F900}" type="sibTrans" cxnId="{390C0EBC-E646-43F3-AABF-FDB9C06018B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7C2E9B1-A4D6-4F37-B13F-A62A681ACF4F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Network Security</a:t>
          </a:r>
        </a:p>
      </dgm:t>
    </dgm:pt>
    <dgm:pt modelId="{ED444396-4249-4B19-A232-89CCBA82989C}" type="parTrans" cxnId="{B064E309-245F-489E-BCA1-7A27A8C428F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5DE0EC8-8155-45F1-89BB-5B1ECADAC418}" type="sibTrans" cxnId="{B064E309-245F-489E-BCA1-7A27A8C428F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BA81A86-B913-4DA9-9168-2F444B803CE5}">
      <dgm:prSet phldrT="[Text]"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Building Security Systems</a:t>
          </a:r>
        </a:p>
      </dgm:t>
    </dgm:pt>
    <dgm:pt modelId="{C63B4235-144A-4B9E-922E-8C42D8E069A0}" type="parTrans" cxnId="{1991D226-149C-4F79-BBF4-05F0EFB53CD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43C86BD-30D9-42CB-9EDF-0A0ACC098806}" type="sibTrans" cxnId="{1991D226-149C-4F79-BBF4-05F0EFB53CD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2538724-2A67-45ED-9747-C669FB92A1EA}" type="pres">
      <dgm:prSet presAssocID="{88900D6E-000B-463D-B844-D8E148F0D28D}" presName="CompostProcess" presStyleCnt="0">
        <dgm:presLayoutVars>
          <dgm:dir/>
          <dgm:resizeHandles val="exact"/>
        </dgm:presLayoutVars>
      </dgm:prSet>
      <dgm:spPr/>
    </dgm:pt>
    <dgm:pt modelId="{6E21FC63-338D-43E0-B7F5-C76DAD6B501B}" type="pres">
      <dgm:prSet presAssocID="{88900D6E-000B-463D-B844-D8E148F0D28D}" presName="arrow" presStyleLbl="bgShp" presStyleIdx="0" presStyleCnt="1"/>
      <dgm:spPr/>
    </dgm:pt>
    <dgm:pt modelId="{8A1FCFC0-BFDF-4EE7-936E-7D3C58455F89}" type="pres">
      <dgm:prSet presAssocID="{88900D6E-000B-463D-B844-D8E148F0D28D}" presName="linearProcess" presStyleCnt="0"/>
      <dgm:spPr/>
    </dgm:pt>
    <dgm:pt modelId="{716E8182-FD15-48EC-86A7-12CEDBC28177}" type="pres">
      <dgm:prSet presAssocID="{FC0AED50-16F5-4BF8-ADFA-33D74AD77AE5}" presName="textNode" presStyleLbl="node1" presStyleIdx="0" presStyleCnt="3">
        <dgm:presLayoutVars>
          <dgm:bulletEnabled val="1"/>
        </dgm:presLayoutVars>
      </dgm:prSet>
      <dgm:spPr/>
    </dgm:pt>
    <dgm:pt modelId="{C697367A-B644-4CD1-8F33-7A86B2AC42CF}" type="pres">
      <dgm:prSet presAssocID="{40913036-5525-481A-A16E-9AED1BB7F900}" presName="sibTrans" presStyleCnt="0"/>
      <dgm:spPr/>
    </dgm:pt>
    <dgm:pt modelId="{BC862B4F-6941-4530-AAF4-CF58010A89E1}" type="pres">
      <dgm:prSet presAssocID="{57C2E9B1-A4D6-4F37-B13F-A62A681ACF4F}" presName="textNode" presStyleLbl="node1" presStyleIdx="1" presStyleCnt="3">
        <dgm:presLayoutVars>
          <dgm:bulletEnabled val="1"/>
        </dgm:presLayoutVars>
      </dgm:prSet>
      <dgm:spPr/>
    </dgm:pt>
    <dgm:pt modelId="{938A5E41-C888-4B4E-9492-3C2C124FD8ED}" type="pres">
      <dgm:prSet presAssocID="{45DE0EC8-8155-45F1-89BB-5B1ECADAC418}" presName="sibTrans" presStyleCnt="0"/>
      <dgm:spPr/>
    </dgm:pt>
    <dgm:pt modelId="{0F18B965-2362-421D-96FE-85BF54BADE7E}" type="pres">
      <dgm:prSet presAssocID="{3BA81A86-B913-4DA9-9168-2F444B803CE5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B064E309-245F-489E-BCA1-7A27A8C428FA}" srcId="{88900D6E-000B-463D-B844-D8E148F0D28D}" destId="{57C2E9B1-A4D6-4F37-B13F-A62A681ACF4F}" srcOrd="1" destOrd="0" parTransId="{ED444396-4249-4B19-A232-89CCBA82989C}" sibTransId="{45DE0EC8-8155-45F1-89BB-5B1ECADAC418}"/>
    <dgm:cxn modelId="{1991D226-149C-4F79-BBF4-05F0EFB53CD9}" srcId="{88900D6E-000B-463D-B844-D8E148F0D28D}" destId="{3BA81A86-B913-4DA9-9168-2F444B803CE5}" srcOrd="2" destOrd="0" parTransId="{C63B4235-144A-4B9E-922E-8C42D8E069A0}" sibTransId="{643C86BD-30D9-42CB-9EDF-0A0ACC098806}"/>
    <dgm:cxn modelId="{4529EAA9-8503-4B6C-98AC-7E5CF630DFEC}" type="presOf" srcId="{57C2E9B1-A4D6-4F37-B13F-A62A681ACF4F}" destId="{BC862B4F-6941-4530-AAF4-CF58010A89E1}" srcOrd="0" destOrd="0" presId="urn:microsoft.com/office/officeart/2005/8/layout/hProcess9"/>
    <dgm:cxn modelId="{8BF7B6B4-9834-4B31-B610-9D269A358A8D}" type="presOf" srcId="{88900D6E-000B-463D-B844-D8E148F0D28D}" destId="{62538724-2A67-45ED-9747-C669FB92A1EA}" srcOrd="0" destOrd="0" presId="urn:microsoft.com/office/officeart/2005/8/layout/hProcess9"/>
    <dgm:cxn modelId="{390C0EBC-E646-43F3-AABF-FDB9C06018B8}" srcId="{88900D6E-000B-463D-B844-D8E148F0D28D}" destId="{FC0AED50-16F5-4BF8-ADFA-33D74AD77AE5}" srcOrd="0" destOrd="0" parTransId="{94B11A03-888D-41DC-B4FD-4E530C22BC39}" sibTransId="{40913036-5525-481A-A16E-9AED1BB7F900}"/>
    <dgm:cxn modelId="{EA33FEEF-3CB6-49AF-AC55-5796590C77FF}" type="presOf" srcId="{3BA81A86-B913-4DA9-9168-2F444B803CE5}" destId="{0F18B965-2362-421D-96FE-85BF54BADE7E}" srcOrd="0" destOrd="0" presId="urn:microsoft.com/office/officeart/2005/8/layout/hProcess9"/>
    <dgm:cxn modelId="{9B46C1F6-4E78-45FF-BAC9-FAD9681C1A0E}" type="presOf" srcId="{FC0AED50-16F5-4BF8-ADFA-33D74AD77AE5}" destId="{716E8182-FD15-48EC-86A7-12CEDBC28177}" srcOrd="0" destOrd="0" presId="urn:microsoft.com/office/officeart/2005/8/layout/hProcess9"/>
    <dgm:cxn modelId="{0934EA2B-0456-47F8-BD21-AF88A789670A}" type="presParOf" srcId="{62538724-2A67-45ED-9747-C669FB92A1EA}" destId="{6E21FC63-338D-43E0-B7F5-C76DAD6B501B}" srcOrd="0" destOrd="0" presId="urn:microsoft.com/office/officeart/2005/8/layout/hProcess9"/>
    <dgm:cxn modelId="{3A1515CF-25ED-4554-8787-C5F3A4AC7B81}" type="presParOf" srcId="{62538724-2A67-45ED-9747-C669FB92A1EA}" destId="{8A1FCFC0-BFDF-4EE7-936E-7D3C58455F89}" srcOrd="1" destOrd="0" presId="urn:microsoft.com/office/officeart/2005/8/layout/hProcess9"/>
    <dgm:cxn modelId="{0FA047C0-3C05-4461-926C-712CAAC4F61E}" type="presParOf" srcId="{8A1FCFC0-BFDF-4EE7-936E-7D3C58455F89}" destId="{716E8182-FD15-48EC-86A7-12CEDBC28177}" srcOrd="0" destOrd="0" presId="urn:microsoft.com/office/officeart/2005/8/layout/hProcess9"/>
    <dgm:cxn modelId="{63642F3A-4357-448A-A94A-622515DCFB22}" type="presParOf" srcId="{8A1FCFC0-BFDF-4EE7-936E-7D3C58455F89}" destId="{C697367A-B644-4CD1-8F33-7A86B2AC42CF}" srcOrd="1" destOrd="0" presId="urn:microsoft.com/office/officeart/2005/8/layout/hProcess9"/>
    <dgm:cxn modelId="{CDD27D57-31A2-4E56-914A-078E66AD00AC}" type="presParOf" srcId="{8A1FCFC0-BFDF-4EE7-936E-7D3C58455F89}" destId="{BC862B4F-6941-4530-AAF4-CF58010A89E1}" srcOrd="2" destOrd="0" presId="urn:microsoft.com/office/officeart/2005/8/layout/hProcess9"/>
    <dgm:cxn modelId="{866C094B-D0D6-40E3-BE9A-723FEB437194}" type="presParOf" srcId="{8A1FCFC0-BFDF-4EE7-936E-7D3C58455F89}" destId="{938A5E41-C888-4B4E-9492-3C2C124FD8ED}" srcOrd="3" destOrd="0" presId="urn:microsoft.com/office/officeart/2005/8/layout/hProcess9"/>
    <dgm:cxn modelId="{120EC310-6B92-4DCC-9C6A-57A651E18CC5}" type="presParOf" srcId="{8A1FCFC0-BFDF-4EE7-936E-7D3C58455F89}" destId="{0F18B965-2362-421D-96FE-85BF54BADE7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21FC63-338D-43E0-B7F5-C76DAD6B501B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6E8182-FD15-48EC-86A7-12CEDBC28177}">
      <dsp:nvSpPr>
        <dsp:cNvPr id="0" name=""/>
        <dsp:cNvSpPr/>
      </dsp:nvSpPr>
      <dsp:spPr>
        <a:xfrm>
          <a:off x="278874" y="1357788"/>
          <a:ext cx="2468880" cy="18103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tx1"/>
              </a:solidFill>
            </a:rPr>
            <a:t>ActivPanel</a:t>
          </a:r>
        </a:p>
      </dsp:txBody>
      <dsp:txXfrm>
        <a:off x="367250" y="1446164"/>
        <a:ext cx="2292128" cy="1633633"/>
      </dsp:txXfrm>
    </dsp:sp>
    <dsp:sp modelId="{BC862B4F-6941-4530-AAF4-CF58010A89E1}">
      <dsp:nvSpPr>
        <dsp:cNvPr id="0" name=""/>
        <dsp:cNvSpPr/>
      </dsp:nvSpPr>
      <dsp:spPr>
        <a:xfrm>
          <a:off x="2880359" y="1357788"/>
          <a:ext cx="2468880" cy="1810385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schemeClr val="tx1"/>
              </a:solidFill>
            </a:rPr>
            <a:t>Network Security</a:t>
          </a:r>
        </a:p>
      </dsp:txBody>
      <dsp:txXfrm>
        <a:off x="2968735" y="1446164"/>
        <a:ext cx="2292128" cy="1633633"/>
      </dsp:txXfrm>
    </dsp:sp>
    <dsp:sp modelId="{0F18B965-2362-421D-96FE-85BF54BADE7E}">
      <dsp:nvSpPr>
        <dsp:cNvPr id="0" name=""/>
        <dsp:cNvSpPr/>
      </dsp:nvSpPr>
      <dsp:spPr>
        <a:xfrm>
          <a:off x="5481845" y="1357788"/>
          <a:ext cx="2468880" cy="1810385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0" kern="1200" dirty="0">
              <a:solidFill>
                <a:schemeClr val="tx1"/>
              </a:solidFill>
            </a:rPr>
            <a:t>Building Security Systems</a:t>
          </a:r>
        </a:p>
      </dsp:txBody>
      <dsp:txXfrm>
        <a:off x="5570221" y="1446164"/>
        <a:ext cx="2292128" cy="1633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0.11273</cdr:y>
    </cdr:from>
    <cdr:to>
      <cdr:x>1</cdr:x>
      <cdr:y>0.24345</cdr:y>
    </cdr:to>
    <cdr:sp macro="" textlink="">
      <cdr:nvSpPr>
        <cdr:cNvPr id="2" name="TextBox 10"/>
        <cdr:cNvSpPr txBox="1"/>
      </cdr:nvSpPr>
      <cdr:spPr>
        <a:xfrm xmlns:a="http://schemas.openxmlformats.org/drawingml/2006/main">
          <a:off x="-547352" y="318505"/>
          <a:ext cx="328952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b="1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Calibri"/>
            </a:rPr>
            <a:t>347 leased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0.09671</cdr:y>
    </cdr:from>
    <cdr:to>
      <cdr:x>0.9993</cdr:x>
      <cdr:y>0.22742</cdr:y>
    </cdr:to>
    <cdr:sp macro="" textlink="">
      <cdr:nvSpPr>
        <cdr:cNvPr id="2" name="TextBox 10"/>
        <cdr:cNvSpPr txBox="1"/>
      </cdr:nvSpPr>
      <cdr:spPr>
        <a:xfrm xmlns:a="http://schemas.openxmlformats.org/drawingml/2006/main">
          <a:off x="0" y="273243"/>
          <a:ext cx="328952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Calibri"/>
            </a:rPr>
            <a:t>347 leased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0.14343</cdr:y>
    </cdr:from>
    <cdr:to>
      <cdr:x>0.9993</cdr:x>
      <cdr:y>0.27414</cdr:y>
    </cdr:to>
    <cdr:sp macro="" textlink="">
      <cdr:nvSpPr>
        <cdr:cNvPr id="2" name="TextBox 10"/>
        <cdr:cNvSpPr txBox="1"/>
      </cdr:nvSpPr>
      <cdr:spPr>
        <a:xfrm xmlns:a="http://schemas.openxmlformats.org/drawingml/2006/main">
          <a:off x="-572393" y="405256"/>
          <a:ext cx="328952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Calibri"/>
            </a:rPr>
            <a:t>347 leased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FC7477-86E4-4CFE-8536-9F0440077022}" type="datetimeFigureOut">
              <a:rPr lang="en-US" smtClean="0"/>
              <a:t>2/14/18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42300-899B-4596-8611-653C6F06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5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FC014-AAD9-46B3-952F-03018FF9D4A5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58CB-D159-44DC-96D3-838A7D089D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843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858CB-D159-44DC-96D3-838A7D089DE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956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858CB-D159-44DC-96D3-838A7D089DE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415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2961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0024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858CB-D159-44DC-96D3-838A7D089DE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222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858CB-D159-44DC-96D3-838A7D089D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00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858CB-D159-44DC-96D3-838A7D089DE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72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858CB-D159-44DC-96D3-838A7D089DE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41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1336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8853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6061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697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335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5729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858CB-D159-44DC-96D3-838A7D089DE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7600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6585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858CB-D159-44DC-96D3-838A7D089DE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274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32024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6067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0525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858CB-D159-44DC-96D3-838A7D089DE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9301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4690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153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922B-35D4-EF4D-B7C6-79B62C8E7AF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577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922B-35D4-EF4D-B7C6-79B62C8E7AF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95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922B-35D4-EF4D-B7C6-79B62C8E7AF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656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922B-35D4-EF4D-B7C6-79B62C8E7AF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24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922B-35D4-EF4D-B7C6-79B62C8E7AF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5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922B-35D4-EF4D-B7C6-79B62C8E7AF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76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922B-35D4-EF4D-B7C6-79B62C8E7AF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070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922B-35D4-EF4D-B7C6-79B62C8E7AF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63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922B-35D4-EF4D-B7C6-79B62C8E7AF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07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922B-35D4-EF4D-B7C6-79B62C8E7AF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88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4922B-35D4-EF4D-B7C6-79B62C8E7AF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226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4922B-35D4-EF4D-B7C6-79B62C8E7AF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PPT-bkg-2016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9144000" cy="54864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7848588" y="6307415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C07C4F58-0146-8B49-9D96-8E8109A8614C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03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5137" y="-10794"/>
            <a:ext cx="8675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Technology Investment Work Session 2018</a:t>
            </a:r>
            <a:endParaRPr lang="en-US" sz="3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5137" y="935599"/>
            <a:ext cx="8521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Strategic planning for sustainability </a:t>
            </a:r>
          </a:p>
        </p:txBody>
      </p:sp>
      <p:pic>
        <p:nvPicPr>
          <p:cNvPr id="7" name="Picture 6" descr="logo-fullcolor-NEW-allVector-globevarian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66" y="1897224"/>
            <a:ext cx="4198923" cy="4191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161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1353" y="-19304"/>
            <a:ext cx="8170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Georgia"/>
              </a:rPr>
              <a:t>      Pieces of the Puzzle</a:t>
            </a:r>
          </a:p>
        </p:txBody>
      </p:sp>
      <p:pic>
        <p:nvPicPr>
          <p:cNvPr id="2" name="Picture 1" title="succes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1" y="929338"/>
            <a:ext cx="8981814" cy="46729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2863" y="4568565"/>
            <a:ext cx="8521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Technology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85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5603" y="-71096"/>
            <a:ext cx="809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Georgia"/>
              </a:rPr>
              <a:t>Strategic Framework &amp; Technology Plan</a:t>
            </a:r>
          </a:p>
        </p:txBody>
      </p:sp>
      <p:sp>
        <p:nvSpPr>
          <p:cNvPr id="6" name="Rectangle 5"/>
          <p:cNvSpPr/>
          <p:nvPr/>
        </p:nvSpPr>
        <p:spPr>
          <a:xfrm>
            <a:off x="201371" y="4304461"/>
            <a:ext cx="478113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2C2B6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Communication</a:t>
            </a:r>
            <a:br>
              <a:rPr lang="en-US" sz="3000" b="1" dirty="0">
                <a:solidFill>
                  <a:srgbClr val="2C2B6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</a:br>
            <a:r>
              <a:rPr lang="en-US" sz="3000" b="1" dirty="0">
                <a:solidFill>
                  <a:srgbClr val="2C2B6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Collaboration</a:t>
            </a:r>
            <a:br>
              <a:rPr lang="en-US" sz="3000" b="1" dirty="0">
                <a:solidFill>
                  <a:srgbClr val="2C2B6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</a:br>
            <a:r>
              <a:rPr lang="en-US" sz="3000" b="1" dirty="0">
                <a:solidFill>
                  <a:srgbClr val="2C2B6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Critical Thinking</a:t>
            </a:r>
            <a:br>
              <a:rPr lang="en-US" sz="3000" b="1" dirty="0">
                <a:solidFill>
                  <a:srgbClr val="2C2B6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</a:br>
            <a:r>
              <a:rPr lang="en-US" sz="3000" b="1" dirty="0">
                <a:solidFill>
                  <a:srgbClr val="2C2B6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Creativity</a:t>
            </a:r>
          </a:p>
          <a:p>
            <a:pPr algn="ctr"/>
            <a:r>
              <a:rPr lang="en-US" sz="3000" b="1" dirty="0">
                <a:solidFill>
                  <a:srgbClr val="2C2B6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Citizenship</a:t>
            </a:r>
            <a:endParaRPr lang="en-US" sz="3000" b="1" dirty="0">
              <a:solidFill>
                <a:srgbClr val="2C2B6B"/>
              </a:solidFill>
            </a:endParaRPr>
          </a:p>
        </p:txBody>
      </p:sp>
      <p:pic>
        <p:nvPicPr>
          <p:cNvPr id="8" name="Picture 7" descr="C:\Users\jterry\AppData\Local\Microsoft\Windows\Temporary Internet Files\Content.IE5\84POK8XW\5C-logo-only-deeperlearning-0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24" y="799917"/>
            <a:ext cx="3311504" cy="336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title="2016-18 technology plan cov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083" y="903627"/>
            <a:ext cx="3104680" cy="405435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101246" y="5164210"/>
            <a:ext cx="3588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2C2B6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Technology Plan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540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4" title="technology assessment chart"/>
          <p:cNvSpPr/>
          <p:nvPr/>
        </p:nvSpPr>
        <p:spPr>
          <a:xfrm>
            <a:off x="634088" y="643787"/>
            <a:ext cx="7860879" cy="5355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Rectangle 3" title="box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4555" y="-2544"/>
            <a:ext cx="8030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2015 Technology Assessment</a:t>
            </a:r>
            <a:endParaRPr lang="en-US" sz="3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eorgia"/>
              <a:cs typeface="Georgia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434102" y="5910199"/>
            <a:ext cx="3976533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i="1" spc="-5" dirty="0">
                <a:latin typeface="Calibri"/>
                <a:cs typeface="Calibri"/>
              </a:rPr>
              <a:t>I</a:t>
            </a:r>
            <a:r>
              <a:rPr sz="2400" b="1" i="1" dirty="0">
                <a:latin typeface="Calibri"/>
                <a:cs typeface="Calibri"/>
              </a:rPr>
              <a:t>T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Matu</a:t>
            </a:r>
            <a:r>
              <a:rPr sz="2400" b="1" i="1" spc="-5" dirty="0">
                <a:latin typeface="Calibri"/>
                <a:cs typeface="Calibri"/>
              </a:rPr>
              <a:t>ri</a:t>
            </a:r>
            <a:r>
              <a:rPr sz="2400" b="1" i="1" dirty="0">
                <a:latin typeface="Calibri"/>
                <a:cs typeface="Calibri"/>
              </a:rPr>
              <a:t>ty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Rat</a:t>
            </a:r>
            <a:r>
              <a:rPr sz="2400" b="1" i="1" spc="-5" dirty="0">
                <a:latin typeface="Calibri"/>
                <a:cs typeface="Calibri"/>
              </a:rPr>
              <a:t>i</a:t>
            </a:r>
            <a:r>
              <a:rPr sz="2400" b="1" i="1" dirty="0">
                <a:latin typeface="Calibri"/>
                <a:cs typeface="Calibri"/>
              </a:rPr>
              <a:t>ngs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</a:t>
            </a:r>
            <a:r>
              <a:rPr sz="2400" b="1" i="1" dirty="0">
                <a:latin typeface="Calibri"/>
                <a:cs typeface="Calibri"/>
              </a:rPr>
              <a:t>o</a:t>
            </a:r>
            <a:r>
              <a:rPr sz="2400" b="1" i="1" spc="-5" dirty="0">
                <a:latin typeface="Calibri"/>
                <a:cs typeface="Calibri"/>
              </a:rPr>
              <a:t>m</a:t>
            </a:r>
            <a:r>
              <a:rPr sz="2400" b="1" i="1" dirty="0">
                <a:latin typeface="Calibri"/>
                <a:cs typeface="Calibri"/>
              </a:rPr>
              <a:t>pa</a:t>
            </a:r>
            <a:r>
              <a:rPr sz="2400" b="1" i="1" spc="-5" dirty="0">
                <a:latin typeface="Calibri"/>
                <a:cs typeface="Calibri"/>
              </a:rPr>
              <a:t>r</a:t>
            </a:r>
            <a:r>
              <a:rPr sz="2400" b="1" i="1" dirty="0">
                <a:latin typeface="Calibri"/>
                <a:cs typeface="Calibri"/>
              </a:rPr>
              <a:t>ed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i="1" spc="-25" dirty="0">
                <a:latin typeface="Calibri"/>
                <a:cs typeface="Calibri"/>
              </a:rPr>
              <a:t>t</a:t>
            </a:r>
            <a:r>
              <a:rPr sz="2400" b="1" i="1" dirty="0">
                <a:latin typeface="Calibri"/>
                <a:cs typeface="Calibri"/>
              </a:rPr>
              <a:t>o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the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35" dirty="0">
                <a:latin typeface="Calibri"/>
                <a:cs typeface="Calibri"/>
              </a:rPr>
              <a:t>E</a:t>
            </a:r>
            <a:r>
              <a:rPr sz="2400" b="1" i="1" dirty="0">
                <a:latin typeface="Calibri"/>
                <a:cs typeface="Calibri"/>
              </a:rPr>
              <a:t>du</a:t>
            </a:r>
            <a:r>
              <a:rPr sz="2400" b="1" i="1" spc="-20" dirty="0">
                <a:latin typeface="Calibri"/>
                <a:cs typeface="Calibri"/>
              </a:rPr>
              <a:t>c</a:t>
            </a:r>
            <a:r>
              <a:rPr sz="2400" b="1" i="1" dirty="0">
                <a:latin typeface="Calibri"/>
                <a:cs typeface="Calibri"/>
              </a:rPr>
              <a:t>at</a:t>
            </a:r>
            <a:r>
              <a:rPr sz="2400" b="1" i="1" spc="-5" dirty="0">
                <a:latin typeface="Calibri"/>
                <a:cs typeface="Calibri"/>
              </a:rPr>
              <a:t>i</a:t>
            </a:r>
            <a:r>
              <a:rPr sz="2400" b="1" i="1" dirty="0">
                <a:latin typeface="Calibri"/>
                <a:cs typeface="Calibri"/>
              </a:rPr>
              <a:t>on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I</a:t>
            </a:r>
            <a:r>
              <a:rPr sz="2400" b="1" i="1" dirty="0">
                <a:latin typeface="Calibri"/>
                <a:cs typeface="Calibri"/>
              </a:rPr>
              <a:t>ndu</a:t>
            </a:r>
            <a:r>
              <a:rPr sz="2400" b="1" i="1" spc="-25" dirty="0">
                <a:latin typeface="Calibri"/>
                <a:cs typeface="Calibri"/>
              </a:rPr>
              <a:t>s</a:t>
            </a:r>
            <a:r>
              <a:rPr sz="2400" b="1" i="1" dirty="0">
                <a:latin typeface="Calibri"/>
                <a:cs typeface="Calibri"/>
              </a:rPr>
              <a:t>t</a:t>
            </a:r>
            <a:r>
              <a:rPr sz="2400" b="1" i="1" spc="5" dirty="0">
                <a:latin typeface="Calibri"/>
                <a:cs typeface="Calibri"/>
              </a:rPr>
              <a:t>r</a:t>
            </a:r>
            <a:r>
              <a:rPr sz="2400" b="1" i="1" dirty="0">
                <a:latin typeface="Calibri"/>
                <a:cs typeface="Calibri"/>
              </a:rPr>
              <a:t>y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22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1043685"/>
            <a:ext cx="8229600" cy="4311136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Implemented district backup solution.</a:t>
            </a:r>
          </a:p>
          <a:p>
            <a:endParaRPr lang="en-US" sz="2400" b="1" dirty="0"/>
          </a:p>
          <a:p>
            <a:r>
              <a:rPr lang="en-US" sz="2400" b="1" dirty="0"/>
              <a:t>Continue standardization of hardware and software.</a:t>
            </a:r>
          </a:p>
          <a:p>
            <a:endParaRPr lang="en-US" sz="2400" b="1" dirty="0"/>
          </a:p>
          <a:p>
            <a:r>
              <a:rPr lang="en-US" sz="2400" b="1" dirty="0"/>
              <a:t>Installed network operations center for improved network visibility.</a:t>
            </a:r>
          </a:p>
          <a:p>
            <a:endParaRPr lang="en-US" sz="2400" b="1" dirty="0"/>
          </a:p>
          <a:p>
            <a:r>
              <a:rPr lang="en-US" sz="2400" b="1" dirty="0"/>
              <a:t>Implement staff password policy for security.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Conducted network security assessment.</a:t>
            </a:r>
          </a:p>
          <a:p>
            <a:endParaRPr lang="en-US" sz="2000" b="1" dirty="0"/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pc="-18" dirty="0">
                <a:solidFill>
                  <a:schemeClr val="bg1"/>
                </a:solidFill>
              </a:rPr>
              <a:t>Adoptions to Increase Security/Dependability </a:t>
            </a:r>
            <a:endParaRPr lang="en-US" sz="3600" dirty="0"/>
          </a:p>
        </p:txBody>
      </p:sp>
      <p:pic>
        <p:nvPicPr>
          <p:cNvPr id="6" name="Picture 5" title="chain link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350" y="3173247"/>
            <a:ext cx="2762619" cy="23407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860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" y="972004"/>
            <a:ext cx="6096000" cy="5384345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Increased virtual server deployment to 84% ($90,000 savings).</a:t>
            </a:r>
          </a:p>
          <a:p>
            <a:endParaRPr lang="en-US" sz="2400" b="1" dirty="0"/>
          </a:p>
          <a:p>
            <a:pPr lvl="0"/>
            <a:r>
              <a:rPr lang="en-US" sz="2400" b="1" dirty="0">
                <a:solidFill>
                  <a:prstClr val="black"/>
                </a:solidFill>
              </a:rPr>
              <a:t>Increased WAN and Internet connections to 10 GB ($60,000 savings).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Reduced servers in schools from 3 to 1 ($486,000 savings).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b="1" dirty="0"/>
              <a:t>Implemented Microsoft Office 365 email for staff ($200,000 savings).</a:t>
            </a:r>
          </a:p>
          <a:p>
            <a:endParaRPr lang="en-US" sz="2400" b="1" dirty="0"/>
          </a:p>
          <a:p>
            <a:r>
              <a:rPr lang="en-US" sz="2400" b="1" dirty="0"/>
              <a:t>Expanded 1:1 program to middle school students ($36,000 savings in networking for one school; more to come).</a:t>
            </a:r>
          </a:p>
          <a:p>
            <a:endParaRPr lang="en-US" sz="2100" b="1" dirty="0"/>
          </a:p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pc="-18" dirty="0">
                <a:solidFill>
                  <a:schemeClr val="bg1"/>
                </a:solidFill>
              </a:rPr>
              <a:t>Notable Adoptions to Reduce Costs </a:t>
            </a:r>
            <a:endParaRPr lang="en-US" sz="3600" dirty="0"/>
          </a:p>
        </p:txBody>
      </p:sp>
      <p:pic>
        <p:nvPicPr>
          <p:cNvPr id="4" name="Picture 3" title="dollar sig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175" y="1254669"/>
            <a:ext cx="1952625" cy="21621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/>
          <p:cNvSpPr txBox="1"/>
          <p:nvPr/>
        </p:nvSpPr>
        <p:spPr>
          <a:xfrm>
            <a:off x="5921409" y="3518610"/>
            <a:ext cx="33971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Estimated savings $872,000</a:t>
            </a:r>
          </a:p>
          <a:p>
            <a:pPr algn="ctr"/>
            <a:r>
              <a:rPr lang="en-US" sz="20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(Since 2015)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5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7127" y="-59765"/>
            <a:ext cx="7825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Instructional Technology</a:t>
            </a:r>
            <a:endParaRPr lang="en-US" sz="3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959" y="1060572"/>
            <a:ext cx="8521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2018-2019 Technology Budget</a:t>
            </a:r>
          </a:p>
        </p:txBody>
      </p:sp>
      <p:pic>
        <p:nvPicPr>
          <p:cNvPr id="7" name="Picture 6" title="chart and money grpahic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414" y="2323177"/>
            <a:ext cx="3618900" cy="369343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208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1352" y="-2544"/>
            <a:ext cx="8659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2017-2018 E-Rate Update</a:t>
            </a:r>
            <a:endParaRPr lang="en-US" sz="3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eorgia"/>
              <a:cs typeface="Georgia"/>
            </a:endParaRPr>
          </a:p>
        </p:txBody>
      </p:sp>
      <p:pic>
        <p:nvPicPr>
          <p:cNvPr id="8" name="irc_mi" descr="Related imag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74" y="1218663"/>
            <a:ext cx="7508719" cy="43707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6507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title="e-rate char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98" y="919844"/>
            <a:ext cx="7712659" cy="4212439"/>
          </a:xfrm>
          <a:prstGeom prst="rect">
            <a:avLst/>
          </a:prstGeom>
        </p:spPr>
      </p:pic>
      <p:sp>
        <p:nvSpPr>
          <p:cNvPr id="4" name="Rectangle 3" title="box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1352" y="-2544"/>
            <a:ext cx="8659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2017-2018 E-Rate Update</a:t>
            </a:r>
            <a:endParaRPr lang="en-US" sz="3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eorgia"/>
              <a:cs typeface="Georgi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9</a:t>
            </a:fld>
            <a:endParaRPr lang="en-US" dirty="0"/>
          </a:p>
        </p:txBody>
      </p:sp>
      <p:pic>
        <p:nvPicPr>
          <p:cNvPr id="7" name="irc_mi" descr="Related imag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60" y="4801095"/>
            <a:ext cx="3000918" cy="18173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82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7127" y="-59765"/>
            <a:ext cx="7481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6-Year Technology Budget Plan</a:t>
            </a:r>
            <a:endParaRPr lang="en-US" sz="3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eorgia"/>
              <a:cs typeface="Georgia"/>
            </a:endParaRPr>
          </a:p>
        </p:txBody>
      </p:sp>
      <p:pic>
        <p:nvPicPr>
          <p:cNvPr id="10" name="Picture 9" title="6 year technology budget pla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54" y="1209325"/>
            <a:ext cx="8753147" cy="3840480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Rectangle 7" title="red box"/>
          <p:cNvSpPr/>
          <p:nvPr/>
        </p:nvSpPr>
        <p:spPr>
          <a:xfrm>
            <a:off x="2343955" y="1519707"/>
            <a:ext cx="850006" cy="29235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5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4440844"/>
            <a:ext cx="8493617" cy="214347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6</a:t>
            </a:r>
            <a:r>
              <a:rPr lang="en-US" sz="2800" baseline="30000" dirty="0"/>
              <a:t>th</a:t>
            </a:r>
            <a:r>
              <a:rPr lang="en-US" sz="2800" dirty="0"/>
              <a:t> grade students will receive current 8</a:t>
            </a:r>
            <a:r>
              <a:rPr lang="en-US" sz="2800" baseline="30000" dirty="0"/>
              <a:t>th</a:t>
            </a:r>
            <a:r>
              <a:rPr lang="en-US" sz="2800" dirty="0"/>
              <a:t> grade laptops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9</a:t>
            </a:r>
            <a:r>
              <a:rPr lang="en-US" sz="2800" baseline="30000" dirty="0"/>
              <a:t>th</a:t>
            </a:r>
            <a:r>
              <a:rPr lang="en-US" sz="2800" dirty="0"/>
              <a:t> grade students will receive current 12</a:t>
            </a:r>
            <a:r>
              <a:rPr lang="en-US" sz="2800" baseline="30000" dirty="0"/>
              <a:t>th</a:t>
            </a:r>
            <a:r>
              <a:rPr lang="en-US" sz="2800" dirty="0"/>
              <a:t> grade laptops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New bags for rotated laptops are budgeted items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2018 Student Laptop Program</a:t>
            </a:r>
          </a:p>
        </p:txBody>
      </p:sp>
      <p:pic>
        <p:nvPicPr>
          <p:cNvPr id="9" name="Picture 8" descr="C:\Users\jterry\AppData\Local\Microsoft\Windows\Temporary Internet Files\Content.Outlook\OPES1RK8\IMG_3753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723" y="743107"/>
            <a:ext cx="4954553" cy="3799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title="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58" y="968163"/>
            <a:ext cx="1098234" cy="1098234"/>
          </a:xfrm>
          <a:prstGeom prst="rect">
            <a:avLst/>
          </a:prstGeom>
        </p:spPr>
      </p:pic>
      <p:pic>
        <p:nvPicPr>
          <p:cNvPr id="11" name="Picture 10" title="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777" y="968163"/>
            <a:ext cx="1098234" cy="109823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46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7300" y="812956"/>
            <a:ext cx="5226257" cy="6045043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Blackboard Learn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Microsoft/Adobe Agreements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Website/emergency notification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Lock down browser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Classlink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Laser printer program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Telephony/video 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WAN/Internet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Email journaling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Umbrella (filtering at home)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Card access/security support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Network monitoring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Network warranty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17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Technology Budgeted Items</a:t>
            </a:r>
          </a:p>
        </p:txBody>
      </p:sp>
      <p:pic>
        <p:nvPicPr>
          <p:cNvPr id="7" name="Picture 6" descr="D:\server\IMG_582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467" y="699305"/>
            <a:ext cx="3403243" cy="4980278"/>
          </a:xfrm>
          <a:prstGeom prst="rect">
            <a:avLst/>
          </a:prstGeom>
          <a:noFill/>
          <a:ln w="38100" cap="sq">
            <a:solidFill>
              <a:schemeClr val="tx1"/>
            </a:solidFill>
            <a:miter lim="800000"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28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pc="-18" dirty="0">
                <a:solidFill>
                  <a:schemeClr val="bg1"/>
                </a:solidFill>
              </a:rPr>
              <a:t>2018-2019 Technology Budget Focus </a:t>
            </a:r>
            <a:endParaRPr lang="en-US" sz="3600" dirty="0"/>
          </a:p>
        </p:txBody>
      </p:sp>
      <p:graphicFrame>
        <p:nvGraphicFramePr>
          <p:cNvPr id="7" name="Content Placeholder 6" title="active panel- network security - building security systems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21544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157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446579"/>
            <a:ext cx="21336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4392"/>
            <a:endParaRPr spc="-9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pc="-18" dirty="0">
                <a:solidFill>
                  <a:schemeClr val="bg1"/>
                </a:solidFill>
              </a:rPr>
              <a:t>2018-2019 Technology Budget Needs 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311433" y="5400861"/>
            <a:ext cx="852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ActivPanel 3 year phase-in lease plan</a:t>
            </a:r>
          </a:p>
        </p:txBody>
      </p:sp>
      <p:pic>
        <p:nvPicPr>
          <p:cNvPr id="7" name="Picture 6" descr="C:\Users\jterry\AppData\Local\Microsoft\Windows\Temporary Internet Files\Content.Outlook\OPES1RK8\IMG_2789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" t="32299"/>
          <a:stretch/>
        </p:blipFill>
        <p:spPr bwMode="auto">
          <a:xfrm>
            <a:off x="642394" y="943802"/>
            <a:ext cx="7844267" cy="433325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5913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ActivPanel Deployment Plan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idx="1"/>
          </p:nvPr>
        </p:nvSpPr>
        <p:spPr>
          <a:xfrm>
            <a:off x="4994942" y="1318716"/>
            <a:ext cx="4149058" cy="4748259"/>
          </a:xfrm>
        </p:spPr>
        <p:txBody>
          <a:bodyPr>
            <a:normAutofit/>
          </a:bodyPr>
          <a:lstStyle/>
          <a:p>
            <a:r>
              <a:rPr lang="en-US" dirty="0"/>
              <a:t>Replace oldest models</a:t>
            </a:r>
          </a:p>
          <a:p>
            <a:pPr marL="0" indent="0">
              <a:buNone/>
            </a:pPr>
            <a:endParaRPr lang="en-US" sz="1500" dirty="0"/>
          </a:p>
          <a:p>
            <a:r>
              <a:rPr lang="en-US" dirty="0"/>
              <a:t>Focus on classrooms</a:t>
            </a:r>
          </a:p>
          <a:p>
            <a:pPr marL="0" indent="0">
              <a:buNone/>
            </a:pPr>
            <a:r>
              <a:rPr lang="en-US" sz="1600" dirty="0"/>
              <a:t>     </a:t>
            </a:r>
            <a:r>
              <a:rPr lang="en-US" sz="1600" dirty="0">
                <a:solidFill>
                  <a:srgbClr val="FF0000"/>
                </a:solidFill>
              </a:rPr>
              <a:t>Non-classroom spaces considered in 3rd year</a:t>
            </a:r>
          </a:p>
          <a:p>
            <a:pPr marL="0" indent="0" defTabSz="806867">
              <a:buNone/>
            </a:pPr>
            <a:endParaRPr lang="en-US" sz="1500" dirty="0">
              <a:solidFill>
                <a:prstClr val="black"/>
              </a:solidFill>
              <a:cs typeface="Calibri"/>
            </a:endParaRPr>
          </a:p>
          <a:p>
            <a:r>
              <a:rPr lang="en-US" dirty="0"/>
              <a:t>Scavenge parts on older boards</a:t>
            </a:r>
          </a:p>
          <a:p>
            <a:endParaRPr lang="en-US" sz="1500" dirty="0"/>
          </a:p>
          <a:p>
            <a:r>
              <a:rPr lang="en-US" dirty="0"/>
              <a:t>All panels on stands</a:t>
            </a:r>
            <a:endParaRPr lang="en-US" sz="1500" dirty="0">
              <a:solidFill>
                <a:prstClr val="black"/>
              </a:solidFill>
              <a:cs typeface="Calibri"/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cs typeface="Calibri"/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/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15</a:t>
            </a:fld>
            <a:endParaRPr lang="en-US" dirty="0"/>
          </a:p>
        </p:txBody>
      </p:sp>
      <p:pic>
        <p:nvPicPr>
          <p:cNvPr id="7" name="Picture 6" descr="C:\Users\jterry\AppData\Local\Microsoft\Windows\Temporary Internet Files\Content.Outlook\OPES1RK8\IMG_2943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6" t="10786" r="4940" b="705"/>
          <a:stretch/>
        </p:blipFill>
        <p:spPr bwMode="auto">
          <a:xfrm>
            <a:off x="185020" y="1687646"/>
            <a:ext cx="4694012" cy="368335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01052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pc="-18" dirty="0">
                <a:solidFill>
                  <a:schemeClr val="bg1"/>
                </a:solidFill>
              </a:rPr>
              <a:t>3 Year ActivPanel Phase-In Plan </a:t>
            </a:r>
            <a:endParaRPr lang="en-US" sz="3600" dirty="0"/>
          </a:p>
        </p:txBody>
      </p:sp>
      <p:graphicFrame>
        <p:nvGraphicFramePr>
          <p:cNvPr id="7" name="Chart 6" title="activepanel phase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153096"/>
              </p:ext>
            </p:extLst>
          </p:nvPr>
        </p:nvGraphicFramePr>
        <p:xfrm>
          <a:off x="572393" y="665018"/>
          <a:ext cx="3289520" cy="2825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 title="activepanel phase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461341"/>
              </p:ext>
            </p:extLst>
          </p:nvPr>
        </p:nvGraphicFramePr>
        <p:xfrm>
          <a:off x="4725055" y="664848"/>
          <a:ext cx="3291840" cy="2825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 title="activepanel phas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1245725"/>
              </p:ext>
            </p:extLst>
          </p:nvPr>
        </p:nvGraphicFramePr>
        <p:xfrm>
          <a:off x="572393" y="3695654"/>
          <a:ext cx="3291840" cy="2825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Content Placeholder 13"/>
          <p:cNvSpPr>
            <a:spLocks noGrp="1"/>
          </p:cNvSpPr>
          <p:nvPr>
            <p:ph idx="1"/>
          </p:nvPr>
        </p:nvSpPr>
        <p:spPr>
          <a:xfrm>
            <a:off x="4100155" y="4100910"/>
            <a:ext cx="5365817" cy="2212452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Elementary were 1</a:t>
            </a:r>
            <a:r>
              <a:rPr lang="en-US" baseline="30000" dirty="0">
                <a:solidFill>
                  <a:srgbClr val="FF0000"/>
                </a:solidFill>
              </a:rPr>
              <a:t>st</a:t>
            </a:r>
            <a:r>
              <a:rPr lang="en-US" dirty="0">
                <a:solidFill>
                  <a:srgbClr val="FF0000"/>
                </a:solidFill>
              </a:rPr>
              <a:t> adopters (year 1)</a:t>
            </a:r>
          </a:p>
          <a:p>
            <a:pPr marL="0" indent="0">
              <a:buNone/>
            </a:pPr>
            <a:endParaRPr lang="en-US" sz="1500" dirty="0"/>
          </a:p>
          <a:p>
            <a:r>
              <a:rPr lang="en-US" dirty="0">
                <a:solidFill>
                  <a:srgbClr val="FF0000"/>
                </a:solidFill>
              </a:rPr>
              <a:t>All media centers with panels (year 1)</a:t>
            </a:r>
            <a:endParaRPr lang="en-US" sz="1600" dirty="0">
              <a:solidFill>
                <a:srgbClr val="FF0000"/>
              </a:solidFill>
            </a:endParaRPr>
          </a:p>
          <a:p>
            <a:pPr marL="0" indent="0" defTabSz="806867">
              <a:buNone/>
            </a:pPr>
            <a:endParaRPr lang="en-US" sz="1500" dirty="0">
              <a:solidFill>
                <a:prstClr val="black"/>
              </a:solidFill>
              <a:cs typeface="Calibri"/>
            </a:endParaRPr>
          </a:p>
          <a:p>
            <a:r>
              <a:rPr lang="en-US" dirty="0"/>
              <a:t>Projectors available for phases 2 and 3</a:t>
            </a:r>
          </a:p>
          <a:p>
            <a:endParaRPr lang="en-US" sz="1500" dirty="0"/>
          </a:p>
          <a:p>
            <a:r>
              <a:rPr lang="en-US" dirty="0"/>
              <a:t>Deployment and PD for team RCPS</a:t>
            </a:r>
          </a:p>
          <a:p>
            <a:endParaRPr lang="en-US" sz="1300" dirty="0"/>
          </a:p>
          <a:p>
            <a:r>
              <a:rPr lang="en-US" dirty="0"/>
              <a:t>CSH and GHS panels in renovation</a:t>
            </a:r>
          </a:p>
          <a:p>
            <a:endParaRPr lang="en-US" sz="1500" dirty="0"/>
          </a:p>
          <a:p>
            <a:pPr marL="0" indent="0">
              <a:buNone/>
            </a:pPr>
            <a:endParaRPr lang="en-US" sz="1500" dirty="0">
              <a:solidFill>
                <a:prstClr val="black"/>
              </a:solidFill>
              <a:cs typeface="Calibri"/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cs typeface="Calibri"/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/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3639245"/>
            <a:ext cx="3597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Phasing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2613480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7128" y="-59765"/>
            <a:ext cx="7246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Information Technology</a:t>
            </a:r>
            <a:endParaRPr lang="en-US" sz="3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eorgia"/>
              <a:cs typeface="Georg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961" y="637785"/>
            <a:ext cx="8521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2018-2019 Network Security</a:t>
            </a:r>
          </a:p>
        </p:txBody>
      </p:sp>
      <p:pic>
        <p:nvPicPr>
          <p:cNvPr id="7" name="Picture 6" title="puzzle piece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57" y="1542664"/>
            <a:ext cx="6813716" cy="452430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57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2017 Network Assessment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idx="1"/>
          </p:nvPr>
        </p:nvSpPr>
        <p:spPr>
          <a:xfrm>
            <a:off x="4864090" y="909638"/>
            <a:ext cx="4060970" cy="52851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Continuous network penetration testing</a:t>
            </a:r>
          </a:p>
          <a:p>
            <a:pPr marL="0" indent="0" defTabSz="806867">
              <a:buNone/>
            </a:pPr>
            <a:endParaRPr lang="en-US" sz="1500" dirty="0">
              <a:solidFill>
                <a:prstClr val="black"/>
              </a:solidFill>
              <a:cs typeface="Calibri"/>
            </a:endParaRPr>
          </a:p>
          <a:p>
            <a:r>
              <a:rPr lang="en-US" dirty="0"/>
              <a:t>Eliminate email spoofing</a:t>
            </a:r>
            <a:endParaRPr lang="en-US" sz="1500" dirty="0">
              <a:solidFill>
                <a:prstClr val="black"/>
              </a:solidFill>
              <a:cs typeface="Calibri"/>
            </a:endParaRPr>
          </a:p>
          <a:p>
            <a:pPr marL="0" indent="0" defTabSz="806867">
              <a:buNone/>
            </a:pPr>
            <a:endParaRPr lang="en-US" sz="1500" dirty="0">
              <a:solidFill>
                <a:prstClr val="black"/>
              </a:solidFill>
              <a:cs typeface="Calibri"/>
            </a:endParaRPr>
          </a:p>
          <a:p>
            <a:r>
              <a:rPr lang="en-US" dirty="0"/>
              <a:t>Staff password policy</a:t>
            </a:r>
          </a:p>
          <a:p>
            <a:endParaRPr lang="en-US" sz="1500" dirty="0"/>
          </a:p>
          <a:p>
            <a:r>
              <a:rPr lang="en-US" dirty="0"/>
              <a:t>Security awareness training</a:t>
            </a:r>
          </a:p>
          <a:p>
            <a:endParaRPr lang="en-US" sz="1500" dirty="0"/>
          </a:p>
          <a:p>
            <a:r>
              <a:rPr lang="en-US" dirty="0"/>
              <a:t>Patch management</a:t>
            </a: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cs typeface="Calibri"/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/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7" name="Picture 6" descr="ey waterquality 112917 p0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22" y="1534525"/>
            <a:ext cx="4604603" cy="36146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97128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4555" y="-2544"/>
            <a:ext cx="8030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2018-2019 </a:t>
            </a:r>
            <a:r>
              <a:rPr 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eorgia"/>
              </a:rPr>
              <a:t>Technology Focus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434102" y="928842"/>
            <a:ext cx="8260851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3600" b="1" i="1" spc="-5" dirty="0">
                <a:solidFill>
                  <a:schemeClr val="tx2"/>
                </a:solidFill>
                <a:latin typeface="Calibri"/>
                <a:cs typeface="Calibri"/>
              </a:rPr>
              <a:t>Train our Network Users</a:t>
            </a:r>
            <a:endParaRPr sz="3600" b="1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pic>
        <p:nvPicPr>
          <p:cNvPr id="6" name="Picture 5" title="security awarenes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0"/>
            <a:ext cx="914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43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Building Security Systems Tour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idx="1"/>
          </p:nvPr>
        </p:nvSpPr>
        <p:spPr>
          <a:xfrm>
            <a:off x="6063118" y="780272"/>
            <a:ext cx="4339675" cy="4305178"/>
          </a:xfrm>
        </p:spPr>
        <p:txBody>
          <a:bodyPr>
            <a:normAutofit/>
          </a:bodyPr>
          <a:lstStyle/>
          <a:p>
            <a:r>
              <a:rPr lang="en-US" dirty="0"/>
              <a:t>Card Access</a:t>
            </a:r>
          </a:p>
          <a:p>
            <a:pPr marL="0" indent="0" defTabSz="806867">
              <a:buNone/>
            </a:pPr>
            <a:endParaRPr lang="en-US" sz="1500" dirty="0">
              <a:solidFill>
                <a:prstClr val="black"/>
              </a:solidFill>
              <a:cs typeface="Calibri"/>
            </a:endParaRPr>
          </a:p>
          <a:p>
            <a:r>
              <a:rPr lang="en-US" dirty="0"/>
              <a:t>Cameras</a:t>
            </a:r>
            <a:endParaRPr lang="en-US" sz="1500" dirty="0">
              <a:solidFill>
                <a:prstClr val="black"/>
              </a:solidFill>
              <a:cs typeface="Calibri"/>
            </a:endParaRPr>
          </a:p>
          <a:p>
            <a:pPr marL="0" indent="0" defTabSz="806867">
              <a:buNone/>
            </a:pPr>
            <a:endParaRPr lang="en-US" sz="1500" dirty="0">
              <a:solidFill>
                <a:prstClr val="black"/>
              </a:solidFill>
              <a:cs typeface="Calibri"/>
            </a:endParaRPr>
          </a:p>
          <a:p>
            <a:r>
              <a:rPr lang="en-US" dirty="0"/>
              <a:t>Panic System</a:t>
            </a:r>
            <a:endParaRPr lang="en-US" sz="1500" dirty="0">
              <a:solidFill>
                <a:prstClr val="black"/>
              </a:solidFill>
              <a:cs typeface="Calibri"/>
            </a:endParaRPr>
          </a:p>
          <a:p>
            <a:endParaRPr lang="en-US" sz="1500" dirty="0"/>
          </a:p>
          <a:p>
            <a:r>
              <a:rPr lang="en-US" dirty="0"/>
              <a:t>LobbyGuard</a:t>
            </a:r>
            <a:endParaRPr lang="en-US" sz="1500" dirty="0">
              <a:solidFill>
                <a:prstClr val="black"/>
              </a:solidFill>
              <a:cs typeface="Calibri"/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cs typeface="Calibri"/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/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7" name="Picture 6" descr="https://www.elotouch.com/media/catalog/product/cache/image/700x400/e9c3970ab036de70892d86c6d221abfe/i/-/i-series_windows_front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685" y="4345979"/>
            <a:ext cx="2680022" cy="1610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title="id badge reader"/>
          <p:cNvPicPr/>
          <p:nvPr/>
        </p:nvPicPr>
        <p:blipFill>
          <a:blip r:embed="rId4"/>
          <a:stretch>
            <a:fillRect/>
          </a:stretch>
        </p:blipFill>
        <p:spPr>
          <a:xfrm>
            <a:off x="126885" y="4331141"/>
            <a:ext cx="1428750" cy="2286000"/>
          </a:xfrm>
          <a:prstGeom prst="rect">
            <a:avLst/>
          </a:prstGeom>
        </p:spPr>
      </p:pic>
      <p:pic>
        <p:nvPicPr>
          <p:cNvPr id="12" name="Picture 11" descr="Image result for american dynamics cameras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38" y="4539881"/>
            <a:ext cx="1973365" cy="1925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Image result for DSC panic system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966" y="4243875"/>
            <a:ext cx="1941410" cy="20189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762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1353" y="-19304"/>
            <a:ext cx="7246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Georgia"/>
              </a:rPr>
              <a:t>             2018-2019 Replacement Plan</a:t>
            </a:r>
          </a:p>
        </p:txBody>
      </p:sp>
      <p:pic>
        <p:nvPicPr>
          <p:cNvPr id="3" name="Picture 2" title="budget spelled out with block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53" y="834753"/>
            <a:ext cx="8192149" cy="506377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375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446579"/>
            <a:ext cx="21336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4392"/>
            <a:endParaRPr spc="-9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Technology Budget Needs Summary</a:t>
            </a:r>
          </a:p>
        </p:txBody>
      </p:sp>
      <p:sp>
        <p:nvSpPr>
          <p:cNvPr id="5" name="Content Placeholder 13"/>
          <p:cNvSpPr>
            <a:spLocks noGrp="1"/>
          </p:cNvSpPr>
          <p:nvPr>
            <p:ph idx="1"/>
          </p:nvPr>
        </p:nvSpPr>
        <p:spPr>
          <a:xfrm>
            <a:off x="172832" y="2376817"/>
            <a:ext cx="8783392" cy="356389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sz="4000" dirty="0">
              <a:solidFill>
                <a:prstClr val="black"/>
              </a:solidFill>
              <a:cs typeface="Calibri"/>
            </a:endParaRPr>
          </a:p>
          <a:p>
            <a:r>
              <a:rPr lang="en-US" sz="4000" dirty="0">
                <a:solidFill>
                  <a:prstClr val="black"/>
                </a:solidFill>
                <a:cs typeface="Calibri"/>
              </a:rPr>
              <a:t>ActivPanel funds needed – under construction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dirty="0"/>
              <a:t>Network Security - $0 (built in budget)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dirty="0"/>
              <a:t>Building Security - $468,000</a:t>
            </a: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cs typeface="Calibri"/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</a:endParaRPr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/>
          </a:p>
          <a:p>
            <a:pPr defTabSz="806867">
              <a:buFont typeface="Arial" panose="020B0604020202020204" pitchFamily="34" charset="0"/>
              <a:buChar char="•"/>
            </a:pPr>
            <a:endParaRPr lang="en-US" b="1" dirty="0">
              <a:solidFill>
                <a:prstClr val="black"/>
              </a:solidFill>
              <a:cs typeface="Calibri"/>
            </a:endParaRPr>
          </a:p>
        </p:txBody>
      </p:sp>
      <p:pic>
        <p:nvPicPr>
          <p:cNvPr id="4" name="Picture 3" title="$$$$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931" y="716742"/>
            <a:ext cx="3027589" cy="175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70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446579"/>
            <a:ext cx="21336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4392"/>
            <a:endParaRPr spc="-9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Current Year Funding Opportunity</a:t>
            </a:r>
          </a:p>
        </p:txBody>
      </p:sp>
      <p:pic>
        <p:nvPicPr>
          <p:cNvPr id="3" name="Picture 2" title="digital circuitry forming the shape of a loc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023" y="4274669"/>
            <a:ext cx="2892441" cy="208168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4" name="Table 3" title="current year funding opportunit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806786"/>
              </p:ext>
            </p:extLst>
          </p:nvPr>
        </p:nvGraphicFramePr>
        <p:xfrm>
          <a:off x="457201" y="909638"/>
          <a:ext cx="8229600" cy="320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88461">
                  <a:extLst>
                    <a:ext uri="{9D8B030D-6E8A-4147-A177-3AD203B41FA5}">
                      <a16:colId xmlns:a16="http://schemas.microsoft.com/office/drawing/2014/main" val="2424193420"/>
                    </a:ext>
                  </a:extLst>
                </a:gridCol>
                <a:gridCol w="1741139">
                  <a:extLst>
                    <a:ext uri="{9D8B030D-6E8A-4147-A177-3AD203B41FA5}">
                      <a16:colId xmlns:a16="http://schemas.microsoft.com/office/drawing/2014/main" val="3651696874"/>
                    </a:ext>
                  </a:extLst>
                </a:gridCol>
              </a:tblGrid>
              <a:tr h="86355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Building Security System </a:t>
                      </a:r>
                      <a:r>
                        <a:rPr lang="en-US" sz="2800" baseline="0" dirty="0"/>
                        <a:t>Components 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(Expiring September 2018)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endParaRPr lang="en-US" sz="2800" dirty="0"/>
                    </a:p>
                    <a:p>
                      <a:pPr lvl="0" algn="r"/>
                      <a:r>
                        <a:rPr lang="en-US" sz="2800" dirty="0"/>
                        <a:t>$  468,000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988952"/>
                  </a:ext>
                </a:extLst>
              </a:tr>
              <a:tr h="500312">
                <a:tc>
                  <a:txBody>
                    <a:bodyPr/>
                    <a:lstStyle/>
                    <a:p>
                      <a:r>
                        <a:rPr lang="en-US" sz="2800" i="1" u="sng" dirty="0"/>
                        <a:t>Current Year Funding Opportunity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459979"/>
                  </a:ext>
                </a:extLst>
              </a:tr>
              <a:tr h="500312">
                <a:tc>
                  <a:txBody>
                    <a:bodyPr/>
                    <a:lstStyle/>
                    <a:p>
                      <a:pPr lvl="1"/>
                      <a:r>
                        <a:rPr lang="en-US" sz="2800" dirty="0"/>
                        <a:t>E-Rat</a:t>
                      </a:r>
                      <a:r>
                        <a:rPr lang="en-US" sz="2800" baseline="0" dirty="0"/>
                        <a:t>e Revenue Not Budgeted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sz="2800" dirty="0"/>
                        <a:t>(368,730)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071281"/>
                  </a:ext>
                </a:extLst>
              </a:tr>
              <a:tr h="500312">
                <a:tc>
                  <a:txBody>
                    <a:bodyPr/>
                    <a:lstStyle/>
                    <a:p>
                      <a:pPr lvl="1"/>
                      <a:r>
                        <a:rPr lang="en-US" sz="2800" dirty="0"/>
                        <a:t>Transfer</a:t>
                      </a:r>
                      <a:r>
                        <a:rPr lang="en-US" sz="2800" baseline="0" dirty="0"/>
                        <a:t> from Laptop Insurance Reserve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sz="2800" dirty="0"/>
                        <a:t>(  99,270)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2912788"/>
                  </a:ext>
                </a:extLst>
              </a:tr>
              <a:tr h="493459">
                <a:tc>
                  <a:txBody>
                    <a:bodyPr/>
                    <a:lstStyle/>
                    <a:p>
                      <a:r>
                        <a:rPr lang="en-US" sz="2800" dirty="0"/>
                        <a:t>Funding Needed from</a:t>
                      </a:r>
                      <a:r>
                        <a:rPr lang="en-US" sz="2800" baseline="0" dirty="0"/>
                        <a:t> 2018-2019 Budget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sz="2800" dirty="0"/>
                        <a:t>$           -0-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9919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3070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7127" y="-59765"/>
            <a:ext cx="7481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6-Year Technology Budget Plan</a:t>
            </a:r>
            <a:endParaRPr lang="en-US" sz="3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eorgia"/>
              <a:cs typeface="Georgi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27909" y="4340126"/>
            <a:ext cx="40732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Possible Funding Sources:</a:t>
            </a:r>
          </a:p>
          <a:p>
            <a:pPr algn="ctr"/>
            <a:r>
              <a:rPr lang="en-US" dirty="0"/>
              <a:t>Excess E-rate Funding 2017-2018</a:t>
            </a:r>
          </a:p>
          <a:p>
            <a:pPr algn="ctr"/>
            <a:r>
              <a:rPr lang="en-US" dirty="0"/>
              <a:t>Transfer from Laptop Insurance Reserve</a:t>
            </a:r>
          </a:p>
          <a:p>
            <a:pPr algn="ctr"/>
            <a:r>
              <a:rPr lang="en-US" dirty="0"/>
              <a:t>Expiring Laptop Lease</a:t>
            </a:r>
          </a:p>
          <a:p>
            <a:pPr algn="ctr"/>
            <a:r>
              <a:rPr lang="en-US" dirty="0"/>
              <a:t>Student Insurance Fee</a:t>
            </a:r>
          </a:p>
          <a:p>
            <a:pPr algn="ctr"/>
            <a:r>
              <a:rPr lang="en-US" dirty="0"/>
              <a:t>E-rate Estimates for 2018-2019</a:t>
            </a:r>
          </a:p>
          <a:p>
            <a:pPr algn="ctr"/>
            <a:r>
              <a:rPr lang="en-US" dirty="0"/>
              <a:t>VDOE Technology Initiative Grant</a:t>
            </a:r>
          </a:p>
          <a:p>
            <a:pPr algn="ctr"/>
            <a:r>
              <a:rPr lang="en-US" dirty="0"/>
              <a:t>New General Fund Allocation</a:t>
            </a:r>
          </a:p>
        </p:txBody>
      </p:sp>
      <p:pic>
        <p:nvPicPr>
          <p:cNvPr id="3" name="Picture 2" title="6-year technology budget pla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54" y="738966"/>
            <a:ext cx="8753147" cy="38404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7954" y="5817453"/>
            <a:ext cx="1667741" cy="830997"/>
          </a:xfrm>
          <a:prstGeom prst="rect">
            <a:avLst/>
          </a:prstGeom>
          <a:solidFill>
            <a:srgbClr val="FFFF00"/>
          </a:solidFill>
        </p:spPr>
        <p:txBody>
          <a:bodyPr wrap="square" lIns="45720" rIns="45720" rtlCol="0">
            <a:spAutoFit/>
          </a:bodyPr>
          <a:lstStyle/>
          <a:p>
            <a:r>
              <a:rPr lang="en-US" sz="1200" dirty="0"/>
              <a:t>**This cost can be shifted to the current year using the option on the previous slide.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24</a:t>
            </a:fld>
            <a:endParaRPr lang="en-US" dirty="0"/>
          </a:p>
        </p:txBody>
      </p:sp>
      <p:sp>
        <p:nvSpPr>
          <p:cNvPr id="8" name="Rectangle 7" title="red box"/>
          <p:cNvSpPr/>
          <p:nvPr/>
        </p:nvSpPr>
        <p:spPr>
          <a:xfrm>
            <a:off x="2343955" y="1077794"/>
            <a:ext cx="850006" cy="29235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616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6968"/>
            <a:ext cx="8229600" cy="5496806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3000" dirty="0">
                <a:solidFill>
                  <a:srgbClr val="FF0000"/>
                </a:solidFill>
              </a:rPr>
              <a:t>Request appropriation for 2017-2018 (E-Rate not budgeted $368,730)+ ($99,270 laptop reserves) for security purchases</a:t>
            </a:r>
          </a:p>
          <a:p>
            <a:pPr>
              <a:buFont typeface="Arial" pitchFamily="34" charset="0"/>
              <a:buChar char="•"/>
            </a:pPr>
            <a:endParaRPr lang="en-US" sz="1100" dirty="0"/>
          </a:p>
          <a:p>
            <a:r>
              <a:rPr lang="en-US" sz="2000" b="1" dirty="0"/>
              <a:t>Work session – February 8, 2018</a:t>
            </a:r>
          </a:p>
          <a:p>
            <a:pPr lvl="1"/>
            <a:r>
              <a:rPr lang="en-US" sz="1400" b="1" dirty="0"/>
              <a:t>Bus replacement plan</a:t>
            </a:r>
          </a:p>
          <a:p>
            <a:pPr lvl="1"/>
            <a:r>
              <a:rPr lang="en-US" sz="1400" b="1" dirty="0"/>
              <a:t>Other fund budgets</a:t>
            </a:r>
          </a:p>
          <a:p>
            <a:r>
              <a:rPr lang="en-US" sz="2000" b="1" dirty="0"/>
              <a:t>Work session – February 22, 2018</a:t>
            </a:r>
          </a:p>
          <a:p>
            <a:pPr lvl="1"/>
            <a:r>
              <a:rPr lang="en-US" sz="1400" b="1" dirty="0"/>
              <a:t>Compensation, Benefits, Health Insurance</a:t>
            </a:r>
          </a:p>
          <a:p>
            <a:pPr lvl="1"/>
            <a:r>
              <a:rPr lang="en-US" sz="1400" b="1" dirty="0"/>
              <a:t>House &amp; Senate Crossover Budgets (if available)</a:t>
            </a:r>
          </a:p>
          <a:p>
            <a:r>
              <a:rPr lang="en-US" sz="2000" b="1" dirty="0"/>
              <a:t>Work session – March 6, 2018</a:t>
            </a:r>
          </a:p>
          <a:p>
            <a:pPr lvl="1"/>
            <a:r>
              <a:rPr lang="en-US" sz="1400" b="1" dirty="0"/>
              <a:t>Crossover budgets (if not available for 2/22 work session)</a:t>
            </a:r>
          </a:p>
          <a:p>
            <a:r>
              <a:rPr lang="en-US" sz="2000" b="1" dirty="0"/>
              <a:t>Work session – March 13, 2018</a:t>
            </a:r>
          </a:p>
          <a:p>
            <a:pPr lvl="1"/>
            <a:r>
              <a:rPr lang="en-US" sz="1400" b="1" dirty="0"/>
              <a:t>TBD (General Assembly adjourns on March 10 but revenue allocations may not be available yet)</a:t>
            </a:r>
            <a:endParaRPr lang="en-US" b="1" dirty="0"/>
          </a:p>
          <a:p>
            <a:r>
              <a:rPr lang="en-US" sz="2100" b="1" dirty="0"/>
              <a:t>Work session – March 15, 2018</a:t>
            </a:r>
          </a:p>
          <a:p>
            <a:pPr lvl="1"/>
            <a:r>
              <a:rPr lang="en-US" sz="1500" b="1" dirty="0"/>
              <a:t>TBD</a:t>
            </a:r>
          </a:p>
          <a:p>
            <a:r>
              <a:rPr lang="en-US" sz="2100" b="1" dirty="0"/>
              <a:t>Work session – March 20, 2018</a:t>
            </a:r>
          </a:p>
          <a:p>
            <a:pPr lvl="1"/>
            <a:r>
              <a:rPr lang="en-US" sz="1500" b="1" dirty="0"/>
              <a:t>Last date for Presentation of Superintendent’s Budget</a:t>
            </a:r>
          </a:p>
          <a:p>
            <a:r>
              <a:rPr lang="en-US" sz="2100" b="1" dirty="0"/>
              <a:t>Work session – March 22, 2018</a:t>
            </a:r>
          </a:p>
          <a:p>
            <a:pPr lvl="1"/>
            <a:r>
              <a:rPr lang="en-US" sz="1500" b="1" dirty="0"/>
              <a:t>SB adopts FY19 budget</a:t>
            </a:r>
          </a:p>
          <a:p>
            <a:r>
              <a:rPr lang="en-US" sz="2100" b="1" dirty="0"/>
              <a:t>FY19 Budget due to Board of Supervisors – April 1, 2018</a:t>
            </a:r>
          </a:p>
          <a:p>
            <a:pPr marL="457200" lvl="1" indent="0">
              <a:buNone/>
            </a:pP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Next Steps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25</a:t>
            </a:fld>
            <a:endParaRPr lang="en-US" dirty="0"/>
          </a:p>
        </p:txBody>
      </p:sp>
      <p:pic>
        <p:nvPicPr>
          <p:cNvPr id="5" name="Picture 4" title="plan graphic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042" y="4439325"/>
            <a:ext cx="2292546" cy="1529128"/>
          </a:xfrm>
          <a:prstGeom prst="rect">
            <a:avLst/>
          </a:prstGeom>
        </p:spPr>
      </p:pic>
      <p:pic>
        <p:nvPicPr>
          <p:cNvPr id="6" name="Picture 5" title="thinking emoj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66" y="2116626"/>
            <a:ext cx="1559606" cy="173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13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/>
            <a:r>
              <a:rPr spc="-18" dirty="0">
                <a:solidFill>
                  <a:schemeClr val="bg1"/>
                </a:solidFill>
              </a:rPr>
              <a:t>E</a:t>
            </a:r>
            <a:r>
              <a:rPr spc="-84" dirty="0">
                <a:solidFill>
                  <a:schemeClr val="bg1"/>
                </a:solidFill>
              </a:rPr>
              <a:t>x</a:t>
            </a:r>
            <a:r>
              <a:rPr spc="-35" dirty="0">
                <a:solidFill>
                  <a:schemeClr val="bg1"/>
                </a:solidFill>
              </a:rPr>
              <a:t>e</a:t>
            </a:r>
            <a:r>
              <a:rPr spc="-22" dirty="0">
                <a:solidFill>
                  <a:schemeClr val="bg1"/>
                </a:solidFill>
              </a:rPr>
              <a:t>c</a:t>
            </a:r>
            <a:r>
              <a:rPr spc="-31" dirty="0">
                <a:solidFill>
                  <a:schemeClr val="bg1"/>
                </a:solidFill>
              </a:rPr>
              <a:t>u</a:t>
            </a:r>
            <a:r>
              <a:rPr spc="-9" dirty="0">
                <a:solidFill>
                  <a:schemeClr val="bg1"/>
                </a:solidFill>
              </a:rPr>
              <a:t>t</a:t>
            </a:r>
            <a:r>
              <a:rPr spc="-22" dirty="0">
                <a:solidFill>
                  <a:schemeClr val="bg1"/>
                </a:solidFill>
              </a:rPr>
              <a:t>i</a:t>
            </a:r>
            <a:r>
              <a:rPr spc="-49" dirty="0">
                <a:solidFill>
                  <a:schemeClr val="bg1"/>
                </a:solidFill>
              </a:rPr>
              <a:t>v</a:t>
            </a:r>
            <a:r>
              <a:rPr dirty="0">
                <a:solidFill>
                  <a:schemeClr val="bg1"/>
                </a:solidFill>
              </a:rPr>
              <a:t>e</a:t>
            </a:r>
            <a:r>
              <a:rPr spc="-71" dirty="0">
                <a:solidFill>
                  <a:schemeClr val="bg1"/>
                </a:solidFill>
              </a:rPr>
              <a:t> </a:t>
            </a:r>
            <a:r>
              <a:rPr spc="-9" dirty="0">
                <a:solidFill>
                  <a:schemeClr val="bg1"/>
                </a:solidFill>
              </a:rPr>
              <a:t>S</a:t>
            </a:r>
            <a:r>
              <a:rPr spc="-22" dirty="0">
                <a:solidFill>
                  <a:schemeClr val="bg1"/>
                </a:solidFill>
              </a:rPr>
              <a:t>u</a:t>
            </a:r>
            <a:r>
              <a:rPr spc="-35" dirty="0">
                <a:solidFill>
                  <a:schemeClr val="bg1"/>
                </a:solidFill>
              </a:rPr>
              <a:t>m</a:t>
            </a:r>
            <a:r>
              <a:rPr spc="-49" dirty="0">
                <a:solidFill>
                  <a:schemeClr val="bg1"/>
                </a:solidFill>
              </a:rPr>
              <a:t>m</a:t>
            </a:r>
            <a:r>
              <a:rPr spc="-31" dirty="0">
                <a:solidFill>
                  <a:schemeClr val="bg1"/>
                </a:solidFill>
              </a:rPr>
              <a:t>a</a:t>
            </a:r>
            <a:r>
              <a:rPr spc="-4" dirty="0">
                <a:solidFill>
                  <a:schemeClr val="bg1"/>
                </a:solidFill>
              </a:rPr>
              <a:t>r</a:t>
            </a:r>
            <a:r>
              <a:rPr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74707" y="-59765"/>
            <a:ext cx="9278471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Instructional Technology</a:t>
            </a:r>
          </a:p>
        </p:txBody>
      </p:sp>
      <p:pic>
        <p:nvPicPr>
          <p:cNvPr id="7" name="Picture 6" descr="C:\Users\jterry\AppData\Local\Microsoft\Windows\Temporary Internet Files\Content.Outlook\OPES1RK8\IMG_6136 (002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959" y="1325136"/>
            <a:ext cx="6283638" cy="485576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303959" y="494139"/>
            <a:ext cx="8521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Questions?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083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55375</TotalTime>
  <Words>712</Words>
  <Application>Microsoft Macintosh PowerPoint</Application>
  <PresentationFormat>On-screen Show (4:3)</PresentationFormat>
  <Paragraphs>219</Paragraphs>
  <Slides>26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Executive Summary</vt:lpstr>
      <vt:lpstr>Executive Summary</vt:lpstr>
      <vt:lpstr>PowerPoint Presentation</vt:lpstr>
      <vt:lpstr>PowerPoint Presentation</vt:lpstr>
      <vt:lpstr>PowerPoint Presentation</vt:lpstr>
      <vt:lpstr>PowerPoint Presentation</vt:lpstr>
      <vt:lpstr>Executive Summary</vt:lpstr>
      <vt:lpstr>Executive Summary</vt:lpstr>
      <vt:lpstr>Executive Summary</vt:lpstr>
      <vt:lpstr>Executive Summary</vt:lpstr>
      <vt:lpstr>Executive Summary</vt:lpstr>
      <vt:lpstr>Executive Summary</vt:lpstr>
      <vt:lpstr>PowerPoint Presentation</vt:lpstr>
      <vt:lpstr>Executive Summary</vt:lpstr>
      <vt:lpstr>PowerPoint Presentation</vt:lpstr>
      <vt:lpstr>Executive Summary</vt:lpstr>
      <vt:lpstr>PowerPoint Presentation</vt:lpstr>
      <vt:lpstr>Executive Summary</vt:lpstr>
      <vt:lpstr>Executive Summary</vt:lpstr>
      <vt:lpstr>PowerPoint Presentation</vt:lpstr>
      <vt:lpstr>PowerPoint Presentation</vt:lpstr>
      <vt:lpstr>Executive Summary</vt:lpstr>
    </vt:vector>
  </TitlesOfParts>
  <Company>Roanoke County Public Schools</Company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Chuck Lionberger</dc:creator>
  <cp:lastModifiedBy>Chuck Lionberger</cp:lastModifiedBy>
  <cp:revision>284</cp:revision>
  <dcterms:created xsi:type="dcterms:W3CDTF">2015-12-09T20:19:47Z</dcterms:created>
  <dcterms:modified xsi:type="dcterms:W3CDTF">2018-02-14T20:55:46Z</dcterms:modified>
</cp:coreProperties>
</file>