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8" r:id="rId3"/>
    <p:sldId id="288" r:id="rId4"/>
    <p:sldId id="289" r:id="rId5"/>
    <p:sldId id="290" r:id="rId6"/>
    <p:sldId id="291" r:id="rId7"/>
    <p:sldId id="301" r:id="rId8"/>
    <p:sldId id="305" r:id="rId9"/>
    <p:sldId id="304" r:id="rId10"/>
    <p:sldId id="310" r:id="rId11"/>
    <p:sldId id="311" r:id="rId12"/>
    <p:sldId id="299" r:id="rId13"/>
    <p:sldId id="312" r:id="rId14"/>
    <p:sldId id="300" r:id="rId15"/>
    <p:sldId id="292" r:id="rId16"/>
    <p:sldId id="293" r:id="rId17"/>
    <p:sldId id="315" r:id="rId18"/>
    <p:sldId id="314" r:id="rId19"/>
    <p:sldId id="306" r:id="rId20"/>
    <p:sldId id="307" r:id="rId21"/>
    <p:sldId id="313" r:id="rId22"/>
    <p:sldId id="308" r:id="rId23"/>
    <p:sldId id="316" r:id="rId24"/>
    <p:sldId id="295" r:id="rId25"/>
    <p:sldId id="296" r:id="rId26"/>
    <p:sldId id="297" r:id="rId27"/>
    <p:sldId id="279" r:id="rId28"/>
    <p:sldId id="265" r:id="rId29"/>
  </p:sldIdLst>
  <p:sldSz cx="9144000" cy="6858000" type="screen4x3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74B7"/>
    <a:srgbClr val="3D59E4"/>
    <a:srgbClr val="6474FF"/>
    <a:srgbClr val="2C2B6B"/>
    <a:srgbClr val="002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7"/>
    <p:restoredTop sz="93528" autoAdjust="0"/>
  </p:normalViewPr>
  <p:slideViewPr>
    <p:cSldViewPr snapToGrid="0" snapToObjects="1">
      <p:cViewPr varScale="1">
        <p:scale>
          <a:sx n="140" d="100"/>
          <a:sy n="140" d="100"/>
        </p:scale>
        <p:origin x="200" y="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01" d="100"/>
          <a:sy n="101" d="100"/>
        </p:scale>
        <p:origin x="3498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03" tIns="45701" rIns="91403" bIns="4570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03" tIns="45701" rIns="91403" bIns="45701" rtlCol="0"/>
          <a:lstStyle>
            <a:lvl1pPr algn="r">
              <a:defRPr sz="1200"/>
            </a:lvl1pPr>
          </a:lstStyle>
          <a:p>
            <a:fld id="{41C6D451-8A47-4BD3-8681-BBFA30B07392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03" tIns="45701" rIns="91403" bIns="4570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03" tIns="45701" rIns="91403" bIns="45701" rtlCol="0" anchor="b"/>
          <a:lstStyle>
            <a:lvl1pPr algn="r">
              <a:defRPr sz="1200"/>
            </a:lvl1pPr>
          </a:lstStyle>
          <a:p>
            <a:fld id="{4C2470FE-0EFC-4C8D-821A-0324022A05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714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3011699" cy="236332"/>
          </a:xfrm>
          <a:prstGeom prst="rect">
            <a:avLst/>
          </a:prstGeom>
        </p:spPr>
        <p:txBody>
          <a:bodyPr vert="horz" lIns="92454" tIns="46228" rIns="92454" bIns="4622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74" y="7"/>
            <a:ext cx="3011699" cy="236333"/>
          </a:xfrm>
          <a:prstGeom prst="rect">
            <a:avLst/>
          </a:prstGeom>
        </p:spPr>
        <p:txBody>
          <a:bodyPr vert="horz" lIns="92454" tIns="46228" rIns="92454" bIns="46228" rtlCol="0"/>
          <a:lstStyle>
            <a:lvl1pPr algn="r">
              <a:defRPr sz="1200"/>
            </a:lvl1pPr>
          </a:lstStyle>
          <a:p>
            <a:fld id="{DC842B6F-A3BE-41D6-9247-587B87571410}" type="datetimeFigureOut">
              <a:rPr lang="en-US" smtClean="0"/>
              <a:t>2/14/18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06538" y="407988"/>
            <a:ext cx="3937000" cy="2952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54" tIns="46228" rIns="92454" bIns="4622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3533472"/>
            <a:ext cx="5560060" cy="5294000"/>
          </a:xfrm>
          <a:prstGeom prst="rect">
            <a:avLst/>
          </a:prstGeom>
        </p:spPr>
        <p:txBody>
          <a:bodyPr vert="horz" lIns="92454" tIns="46228" rIns="92454" bIns="4622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8999748"/>
            <a:ext cx="3011699" cy="236333"/>
          </a:xfrm>
          <a:prstGeom prst="rect">
            <a:avLst/>
          </a:prstGeom>
        </p:spPr>
        <p:txBody>
          <a:bodyPr vert="horz" lIns="92454" tIns="46228" rIns="92454" bIns="4622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74" y="8999748"/>
            <a:ext cx="3011699" cy="236334"/>
          </a:xfrm>
          <a:prstGeom prst="rect">
            <a:avLst/>
          </a:prstGeom>
        </p:spPr>
        <p:txBody>
          <a:bodyPr vert="horz" lIns="92454" tIns="46228" rIns="92454" bIns="46228" rtlCol="0" anchor="b"/>
          <a:lstStyle>
            <a:lvl1pPr algn="r">
              <a:defRPr sz="1200"/>
            </a:lvl1pPr>
          </a:lstStyle>
          <a:p>
            <a:fld id="{C44637AE-700E-4ACD-BBD0-BDC557EBAC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50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410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153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556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55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01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629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69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30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15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84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72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0041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66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0562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92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19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084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D9505F1-EA34-4732-B366-AB38223F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EA65B-7C4D-452A-81EE-49652DA3CDD8}" type="datetime1">
              <a:rPr lang="en-US" smtClean="0"/>
              <a:t>2/14/18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835C578-CB25-489E-910D-8C62CA5A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14FE359-BCDF-4A2D-934D-E4F110A32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577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1/8/2018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95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9717-4395-475B-9283-65B307640B06}" type="datetime1">
              <a:rPr lang="en-US" smtClean="0"/>
              <a:t>2/14/18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656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C9DD-C1FD-4F0D-8DE7-A585E2C73483}" type="datetime1">
              <a:rPr lang="en-US" smtClean="0"/>
              <a:t>2/14/18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24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8134-D2F3-4F03-BDB2-760FBC79D1C7}" type="datetime1">
              <a:rPr lang="en-US" smtClean="0"/>
              <a:t>2/14/18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5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70A6-37E1-4BC7-AB3C-3EFB8C1A6A51}" type="datetime1">
              <a:rPr lang="en-US" smtClean="0"/>
              <a:t>2/14/18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76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AC07E-84FB-47DC-AE44-A6E94123E84F}" type="datetime1">
              <a:rPr lang="en-US" smtClean="0"/>
              <a:t>2/14/18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070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8BED-0BBC-40B0-8133-F9926305DD3F}" type="datetime1">
              <a:rPr lang="en-US" smtClean="0"/>
              <a:t>2/14/18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63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128A-9ECA-4B6D-B897-CA76B0E1A3D9}" type="datetime1">
              <a:rPr lang="en-US" smtClean="0"/>
              <a:t>2/14/18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07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EA65B-7C4D-452A-81EE-49652DA3CDD8}" type="datetime1">
              <a:rPr lang="en-US" smtClean="0"/>
              <a:t>2/14/18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C4F58-0146-8B49-9D96-8E8109A8614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PPT-bkg-2016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54864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F80E9-9514-4A40-9DDE-1B8DF75C7348}"/>
              </a:ext>
            </a:extLst>
          </p:cNvPr>
          <p:cNvSpPr txBox="1">
            <a:spLocks/>
          </p:cNvSpPr>
          <p:nvPr userDrawn="1"/>
        </p:nvSpPr>
        <p:spPr>
          <a:xfrm>
            <a:off x="7792995" y="6350622"/>
            <a:ext cx="411891" cy="32895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128B8F-A791-49BB-AA96-425E2FE2C15A}" type="slidenum">
              <a:rPr lang="en-US" sz="1200" b="0" smtClean="0">
                <a:solidFill>
                  <a:schemeClr val="bg1"/>
                </a:solidFill>
              </a:rPr>
              <a:pPr/>
              <a:t>‹#›</a:t>
            </a:fld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03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url?sa=i&amp;rct=j&amp;q=&amp;esrc=s&amp;source=images&amp;cd=&amp;cad=rja&amp;uact=8&amp;ved=0ahUKEwiOyf_4uPnQAhVDfiYKHXFBDfEQjRwIBw&amp;url=http://www.ilovegroups.com/product/school-bus&amp;psig=AFQjCNETYvPA2urg0I4scKZb6Pob66MYtQ&amp;ust=148200284132782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google.com/url?sa=i&amp;rct=j&amp;q=&amp;esrc=s&amp;source=images&amp;cd=&amp;cad=rja&amp;uact=8&amp;ved=0ahUKEwjc8IqZuPnQAhUG7SYKHUB-AaUQjRwIBw&amp;url=http://www.roanoke.com/life/columns_and_blogs/blogs/the_edge/cave-spring-high-school-still-feels-effects-of-november-merriman/article_dfa8cf2b-5669-5e63-a6db-782d63bb6084.html&amp;psig=AFQjCNFS0kU70zV45-Kp5o-qXoESfGL9eQ&amp;ust=1482002640233433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s.k12.va.u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Roanoke County Schools</a:t>
            </a:r>
            <a:br>
              <a:rPr lang="en-US" dirty="0"/>
            </a:br>
            <a:r>
              <a:rPr lang="en-US" sz="3100" dirty="0"/>
              <a:t>2018-2019 Budget Work Session </a:t>
            </a:r>
            <a:br>
              <a:rPr lang="en-US" sz="3100" dirty="0"/>
            </a:br>
            <a:r>
              <a:rPr lang="en-US" sz="3100" dirty="0"/>
              <a:t>February 8,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627251"/>
            <a:ext cx="6400800" cy="1752600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r>
              <a:rPr lang="en-US" sz="2000" dirty="0"/>
              <a:t>Other Fund Budgets</a:t>
            </a:r>
          </a:p>
          <a:p>
            <a:r>
              <a:rPr lang="en-US" sz="2000" dirty="0"/>
              <a:t>Capital Improvement Program Schedules</a:t>
            </a:r>
          </a:p>
          <a:p>
            <a:endParaRPr lang="en-US" sz="1800" dirty="0"/>
          </a:p>
          <a:p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7" name="Rectangle 6" title="box"/>
          <p:cNvSpPr/>
          <p:nvPr/>
        </p:nvSpPr>
        <p:spPr>
          <a:xfrm>
            <a:off x="0" y="-1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664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6968"/>
            <a:ext cx="8229600" cy="5674699"/>
          </a:xfrm>
        </p:spPr>
        <p:txBody>
          <a:bodyPr>
            <a:normAutofit/>
          </a:bodyPr>
          <a:lstStyle/>
          <a:p>
            <a:r>
              <a:rPr lang="en-US" sz="2400"/>
              <a:t>Instructional Resources Fund</a:t>
            </a:r>
          </a:p>
          <a:p>
            <a:r>
              <a:rPr lang="en-US" sz="2400"/>
              <a:t>Bus Replacement Fund</a:t>
            </a:r>
          </a:p>
          <a:p>
            <a:pPr lvl="1"/>
            <a:r>
              <a:rPr lang="en-US" sz="2000"/>
              <a:t>Bus Replacement Schedule</a:t>
            </a:r>
          </a:p>
          <a:p>
            <a:r>
              <a:rPr lang="en-US" sz="2400"/>
              <a:t>Laptop Insurance Fund </a:t>
            </a:r>
            <a:r>
              <a:rPr lang="en-US" sz="2400">
                <a:solidFill>
                  <a:srgbClr val="FF0000"/>
                </a:solidFill>
              </a:rPr>
              <a:t>(dissolving)</a:t>
            </a:r>
          </a:p>
          <a:p>
            <a:r>
              <a:rPr lang="en-US" sz="2400"/>
              <a:t>Technology Replacement Fund </a:t>
            </a:r>
            <a:r>
              <a:rPr lang="en-US" sz="2400">
                <a:solidFill>
                  <a:srgbClr val="FF0000"/>
                </a:solidFill>
              </a:rPr>
              <a:t>(new)</a:t>
            </a:r>
          </a:p>
          <a:p>
            <a:pPr lvl="1"/>
            <a:r>
              <a:rPr lang="en-US" sz="2000"/>
              <a:t>Technology Replacement Schedule (updated from 1/25/18)</a:t>
            </a:r>
          </a:p>
          <a:p>
            <a:r>
              <a:rPr lang="en-US" sz="2400"/>
              <a:t>Grant Fund</a:t>
            </a:r>
          </a:p>
          <a:p>
            <a:r>
              <a:rPr lang="en-US" sz="2400"/>
              <a:t>Capital Projects Fund</a:t>
            </a:r>
          </a:p>
          <a:p>
            <a:pPr lvl="1"/>
            <a:r>
              <a:rPr lang="en-US" sz="2000"/>
              <a:t>Capital Improvement Plan (approved 1/11/18)</a:t>
            </a:r>
          </a:p>
          <a:p>
            <a:pPr lvl="1"/>
            <a:r>
              <a:rPr lang="en-US" sz="2000"/>
              <a:t>Capital Maintenance Plan</a:t>
            </a:r>
            <a:endParaRPr lang="en-US" sz="2400"/>
          </a:p>
          <a:p>
            <a:r>
              <a:rPr lang="en-US" sz="2400"/>
              <a:t>Nutrition Fund</a:t>
            </a:r>
          </a:p>
          <a:p>
            <a:r>
              <a:rPr lang="en-US" sz="2400"/>
              <a:t>Questions and Comments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66401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061358"/>
            <a:ext cx="8229600" cy="506480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sz="4000" dirty="0"/>
              <a:t>All of the funds other than the General Fund.</a:t>
            </a:r>
          </a:p>
          <a:p>
            <a:pPr algn="just"/>
            <a:r>
              <a:rPr lang="en-US" sz="4000" dirty="0"/>
              <a:t>They are self-balancing.</a:t>
            </a:r>
          </a:p>
          <a:p>
            <a:pPr algn="just"/>
            <a:r>
              <a:rPr lang="en-US" sz="4000" dirty="0"/>
              <a:t>They maintain year-end balances.</a:t>
            </a:r>
          </a:p>
          <a:p>
            <a:pPr marL="0" indent="0">
              <a:buNone/>
            </a:pPr>
            <a:endParaRPr lang="en-US" sz="900" dirty="0"/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Instructional Resources Fund</a:t>
            </a:r>
          </a:p>
          <a:p>
            <a:pPr marL="0" indent="0" algn="ctr">
              <a:buNone/>
            </a:pPr>
            <a:r>
              <a:rPr lang="en-US" sz="3600" dirty="0"/>
              <a:t>Bus Replacement Fund</a:t>
            </a:r>
          </a:p>
          <a:p>
            <a:pPr marL="0" indent="0" algn="ctr">
              <a:buNone/>
            </a:pPr>
            <a:r>
              <a:rPr lang="en-US" sz="3600" dirty="0"/>
              <a:t>Laptop Insurance Fund </a:t>
            </a:r>
            <a:r>
              <a:rPr lang="en-US" sz="3600" dirty="0">
                <a:solidFill>
                  <a:srgbClr val="FF0000"/>
                </a:solidFill>
              </a:rPr>
              <a:t>(dissolving)</a:t>
            </a:r>
          </a:p>
          <a:p>
            <a:pPr marL="0" indent="0" algn="ctr">
              <a:buNone/>
            </a:pPr>
            <a:r>
              <a:rPr lang="en-US" sz="3600" dirty="0"/>
              <a:t>Technology Replacement Fund</a:t>
            </a:r>
            <a:r>
              <a:rPr lang="en-US" sz="3600" dirty="0">
                <a:solidFill>
                  <a:srgbClr val="FF0000"/>
                </a:solidFill>
              </a:rPr>
              <a:t> (new)</a:t>
            </a:r>
          </a:p>
          <a:p>
            <a:pPr marL="0" indent="0" algn="ctr">
              <a:buNone/>
            </a:pPr>
            <a:r>
              <a:rPr lang="en-US" sz="3600" dirty="0"/>
              <a:t>Grant Fund</a:t>
            </a:r>
          </a:p>
          <a:p>
            <a:pPr marL="0" indent="0" algn="ctr">
              <a:buNone/>
            </a:pPr>
            <a:r>
              <a:rPr lang="en-US" sz="3600" dirty="0"/>
              <a:t>Capital Projects Fund</a:t>
            </a:r>
          </a:p>
          <a:p>
            <a:pPr marL="0" indent="0" algn="ctr">
              <a:buNone/>
            </a:pPr>
            <a:r>
              <a:rPr lang="en-US" sz="3600" dirty="0"/>
              <a:t>Nutrition Fund</a:t>
            </a:r>
          </a:p>
        </p:txBody>
      </p:sp>
      <p:cxnSp>
        <p:nvCxnSpPr>
          <p:cNvPr id="6" name="Straight Connector 5" title="line"/>
          <p:cNvCxnSpPr/>
          <p:nvPr/>
        </p:nvCxnSpPr>
        <p:spPr>
          <a:xfrm>
            <a:off x="457200" y="2654901"/>
            <a:ext cx="8229600" cy="217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What is an “Other Fund”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52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dirty="0"/>
              <a:t>The Instructional Resources Fund is used to account for the purchase of student textbooks (in paper or digital format) and other consumable instructional materials.</a:t>
            </a:r>
          </a:p>
          <a:p>
            <a:r>
              <a:rPr lang="en-US" dirty="0"/>
              <a:t>Revenues are primarily from State funds and the school general fund.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Instructional Resources Fund</a:t>
            </a:r>
          </a:p>
        </p:txBody>
      </p:sp>
      <p:pic>
        <p:nvPicPr>
          <p:cNvPr id="4" name="Picture 3" title="Apple sitting on top of a stack of book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69" y="4488273"/>
            <a:ext cx="2974384" cy="205063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255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Instructional Resources Fund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5</a:t>
            </a:fld>
            <a:endParaRPr lang="en-US" dirty="0"/>
          </a:p>
        </p:txBody>
      </p:sp>
      <p:pic>
        <p:nvPicPr>
          <p:cNvPr id="7" name="Picture 6" title="Instructional Resources Fund chart">
            <a:extLst>
              <a:ext uri="{FF2B5EF4-FFF2-40B4-BE49-F238E27FC236}">
                <a16:creationId xmlns:a16="http://schemas.microsoft.com/office/drawing/2014/main" id="{67CB23EF-DE16-4133-B04C-5FE0FC21B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0"/>
            <a:ext cx="9144000" cy="519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91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Instructional Resources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9" name="Table 8" title="Text book review and approval schedule">
            <a:extLst>
              <a:ext uri="{FF2B5EF4-FFF2-40B4-BE49-F238E27FC236}">
                <a16:creationId xmlns:a16="http://schemas.microsoft.com/office/drawing/2014/main" id="{D1246FB0-7C64-4483-B8D3-C1EFDD55CA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103222"/>
              </p:ext>
            </p:extLst>
          </p:nvPr>
        </p:nvGraphicFramePr>
        <p:xfrm>
          <a:off x="203200" y="1269999"/>
          <a:ext cx="8674100" cy="3900029"/>
        </p:xfrm>
        <a:graphic>
          <a:graphicData uri="http://schemas.openxmlformats.org/drawingml/2006/table">
            <a:tbl>
              <a:tblPr firstRow="1" firstCol="1" bandRow="1"/>
              <a:tblGrid>
                <a:gridCol w="1995043">
                  <a:extLst>
                    <a:ext uri="{9D8B030D-6E8A-4147-A177-3AD203B41FA5}">
                      <a16:colId xmlns:a16="http://schemas.microsoft.com/office/drawing/2014/main" val="4068694388"/>
                    </a:ext>
                  </a:extLst>
                </a:gridCol>
                <a:gridCol w="964057">
                  <a:extLst>
                    <a:ext uri="{9D8B030D-6E8A-4147-A177-3AD203B41FA5}">
                      <a16:colId xmlns:a16="http://schemas.microsoft.com/office/drawing/2014/main" val="2490368648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34716874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153999951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3833283304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115323959"/>
                    </a:ext>
                  </a:extLst>
                </a:gridCol>
              </a:tblGrid>
              <a:tr h="718504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333333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Textbook Review &amp; Approval Schedule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Based on the seven-year revision cycle for the Standards of Learning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0" marT="0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E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854358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0" marT="0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Anticipated SOL Adoption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0" marT="0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 Curriculum Framework Adoption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0" marT="0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State Textbook/ Instructional Materials Review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0" marT="0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LEA Textbook/ Materials Review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0" marT="0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F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 Contract Date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0" marT="0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F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147531"/>
                  </a:ext>
                </a:extLst>
              </a:tr>
              <a:tr h="516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History &amp; Social Science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0" marT="0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2016-2017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105863"/>
                  </a:ext>
                </a:extLst>
              </a:tr>
              <a:tr h="516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Mathematics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0" marT="0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01286"/>
                  </a:ext>
                </a:extLst>
              </a:tr>
              <a:tr h="7185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English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(K-5 Reading and 6-12 English &amp; Literature)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0" marT="0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2024-2025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394133"/>
                  </a:ext>
                </a:extLst>
              </a:tr>
              <a:tr h="516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Science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0" marT="0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2D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74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2823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dirty="0"/>
              <a:t>The Bus Replacement Fund is used to account for the replacement of school buses on a 15-year cycle.</a:t>
            </a:r>
          </a:p>
          <a:p>
            <a:r>
              <a:rPr lang="en-US" dirty="0"/>
              <a:t>Revenues are primarily from the school general fund and investment income.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Bus Replacement Fund</a:t>
            </a:r>
          </a:p>
        </p:txBody>
      </p:sp>
      <p:pic>
        <p:nvPicPr>
          <p:cNvPr id="5" name="irc_mi" descr="School Bus Image" title="School Bus Image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33489"/>
            <a:ext cx="3551918" cy="22228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107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Bus Replacement Schedule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8</a:t>
            </a:fld>
            <a:endParaRPr lang="en-US" dirty="0"/>
          </a:p>
        </p:txBody>
      </p:sp>
      <p:pic>
        <p:nvPicPr>
          <p:cNvPr id="4" name="Picture 3" title="bus replacement schedule">
            <a:extLst>
              <a:ext uri="{FF2B5EF4-FFF2-40B4-BE49-F238E27FC236}">
                <a16:creationId xmlns:a16="http://schemas.microsoft.com/office/drawing/2014/main" id="{027E74A4-3CA9-400D-A40B-0882447BA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0"/>
            <a:ext cx="9144000" cy="489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49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Bus Replacement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9</a:t>
            </a:fld>
            <a:endParaRPr lang="en-US" dirty="0"/>
          </a:p>
        </p:txBody>
      </p:sp>
      <p:pic>
        <p:nvPicPr>
          <p:cNvPr id="4" name="Picture 3" title="bus replacement fund chart">
            <a:extLst>
              <a:ext uri="{FF2B5EF4-FFF2-40B4-BE49-F238E27FC236}">
                <a16:creationId xmlns:a16="http://schemas.microsoft.com/office/drawing/2014/main" id="{3C475DD3-AAB7-4962-AEB7-B478B597E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474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34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9125"/>
            <a:ext cx="8229600" cy="5213350"/>
          </a:xfrm>
        </p:spPr>
        <p:txBody>
          <a:bodyPr>
            <a:normAutofit/>
          </a:bodyPr>
          <a:lstStyle/>
          <a:p>
            <a:r>
              <a:rPr lang="en-US" dirty="0"/>
              <a:t>The Laptop Insurance Fund was a self-insured fund used to account for the repair and replacement of student laptops.</a:t>
            </a:r>
          </a:p>
          <a:p>
            <a:r>
              <a:rPr lang="en-US" dirty="0"/>
              <a:t>This fund will be dissolved and replaced by a new fund, the Technology Replacement Fund.</a:t>
            </a:r>
          </a:p>
          <a:p>
            <a:pPr marL="2173288"/>
            <a:r>
              <a:rPr lang="en-US" dirty="0"/>
              <a:t>Warranty repair work will be transferred to the General Fund, other items will be transferred to the Technology Replacement Fund.</a:t>
            </a:r>
          </a:p>
          <a:p>
            <a:endParaRPr lang="en-US" dirty="0"/>
          </a:p>
        </p:txBody>
      </p:sp>
      <p:pic>
        <p:nvPicPr>
          <p:cNvPr id="7" name="Picture 6" descr="Laptop Image" title="Laptop Image">
            <a:extLst>
              <a:ext uri="{FF2B5EF4-FFF2-40B4-BE49-F238E27FC236}">
                <a16:creationId xmlns:a16="http://schemas.microsoft.com/office/drawing/2014/main" id="{6F39AB18-A8FA-4A04-898E-3A750358E5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63" y="4235190"/>
            <a:ext cx="2133600" cy="148368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Laptop Insurance Fund (dissolving)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879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Laptop Insurance Fund (dissolving)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11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F7D3A4-9203-471C-977F-3275E8C3558C}"/>
              </a:ext>
            </a:extLst>
          </p:cNvPr>
          <p:cNvSpPr/>
          <p:nvPr/>
        </p:nvSpPr>
        <p:spPr>
          <a:xfrm>
            <a:off x="220578" y="6229699"/>
            <a:ext cx="7666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① </a:t>
            </a:r>
            <a:r>
              <a:rPr lang="en-US" sz="1200" dirty="0"/>
              <a:t>During 2016-2017 the Student Laptop Fees were moved from the Laptop Fund to the General Fund.</a:t>
            </a:r>
          </a:p>
          <a:p>
            <a:r>
              <a:rPr lang="en-US" sz="1200" dirty="0">
                <a:solidFill>
                  <a:srgbClr val="FF0000"/>
                </a:solidFill>
              </a:rPr>
              <a:t>②</a:t>
            </a:r>
            <a:r>
              <a:rPr lang="en-US" sz="1200" dirty="0"/>
              <a:t> During 2018-2019 the Laptop Insurance Fund is being dissolved.</a:t>
            </a:r>
          </a:p>
        </p:txBody>
      </p:sp>
      <p:pic>
        <p:nvPicPr>
          <p:cNvPr id="6" name="Picture 5" title="laptop insurance fund chart">
            <a:extLst>
              <a:ext uri="{FF2B5EF4-FFF2-40B4-BE49-F238E27FC236}">
                <a16:creationId xmlns:a16="http://schemas.microsoft.com/office/drawing/2014/main" id="{956531E7-6EC7-41E0-A98F-473BD166C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7022"/>
            <a:ext cx="9144000" cy="540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7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9125"/>
            <a:ext cx="8229600" cy="5582350"/>
          </a:xfrm>
        </p:spPr>
        <p:txBody>
          <a:bodyPr>
            <a:normAutofit/>
          </a:bodyPr>
          <a:lstStyle/>
          <a:p>
            <a:r>
              <a:rPr lang="en-US" dirty="0"/>
              <a:t>The Technology Replacement Fund is a re-engineering of the Laptop Insurance Fund to isolate purchasing and financing of technology replacements.</a:t>
            </a:r>
          </a:p>
          <a:p>
            <a:pPr marL="2511425"/>
            <a:r>
              <a:rPr lang="en-US" dirty="0"/>
              <a:t>Revenues will generate primarily from the school general fund, state grant revenue, and federal E-rate reimbursements.</a:t>
            </a:r>
          </a:p>
          <a:p>
            <a:pPr marL="2511425"/>
            <a:r>
              <a:rPr lang="en-US" dirty="0"/>
              <a:t>Laptop reserves will remain isolated for self-insurance needs.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Technology Replacement Fund (new)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4" descr="2016-2018 Technology Plan Cover Page" title="2016-2018 Technology Plan Cover Page">
            <a:extLst>
              <a:ext uri="{FF2B5EF4-FFF2-40B4-BE49-F238E27FC236}">
                <a16:creationId xmlns:a16="http://schemas.microsoft.com/office/drawing/2014/main" id="{51DFAE69-E466-4262-A5CF-E56A6BC74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02377">
            <a:off x="334868" y="3603377"/>
            <a:ext cx="2119868" cy="274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30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Technology Replacement Schedule (revised)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13</a:t>
            </a:fld>
            <a:endParaRPr lang="en-US" dirty="0"/>
          </a:p>
        </p:txBody>
      </p:sp>
      <p:pic>
        <p:nvPicPr>
          <p:cNvPr id="3" name="Picture 2" title="technology replacement schedule">
            <a:extLst>
              <a:ext uri="{FF2B5EF4-FFF2-40B4-BE49-F238E27FC236}">
                <a16:creationId xmlns:a16="http://schemas.microsoft.com/office/drawing/2014/main" id="{9CA05E81-3778-4013-B3A7-E50219199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3241"/>
            <a:ext cx="9144000" cy="549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27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Technology Replacement Fund (new)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F7D3A4-9203-471C-977F-3275E8C3558C}"/>
              </a:ext>
            </a:extLst>
          </p:cNvPr>
          <p:cNvSpPr/>
          <p:nvPr/>
        </p:nvSpPr>
        <p:spPr>
          <a:xfrm>
            <a:off x="220578" y="6229699"/>
            <a:ext cx="76661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① </a:t>
            </a:r>
            <a:r>
              <a:rPr lang="en-US" sz="1200" dirty="0"/>
              <a:t>During 2018-2019 the Technology Replacement Fund replaces the Laptop Insurance Fund.</a:t>
            </a:r>
          </a:p>
        </p:txBody>
      </p:sp>
      <p:pic>
        <p:nvPicPr>
          <p:cNvPr id="8" name="Picture 7" title="technology replacement fund">
            <a:extLst>
              <a:ext uri="{FF2B5EF4-FFF2-40B4-BE49-F238E27FC236}">
                <a16:creationId xmlns:a16="http://schemas.microsoft.com/office/drawing/2014/main" id="{8F8FF639-9F9D-4A68-9AE0-68A9762F0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0"/>
            <a:ext cx="9144000" cy="495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15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r>
              <a:rPr lang="en-US" dirty="0"/>
              <a:t>The Grant Fund is used to account for transactions related to federal, state, and private grants that are not reported in another fund.</a:t>
            </a:r>
          </a:p>
          <a:p>
            <a:r>
              <a:rPr lang="en-US" dirty="0"/>
              <a:t>Grants are typically 27 months or less.</a:t>
            </a:r>
          </a:p>
          <a:p>
            <a:r>
              <a:rPr lang="en-US" dirty="0"/>
              <a:t>Matching requirements are accounted for in the school general fund.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Grant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15</a:t>
            </a:fld>
            <a:endParaRPr lang="en-US" dirty="0"/>
          </a:p>
        </p:txBody>
      </p:sp>
      <p:pic>
        <p:nvPicPr>
          <p:cNvPr id="7" name="Picture 6" title="grants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5943" y="4724854"/>
            <a:ext cx="3776435" cy="188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94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Grant Fund: State Revenues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16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0457" y="4944208"/>
            <a:ext cx="84763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Preschool Initiative – Educational programs for unserved, at-risk 4-year old children </a:t>
            </a:r>
          </a:p>
          <a:p>
            <a:pPr fontAlgn="t"/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Early Reading Initiative – Provides assistance to  reduce the number of students needing remedial reading services</a:t>
            </a:r>
          </a:p>
          <a:p>
            <a:pPr fontAlgn="t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Algebra Readiness – Serves 7</a:t>
            </a:r>
            <a:r>
              <a:rPr lang="en-US" sz="14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th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and 8</a:t>
            </a:r>
            <a:r>
              <a:rPr lang="en-US" sz="1400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th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grade students who are at risk of failing the Algebra I end-of-course SOL</a:t>
            </a:r>
          </a:p>
          <a:p>
            <a:pPr fontAlgn="t"/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Special Education in Regional Jail – Provides special education instruction to children with disabilities in jail</a:t>
            </a:r>
          </a:p>
          <a:p>
            <a:pPr fontAlgn="t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Jobs for Virginia Graduates – Assists disadvantaged and at-risk students to graduate and transition to work</a:t>
            </a:r>
          </a:p>
          <a:p>
            <a:pPr fontAlgn="t"/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ISAEP – Program offering an alternative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e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ducation plan for a student at risk of dropping-out of school</a:t>
            </a:r>
            <a:endParaRPr lang="en-US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 title="grant fund - state revenues">
            <a:extLst>
              <a:ext uri="{FF2B5EF4-FFF2-40B4-BE49-F238E27FC236}">
                <a16:creationId xmlns:a16="http://schemas.microsoft.com/office/drawing/2014/main" id="{AA2725D0-E1C4-4C4D-9E36-091047D0C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37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15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Grant Fund: Federal Revenues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0457" y="4944208"/>
            <a:ext cx="847634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Title I – Supports 4 elementary schools with high disadvantaged population</a:t>
            </a:r>
            <a:endParaRPr lang="en-US" sz="1400" dirty="0">
              <a:latin typeface="Arial" panose="020B0604020202020204" pitchFamily="34" charset="0"/>
            </a:endParaRPr>
          </a:p>
          <a:p>
            <a:pPr fontAlgn="t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Title II – Supports professional development for teachers and principals</a:t>
            </a:r>
            <a:endParaRPr lang="en-US" sz="1400" dirty="0">
              <a:latin typeface="Arial" panose="020B0604020202020204" pitchFamily="34" charset="0"/>
            </a:endParaRPr>
          </a:p>
          <a:p>
            <a:pPr fontAlgn="t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Title III Language – Supports students who do not speak English as their primary language</a:t>
            </a:r>
            <a:endParaRPr lang="en-US" sz="1400" dirty="0">
              <a:latin typeface="Arial" panose="020B0604020202020204" pitchFamily="34" charset="0"/>
            </a:endParaRPr>
          </a:p>
          <a:p>
            <a:pPr fontAlgn="t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Title III Immigrant and Youth – Supports new students who have immigrated</a:t>
            </a:r>
          </a:p>
          <a:p>
            <a:pPr fontAlgn="t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Title IV – Supports student and academic enrichment </a:t>
            </a:r>
            <a:endParaRPr lang="en-US" sz="1400" dirty="0">
              <a:latin typeface="Arial" panose="020B0604020202020204" pitchFamily="34" charset="0"/>
            </a:endParaRPr>
          </a:p>
          <a:p>
            <a:pPr fontAlgn="t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Title VI-B – Supports students with disabilities in K-12</a:t>
            </a:r>
            <a:endParaRPr lang="en-US" sz="1400" dirty="0">
              <a:latin typeface="Arial" panose="020B0604020202020204" pitchFamily="34" charset="0"/>
            </a:endParaRPr>
          </a:p>
          <a:p>
            <a:pPr fontAlgn="t"/>
            <a:r>
              <a:rPr lang="it-IT" sz="1400" dirty="0">
                <a:solidFill>
                  <a:srgbClr val="000000"/>
                </a:solidFill>
                <a:latin typeface="Calibri" panose="020F0502020204030204" pitchFamily="34" charset="0"/>
              </a:rPr>
              <a:t>Title VI-B Preschool –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Supports programs for students with disabilities 2 years to KG</a:t>
            </a:r>
            <a:endParaRPr lang="en-US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 title="grant fund - federal revenues">
            <a:extLst>
              <a:ext uri="{FF2B5EF4-FFF2-40B4-BE49-F238E27FC236}">
                <a16:creationId xmlns:a16="http://schemas.microsoft.com/office/drawing/2014/main" id="{99F96F93-5244-4D13-A4BC-A8D967A4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382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86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Grant Fund: Other Revenues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0457" y="4944208"/>
            <a:ext cx="8476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Allstate – Provides funding to assist in transforming teens into safer drivers</a:t>
            </a:r>
          </a:p>
          <a:p>
            <a:pPr fontAlgn="t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Grant contingency – Reserves set aside to accommodate changes in grant awards or unexpected grants</a:t>
            </a:r>
            <a:endParaRPr lang="en-US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 title="grant fund - other revenues">
            <a:extLst>
              <a:ext uri="{FF2B5EF4-FFF2-40B4-BE49-F238E27FC236}">
                <a16:creationId xmlns:a16="http://schemas.microsoft.com/office/drawing/2014/main" id="{104E2DF4-C8D4-48F0-981B-942DFD94D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181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93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The Capital Projects Fund is used to account for the financing of capital outlay for construction and other projects.</a:t>
            </a:r>
          </a:p>
          <a:p>
            <a:r>
              <a:rPr lang="en-US" dirty="0"/>
              <a:t>Revenues are primarily from bond issues and allocations from the Major and Minor Capital reserves maintained by the School Board. 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Capital Projects Fund</a:t>
            </a:r>
          </a:p>
        </p:txBody>
      </p:sp>
      <p:pic>
        <p:nvPicPr>
          <p:cNvPr id="4" name="irc_mi" descr="Cave Spring High Entrance Image" title="Cave Spring High Entrance Image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1" r="16924" b="9222"/>
          <a:stretch/>
        </p:blipFill>
        <p:spPr bwMode="auto">
          <a:xfrm>
            <a:off x="697832" y="4268202"/>
            <a:ext cx="2643495" cy="231885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582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Capital Improvement Plan</a:t>
            </a:r>
          </a:p>
        </p:txBody>
      </p:sp>
      <p:pic>
        <p:nvPicPr>
          <p:cNvPr id="5" name="Picture 4" title="Capital improvement plan">
            <a:extLst>
              <a:ext uri="{FF2B5EF4-FFF2-40B4-BE49-F238E27FC236}">
                <a16:creationId xmlns:a16="http://schemas.microsoft.com/office/drawing/2014/main" id="{8F6C771D-C393-4E8C-86E9-A72E42E57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0"/>
            <a:ext cx="9144000" cy="45011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402263D-D543-40D6-BD2C-B182F883B3F2}"/>
              </a:ext>
            </a:extLst>
          </p:cNvPr>
          <p:cNvSpPr/>
          <p:nvPr/>
        </p:nvSpPr>
        <p:spPr>
          <a:xfrm>
            <a:off x="228600" y="5755545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The Capital Improvement Plan contains a 10-year plan for large major capital improvements that </a:t>
            </a:r>
          </a:p>
          <a:p>
            <a:r>
              <a:rPr lang="en-US" sz="1600" dirty="0"/>
              <a:t>will require a significant amount of resources to fund.</a:t>
            </a:r>
          </a:p>
        </p:txBody>
      </p:sp>
    </p:spTree>
    <p:extLst>
      <p:ext uri="{BB962C8B-B14F-4D97-AF65-F5344CB8AC3E}">
        <p14:creationId xmlns:p14="http://schemas.microsoft.com/office/powerpoint/2010/main" val="1207198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Capital Maintenance Plan</a:t>
            </a:r>
          </a:p>
        </p:txBody>
      </p:sp>
      <p:pic>
        <p:nvPicPr>
          <p:cNvPr id="2" name="Picture 1" title="Capital maintenance plan">
            <a:extLst>
              <a:ext uri="{FF2B5EF4-FFF2-40B4-BE49-F238E27FC236}">
                <a16:creationId xmlns:a16="http://schemas.microsoft.com/office/drawing/2014/main" id="{245303B7-CC62-45B2-971D-A081E37DF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95" y="1251555"/>
            <a:ext cx="8805275" cy="245970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4EE89A-7CF4-4067-9A21-CBCB0CD27FE7}"/>
              </a:ext>
            </a:extLst>
          </p:cNvPr>
          <p:cNvSpPr/>
          <p:nvPr/>
        </p:nvSpPr>
        <p:spPr>
          <a:xfrm>
            <a:off x="172132" y="4388455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The Capital Maintenance Plan contains a 10-year plan for preventative maintenance projects to maintain the condition and longevity of school-owned buildings.</a:t>
            </a:r>
          </a:p>
          <a:p>
            <a:endParaRPr lang="en-US" sz="1600" dirty="0"/>
          </a:p>
          <a:p>
            <a:r>
              <a:rPr lang="en-US" sz="1600" dirty="0"/>
              <a:t>On January 14, 2016 the School Board established an annual transfer from the Operating Fund to the Minor Capital Fund of $1,000,000 to fund these on-going preventative maintenance needs.  This is included as part of the Capital improvement Plan.</a:t>
            </a:r>
          </a:p>
        </p:txBody>
      </p:sp>
    </p:spTree>
    <p:extLst>
      <p:ext uri="{BB962C8B-B14F-4D97-AF65-F5344CB8AC3E}">
        <p14:creationId xmlns:p14="http://schemas.microsoft.com/office/powerpoint/2010/main" val="1916709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Capital Projects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22</a:t>
            </a:fld>
            <a:endParaRPr lang="en-US" dirty="0"/>
          </a:p>
        </p:txBody>
      </p:sp>
      <p:pic>
        <p:nvPicPr>
          <p:cNvPr id="7" name="Picture 6" title="Capital projects fund">
            <a:extLst>
              <a:ext uri="{FF2B5EF4-FFF2-40B4-BE49-F238E27FC236}">
                <a16:creationId xmlns:a16="http://schemas.microsoft.com/office/drawing/2014/main" id="{DCFEDA23-9CE7-476B-950B-E8A563A99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7512"/>
            <a:ext cx="9144000" cy="450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01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Capital Projects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23</a:t>
            </a:fld>
            <a:endParaRPr lang="en-US" dirty="0"/>
          </a:p>
        </p:txBody>
      </p:sp>
      <p:pic>
        <p:nvPicPr>
          <p:cNvPr id="7" name="Picture 6" title="Captial projects fund">
            <a:extLst>
              <a:ext uri="{FF2B5EF4-FFF2-40B4-BE49-F238E27FC236}">
                <a16:creationId xmlns:a16="http://schemas.microsoft.com/office/drawing/2014/main" id="{B4C49191-E460-4709-A37F-4445F0982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8027"/>
            <a:ext cx="9144000" cy="552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38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584121"/>
          </a:xfrm>
        </p:spPr>
        <p:txBody>
          <a:bodyPr>
            <a:normAutofit/>
          </a:bodyPr>
          <a:lstStyle/>
          <a:p>
            <a:r>
              <a:rPr lang="en-US" dirty="0"/>
              <a:t>The Nutrition Fund is used to account for procurement, preparation, and serving of student breakfasts, snacks, and lunches. </a:t>
            </a:r>
          </a:p>
          <a:p>
            <a:r>
              <a:rPr lang="en-US" dirty="0"/>
              <a:t>Revenues are primarily from food sales and subsidies from federal and state breakfast and lunch programs.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Nutrition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24</a:t>
            </a:fld>
            <a:endParaRPr lang="en-US" dirty="0"/>
          </a:p>
        </p:txBody>
      </p:sp>
      <p:pic>
        <p:nvPicPr>
          <p:cNvPr id="10" name="Picture 9" descr="Lunch Tray Image" title="Lunch Tray Image">
            <a:extLst>
              <a:ext uri="{FF2B5EF4-FFF2-40B4-BE49-F238E27FC236}">
                <a16:creationId xmlns:a16="http://schemas.microsoft.com/office/drawing/2014/main" id="{46BC2FFF-70F3-4E0E-96A0-48285E8565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932" y="4329700"/>
            <a:ext cx="2903467" cy="193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52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Nutrition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25</a:t>
            </a:fld>
            <a:endParaRPr lang="en-US" dirty="0"/>
          </a:p>
        </p:txBody>
      </p:sp>
      <p:pic>
        <p:nvPicPr>
          <p:cNvPr id="3" name="Picture 2" title="Nutrition Fund">
            <a:extLst>
              <a:ext uri="{FF2B5EF4-FFF2-40B4-BE49-F238E27FC236}">
                <a16:creationId xmlns:a16="http://schemas.microsoft.com/office/drawing/2014/main" id="{387B0A5A-3613-4978-8918-777B8291A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27" y="667512"/>
            <a:ext cx="8761745" cy="560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2586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Nutrition Fund</a:t>
            </a:r>
          </a:p>
        </p:txBody>
      </p:sp>
      <p:graphicFrame>
        <p:nvGraphicFramePr>
          <p:cNvPr id="21" name="Table 20" descr="Chart from 2009 through 2019 of the price of Breakfast, Elementary Lunch, and Secondary Lunch prices for students." title="History of Lunch Pric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174244"/>
              </p:ext>
            </p:extLst>
          </p:nvPr>
        </p:nvGraphicFramePr>
        <p:xfrm>
          <a:off x="457200" y="1325880"/>
          <a:ext cx="4009192" cy="413918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671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1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0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Breakfast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Elementary</a:t>
                      </a:r>
                    </a:p>
                    <a:p>
                      <a:pPr algn="ctr"/>
                      <a:r>
                        <a:rPr lang="en-US" sz="1400" dirty="0"/>
                        <a:t>Lunch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Secondary</a:t>
                      </a:r>
                    </a:p>
                    <a:p>
                      <a:pPr algn="ctr"/>
                      <a:r>
                        <a:rPr lang="en-US" sz="1400" dirty="0"/>
                        <a:t>Lunch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$1.00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2011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2012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2.05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2.05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2013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2.15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2.15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2014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1.10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2.25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2.25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1.15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2016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1.25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2.60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2017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1.25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2.45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2.70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2018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2.55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2.80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2019*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1.45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2.65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2.90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33074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95606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Reduced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$0.30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$0.40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$0.40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552483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501B56-4929-46D2-BF6D-48004E1CEADA}"/>
              </a:ext>
            </a:extLst>
          </p:cNvPr>
          <p:cNvSpPr txBox="1"/>
          <p:nvPr/>
        </p:nvSpPr>
        <p:spPr>
          <a:xfrm>
            <a:off x="437166" y="5687291"/>
            <a:ext cx="2756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*</a:t>
            </a:r>
            <a:r>
              <a:rPr lang="en-US" sz="1200" dirty="0"/>
              <a:t>Roanoke County Public Schools preference is no change, the Federal Government requires a 10¢ increase annually.</a:t>
            </a:r>
          </a:p>
        </p:txBody>
      </p:sp>
      <p:graphicFrame>
        <p:nvGraphicFramePr>
          <p:cNvPr id="8" name="Table 7" title="federal and state reimbursement rates">
            <a:extLst>
              <a:ext uri="{FF2B5EF4-FFF2-40B4-BE49-F238E27FC236}">
                <a16:creationId xmlns:a16="http://schemas.microsoft.com/office/drawing/2014/main" id="{AE797A9B-9CCA-4C59-BE2C-2E93F8A5AD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57133"/>
              </p:ext>
            </p:extLst>
          </p:nvPr>
        </p:nvGraphicFramePr>
        <p:xfrm>
          <a:off x="4684964" y="1325880"/>
          <a:ext cx="4009191" cy="174040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33771">
                  <a:extLst>
                    <a:ext uri="{9D8B030D-6E8A-4147-A177-3AD203B41FA5}">
                      <a16:colId xmlns:a16="http://schemas.microsoft.com/office/drawing/2014/main" val="3313372598"/>
                    </a:ext>
                  </a:extLst>
                </a:gridCol>
                <a:gridCol w="1039023">
                  <a:extLst>
                    <a:ext uri="{9D8B030D-6E8A-4147-A177-3AD203B41FA5}">
                      <a16:colId xmlns:a16="http://schemas.microsoft.com/office/drawing/2014/main" val="1173067554"/>
                    </a:ext>
                  </a:extLst>
                </a:gridCol>
                <a:gridCol w="1336397">
                  <a:extLst>
                    <a:ext uri="{9D8B030D-6E8A-4147-A177-3AD203B41FA5}">
                      <a16:colId xmlns:a16="http://schemas.microsoft.com/office/drawing/2014/main" val="1308581978"/>
                    </a:ext>
                  </a:extLst>
                </a:gridCol>
              </a:tblGrid>
              <a:tr h="5212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Breakfast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Lunch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70953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Federal Paid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  0.30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  0.31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40462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Federal Reduced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1.45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2.83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62307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Federal Free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1.75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3.29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635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State Lunch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na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 0.05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733634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43FBE25-5551-416E-9A7B-9BBA6FFF9F24}"/>
              </a:ext>
            </a:extLst>
          </p:cNvPr>
          <p:cNvSpPr txBox="1"/>
          <p:nvPr/>
        </p:nvSpPr>
        <p:spPr>
          <a:xfrm>
            <a:off x="457200" y="879636"/>
            <a:ext cx="400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Student Fees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C76A91-3788-47DB-B67F-6371B3828CE8}"/>
              </a:ext>
            </a:extLst>
          </p:cNvPr>
          <p:cNvSpPr txBox="1"/>
          <p:nvPr/>
        </p:nvSpPr>
        <p:spPr>
          <a:xfrm>
            <a:off x="4684963" y="879636"/>
            <a:ext cx="400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Federal and State Reimbursement Rates</a:t>
            </a:r>
          </a:p>
        </p:txBody>
      </p:sp>
      <p:pic>
        <p:nvPicPr>
          <p:cNvPr id="14" name="Picture 13" title="pie chart showing students meals as a percentage of enrollment">
            <a:extLst>
              <a:ext uri="{FF2B5EF4-FFF2-40B4-BE49-F238E27FC236}">
                <a16:creationId xmlns:a16="http://schemas.microsoft.com/office/drawing/2014/main" id="{FD1BDAF5-203C-4C8D-B644-860C89BB196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7610" y="3186775"/>
            <a:ext cx="4009190" cy="292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82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6968"/>
            <a:ext cx="8229600" cy="5496806"/>
          </a:xfrm>
        </p:spPr>
        <p:txBody>
          <a:bodyPr>
            <a:normAutofit/>
          </a:bodyPr>
          <a:lstStyle/>
          <a:p>
            <a:r>
              <a:rPr lang="en-US" sz="2000" dirty="0"/>
              <a:t>Work session – February 22, 2018</a:t>
            </a:r>
          </a:p>
          <a:p>
            <a:pPr lvl="1"/>
            <a:r>
              <a:rPr lang="en-US" sz="1400" dirty="0"/>
              <a:t>Compensation, Benefits, Health Insurance</a:t>
            </a:r>
          </a:p>
          <a:p>
            <a:pPr lvl="1"/>
            <a:r>
              <a:rPr lang="en-US" sz="1400" dirty="0"/>
              <a:t>House &amp; Senate Crossover Budgets (if available)</a:t>
            </a:r>
          </a:p>
          <a:p>
            <a:r>
              <a:rPr lang="en-US" sz="2000" dirty="0"/>
              <a:t>Work session – March 6, 2018</a:t>
            </a:r>
          </a:p>
          <a:p>
            <a:pPr lvl="1"/>
            <a:r>
              <a:rPr lang="en-US" sz="1400" dirty="0"/>
              <a:t>Crossover budgets (if not available for 2/22 work session)</a:t>
            </a:r>
          </a:p>
          <a:p>
            <a:r>
              <a:rPr lang="en-US" sz="2000" dirty="0"/>
              <a:t>Work session – March 13, 2018</a:t>
            </a:r>
          </a:p>
          <a:p>
            <a:pPr lvl="1"/>
            <a:r>
              <a:rPr lang="en-US" sz="1400" dirty="0"/>
              <a:t>TBD (General Assembly adjourns on March 10 but revenue allocations may not be available yet)</a:t>
            </a:r>
            <a:endParaRPr lang="en-US" dirty="0"/>
          </a:p>
          <a:p>
            <a:r>
              <a:rPr lang="en-US" sz="2100" dirty="0"/>
              <a:t>Work session – March 15, 2018</a:t>
            </a:r>
          </a:p>
          <a:p>
            <a:pPr lvl="1"/>
            <a:r>
              <a:rPr lang="en-US" sz="1500" dirty="0"/>
              <a:t>TBD</a:t>
            </a:r>
          </a:p>
          <a:p>
            <a:r>
              <a:rPr lang="en-US" sz="2100" dirty="0"/>
              <a:t>Work session – March 20, 2018</a:t>
            </a:r>
          </a:p>
          <a:p>
            <a:pPr lvl="1"/>
            <a:r>
              <a:rPr lang="en-US" sz="1500" dirty="0"/>
              <a:t>Last date for Presentation of Superintendent’s Budget</a:t>
            </a:r>
          </a:p>
          <a:p>
            <a:r>
              <a:rPr lang="en-US" sz="2100" dirty="0"/>
              <a:t>Work session – March 22, 2018</a:t>
            </a:r>
          </a:p>
          <a:p>
            <a:pPr lvl="1"/>
            <a:r>
              <a:rPr lang="en-US" sz="1500" dirty="0"/>
              <a:t>SB adopts FY19 budget</a:t>
            </a:r>
          </a:p>
          <a:p>
            <a:r>
              <a:rPr lang="en-US" sz="2100" dirty="0"/>
              <a:t>FY19 Budget due to Board of Supervisors – April 1, 2018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20533584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Questions &amp; Comments</a:t>
            </a: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5" title="box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22691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7298</TotalTime>
  <Words>1185</Words>
  <Application>Microsoft Macintosh PowerPoint</Application>
  <PresentationFormat>On-screen Show (4:3)</PresentationFormat>
  <Paragraphs>252</Paragraphs>
  <Slides>28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Office Theme</vt:lpstr>
      <vt:lpstr>Roanoke County Schools 2018-2019 Budget Work Session  February 8,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Roanoke County Public Schools</Company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Chuck Lionberger</dc:creator>
  <cp:lastModifiedBy>Chuck Lionberger</cp:lastModifiedBy>
  <cp:revision>218</cp:revision>
  <cp:lastPrinted>2018-02-05T21:29:22Z</cp:lastPrinted>
  <dcterms:created xsi:type="dcterms:W3CDTF">2015-12-09T20:19:47Z</dcterms:created>
  <dcterms:modified xsi:type="dcterms:W3CDTF">2018-02-14T20:30:31Z</dcterms:modified>
</cp:coreProperties>
</file>