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rawings/drawing2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7.xml" ContentType="application/vnd.openxmlformats-officedocument.themeOverrid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9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8" r:id="rId3"/>
    <p:sldId id="297" r:id="rId4"/>
    <p:sldId id="326" r:id="rId5"/>
    <p:sldId id="327" r:id="rId6"/>
    <p:sldId id="329" r:id="rId7"/>
    <p:sldId id="330" r:id="rId8"/>
    <p:sldId id="332" r:id="rId9"/>
    <p:sldId id="299" r:id="rId10"/>
    <p:sldId id="328" r:id="rId11"/>
    <p:sldId id="300" r:id="rId12"/>
    <p:sldId id="301" r:id="rId13"/>
    <p:sldId id="318" r:id="rId14"/>
    <p:sldId id="303" r:id="rId15"/>
    <p:sldId id="304" r:id="rId16"/>
    <p:sldId id="320" r:id="rId17"/>
    <p:sldId id="307" r:id="rId18"/>
    <p:sldId id="306" r:id="rId19"/>
    <p:sldId id="340" r:id="rId20"/>
    <p:sldId id="335" r:id="rId21"/>
    <p:sldId id="342" r:id="rId22"/>
    <p:sldId id="309" r:id="rId23"/>
    <p:sldId id="319" r:id="rId24"/>
    <p:sldId id="323" r:id="rId25"/>
    <p:sldId id="324" r:id="rId26"/>
    <p:sldId id="308" r:id="rId27"/>
    <p:sldId id="310" r:id="rId28"/>
    <p:sldId id="311" r:id="rId29"/>
    <p:sldId id="312" r:id="rId30"/>
    <p:sldId id="336" r:id="rId31"/>
    <p:sldId id="343" r:id="rId32"/>
    <p:sldId id="313" r:id="rId33"/>
    <p:sldId id="259" r:id="rId34"/>
    <p:sldId id="338" r:id="rId35"/>
    <p:sldId id="265" r:id="rId36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2B6B"/>
    <a:srgbClr val="00288D"/>
    <a:srgbClr val="3D59E4"/>
    <a:srgbClr val="6474B7"/>
    <a:srgbClr val="647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7"/>
    <p:restoredTop sz="72600" autoAdjust="0"/>
  </p:normalViewPr>
  <p:slideViewPr>
    <p:cSldViewPr snapToGrid="0" snapToObjects="1">
      <p:cViewPr varScale="1">
        <p:scale>
          <a:sx n="112" d="100"/>
          <a:sy n="112" d="100"/>
        </p:scale>
        <p:origin x="100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2.xml"/><Relationship Id="rId4" Type="http://schemas.openxmlformats.org/officeDocument/2006/relationships/oleObject" Target="Chart%20in%20Microsoft%20PowerPoint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Years of Service - All Contracted Employees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'Adj. Year of Service'!$A$2154:$A$2163</c:f>
              <c:strCache>
                <c:ptCount val="10"/>
                <c:pt idx="0">
                  <c:v>&lt;1</c:v>
                </c:pt>
                <c:pt idx="1">
                  <c:v>1-4</c:v>
                </c:pt>
                <c:pt idx="2">
                  <c:v>5-9</c:v>
                </c:pt>
                <c:pt idx="3">
                  <c:v>10-14</c:v>
                </c:pt>
                <c:pt idx="4">
                  <c:v>15-19</c:v>
                </c:pt>
                <c:pt idx="5">
                  <c:v>20-24</c:v>
                </c:pt>
                <c:pt idx="6">
                  <c:v>25-29</c:v>
                </c:pt>
                <c:pt idx="7">
                  <c:v>30-34</c:v>
                </c:pt>
                <c:pt idx="8">
                  <c:v>35-39</c:v>
                </c:pt>
                <c:pt idx="9">
                  <c:v>40+</c:v>
                </c:pt>
              </c:strCache>
            </c:strRef>
          </c:cat>
          <c:val>
            <c:numRef>
              <c:f>'Adj. Year of Service'!$B$2154:$B$2163</c:f>
              <c:numCache>
                <c:formatCode>General</c:formatCode>
                <c:ptCount val="10"/>
                <c:pt idx="0">
                  <c:v>130</c:v>
                </c:pt>
                <c:pt idx="1">
                  <c:v>405</c:v>
                </c:pt>
                <c:pt idx="2">
                  <c:v>322</c:v>
                </c:pt>
                <c:pt idx="3">
                  <c:v>401</c:v>
                </c:pt>
                <c:pt idx="4">
                  <c:v>332</c:v>
                </c:pt>
                <c:pt idx="5">
                  <c:v>247</c:v>
                </c:pt>
                <c:pt idx="6">
                  <c:v>143</c:v>
                </c:pt>
                <c:pt idx="7">
                  <c:v>95</c:v>
                </c:pt>
                <c:pt idx="8">
                  <c:v>55</c:v>
                </c:pt>
                <c:pt idx="9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39-415D-B4BB-B3B527A74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624168"/>
        <c:axId val="188624560"/>
      </c:barChart>
      <c:catAx>
        <c:axId val="18862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24560"/>
        <c:crosses val="autoZero"/>
        <c:auto val="1"/>
        <c:lblAlgn val="ctr"/>
        <c:lblOffset val="100"/>
        <c:noMultiLvlLbl val="0"/>
      </c:catAx>
      <c:valAx>
        <c:axId val="18862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24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700">
      <a:solidFill>
        <a:srgbClr val="1F497D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Age - All Contracted Employees</a:t>
            </a:r>
          </a:p>
        </c:rich>
      </c:tx>
      <c:layout>
        <c:manualLayout>
          <c:xMode val="edge"/>
          <c:yMode val="edge"/>
          <c:x val="0.3462327582830455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AGE!$A$2154:$A$2164</c:f>
              <c:strCache>
                <c:ptCount val="11"/>
                <c:pt idx="0">
                  <c:v>&lt;20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65+</c:v>
                </c:pt>
              </c:strCache>
            </c:strRef>
          </c:cat>
          <c:val>
            <c:numRef>
              <c:f>AGE!$B$2154:$B$2164</c:f>
              <c:numCache>
                <c:formatCode>General</c:formatCode>
                <c:ptCount val="11"/>
                <c:pt idx="0">
                  <c:v>1</c:v>
                </c:pt>
                <c:pt idx="1">
                  <c:v>46</c:v>
                </c:pt>
                <c:pt idx="2">
                  <c:v>146</c:v>
                </c:pt>
                <c:pt idx="3">
                  <c:v>189</c:v>
                </c:pt>
                <c:pt idx="4">
                  <c:v>200</c:v>
                </c:pt>
                <c:pt idx="5">
                  <c:v>278</c:v>
                </c:pt>
                <c:pt idx="6">
                  <c:v>328</c:v>
                </c:pt>
                <c:pt idx="7">
                  <c:v>310</c:v>
                </c:pt>
                <c:pt idx="8">
                  <c:v>268</c:v>
                </c:pt>
                <c:pt idx="9">
                  <c:v>216</c:v>
                </c:pt>
                <c:pt idx="10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9-4758-B948-F68EAF981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221152"/>
        <c:axId val="188625344"/>
      </c:barChart>
      <c:catAx>
        <c:axId val="18322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25344"/>
        <c:crosses val="autoZero"/>
        <c:auto val="1"/>
        <c:lblAlgn val="ctr"/>
        <c:lblOffset val="100"/>
        <c:noMultiLvlLbl val="0"/>
      </c:catAx>
      <c:valAx>
        <c:axId val="18862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221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700">
      <a:solidFill>
        <a:srgbClr val="1F497D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106680140816877E-2"/>
          <c:y val="4.6161081271824361E-2"/>
          <c:w val="0.89690061297814638"/>
          <c:h val="0.79397477236786018"/>
        </c:manualLayout>
      </c:layout>
      <c:lineChart>
        <c:grouping val="standard"/>
        <c:varyColors val="0"/>
        <c:ser>
          <c:idx val="0"/>
          <c:order val="0"/>
          <c:tx>
            <c:strRef>
              <c:f>Sheet1!$E$6</c:f>
              <c:strCache>
                <c:ptCount val="1"/>
                <c:pt idx="0">
                  <c:v>Pay Adjustment</c:v>
                </c:pt>
              </c:strCache>
            </c:strRef>
          </c:tx>
          <c:spPr>
            <a:ln w="38100">
              <a:solidFill>
                <a:srgbClr val="33669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marker>
            <c:spPr>
              <a:solidFill>
                <a:srgbClr val="336699"/>
              </a:solidFill>
              <a:ln>
                <a:solidFill>
                  <a:srgbClr val="336699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9"/>
              <c:layout>
                <c:manualLayout>
                  <c:x val="-3.2759991208387518E-2"/>
                  <c:y val="6.77388203108409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C5-4E01-93E4-E97054A7623A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336699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Sheet1!$D$10:$D$19</c:f>
              <c:strCache>
                <c:ptCount val="10"/>
                <c:pt idx="0">
                  <c:v>FY 2009</c:v>
                </c:pt>
                <c:pt idx="1">
                  <c:v>FY 2010</c:v>
                </c:pt>
                <c:pt idx="2">
                  <c:v>FY 2011</c:v>
                </c:pt>
                <c:pt idx="3">
                  <c:v>FY 2012</c:v>
                </c:pt>
                <c:pt idx="4">
                  <c:v>FY 2013</c:v>
                </c:pt>
                <c:pt idx="5">
                  <c:v>FY 2014</c:v>
                </c:pt>
                <c:pt idx="6">
                  <c:v>FY 2015</c:v>
                </c:pt>
                <c:pt idx="7">
                  <c:v>FY 2016</c:v>
                </c:pt>
                <c:pt idx="8">
                  <c:v>FY 2017</c:v>
                </c:pt>
                <c:pt idx="9">
                  <c:v>FY 2018</c:v>
                </c:pt>
              </c:strCache>
            </c:strRef>
          </c:cat>
          <c:val>
            <c:numRef>
              <c:f>Sheet1!$I$10:$I$19</c:f>
              <c:numCache>
                <c:formatCode>_(* #,##0_);_(* \(#,##0\);_(* "-"??_);_(@_)</c:formatCode>
                <c:ptCount val="10"/>
                <c:pt idx="0">
                  <c:v>35000</c:v>
                </c:pt>
                <c:pt idx="1">
                  <c:v>35000</c:v>
                </c:pt>
                <c:pt idx="2">
                  <c:v>35000</c:v>
                </c:pt>
                <c:pt idx="3">
                  <c:v>35000</c:v>
                </c:pt>
                <c:pt idx="4">
                  <c:v>36050</c:v>
                </c:pt>
                <c:pt idx="5">
                  <c:v>36050</c:v>
                </c:pt>
                <c:pt idx="6">
                  <c:v>36771</c:v>
                </c:pt>
                <c:pt idx="7">
                  <c:v>37690.274999999994</c:v>
                </c:pt>
                <c:pt idx="8">
                  <c:v>38444.080499999996</c:v>
                </c:pt>
                <c:pt idx="9">
                  <c:v>39020.74170749999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C5-4E01-93E4-E97054A7623A}"/>
            </c:ext>
          </c:extLst>
        </c:ser>
        <c:ser>
          <c:idx val="1"/>
          <c:order val="1"/>
          <c:tx>
            <c:strRef>
              <c:f>Sheet1!$F$6</c:f>
              <c:strCache>
                <c:ptCount val="1"/>
                <c:pt idx="0">
                  <c:v>Inflation*</c:v>
                </c:pt>
              </c:strCache>
            </c:strRef>
          </c:tx>
          <c:spPr>
            <a:ln w="3810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marker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8"/>
              <c:layout>
                <c:manualLayout>
                  <c:x val="-3.5542902132679341E-2"/>
                  <c:y val="-3.91501407786307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DC5-4E01-93E4-E97054A7623A}"/>
                </c:ext>
              </c:extLst>
            </c:dLbl>
            <c:numFmt formatCode="&quot;$&quot;#,##0" sourceLinked="0"/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Sheet1!$D$10:$D$19</c:f>
              <c:strCache>
                <c:ptCount val="10"/>
                <c:pt idx="0">
                  <c:v>FY 2009</c:v>
                </c:pt>
                <c:pt idx="1">
                  <c:v>FY 2010</c:v>
                </c:pt>
                <c:pt idx="2">
                  <c:v>FY 2011</c:v>
                </c:pt>
                <c:pt idx="3">
                  <c:v>FY 2012</c:v>
                </c:pt>
                <c:pt idx="4">
                  <c:v>FY 2013</c:v>
                </c:pt>
                <c:pt idx="5">
                  <c:v>FY 2014</c:v>
                </c:pt>
                <c:pt idx="6">
                  <c:v>FY 2015</c:v>
                </c:pt>
                <c:pt idx="7">
                  <c:v>FY 2016</c:v>
                </c:pt>
                <c:pt idx="8">
                  <c:v>FY 2017</c:v>
                </c:pt>
                <c:pt idx="9">
                  <c:v>FY 2018</c:v>
                </c:pt>
              </c:strCache>
            </c:strRef>
          </c:cat>
          <c:val>
            <c:numRef>
              <c:f>Sheet1!$J$10:$J$19</c:f>
              <c:numCache>
                <c:formatCode>_(* #,##0_);_(* \(#,##0\);_(* "-"??_);_(@_)</c:formatCode>
                <c:ptCount val="10"/>
                <c:pt idx="0">
                  <c:v>35000</c:v>
                </c:pt>
                <c:pt idx="1">
                  <c:v>34875.558806795088</c:v>
                </c:pt>
                <c:pt idx="2">
                  <c:v>35447.533122002766</c:v>
                </c:pt>
                <c:pt idx="3">
                  <c:v>36566.555582649213</c:v>
                </c:pt>
                <c:pt idx="4">
                  <c:v>37323.240943943209</c:v>
                </c:pt>
                <c:pt idx="5">
                  <c:v>37869.963965428477</c:v>
                </c:pt>
                <c:pt idx="6">
                  <c:v>38484.299222411872</c:v>
                </c:pt>
                <c:pt idx="7">
                  <c:v>38529.952044216858</c:v>
                </c:pt>
                <c:pt idx="8">
                  <c:v>39016.039448373012</c:v>
                </c:pt>
                <c:pt idx="9">
                  <c:v>39796.360237340472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DC5-4E01-93E4-E97054A76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811328"/>
        <c:axId val="182297344"/>
      </c:lineChart>
      <c:catAx>
        <c:axId val="187811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2297344"/>
        <c:crosses val="autoZero"/>
        <c:auto val="1"/>
        <c:lblAlgn val="ctr"/>
        <c:lblOffset val="100"/>
        <c:noMultiLvlLbl val="0"/>
      </c:catAx>
      <c:valAx>
        <c:axId val="182297344"/>
        <c:scaling>
          <c:orientation val="minMax"/>
          <c:min val="32000"/>
        </c:scaling>
        <c:delete val="0"/>
        <c:axPos val="l"/>
        <c:numFmt formatCode="&quot;$&quot;#,##0" sourceLinked="0"/>
        <c:majorTickMark val="out"/>
        <c:minorTickMark val="none"/>
        <c:tickLblPos val="nextTo"/>
        <c:crossAx val="187811328"/>
        <c:crosses val="autoZero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.47323350655271368"/>
          <c:y val="0.65822873841741769"/>
          <c:w val="0.50138288085753835"/>
          <c:h val="4.923430236627499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23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423475508111492E-2"/>
          <c:y val="0.10766308555942702"/>
          <c:w val="0.82916666666666672"/>
          <c:h val="0.710615403543307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2018 Budget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F916-40DF-98EC-52FE19D6BD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F916-40DF-98EC-52FE19D6BD7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F916-40DF-98EC-52FE19D6BD7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F916-40DF-98EC-52FE19D6BD7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F916-40DF-98EC-52FE19D6BD77}"/>
                </c:ext>
              </c:extLst>
            </c:dLbl>
            <c:dLbl>
              <c:idx val="1"/>
              <c:layout>
                <c:manualLayout>
                  <c:x val="-0.16189652741652286"/>
                  <c:y val="-0.169864964316759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16-40DF-98EC-52FE19D6BD77}"/>
                </c:ext>
              </c:extLst>
            </c:dLbl>
            <c:dLbl>
              <c:idx val="2"/>
              <c:layout>
                <c:manualLayout>
                  <c:x val="-3.4940459552411998E-2"/>
                  <c:y val="3.18078930452377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916-40DF-98EC-52FE19D6BD7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F916-40DF-98EC-52FE19D6BD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Salaries</c:v>
                </c:pt>
                <c:pt idx="1">
                  <c:v>Mandated Benefits</c:v>
                </c:pt>
                <c:pt idx="2">
                  <c:v>Non-Mandated Benefits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_("$"* #,##0_);_("$"* \(#,##0\);_("$"* "-"??_);_(@_)</c:formatCode>
                <c:ptCount val="4"/>
                <c:pt idx="0">
                  <c:v>88016415</c:v>
                </c:pt>
                <c:pt idx="1">
                  <c:v>21292797</c:v>
                </c:pt>
                <c:pt idx="2">
                  <c:v>12319199</c:v>
                </c:pt>
                <c:pt idx="3">
                  <c:v>23779287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16-40DF-98EC-52FE19D6BD7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Employee Coverage Elections for 2016-17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PowerPoint]Budget'!$A$31</c:f>
              <c:strCache>
                <c:ptCount val="1"/>
                <c:pt idx="0">
                  <c:v>KC1000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'[Chart in Microsoft PowerPoint]Budget'!$B$31</c:f>
              <c:numCache>
                <c:formatCode>_(* #,##0_);_(* \(#,##0\);_(* "-"_);_(@_)</c:formatCode>
                <c:ptCount val="1"/>
                <c:pt idx="0">
                  <c:v>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59-43B4-882F-0D7198E13765}"/>
            </c:ext>
          </c:extLst>
        </c:ser>
        <c:ser>
          <c:idx val="1"/>
          <c:order val="1"/>
          <c:tx>
            <c:strRef>
              <c:f>'[Chart in Microsoft PowerPoint]Budget'!$A$32</c:f>
              <c:strCache>
                <c:ptCount val="1"/>
                <c:pt idx="0">
                  <c:v>KC200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'[Chart in Microsoft PowerPoint]Budget'!$B$32</c:f>
              <c:numCache>
                <c:formatCode>_(* #,##0_);_(* \(#,##0\);_(* "-"_);_(@_)</c:formatCode>
                <c:ptCount val="1"/>
                <c:pt idx="0">
                  <c:v>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59-43B4-882F-0D7198E13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876256"/>
        <c:axId val="89178376"/>
      </c:barChart>
      <c:catAx>
        <c:axId val="129876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9178376"/>
        <c:crosses val="autoZero"/>
        <c:auto val="1"/>
        <c:lblAlgn val="ctr"/>
        <c:lblOffset val="100"/>
        <c:noMultiLvlLbl val="0"/>
      </c:catAx>
      <c:valAx>
        <c:axId val="8917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87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C2B6B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Employee Coverage Elections for 2017-18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PowerPoint]Budget'!$A$30</c:f>
              <c:strCache>
                <c:ptCount val="1"/>
                <c:pt idx="0">
                  <c:v>KC1000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'[Chart in Microsoft PowerPoint]Budget'!$B$30</c:f>
              <c:numCache>
                <c:formatCode>_(* #,##0_);_(* \(#,##0\);_(* "-"??_);_(@_)</c:formatCode>
                <c:ptCount val="1"/>
                <c:pt idx="0">
                  <c:v>1116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B0-4365-B086-21A34857AFEC}"/>
            </c:ext>
          </c:extLst>
        </c:ser>
        <c:ser>
          <c:idx val="1"/>
          <c:order val="1"/>
          <c:tx>
            <c:strRef>
              <c:f>'[Chart in Microsoft PowerPoint]Budget'!$A$31</c:f>
              <c:strCache>
                <c:ptCount val="1"/>
                <c:pt idx="0">
                  <c:v>KC200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'[Chart in Microsoft PowerPoint]Budget'!$B$31</c:f>
              <c:numCache>
                <c:formatCode>_(* #,##0_);_(* \(#,##0\);_(* "-"??_);_(@_)</c:formatCode>
                <c:ptCount val="1"/>
                <c:pt idx="0">
                  <c:v>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B0-4365-B086-21A34857A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118528"/>
        <c:axId val="129895920"/>
      </c:barChart>
      <c:catAx>
        <c:axId val="1811185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9895920"/>
        <c:crosses val="autoZero"/>
        <c:auto val="1"/>
        <c:lblAlgn val="ctr"/>
        <c:lblOffset val="100"/>
        <c:noMultiLvlLbl val="0"/>
      </c:catAx>
      <c:valAx>
        <c:axId val="12989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11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2C2B6B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Health Plan Increases and Employee Average Rate Increases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Health Plan Increase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'Sheet 1'!$O$12:$O$21</c:f>
              <c:strCache>
                <c:ptCount val="10"/>
                <c:pt idx="0">
                  <c:v>2009-10</c:v>
                </c:pt>
                <c:pt idx="1">
                  <c:v>2010-11</c:v>
                </c:pt>
                <c:pt idx="2">
                  <c:v>2011-12</c:v>
                </c:pt>
                <c:pt idx="3">
                  <c:v>2012-13</c:v>
                </c:pt>
                <c:pt idx="4">
                  <c:v>2013-14</c:v>
                </c:pt>
                <c:pt idx="5">
                  <c:v>2014-15</c:v>
                </c:pt>
                <c:pt idx="6">
                  <c:v>2015-16</c:v>
                </c:pt>
                <c:pt idx="7">
                  <c:v>2016-17</c:v>
                </c:pt>
                <c:pt idx="8">
                  <c:v>2017-18</c:v>
                </c:pt>
                <c:pt idx="9">
                  <c:v>2018-19 pending</c:v>
                </c:pt>
              </c:strCache>
            </c:strRef>
          </c:cat>
          <c:val>
            <c:numRef>
              <c:f>'Sheet 1'!$P$12:$P$21</c:f>
              <c:numCache>
                <c:formatCode>0.0%</c:formatCode>
                <c:ptCount val="10"/>
                <c:pt idx="0">
                  <c:v>0</c:v>
                </c:pt>
                <c:pt idx="1">
                  <c:v>4.1000000000000002E-2</c:v>
                </c:pt>
                <c:pt idx="2">
                  <c:v>4.8000000000000001E-2</c:v>
                </c:pt>
                <c:pt idx="3">
                  <c:v>0.04</c:v>
                </c:pt>
                <c:pt idx="4">
                  <c:v>2.5000000000000001E-2</c:v>
                </c:pt>
                <c:pt idx="5">
                  <c:v>0.05</c:v>
                </c:pt>
                <c:pt idx="6">
                  <c:v>2.5000000000000001E-2</c:v>
                </c:pt>
                <c:pt idx="7">
                  <c:v>3.5000000000000003E-2</c:v>
                </c:pt>
                <c:pt idx="8">
                  <c:v>0.112</c:v>
                </c:pt>
                <c:pt idx="9">
                  <c:v>0.126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01-4EA7-A4D6-9BDEA3063B34}"/>
            </c:ext>
          </c:extLst>
        </c:ser>
        <c:ser>
          <c:idx val="1"/>
          <c:order val="1"/>
          <c:tx>
            <c:v>Employee Average Rate Increase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'Sheet 1'!$O$12:$O$21</c:f>
              <c:strCache>
                <c:ptCount val="10"/>
                <c:pt idx="0">
                  <c:v>2009-10</c:v>
                </c:pt>
                <c:pt idx="1">
                  <c:v>2010-11</c:v>
                </c:pt>
                <c:pt idx="2">
                  <c:v>2011-12</c:v>
                </c:pt>
                <c:pt idx="3">
                  <c:v>2012-13</c:v>
                </c:pt>
                <c:pt idx="4">
                  <c:v>2013-14</c:v>
                </c:pt>
                <c:pt idx="5">
                  <c:v>2014-15</c:v>
                </c:pt>
                <c:pt idx="6">
                  <c:v>2015-16</c:v>
                </c:pt>
                <c:pt idx="7">
                  <c:v>2016-17</c:v>
                </c:pt>
                <c:pt idx="8">
                  <c:v>2017-18</c:v>
                </c:pt>
                <c:pt idx="9">
                  <c:v>2018-19 pending</c:v>
                </c:pt>
              </c:strCache>
            </c:strRef>
          </c:cat>
          <c:val>
            <c:numRef>
              <c:f>'Sheet 1'!$Q$12:$Q$21</c:f>
              <c:numCache>
                <c:formatCode>0.0%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0.05</c:v>
                </c:pt>
                <c:pt idx="6">
                  <c:v>2.5000000000000001E-2</c:v>
                </c:pt>
                <c:pt idx="7">
                  <c:v>3.5000000000000003E-2</c:v>
                </c:pt>
                <c:pt idx="8">
                  <c:v>0.112</c:v>
                </c:pt>
                <c:pt idx="9">
                  <c:v>0.16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01-4EA7-A4D6-9BDEA3063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298912"/>
        <c:axId val="182299304"/>
      </c:lineChart>
      <c:catAx>
        <c:axId val="18229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82299304"/>
        <c:crosses val="autoZero"/>
        <c:auto val="1"/>
        <c:lblAlgn val="ctr"/>
        <c:lblOffset val="100"/>
        <c:noMultiLvlLbl val="0"/>
      </c:catAx>
      <c:valAx>
        <c:axId val="18229930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1F497D"/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822989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Employee</a:t>
            </a:r>
            <a:r>
              <a:rPr lang="en-US" baseline="0" dirty="0"/>
              <a:t> Monthly Pay Rate – Employee </a:t>
            </a:r>
            <a:r>
              <a:rPr lang="en-US" dirty="0"/>
              <a:t>Only</a:t>
            </a:r>
          </a:p>
          <a:p>
            <a:pPr>
              <a:defRPr/>
            </a:pPr>
            <a:r>
              <a:rPr lang="en-US" dirty="0"/>
              <a:t>Low Deductible Plan Comparisons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0103172689013569"/>
          <c:y val="0.18097159956702788"/>
          <c:w val="0.62176702157918629"/>
          <c:h val="0.7722448278421041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D2D-4CEF-BE30-381795B3CC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'EE Only'!$C$14:$C$21</c:f>
              <c:strCache>
                <c:ptCount val="8"/>
                <c:pt idx="0">
                  <c:v>Alleghany County  $250</c:v>
                </c:pt>
                <c:pt idx="1">
                  <c:v>Craig County  $250</c:v>
                </c:pt>
                <c:pt idx="2">
                  <c:v>Floyd County  $500</c:v>
                </c:pt>
                <c:pt idx="3">
                  <c:v>Montgomery County  $500</c:v>
                </c:pt>
                <c:pt idx="4">
                  <c:v>Pittsylvania County  $500</c:v>
                </c:pt>
                <c:pt idx="5">
                  <c:v>Pulaski County  $500</c:v>
                </c:pt>
                <c:pt idx="6">
                  <c:v>Roanoke City  $500</c:v>
                </c:pt>
                <c:pt idx="7">
                  <c:v>Roanoke County  $500</c:v>
                </c:pt>
              </c:strCache>
            </c:strRef>
          </c:cat>
          <c:val>
            <c:numRef>
              <c:f>'EE Only'!$D$14:$D$21</c:f>
              <c:numCache>
                <c:formatCode>_("$"* #,##0_);_("$"* \(#,##0\);_("$"* "-"??_);_(@_)</c:formatCode>
                <c:ptCount val="8"/>
                <c:pt idx="0">
                  <c:v>154</c:v>
                </c:pt>
                <c:pt idx="1">
                  <c:v>121</c:v>
                </c:pt>
                <c:pt idx="2">
                  <c:v>154</c:v>
                </c:pt>
                <c:pt idx="3">
                  <c:v>108</c:v>
                </c:pt>
                <c:pt idx="4">
                  <c:v>142.48333333333332</c:v>
                </c:pt>
                <c:pt idx="5">
                  <c:v>177</c:v>
                </c:pt>
                <c:pt idx="6">
                  <c:v>281.66666666666669</c:v>
                </c:pt>
                <c:pt idx="7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2D-4CEF-BE30-381795B3C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300872"/>
        <c:axId val="187100760"/>
      </c:barChart>
      <c:catAx>
        <c:axId val="1823008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100760"/>
        <c:crosses val="autoZero"/>
        <c:auto val="1"/>
        <c:lblAlgn val="ctr"/>
        <c:lblOffset val="100"/>
        <c:noMultiLvlLbl val="0"/>
      </c:catAx>
      <c:valAx>
        <c:axId val="187100760"/>
        <c:scaling>
          <c:orientation val="minMax"/>
        </c:scaling>
        <c:delete val="1"/>
        <c:axPos val="t"/>
        <c:numFmt formatCode="_(&quot;$&quot;* #,##0_);_(&quot;$&quot;* \(#,##0\);_(&quot;$&quot;* &quot;-&quot;??_);_(@_)" sourceLinked="1"/>
        <c:majorTickMark val="none"/>
        <c:minorTickMark val="none"/>
        <c:tickLblPos val="nextTo"/>
        <c:crossAx val="182300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Employee Monthly Pay Rate – Employee Only</a:t>
            </a:r>
          </a:p>
          <a:p>
            <a:pPr>
              <a:defRPr/>
            </a:pPr>
            <a:r>
              <a:rPr lang="en-US" dirty="0"/>
              <a:t>High</a:t>
            </a:r>
            <a:r>
              <a:rPr lang="en-US" baseline="0" dirty="0"/>
              <a:t> Deductible Plan Comparisons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82967794261769"/>
          <c:y val="0.16810576011676312"/>
          <c:w val="0.63064297142026871"/>
          <c:h val="0.801669274840994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1F-4FE6-96E7-12DACF8B00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'EE Only'!$C$5:$C$13</c:f>
              <c:strCache>
                <c:ptCount val="9"/>
                <c:pt idx="0">
                  <c:v>Alleghany County  $1,000</c:v>
                </c:pt>
                <c:pt idx="1">
                  <c:v>Bedford County  $2,000</c:v>
                </c:pt>
                <c:pt idx="2">
                  <c:v>Botetourt County  $2,000</c:v>
                </c:pt>
                <c:pt idx="3">
                  <c:v>Craig County  $1,000</c:v>
                </c:pt>
                <c:pt idx="4">
                  <c:v>Franklin County  $1,000</c:v>
                </c:pt>
                <c:pt idx="5">
                  <c:v>Pittsylvania County  $1,000</c:v>
                </c:pt>
                <c:pt idx="6">
                  <c:v>Roanoke City  $2,000</c:v>
                </c:pt>
                <c:pt idx="7">
                  <c:v>Roanoke County  $1,000</c:v>
                </c:pt>
                <c:pt idx="8">
                  <c:v>Salem City  $2,000</c:v>
                </c:pt>
              </c:strCache>
            </c:strRef>
          </c:cat>
          <c:val>
            <c:numRef>
              <c:f>'EE Only'!$D$5:$D$13</c:f>
              <c:numCache>
                <c:formatCode>_("$"* #,##0_);_("$"* \(#,##0\);_("$"* "-"??_);_(@_)</c:formatCode>
                <c:ptCount val="9"/>
                <c:pt idx="0">
                  <c:v>57</c:v>
                </c:pt>
                <c:pt idx="1">
                  <c:v>85</c:v>
                </c:pt>
                <c:pt idx="2">
                  <c:v>0</c:v>
                </c:pt>
                <c:pt idx="3">
                  <c:v>34</c:v>
                </c:pt>
                <c:pt idx="4">
                  <c:v>170</c:v>
                </c:pt>
                <c:pt idx="5">
                  <c:v>73.59166666666664</c:v>
                </c:pt>
                <c:pt idx="6">
                  <c:v>56.666666666666664</c:v>
                </c:pt>
                <c:pt idx="7">
                  <c:v>20</c:v>
                </c:pt>
                <c:pt idx="8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1F-4FE6-96E7-12DACF8B0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101936"/>
        <c:axId val="187102328"/>
      </c:barChart>
      <c:catAx>
        <c:axId val="1871019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102328"/>
        <c:crosses val="autoZero"/>
        <c:auto val="1"/>
        <c:lblAlgn val="ctr"/>
        <c:lblOffset val="100"/>
        <c:noMultiLvlLbl val="0"/>
      </c:catAx>
      <c:valAx>
        <c:axId val="187102328"/>
        <c:scaling>
          <c:orientation val="minMax"/>
        </c:scaling>
        <c:delete val="1"/>
        <c:axPos val="t"/>
        <c:numFmt formatCode="_(&quot;$&quot;* #,##0_);_(&quot;$&quot;* \(#,##0\);_(&quot;$&quot;* &quot;-&quot;??_);_(@_)" sourceLinked="1"/>
        <c:majorTickMark val="none"/>
        <c:minorTickMark val="none"/>
        <c:tickLblPos val="nextTo"/>
        <c:crossAx val="187101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Employee</a:t>
            </a:r>
            <a:r>
              <a:rPr lang="en-US" baseline="0" dirty="0"/>
              <a:t> Monthly Pay Rate – </a:t>
            </a:r>
            <a:r>
              <a:rPr lang="en-US" dirty="0"/>
              <a:t>Family</a:t>
            </a:r>
          </a:p>
          <a:p>
            <a:pPr>
              <a:defRPr/>
            </a:pPr>
            <a:r>
              <a:rPr lang="en-US" dirty="0"/>
              <a:t>Low Deductible Plan Comparisons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8509350174789586"/>
          <c:y val="0.1441196781087159"/>
          <c:w val="0.47127997245587544"/>
          <c:h val="0.8266201436115522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31-4850-B0C7-45AAFB1361F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Family!$C$38:$C$45</c:f>
              <c:strCache>
                <c:ptCount val="8"/>
                <c:pt idx="0">
                  <c:v>Alleghany County - $500</c:v>
                </c:pt>
                <c:pt idx="1">
                  <c:v>Craig County - $500</c:v>
                </c:pt>
                <c:pt idx="2">
                  <c:v>Floyd County - $1,000</c:v>
                </c:pt>
                <c:pt idx="3">
                  <c:v>Montgomery County - $1,000</c:v>
                </c:pt>
                <c:pt idx="4">
                  <c:v>Pittsylvania County - $1,000</c:v>
                </c:pt>
                <c:pt idx="5">
                  <c:v>Pulaski County - $1,000</c:v>
                </c:pt>
                <c:pt idx="6">
                  <c:v>Roanoke City - $1,000</c:v>
                </c:pt>
                <c:pt idx="7">
                  <c:v>Roanoke County - $1,000</c:v>
                </c:pt>
              </c:strCache>
            </c:strRef>
          </c:cat>
          <c:val>
            <c:numRef>
              <c:f>Family!$D$38:$D$45</c:f>
              <c:numCache>
                <c:formatCode>_("$"* #,##0_);_("$"* \(#,##0\);_("$"* "-"??_);_(@_)</c:formatCode>
                <c:ptCount val="8"/>
                <c:pt idx="0">
                  <c:v>904</c:v>
                </c:pt>
                <c:pt idx="1">
                  <c:v>1016</c:v>
                </c:pt>
                <c:pt idx="2">
                  <c:v>1374</c:v>
                </c:pt>
                <c:pt idx="3">
                  <c:v>1095</c:v>
                </c:pt>
                <c:pt idx="4">
                  <c:v>1790</c:v>
                </c:pt>
                <c:pt idx="5">
                  <c:v>1118</c:v>
                </c:pt>
                <c:pt idx="6">
                  <c:v>1180</c:v>
                </c:pt>
                <c:pt idx="7">
                  <c:v>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31-4850-B0C7-45AAFB136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748600"/>
        <c:axId val="188748992"/>
      </c:barChart>
      <c:catAx>
        <c:axId val="1887486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748992"/>
        <c:crosses val="autoZero"/>
        <c:auto val="1"/>
        <c:lblAlgn val="ctr"/>
        <c:lblOffset val="100"/>
        <c:noMultiLvlLbl val="0"/>
      </c:catAx>
      <c:valAx>
        <c:axId val="188748992"/>
        <c:scaling>
          <c:orientation val="minMax"/>
        </c:scaling>
        <c:delete val="1"/>
        <c:axPos val="t"/>
        <c:numFmt formatCode="_(&quot;$&quot;* #,##0_);_(&quot;$&quot;* \(#,##0\);_(&quot;$&quot;* &quot;-&quot;??_);_(@_)" sourceLinked="1"/>
        <c:majorTickMark val="none"/>
        <c:minorTickMark val="none"/>
        <c:tickLblPos val="nextTo"/>
        <c:crossAx val="188748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Employee Monthly Pay Rate – Family</a:t>
            </a:r>
          </a:p>
          <a:p>
            <a:pPr>
              <a:defRPr/>
            </a:pPr>
            <a:r>
              <a:rPr lang="en-US" dirty="0"/>
              <a:t>High Deductible Plan Comparisons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6909407235516023"/>
          <c:y val="0.14862312788964621"/>
          <c:w val="0.62980800818869975"/>
          <c:h val="0.8020533230619006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2A-4D82-9680-E7ACB7BDC1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Family!$C$29:$C$37</c:f>
              <c:strCache>
                <c:ptCount val="9"/>
                <c:pt idx="0">
                  <c:v>Alleghany County - $2,000</c:v>
                </c:pt>
                <c:pt idx="1">
                  <c:v>Bedford County - $4,000</c:v>
                </c:pt>
                <c:pt idx="2">
                  <c:v>Botetourt County - $2,000</c:v>
                </c:pt>
                <c:pt idx="3">
                  <c:v>Craig County - $2,000</c:v>
                </c:pt>
                <c:pt idx="4">
                  <c:v>Franklin County - $2,000</c:v>
                </c:pt>
                <c:pt idx="5">
                  <c:v>Pittsylvania County - $2,000</c:v>
                </c:pt>
                <c:pt idx="6">
                  <c:v>Roanoke City - $4,000</c:v>
                </c:pt>
                <c:pt idx="7">
                  <c:v>Roanoke County - $2,000</c:v>
                </c:pt>
                <c:pt idx="8">
                  <c:v>Salem City - $4,000</c:v>
                </c:pt>
              </c:strCache>
            </c:strRef>
          </c:cat>
          <c:val>
            <c:numRef>
              <c:f>Family!$D$29:$D$37</c:f>
              <c:numCache>
                <c:formatCode>_("$"* #,##0_);_("$"* \(#,##0\);_("$"* "-"??_);_(@_)</c:formatCode>
                <c:ptCount val="9"/>
                <c:pt idx="0">
                  <c:v>642</c:v>
                </c:pt>
                <c:pt idx="1">
                  <c:v>986</c:v>
                </c:pt>
                <c:pt idx="2">
                  <c:v>897</c:v>
                </c:pt>
                <c:pt idx="3">
                  <c:v>782</c:v>
                </c:pt>
                <c:pt idx="4">
                  <c:v>1028</c:v>
                </c:pt>
                <c:pt idx="5">
                  <c:v>1544</c:v>
                </c:pt>
                <c:pt idx="6">
                  <c:v>165</c:v>
                </c:pt>
                <c:pt idx="7">
                  <c:v>431</c:v>
                </c:pt>
                <c:pt idx="8">
                  <c:v>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2A-4D82-9680-E7ACB7BDC1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7812112"/>
        <c:axId val="187811720"/>
      </c:barChart>
      <c:catAx>
        <c:axId val="18781211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811720"/>
        <c:crosses val="autoZero"/>
        <c:auto val="1"/>
        <c:lblAlgn val="ctr"/>
        <c:lblOffset val="100"/>
        <c:noMultiLvlLbl val="0"/>
      </c:catAx>
      <c:valAx>
        <c:axId val="187811720"/>
        <c:scaling>
          <c:orientation val="minMax"/>
        </c:scaling>
        <c:delete val="1"/>
        <c:axPos val="t"/>
        <c:numFmt formatCode="_(&quot;$&quot;* #,##0_);_(&quot;$&quot;* \(#,##0\);_(&quot;$&quot;* &quot;-&quot;??_);_(@_)" sourceLinked="1"/>
        <c:majorTickMark val="none"/>
        <c:minorTickMark val="none"/>
        <c:tickLblPos val="nextTo"/>
        <c:crossAx val="1878121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60F080-07ED-4AFD-ABCE-460D2B319682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51C145-369A-4B80-A53A-33E54D74168C}">
      <dgm:prSet phldrT="[Text]" custT="1"/>
      <dgm:spPr>
        <a:solidFill>
          <a:srgbClr val="68BF7F">
            <a:alpha val="69804"/>
          </a:srgb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800" b="1" dirty="0"/>
            <a:t>Salary</a:t>
          </a:r>
        </a:p>
        <a:p>
          <a:pPr algn="ctr"/>
          <a:r>
            <a:rPr lang="en-US" sz="1200" dirty="0"/>
            <a:t>Pay provided in return for services</a:t>
          </a:r>
        </a:p>
      </dgm:t>
    </dgm:pt>
    <dgm:pt modelId="{0D4C4810-842F-45A5-92BA-74B5131A6FC9}" type="parTrans" cxnId="{03CE75C7-4D42-47A3-B1DD-AE3106CB9F54}">
      <dgm:prSet/>
      <dgm:spPr/>
      <dgm:t>
        <a:bodyPr/>
        <a:lstStyle/>
        <a:p>
          <a:endParaRPr lang="en-US" sz="1400"/>
        </a:p>
      </dgm:t>
    </dgm:pt>
    <dgm:pt modelId="{4D4BAC79-8DCF-40C2-9384-C3309167B5F1}" type="sibTrans" cxnId="{03CE75C7-4D42-47A3-B1DD-AE3106CB9F54}">
      <dgm:prSet/>
      <dgm:spPr/>
      <dgm:t>
        <a:bodyPr/>
        <a:lstStyle/>
        <a:p>
          <a:endParaRPr lang="en-US" sz="1400"/>
        </a:p>
      </dgm:t>
    </dgm:pt>
    <dgm:pt modelId="{63DF3D81-E60E-4ADF-89C5-1E716A325404}">
      <dgm:prSet phldrT="[Text]" custT="1"/>
      <dgm:spPr>
        <a:solidFill>
          <a:srgbClr val="68BF7F">
            <a:alpha val="69804"/>
          </a:srgb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600" b="1" dirty="0"/>
            <a:t>Development &amp; Professional</a:t>
          </a:r>
        </a:p>
        <a:p>
          <a:pPr algn="ctr"/>
          <a:r>
            <a:rPr lang="en-US" sz="1200" dirty="0"/>
            <a:t>Enhance competency</a:t>
          </a:r>
        </a:p>
      </dgm:t>
    </dgm:pt>
    <dgm:pt modelId="{62D7A04E-11A9-4399-8F5B-53FCCAC097B7}" type="parTrans" cxnId="{AFE6C177-E226-4A50-BF69-41EDAB4352C9}">
      <dgm:prSet/>
      <dgm:spPr/>
      <dgm:t>
        <a:bodyPr/>
        <a:lstStyle/>
        <a:p>
          <a:endParaRPr lang="en-US" sz="1400"/>
        </a:p>
      </dgm:t>
    </dgm:pt>
    <dgm:pt modelId="{50F86737-D3DD-4111-A4C2-49934E88A78B}" type="sibTrans" cxnId="{AFE6C177-E226-4A50-BF69-41EDAB4352C9}">
      <dgm:prSet/>
      <dgm:spPr/>
      <dgm:t>
        <a:bodyPr/>
        <a:lstStyle/>
        <a:p>
          <a:endParaRPr lang="en-US" sz="1400"/>
        </a:p>
      </dgm:t>
    </dgm:pt>
    <dgm:pt modelId="{6AA9861A-F193-4D49-B2AD-4D791AB5BC15}">
      <dgm:prSet phldrT="[Text]" custT="1"/>
      <dgm:spPr>
        <a:solidFill>
          <a:srgbClr val="68BF7F">
            <a:alpha val="69804"/>
          </a:srgb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600" b="1" dirty="0"/>
            <a:t>Performance &amp; Recognition</a:t>
          </a:r>
        </a:p>
        <a:p>
          <a:pPr algn="ctr"/>
          <a:r>
            <a:rPr lang="en-US" sz="1200" dirty="0"/>
            <a:t>Alignment to business goals</a:t>
          </a:r>
        </a:p>
      </dgm:t>
    </dgm:pt>
    <dgm:pt modelId="{8DB68BE5-6BCA-4CB9-B71E-5D94E6F7D64D}" type="parTrans" cxnId="{03EA06CE-32E8-488F-9DF6-F15441417A63}">
      <dgm:prSet/>
      <dgm:spPr/>
      <dgm:t>
        <a:bodyPr/>
        <a:lstStyle/>
        <a:p>
          <a:endParaRPr lang="en-US" sz="1400"/>
        </a:p>
      </dgm:t>
    </dgm:pt>
    <dgm:pt modelId="{14809B95-F728-4DD4-823E-332D5381E5A3}" type="sibTrans" cxnId="{03EA06CE-32E8-488F-9DF6-F15441417A63}">
      <dgm:prSet/>
      <dgm:spPr/>
      <dgm:t>
        <a:bodyPr/>
        <a:lstStyle/>
        <a:p>
          <a:endParaRPr lang="en-US" sz="1400"/>
        </a:p>
      </dgm:t>
    </dgm:pt>
    <dgm:pt modelId="{7769E138-DF58-4D6B-9C53-6A3A5DDEED6B}">
      <dgm:prSet phldrT="[Text]" custT="1"/>
      <dgm:spPr>
        <a:solidFill>
          <a:srgbClr val="68BF7F">
            <a:alpha val="69804"/>
          </a:srgb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600" b="1" dirty="0"/>
            <a:t>Work-Life Satisfaction</a:t>
          </a:r>
        </a:p>
        <a:p>
          <a:pPr algn="ctr"/>
          <a:r>
            <a:rPr lang="en-US" sz="1200" b="0" dirty="0"/>
            <a:t>Balance</a:t>
          </a:r>
        </a:p>
      </dgm:t>
    </dgm:pt>
    <dgm:pt modelId="{2C7760F1-9F6C-4A4E-9967-C067FF1ED54E}" type="parTrans" cxnId="{F76F3DD7-D350-4A96-A099-F51F9E091C03}">
      <dgm:prSet/>
      <dgm:spPr/>
      <dgm:t>
        <a:bodyPr/>
        <a:lstStyle/>
        <a:p>
          <a:endParaRPr lang="en-US" sz="1400"/>
        </a:p>
      </dgm:t>
    </dgm:pt>
    <dgm:pt modelId="{8392E22D-FC16-43A7-A9E8-33890612CB86}" type="sibTrans" cxnId="{F76F3DD7-D350-4A96-A099-F51F9E091C03}">
      <dgm:prSet/>
      <dgm:spPr/>
      <dgm:t>
        <a:bodyPr/>
        <a:lstStyle/>
        <a:p>
          <a:endParaRPr lang="en-US" sz="1400"/>
        </a:p>
      </dgm:t>
    </dgm:pt>
    <dgm:pt modelId="{CDB5167A-BD5C-49D8-A35F-392C137DEE30}">
      <dgm:prSet phldrT="[Text]" custT="1"/>
      <dgm:spPr>
        <a:solidFill>
          <a:srgbClr val="68BF7F">
            <a:alpha val="69804"/>
          </a:srgb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1800" b="1" dirty="0"/>
            <a:t>Benefits</a:t>
          </a:r>
        </a:p>
        <a:p>
          <a:pPr algn="ctr"/>
          <a:r>
            <a:rPr lang="en-US" sz="1200" dirty="0"/>
            <a:t>Mandated and value added</a:t>
          </a:r>
        </a:p>
      </dgm:t>
    </dgm:pt>
    <dgm:pt modelId="{48FC60B7-EE4B-45BC-83EE-EABC557823B8}" type="parTrans" cxnId="{E54579CB-F024-4B38-B658-B26646526780}">
      <dgm:prSet/>
      <dgm:spPr/>
      <dgm:t>
        <a:bodyPr/>
        <a:lstStyle/>
        <a:p>
          <a:endParaRPr lang="en-US"/>
        </a:p>
      </dgm:t>
    </dgm:pt>
    <dgm:pt modelId="{CCD23F96-6C32-4631-8B16-9D42E50496FF}" type="sibTrans" cxnId="{E54579CB-F024-4B38-B658-B26646526780}">
      <dgm:prSet/>
      <dgm:spPr/>
      <dgm:t>
        <a:bodyPr/>
        <a:lstStyle/>
        <a:p>
          <a:endParaRPr lang="en-US"/>
        </a:p>
      </dgm:t>
    </dgm:pt>
    <dgm:pt modelId="{1BA1D665-7803-4C0A-BF13-B44D9DA0B9B5}" type="pres">
      <dgm:prSet presAssocID="{D060F080-07ED-4AFD-ABCE-460D2B319682}" presName="diagram" presStyleCnt="0">
        <dgm:presLayoutVars>
          <dgm:dir/>
          <dgm:resizeHandles val="exact"/>
        </dgm:presLayoutVars>
      </dgm:prSet>
      <dgm:spPr/>
    </dgm:pt>
    <dgm:pt modelId="{FFAA7974-B316-4A31-87D3-F76E13F6C9C4}" type="pres">
      <dgm:prSet presAssocID="{2B51C145-369A-4B80-A53A-33E54D74168C}" presName="node" presStyleLbl="node1" presStyleIdx="0" presStyleCnt="5">
        <dgm:presLayoutVars>
          <dgm:bulletEnabled val="1"/>
        </dgm:presLayoutVars>
      </dgm:prSet>
      <dgm:spPr/>
    </dgm:pt>
    <dgm:pt modelId="{4029E1F6-E940-4D77-84D4-9EDC9BE0B30A}" type="pres">
      <dgm:prSet presAssocID="{4D4BAC79-8DCF-40C2-9384-C3309167B5F1}" presName="sibTrans" presStyleCnt="0"/>
      <dgm:spPr/>
    </dgm:pt>
    <dgm:pt modelId="{1F7E4950-5E87-4419-9858-0870CF2414D9}" type="pres">
      <dgm:prSet presAssocID="{CDB5167A-BD5C-49D8-A35F-392C137DEE30}" presName="node" presStyleLbl="node1" presStyleIdx="1" presStyleCnt="5">
        <dgm:presLayoutVars>
          <dgm:bulletEnabled val="1"/>
        </dgm:presLayoutVars>
      </dgm:prSet>
      <dgm:spPr/>
    </dgm:pt>
    <dgm:pt modelId="{95F7280D-4ADD-490A-8858-C132C0AEF07C}" type="pres">
      <dgm:prSet presAssocID="{CCD23F96-6C32-4631-8B16-9D42E50496FF}" presName="sibTrans" presStyleCnt="0"/>
      <dgm:spPr/>
    </dgm:pt>
    <dgm:pt modelId="{B8CA150A-156F-42B8-B4E6-D0FFD5EE611A}" type="pres">
      <dgm:prSet presAssocID="{63DF3D81-E60E-4ADF-89C5-1E716A325404}" presName="node" presStyleLbl="node1" presStyleIdx="2" presStyleCnt="5">
        <dgm:presLayoutVars>
          <dgm:bulletEnabled val="1"/>
        </dgm:presLayoutVars>
      </dgm:prSet>
      <dgm:spPr/>
    </dgm:pt>
    <dgm:pt modelId="{9A1F255C-EC97-43C8-944A-A1C73CB02AB6}" type="pres">
      <dgm:prSet presAssocID="{50F86737-D3DD-4111-A4C2-49934E88A78B}" presName="sibTrans" presStyleCnt="0"/>
      <dgm:spPr/>
    </dgm:pt>
    <dgm:pt modelId="{826A6E00-DB97-412A-939E-C071D0F2CDC1}" type="pres">
      <dgm:prSet presAssocID="{6AA9861A-F193-4D49-B2AD-4D791AB5BC15}" presName="node" presStyleLbl="node1" presStyleIdx="3" presStyleCnt="5">
        <dgm:presLayoutVars>
          <dgm:bulletEnabled val="1"/>
        </dgm:presLayoutVars>
      </dgm:prSet>
      <dgm:spPr/>
    </dgm:pt>
    <dgm:pt modelId="{2D48CAF0-AE01-4A54-B717-8056EA7957B2}" type="pres">
      <dgm:prSet presAssocID="{14809B95-F728-4DD4-823E-332D5381E5A3}" presName="sibTrans" presStyleCnt="0"/>
      <dgm:spPr/>
    </dgm:pt>
    <dgm:pt modelId="{144EF92D-42DB-4F46-96F1-D8F7F532C61E}" type="pres">
      <dgm:prSet presAssocID="{7769E138-DF58-4D6B-9C53-6A3A5DDEED6B}" presName="node" presStyleLbl="node1" presStyleIdx="4" presStyleCnt="5">
        <dgm:presLayoutVars>
          <dgm:bulletEnabled val="1"/>
        </dgm:presLayoutVars>
      </dgm:prSet>
      <dgm:spPr/>
    </dgm:pt>
  </dgm:ptLst>
  <dgm:cxnLst>
    <dgm:cxn modelId="{A43C6A0E-BB55-459D-9098-48D9B23E9CDE}" type="presOf" srcId="{CDB5167A-BD5C-49D8-A35F-392C137DEE30}" destId="{1F7E4950-5E87-4419-9858-0870CF2414D9}" srcOrd="0" destOrd="0" presId="urn:microsoft.com/office/officeart/2005/8/layout/default"/>
    <dgm:cxn modelId="{51AE0525-3D1D-4986-AD23-24D7C2089439}" type="presOf" srcId="{D060F080-07ED-4AFD-ABCE-460D2B319682}" destId="{1BA1D665-7803-4C0A-BF13-B44D9DA0B9B5}" srcOrd="0" destOrd="0" presId="urn:microsoft.com/office/officeart/2005/8/layout/default"/>
    <dgm:cxn modelId="{A5F5B32E-0430-4F31-9404-225C4CF96103}" type="presOf" srcId="{2B51C145-369A-4B80-A53A-33E54D74168C}" destId="{FFAA7974-B316-4A31-87D3-F76E13F6C9C4}" srcOrd="0" destOrd="0" presId="urn:microsoft.com/office/officeart/2005/8/layout/default"/>
    <dgm:cxn modelId="{96D35747-2E1A-4301-A181-78BD8F59E64B}" type="presOf" srcId="{6AA9861A-F193-4D49-B2AD-4D791AB5BC15}" destId="{826A6E00-DB97-412A-939E-C071D0F2CDC1}" srcOrd="0" destOrd="0" presId="urn:microsoft.com/office/officeart/2005/8/layout/default"/>
    <dgm:cxn modelId="{AFE6C177-E226-4A50-BF69-41EDAB4352C9}" srcId="{D060F080-07ED-4AFD-ABCE-460D2B319682}" destId="{63DF3D81-E60E-4ADF-89C5-1E716A325404}" srcOrd="2" destOrd="0" parTransId="{62D7A04E-11A9-4399-8F5B-53FCCAC097B7}" sibTransId="{50F86737-D3DD-4111-A4C2-49934E88A78B}"/>
    <dgm:cxn modelId="{504F809F-15D5-4C50-8939-CBCA53E8AC54}" type="presOf" srcId="{63DF3D81-E60E-4ADF-89C5-1E716A325404}" destId="{B8CA150A-156F-42B8-B4E6-D0FFD5EE611A}" srcOrd="0" destOrd="0" presId="urn:microsoft.com/office/officeart/2005/8/layout/default"/>
    <dgm:cxn modelId="{03CE75C7-4D42-47A3-B1DD-AE3106CB9F54}" srcId="{D060F080-07ED-4AFD-ABCE-460D2B319682}" destId="{2B51C145-369A-4B80-A53A-33E54D74168C}" srcOrd="0" destOrd="0" parTransId="{0D4C4810-842F-45A5-92BA-74B5131A6FC9}" sibTransId="{4D4BAC79-8DCF-40C2-9384-C3309167B5F1}"/>
    <dgm:cxn modelId="{E54579CB-F024-4B38-B658-B26646526780}" srcId="{D060F080-07ED-4AFD-ABCE-460D2B319682}" destId="{CDB5167A-BD5C-49D8-A35F-392C137DEE30}" srcOrd="1" destOrd="0" parTransId="{48FC60B7-EE4B-45BC-83EE-EABC557823B8}" sibTransId="{CCD23F96-6C32-4631-8B16-9D42E50496FF}"/>
    <dgm:cxn modelId="{03EA06CE-32E8-488F-9DF6-F15441417A63}" srcId="{D060F080-07ED-4AFD-ABCE-460D2B319682}" destId="{6AA9861A-F193-4D49-B2AD-4D791AB5BC15}" srcOrd="3" destOrd="0" parTransId="{8DB68BE5-6BCA-4CB9-B71E-5D94E6F7D64D}" sibTransId="{14809B95-F728-4DD4-823E-332D5381E5A3}"/>
    <dgm:cxn modelId="{F76F3DD7-D350-4A96-A099-F51F9E091C03}" srcId="{D060F080-07ED-4AFD-ABCE-460D2B319682}" destId="{7769E138-DF58-4D6B-9C53-6A3A5DDEED6B}" srcOrd="4" destOrd="0" parTransId="{2C7760F1-9F6C-4A4E-9967-C067FF1ED54E}" sibTransId="{8392E22D-FC16-43A7-A9E8-33890612CB86}"/>
    <dgm:cxn modelId="{BD9EA9DF-BC43-437B-B5BE-4541215BE69A}" type="presOf" srcId="{7769E138-DF58-4D6B-9C53-6A3A5DDEED6B}" destId="{144EF92D-42DB-4F46-96F1-D8F7F532C61E}" srcOrd="0" destOrd="0" presId="urn:microsoft.com/office/officeart/2005/8/layout/default"/>
    <dgm:cxn modelId="{FD0E2469-C0A3-4B83-95AA-B9690AA9042F}" type="presParOf" srcId="{1BA1D665-7803-4C0A-BF13-B44D9DA0B9B5}" destId="{FFAA7974-B316-4A31-87D3-F76E13F6C9C4}" srcOrd="0" destOrd="0" presId="urn:microsoft.com/office/officeart/2005/8/layout/default"/>
    <dgm:cxn modelId="{A6531A64-077B-4695-B068-4D4822305490}" type="presParOf" srcId="{1BA1D665-7803-4C0A-BF13-B44D9DA0B9B5}" destId="{4029E1F6-E940-4D77-84D4-9EDC9BE0B30A}" srcOrd="1" destOrd="0" presId="urn:microsoft.com/office/officeart/2005/8/layout/default"/>
    <dgm:cxn modelId="{76C11055-71C9-4B70-B395-7D27EAD808CE}" type="presParOf" srcId="{1BA1D665-7803-4C0A-BF13-B44D9DA0B9B5}" destId="{1F7E4950-5E87-4419-9858-0870CF2414D9}" srcOrd="2" destOrd="0" presId="urn:microsoft.com/office/officeart/2005/8/layout/default"/>
    <dgm:cxn modelId="{40919A5D-F1CD-46DF-B04C-4EAD0E786C83}" type="presParOf" srcId="{1BA1D665-7803-4C0A-BF13-B44D9DA0B9B5}" destId="{95F7280D-4ADD-490A-8858-C132C0AEF07C}" srcOrd="3" destOrd="0" presId="urn:microsoft.com/office/officeart/2005/8/layout/default"/>
    <dgm:cxn modelId="{C290F49F-F42A-4B9E-85B3-3FB6B97B305B}" type="presParOf" srcId="{1BA1D665-7803-4C0A-BF13-B44D9DA0B9B5}" destId="{B8CA150A-156F-42B8-B4E6-D0FFD5EE611A}" srcOrd="4" destOrd="0" presId="urn:microsoft.com/office/officeart/2005/8/layout/default"/>
    <dgm:cxn modelId="{16F559CA-EC25-4C53-9088-F2FAE42040D6}" type="presParOf" srcId="{1BA1D665-7803-4C0A-BF13-B44D9DA0B9B5}" destId="{9A1F255C-EC97-43C8-944A-A1C73CB02AB6}" srcOrd="5" destOrd="0" presId="urn:microsoft.com/office/officeart/2005/8/layout/default"/>
    <dgm:cxn modelId="{A94B8AA8-8A3C-4705-9636-78F3F5998B7D}" type="presParOf" srcId="{1BA1D665-7803-4C0A-BF13-B44D9DA0B9B5}" destId="{826A6E00-DB97-412A-939E-C071D0F2CDC1}" srcOrd="6" destOrd="0" presId="urn:microsoft.com/office/officeart/2005/8/layout/default"/>
    <dgm:cxn modelId="{17E26E57-75AF-45FB-A1A6-5DDAB02FECF7}" type="presParOf" srcId="{1BA1D665-7803-4C0A-BF13-B44D9DA0B9B5}" destId="{2D48CAF0-AE01-4A54-B717-8056EA7957B2}" srcOrd="7" destOrd="0" presId="urn:microsoft.com/office/officeart/2005/8/layout/default"/>
    <dgm:cxn modelId="{FEC5757B-0158-42B1-B0C0-B5A58BEF941E}" type="presParOf" srcId="{1BA1D665-7803-4C0A-BF13-B44D9DA0B9B5}" destId="{144EF92D-42DB-4F46-96F1-D8F7F532C61E}" srcOrd="8" destOrd="0" presId="urn:microsoft.com/office/officeart/2005/8/layout/default"/>
  </dgm:cxnLst>
  <dgm:bg>
    <a:noFill/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D98D23-0F6A-4609-B05F-79754335B742}" type="doc">
      <dgm:prSet loTypeId="urn:microsoft.com/office/officeart/2005/8/layout/cycle8" loCatId="cycle" qsTypeId="urn:microsoft.com/office/officeart/2005/8/quickstyle/simple5" qsCatId="simple" csTypeId="urn:microsoft.com/office/officeart/2005/8/colors/accent1_2" csCatId="accent1" phldr="1"/>
      <dgm:spPr/>
    </dgm:pt>
    <dgm:pt modelId="{3A5E8923-F0BC-455E-AA6C-CD537BFBE371}">
      <dgm:prSet phldrT="[Text]" custT="1"/>
      <dgm:spPr>
        <a:solidFill>
          <a:srgbClr val="336699"/>
        </a:solidFill>
      </dgm:spPr>
      <dgm:t>
        <a:bodyPr/>
        <a:lstStyle/>
        <a:p>
          <a:r>
            <a:rPr lang="en-US" sz="1200" dirty="0"/>
            <a:t>When employee is valued,  satisfied and  engaged in work </a:t>
          </a:r>
        </a:p>
      </dgm:t>
    </dgm:pt>
    <dgm:pt modelId="{D2141BB9-014F-4439-92FA-0C339B1DF218}" type="parTrans" cxnId="{3D636170-DD0B-4ED3-BC18-27DE91A9611A}">
      <dgm:prSet/>
      <dgm:spPr/>
      <dgm:t>
        <a:bodyPr/>
        <a:lstStyle/>
        <a:p>
          <a:endParaRPr lang="en-US"/>
        </a:p>
      </dgm:t>
    </dgm:pt>
    <dgm:pt modelId="{DD5A1BAB-CBFD-4AA4-9E96-B6FC0139F268}" type="sibTrans" cxnId="{3D636170-DD0B-4ED3-BC18-27DE91A9611A}">
      <dgm:prSet/>
      <dgm:spPr/>
      <dgm:t>
        <a:bodyPr/>
        <a:lstStyle/>
        <a:p>
          <a:endParaRPr lang="en-US"/>
        </a:p>
      </dgm:t>
    </dgm:pt>
    <dgm:pt modelId="{25C61AEE-B1A6-41EB-89F4-B6AD96277876}">
      <dgm:prSet phldrT="[Text]" custT="1"/>
      <dgm:spPr>
        <a:solidFill>
          <a:srgbClr val="336699"/>
        </a:solidFill>
      </dgm:spPr>
      <dgm:t>
        <a:bodyPr/>
        <a:lstStyle/>
        <a:p>
          <a:r>
            <a:rPr lang="en-US" sz="1200" dirty="0"/>
            <a:t>When employee engaged in work, organization meets  performance objectives</a:t>
          </a:r>
        </a:p>
      </dgm:t>
    </dgm:pt>
    <dgm:pt modelId="{8AA8B628-BCCE-4E8E-B24B-9C2116684CE5}" type="parTrans" cxnId="{D5E922D5-9219-4A13-9F4D-6F48A0A8F856}">
      <dgm:prSet/>
      <dgm:spPr/>
      <dgm:t>
        <a:bodyPr/>
        <a:lstStyle/>
        <a:p>
          <a:endParaRPr lang="en-US"/>
        </a:p>
      </dgm:t>
    </dgm:pt>
    <dgm:pt modelId="{14E5F660-9730-4F46-8A3A-04702431A173}" type="sibTrans" cxnId="{D5E922D5-9219-4A13-9F4D-6F48A0A8F856}">
      <dgm:prSet/>
      <dgm:spPr/>
      <dgm:t>
        <a:bodyPr/>
        <a:lstStyle/>
        <a:p>
          <a:endParaRPr lang="en-US"/>
        </a:p>
      </dgm:t>
    </dgm:pt>
    <dgm:pt modelId="{51933895-6F58-4460-B219-D6F0AECBA830}">
      <dgm:prSet phldrT="[Text]" custT="1"/>
      <dgm:spPr>
        <a:solidFill>
          <a:srgbClr val="336699"/>
        </a:solidFill>
      </dgm:spPr>
      <dgm:t>
        <a:bodyPr/>
        <a:lstStyle/>
        <a:p>
          <a:r>
            <a:rPr lang="en-US" sz="1200" dirty="0"/>
            <a:t>Employer offers compensation in return for time, skill, efforts </a:t>
          </a:r>
        </a:p>
      </dgm:t>
    </dgm:pt>
    <dgm:pt modelId="{D701E670-FFB2-49B9-B532-9E0CE477D159}" type="parTrans" cxnId="{28027706-3ADE-4DB7-9B84-0B1AB9E15A34}">
      <dgm:prSet/>
      <dgm:spPr/>
      <dgm:t>
        <a:bodyPr/>
        <a:lstStyle/>
        <a:p>
          <a:endParaRPr lang="en-US"/>
        </a:p>
      </dgm:t>
    </dgm:pt>
    <dgm:pt modelId="{D5BE698B-7A3C-4AAD-9A5B-913F43B0A15E}" type="sibTrans" cxnId="{28027706-3ADE-4DB7-9B84-0B1AB9E15A34}">
      <dgm:prSet/>
      <dgm:spPr/>
      <dgm:t>
        <a:bodyPr/>
        <a:lstStyle/>
        <a:p>
          <a:endParaRPr lang="en-US"/>
        </a:p>
      </dgm:t>
    </dgm:pt>
    <dgm:pt modelId="{29D1D7F1-9C42-4E9E-AFE7-98AA5E1D4417}" type="pres">
      <dgm:prSet presAssocID="{41D98D23-0F6A-4609-B05F-79754335B742}" presName="compositeShape" presStyleCnt="0">
        <dgm:presLayoutVars>
          <dgm:chMax val="7"/>
          <dgm:dir/>
          <dgm:resizeHandles val="exact"/>
        </dgm:presLayoutVars>
      </dgm:prSet>
      <dgm:spPr/>
    </dgm:pt>
    <dgm:pt modelId="{782E0F86-7D9D-4EFB-9627-488AD603A435}" type="pres">
      <dgm:prSet presAssocID="{41D98D23-0F6A-4609-B05F-79754335B742}" presName="wedge1" presStyleLbl="node1" presStyleIdx="0" presStyleCnt="3"/>
      <dgm:spPr/>
    </dgm:pt>
    <dgm:pt modelId="{A683C717-1295-46A0-BA35-478F72FB257B}" type="pres">
      <dgm:prSet presAssocID="{41D98D23-0F6A-4609-B05F-79754335B742}" presName="dummy1a" presStyleCnt="0"/>
      <dgm:spPr/>
    </dgm:pt>
    <dgm:pt modelId="{16FF9913-A7F8-4645-8B6F-455805D136F8}" type="pres">
      <dgm:prSet presAssocID="{41D98D23-0F6A-4609-B05F-79754335B742}" presName="dummy1b" presStyleCnt="0"/>
      <dgm:spPr/>
    </dgm:pt>
    <dgm:pt modelId="{C05E388F-EF3C-4DB1-A6D5-1483F0C4CC44}" type="pres">
      <dgm:prSet presAssocID="{41D98D23-0F6A-4609-B05F-79754335B742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D8A0BAD-7233-4F26-90AC-AE4A800B3498}" type="pres">
      <dgm:prSet presAssocID="{41D98D23-0F6A-4609-B05F-79754335B742}" presName="wedge2" presStyleLbl="node1" presStyleIdx="1" presStyleCnt="3" custScaleY="104613" custLinFactNeighborX="695" custLinFactNeighborY="-149"/>
      <dgm:spPr/>
    </dgm:pt>
    <dgm:pt modelId="{42EC38CD-29F7-4A2C-821A-4B48DC2B37C6}" type="pres">
      <dgm:prSet presAssocID="{41D98D23-0F6A-4609-B05F-79754335B742}" presName="dummy2a" presStyleCnt="0"/>
      <dgm:spPr/>
    </dgm:pt>
    <dgm:pt modelId="{05ACB96F-1511-4593-AEBE-07C414831164}" type="pres">
      <dgm:prSet presAssocID="{41D98D23-0F6A-4609-B05F-79754335B742}" presName="dummy2b" presStyleCnt="0"/>
      <dgm:spPr/>
    </dgm:pt>
    <dgm:pt modelId="{67C66B87-6E46-4CED-9A60-8D8411AD46C4}" type="pres">
      <dgm:prSet presAssocID="{41D98D23-0F6A-4609-B05F-79754335B742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F290F15-8315-4E43-B40C-840085C59412}" type="pres">
      <dgm:prSet presAssocID="{41D98D23-0F6A-4609-B05F-79754335B742}" presName="wedge3" presStyleLbl="node1" presStyleIdx="2" presStyleCnt="3" custScaleX="96327" custScaleY="96875" custLinFactNeighborX="-619" custLinFactNeighborY="479"/>
      <dgm:spPr/>
    </dgm:pt>
    <dgm:pt modelId="{689C653B-9E17-4C3F-9036-7E652276D8BB}" type="pres">
      <dgm:prSet presAssocID="{41D98D23-0F6A-4609-B05F-79754335B742}" presName="dummy3a" presStyleCnt="0"/>
      <dgm:spPr/>
    </dgm:pt>
    <dgm:pt modelId="{9CC80172-911F-4DED-B153-B11D47851438}" type="pres">
      <dgm:prSet presAssocID="{41D98D23-0F6A-4609-B05F-79754335B742}" presName="dummy3b" presStyleCnt="0"/>
      <dgm:spPr/>
    </dgm:pt>
    <dgm:pt modelId="{8530A69C-EEB4-478F-A98A-444343BD45EF}" type="pres">
      <dgm:prSet presAssocID="{41D98D23-0F6A-4609-B05F-79754335B742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3D091819-C00A-4EFE-A768-3BC46EF84EC3}" type="pres">
      <dgm:prSet presAssocID="{DD5A1BAB-CBFD-4AA4-9E96-B6FC0139F268}" presName="arrowWedge1" presStyleLbl="fgSibTrans2D1" presStyleIdx="0" presStyleCnt="3" custLinFactNeighborX="-1" custLinFactNeighborY="-514"/>
      <dgm:spPr>
        <a:solidFill>
          <a:schemeClr val="bg1">
            <a:lumMod val="50000"/>
          </a:schemeClr>
        </a:solidFill>
      </dgm:spPr>
    </dgm:pt>
    <dgm:pt modelId="{D560D7FD-3337-4E5D-AD06-0FADEEE5BE75}" type="pres">
      <dgm:prSet presAssocID="{14E5F660-9730-4F46-8A3A-04702431A173}" presName="arrowWedge2" presStyleLbl="fgSibTrans2D1" presStyleIdx="1" presStyleCnt="3"/>
      <dgm:spPr>
        <a:solidFill>
          <a:schemeClr val="bg1">
            <a:lumMod val="50000"/>
          </a:schemeClr>
        </a:solidFill>
      </dgm:spPr>
    </dgm:pt>
    <dgm:pt modelId="{D1492795-3D8C-4F15-A898-F5D7818564E4}" type="pres">
      <dgm:prSet presAssocID="{D5BE698B-7A3C-4AAD-9A5B-913F43B0A15E}" presName="arrowWedge3" presStyleLbl="fgSibTrans2D1" presStyleIdx="2" presStyleCnt="3" custScaleX="102252" custScaleY="102754"/>
      <dgm:spPr>
        <a:solidFill>
          <a:schemeClr val="bg1">
            <a:lumMod val="50000"/>
          </a:schemeClr>
        </a:solidFill>
      </dgm:spPr>
    </dgm:pt>
  </dgm:ptLst>
  <dgm:cxnLst>
    <dgm:cxn modelId="{28027706-3ADE-4DB7-9B84-0B1AB9E15A34}" srcId="{41D98D23-0F6A-4609-B05F-79754335B742}" destId="{51933895-6F58-4460-B219-D6F0AECBA830}" srcOrd="2" destOrd="0" parTransId="{D701E670-FFB2-49B9-B532-9E0CE477D159}" sibTransId="{D5BE698B-7A3C-4AAD-9A5B-913F43B0A15E}"/>
    <dgm:cxn modelId="{19AC9448-912C-4794-9410-F0188EFA2A4D}" type="presOf" srcId="{51933895-6F58-4460-B219-D6F0AECBA830}" destId="{8530A69C-EEB4-478F-A98A-444343BD45EF}" srcOrd="1" destOrd="0" presId="urn:microsoft.com/office/officeart/2005/8/layout/cycle8"/>
    <dgm:cxn modelId="{3D636170-DD0B-4ED3-BC18-27DE91A9611A}" srcId="{41D98D23-0F6A-4609-B05F-79754335B742}" destId="{3A5E8923-F0BC-455E-AA6C-CD537BFBE371}" srcOrd="0" destOrd="0" parTransId="{D2141BB9-014F-4439-92FA-0C339B1DF218}" sibTransId="{DD5A1BAB-CBFD-4AA4-9E96-B6FC0139F268}"/>
    <dgm:cxn modelId="{55F20C73-C00C-469D-9ADC-6125B30B4B52}" type="presOf" srcId="{3A5E8923-F0BC-455E-AA6C-CD537BFBE371}" destId="{C05E388F-EF3C-4DB1-A6D5-1483F0C4CC44}" srcOrd="1" destOrd="0" presId="urn:microsoft.com/office/officeart/2005/8/layout/cycle8"/>
    <dgm:cxn modelId="{DE1690A5-289D-4785-A008-884083B9D207}" type="presOf" srcId="{51933895-6F58-4460-B219-D6F0AECBA830}" destId="{0F290F15-8315-4E43-B40C-840085C59412}" srcOrd="0" destOrd="0" presId="urn:microsoft.com/office/officeart/2005/8/layout/cycle8"/>
    <dgm:cxn modelId="{A05208B0-4FC8-4A36-82F6-DC6FCBBEE2DF}" type="presOf" srcId="{25C61AEE-B1A6-41EB-89F4-B6AD96277876}" destId="{67C66B87-6E46-4CED-9A60-8D8411AD46C4}" srcOrd="1" destOrd="0" presId="urn:microsoft.com/office/officeart/2005/8/layout/cycle8"/>
    <dgm:cxn modelId="{82F8EFBC-9578-4833-918E-EE0703C272FC}" type="presOf" srcId="{3A5E8923-F0BC-455E-AA6C-CD537BFBE371}" destId="{782E0F86-7D9D-4EFB-9627-488AD603A435}" srcOrd="0" destOrd="0" presId="urn:microsoft.com/office/officeart/2005/8/layout/cycle8"/>
    <dgm:cxn modelId="{434F4ACF-6D27-44E4-B7A2-289665BB7A1E}" type="presOf" srcId="{41D98D23-0F6A-4609-B05F-79754335B742}" destId="{29D1D7F1-9C42-4E9E-AFE7-98AA5E1D4417}" srcOrd="0" destOrd="0" presId="urn:microsoft.com/office/officeart/2005/8/layout/cycle8"/>
    <dgm:cxn modelId="{D5E922D5-9219-4A13-9F4D-6F48A0A8F856}" srcId="{41D98D23-0F6A-4609-B05F-79754335B742}" destId="{25C61AEE-B1A6-41EB-89F4-B6AD96277876}" srcOrd="1" destOrd="0" parTransId="{8AA8B628-BCCE-4E8E-B24B-9C2116684CE5}" sibTransId="{14E5F660-9730-4F46-8A3A-04702431A173}"/>
    <dgm:cxn modelId="{8F7D83F6-F395-46E2-AF4A-4A6CF59AE9D8}" type="presOf" srcId="{25C61AEE-B1A6-41EB-89F4-B6AD96277876}" destId="{8D8A0BAD-7233-4F26-90AC-AE4A800B3498}" srcOrd="0" destOrd="0" presId="urn:microsoft.com/office/officeart/2005/8/layout/cycle8"/>
    <dgm:cxn modelId="{04656F4E-65CE-4D8D-B15A-5CE289270DC2}" type="presParOf" srcId="{29D1D7F1-9C42-4E9E-AFE7-98AA5E1D4417}" destId="{782E0F86-7D9D-4EFB-9627-488AD603A435}" srcOrd="0" destOrd="0" presId="urn:microsoft.com/office/officeart/2005/8/layout/cycle8"/>
    <dgm:cxn modelId="{91421E61-79B2-4163-AFAC-AFF8F3F0B49E}" type="presParOf" srcId="{29D1D7F1-9C42-4E9E-AFE7-98AA5E1D4417}" destId="{A683C717-1295-46A0-BA35-478F72FB257B}" srcOrd="1" destOrd="0" presId="urn:microsoft.com/office/officeart/2005/8/layout/cycle8"/>
    <dgm:cxn modelId="{DDE09112-A357-4341-95B0-2890A0C8FFF3}" type="presParOf" srcId="{29D1D7F1-9C42-4E9E-AFE7-98AA5E1D4417}" destId="{16FF9913-A7F8-4645-8B6F-455805D136F8}" srcOrd="2" destOrd="0" presId="urn:microsoft.com/office/officeart/2005/8/layout/cycle8"/>
    <dgm:cxn modelId="{DC35CB64-4B2C-4F7F-AC8C-56474FF28043}" type="presParOf" srcId="{29D1D7F1-9C42-4E9E-AFE7-98AA5E1D4417}" destId="{C05E388F-EF3C-4DB1-A6D5-1483F0C4CC44}" srcOrd="3" destOrd="0" presId="urn:microsoft.com/office/officeart/2005/8/layout/cycle8"/>
    <dgm:cxn modelId="{AFC79588-735B-4030-BC52-D3C709824F09}" type="presParOf" srcId="{29D1D7F1-9C42-4E9E-AFE7-98AA5E1D4417}" destId="{8D8A0BAD-7233-4F26-90AC-AE4A800B3498}" srcOrd="4" destOrd="0" presId="urn:microsoft.com/office/officeart/2005/8/layout/cycle8"/>
    <dgm:cxn modelId="{EBE0C511-70E9-4450-B5D5-827D0E729A68}" type="presParOf" srcId="{29D1D7F1-9C42-4E9E-AFE7-98AA5E1D4417}" destId="{42EC38CD-29F7-4A2C-821A-4B48DC2B37C6}" srcOrd="5" destOrd="0" presId="urn:microsoft.com/office/officeart/2005/8/layout/cycle8"/>
    <dgm:cxn modelId="{E7CA76AA-C7AE-4D14-BAEF-373A91FFB6FB}" type="presParOf" srcId="{29D1D7F1-9C42-4E9E-AFE7-98AA5E1D4417}" destId="{05ACB96F-1511-4593-AEBE-07C414831164}" srcOrd="6" destOrd="0" presId="urn:microsoft.com/office/officeart/2005/8/layout/cycle8"/>
    <dgm:cxn modelId="{AB783B38-6137-4E65-B822-AB41FC1F856D}" type="presParOf" srcId="{29D1D7F1-9C42-4E9E-AFE7-98AA5E1D4417}" destId="{67C66B87-6E46-4CED-9A60-8D8411AD46C4}" srcOrd="7" destOrd="0" presId="urn:microsoft.com/office/officeart/2005/8/layout/cycle8"/>
    <dgm:cxn modelId="{4E055D96-172E-4C31-9D6F-A37B1F8EC158}" type="presParOf" srcId="{29D1D7F1-9C42-4E9E-AFE7-98AA5E1D4417}" destId="{0F290F15-8315-4E43-B40C-840085C59412}" srcOrd="8" destOrd="0" presId="urn:microsoft.com/office/officeart/2005/8/layout/cycle8"/>
    <dgm:cxn modelId="{CBB57D83-533A-412E-B296-00C9EEA9AA56}" type="presParOf" srcId="{29D1D7F1-9C42-4E9E-AFE7-98AA5E1D4417}" destId="{689C653B-9E17-4C3F-9036-7E652276D8BB}" srcOrd="9" destOrd="0" presId="urn:microsoft.com/office/officeart/2005/8/layout/cycle8"/>
    <dgm:cxn modelId="{4D02DD6A-B913-4EFD-98B8-511D2920A715}" type="presParOf" srcId="{29D1D7F1-9C42-4E9E-AFE7-98AA5E1D4417}" destId="{9CC80172-911F-4DED-B153-B11D47851438}" srcOrd="10" destOrd="0" presId="urn:microsoft.com/office/officeart/2005/8/layout/cycle8"/>
    <dgm:cxn modelId="{15D2BA43-309D-4702-8B71-51F1EB53F44F}" type="presParOf" srcId="{29D1D7F1-9C42-4E9E-AFE7-98AA5E1D4417}" destId="{8530A69C-EEB4-478F-A98A-444343BD45EF}" srcOrd="11" destOrd="0" presId="urn:microsoft.com/office/officeart/2005/8/layout/cycle8"/>
    <dgm:cxn modelId="{706B5D83-EAFC-4CE7-A32C-00D28F51C524}" type="presParOf" srcId="{29D1D7F1-9C42-4E9E-AFE7-98AA5E1D4417}" destId="{3D091819-C00A-4EFE-A768-3BC46EF84EC3}" srcOrd="12" destOrd="0" presId="urn:microsoft.com/office/officeart/2005/8/layout/cycle8"/>
    <dgm:cxn modelId="{48554B26-42F1-4CD2-BDD7-E948D58B4028}" type="presParOf" srcId="{29D1D7F1-9C42-4E9E-AFE7-98AA5E1D4417}" destId="{D560D7FD-3337-4E5D-AD06-0FADEEE5BE75}" srcOrd="13" destOrd="0" presId="urn:microsoft.com/office/officeart/2005/8/layout/cycle8"/>
    <dgm:cxn modelId="{0B6131C4-94FD-48C1-9F36-93D85355099D}" type="presParOf" srcId="{29D1D7F1-9C42-4E9E-AFE7-98AA5E1D4417}" destId="{D1492795-3D8C-4F15-A898-F5D7818564E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A7974-B316-4A31-87D3-F76E13F6C9C4}">
      <dsp:nvSpPr>
        <dsp:cNvPr id="0" name=""/>
        <dsp:cNvSpPr/>
      </dsp:nvSpPr>
      <dsp:spPr>
        <a:xfrm>
          <a:off x="68087" y="794"/>
          <a:ext cx="1546847" cy="928108"/>
        </a:xfrm>
        <a:prstGeom prst="rect">
          <a:avLst/>
        </a:prstGeom>
        <a:solidFill>
          <a:srgbClr val="68BF7F">
            <a:alpha val="69804"/>
          </a:srgb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Salary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Pay provided in return for services</a:t>
          </a:r>
        </a:p>
      </dsp:txBody>
      <dsp:txXfrm>
        <a:off x="68087" y="794"/>
        <a:ext cx="1546847" cy="928108"/>
      </dsp:txXfrm>
    </dsp:sp>
    <dsp:sp modelId="{1F7E4950-5E87-4419-9858-0870CF2414D9}">
      <dsp:nvSpPr>
        <dsp:cNvPr id="0" name=""/>
        <dsp:cNvSpPr/>
      </dsp:nvSpPr>
      <dsp:spPr>
        <a:xfrm>
          <a:off x="1769619" y="794"/>
          <a:ext cx="1546847" cy="928108"/>
        </a:xfrm>
        <a:prstGeom prst="rect">
          <a:avLst/>
        </a:prstGeom>
        <a:solidFill>
          <a:srgbClr val="68BF7F">
            <a:alpha val="69804"/>
          </a:srgb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Benefits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Mandated and value added</a:t>
          </a:r>
        </a:p>
      </dsp:txBody>
      <dsp:txXfrm>
        <a:off x="1769619" y="794"/>
        <a:ext cx="1546847" cy="928108"/>
      </dsp:txXfrm>
    </dsp:sp>
    <dsp:sp modelId="{B8CA150A-156F-42B8-B4E6-D0FFD5EE611A}">
      <dsp:nvSpPr>
        <dsp:cNvPr id="0" name=""/>
        <dsp:cNvSpPr/>
      </dsp:nvSpPr>
      <dsp:spPr>
        <a:xfrm>
          <a:off x="68087" y="1083587"/>
          <a:ext cx="1546847" cy="928108"/>
        </a:xfrm>
        <a:prstGeom prst="rect">
          <a:avLst/>
        </a:prstGeom>
        <a:solidFill>
          <a:srgbClr val="68BF7F">
            <a:alpha val="69804"/>
          </a:srgb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Development &amp; Professional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Enhance competency</a:t>
          </a:r>
        </a:p>
      </dsp:txBody>
      <dsp:txXfrm>
        <a:off x="68087" y="1083587"/>
        <a:ext cx="1546847" cy="928108"/>
      </dsp:txXfrm>
    </dsp:sp>
    <dsp:sp modelId="{826A6E00-DB97-412A-939E-C071D0F2CDC1}">
      <dsp:nvSpPr>
        <dsp:cNvPr id="0" name=""/>
        <dsp:cNvSpPr/>
      </dsp:nvSpPr>
      <dsp:spPr>
        <a:xfrm>
          <a:off x="1769619" y="1083587"/>
          <a:ext cx="1546847" cy="928108"/>
        </a:xfrm>
        <a:prstGeom prst="rect">
          <a:avLst/>
        </a:prstGeom>
        <a:solidFill>
          <a:srgbClr val="68BF7F">
            <a:alpha val="69804"/>
          </a:srgb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Performance &amp; Recognition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Alignment to business goals</a:t>
          </a:r>
        </a:p>
      </dsp:txBody>
      <dsp:txXfrm>
        <a:off x="1769619" y="1083587"/>
        <a:ext cx="1546847" cy="928108"/>
      </dsp:txXfrm>
    </dsp:sp>
    <dsp:sp modelId="{144EF92D-42DB-4F46-96F1-D8F7F532C61E}">
      <dsp:nvSpPr>
        <dsp:cNvPr id="0" name=""/>
        <dsp:cNvSpPr/>
      </dsp:nvSpPr>
      <dsp:spPr>
        <a:xfrm>
          <a:off x="918853" y="2166380"/>
          <a:ext cx="1546847" cy="928108"/>
        </a:xfrm>
        <a:prstGeom prst="rect">
          <a:avLst/>
        </a:prstGeom>
        <a:solidFill>
          <a:srgbClr val="68BF7F">
            <a:alpha val="69804"/>
          </a:srgb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Work-Life Satisfaction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/>
            <a:t>Balance</a:t>
          </a:r>
        </a:p>
      </dsp:txBody>
      <dsp:txXfrm>
        <a:off x="918853" y="2166380"/>
        <a:ext cx="1546847" cy="9281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E0F86-7D9D-4EFB-9627-488AD603A435}">
      <dsp:nvSpPr>
        <dsp:cNvPr id="0" name=""/>
        <dsp:cNvSpPr/>
      </dsp:nvSpPr>
      <dsp:spPr>
        <a:xfrm>
          <a:off x="622018" y="220467"/>
          <a:ext cx="3348110" cy="3348110"/>
        </a:xfrm>
        <a:prstGeom prst="pie">
          <a:avLst>
            <a:gd name="adj1" fmla="val 16200000"/>
            <a:gd name="adj2" fmla="val 1800000"/>
          </a:avLst>
        </a:prstGeom>
        <a:solidFill>
          <a:srgbClr val="3366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When employee is valued,  satisfied and  engaged in work </a:t>
          </a:r>
        </a:p>
      </dsp:txBody>
      <dsp:txXfrm>
        <a:off x="2386552" y="929948"/>
        <a:ext cx="1195753" cy="996461"/>
      </dsp:txXfrm>
    </dsp:sp>
    <dsp:sp modelId="{8D8A0BAD-7233-4F26-90AC-AE4A800B3498}">
      <dsp:nvSpPr>
        <dsp:cNvPr id="0" name=""/>
        <dsp:cNvSpPr/>
      </dsp:nvSpPr>
      <dsp:spPr>
        <a:xfrm>
          <a:off x="576332" y="257830"/>
          <a:ext cx="3348110" cy="3502558"/>
        </a:xfrm>
        <a:prstGeom prst="pie">
          <a:avLst>
            <a:gd name="adj1" fmla="val 1800000"/>
            <a:gd name="adj2" fmla="val 9000000"/>
          </a:avLst>
        </a:prstGeom>
        <a:solidFill>
          <a:srgbClr val="3366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When employee engaged in work, organization meets  performance objectives</a:t>
          </a:r>
        </a:p>
      </dsp:txBody>
      <dsp:txXfrm>
        <a:off x="1373501" y="2530324"/>
        <a:ext cx="1793630" cy="917336"/>
      </dsp:txXfrm>
    </dsp:sp>
    <dsp:sp modelId="{0F290F15-8315-4E43-B40C-840085C59412}">
      <dsp:nvSpPr>
        <dsp:cNvPr id="0" name=""/>
        <dsp:cNvSpPr/>
      </dsp:nvSpPr>
      <dsp:spPr>
        <a:xfrm>
          <a:off x="524871" y="288819"/>
          <a:ext cx="3225134" cy="3243482"/>
        </a:xfrm>
        <a:prstGeom prst="pie">
          <a:avLst>
            <a:gd name="adj1" fmla="val 9000000"/>
            <a:gd name="adj2" fmla="val 16200000"/>
          </a:avLst>
        </a:prstGeom>
        <a:solidFill>
          <a:srgbClr val="3366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Employer offers compensation in return for time, skill, efforts </a:t>
          </a:r>
        </a:p>
      </dsp:txBody>
      <dsp:txXfrm>
        <a:off x="898449" y="976128"/>
        <a:ext cx="1151833" cy="965322"/>
      </dsp:txXfrm>
    </dsp:sp>
    <dsp:sp modelId="{3D091819-C00A-4EFE-A768-3BC46EF84EC3}">
      <dsp:nvSpPr>
        <dsp:cNvPr id="0" name=""/>
        <dsp:cNvSpPr/>
      </dsp:nvSpPr>
      <dsp:spPr>
        <a:xfrm>
          <a:off x="414993" y="-6136"/>
          <a:ext cx="3762638" cy="3762638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560D7FD-3337-4E5D-AD06-0FADEEE5BE75}">
      <dsp:nvSpPr>
        <dsp:cNvPr id="0" name=""/>
        <dsp:cNvSpPr/>
      </dsp:nvSpPr>
      <dsp:spPr>
        <a:xfrm>
          <a:off x="369068" y="126748"/>
          <a:ext cx="3762638" cy="3762638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1492795-3D8C-4F15-A898-F5D7818564E4}">
      <dsp:nvSpPr>
        <dsp:cNvPr id="0" name=""/>
        <dsp:cNvSpPr/>
      </dsp:nvSpPr>
      <dsp:spPr>
        <a:xfrm>
          <a:off x="214136" y="-22007"/>
          <a:ext cx="3847373" cy="3866261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0.38477</cdr:x>
      <cdr:y>0.63003</cdr:y>
    </cdr:from>
    <cdr:to>
      <cdr:x>0.5</cdr:x>
      <cdr:y>0.6985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3621" y="2157378"/>
          <a:ext cx="453292" cy="2344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40%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0.38289</cdr:x>
      <cdr:y>0.31088</cdr:y>
    </cdr:from>
    <cdr:to>
      <cdr:x>0.5</cdr:x>
      <cdr:y>0.39989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35369" y="1064524"/>
          <a:ext cx="500184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60%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698" cy="481875"/>
          </a:xfrm>
          <a:prstGeom prst="rect">
            <a:avLst/>
          </a:prstGeom>
        </p:spPr>
        <p:txBody>
          <a:bodyPr vert="horz" lIns="95511" tIns="47756" rIns="95511" bIns="4775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832" y="0"/>
            <a:ext cx="3169698" cy="481875"/>
          </a:xfrm>
          <a:prstGeom prst="rect">
            <a:avLst/>
          </a:prstGeom>
        </p:spPr>
        <p:txBody>
          <a:bodyPr vert="horz" lIns="95511" tIns="47756" rIns="95511" bIns="47756" rtlCol="0"/>
          <a:lstStyle>
            <a:lvl1pPr algn="r">
              <a:defRPr sz="1300"/>
            </a:lvl1pPr>
          </a:lstStyle>
          <a:p>
            <a:fld id="{41C6D451-8A47-4BD3-8681-BBFA30B07392}" type="datetimeFigureOut">
              <a:rPr lang="en-US" smtClean="0"/>
              <a:t>2/23/18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328"/>
            <a:ext cx="3169698" cy="481875"/>
          </a:xfrm>
          <a:prstGeom prst="rect">
            <a:avLst/>
          </a:prstGeom>
        </p:spPr>
        <p:txBody>
          <a:bodyPr vert="horz" lIns="95511" tIns="47756" rIns="95511" bIns="4775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832" y="9119328"/>
            <a:ext cx="3169698" cy="481875"/>
          </a:xfrm>
          <a:prstGeom prst="rect">
            <a:avLst/>
          </a:prstGeom>
        </p:spPr>
        <p:txBody>
          <a:bodyPr vert="horz" lIns="95511" tIns="47756" rIns="95511" bIns="47756" rtlCol="0" anchor="b"/>
          <a:lstStyle>
            <a:lvl1pPr algn="r">
              <a:defRPr sz="1300"/>
            </a:lvl1pPr>
          </a:lstStyle>
          <a:p>
            <a:fld id="{4C2470FE-0EFC-4C8D-821A-0324022A0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714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6"/>
            <a:ext cx="3169920" cy="481728"/>
          </a:xfrm>
          <a:prstGeom prst="rect">
            <a:avLst/>
          </a:prstGeom>
        </p:spPr>
        <p:txBody>
          <a:bodyPr vert="horz" lIns="96608" tIns="48307" rIns="96608" bIns="4830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4" y="6"/>
            <a:ext cx="3169920" cy="481728"/>
          </a:xfrm>
          <a:prstGeom prst="rect">
            <a:avLst/>
          </a:prstGeom>
        </p:spPr>
        <p:txBody>
          <a:bodyPr vert="horz" lIns="96608" tIns="48307" rIns="96608" bIns="48307" rtlCol="0"/>
          <a:lstStyle>
            <a:lvl1pPr algn="r">
              <a:defRPr sz="1300"/>
            </a:lvl1pPr>
          </a:lstStyle>
          <a:p>
            <a:fld id="{DC842B6F-A3BE-41D6-9247-587B87571410}" type="datetimeFigureOut">
              <a:rPr lang="en-US" smtClean="0"/>
              <a:t>2/23/18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8" tIns="48307" rIns="96608" bIns="483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83"/>
            <a:ext cx="5852160" cy="3780473"/>
          </a:xfrm>
          <a:prstGeom prst="rect">
            <a:avLst/>
          </a:prstGeom>
        </p:spPr>
        <p:txBody>
          <a:bodyPr vert="horz" lIns="96608" tIns="48307" rIns="96608" bIns="4830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119484"/>
            <a:ext cx="3169920" cy="481727"/>
          </a:xfrm>
          <a:prstGeom prst="rect">
            <a:avLst/>
          </a:prstGeom>
        </p:spPr>
        <p:txBody>
          <a:bodyPr vert="horz" lIns="96608" tIns="48307" rIns="96608" bIns="4830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4" y="9119484"/>
            <a:ext cx="3169920" cy="481727"/>
          </a:xfrm>
          <a:prstGeom prst="rect">
            <a:avLst/>
          </a:prstGeom>
        </p:spPr>
        <p:txBody>
          <a:bodyPr vert="horz" lIns="96608" tIns="48307" rIns="96608" bIns="48307" rtlCol="0" anchor="b"/>
          <a:lstStyle>
            <a:lvl1pPr algn="r">
              <a:defRPr sz="1300"/>
            </a:lvl1pPr>
          </a:lstStyle>
          <a:p>
            <a:fld id="{C44637AE-700E-4ACD-BBD0-BDC557EBA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50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410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53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78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7D7BC-818B-42C9-B1B7-C8243917CDA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328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7D7BC-818B-42C9-B1B7-C8243917CDA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467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7D7BC-818B-42C9-B1B7-C8243917CDA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473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7D7BC-818B-42C9-B1B7-C8243917CDA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3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16063" y="1208088"/>
            <a:ext cx="4346575" cy="3260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16AB3-138B-4AD3-A0B3-6C0BDA1073D2}" type="slidenum">
              <a:rPr lang="en-US" altLang="en-US" smtClean="0">
                <a:solidFill>
                  <a:prstClr val="black"/>
                </a:solidFill>
              </a:rPr>
              <a:pPr/>
              <a:t>8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675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10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7D7BC-818B-42C9-B1B7-C8243917CDA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282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767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67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061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50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20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077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035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6962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2099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16063" y="1208088"/>
            <a:ext cx="4346575" cy="3260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16AB3-138B-4AD3-A0B3-6C0BDA1073D2}" type="slidenum">
              <a:rPr lang="en-US" altLang="en-US" smtClean="0">
                <a:solidFill>
                  <a:prstClr val="black"/>
                </a:solidFill>
              </a:rPr>
              <a:pPr/>
              <a:t>20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688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16063" y="1208088"/>
            <a:ext cx="4346575" cy="3260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16AB3-138B-4AD3-A0B3-6C0BDA1073D2}" type="slidenum">
              <a:rPr lang="en-US" altLang="en-US" smtClean="0">
                <a:solidFill>
                  <a:prstClr val="black"/>
                </a:solidFill>
              </a:rPr>
              <a:pPr/>
              <a:t>21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4580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962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125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613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1581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158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716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410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414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634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852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32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592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25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84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D9505F1-EA34-4732-B366-AB38223F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EA65B-7C4D-452A-81EE-49652DA3CDD8}" type="datetime1">
              <a:rPr lang="en-US" smtClean="0"/>
              <a:t>2/23/18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835C578-CB25-489E-910D-8C62CA5A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14FE359-BCDF-4A2D-934D-E4F110A32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77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1/8/2018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9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9717-4395-475B-9283-65B307640B06}" type="datetime1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56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C9DD-C1FD-4F0D-8DE7-A585E2C73483}" type="datetime1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4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8134-D2F3-4F03-BDB2-760FBC79D1C7}" type="datetime1">
              <a:rPr lang="en-US" smtClean="0"/>
              <a:t>2/23/18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70A6-37E1-4BC7-AB3C-3EFB8C1A6A51}" type="datetime1">
              <a:rPr lang="en-US" smtClean="0"/>
              <a:t>2/23/18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6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AC07E-84FB-47DC-AE44-A6E94123E84F}" type="datetime1">
              <a:rPr lang="en-US" smtClean="0"/>
              <a:t>2/23/18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70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8BED-0BBC-40B0-8133-F9926305DD3F}" type="datetime1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128A-9ECA-4B6D-B897-CA76B0E1A3D9}" type="datetime1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07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EA65B-7C4D-452A-81EE-49652DA3CDD8}" type="datetime1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PPT-bkg-2016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54864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F80E9-9514-4A40-9DDE-1B8DF75C7348}"/>
              </a:ext>
            </a:extLst>
          </p:cNvPr>
          <p:cNvSpPr txBox="1">
            <a:spLocks/>
          </p:cNvSpPr>
          <p:nvPr userDrawn="1"/>
        </p:nvSpPr>
        <p:spPr>
          <a:xfrm>
            <a:off x="7792995" y="6350622"/>
            <a:ext cx="411891" cy="32895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128B8F-A791-49BB-AA96-425E2FE2C15A}" type="slidenum">
              <a:rPr lang="en-US" sz="1200" b="0" smtClean="0">
                <a:solidFill>
                  <a:schemeClr val="bg1"/>
                </a:solidFill>
              </a:rPr>
              <a:pPr/>
              <a:t>‹#›</a:t>
            </a:fld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3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5.xls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10.xlsx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s.k12.va.us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Roanoke County Schools</a:t>
            </a:r>
            <a:br>
              <a:rPr lang="en-US" dirty="0"/>
            </a:br>
            <a:r>
              <a:rPr lang="en-US" sz="3100" dirty="0"/>
              <a:t>2018-2019 Budget Work Session </a:t>
            </a:r>
            <a:br>
              <a:rPr lang="en-US" sz="3100" dirty="0"/>
            </a:br>
            <a:r>
              <a:rPr lang="en-US" sz="3100" dirty="0"/>
              <a:t>February 22,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79341"/>
            <a:ext cx="7772400" cy="1752600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400" dirty="0"/>
              <a:t>Compensation &amp; Benefits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1800" dirty="0"/>
          </a:p>
          <a:p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7" name="Rectangle 6" title="box"/>
          <p:cNvSpPr/>
          <p:nvPr/>
        </p:nvSpPr>
        <p:spPr>
          <a:xfrm>
            <a:off x="0" y="-1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6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696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Employee Compensation</a:t>
            </a:r>
          </a:p>
          <a:p>
            <a:r>
              <a:rPr lang="en-US" sz="2400" dirty="0"/>
              <a:t>Employee Benefits</a:t>
            </a:r>
          </a:p>
          <a:p>
            <a:pPr lvl="1"/>
            <a:r>
              <a:rPr lang="en-US" sz="2000" dirty="0"/>
              <a:t>Health Insurance Plan</a:t>
            </a:r>
          </a:p>
          <a:p>
            <a:pPr lvl="1"/>
            <a:r>
              <a:rPr lang="en-US" sz="2000" dirty="0"/>
              <a:t>Virginia Retirement System</a:t>
            </a:r>
          </a:p>
          <a:p>
            <a:r>
              <a:rPr lang="en-US" sz="2400" dirty="0"/>
              <a:t>Budget Requests</a:t>
            </a:r>
          </a:p>
          <a:p>
            <a:pPr lvl="1"/>
            <a:r>
              <a:rPr lang="en-US" sz="2000" dirty="0"/>
              <a:t>Superintendent’s Focus</a:t>
            </a:r>
          </a:p>
          <a:p>
            <a:pPr lvl="1"/>
            <a:r>
              <a:rPr lang="en-US" sz="2000" dirty="0"/>
              <a:t>Considerations for Future Budgets</a:t>
            </a:r>
          </a:p>
          <a:p>
            <a:pPr lvl="1"/>
            <a:r>
              <a:rPr lang="en-US" sz="2000" dirty="0"/>
              <a:t>Superintendent’s Focus with Budget Gap</a:t>
            </a:r>
          </a:p>
          <a:p>
            <a:r>
              <a:rPr lang="en-US" sz="2400" dirty="0"/>
              <a:t>Next Steps</a:t>
            </a:r>
          </a:p>
          <a:p>
            <a:r>
              <a:rPr lang="en-US" sz="2400" dirty="0"/>
              <a:t>Questions &amp; Comments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66401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Employee Compensation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8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23B2-F5B1-4634-8DF1-F0260731E61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10" name="Content Placeholder 3" title="components of compensation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9929336"/>
              </p:ext>
            </p:extLst>
          </p:nvPr>
        </p:nvGraphicFramePr>
        <p:xfrm>
          <a:off x="741967" y="1656861"/>
          <a:ext cx="3384555" cy="3095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Content Placeholder 8" title="components of compensation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3759816"/>
              </p:ext>
            </p:extLst>
          </p:nvPr>
        </p:nvGraphicFramePr>
        <p:xfrm>
          <a:off x="4345354" y="1312986"/>
          <a:ext cx="4515725" cy="3985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Components of Total Compensation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3802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97418"/>
            <a:ext cx="7886700" cy="3157396"/>
          </a:xfrm>
        </p:spPr>
        <p:txBody>
          <a:bodyPr>
            <a:normAutofit/>
          </a:bodyPr>
          <a:lstStyle/>
          <a:p>
            <a:r>
              <a:rPr lang="en-US" sz="2600" dirty="0"/>
              <a:t>Recruitment and retention of high quality employees</a:t>
            </a:r>
          </a:p>
          <a:p>
            <a:endParaRPr lang="en-US" sz="600" dirty="0"/>
          </a:p>
          <a:p>
            <a:r>
              <a:rPr lang="en-US" sz="2600" dirty="0"/>
              <a:t>Internal equity and market comparability</a:t>
            </a:r>
          </a:p>
          <a:p>
            <a:endParaRPr lang="en-US" sz="600" dirty="0"/>
          </a:p>
          <a:p>
            <a:r>
              <a:rPr lang="en-US" sz="2600" dirty="0"/>
              <a:t>Compensation consistent with fiscal constraints</a:t>
            </a:r>
          </a:p>
          <a:p>
            <a:endParaRPr lang="en-US" sz="600" dirty="0"/>
          </a:p>
          <a:p>
            <a:r>
              <a:rPr lang="en-US" sz="2600" dirty="0"/>
              <a:t>Balance total compensation between pay and benefits</a:t>
            </a:r>
          </a:p>
          <a:p>
            <a:endParaRPr lang="en-US" sz="900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23B2-F5B1-4634-8DF1-F0260731E61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Compensation Philosophy</a:t>
            </a:r>
          </a:p>
        </p:txBody>
      </p:sp>
    </p:spTree>
    <p:extLst>
      <p:ext uri="{BB962C8B-B14F-4D97-AF65-F5344CB8AC3E}">
        <p14:creationId xmlns:p14="http://schemas.microsoft.com/office/powerpoint/2010/main" val="1906504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7125A-0FCE-4DC4-A66D-CA3F25C33EC1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graphicFrame>
        <p:nvGraphicFramePr>
          <p:cNvPr id="7" name="Table 6" title="workforce demographic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685531"/>
              </p:ext>
            </p:extLst>
          </p:nvPr>
        </p:nvGraphicFramePr>
        <p:xfrm>
          <a:off x="1569316" y="912930"/>
          <a:ext cx="5806339" cy="4701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1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0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Category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3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Full-Time Contracted Employees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1,831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3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Part-Time Contracted Employees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318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3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Gender:   Male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3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Gender:   Female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76%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3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Age Range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19 – 85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3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Median Age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48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3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Years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of Service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Range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 – 48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3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Median Years of Service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3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Median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Salary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$43,466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Workforce Demographics – All Contracted Employees</a:t>
            </a:r>
          </a:p>
        </p:txBody>
      </p:sp>
    </p:spTree>
    <p:extLst>
      <p:ext uri="{BB962C8B-B14F-4D97-AF65-F5344CB8AC3E}">
        <p14:creationId xmlns:p14="http://schemas.microsoft.com/office/powerpoint/2010/main" val="188852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7125A-0FCE-4DC4-A66D-CA3F25C33EC1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Workforce Demographics</a:t>
            </a:r>
          </a:p>
        </p:txBody>
      </p:sp>
      <p:graphicFrame>
        <p:nvGraphicFramePr>
          <p:cNvPr id="8" name="Chart 7" title="years of service char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6999438"/>
              </p:ext>
            </p:extLst>
          </p:nvPr>
        </p:nvGraphicFramePr>
        <p:xfrm>
          <a:off x="384772" y="797957"/>
          <a:ext cx="8374456" cy="2516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 title="age char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709179"/>
              </p:ext>
            </p:extLst>
          </p:nvPr>
        </p:nvGraphicFramePr>
        <p:xfrm>
          <a:off x="384772" y="3435729"/>
          <a:ext cx="8374456" cy="2665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40486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A58123A-0D57-41BA-8170-2B87E2870C13}" type="slidenum">
              <a:rPr lang="en-US" altLang="en-US">
                <a:solidFill>
                  <a:srgbClr val="FFFFFF"/>
                </a:solidFill>
              </a:rPr>
              <a:pPr/>
              <a:t>8</a:t>
            </a:fld>
            <a:endParaRPr lang="en-US" altLang="en-US" dirty="0">
              <a:solidFill>
                <a:srgbClr val="FFFFFF"/>
              </a:solidFill>
            </a:endParaRPr>
          </a:p>
        </p:txBody>
      </p:sp>
      <p:graphicFrame>
        <p:nvGraphicFramePr>
          <p:cNvPr id="9" name="Chart 8" title="compensation history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0243127"/>
              </p:ext>
            </p:extLst>
          </p:nvPr>
        </p:nvGraphicFramePr>
        <p:xfrm>
          <a:off x="461413" y="2463022"/>
          <a:ext cx="8221174" cy="3066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le 9" title="compensation histor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033544"/>
              </p:ext>
            </p:extLst>
          </p:nvPr>
        </p:nvGraphicFramePr>
        <p:xfrm>
          <a:off x="227404" y="740260"/>
          <a:ext cx="8752095" cy="153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6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6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6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7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1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6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1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70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719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l"/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FY 2009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FY 2010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FY 2011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FY 2012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FY 2013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FY 2014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FY 2015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FY 2016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FY 2017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FY 2018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Pay Adjustment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4.0%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-----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-----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-----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3.0%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-----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2.0%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2.5%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2.0% + market adjustment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(if applicable)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1-step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Inflation*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-0.4%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1.6%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3.2%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2.1%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1.5%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1.6%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0.1%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1.3%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+/- 2.0%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75052" y="5402690"/>
            <a:ext cx="8240298" cy="106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Note: </a:t>
            </a:r>
          </a:p>
          <a:p>
            <a:pPr marL="128588" indent="-128588">
              <a:buFont typeface="Arial" pitchFamily="34" charset="0"/>
              <a:buChar char="•"/>
            </a:pPr>
            <a:r>
              <a:rPr lang="en-US" sz="1050" dirty="0"/>
              <a:t>FY 2013 also included a hold harmless 5.75% increase for VRS Plan 1 employees due to state mandate that all employees pay their share of VRS contribution</a:t>
            </a:r>
          </a:p>
          <a:p>
            <a:pPr marL="128588" indent="-128588">
              <a:buFont typeface="Arial" pitchFamily="34" charset="0"/>
              <a:buChar char="•"/>
            </a:pPr>
            <a:r>
              <a:rPr lang="en-US" sz="1050" dirty="0"/>
              <a:t>Non-recurring bonuses were received in FY 2010 ($500) and FY 2012 ($500 - $2,500)</a:t>
            </a:r>
          </a:p>
          <a:p>
            <a:pPr marL="128588" indent="-128588">
              <a:buFont typeface="Arial" pitchFamily="34" charset="0"/>
              <a:buChar char="•"/>
            </a:pPr>
            <a:r>
              <a:rPr lang="en-US" sz="1050" dirty="0"/>
              <a:t>Evergreen Market Study conducted and implemented in FY 2017; market adjustments averaging 5% based on Evergreen study results</a:t>
            </a:r>
          </a:p>
          <a:p>
            <a:pPr marL="128588" indent="-128588">
              <a:buFont typeface="Arial" pitchFamily="34" charset="0"/>
              <a:buChar char="•"/>
            </a:pPr>
            <a:r>
              <a:rPr lang="en-US" sz="1050" dirty="0"/>
              <a:t>One step increase on Evergreen recommended Pay Plan provided to all contract employees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7910" y="6564099"/>
            <a:ext cx="240030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50" b="1" dirty="0"/>
              <a:t>*Source:  </a:t>
            </a:r>
            <a:r>
              <a:rPr lang="en-US" sz="750" dirty="0"/>
              <a:t>U.S. Bureau of Labor Statistics, www.bls.gov</a:t>
            </a:r>
            <a:endParaRPr lang="en-US" sz="675" dirty="0"/>
          </a:p>
        </p:txBody>
      </p:sp>
      <p:sp>
        <p:nvSpPr>
          <p:cNvPr id="13" name="Rectangle 12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Compensation History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8210" y="2506822"/>
            <a:ext cx="4005385" cy="3751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Using Salary of New Teacher in 2009</a:t>
            </a:r>
          </a:p>
        </p:txBody>
      </p:sp>
    </p:spTree>
    <p:extLst>
      <p:ext uri="{BB962C8B-B14F-4D97-AF65-F5344CB8AC3E}">
        <p14:creationId xmlns:p14="http://schemas.microsoft.com/office/powerpoint/2010/main" val="149849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Review of Compensation Study in 2016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52854"/>
            <a:ext cx="8229600" cy="5273309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Ensure internal equity and market comparability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Ensure recruitment and retention of high quality employees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Compensation philosophy that is consistent with fiscal constraints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Balance total compensation between pay and benefits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Evergreen Compensation Study provided: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Salary comparisons to peer school divisions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Salary comparisons to other competitors in our market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Identification of RCPS positions that are not at market salary 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Recommendations for moving positions to market salary 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Plan to address inequities in salary 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FY2016-17 budget - funded “market adjustments” identified in study and approved by School Board in FY2016-17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FY2017-18 budget - moved employees up one step on plan (average 1.55%)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Recommends COLA applied to Pay Plan every 3-5 years (employees cap at top of scale unless COLA applied to pay plan)</a:t>
            </a:r>
          </a:p>
          <a:p>
            <a:pPr marL="0" indent="0">
              <a:buNone/>
            </a:pPr>
            <a:endParaRPr lang="en-US" sz="2900" dirty="0"/>
          </a:p>
          <a:p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1624484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23B2-F5B1-4634-8DF1-F0260731E61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4769" y="953477"/>
            <a:ext cx="5317356" cy="5574544"/>
          </a:xfrm>
        </p:spPr>
        <p:txBody>
          <a:bodyPr>
            <a:normAutofit/>
          </a:bodyPr>
          <a:lstStyle/>
          <a:p>
            <a:r>
              <a:rPr lang="en-US" sz="2000" dirty="0"/>
              <a:t>Significant percentage of total budget 84%</a:t>
            </a:r>
            <a:endParaRPr lang="en-US" sz="1050" dirty="0"/>
          </a:p>
          <a:p>
            <a:r>
              <a:rPr lang="en-US" sz="2000" dirty="0"/>
              <a:t>Salaries and wages 61%</a:t>
            </a:r>
          </a:p>
          <a:p>
            <a:r>
              <a:rPr lang="en-US" sz="2000" dirty="0"/>
              <a:t>Mandated Benefits 15%</a:t>
            </a:r>
          </a:p>
          <a:p>
            <a:pPr lvl="1"/>
            <a:r>
              <a:rPr lang="en-US" sz="1600" dirty="0"/>
              <a:t>Social Security/Medicare</a:t>
            </a:r>
          </a:p>
          <a:p>
            <a:pPr lvl="1"/>
            <a:r>
              <a:rPr lang="en-US" sz="1600" dirty="0"/>
              <a:t>Virginia Retirement System (VRS)</a:t>
            </a:r>
          </a:p>
          <a:p>
            <a:pPr lvl="1"/>
            <a:r>
              <a:rPr lang="en-US" sz="1600" dirty="0"/>
              <a:t>VRS Life Insurance</a:t>
            </a:r>
          </a:p>
          <a:p>
            <a:pPr lvl="1"/>
            <a:r>
              <a:rPr lang="en-US" sz="1600" dirty="0"/>
              <a:t>VRS Health Credit</a:t>
            </a:r>
          </a:p>
          <a:p>
            <a:pPr lvl="1"/>
            <a:r>
              <a:rPr lang="en-US" sz="1600" dirty="0"/>
              <a:t>VRS Short Term Disability</a:t>
            </a:r>
          </a:p>
          <a:p>
            <a:pPr lvl="1"/>
            <a:r>
              <a:rPr lang="en-US" sz="1600" dirty="0"/>
              <a:t>Workers Compensation</a:t>
            </a:r>
          </a:p>
          <a:p>
            <a:pPr lvl="1"/>
            <a:r>
              <a:rPr lang="en-US" sz="1600" dirty="0"/>
              <a:t>Unemployment Insurance</a:t>
            </a:r>
          </a:p>
          <a:p>
            <a:r>
              <a:rPr lang="en-US" sz="2200" dirty="0"/>
              <a:t>Non-Mandated  Benefits 8%</a:t>
            </a:r>
          </a:p>
          <a:p>
            <a:pPr lvl="1"/>
            <a:r>
              <a:rPr lang="en-US" sz="1600" dirty="0"/>
              <a:t>Health and Dental Insurance</a:t>
            </a:r>
          </a:p>
          <a:p>
            <a:pPr lvl="1"/>
            <a:r>
              <a:rPr lang="en-US" sz="1600" dirty="0"/>
              <a:t>Paid Leave and Holidays</a:t>
            </a:r>
          </a:p>
          <a:p>
            <a:pPr lvl="1"/>
            <a:r>
              <a:rPr lang="en-US" sz="1600" dirty="0"/>
              <a:t>Academic and Athletic Supplements</a:t>
            </a:r>
          </a:p>
          <a:p>
            <a:pPr lvl="1"/>
            <a:r>
              <a:rPr lang="en-US" sz="1600" dirty="0"/>
              <a:t>Marathon Wellness Center</a:t>
            </a:r>
          </a:p>
          <a:p>
            <a:pPr lvl="1"/>
            <a:r>
              <a:rPr lang="en-US" sz="1600" dirty="0"/>
              <a:t>National Board Teacher Bonus</a:t>
            </a:r>
          </a:p>
          <a:p>
            <a:pPr lvl="1"/>
            <a:r>
              <a:rPr lang="en-US" sz="1600" dirty="0"/>
              <a:t>Voluntary Retirement Plans (403b and 457)</a:t>
            </a:r>
          </a:p>
          <a:p>
            <a:pPr lvl="2"/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Total Compensation</a:t>
            </a:r>
          </a:p>
        </p:txBody>
      </p:sp>
      <p:graphicFrame>
        <p:nvGraphicFramePr>
          <p:cNvPr id="10" name="Chart 9" title="2018 budget breakdown"/>
          <p:cNvGraphicFramePr/>
          <p:nvPr>
            <p:extLst>
              <p:ext uri="{D42A27DB-BD31-4B8C-83A1-F6EECF244321}">
                <p14:modId xmlns:p14="http://schemas.microsoft.com/office/powerpoint/2010/main" val="3751139499"/>
              </p:ext>
            </p:extLst>
          </p:nvPr>
        </p:nvGraphicFramePr>
        <p:xfrm>
          <a:off x="3813908" y="1477107"/>
          <a:ext cx="5716954" cy="4380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0620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485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Investment in Our People - Salaries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85437"/>
            <a:ext cx="8229600" cy="5273309"/>
          </a:xfrm>
        </p:spPr>
        <p:txBody>
          <a:bodyPr>
            <a:normAutofit/>
          </a:bodyPr>
          <a:lstStyle/>
          <a:p>
            <a:pPr marL="58738" lvl="1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400" dirty="0">
                <a:ea typeface="Calibri" panose="020F0502020204030204" pitchFamily="34" charset="0"/>
                <a:cs typeface="Calibri" panose="020F0502020204030204" pitchFamily="34" charset="0"/>
              </a:rPr>
              <a:t>Budget Action supporting Investment in People:</a:t>
            </a:r>
          </a:p>
          <a:p>
            <a:pPr marL="115888" lvl="1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400" dirty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000" dirty="0">
                <a:ea typeface="Calibri" panose="020F0502020204030204" pitchFamily="34" charset="0"/>
                <a:cs typeface="Calibri" panose="020F0502020204030204" pitchFamily="34" charset="0"/>
              </a:rPr>
              <a:t>2016-17		Implemented new pay plan from market study</a:t>
            </a:r>
          </a:p>
          <a:p>
            <a:pPr marL="115888" lvl="1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000" dirty="0">
                <a:ea typeface="Calibri" panose="020F0502020204030204" pitchFamily="34" charset="0"/>
                <a:cs typeface="Calibri" panose="020F0502020204030204" pitchFamily="34" charset="0"/>
              </a:rPr>
              <a:t>	2017-18		Employees move up one step on pay plan</a:t>
            </a:r>
          </a:p>
          <a:p>
            <a:pPr marL="115888" lvl="1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000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000" dirty="0">
                <a:ea typeface="Calibri" panose="020F0502020204030204" pitchFamily="34" charset="0"/>
                <a:cs typeface="Calibri" panose="020F0502020204030204" pitchFamily="34" charset="0"/>
              </a:rPr>
              <a:t>2018-19		Proposal to move employees up one step</a:t>
            </a:r>
            <a:r>
              <a:rPr lang="en-US" sz="24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ea typeface="Calibri" panose="020F0502020204030204" pitchFamily="34" charset="0"/>
                <a:cs typeface="Calibri" panose="020F0502020204030204" pitchFamily="34" charset="0"/>
              </a:rPr>
              <a:t>(2229 employees)</a:t>
            </a:r>
            <a:r>
              <a:rPr lang="en-US" sz="2000" dirty="0">
                <a:ea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Does not include COLA adjustment to pay plan (no increase at top of scale)</a:t>
            </a:r>
          </a:p>
          <a:p>
            <a:pPr marL="115888" lvl="1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1600" dirty="0"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endParaRPr lang="en-US" sz="2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 title="box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654763"/>
              </p:ext>
            </p:extLst>
          </p:nvPr>
        </p:nvGraphicFramePr>
        <p:xfrm>
          <a:off x="655093" y="3397249"/>
          <a:ext cx="7633592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6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7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 of Step Increase on Pay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$1,583,000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2449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485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Investment in Our People – Supplements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52854"/>
            <a:ext cx="8229600" cy="5273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Phase II of Evergreen Pay Study - Supplements</a:t>
            </a:r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altLang="en-US" sz="2000" dirty="0"/>
              <a:t>Supplements for additional duties in academics and athletics outside the standard employment hours </a:t>
            </a:r>
            <a:r>
              <a:rPr lang="en-US" altLang="en-US" sz="1800" dirty="0"/>
              <a:t>(club sponsors, department chairs, band/choir directors, academic and athletic coaches)</a:t>
            </a:r>
            <a:endParaRPr lang="en-US" altLang="en-US" sz="2000" dirty="0"/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altLang="en-US" sz="2000" dirty="0"/>
              <a:t>Deferred for future funding in past two budgets</a:t>
            </a:r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altLang="en-US" sz="2000" dirty="0"/>
              <a:t>Move supplements to minimum market average </a:t>
            </a:r>
            <a:r>
              <a:rPr lang="en-US" altLang="en-US" sz="1600" dirty="0"/>
              <a:t>(grandfather employees receiving higher supplement)</a:t>
            </a:r>
            <a:endParaRPr lang="en-US" altLang="en-US" sz="2000" dirty="0"/>
          </a:p>
          <a:p>
            <a:pPr marL="465138" indent="-465138">
              <a:buFont typeface="Arial" panose="020B0604020202020204" pitchFamily="34" charset="0"/>
              <a:buChar char="•"/>
            </a:pPr>
            <a:endParaRPr lang="en-US" altLang="en-US" sz="2000" dirty="0"/>
          </a:p>
        </p:txBody>
      </p:sp>
      <p:graphicFrame>
        <p:nvGraphicFramePr>
          <p:cNvPr id="3" name="Table 2" title="supplements char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964606"/>
              </p:ext>
            </p:extLst>
          </p:nvPr>
        </p:nvGraphicFramePr>
        <p:xfrm>
          <a:off x="777631" y="3661972"/>
          <a:ext cx="7444154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5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1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b="0" dirty="0"/>
                        <a:t>Academic supplement</a:t>
                      </a:r>
                      <a:r>
                        <a:rPr lang="en-US" sz="2000" b="0" baseline="0" dirty="0"/>
                        <a:t> increase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220 employees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000" b="0" dirty="0"/>
                        <a:t>$219,902</a:t>
                      </a:r>
                      <a:endParaRPr lang="en-US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Under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 market minimum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87%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Over market minimum</a:t>
                      </a:r>
                    </a:p>
                  </a:txBody>
                  <a:tcP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13%</a:t>
                      </a:r>
                    </a:p>
                  </a:txBody>
                  <a:tcP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Athletic supplement</a:t>
                      </a:r>
                      <a:r>
                        <a:rPr lang="en-US" sz="2000" b="0" baseline="0" dirty="0">
                          <a:solidFill>
                            <a:schemeClr val="bg1"/>
                          </a:solidFill>
                        </a:rPr>
                        <a:t> increase</a:t>
                      </a:r>
                      <a:endParaRPr lang="en-US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305 employees</a:t>
                      </a: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000" b="0" dirty="0">
                          <a:solidFill>
                            <a:schemeClr val="bg1"/>
                          </a:solidFill>
                        </a:rPr>
                        <a:t>$205,932</a:t>
                      </a:r>
                      <a:endParaRPr lang="en-US" sz="2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Under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 market minimum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78%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Over market minimum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22%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393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39588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Investment in People – Substitutes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52854"/>
            <a:ext cx="8229600" cy="5273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dirty="0"/>
              <a:t>Recommending new rate structure to:</a:t>
            </a:r>
          </a:p>
          <a:p>
            <a:pPr marL="865188" lvl="1" indent="-465138">
              <a:buFont typeface="Arial" panose="020B0604020202020204" pitchFamily="34" charset="0"/>
              <a:buChar char="•"/>
            </a:pPr>
            <a:r>
              <a:rPr lang="en-US" altLang="en-US" sz="1800" dirty="0"/>
              <a:t>Allow teaching substitutes with high school degrees (expands available pool)</a:t>
            </a:r>
          </a:p>
          <a:p>
            <a:pPr marL="865188" lvl="1" indent="-465138">
              <a:buFont typeface="Arial" panose="020B0604020202020204" pitchFamily="34" charset="0"/>
              <a:buChar char="•"/>
            </a:pPr>
            <a:r>
              <a:rPr lang="en-US" altLang="en-US" sz="1800" dirty="0"/>
              <a:t>Rate differential between 4-year degrees and less than 4-year degreed teacher substitutes</a:t>
            </a:r>
          </a:p>
          <a:p>
            <a:pPr marL="865188" lvl="1" indent="-465138">
              <a:buFont typeface="Arial" panose="020B0604020202020204" pitchFamily="34" charset="0"/>
              <a:buChar char="•"/>
            </a:pPr>
            <a:r>
              <a:rPr lang="en-US" altLang="en-US" sz="1800" dirty="0"/>
              <a:t>Increase in IA substitute rates </a:t>
            </a:r>
          </a:p>
          <a:p>
            <a:pPr marL="865188" lvl="1" indent="-465138">
              <a:buFont typeface="Arial" panose="020B0604020202020204" pitchFamily="34" charset="0"/>
              <a:buChar char="•"/>
            </a:pPr>
            <a:endParaRPr lang="en-US" altLang="en-US" sz="1600" dirty="0"/>
          </a:p>
          <a:p>
            <a:pPr lvl="1"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endParaRPr lang="en-US" sz="16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 title="subs char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026206"/>
              </p:ext>
            </p:extLst>
          </p:nvPr>
        </p:nvGraphicFramePr>
        <p:xfrm>
          <a:off x="975945" y="2631587"/>
          <a:ext cx="7308364" cy="3310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1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3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4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9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Types</a:t>
                      </a:r>
                      <a:r>
                        <a:rPr lang="en-US" sz="1400" baseline="0" dirty="0"/>
                        <a:t> of Substitutes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Current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Proposed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Budget</a:t>
                      </a:r>
                      <a:r>
                        <a:rPr lang="en-US" sz="1400" baseline="0" dirty="0"/>
                        <a:t> Impact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Teacher with</a:t>
                      </a:r>
                      <a:r>
                        <a:rPr lang="en-US" sz="1400" baseline="0" dirty="0"/>
                        <a:t> high school/associates</a:t>
                      </a:r>
                      <a:r>
                        <a:rPr lang="en-US" sz="1400" dirty="0"/>
                        <a:t> degree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Teacher</a:t>
                      </a:r>
                      <a:r>
                        <a:rPr lang="en-US" sz="1400" baseline="0" dirty="0"/>
                        <a:t> with 4-year degree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$100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$185,000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IA</a:t>
                      </a:r>
                      <a:r>
                        <a:rPr lang="en-US" sz="1400" baseline="0" dirty="0"/>
                        <a:t> without degree – Elementary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$54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$64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$6,500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IA without degree – Secondary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$58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$68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$4,400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IA with degree – Elementary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$67.50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$75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$6,750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IA with degree – Secondary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$72.50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$82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$4,500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Nurse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$100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$2,800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400" dirty="0"/>
                        <a:t>Administrative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 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$10 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$1,000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746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Employee Benefits</a:t>
            </a:r>
            <a:br>
              <a:rPr lang="en-US" dirty="0"/>
            </a:br>
            <a:r>
              <a:rPr lang="en-US" dirty="0"/>
              <a:t>Health Insurance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56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-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8624"/>
            <a:ext cx="8229600" cy="5077539"/>
          </a:xfrm>
        </p:spPr>
        <p:txBody>
          <a:bodyPr>
            <a:normAutofit fontScale="77500" lnSpcReduction="20000"/>
          </a:bodyPr>
          <a:lstStyle/>
          <a:p>
            <a:pPr algn="just">
              <a:defRPr/>
            </a:pPr>
            <a:r>
              <a:rPr lang="en-US" sz="2900" dirty="0"/>
              <a:t>Joint health insurance program for County, Schools, WVRJA, and RVRA</a:t>
            </a:r>
          </a:p>
          <a:p>
            <a:pPr lvl="1" algn="just">
              <a:defRPr/>
            </a:pPr>
            <a:r>
              <a:rPr lang="en-US" sz="2300" dirty="0"/>
              <a:t>Enrollment of approximately 2,800 employees (all 4 entities) with over 1600 RCPS employees enrolled</a:t>
            </a:r>
          </a:p>
          <a:p>
            <a:pPr marL="0" indent="0" algn="just">
              <a:buNone/>
              <a:defRPr/>
            </a:pPr>
            <a:endParaRPr lang="en-US" sz="2900" dirty="0"/>
          </a:p>
          <a:p>
            <a:pPr algn="just">
              <a:defRPr/>
            </a:pPr>
            <a:r>
              <a:rPr lang="en-US" sz="2900" dirty="0"/>
              <a:t>Contracts with:</a:t>
            </a:r>
          </a:p>
          <a:p>
            <a:pPr lvl="1" algn="just">
              <a:defRPr/>
            </a:pPr>
            <a:r>
              <a:rPr lang="en-US" sz="2300" dirty="0"/>
              <a:t>Anthem (medical)</a:t>
            </a:r>
          </a:p>
          <a:p>
            <a:pPr lvl="1" algn="just">
              <a:defRPr/>
            </a:pPr>
            <a:r>
              <a:rPr lang="en-US" sz="2300" dirty="0"/>
              <a:t>Symetra (reinsurance on claims &gt; $200,000) </a:t>
            </a:r>
          </a:p>
          <a:p>
            <a:pPr lvl="1" algn="just">
              <a:defRPr/>
            </a:pPr>
            <a:r>
              <a:rPr lang="en-US" sz="2300" dirty="0" err="1"/>
              <a:t>WellDyneRx</a:t>
            </a:r>
            <a:r>
              <a:rPr lang="en-US" sz="2300" dirty="0"/>
              <a:t> (pharmacy)</a:t>
            </a:r>
          </a:p>
          <a:p>
            <a:pPr lvl="1" algn="just">
              <a:defRPr/>
            </a:pPr>
            <a:r>
              <a:rPr lang="en-US" sz="2300" dirty="0"/>
              <a:t>Flexible Benefits Administrators (HRA administration)</a:t>
            </a:r>
          </a:p>
          <a:p>
            <a:pPr marL="457200" lvl="1" indent="0" algn="just">
              <a:buNone/>
              <a:defRPr/>
            </a:pPr>
            <a:endParaRPr lang="en-US" sz="2300" dirty="0"/>
          </a:p>
          <a:p>
            <a:pPr algn="just">
              <a:defRPr/>
            </a:pPr>
            <a:r>
              <a:rPr lang="en-US" sz="2900" dirty="0">
                <a:solidFill>
                  <a:srgbClr val="3D59E4"/>
                </a:solidFill>
              </a:rPr>
              <a:t>Medical and Rx plans are self-funded (pay claims as incurred)</a:t>
            </a:r>
          </a:p>
          <a:p>
            <a:pPr lvl="1" algn="just">
              <a:defRPr/>
            </a:pPr>
            <a:r>
              <a:rPr lang="en-US" sz="2300" dirty="0"/>
              <a:t>Plan purchases administrative services, access to the network physicians and facilities, and claims administration from Anthem</a:t>
            </a:r>
          </a:p>
          <a:p>
            <a:pPr lvl="1" algn="just">
              <a:defRPr/>
            </a:pPr>
            <a:r>
              <a:rPr lang="en-US" sz="2300" dirty="0"/>
              <a:t>Reinsurance to minimize the financial risk - specific stop loss of $200,000 (protects plan from catastrophic claims)</a:t>
            </a:r>
          </a:p>
          <a:p>
            <a:pPr marL="411480" lvl="1" indent="0" algn="just">
              <a:buNone/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890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33446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Demographics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71415" y="895764"/>
            <a:ext cx="7401169" cy="369332"/>
          </a:xfrm>
          <a:prstGeom prst="rect">
            <a:avLst/>
          </a:prstGeom>
          <a:noFill/>
          <a:ln>
            <a:solidFill>
              <a:srgbClr val="2C2B6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443 enrollees moved from KC200 to KC1000 (46% of KC200) in 2017-18</a:t>
            </a:r>
          </a:p>
        </p:txBody>
      </p:sp>
      <p:graphicFrame>
        <p:nvGraphicFramePr>
          <p:cNvPr id="6" name="Chart 5" title="chart of coverage for 16-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3633053"/>
              </p:ext>
            </p:extLst>
          </p:nvPr>
        </p:nvGraphicFramePr>
        <p:xfrm>
          <a:off x="338137" y="1531483"/>
          <a:ext cx="3933826" cy="3424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 title="chart of coverage for 17-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3659779"/>
              </p:ext>
            </p:extLst>
          </p:nvPr>
        </p:nvGraphicFramePr>
        <p:xfrm>
          <a:off x="4497755" y="1531483"/>
          <a:ext cx="4271107" cy="3424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-400051" y="5200061"/>
            <a:ext cx="876886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en-US" dirty="0"/>
              <a:t>Significant shift in enrollment in 2017-18 from KC200 to KC1000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1600" dirty="0"/>
              <a:t>Positive impact on claims due to increase in employee deductible ($1000-$500 HRA vs $200)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1600" dirty="0"/>
              <a:t>Negative impact on premium collections because employees paying lower premiums for higher deductible plan (employee paying $1,052 to $2,133 per year less in KC1000 vs KC200)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FF0000"/>
                </a:solidFill>
              </a:rPr>
              <a:t>Potential Current Year Health Insurance Deficit</a:t>
            </a:r>
          </a:p>
        </p:txBody>
      </p:sp>
    </p:spTree>
    <p:extLst>
      <p:ext uri="{BB962C8B-B14F-4D97-AF65-F5344CB8AC3E}">
        <p14:creationId xmlns:p14="http://schemas.microsoft.com/office/powerpoint/2010/main" val="3716971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2017 Claims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883" y="752473"/>
            <a:ext cx="8317042" cy="2524127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RCPS Claims for past 12 months:</a:t>
            </a:r>
          </a:p>
          <a:p>
            <a:pPr lvl="1"/>
            <a:r>
              <a:rPr lang="en-US" altLang="en-US" sz="1600" dirty="0"/>
              <a:t>5 claims over $200,000 ($1,000,000 paid by school funds and $1,061,000 paid by reinsurance); rates typically set based on 2-3 catastrophic claims per year</a:t>
            </a:r>
          </a:p>
          <a:p>
            <a:pPr lvl="1"/>
            <a:r>
              <a:rPr lang="en-US" altLang="en-US" sz="1600" dirty="0"/>
              <a:t>Increase in number of claims over $100K (above market average)</a:t>
            </a:r>
          </a:p>
          <a:p>
            <a:pPr lvl="1"/>
            <a:r>
              <a:rPr lang="en-US" altLang="en-US" sz="1600" dirty="0"/>
              <a:t>Bottom line, rates must be set to cover projected claims liability for next year</a:t>
            </a:r>
          </a:p>
          <a:p>
            <a:pPr marL="0" lvl="1" indent="0">
              <a:buNone/>
            </a:pPr>
            <a:endParaRPr lang="en-US" sz="1600" dirty="0"/>
          </a:p>
        </p:txBody>
      </p:sp>
      <p:graphicFrame>
        <p:nvGraphicFramePr>
          <p:cNvPr id="2" name="Table 1" title="2017 claims char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063811"/>
              </p:ext>
            </p:extLst>
          </p:nvPr>
        </p:nvGraphicFramePr>
        <p:xfrm>
          <a:off x="328246" y="2485606"/>
          <a:ext cx="8276492" cy="247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9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8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00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07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Claims over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$200K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  <a:p>
                      <a:pPr algn="ctr"/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Paid</a:t>
                      </a:r>
                      <a:r>
                        <a:rPr lang="en-US" sz="1600" baseline="0" dirty="0"/>
                        <a:t> By </a:t>
                      </a:r>
                    </a:p>
                    <a:p>
                      <a:pPr algn="ctr"/>
                      <a:r>
                        <a:rPr lang="en-US" sz="1600" baseline="0" dirty="0"/>
                        <a:t>RCPS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Claims between </a:t>
                      </a:r>
                      <a:r>
                        <a:rPr lang="en-US" sz="1600" baseline="0" dirty="0"/>
                        <a:t>$100K and $200K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  <a:p>
                      <a:pPr algn="ctr"/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Paid</a:t>
                      </a:r>
                      <a:r>
                        <a:rPr lang="en-US" sz="1600" baseline="0" dirty="0"/>
                        <a:t> By </a:t>
                      </a:r>
                    </a:p>
                    <a:p>
                      <a:pPr algn="ctr"/>
                      <a:r>
                        <a:rPr lang="en-US" sz="1600" baseline="0" dirty="0"/>
                        <a:t>RCPS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Minimum Claims</a:t>
                      </a:r>
                      <a:r>
                        <a:rPr lang="en-US" sz="1600" baseline="0" dirty="0"/>
                        <a:t> Paid for High Cost Claims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99">
                <a:tc>
                  <a:txBody>
                    <a:bodyPr/>
                    <a:lstStyle/>
                    <a:p>
                      <a:r>
                        <a:rPr lang="en-US" sz="1400" dirty="0"/>
                        <a:t>2018</a:t>
                      </a:r>
                      <a:r>
                        <a:rPr lang="en-US" sz="1400" baseline="0" dirty="0"/>
                        <a:t> renewal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$1,200,000+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$2.2M for 17 claims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399">
                <a:tc>
                  <a:txBody>
                    <a:bodyPr/>
                    <a:lstStyle/>
                    <a:p>
                      <a:r>
                        <a:rPr lang="en-US" sz="1400" dirty="0"/>
                        <a:t>2017 renewal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$1,000,000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$900,000+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$1.9M for 14 claims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99">
                <a:tc>
                  <a:txBody>
                    <a:bodyPr/>
                    <a:lstStyle/>
                    <a:p>
                      <a:r>
                        <a:rPr lang="en-US" sz="1400" dirty="0"/>
                        <a:t>2016 renewal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$1,200,000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$600,000+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$1.8M for 12 claims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166">
                <a:tc>
                  <a:txBody>
                    <a:bodyPr/>
                    <a:lstStyle/>
                    <a:p>
                      <a:r>
                        <a:rPr lang="en-US" sz="1400" dirty="0"/>
                        <a:t>2015 renewal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$1,000,000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$1,000,000+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$2.0M for 15 claims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458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33446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Annual Rate History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4669" y="5000852"/>
            <a:ext cx="69146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Note: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National medical trends historically average 10% and higher; plan design changes have contained RCPS annual increases well below national trends despite higher medical costs in Roanoke Valley in comparison to much of Virginia.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Not passing health plan increases to employees in past years has resulted in lower lifetime earnings.</a:t>
            </a:r>
          </a:p>
          <a:p>
            <a:endParaRPr lang="en-US" sz="1100" dirty="0"/>
          </a:p>
        </p:txBody>
      </p:sp>
      <p:graphicFrame>
        <p:nvGraphicFramePr>
          <p:cNvPr id="5" name="Chart 4" title="annual rate history char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0679876"/>
              </p:ext>
            </p:extLst>
          </p:nvPr>
        </p:nvGraphicFramePr>
        <p:xfrm>
          <a:off x="906586" y="791570"/>
          <a:ext cx="7691504" cy="400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345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34471" y="-60642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Lifetime Earnings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2038" y="822042"/>
            <a:ext cx="3870618" cy="51194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Increases in salary are more advantageous to employees in the long-term than increases in benefits</a:t>
            </a:r>
          </a:p>
          <a:p>
            <a:pPr lvl="1"/>
            <a:r>
              <a:rPr lang="en-US" sz="1600" dirty="0"/>
              <a:t>Retiree benefit based on average of 3 or 5 highest salary years</a:t>
            </a:r>
          </a:p>
          <a:p>
            <a:pPr lvl="1"/>
            <a:r>
              <a:rPr lang="en-US" sz="1600" dirty="0"/>
              <a:t>Salary increases are cumulative (each building upon the last)</a:t>
            </a:r>
          </a:p>
          <a:p>
            <a:pPr lvl="1"/>
            <a:r>
              <a:rPr lang="en-US" sz="1600" dirty="0"/>
              <a:t>In this example, the employee would receive $9,261 more in VRS payouts every year for life with annual salary increases instead of employer paid health insurance increases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graphicFrame>
        <p:nvGraphicFramePr>
          <p:cNvPr id="7" name="Object 6" title="lifetime earnings char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57877"/>
              </p:ext>
            </p:extLst>
          </p:nvPr>
        </p:nvGraphicFramePr>
        <p:xfrm>
          <a:off x="556336" y="755649"/>
          <a:ext cx="4105406" cy="5916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3" name="Worksheet" r:id="rId4" imgW="3886132" imgH="5600700" progId="Excel.Sheet.12">
                  <p:embed/>
                </p:oleObj>
              </mc:Choice>
              <mc:Fallback>
                <p:oleObj name="Worksheet" r:id="rId4" imgW="3886132" imgH="5600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6336" y="755649"/>
                        <a:ext cx="4105406" cy="59166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0145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A58123A-0D57-41BA-8170-2B87E2870C13}" type="slidenum">
              <a:rPr lang="en-US" altLang="en-US">
                <a:solidFill>
                  <a:srgbClr val="FFFFFF"/>
                </a:solidFill>
              </a:rPr>
              <a:pPr/>
              <a:t>20</a:t>
            </a:fld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Other School Districts</a:t>
            </a:r>
          </a:p>
        </p:txBody>
      </p:sp>
      <p:graphicFrame>
        <p:nvGraphicFramePr>
          <p:cNvPr id="6" name="Chart 5" title="low deductible plan char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7421326"/>
              </p:ext>
            </p:extLst>
          </p:nvPr>
        </p:nvGraphicFramePr>
        <p:xfrm>
          <a:off x="0" y="1050128"/>
          <a:ext cx="4627659" cy="4622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 title="high deductible pay char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3081852"/>
              </p:ext>
            </p:extLst>
          </p:nvPr>
        </p:nvGraphicFramePr>
        <p:xfrm>
          <a:off x="4489306" y="1050127"/>
          <a:ext cx="4626864" cy="4622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0343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A58123A-0D57-41BA-8170-2B87E2870C13}" type="slidenum">
              <a:rPr lang="en-US" altLang="en-US">
                <a:solidFill>
                  <a:srgbClr val="FFFFFF"/>
                </a:solidFill>
              </a:rPr>
              <a:pPr/>
              <a:t>21</a:t>
            </a:fld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Other School Districts</a:t>
            </a:r>
          </a:p>
        </p:txBody>
      </p:sp>
      <p:graphicFrame>
        <p:nvGraphicFramePr>
          <p:cNvPr id="10" name="Chart 9" title="family - low deductible char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077348"/>
              </p:ext>
            </p:extLst>
          </p:nvPr>
        </p:nvGraphicFramePr>
        <p:xfrm>
          <a:off x="0" y="1051560"/>
          <a:ext cx="4626864" cy="4626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 title="family - high deductible char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4096404"/>
              </p:ext>
            </p:extLst>
          </p:nvPr>
        </p:nvGraphicFramePr>
        <p:xfrm>
          <a:off x="4517136" y="1051560"/>
          <a:ext cx="4626864" cy="4626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57434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Budget Options from Last Year </a:t>
            </a:r>
          </a:p>
        </p:txBody>
      </p:sp>
      <p:graphicFrame>
        <p:nvGraphicFramePr>
          <p:cNvPr id="2" name="Table 1" title="options char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83408"/>
              </p:ext>
            </p:extLst>
          </p:nvPr>
        </p:nvGraphicFramePr>
        <p:xfrm>
          <a:off x="200024" y="819309"/>
          <a:ext cx="8743950" cy="4654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7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1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2017-2018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2018-2019 Options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578">
                <a:tc>
                  <a:txBody>
                    <a:bodyPr/>
                    <a:lstStyle/>
                    <a:p>
                      <a:r>
                        <a:rPr lang="en-US" sz="1100" dirty="0"/>
                        <a:t>Increase</a:t>
                      </a:r>
                      <a:r>
                        <a:rPr lang="en-US" sz="1100" baseline="0" dirty="0"/>
                        <a:t> EE share of employee only premium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Increased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Continue to increase employee</a:t>
                      </a:r>
                      <a:r>
                        <a:rPr lang="en-US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253">
                <a:tc>
                  <a:txBody>
                    <a:bodyPr/>
                    <a:lstStyle/>
                    <a:p>
                      <a:r>
                        <a:rPr lang="en-US" sz="1100" dirty="0"/>
                        <a:t>Increase EE share of spouse</a:t>
                      </a:r>
                      <a:r>
                        <a:rPr lang="en-US" sz="1100" baseline="0" dirty="0"/>
                        <a:t>/family coverage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Increased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Increase employee share for dependent coverage above 28%/35%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578">
                <a:tc>
                  <a:txBody>
                    <a:bodyPr/>
                    <a:lstStyle/>
                    <a:p>
                      <a:r>
                        <a:rPr lang="en-US" sz="1100" dirty="0"/>
                        <a:t>Increase differential between wellness and non-wellness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Increased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Increase differential further to incentivize</a:t>
                      </a:r>
                      <a:r>
                        <a:rPr lang="en-US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participation in wellness</a:t>
                      </a:r>
                    </a:p>
                    <a:p>
                      <a:endParaRPr lang="en-US" sz="11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740">
                <a:tc>
                  <a:txBody>
                    <a:bodyPr/>
                    <a:lstStyle/>
                    <a:p>
                      <a:r>
                        <a:rPr lang="en-US" sz="1100" dirty="0"/>
                        <a:t>Increase differential</a:t>
                      </a:r>
                      <a:r>
                        <a:rPr lang="en-US" sz="1100" baseline="0" dirty="0"/>
                        <a:t> between KC200 and KC1000 plans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Increased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Eliminate</a:t>
                      </a:r>
                      <a:r>
                        <a:rPr lang="en-US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KC200 plan (32% remaining in plan and risk to overall plan for unknown employee shift in 2018-19 due to premiums)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815">
                <a:tc>
                  <a:txBody>
                    <a:bodyPr/>
                    <a:lstStyle/>
                    <a:p>
                      <a:r>
                        <a:rPr lang="en-US" sz="1100" dirty="0"/>
                        <a:t>Spouse surcharge if coverage</a:t>
                      </a:r>
                      <a:r>
                        <a:rPr lang="en-US" sz="1100" baseline="0" dirty="0"/>
                        <a:t> available through another employer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Deferred to 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Consider administrative</a:t>
                      </a:r>
                      <a:r>
                        <a:rPr lang="en-US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costs to implement and enforce; may want to align with RFP process in 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3865">
                <a:tc>
                  <a:txBody>
                    <a:bodyPr/>
                    <a:lstStyle/>
                    <a:p>
                      <a:r>
                        <a:rPr lang="en-US" sz="1100" dirty="0"/>
                        <a:t>Eliminate</a:t>
                      </a:r>
                      <a:r>
                        <a:rPr lang="en-US" sz="1100" baseline="0" dirty="0"/>
                        <a:t> lower deductible plan (KC200)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Deferred to 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Eliminate</a:t>
                      </a:r>
                      <a:r>
                        <a:rPr lang="en-US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KC200 plan (32% remaining in plan and risk to overall plan for unknown employee shift in 2018-19 due to premiums)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8177">
                <a:tc>
                  <a:txBody>
                    <a:bodyPr/>
                    <a:lstStyle/>
                    <a:p>
                      <a:r>
                        <a:rPr lang="en-US" sz="1100" dirty="0"/>
                        <a:t>Shift to higher deductible plan (larger than KC1000)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Deferred to 2018-2019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RFP process to be conducted during 2018-19; consider alternative plans in competitive negotiations with carriers including high deductible plans with HSA’s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007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Rate Setting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785" y="849923"/>
            <a:ext cx="4038600" cy="5496286"/>
          </a:xfrm>
          <a:solidFill>
            <a:schemeClr val="bg1"/>
          </a:solidFill>
          <a:ln w="127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dirty="0"/>
              <a:t>Proposal #1:</a:t>
            </a:r>
          </a:p>
          <a:p>
            <a:pPr marL="460375" lvl="1"/>
            <a:r>
              <a:rPr lang="en-US" altLang="en-US" sz="1800" dirty="0"/>
              <a:t>Employee pays portion of KC1000 total premium as follows:</a:t>
            </a:r>
          </a:p>
          <a:p>
            <a:pPr marL="460375" lvl="2" indent="-285750"/>
            <a:r>
              <a:rPr lang="en-US" altLang="en-US" sz="1400" dirty="0"/>
              <a:t>8% of employee only </a:t>
            </a:r>
            <a:r>
              <a:rPr lang="en-US" altLang="en-US" sz="1200" dirty="0"/>
              <a:t>(up from 4%)</a:t>
            </a:r>
          </a:p>
          <a:p>
            <a:pPr marL="460375" lvl="2" indent="-285750"/>
            <a:r>
              <a:rPr lang="en-US" altLang="en-US" sz="1400" dirty="0"/>
              <a:t>28% of employee plus one child </a:t>
            </a:r>
            <a:r>
              <a:rPr lang="en-US" altLang="en-US" sz="1200" dirty="0"/>
              <a:t>(same)</a:t>
            </a:r>
          </a:p>
          <a:p>
            <a:pPr marL="460375" lvl="2" indent="-285750"/>
            <a:r>
              <a:rPr lang="en-US" altLang="en-US" sz="1400" dirty="0"/>
              <a:t>35% of employee plus spouse </a:t>
            </a:r>
            <a:r>
              <a:rPr lang="en-US" altLang="en-US" sz="1200" dirty="0"/>
              <a:t>(up from 34%)</a:t>
            </a:r>
          </a:p>
          <a:p>
            <a:pPr marL="460375" lvl="2" indent="-285750"/>
            <a:r>
              <a:rPr lang="en-US" altLang="en-US" sz="1400" dirty="0"/>
              <a:t>35% of family </a:t>
            </a:r>
            <a:r>
              <a:rPr lang="en-US" altLang="en-US" sz="1200" dirty="0"/>
              <a:t>(up from 34%)</a:t>
            </a:r>
          </a:p>
          <a:p>
            <a:pPr marL="460375" lvl="1"/>
            <a:endParaRPr lang="en-US" altLang="en-US" sz="1800" dirty="0"/>
          </a:p>
          <a:p>
            <a:pPr marL="460375" lvl="1"/>
            <a:r>
              <a:rPr lang="en-US" altLang="en-US" sz="1800" dirty="0"/>
              <a:t>School Board health benefit frozen at 2017-18 rate for KC200 plan and employee pays higher portion of KC200 total premium as follows:</a:t>
            </a:r>
          </a:p>
          <a:p>
            <a:pPr marL="460375" lvl="2" indent="-285750"/>
            <a:r>
              <a:rPr lang="en-US" altLang="en-US" sz="1400" dirty="0"/>
              <a:t>29% of employee only </a:t>
            </a:r>
            <a:r>
              <a:rPr lang="en-US" altLang="en-US" sz="1200" dirty="0"/>
              <a:t>(up from 17%)</a:t>
            </a:r>
          </a:p>
          <a:p>
            <a:pPr marL="460375" lvl="2" indent="-285750"/>
            <a:r>
              <a:rPr lang="en-US" altLang="en-US" sz="1400" dirty="0"/>
              <a:t>45% of employee plus one child </a:t>
            </a:r>
            <a:r>
              <a:rPr lang="en-US" altLang="en-US" sz="1200" dirty="0"/>
              <a:t>(up from 36%)</a:t>
            </a:r>
          </a:p>
          <a:p>
            <a:pPr marL="460375" lvl="2" indent="-285750"/>
            <a:r>
              <a:rPr lang="en-US" altLang="en-US" sz="1400" dirty="0"/>
              <a:t>48% of employee plus spouse </a:t>
            </a:r>
            <a:r>
              <a:rPr lang="en-US" altLang="en-US" sz="1200" dirty="0"/>
              <a:t>(up from 40%)</a:t>
            </a:r>
          </a:p>
          <a:p>
            <a:pPr marL="460375" lvl="2" indent="-285750"/>
            <a:r>
              <a:rPr lang="en-US" altLang="en-US" sz="1400" dirty="0"/>
              <a:t>49% of family </a:t>
            </a:r>
            <a:r>
              <a:rPr lang="en-US" altLang="en-US" sz="1200" dirty="0"/>
              <a:t>(up from 40%)</a:t>
            </a:r>
            <a:endParaRPr lang="en-US" altLang="en-US" sz="1400" dirty="0"/>
          </a:p>
          <a:p>
            <a:pPr marL="460375" lvl="1"/>
            <a:endParaRPr lang="en-US" altLang="en-US" sz="1800" dirty="0"/>
          </a:p>
          <a:p>
            <a:pPr marL="460375" lvl="1"/>
            <a:r>
              <a:rPr lang="en-US" altLang="en-US" sz="1800" dirty="0"/>
              <a:t>Assume 50% will move from KC200 to KC1000</a:t>
            </a:r>
          </a:p>
          <a:p>
            <a:pPr marL="460375" lvl="1"/>
            <a:endParaRPr lang="en-US" altLang="en-US" sz="1800" dirty="0"/>
          </a:p>
          <a:p>
            <a:pPr marL="460375" lvl="1"/>
            <a:r>
              <a:rPr lang="en-US" altLang="en-US" sz="1800" dirty="0"/>
              <a:t>Employee pays </a:t>
            </a:r>
            <a:r>
              <a:rPr lang="en-US" altLang="en-US" sz="1800" u="sng" dirty="0"/>
              <a:t>more if electing not to participate in the wellness program</a:t>
            </a:r>
          </a:p>
          <a:p>
            <a:pPr marL="460375" lvl="1"/>
            <a:endParaRPr lang="en-US" sz="1800" dirty="0"/>
          </a:p>
          <a:p>
            <a:pPr marL="460375" lvl="1"/>
            <a:r>
              <a:rPr lang="en-US" sz="1900" b="1" dirty="0"/>
              <a:t>Budget impact = $1,099,503</a:t>
            </a:r>
          </a:p>
          <a:p>
            <a:pPr marL="457200" lvl="1" indent="0">
              <a:buNone/>
            </a:pPr>
            <a:endParaRPr lang="en-US" sz="1600" b="1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1"/>
            <a:endParaRPr lang="en-US" altLang="en-US" sz="1800" dirty="0"/>
          </a:p>
          <a:p>
            <a:pPr marL="0" lvl="1" indent="0">
              <a:buNone/>
            </a:pP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0" y="847969"/>
            <a:ext cx="4038600" cy="4525963"/>
          </a:xfrm>
          <a:ln w="12700"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dirty="0"/>
              <a:t>Proposal #2:</a:t>
            </a:r>
          </a:p>
          <a:p>
            <a:pPr marL="460375" lvl="1"/>
            <a:r>
              <a:rPr lang="en-US" altLang="en-US" sz="1800" dirty="0"/>
              <a:t>KC200 plan is eliminated</a:t>
            </a:r>
          </a:p>
          <a:p>
            <a:pPr marL="460375" lvl="1"/>
            <a:endParaRPr lang="en-US" altLang="en-US" sz="1400" dirty="0"/>
          </a:p>
          <a:p>
            <a:pPr marL="460375" lvl="1"/>
            <a:r>
              <a:rPr lang="en-US" altLang="en-US" sz="1800" dirty="0"/>
              <a:t>Employee pays portion of KC1000 total premium as follows:</a:t>
            </a:r>
          </a:p>
          <a:p>
            <a:pPr marL="460375" lvl="2" indent="-285750"/>
            <a:r>
              <a:rPr lang="en-US" altLang="en-US" sz="1400" dirty="0"/>
              <a:t>10% of employee only </a:t>
            </a:r>
            <a:r>
              <a:rPr lang="en-US" altLang="en-US" sz="1200" dirty="0"/>
              <a:t>(up from 4%)</a:t>
            </a:r>
          </a:p>
          <a:p>
            <a:pPr marL="460375" lvl="2" indent="-285750"/>
            <a:r>
              <a:rPr lang="en-US" altLang="en-US" sz="1400" dirty="0"/>
              <a:t>30% of employee plus one child </a:t>
            </a:r>
            <a:r>
              <a:rPr lang="en-US" altLang="en-US" sz="1200" dirty="0"/>
              <a:t>(up from 28%)</a:t>
            </a:r>
            <a:endParaRPr lang="en-US" altLang="en-US" sz="1400" dirty="0"/>
          </a:p>
          <a:p>
            <a:pPr marL="460375" lvl="2" indent="-285750"/>
            <a:r>
              <a:rPr lang="en-US" altLang="en-US" sz="1400" dirty="0"/>
              <a:t>40% of employee plus spouse </a:t>
            </a:r>
            <a:r>
              <a:rPr lang="en-US" altLang="en-US" sz="1200" dirty="0"/>
              <a:t>(up from 34%)</a:t>
            </a:r>
          </a:p>
          <a:p>
            <a:pPr marL="460375" lvl="2" indent="-285750"/>
            <a:r>
              <a:rPr lang="en-US" altLang="en-US" sz="1400" dirty="0"/>
              <a:t>40% of family </a:t>
            </a:r>
            <a:r>
              <a:rPr lang="en-US" altLang="en-US" sz="1200" dirty="0"/>
              <a:t>(up from 34%)</a:t>
            </a:r>
          </a:p>
          <a:p>
            <a:pPr marL="460375" lvl="1"/>
            <a:endParaRPr lang="en-US" altLang="en-US" sz="1800" dirty="0"/>
          </a:p>
          <a:p>
            <a:pPr marL="460375" lvl="1"/>
            <a:endParaRPr lang="en-US" altLang="en-US" sz="1800" dirty="0"/>
          </a:p>
          <a:p>
            <a:pPr marL="460375" lvl="1"/>
            <a:r>
              <a:rPr lang="en-US" altLang="en-US" sz="1800" dirty="0"/>
              <a:t>Employee pays </a:t>
            </a:r>
            <a:r>
              <a:rPr lang="en-US" altLang="en-US" sz="1800" u="sng" dirty="0"/>
              <a:t>more if electing not to participate in the wellness program</a:t>
            </a:r>
          </a:p>
          <a:p>
            <a:pPr marL="460375" lvl="1"/>
            <a:endParaRPr lang="en-US" sz="1800" dirty="0"/>
          </a:p>
          <a:p>
            <a:pPr marL="460375" lvl="1"/>
            <a:r>
              <a:rPr lang="en-US" sz="1900" b="1" dirty="0"/>
              <a:t>Budget impact = $666,635</a:t>
            </a:r>
          </a:p>
          <a:p>
            <a:pPr marL="460375" lvl="1"/>
            <a:endParaRPr lang="en-US" altLang="en-US" sz="1800" u="sng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34522" y="4572000"/>
            <a:ext cx="3915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$432,858 Lower Impact on School Budget if Eliminate KC200</a:t>
            </a:r>
          </a:p>
        </p:txBody>
      </p:sp>
    </p:spTree>
    <p:extLst>
      <p:ext uri="{BB962C8B-B14F-4D97-AF65-F5344CB8AC3E}">
        <p14:creationId xmlns:p14="http://schemas.microsoft.com/office/powerpoint/2010/main" val="4145886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Keep KC200 and KC1000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36308" y="709116"/>
            <a:ext cx="3993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DRAFT RATES FOR DISCUSSION ONLY</a:t>
            </a:r>
          </a:p>
        </p:txBody>
      </p:sp>
      <p:graphicFrame>
        <p:nvGraphicFramePr>
          <p:cNvPr id="13" name="Content Placeholder 12" title="KC200 vs KC1000 ch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586964"/>
              </p:ext>
            </p:extLst>
          </p:nvPr>
        </p:nvGraphicFramePr>
        <p:xfrm>
          <a:off x="242276" y="845065"/>
          <a:ext cx="8604742" cy="4555371"/>
        </p:xfrm>
        <a:graphic>
          <a:graphicData uri="http://schemas.openxmlformats.org/drawingml/2006/table">
            <a:tbl>
              <a:tblPr/>
              <a:tblGrid>
                <a:gridCol w="99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30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30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2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37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77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22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300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300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4776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924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4545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4545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1217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Roanoke County Schools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78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Health Insurance Renewal Rates - 12 Month Rates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783">
                <a:tc gridSpan="9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2018-19 -- </a:t>
                      </a: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KEEP BOTH PLANS (level fund KC200 benefit) and assume 50% move from KC200 to KC1000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183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RATES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RENEWAL RATES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sng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sng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523.47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461.79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20.00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607.23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516.97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48.58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28.58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17.15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14.29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708.65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426.88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198.43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28%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822.03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508.52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230.17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28%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31.74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19.04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15.87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1,070.42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623.14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363.94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1,241.69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723.76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434.59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35%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70.65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42.39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35.33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1,269.01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754.21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431.46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1,472.05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873.49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515.22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35%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83.76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50.25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41.88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NO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Key Care 1000 Plan - NO WELLNESS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617.52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483.21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92.63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15%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716.32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545.71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128.94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18%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36.31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21.78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18.15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850.66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486.6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280.72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33%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986.77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528.45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374.97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38%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94.25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56.55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47.13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1,212.55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644.19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485.02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1,406.56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690.27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632.95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45%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147.93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88.76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73.97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1,411.03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763.28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564.41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1,636.79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816.90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736.56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45%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172.15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103.29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86.07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200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200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627.70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520.03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107.67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17%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728.13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520.03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208.10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29%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100.43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60.26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50.22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886.35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565.81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320.54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36%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1,028.17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565.81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462.36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45%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141.82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85.09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70.91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1,286.76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775.79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510.97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1,492.64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775.79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716.85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48%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205.88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123.53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102.94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1,506.71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897.46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609.25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1,747.78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897.46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850.32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49%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241.07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144.64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120.54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200 Plan - NO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200 Plan - NO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673.76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472.26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201.50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781.56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472.26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309.30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107.80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64.68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53.90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932.19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504.67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427.52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46%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1,081.34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504.67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576.67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53%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149.15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89.49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74.58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1,332.82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709.69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623.13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47%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1,546.07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709.69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836.38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213.25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127.95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106.63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2178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1,552.77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826.18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726.59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47%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1,801.21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826.18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975.03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248.44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149.07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124.22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17970" y="5686774"/>
            <a:ext cx="468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Budget Impact		$1,099,503</a:t>
            </a:r>
          </a:p>
        </p:txBody>
      </p:sp>
      <p:sp>
        <p:nvSpPr>
          <p:cNvPr id="6" name="Right Arrow 5" title="arrow"/>
          <p:cNvSpPr/>
          <p:nvPr/>
        </p:nvSpPr>
        <p:spPr>
          <a:xfrm>
            <a:off x="3102709" y="1256505"/>
            <a:ext cx="1594338" cy="2518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641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–Eliminate KC200</a:t>
            </a:r>
          </a:p>
        </p:txBody>
      </p:sp>
      <p:graphicFrame>
        <p:nvGraphicFramePr>
          <p:cNvPr id="6" name="Content Placeholder 5" title="KC200 vs KC1000 ch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2822070"/>
              </p:ext>
            </p:extLst>
          </p:nvPr>
        </p:nvGraphicFramePr>
        <p:xfrm>
          <a:off x="238369" y="860695"/>
          <a:ext cx="8600833" cy="4617877"/>
        </p:xfrm>
        <a:graphic>
          <a:graphicData uri="http://schemas.openxmlformats.org/drawingml/2006/table">
            <a:tbl>
              <a:tblPr/>
              <a:tblGrid>
                <a:gridCol w="991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7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7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27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1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33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75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20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7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27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279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4751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9240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4520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4520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12345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Roanoke County Schools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5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Health Insurance Renewal Rates - 12 Month Rates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5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2018-19 -- </a:t>
                      </a: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ELIMINATE KC200 PLAN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533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RATES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RENEWAL RATES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sng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sng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523.47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461.79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20.00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610.89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508.12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61.09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41.09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24.65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20.54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708.65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426.88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198.43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28%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826.99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495.56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248.10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49.67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29.80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24.83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1,070.42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623.14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363.94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1,249.18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666.17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499.67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135.73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81.44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67.87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1,269.01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754.21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431.46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1,480.93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805.22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592.37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160.91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96.55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80.46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NO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Key Care 1000 Plan - NO WELLNESS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617.52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483.21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92.63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15%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720.65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534.84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144.13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51.50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30.90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25.75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850.66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486.6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280.72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33%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992.72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512.29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397.09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116.37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69.82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58.18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1,212.55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644.19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485.02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1,415.05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624.18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707.52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222.50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133.50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111.25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1,411.03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763.28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564.41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1,646.67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740.00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823.34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258.93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155.36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129.46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200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627.70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520.03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107.67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17%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610.89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508.12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61.09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(46.58)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(27.95)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(23.29)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886.35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565.81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320.54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36%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826.99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495.56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248.10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(72.44)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(43.46)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(36.22)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1,286.76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775.79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510.97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1,249.18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666.17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499.67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(11.30)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(6.78)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(5.65)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1,506.71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897.46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609.25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1,480.93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805.22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592.37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(16.88)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(10.13)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(8.44)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200 Plan - NO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NO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673.76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472.26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201.50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720.65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534.84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144.13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(57.37)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(34.42)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(28.69)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932.19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504.67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427.52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46%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992.72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512.29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397.09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(30.43)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(18.26)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(15.22)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1,332.82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709.69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623.13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47%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1,415.05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624.18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707.52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84.39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50.64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42.20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1,552.77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826.18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726.59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47%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1,646.67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740.00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823.34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96.75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58.05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48.37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962769" y="754312"/>
            <a:ext cx="3993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DRAFT RATES FOR DISCUSSION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0985" y="5764909"/>
            <a:ext cx="470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Budget Impact		$666,635</a:t>
            </a:r>
          </a:p>
        </p:txBody>
      </p:sp>
      <p:sp>
        <p:nvSpPr>
          <p:cNvPr id="2" name="Right Arrow 1" title="arrow"/>
          <p:cNvSpPr/>
          <p:nvPr/>
        </p:nvSpPr>
        <p:spPr>
          <a:xfrm>
            <a:off x="2977662" y="1311213"/>
            <a:ext cx="1594338" cy="2518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26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KC1000 Makes Sense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808893"/>
            <a:ext cx="8229600" cy="4525963"/>
          </a:xfrm>
        </p:spPr>
        <p:txBody>
          <a:bodyPr/>
          <a:lstStyle/>
          <a:p>
            <a:pPr lvl="1"/>
            <a:r>
              <a:rPr lang="en-US" sz="1800" dirty="0"/>
              <a:t>Lower premium than KC200 (ranges from $1,052/</a:t>
            </a:r>
            <a:r>
              <a:rPr lang="en-US" sz="1800" dirty="0" err="1"/>
              <a:t>yr</a:t>
            </a:r>
            <a:r>
              <a:rPr lang="en-US" sz="1800" dirty="0"/>
              <a:t> to $2,133/</a:t>
            </a:r>
            <a:r>
              <a:rPr lang="en-US" sz="1800" dirty="0" err="1"/>
              <a:t>yr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$500 HRA cash contribution at beginning of year ($1000 for employee plus dependents)</a:t>
            </a:r>
          </a:p>
          <a:p>
            <a:pPr lvl="1"/>
            <a:r>
              <a:rPr lang="en-US" sz="1800" dirty="0"/>
              <a:t>Lower out of pocket maximum ($3500/$7000 vs $4000/$8000)</a:t>
            </a:r>
          </a:p>
          <a:p>
            <a:pPr lvl="1"/>
            <a:r>
              <a:rPr lang="en-US" sz="1800" dirty="0"/>
              <a:t>Lower drug co-pays ($10/25/40 vs $10/30/50)</a:t>
            </a:r>
          </a:p>
        </p:txBody>
      </p:sp>
      <p:graphicFrame>
        <p:nvGraphicFramePr>
          <p:cNvPr id="3" name="Object 2" title="KC1000 char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6935661"/>
              </p:ext>
            </p:extLst>
          </p:nvPr>
        </p:nvGraphicFramePr>
        <p:xfrm>
          <a:off x="935039" y="2720364"/>
          <a:ext cx="7225061" cy="2692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6" name="Worksheet" r:id="rId4" imgW="5648210" imgH="2104957" progId="Excel.Sheet.12">
                  <p:embed/>
                </p:oleObj>
              </mc:Choice>
              <mc:Fallback>
                <p:oleObj name="Worksheet" r:id="rId4" imgW="5648210" imgH="21049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5039" y="2720364"/>
                        <a:ext cx="7225061" cy="2692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0334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Employee Benefits</a:t>
            </a:r>
            <a:br>
              <a:rPr lang="en-US" dirty="0"/>
            </a:br>
            <a:r>
              <a:rPr lang="en-US" dirty="0"/>
              <a:t>Virginia Retirement System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87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225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VRS Fiscal Impact</a:t>
            </a:r>
          </a:p>
        </p:txBody>
      </p:sp>
      <p:graphicFrame>
        <p:nvGraphicFramePr>
          <p:cNvPr id="9" name="Content Placeholder 8" title="VRS fiscal impact ch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363692"/>
              </p:ext>
            </p:extLst>
          </p:nvPr>
        </p:nvGraphicFramePr>
        <p:xfrm>
          <a:off x="367984" y="879719"/>
          <a:ext cx="8273559" cy="3331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7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6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7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9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5754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VRS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Current </a:t>
                      </a:r>
                    </a:p>
                    <a:p>
                      <a:pPr algn="ctr"/>
                      <a:r>
                        <a:rPr lang="en-US" dirty="0"/>
                        <a:t>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Governor’s </a:t>
                      </a:r>
                    </a:p>
                    <a:p>
                      <a:pPr algn="ctr"/>
                      <a:r>
                        <a:rPr lang="en-US" dirty="0"/>
                        <a:t>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Rate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Estimated</a:t>
                      </a:r>
                      <a:r>
                        <a:rPr lang="en-US" baseline="0" dirty="0"/>
                        <a:t> Increase (Decrease) in Budget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894">
                <a:tc>
                  <a:txBody>
                    <a:bodyPr/>
                    <a:lstStyle/>
                    <a:p>
                      <a:r>
                        <a:rPr lang="en-US" dirty="0"/>
                        <a:t>VRS –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16.32%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15.68%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-0.64%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$(494,429)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030">
                <a:tc>
                  <a:txBody>
                    <a:bodyPr/>
                    <a:lstStyle/>
                    <a:p>
                      <a:r>
                        <a:rPr lang="en-US" dirty="0"/>
                        <a:t>VRS – Non-Professional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-2.91%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(88,160)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894">
                <a:tc>
                  <a:txBody>
                    <a:bodyPr/>
                    <a:lstStyle/>
                    <a:p>
                      <a:r>
                        <a:rPr lang="en-US" dirty="0"/>
                        <a:t>Retiree</a:t>
                      </a:r>
                      <a:r>
                        <a:rPr lang="en-US" baseline="0" dirty="0"/>
                        <a:t> Health Credit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-0.03%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23,176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894">
                <a:tc>
                  <a:txBody>
                    <a:bodyPr/>
                    <a:lstStyle/>
                    <a:p>
                      <a:r>
                        <a:rPr lang="en-US" dirty="0"/>
                        <a:t>Life 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894">
                <a:tc gridSpan="4">
                  <a:txBody>
                    <a:bodyPr/>
                    <a:lstStyle/>
                    <a:p>
                      <a:pPr algn="r"/>
                      <a:r>
                        <a:rPr lang="en-US" dirty="0"/>
                        <a:t>Net Budgetary Impact for FY19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$(605,765)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7984" y="4580389"/>
            <a:ext cx="8273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Employee contribution to VRS remains at 5%</a:t>
            </a:r>
          </a:p>
        </p:txBody>
      </p:sp>
    </p:spTree>
    <p:extLst>
      <p:ext uri="{BB962C8B-B14F-4D97-AF65-F5344CB8AC3E}">
        <p14:creationId xmlns:p14="http://schemas.microsoft.com/office/powerpoint/2010/main" val="9861829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Budget Requests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1980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Budget Requests – Superintendent’s Focus</a:t>
            </a:r>
          </a:p>
        </p:txBody>
      </p:sp>
      <p:pic>
        <p:nvPicPr>
          <p:cNvPr id="8" name="Picture 7" title="Superintendent's Focus chart">
            <a:extLst>
              <a:ext uri="{FF2B5EF4-FFF2-40B4-BE49-F238E27FC236}">
                <a16:creationId xmlns:a16="http://schemas.microsoft.com/office/drawing/2014/main" id="{1A0C4347-6F97-4A0D-A703-D023FBAD4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540" y="954449"/>
            <a:ext cx="6054920" cy="494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3329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Budget Requests – Consider in Future Budgets</a:t>
            </a:r>
          </a:p>
        </p:txBody>
      </p:sp>
      <p:pic>
        <p:nvPicPr>
          <p:cNvPr id="5" name="Picture 4" title="Future budget requests">
            <a:extLst>
              <a:ext uri="{FF2B5EF4-FFF2-40B4-BE49-F238E27FC236}">
                <a16:creationId xmlns:a16="http://schemas.microsoft.com/office/drawing/2014/main" id="{EF44C48C-FC28-4B67-96BC-33864DFD6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540" y="630854"/>
            <a:ext cx="6054920" cy="559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336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Budget Requests – Consider in Future Budgets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BB5761-B6F0-4132-AE64-BCBC464AFEEC}"/>
              </a:ext>
            </a:extLst>
          </p:cNvPr>
          <p:cNvSpPr/>
          <p:nvPr/>
        </p:nvSpPr>
        <p:spPr>
          <a:xfrm>
            <a:off x="0" y="6491805"/>
            <a:ext cx="379277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</a:rPr>
              <a:t>*Note that not all requests have been quantified*</a:t>
            </a:r>
          </a:p>
        </p:txBody>
      </p:sp>
      <p:pic>
        <p:nvPicPr>
          <p:cNvPr id="3" name="Picture 2" title="future budget requests">
            <a:extLst>
              <a:ext uri="{FF2B5EF4-FFF2-40B4-BE49-F238E27FC236}">
                <a16:creationId xmlns:a16="http://schemas.microsoft.com/office/drawing/2014/main" id="{792BFB86-D518-4393-828B-30E1FC563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540" y="738719"/>
            <a:ext cx="6054920" cy="538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473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CE0CAD-1441-4C6C-91F9-1059892970C1}"/>
              </a:ext>
            </a:extLst>
          </p:cNvPr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Superintendent’s Focus With Budget Gap</a:t>
            </a:r>
          </a:p>
        </p:txBody>
      </p:sp>
      <p:pic>
        <p:nvPicPr>
          <p:cNvPr id="2" name="Picture 1" title="budget gap">
            <a:extLst>
              <a:ext uri="{FF2B5EF4-FFF2-40B4-BE49-F238E27FC236}">
                <a16:creationId xmlns:a16="http://schemas.microsoft.com/office/drawing/2014/main" id="{48EA3264-BF02-4D20-AEAA-92BABE72E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234" y="751409"/>
            <a:ext cx="6029532" cy="535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92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6968"/>
            <a:ext cx="8229600" cy="5496806"/>
          </a:xfrm>
        </p:spPr>
        <p:txBody>
          <a:bodyPr>
            <a:normAutofit/>
          </a:bodyPr>
          <a:lstStyle/>
          <a:p>
            <a:r>
              <a:rPr lang="en-US" sz="2000" dirty="0"/>
              <a:t>Work session – March 6, 2018</a:t>
            </a:r>
          </a:p>
          <a:p>
            <a:pPr lvl="1"/>
            <a:r>
              <a:rPr lang="en-US" sz="1400" dirty="0"/>
              <a:t>House &amp; Senate Crossover Budgets </a:t>
            </a:r>
          </a:p>
          <a:p>
            <a:r>
              <a:rPr lang="en-US" sz="2000" dirty="0"/>
              <a:t>Work session – March 13, 2018</a:t>
            </a:r>
          </a:p>
          <a:p>
            <a:pPr lvl="1"/>
            <a:r>
              <a:rPr lang="en-US" sz="1400" dirty="0"/>
              <a:t>TBD (General Assembly adjourns on March 10 but revenue allocations may not be available yet)</a:t>
            </a:r>
            <a:endParaRPr lang="en-US" dirty="0"/>
          </a:p>
          <a:p>
            <a:r>
              <a:rPr lang="en-US" sz="2000" dirty="0"/>
              <a:t>Work session – March 15, 2018</a:t>
            </a:r>
          </a:p>
          <a:p>
            <a:pPr lvl="1"/>
            <a:r>
              <a:rPr lang="en-US" sz="1500" dirty="0"/>
              <a:t>TBD</a:t>
            </a:r>
          </a:p>
          <a:p>
            <a:r>
              <a:rPr lang="en-US" sz="2000" dirty="0"/>
              <a:t>Work session – March 20, 2018</a:t>
            </a:r>
          </a:p>
          <a:p>
            <a:pPr lvl="1"/>
            <a:r>
              <a:rPr lang="en-US" sz="1500" dirty="0"/>
              <a:t>Last date for Presentation of Superintendent’s Budget</a:t>
            </a:r>
          </a:p>
          <a:p>
            <a:r>
              <a:rPr lang="en-US" sz="2000" dirty="0"/>
              <a:t>Work session – March 22, 2018</a:t>
            </a:r>
          </a:p>
          <a:p>
            <a:pPr lvl="1"/>
            <a:r>
              <a:rPr lang="en-US" sz="1500" dirty="0"/>
              <a:t>SB adopts FY19 budget</a:t>
            </a:r>
          </a:p>
          <a:p>
            <a:r>
              <a:rPr lang="en-US" sz="2100" dirty="0"/>
              <a:t>FY19 Budget due to Board of Supervisors – April 1, 2018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20533584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Questions &amp; Comments</a:t>
            </a: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 title="box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22691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9801</TotalTime>
  <Words>3533</Words>
  <Application>Microsoft Macintosh PowerPoint</Application>
  <PresentationFormat>On-screen Show (4:3)</PresentationFormat>
  <Paragraphs>1257</Paragraphs>
  <Slides>35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MS Mincho</vt:lpstr>
      <vt:lpstr>Arial</vt:lpstr>
      <vt:lpstr>Arial MT</vt:lpstr>
      <vt:lpstr>Calibri</vt:lpstr>
      <vt:lpstr>Times New Roman</vt:lpstr>
      <vt:lpstr>Wingdings</vt:lpstr>
      <vt:lpstr>Office Theme</vt:lpstr>
      <vt:lpstr>Worksheet</vt:lpstr>
      <vt:lpstr>Roanoke County Schools 2018-2019 Budget Work Session  February 22, 2018</vt:lpstr>
      <vt:lpstr>PowerPoint Presentation</vt:lpstr>
      <vt:lpstr>Employee Compensation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Employee Benefits Health Insurance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Employee Benefits Virginia Retirement System</vt:lpstr>
      <vt:lpstr>PowerPoint Presentation</vt:lpstr>
      <vt:lpstr>Budget Requests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Roanoke County Public Schools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Chuck Lionberger</dc:creator>
  <cp:lastModifiedBy>Chuck Lionberger</cp:lastModifiedBy>
  <cp:revision>287</cp:revision>
  <cp:lastPrinted>2018-02-22T17:11:00Z</cp:lastPrinted>
  <dcterms:created xsi:type="dcterms:W3CDTF">2015-12-09T20:19:47Z</dcterms:created>
  <dcterms:modified xsi:type="dcterms:W3CDTF">2018-02-23T21:18:06Z</dcterms:modified>
</cp:coreProperties>
</file>