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handoutMasterIdLst>
    <p:handoutMasterId r:id="rId22"/>
  </p:handoutMasterIdLst>
  <p:sldIdLst>
    <p:sldId id="256" r:id="rId2"/>
    <p:sldId id="258" r:id="rId3"/>
    <p:sldId id="288" r:id="rId4"/>
    <p:sldId id="289" r:id="rId5"/>
    <p:sldId id="290" r:id="rId6"/>
    <p:sldId id="291" r:id="rId7"/>
    <p:sldId id="292" r:id="rId8"/>
    <p:sldId id="339" r:id="rId9"/>
    <p:sldId id="340" r:id="rId10"/>
    <p:sldId id="341" r:id="rId11"/>
    <p:sldId id="296" r:id="rId12"/>
    <p:sldId id="297" r:id="rId13"/>
    <p:sldId id="345" r:id="rId14"/>
    <p:sldId id="348" r:id="rId15"/>
    <p:sldId id="347" r:id="rId16"/>
    <p:sldId id="343" r:id="rId17"/>
    <p:sldId id="342" r:id="rId18"/>
    <p:sldId id="338" r:id="rId19"/>
    <p:sldId id="265" r:id="rId20"/>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8D"/>
    <a:srgbClr val="2C2B6B"/>
    <a:srgbClr val="3D59E4"/>
    <a:srgbClr val="6474B7"/>
    <a:srgbClr val="6474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27"/>
    <p:restoredTop sz="83819" autoAdjust="0"/>
  </p:normalViewPr>
  <p:slideViewPr>
    <p:cSldViewPr snapToGrid="0" snapToObjects="1">
      <p:cViewPr varScale="1">
        <p:scale>
          <a:sx n="132" d="100"/>
          <a:sy n="132" d="100"/>
        </p:scale>
        <p:origin x="400" y="16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RCPSD1\Depts$\Budget\Penny\History\Local%20aid.XLS"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oleObject" Target="file:////rcpsd1\depts$\Budget\Penny\BUDGET\Budget2019\Revenue%20-%20County\2018-03-01%20Schools_Revenue_Sharing_Formula_FY_18_19.xls"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25" b="1" i="0" u="none" strike="noStrike" baseline="0">
                <a:solidFill>
                  <a:srgbClr val="000000"/>
                </a:solidFill>
                <a:latin typeface="Times New Roman"/>
                <a:ea typeface="Times New Roman"/>
                <a:cs typeface="Times New Roman"/>
              </a:defRPr>
            </a:pPr>
            <a:r>
              <a:rPr lang="en-US"/>
              <a:t>State Revenue Trend</a:t>
            </a:r>
          </a:p>
        </c:rich>
      </c:tx>
      <c:layout>
        <c:manualLayout>
          <c:xMode val="edge"/>
          <c:yMode val="edge"/>
          <c:x val="0.36630099539444361"/>
          <c:y val="3.6900369003690037E-2"/>
        </c:manualLayout>
      </c:layout>
      <c:overlay val="0"/>
      <c:spPr>
        <a:noFill/>
        <a:ln w="25400">
          <a:noFill/>
        </a:ln>
      </c:spPr>
    </c:title>
    <c:autoTitleDeleted val="0"/>
    <c:plotArea>
      <c:layout>
        <c:manualLayout>
          <c:layoutTarget val="inner"/>
          <c:xMode val="edge"/>
          <c:yMode val="edge"/>
          <c:x val="0.22344362308912669"/>
          <c:y val="0.23985283068501839"/>
          <c:w val="0.75091709398804873"/>
          <c:h val="0.51291605331103929"/>
        </c:manualLayout>
      </c:layout>
      <c:lineChart>
        <c:grouping val="stacked"/>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dLbls>
            <c:dLbl>
              <c:idx val="1"/>
              <c:layout>
                <c:manualLayout>
                  <c:x val="-0.1005863411470902"/>
                  <c:y val="-8.85590917762074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493-014F-9D5A-C75FFFD8BA76}"/>
                </c:ext>
              </c:extLst>
            </c:dLbl>
            <c:dLbl>
              <c:idx val="11"/>
              <c:layout>
                <c:manualLayout>
                  <c:x val="-2.2003262125925981E-2"/>
                  <c:y val="-0.1201873388391387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493-014F-9D5A-C75FFFD8BA7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Sheet1!$A$14:$A$25</c:f>
              <c:strCache>
                <c:ptCount val="12"/>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 *</c:v>
                </c:pt>
              </c:strCache>
            </c:strRef>
          </c:cat>
          <c:val>
            <c:numRef>
              <c:f>Sheet1!$B$14:$B$25</c:f>
              <c:numCache>
                <c:formatCode>_(* #,##0_);_(* \(#,##0\);_(* "-"??_);_(@_)</c:formatCode>
                <c:ptCount val="12"/>
                <c:pt idx="0">
                  <c:v>71167867</c:v>
                </c:pt>
                <c:pt idx="1">
                  <c:v>79883615</c:v>
                </c:pt>
                <c:pt idx="2">
                  <c:v>72497936</c:v>
                </c:pt>
                <c:pt idx="3">
                  <c:v>62448483</c:v>
                </c:pt>
                <c:pt idx="4">
                  <c:v>65081736</c:v>
                </c:pt>
                <c:pt idx="5">
                  <c:v>65987398</c:v>
                </c:pt>
                <c:pt idx="6">
                  <c:v>65696393</c:v>
                </c:pt>
                <c:pt idx="7">
                  <c:v>68149792</c:v>
                </c:pt>
                <c:pt idx="8">
                  <c:v>68383134</c:v>
                </c:pt>
                <c:pt idx="9">
                  <c:v>73556758</c:v>
                </c:pt>
                <c:pt idx="10">
                  <c:v>75214950</c:v>
                </c:pt>
                <c:pt idx="11">
                  <c:v>76624067</c:v>
                </c:pt>
              </c:numCache>
            </c:numRef>
          </c:val>
          <c:smooth val="0"/>
          <c:extLst>
            <c:ext xmlns:c16="http://schemas.microsoft.com/office/drawing/2014/chart" uri="{C3380CC4-5D6E-409C-BE32-E72D297353CC}">
              <c16:uniqueId val="{00000000-93AC-4420-97DE-83282EDBB705}"/>
            </c:ext>
          </c:extLst>
        </c:ser>
        <c:dLbls>
          <c:showLegendKey val="0"/>
          <c:showVal val="0"/>
          <c:showCatName val="0"/>
          <c:showSerName val="0"/>
          <c:showPercent val="0"/>
          <c:showBubbleSize val="0"/>
        </c:dLbls>
        <c:marker val="1"/>
        <c:smooth val="0"/>
        <c:axId val="114917576"/>
        <c:axId val="115065080"/>
      </c:lineChart>
      <c:catAx>
        <c:axId val="114917576"/>
        <c:scaling>
          <c:orientation val="minMax"/>
        </c:scaling>
        <c:delete val="0"/>
        <c:axPos val="b"/>
        <c:numFmt formatCode="General" sourceLinked="1"/>
        <c:majorTickMark val="out"/>
        <c:minorTickMark val="none"/>
        <c:tickLblPos val="nextTo"/>
        <c:spPr>
          <a:ln w="3175">
            <a:solidFill>
              <a:srgbClr val="000000"/>
            </a:solidFill>
            <a:prstDash val="solid"/>
          </a:ln>
        </c:spPr>
        <c:txPr>
          <a:bodyPr rot="-2640000" vert="horz"/>
          <a:lstStyle/>
          <a:p>
            <a:pPr>
              <a:defRPr sz="875" b="0" i="0" u="none" strike="noStrike" baseline="0">
                <a:solidFill>
                  <a:srgbClr val="000000"/>
                </a:solidFill>
                <a:latin typeface="Times New Roman"/>
                <a:ea typeface="Times New Roman"/>
                <a:cs typeface="Times New Roman"/>
              </a:defRPr>
            </a:pPr>
            <a:endParaRPr lang="en-US"/>
          </a:p>
        </c:txPr>
        <c:crossAx val="115065080"/>
        <c:crosses val="autoZero"/>
        <c:auto val="1"/>
        <c:lblAlgn val="ctr"/>
        <c:lblOffset val="100"/>
        <c:tickLblSkip val="1"/>
        <c:tickMarkSkip val="1"/>
        <c:noMultiLvlLbl val="0"/>
      </c:catAx>
      <c:valAx>
        <c:axId val="115065080"/>
        <c:scaling>
          <c:orientation val="minMax"/>
          <c:max val="85000000"/>
          <c:min val="30000000"/>
        </c:scaling>
        <c:delete val="0"/>
        <c:axPos val="l"/>
        <c:majorGridlines>
          <c:spPr>
            <a:ln w="3175">
              <a:solidFill>
                <a:srgbClr val="000000"/>
              </a:solidFill>
              <a:prstDash val="solid"/>
            </a:ln>
          </c:spPr>
        </c:majorGridlines>
        <c:title>
          <c:tx>
            <c:rich>
              <a:bodyPr/>
              <a:lstStyle/>
              <a:p>
                <a:pPr>
                  <a:defRPr sz="1050" b="1" i="0" u="none" strike="noStrike" baseline="0">
                    <a:solidFill>
                      <a:srgbClr val="000000"/>
                    </a:solidFill>
                    <a:latin typeface="Times New Roman"/>
                    <a:ea typeface="Times New Roman"/>
                    <a:cs typeface="Times New Roman"/>
                  </a:defRPr>
                </a:pPr>
                <a:r>
                  <a:rPr lang="en-US"/>
                  <a:t>Dollars</a:t>
                </a:r>
              </a:p>
            </c:rich>
          </c:tx>
          <c:layout>
            <c:manualLayout>
              <c:xMode val="edge"/>
              <c:yMode val="edge"/>
              <c:x val="7.3006774232670258E-3"/>
              <c:y val="0.41855626764769022"/>
            </c:manualLayout>
          </c:layout>
          <c:overlay val="0"/>
          <c:spPr>
            <a:noFill/>
            <a:ln w="25400">
              <a:noFill/>
            </a:ln>
          </c:spPr>
        </c:title>
        <c:numFmt formatCode="_(* #,##0_);_(* \(#,##0\);_(* &quot;-&quot;??_);_(@_)" sourceLinked="1"/>
        <c:majorTickMark val="out"/>
        <c:minorTickMark val="none"/>
        <c:tickLblPos val="nextTo"/>
        <c:spPr>
          <a:ln w="3175">
            <a:solidFill>
              <a:srgbClr val="000000"/>
            </a:solidFill>
            <a:prstDash val="solid"/>
          </a:ln>
        </c:spPr>
        <c:txPr>
          <a:bodyPr rot="0" vert="horz"/>
          <a:lstStyle/>
          <a:p>
            <a:pPr>
              <a:defRPr sz="875" b="0" i="0" u="none" strike="noStrike" baseline="0">
                <a:solidFill>
                  <a:srgbClr val="000000"/>
                </a:solidFill>
                <a:latin typeface="Arial"/>
                <a:ea typeface="Arial"/>
                <a:cs typeface="Arial"/>
              </a:defRPr>
            </a:pPr>
            <a:endParaRPr lang="en-US"/>
          </a:p>
        </c:txPr>
        <c:crossAx val="114917576"/>
        <c:crosses val="autoZero"/>
        <c:crossBetween val="between"/>
        <c:majorUnit val="10000000"/>
        <c:minorUnit val="500000"/>
      </c:valAx>
      <c:spPr>
        <a:solidFill>
          <a:srgbClr val="C0C0C0"/>
        </a:solidFill>
        <a:ln w="12700">
          <a:solidFill>
            <a:srgbClr val="808080"/>
          </a:solidFill>
          <a:prstDash val="solid"/>
        </a:ln>
      </c:spPr>
    </c:plotArea>
    <c:plotVisOnly val="1"/>
    <c:dispBlanksAs val="zero"/>
    <c:showDLblsOverMax val="0"/>
  </c:chart>
  <c:spPr>
    <a:gradFill>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3175">
      <a:solidFill>
        <a:srgbClr val="000000"/>
      </a:solidFill>
      <a:prstDash val="solid"/>
    </a:ln>
  </c:spPr>
  <c:txPr>
    <a:bodyPr/>
    <a:lstStyle/>
    <a:p>
      <a:pPr>
        <a:defRPr sz="1050"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000000"/>
                </a:solidFill>
                <a:latin typeface="Arial"/>
                <a:ea typeface="Arial"/>
                <a:cs typeface="Arial"/>
              </a:defRPr>
            </a:pPr>
            <a:r>
              <a:rPr lang="en-US"/>
              <a:t>County Transfer as a % of Total School Budget</a:t>
            </a:r>
          </a:p>
        </c:rich>
      </c:tx>
      <c:layout>
        <c:manualLayout>
          <c:xMode val="edge"/>
          <c:yMode val="edge"/>
          <c:x val="0.13146769004802117"/>
          <c:y val="3.8287844931180551E-2"/>
        </c:manualLayout>
      </c:layout>
      <c:overlay val="0"/>
      <c:spPr>
        <a:noFill/>
        <a:ln w="25400">
          <a:noFill/>
        </a:ln>
      </c:spPr>
    </c:title>
    <c:autoTitleDeleted val="0"/>
    <c:plotArea>
      <c:layout>
        <c:manualLayout>
          <c:layoutTarget val="inner"/>
          <c:xMode val="edge"/>
          <c:yMode val="edge"/>
          <c:x val="0.12038834951456311"/>
          <c:y val="0.18732832765239663"/>
          <c:w val="0.85242718446601939"/>
          <c:h val="0.6363653483485826"/>
        </c:manualLayout>
      </c:layout>
      <c:lineChart>
        <c:grouping val="standard"/>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dLbls>
            <c:dLbl>
              <c:idx val="1"/>
              <c:layout>
                <c:manualLayout>
                  <c:x val="-5.6332377987557004E-2"/>
                  <c:y val="-6.81115277826967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F0E-EF4F-83C3-39674560EEFD}"/>
                </c:ext>
              </c:extLst>
            </c:dLbl>
            <c:dLbl>
              <c:idx val="9"/>
              <c:layout>
                <c:manualLayout>
                  <c:x val="-2.6195153896529141E-2"/>
                  <c:y val="-5.5096418732782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0E-EF4F-83C3-39674560EEFD}"/>
                </c:ext>
              </c:extLst>
            </c:dLbl>
            <c:spPr>
              <a:noFill/>
              <a:ln>
                <a:noFill/>
              </a:ln>
              <a:effectLst/>
            </c:spPr>
            <c:txPr>
              <a:bodyPr wrap="square" lIns="38100" tIns="19050" rIns="38100" bIns="19050" anchor="ctr">
                <a:spAutoFit/>
              </a:bodyPr>
              <a:lstStyle/>
              <a:p>
                <a:pPr>
                  <a:defRPr sz="105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'%County Revenues'!$P$30:$P$39</c:f>
              <c:strCache>
                <c:ptCount val="10"/>
                <c:pt idx="0">
                  <c:v>2009-10</c:v>
                </c:pt>
                <c:pt idx="1">
                  <c:v>2010-11</c:v>
                </c:pt>
                <c:pt idx="2">
                  <c:v>2011-12</c:v>
                </c:pt>
                <c:pt idx="3">
                  <c:v>2012-13</c:v>
                </c:pt>
                <c:pt idx="4">
                  <c:v>2013-14</c:v>
                </c:pt>
                <c:pt idx="5">
                  <c:v>2014-15</c:v>
                </c:pt>
                <c:pt idx="6">
                  <c:v>2015-16</c:v>
                </c:pt>
                <c:pt idx="7">
                  <c:v>2016-17</c:v>
                </c:pt>
                <c:pt idx="8">
                  <c:v>2017-18</c:v>
                </c:pt>
                <c:pt idx="9">
                  <c:v>2018-19</c:v>
                </c:pt>
              </c:strCache>
            </c:strRef>
          </c:cat>
          <c:val>
            <c:numRef>
              <c:f>'%County Revenues'!$Q$30:$Q$39</c:f>
              <c:numCache>
                <c:formatCode>0.00%</c:formatCode>
                <c:ptCount val="10"/>
                <c:pt idx="0">
                  <c:v>0.45351136583214419</c:v>
                </c:pt>
                <c:pt idx="1">
                  <c:v>0.50879107759365172</c:v>
                </c:pt>
                <c:pt idx="2">
                  <c:v>0.50606964415211708</c:v>
                </c:pt>
                <c:pt idx="3">
                  <c:v>0.50020902099603359</c:v>
                </c:pt>
                <c:pt idx="4">
                  <c:v>0.50108963402819928</c:v>
                </c:pt>
                <c:pt idx="5">
                  <c:v>0.50167964423217803</c:v>
                </c:pt>
                <c:pt idx="6">
                  <c:v>0.50318545717195318</c:v>
                </c:pt>
                <c:pt idx="7">
                  <c:v>0.47393563706222785</c:v>
                </c:pt>
                <c:pt idx="8">
                  <c:v>0.46819348587720577</c:v>
                </c:pt>
                <c:pt idx="9">
                  <c:v>0.46839377919463487</c:v>
                </c:pt>
              </c:numCache>
            </c:numRef>
          </c:val>
          <c:smooth val="0"/>
          <c:extLst>
            <c:ext xmlns:c16="http://schemas.microsoft.com/office/drawing/2014/chart" uri="{C3380CC4-5D6E-409C-BE32-E72D297353CC}">
              <c16:uniqueId val="{00000002-4F0E-EF4F-83C3-39674560EEFD}"/>
            </c:ext>
          </c:extLst>
        </c:ser>
        <c:dLbls>
          <c:showLegendKey val="0"/>
          <c:showVal val="0"/>
          <c:showCatName val="0"/>
          <c:showSerName val="0"/>
          <c:showPercent val="0"/>
          <c:showBubbleSize val="0"/>
        </c:dLbls>
        <c:marker val="1"/>
        <c:smooth val="0"/>
        <c:axId val="105803880"/>
        <c:axId val="105804272"/>
      </c:lineChart>
      <c:catAx>
        <c:axId val="105803880"/>
        <c:scaling>
          <c:orientation val="minMax"/>
        </c:scaling>
        <c:delete val="0"/>
        <c:axPos val="b"/>
        <c:numFmt formatCode="General" sourceLinked="1"/>
        <c:majorTickMark val="out"/>
        <c:minorTickMark val="none"/>
        <c:tickLblPos val="nextTo"/>
        <c:spPr>
          <a:ln w="3175">
            <a:solidFill>
              <a:srgbClr val="000000"/>
            </a:solidFill>
            <a:prstDash val="solid"/>
          </a:ln>
        </c:spPr>
        <c:txPr>
          <a:bodyPr rot="-2580000" vert="horz"/>
          <a:lstStyle/>
          <a:p>
            <a:pPr>
              <a:defRPr sz="800" b="0" i="0" u="none" strike="noStrike" baseline="0">
                <a:solidFill>
                  <a:srgbClr val="000000"/>
                </a:solidFill>
                <a:latin typeface="+mn-lt"/>
                <a:ea typeface="Arial"/>
                <a:cs typeface="Arial"/>
              </a:defRPr>
            </a:pPr>
            <a:endParaRPr lang="en-US"/>
          </a:p>
        </c:txPr>
        <c:crossAx val="105804272"/>
        <c:crosses val="autoZero"/>
        <c:auto val="1"/>
        <c:lblAlgn val="ctr"/>
        <c:lblOffset val="100"/>
        <c:tickLblSkip val="1"/>
        <c:tickMarkSkip val="1"/>
        <c:noMultiLvlLbl val="0"/>
      </c:catAx>
      <c:valAx>
        <c:axId val="105804272"/>
        <c:scaling>
          <c:orientation val="minMax"/>
          <c:min val="0.43"/>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mn-lt"/>
                <a:ea typeface="Arial"/>
                <a:cs typeface="Arial"/>
              </a:defRPr>
            </a:pPr>
            <a:endParaRPr lang="en-US"/>
          </a:p>
        </c:txPr>
        <c:crossAx val="105803880"/>
        <c:crosses val="autoZero"/>
        <c:crossBetween val="between"/>
        <c:majorUnit val="1.0000000000000002E-2"/>
      </c:valAx>
      <c:spPr>
        <a:solidFill>
          <a:srgbClr val="C0C0C0"/>
        </a:solidFill>
        <a:ln w="12700">
          <a:solidFill>
            <a:srgbClr val="808080"/>
          </a:solidFill>
          <a:prstDash val="solid"/>
        </a:ln>
      </c:spPr>
    </c:plotArea>
    <c:plotVisOnly val="1"/>
    <c:dispBlanksAs val="gap"/>
    <c:showDLblsOverMax val="0"/>
  </c:chart>
  <c:spPr>
    <a:gradFill>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3175">
      <a:solidFill>
        <a:srgbClr val="000000"/>
      </a:solidFill>
      <a:prstDash val="solid"/>
    </a:ln>
  </c:spPr>
  <c:txPr>
    <a:bodyPr/>
    <a:lstStyle/>
    <a:p>
      <a:pPr>
        <a:defRPr sz="1100"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en-US" sz="1000" baseline="0"/>
              <a:t>County Transfer as a % of Local Taxes</a:t>
            </a:r>
          </a:p>
        </c:rich>
      </c:tx>
      <c:layout>
        <c:manualLayout>
          <c:xMode val="edge"/>
          <c:yMode val="edge"/>
          <c:x val="0.20414349218811589"/>
          <c:y val="4.7750157752598651E-2"/>
        </c:manualLayout>
      </c:layout>
      <c:overlay val="0"/>
      <c:spPr>
        <a:noFill/>
        <a:ln w="25400">
          <a:noFill/>
        </a:ln>
      </c:spPr>
    </c:title>
    <c:autoTitleDeleted val="0"/>
    <c:plotArea>
      <c:layout>
        <c:manualLayout>
          <c:layoutTarget val="inner"/>
          <c:xMode val="edge"/>
          <c:yMode val="edge"/>
          <c:x val="0.13526520028369948"/>
          <c:y val="0.178145665676088"/>
          <c:w val="0.82963112997527844"/>
          <c:h val="0.58402360973982481"/>
        </c:manualLayout>
      </c:layout>
      <c:lineChart>
        <c:grouping val="standard"/>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dLbls>
            <c:dLbl>
              <c:idx val="4"/>
              <c:layout>
                <c:manualLayout>
                  <c:x val="-6.1068702290076333E-2"/>
                  <c:y val="-5.14233241505968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76E-D84E-A138-D041D1EB89F5}"/>
                </c:ext>
              </c:extLst>
            </c:dLbl>
            <c:dLbl>
              <c:idx val="9"/>
              <c:layout>
                <c:manualLayout>
                  <c:x val="-2.0356097272851887E-2"/>
                  <c:y val="-0.119659256808750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76E-D84E-A138-D041D1EB89F5}"/>
                </c:ext>
              </c:extLst>
            </c:dLbl>
            <c:spPr>
              <a:noFill/>
              <a:ln>
                <a:noFill/>
              </a:ln>
              <a:effectLst/>
            </c:spPr>
            <c:txPr>
              <a:bodyPr wrap="square" lIns="38100" tIns="19050" rIns="38100" bIns="19050" anchor="ctr">
                <a:spAutoFit/>
              </a:bodyPr>
              <a:lstStyle/>
              <a:p>
                <a:pPr>
                  <a:defRPr sz="105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'%County Revenues'!$S$30:$S$39</c:f>
              <c:strCache>
                <c:ptCount val="10"/>
                <c:pt idx="0">
                  <c:v>2009-10</c:v>
                </c:pt>
                <c:pt idx="1">
                  <c:v>2010-11</c:v>
                </c:pt>
                <c:pt idx="2">
                  <c:v>2011-12</c:v>
                </c:pt>
                <c:pt idx="3">
                  <c:v>2012-13</c:v>
                </c:pt>
                <c:pt idx="4">
                  <c:v>2013-14</c:v>
                </c:pt>
                <c:pt idx="5">
                  <c:v>2014-15</c:v>
                </c:pt>
                <c:pt idx="6">
                  <c:v>2015-16</c:v>
                </c:pt>
                <c:pt idx="7">
                  <c:v>2016-17</c:v>
                </c:pt>
                <c:pt idx="8">
                  <c:v>2017-18</c:v>
                </c:pt>
                <c:pt idx="9">
                  <c:v>2018-19</c:v>
                </c:pt>
              </c:strCache>
            </c:strRef>
          </c:cat>
          <c:val>
            <c:numRef>
              <c:f>'%County Revenues'!$T$30:$T$39</c:f>
              <c:numCache>
                <c:formatCode>0.00%</c:formatCode>
                <c:ptCount val="10"/>
                <c:pt idx="0">
                  <c:v>0.42494756045359733</c:v>
                </c:pt>
                <c:pt idx="1">
                  <c:v>0.43887432559338574</c:v>
                </c:pt>
                <c:pt idx="2">
                  <c:v>0.44140136717258771</c:v>
                </c:pt>
                <c:pt idx="3">
                  <c:v>0.43997395257727867</c:v>
                </c:pt>
                <c:pt idx="4">
                  <c:v>0.44324845463741003</c:v>
                </c:pt>
                <c:pt idx="5">
                  <c:v>0.44095025459202952</c:v>
                </c:pt>
                <c:pt idx="6">
                  <c:v>0.43623913350685573</c:v>
                </c:pt>
                <c:pt idx="7">
                  <c:v>0.42128546244450543</c:v>
                </c:pt>
                <c:pt idx="8">
                  <c:v>0.41712380618426947</c:v>
                </c:pt>
                <c:pt idx="9">
                  <c:v>0.41318535860861078</c:v>
                </c:pt>
              </c:numCache>
            </c:numRef>
          </c:val>
          <c:smooth val="0"/>
          <c:extLst>
            <c:ext xmlns:c16="http://schemas.microsoft.com/office/drawing/2014/chart" uri="{C3380CC4-5D6E-409C-BE32-E72D297353CC}">
              <c16:uniqueId val="{00000002-D76E-D84E-A138-D041D1EB89F5}"/>
            </c:ext>
          </c:extLst>
        </c:ser>
        <c:dLbls>
          <c:showLegendKey val="0"/>
          <c:showVal val="0"/>
          <c:showCatName val="0"/>
          <c:showSerName val="0"/>
          <c:showPercent val="0"/>
          <c:showBubbleSize val="0"/>
        </c:dLbls>
        <c:marker val="1"/>
        <c:smooth val="0"/>
        <c:axId val="180392408"/>
        <c:axId val="180390448"/>
      </c:lineChart>
      <c:dateAx>
        <c:axId val="180392408"/>
        <c:scaling>
          <c:orientation val="minMax"/>
        </c:scaling>
        <c:delete val="0"/>
        <c:axPos val="b"/>
        <c:numFmt formatCode="@" sourceLinked="0"/>
        <c:majorTickMark val="out"/>
        <c:minorTickMark val="none"/>
        <c:tickLblPos val="nextTo"/>
        <c:spPr>
          <a:ln w="3175">
            <a:solidFill>
              <a:srgbClr val="000000"/>
            </a:solidFill>
            <a:prstDash val="solid"/>
          </a:ln>
        </c:spPr>
        <c:txPr>
          <a:bodyPr rot="-2700000" vert="horz"/>
          <a:lstStyle/>
          <a:p>
            <a:pPr>
              <a:defRPr sz="1000" b="0" i="0" u="none" strike="noStrike" baseline="0">
                <a:solidFill>
                  <a:srgbClr val="000000"/>
                </a:solidFill>
                <a:latin typeface="+mn-lt"/>
                <a:ea typeface="Arial"/>
                <a:cs typeface="Arial"/>
              </a:defRPr>
            </a:pPr>
            <a:endParaRPr lang="en-US"/>
          </a:p>
        </c:txPr>
        <c:crossAx val="180390448"/>
        <c:crosses val="autoZero"/>
        <c:auto val="0"/>
        <c:lblOffset val="100"/>
        <c:baseTimeUnit val="days"/>
        <c:minorUnit val="1"/>
      </c:dateAx>
      <c:valAx>
        <c:axId val="180390448"/>
        <c:scaling>
          <c:orientation val="minMax"/>
          <c:min val="0.4"/>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mn-lt"/>
                <a:ea typeface="Arial"/>
                <a:cs typeface="Arial"/>
              </a:defRPr>
            </a:pPr>
            <a:endParaRPr lang="en-US"/>
          </a:p>
        </c:txPr>
        <c:crossAx val="180392408"/>
        <c:crosses val="autoZero"/>
        <c:crossBetween val="between"/>
      </c:valAx>
      <c:spPr>
        <a:solidFill>
          <a:srgbClr val="C0C0C0"/>
        </a:solidFill>
        <a:ln w="12700">
          <a:solidFill>
            <a:srgbClr val="808080"/>
          </a:solidFill>
          <a:prstDash val="solid"/>
        </a:ln>
      </c:spPr>
    </c:plotArea>
    <c:plotVisOnly val="1"/>
    <c:dispBlanksAs val="gap"/>
    <c:showDLblsOverMax val="0"/>
  </c:chart>
  <c:spPr>
    <a:gradFill>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1600" dirty="0"/>
              <a:t>Proportionate Share of Net Total Taxes</a:t>
            </a:r>
          </a:p>
        </c:rich>
      </c:tx>
      <c:layout>
        <c:manualLayout>
          <c:xMode val="edge"/>
          <c:yMode val="edge"/>
          <c:x val="0.15286298649953986"/>
          <c:y val="0"/>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0813293463351537E-2"/>
          <c:y val="0.21268253089671138"/>
          <c:w val="0.8853499058212404"/>
          <c:h val="0.68895351432423013"/>
        </c:manualLayout>
      </c:layout>
      <c:pie3DChart>
        <c:varyColors val="1"/>
        <c:ser>
          <c:idx val="0"/>
          <c:order val="0"/>
          <c:dPt>
            <c:idx val="0"/>
            <c:bubble3D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6688-425C-8A44-4C878A0A4186}"/>
              </c:ext>
            </c:extLst>
          </c:dPt>
          <c:dPt>
            <c:idx val="1"/>
            <c:bubble3D val="0"/>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6688-425C-8A44-4C878A0A4186}"/>
              </c:ext>
            </c:extLst>
          </c:dPt>
          <c:dLbls>
            <c:dLbl>
              <c:idx val="0"/>
              <c:layout>
                <c:manualLayout>
                  <c:x val="-0.23921487356105742"/>
                  <c:y val="5.4583939465701364E-2"/>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24194541933311772"/>
                      <c:h val="0.22321627846767786"/>
                    </c:manualLayout>
                  </c15:layout>
                </c:ext>
                <c:ext xmlns:c16="http://schemas.microsoft.com/office/drawing/2014/chart" uri="{C3380CC4-5D6E-409C-BE32-E72D297353CC}">
                  <c16:uniqueId val="{00000001-6688-425C-8A44-4C878A0A4186}"/>
                </c:ext>
              </c:extLst>
            </c:dLbl>
            <c:dLbl>
              <c:idx val="1"/>
              <c:layout>
                <c:manualLayout>
                  <c:x val="0.24778375951929768"/>
                  <c:y val="-0.12536937424585856"/>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26302080429244851"/>
                      <c:h val="0.22321627846767786"/>
                    </c:manualLayout>
                  </c15:layout>
                </c:ext>
                <c:ext xmlns:c16="http://schemas.microsoft.com/office/drawing/2014/chart" uri="{C3380CC4-5D6E-409C-BE32-E72D297353CC}">
                  <c16:uniqueId val="{00000003-6688-425C-8A44-4C878A0A418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FY19_Proposed!$E$74:$E$75</c:f>
              <c:strCache>
                <c:ptCount val="2"/>
                <c:pt idx="0">
                  <c:v>Schools</c:v>
                </c:pt>
                <c:pt idx="1">
                  <c:v>County</c:v>
                </c:pt>
              </c:strCache>
            </c:strRef>
          </c:cat>
          <c:val>
            <c:numRef>
              <c:f>FY19_Proposed!$F$74:$F$75</c:f>
              <c:numCache>
                <c:formatCode>_("$"* #,##0_);_("$"* \(#,##0\);_("$"* "-"??_);_(@_)</c:formatCode>
                <c:ptCount val="2"/>
                <c:pt idx="0">
                  <c:v>68649144.704157323</c:v>
                </c:pt>
                <c:pt idx="1">
                  <c:v>94183818.295842677</c:v>
                </c:pt>
              </c:numCache>
            </c:numRef>
          </c:val>
          <c:extLst>
            <c:ext xmlns:c16="http://schemas.microsoft.com/office/drawing/2014/chart" uri="{C3380CC4-5D6E-409C-BE32-E72D297353CC}">
              <c16:uniqueId val="{00000004-6688-425C-8A44-4C878A0A4186}"/>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Keep Calm Med" pitchFamily="2" charset="0"/>
                <a:ea typeface="+mn-ea"/>
                <a:cs typeface="+mn-cs"/>
              </a:defRPr>
            </a:pPr>
            <a:r>
              <a:rPr lang="en-US" b="1" dirty="0">
                <a:solidFill>
                  <a:schemeClr val="tx1"/>
                </a:solidFill>
                <a:latin typeface="Trebuchet MS" panose="020B0603020202020204" pitchFamily="34" charset="0"/>
              </a:rPr>
              <a:t>2016-2017 SOL</a:t>
            </a:r>
            <a:r>
              <a:rPr lang="en-US" b="1" baseline="0" dirty="0">
                <a:solidFill>
                  <a:schemeClr val="tx1"/>
                </a:solidFill>
                <a:latin typeface="Trebuchet MS" panose="020B0603020202020204" pitchFamily="34" charset="0"/>
              </a:rPr>
              <a:t> Performance with FY 2016 Per-Pupil Expenditures</a:t>
            </a:r>
            <a:endParaRPr lang="en-US" b="1" dirty="0">
              <a:solidFill>
                <a:schemeClr val="tx1"/>
              </a:solidFill>
              <a:latin typeface="Trebuchet MS" panose="020B0603020202020204" pitchFamily="34"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Keep Calm Med" pitchFamily="2" charset="0"/>
              <a:ea typeface="+mn-ea"/>
              <a:cs typeface="+mn-cs"/>
            </a:defRPr>
          </a:pPr>
          <a:endParaRPr lang="en-US"/>
        </a:p>
      </c:txPr>
    </c:title>
    <c:autoTitleDeleted val="0"/>
    <c:plotArea>
      <c:layout/>
      <c:bubbleChart>
        <c:varyColors val="0"/>
        <c:ser>
          <c:idx val="0"/>
          <c:order val="0"/>
          <c:spPr>
            <a:solidFill>
              <a:schemeClr val="accent1">
                <a:lumMod val="75000"/>
              </a:schemeClr>
            </a:solidFill>
            <a:ln>
              <a:noFill/>
            </a:ln>
            <a:effectLst/>
          </c:spPr>
          <c:invertIfNegative val="0"/>
          <c:dPt>
            <c:idx val="105"/>
            <c:invertIfNegative val="0"/>
            <c:bubble3D val="1"/>
            <c:spPr>
              <a:solidFill>
                <a:srgbClr val="FF0000"/>
              </a:solidFill>
              <a:ln>
                <a:noFill/>
              </a:ln>
              <a:effectLst/>
            </c:spPr>
            <c:extLst>
              <c:ext xmlns:c16="http://schemas.microsoft.com/office/drawing/2014/chart" uri="{C3380CC4-5D6E-409C-BE32-E72D297353CC}">
                <c16:uniqueId val="{00000001-7FD3-48F6-AA6D-EE28E1C9499F}"/>
              </c:ext>
            </c:extLst>
          </c:dPt>
          <c:dPt>
            <c:idx val="123"/>
            <c:invertIfNegative val="0"/>
            <c:bubble3D val="1"/>
            <c:spPr>
              <a:noFill/>
              <a:ln>
                <a:noFill/>
              </a:ln>
              <a:effectLst/>
            </c:spPr>
            <c:extLst>
              <c:ext xmlns:c16="http://schemas.microsoft.com/office/drawing/2014/chart" uri="{C3380CC4-5D6E-409C-BE32-E72D297353CC}">
                <c16:uniqueId val="{00000003-7FD3-48F6-AA6D-EE28E1C9499F}"/>
              </c:ext>
            </c:extLst>
          </c:dPt>
          <c:xVal>
            <c:numRef>
              <c:f>'Bang for Your Buck CSV'!$N$2:$N$133</c:f>
              <c:numCache>
                <c:formatCode>#,##0</c:formatCode>
                <c:ptCount val="132"/>
                <c:pt idx="0">
                  <c:v>10488</c:v>
                </c:pt>
                <c:pt idx="1">
                  <c:v>13011</c:v>
                </c:pt>
                <c:pt idx="2">
                  <c:v>17092</c:v>
                </c:pt>
                <c:pt idx="3">
                  <c:v>11735</c:v>
                </c:pt>
                <c:pt idx="4">
                  <c:v>9418</c:v>
                </c:pt>
                <c:pt idx="5">
                  <c:v>10901</c:v>
                </c:pt>
                <c:pt idx="6">
                  <c:v>9105</c:v>
                </c:pt>
                <c:pt idx="7">
                  <c:v>19323</c:v>
                </c:pt>
                <c:pt idx="8">
                  <c:v>10224</c:v>
                </c:pt>
                <c:pt idx="9">
                  <c:v>18350</c:v>
                </c:pt>
                <c:pt idx="10">
                  <c:v>10127</c:v>
                </c:pt>
                <c:pt idx="11">
                  <c:v>10859</c:v>
                </c:pt>
                <c:pt idx="12">
                  <c:v>11066</c:v>
                </c:pt>
                <c:pt idx="13">
                  <c:v>10586</c:v>
                </c:pt>
                <c:pt idx="14">
                  <c:v>12774</c:v>
                </c:pt>
                <c:pt idx="15">
                  <c:v>11051</c:v>
                </c:pt>
                <c:pt idx="16">
                  <c:v>11795</c:v>
                </c:pt>
                <c:pt idx="17">
                  <c:v>9505</c:v>
                </c:pt>
                <c:pt idx="18">
                  <c:v>9541</c:v>
                </c:pt>
                <c:pt idx="19">
                  <c:v>9489</c:v>
                </c:pt>
                <c:pt idx="20">
                  <c:v>10636</c:v>
                </c:pt>
                <c:pt idx="21">
                  <c:v>14322</c:v>
                </c:pt>
                <c:pt idx="22">
                  <c:v>11939</c:v>
                </c:pt>
                <c:pt idx="23">
                  <c:v>16086</c:v>
                </c:pt>
                <c:pt idx="24">
                  <c:v>10765</c:v>
                </c:pt>
                <c:pt idx="25">
                  <c:v>9592</c:v>
                </c:pt>
                <c:pt idx="26">
                  <c:v>11253</c:v>
                </c:pt>
                <c:pt idx="27">
                  <c:v>11980</c:v>
                </c:pt>
                <c:pt idx="28">
                  <c:v>12337</c:v>
                </c:pt>
                <c:pt idx="29">
                  <c:v>11122</c:v>
                </c:pt>
                <c:pt idx="30">
                  <c:v>11268</c:v>
                </c:pt>
                <c:pt idx="31">
                  <c:v>9742</c:v>
                </c:pt>
                <c:pt idx="32">
                  <c:v>11185</c:v>
                </c:pt>
                <c:pt idx="33">
                  <c:v>10802</c:v>
                </c:pt>
                <c:pt idx="34">
                  <c:v>10933</c:v>
                </c:pt>
                <c:pt idx="35">
                  <c:v>10228</c:v>
                </c:pt>
                <c:pt idx="36">
                  <c:v>11623</c:v>
                </c:pt>
                <c:pt idx="37">
                  <c:v>14399</c:v>
                </c:pt>
                <c:pt idx="38">
                  <c:v>19250</c:v>
                </c:pt>
                <c:pt idx="39">
                  <c:v>12479</c:v>
                </c:pt>
                <c:pt idx="40">
                  <c:v>9858</c:v>
                </c:pt>
                <c:pt idx="41">
                  <c:v>10451</c:v>
                </c:pt>
                <c:pt idx="42">
                  <c:v>14150</c:v>
                </c:pt>
                <c:pt idx="43">
                  <c:v>10724</c:v>
                </c:pt>
                <c:pt idx="44">
                  <c:v>11401</c:v>
                </c:pt>
                <c:pt idx="45">
                  <c:v>13240</c:v>
                </c:pt>
                <c:pt idx="46">
                  <c:v>9987</c:v>
                </c:pt>
                <c:pt idx="47">
                  <c:v>10402</c:v>
                </c:pt>
                <c:pt idx="48">
                  <c:v>10004</c:v>
                </c:pt>
                <c:pt idx="49">
                  <c:v>11304</c:v>
                </c:pt>
                <c:pt idx="50">
                  <c:v>11333</c:v>
                </c:pt>
                <c:pt idx="51">
                  <c:v>9793</c:v>
                </c:pt>
                <c:pt idx="52">
                  <c:v>10273</c:v>
                </c:pt>
                <c:pt idx="53">
                  <c:v>10503</c:v>
                </c:pt>
                <c:pt idx="54">
                  <c:v>10663</c:v>
                </c:pt>
                <c:pt idx="55">
                  <c:v>9772</c:v>
                </c:pt>
                <c:pt idx="56">
                  <c:v>11851</c:v>
                </c:pt>
                <c:pt idx="57">
                  <c:v>9644</c:v>
                </c:pt>
                <c:pt idx="58">
                  <c:v>9777</c:v>
                </c:pt>
                <c:pt idx="59">
                  <c:v>19243</c:v>
                </c:pt>
                <c:pt idx="60">
                  <c:v>10359</c:v>
                </c:pt>
                <c:pt idx="61">
                  <c:v>10341</c:v>
                </c:pt>
                <c:pt idx="62">
                  <c:v>11702</c:v>
                </c:pt>
                <c:pt idx="63">
                  <c:v>8962</c:v>
                </c:pt>
                <c:pt idx="64">
                  <c:v>10449</c:v>
                </c:pt>
                <c:pt idx="65">
                  <c:v>12505</c:v>
                </c:pt>
                <c:pt idx="66">
                  <c:v>10980</c:v>
                </c:pt>
                <c:pt idx="67">
                  <c:v>9572</c:v>
                </c:pt>
                <c:pt idx="68">
                  <c:v>13549</c:v>
                </c:pt>
                <c:pt idx="69">
                  <c:v>11324</c:v>
                </c:pt>
                <c:pt idx="70">
                  <c:v>10692</c:v>
                </c:pt>
                <c:pt idx="71">
                  <c:v>12237</c:v>
                </c:pt>
                <c:pt idx="72">
                  <c:v>10926</c:v>
                </c:pt>
                <c:pt idx="73">
                  <c:v>13036</c:v>
                </c:pt>
                <c:pt idx="74">
                  <c:v>11212</c:v>
                </c:pt>
                <c:pt idx="75">
                  <c:v>11775</c:v>
                </c:pt>
                <c:pt idx="76">
                  <c:v>11786</c:v>
                </c:pt>
                <c:pt idx="77">
                  <c:v>10152</c:v>
                </c:pt>
                <c:pt idx="78">
                  <c:v>10667</c:v>
                </c:pt>
                <c:pt idx="79">
                  <c:v>10674</c:v>
                </c:pt>
                <c:pt idx="80">
                  <c:v>12965</c:v>
                </c:pt>
                <c:pt idx="81">
                  <c:v>9431</c:v>
                </c:pt>
                <c:pt idx="82">
                  <c:v>11191</c:v>
                </c:pt>
                <c:pt idx="83">
                  <c:v>11417</c:v>
                </c:pt>
                <c:pt idx="84">
                  <c:v>11640</c:v>
                </c:pt>
                <c:pt idx="85">
                  <c:v>11943</c:v>
                </c:pt>
                <c:pt idx="86">
                  <c:v>9426</c:v>
                </c:pt>
                <c:pt idx="87">
                  <c:v>9960</c:v>
                </c:pt>
                <c:pt idx="88">
                  <c:v>10270</c:v>
                </c:pt>
                <c:pt idx="89">
                  <c:v>9750</c:v>
                </c:pt>
                <c:pt idx="90">
                  <c:v>9611</c:v>
                </c:pt>
                <c:pt idx="91">
                  <c:v>12068</c:v>
                </c:pt>
                <c:pt idx="92">
                  <c:v>9272</c:v>
                </c:pt>
                <c:pt idx="93">
                  <c:v>10510</c:v>
                </c:pt>
                <c:pt idx="94">
                  <c:v>10896</c:v>
                </c:pt>
                <c:pt idx="95">
                  <c:v>10585</c:v>
                </c:pt>
                <c:pt idx="96">
                  <c:v>11516</c:v>
                </c:pt>
                <c:pt idx="97">
                  <c:v>10128</c:v>
                </c:pt>
                <c:pt idx="98">
                  <c:v>10880</c:v>
                </c:pt>
                <c:pt idx="99">
                  <c:v>10400</c:v>
                </c:pt>
                <c:pt idx="100">
                  <c:v>9866</c:v>
                </c:pt>
                <c:pt idx="101">
                  <c:v>13737</c:v>
                </c:pt>
                <c:pt idx="102">
                  <c:v>13843</c:v>
                </c:pt>
                <c:pt idx="103">
                  <c:v>11162</c:v>
                </c:pt>
                <c:pt idx="104">
                  <c:v>12405</c:v>
                </c:pt>
                <c:pt idx="105">
                  <c:v>10081</c:v>
                </c:pt>
                <c:pt idx="106">
                  <c:v>11091</c:v>
                </c:pt>
                <c:pt idx="107">
                  <c:v>10971</c:v>
                </c:pt>
                <c:pt idx="108">
                  <c:v>9580</c:v>
                </c:pt>
                <c:pt idx="109">
                  <c:v>10859</c:v>
                </c:pt>
                <c:pt idx="110">
                  <c:v>9155</c:v>
                </c:pt>
                <c:pt idx="111">
                  <c:v>10377</c:v>
                </c:pt>
                <c:pt idx="112">
                  <c:v>9906</c:v>
                </c:pt>
                <c:pt idx="113">
                  <c:v>12179</c:v>
                </c:pt>
                <c:pt idx="114">
                  <c:v>10571</c:v>
                </c:pt>
                <c:pt idx="115">
                  <c:v>10130</c:v>
                </c:pt>
                <c:pt idx="116">
                  <c:v>11048</c:v>
                </c:pt>
                <c:pt idx="117">
                  <c:v>10433</c:v>
                </c:pt>
                <c:pt idx="118">
                  <c:v>18589</c:v>
                </c:pt>
                <c:pt idx="119">
                  <c:v>16495</c:v>
                </c:pt>
                <c:pt idx="120">
                  <c:v>9417</c:v>
                </c:pt>
                <c:pt idx="121">
                  <c:v>11185</c:v>
                </c:pt>
                <c:pt idx="122">
                  <c:v>9741</c:v>
                </c:pt>
                <c:pt idx="123">
                  <c:v>9971</c:v>
                </c:pt>
                <c:pt idx="124">
                  <c:v>10803</c:v>
                </c:pt>
                <c:pt idx="125">
                  <c:v>11893</c:v>
                </c:pt>
                <c:pt idx="126">
                  <c:v>11394</c:v>
                </c:pt>
                <c:pt idx="127">
                  <c:v>11300</c:v>
                </c:pt>
                <c:pt idx="128">
                  <c:v>12724</c:v>
                </c:pt>
                <c:pt idx="129">
                  <c:v>9009</c:v>
                </c:pt>
                <c:pt idx="130">
                  <c:v>9762</c:v>
                </c:pt>
                <c:pt idx="131">
                  <c:v>10205</c:v>
                </c:pt>
              </c:numCache>
            </c:numRef>
          </c:xVal>
          <c:yVal>
            <c:numRef>
              <c:f>'Bang for Your Buck CSV'!$O$2:$O$133</c:f>
              <c:numCache>
                <c:formatCode>General</c:formatCode>
                <c:ptCount val="132"/>
                <c:pt idx="0">
                  <c:v>72.5</c:v>
                </c:pt>
                <c:pt idx="1">
                  <c:v>78.5</c:v>
                </c:pt>
                <c:pt idx="2">
                  <c:v>68.5</c:v>
                </c:pt>
                <c:pt idx="3">
                  <c:v>72</c:v>
                </c:pt>
                <c:pt idx="4">
                  <c:v>80.5</c:v>
                </c:pt>
                <c:pt idx="5">
                  <c:v>77</c:v>
                </c:pt>
                <c:pt idx="6">
                  <c:v>81.5</c:v>
                </c:pt>
                <c:pt idx="7">
                  <c:v>86.5</c:v>
                </c:pt>
                <c:pt idx="8">
                  <c:v>79.5</c:v>
                </c:pt>
                <c:pt idx="9">
                  <c:v>83.5</c:v>
                </c:pt>
                <c:pt idx="10">
                  <c:v>81</c:v>
                </c:pt>
                <c:pt idx="11">
                  <c:v>84</c:v>
                </c:pt>
                <c:pt idx="12">
                  <c:v>88.5</c:v>
                </c:pt>
                <c:pt idx="13">
                  <c:v>74</c:v>
                </c:pt>
                <c:pt idx="14">
                  <c:v>64.5</c:v>
                </c:pt>
                <c:pt idx="15">
                  <c:v>73</c:v>
                </c:pt>
                <c:pt idx="16">
                  <c:v>68.5</c:v>
                </c:pt>
                <c:pt idx="17">
                  <c:v>72.5</c:v>
                </c:pt>
                <c:pt idx="18">
                  <c:v>80</c:v>
                </c:pt>
                <c:pt idx="19">
                  <c:v>71</c:v>
                </c:pt>
                <c:pt idx="20">
                  <c:v>80</c:v>
                </c:pt>
                <c:pt idx="21">
                  <c:v>70</c:v>
                </c:pt>
                <c:pt idx="22">
                  <c:v>80.5</c:v>
                </c:pt>
                <c:pt idx="23">
                  <c:v>75</c:v>
                </c:pt>
                <c:pt idx="24">
                  <c:v>83</c:v>
                </c:pt>
                <c:pt idx="25">
                  <c:v>83</c:v>
                </c:pt>
                <c:pt idx="26">
                  <c:v>78.5</c:v>
                </c:pt>
                <c:pt idx="27">
                  <c:v>75</c:v>
                </c:pt>
                <c:pt idx="28">
                  <c:v>79</c:v>
                </c:pt>
                <c:pt idx="29">
                  <c:v>67.5</c:v>
                </c:pt>
                <c:pt idx="30">
                  <c:v>77</c:v>
                </c:pt>
                <c:pt idx="31">
                  <c:v>79</c:v>
                </c:pt>
                <c:pt idx="32">
                  <c:v>70.5</c:v>
                </c:pt>
                <c:pt idx="33">
                  <c:v>56</c:v>
                </c:pt>
                <c:pt idx="34">
                  <c:v>81</c:v>
                </c:pt>
                <c:pt idx="35">
                  <c:v>78</c:v>
                </c:pt>
                <c:pt idx="36">
                  <c:v>69.5</c:v>
                </c:pt>
                <c:pt idx="37">
                  <c:v>83.5</c:v>
                </c:pt>
                <c:pt idx="38">
                  <c:v>90.5</c:v>
                </c:pt>
                <c:pt idx="39">
                  <c:v>79</c:v>
                </c:pt>
                <c:pt idx="40">
                  <c:v>81.5</c:v>
                </c:pt>
                <c:pt idx="41">
                  <c:v>79.5</c:v>
                </c:pt>
                <c:pt idx="42">
                  <c:v>70</c:v>
                </c:pt>
                <c:pt idx="43">
                  <c:v>81</c:v>
                </c:pt>
                <c:pt idx="44">
                  <c:v>76.5</c:v>
                </c:pt>
                <c:pt idx="45">
                  <c:v>70.5</c:v>
                </c:pt>
                <c:pt idx="46">
                  <c:v>82</c:v>
                </c:pt>
                <c:pt idx="47">
                  <c:v>81</c:v>
                </c:pt>
                <c:pt idx="48">
                  <c:v>82</c:v>
                </c:pt>
                <c:pt idx="49">
                  <c:v>85</c:v>
                </c:pt>
                <c:pt idx="50">
                  <c:v>80</c:v>
                </c:pt>
                <c:pt idx="51">
                  <c:v>75.5</c:v>
                </c:pt>
                <c:pt idx="52">
                  <c:v>58.5</c:v>
                </c:pt>
                <c:pt idx="53">
                  <c:v>73</c:v>
                </c:pt>
                <c:pt idx="54">
                  <c:v>75.5</c:v>
                </c:pt>
                <c:pt idx="55">
                  <c:v>86.5</c:v>
                </c:pt>
                <c:pt idx="56">
                  <c:v>68.5</c:v>
                </c:pt>
                <c:pt idx="57">
                  <c:v>78.5</c:v>
                </c:pt>
                <c:pt idx="58">
                  <c:v>79</c:v>
                </c:pt>
                <c:pt idx="59">
                  <c:v>76.5</c:v>
                </c:pt>
                <c:pt idx="60">
                  <c:v>71</c:v>
                </c:pt>
                <c:pt idx="61">
                  <c:v>82</c:v>
                </c:pt>
                <c:pt idx="62">
                  <c:v>76.5</c:v>
                </c:pt>
                <c:pt idx="63">
                  <c:v>82</c:v>
                </c:pt>
                <c:pt idx="64">
                  <c:v>77</c:v>
                </c:pt>
                <c:pt idx="65">
                  <c:v>66</c:v>
                </c:pt>
                <c:pt idx="66">
                  <c:v>79</c:v>
                </c:pt>
                <c:pt idx="67">
                  <c:v>86.5</c:v>
                </c:pt>
                <c:pt idx="68">
                  <c:v>86</c:v>
                </c:pt>
                <c:pt idx="69">
                  <c:v>79</c:v>
                </c:pt>
                <c:pt idx="70">
                  <c:v>70</c:v>
                </c:pt>
                <c:pt idx="71">
                  <c:v>69</c:v>
                </c:pt>
                <c:pt idx="72">
                  <c:v>75</c:v>
                </c:pt>
                <c:pt idx="73">
                  <c:v>73</c:v>
                </c:pt>
                <c:pt idx="74">
                  <c:v>74.5</c:v>
                </c:pt>
                <c:pt idx="75">
                  <c:v>65.5</c:v>
                </c:pt>
                <c:pt idx="76">
                  <c:v>78.5</c:v>
                </c:pt>
                <c:pt idx="77">
                  <c:v>75</c:v>
                </c:pt>
                <c:pt idx="78">
                  <c:v>77</c:v>
                </c:pt>
                <c:pt idx="79">
                  <c:v>83</c:v>
                </c:pt>
                <c:pt idx="80">
                  <c:v>77.5</c:v>
                </c:pt>
                <c:pt idx="81">
                  <c:v>82.5</c:v>
                </c:pt>
                <c:pt idx="82">
                  <c:v>70.5</c:v>
                </c:pt>
                <c:pt idx="83">
                  <c:v>70.5</c:v>
                </c:pt>
                <c:pt idx="84">
                  <c:v>71</c:v>
                </c:pt>
                <c:pt idx="85">
                  <c:v>78.5</c:v>
                </c:pt>
                <c:pt idx="86">
                  <c:v>80.5</c:v>
                </c:pt>
                <c:pt idx="87">
                  <c:v>74.5</c:v>
                </c:pt>
                <c:pt idx="88">
                  <c:v>79</c:v>
                </c:pt>
                <c:pt idx="89">
                  <c:v>77</c:v>
                </c:pt>
                <c:pt idx="90">
                  <c:v>85.5</c:v>
                </c:pt>
                <c:pt idx="91">
                  <c:v>56</c:v>
                </c:pt>
                <c:pt idx="92">
                  <c:v>83</c:v>
                </c:pt>
                <c:pt idx="93">
                  <c:v>88</c:v>
                </c:pt>
                <c:pt idx="94">
                  <c:v>71</c:v>
                </c:pt>
                <c:pt idx="95">
                  <c:v>82</c:v>
                </c:pt>
                <c:pt idx="96">
                  <c:v>63</c:v>
                </c:pt>
                <c:pt idx="97">
                  <c:v>83.5</c:v>
                </c:pt>
                <c:pt idx="98">
                  <c:v>79.5</c:v>
                </c:pt>
                <c:pt idx="99">
                  <c:v>77</c:v>
                </c:pt>
                <c:pt idx="100">
                  <c:v>82.5</c:v>
                </c:pt>
                <c:pt idx="101">
                  <c:v>83.5</c:v>
                </c:pt>
                <c:pt idx="102">
                  <c:v>56</c:v>
                </c:pt>
                <c:pt idx="103">
                  <c:v>83</c:v>
                </c:pt>
                <c:pt idx="104">
                  <c:v>75.5</c:v>
                </c:pt>
                <c:pt idx="105">
                  <c:v>87</c:v>
                </c:pt>
                <c:pt idx="106">
                  <c:v>77.5</c:v>
                </c:pt>
                <c:pt idx="107">
                  <c:v>83.5</c:v>
                </c:pt>
                <c:pt idx="108">
                  <c:v>85.5</c:v>
                </c:pt>
                <c:pt idx="109">
                  <c:v>84.5</c:v>
                </c:pt>
                <c:pt idx="110">
                  <c:v>86</c:v>
                </c:pt>
                <c:pt idx="111">
                  <c:v>70.5</c:v>
                </c:pt>
                <c:pt idx="112">
                  <c:v>79</c:v>
                </c:pt>
                <c:pt idx="113">
                  <c:v>83</c:v>
                </c:pt>
                <c:pt idx="114">
                  <c:v>79.5</c:v>
                </c:pt>
                <c:pt idx="115">
                  <c:v>82</c:v>
                </c:pt>
                <c:pt idx="116">
                  <c:v>74.5</c:v>
                </c:pt>
                <c:pt idx="117">
                  <c:v>77.5</c:v>
                </c:pt>
                <c:pt idx="118">
                  <c:v>75.5</c:v>
                </c:pt>
                <c:pt idx="119">
                  <c:v>78</c:v>
                </c:pt>
                <c:pt idx="120">
                  <c:v>84.5</c:v>
                </c:pt>
                <c:pt idx="121">
                  <c:v>85</c:v>
                </c:pt>
                <c:pt idx="122">
                  <c:v>75</c:v>
                </c:pt>
                <c:pt idx="123">
                  <c:v>86</c:v>
                </c:pt>
                <c:pt idx="124">
                  <c:v>69.5</c:v>
                </c:pt>
                <c:pt idx="125">
                  <c:v>92</c:v>
                </c:pt>
                <c:pt idx="126">
                  <c:v>70</c:v>
                </c:pt>
                <c:pt idx="127">
                  <c:v>82.5</c:v>
                </c:pt>
                <c:pt idx="128">
                  <c:v>70.5</c:v>
                </c:pt>
                <c:pt idx="129">
                  <c:v>90</c:v>
                </c:pt>
                <c:pt idx="130">
                  <c:v>85</c:v>
                </c:pt>
                <c:pt idx="131">
                  <c:v>90</c:v>
                </c:pt>
              </c:numCache>
            </c:numRef>
          </c:yVal>
          <c:bubbleSize>
            <c:numRef>
              <c:f>'Bang for Your Buck CSV'!$P$2:$P$133</c:f>
              <c:numCache>
                <c:formatCode>General</c:formatCode>
                <c:ptCount val="132"/>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pt idx="61">
                  <c:v>10</c:v>
                </c:pt>
                <c:pt idx="62">
                  <c:v>10</c:v>
                </c:pt>
                <c:pt idx="63">
                  <c:v>10</c:v>
                </c:pt>
                <c:pt idx="64">
                  <c:v>10</c:v>
                </c:pt>
                <c:pt idx="65">
                  <c:v>10</c:v>
                </c:pt>
                <c:pt idx="66">
                  <c:v>10</c:v>
                </c:pt>
                <c:pt idx="67">
                  <c:v>10</c:v>
                </c:pt>
                <c:pt idx="68">
                  <c:v>10</c:v>
                </c:pt>
                <c:pt idx="69">
                  <c:v>10</c:v>
                </c:pt>
                <c:pt idx="70">
                  <c:v>10</c:v>
                </c:pt>
                <c:pt idx="71">
                  <c:v>10</c:v>
                </c:pt>
                <c:pt idx="72">
                  <c:v>10</c:v>
                </c:pt>
                <c:pt idx="73">
                  <c:v>10</c:v>
                </c:pt>
                <c:pt idx="74">
                  <c:v>10</c:v>
                </c:pt>
                <c:pt idx="75">
                  <c:v>10</c:v>
                </c:pt>
                <c:pt idx="76">
                  <c:v>10</c:v>
                </c:pt>
                <c:pt idx="77">
                  <c:v>10</c:v>
                </c:pt>
                <c:pt idx="78">
                  <c:v>10</c:v>
                </c:pt>
                <c:pt idx="79">
                  <c:v>10</c:v>
                </c:pt>
                <c:pt idx="80">
                  <c:v>10</c:v>
                </c:pt>
                <c:pt idx="81">
                  <c:v>10</c:v>
                </c:pt>
                <c:pt idx="82">
                  <c:v>10</c:v>
                </c:pt>
                <c:pt idx="83">
                  <c:v>10</c:v>
                </c:pt>
                <c:pt idx="84">
                  <c:v>10</c:v>
                </c:pt>
                <c:pt idx="85">
                  <c:v>10</c:v>
                </c:pt>
                <c:pt idx="86">
                  <c:v>10</c:v>
                </c:pt>
                <c:pt idx="87">
                  <c:v>10</c:v>
                </c:pt>
                <c:pt idx="88">
                  <c:v>10</c:v>
                </c:pt>
                <c:pt idx="89">
                  <c:v>10</c:v>
                </c:pt>
                <c:pt idx="90">
                  <c:v>10</c:v>
                </c:pt>
                <c:pt idx="91">
                  <c:v>10</c:v>
                </c:pt>
                <c:pt idx="92">
                  <c:v>10</c:v>
                </c:pt>
                <c:pt idx="93">
                  <c:v>10</c:v>
                </c:pt>
                <c:pt idx="94">
                  <c:v>10</c:v>
                </c:pt>
                <c:pt idx="95">
                  <c:v>10</c:v>
                </c:pt>
                <c:pt idx="96">
                  <c:v>10</c:v>
                </c:pt>
                <c:pt idx="97">
                  <c:v>10</c:v>
                </c:pt>
                <c:pt idx="98">
                  <c:v>10</c:v>
                </c:pt>
                <c:pt idx="99">
                  <c:v>10</c:v>
                </c:pt>
                <c:pt idx="100">
                  <c:v>10</c:v>
                </c:pt>
                <c:pt idx="101">
                  <c:v>10</c:v>
                </c:pt>
                <c:pt idx="102">
                  <c:v>10</c:v>
                </c:pt>
                <c:pt idx="103">
                  <c:v>10</c:v>
                </c:pt>
                <c:pt idx="104">
                  <c:v>10</c:v>
                </c:pt>
                <c:pt idx="105">
                  <c:v>10</c:v>
                </c:pt>
                <c:pt idx="106">
                  <c:v>10</c:v>
                </c:pt>
                <c:pt idx="107">
                  <c:v>10</c:v>
                </c:pt>
                <c:pt idx="108">
                  <c:v>10</c:v>
                </c:pt>
                <c:pt idx="109">
                  <c:v>10</c:v>
                </c:pt>
                <c:pt idx="110">
                  <c:v>10</c:v>
                </c:pt>
                <c:pt idx="111">
                  <c:v>10</c:v>
                </c:pt>
                <c:pt idx="112">
                  <c:v>10</c:v>
                </c:pt>
                <c:pt idx="113">
                  <c:v>10</c:v>
                </c:pt>
                <c:pt idx="114">
                  <c:v>10</c:v>
                </c:pt>
                <c:pt idx="115">
                  <c:v>10</c:v>
                </c:pt>
                <c:pt idx="116">
                  <c:v>10</c:v>
                </c:pt>
                <c:pt idx="117">
                  <c:v>10</c:v>
                </c:pt>
                <c:pt idx="118">
                  <c:v>10</c:v>
                </c:pt>
                <c:pt idx="119">
                  <c:v>10</c:v>
                </c:pt>
                <c:pt idx="120">
                  <c:v>10</c:v>
                </c:pt>
                <c:pt idx="121">
                  <c:v>10</c:v>
                </c:pt>
                <c:pt idx="122">
                  <c:v>10</c:v>
                </c:pt>
                <c:pt idx="123">
                  <c:v>10</c:v>
                </c:pt>
                <c:pt idx="124">
                  <c:v>10</c:v>
                </c:pt>
                <c:pt idx="125">
                  <c:v>10</c:v>
                </c:pt>
                <c:pt idx="126">
                  <c:v>10</c:v>
                </c:pt>
                <c:pt idx="127">
                  <c:v>10</c:v>
                </c:pt>
                <c:pt idx="128">
                  <c:v>10</c:v>
                </c:pt>
                <c:pt idx="129">
                  <c:v>10</c:v>
                </c:pt>
                <c:pt idx="130">
                  <c:v>10</c:v>
                </c:pt>
                <c:pt idx="131">
                  <c:v>10</c:v>
                </c:pt>
              </c:numCache>
            </c:numRef>
          </c:bubbleSize>
          <c:bubble3D val="1"/>
          <c:extLst>
            <c:ext xmlns:c16="http://schemas.microsoft.com/office/drawing/2014/chart" uri="{C3380CC4-5D6E-409C-BE32-E72D297353CC}">
              <c16:uniqueId val="{00000004-7FD3-48F6-AA6D-EE28E1C9499F}"/>
            </c:ext>
          </c:extLst>
        </c:ser>
        <c:dLbls>
          <c:showLegendKey val="0"/>
          <c:showVal val="0"/>
          <c:showCatName val="0"/>
          <c:showSerName val="0"/>
          <c:showPercent val="0"/>
          <c:showBubbleSize val="0"/>
        </c:dLbls>
        <c:bubbleScale val="17"/>
        <c:showNegBubbles val="0"/>
        <c:axId val="330470160"/>
        <c:axId val="178928728"/>
      </c:bubbleChart>
      <c:valAx>
        <c:axId val="330470160"/>
        <c:scaling>
          <c:orientation val="minMax"/>
          <c:min val="8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a:solidFill>
                      <a:schemeClr val="tx1"/>
                    </a:solidFill>
                    <a:latin typeface="Trebuchet MS" panose="020B0603020202020204" pitchFamily="34" charset="0"/>
                  </a:rPr>
                  <a:t>Per-Pupil Spending ($)</a:t>
                </a:r>
              </a:p>
              <a:p>
                <a:pPr>
                  <a:defRPr/>
                </a:pPr>
                <a:r>
                  <a:rPr lang="en-US" sz="1100" b="1" i="1">
                    <a:solidFill>
                      <a:schemeClr val="tx1"/>
                    </a:solidFill>
                    <a:latin typeface="Trebuchet MS" panose="020B0603020202020204" pitchFamily="34" charset="0"/>
                  </a:rPr>
                  <a:t>Only</a:t>
                </a:r>
                <a:r>
                  <a:rPr lang="en-US" sz="1100" b="1" i="1" baseline="0">
                    <a:solidFill>
                      <a:schemeClr val="tx1"/>
                    </a:solidFill>
                    <a:latin typeface="Trebuchet MS" panose="020B0603020202020204" pitchFamily="34" charset="0"/>
                  </a:rPr>
                  <a:t> 1 of 132 Virginia School Districts Has Higher Scores With Lower Per-Pupil Spending</a:t>
                </a:r>
                <a:endParaRPr lang="en-US" sz="1100" b="1" i="1">
                  <a:solidFill>
                    <a:schemeClr val="tx1"/>
                  </a:solidFill>
                  <a:latin typeface="Trebuchet MS" panose="020B0603020202020204" pitchFamily="34" charset="0"/>
                </a:endParaRPr>
              </a:p>
            </c:rich>
          </c:tx>
          <c:layout>
            <c:manualLayout>
              <c:xMode val="edge"/>
              <c:yMode val="edge"/>
              <c:x val="0.15780934991821677"/>
              <c:y val="0.903035883632986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78928728"/>
        <c:crosses val="autoZero"/>
        <c:crossBetween val="midCat"/>
        <c:majorUnit val="1000"/>
      </c:valAx>
      <c:valAx>
        <c:axId val="178928728"/>
        <c:scaling>
          <c:orientation val="minMax"/>
          <c:max val="100"/>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Trebuchet MS" panose="020B0603020202020204" pitchFamily="34" charset="0"/>
                    <a:ea typeface="+mn-ea"/>
                    <a:cs typeface="+mn-cs"/>
                  </a:defRPr>
                </a:pPr>
                <a:r>
                  <a:rPr lang="en-US" sz="1200" b="1">
                    <a:solidFill>
                      <a:schemeClr val="tx1"/>
                    </a:solidFill>
                    <a:latin typeface="Trebuchet MS" panose="020B0603020202020204" pitchFamily="34" charset="0"/>
                  </a:rPr>
                  <a:t>SOL</a:t>
                </a:r>
                <a:r>
                  <a:rPr lang="en-US" sz="1200" b="1" baseline="0">
                    <a:solidFill>
                      <a:schemeClr val="tx1"/>
                    </a:solidFill>
                    <a:latin typeface="Trebuchet MS" panose="020B0603020202020204" pitchFamily="34" charset="0"/>
                  </a:rPr>
                  <a:t> % Passing (Average of Reading &amp; Math)</a:t>
                </a:r>
                <a:endParaRPr lang="en-US" sz="1200" b="1">
                  <a:solidFill>
                    <a:schemeClr val="tx1"/>
                  </a:solidFill>
                  <a:latin typeface="Trebuchet MS" panose="020B0603020202020204" pitchFamily="34" charset="0"/>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Trebuchet MS" panose="020B0603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330470160"/>
        <c:crosses val="autoZero"/>
        <c:crossBetween val="midCat"/>
      </c:valAx>
      <c:spPr>
        <a:noFill/>
        <a:ln w="12700">
          <a:solidFill>
            <a:schemeClr val="tx1"/>
          </a:solidFill>
        </a:ln>
        <a:effectLst/>
      </c:spPr>
    </c:plotArea>
    <c:plotVisOnly val="1"/>
    <c:dispBlanksAs val="gap"/>
    <c:showDLblsOverMax val="0"/>
  </c:chart>
  <c:spPr>
    <a:solidFill>
      <a:schemeClr val="bg1"/>
    </a:solidFill>
    <a:ln w="15875" cap="flat" cmpd="sng" algn="ctr">
      <a:solidFill>
        <a:schemeClr val="tx1"/>
      </a:solid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4.gif"/></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drawing1.xml><?xml version="1.0" encoding="utf-8"?>
<c:userShapes xmlns:c="http://schemas.openxmlformats.org/drawingml/2006/chart">
  <cdr:relSizeAnchor xmlns:cdr="http://schemas.openxmlformats.org/drawingml/2006/chartDrawing">
    <cdr:from>
      <cdr:x>0.09662</cdr:x>
      <cdr:y>0.10645</cdr:y>
    </cdr:from>
    <cdr:to>
      <cdr:x>0.17005</cdr:x>
      <cdr:y>0.22039</cdr:y>
    </cdr:to>
    <cdr:pic>
      <cdr:nvPicPr>
        <cdr:cNvPr id="3" name="Picture 2" title="RCPS logo">
          <a:extLst xmlns:a="http://schemas.openxmlformats.org/drawingml/2006/main">
            <a:ext uri="{FF2B5EF4-FFF2-40B4-BE49-F238E27FC236}">
              <a16:creationId xmlns:a16="http://schemas.microsoft.com/office/drawing/2014/main" id="{CA55EDE5-F10B-4B42-8078-BF28A50AB69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762000" y="541020"/>
          <a:ext cx="579120" cy="579120"/>
        </a:xfrm>
        <a:prstGeom xmlns:a="http://schemas.openxmlformats.org/drawingml/2006/main" prst="rect">
          <a:avLst/>
        </a:prstGeom>
      </cdr:spPr>
    </cdr:pic>
  </cdr:relSizeAnchor>
  <cdr:relSizeAnchor xmlns:cdr="http://schemas.openxmlformats.org/drawingml/2006/chartDrawing">
    <cdr:from>
      <cdr:x>0.16329</cdr:x>
      <cdr:y>0.1994</cdr:y>
    </cdr:from>
    <cdr:to>
      <cdr:x>0.22029</cdr:x>
      <cdr:y>0.26537</cdr:y>
    </cdr:to>
    <cdr:cxnSp macro="">
      <cdr:nvCxnSpPr>
        <cdr:cNvPr id="5" name="Straight Arrow Connector 4" title="arrow">
          <a:extLst xmlns:a="http://schemas.openxmlformats.org/drawingml/2006/main">
            <a:ext uri="{FF2B5EF4-FFF2-40B4-BE49-F238E27FC236}">
              <a16:creationId xmlns:a16="http://schemas.microsoft.com/office/drawing/2014/main" id="{F33EA64B-6F57-41D4-8A91-C470E84E7FDD}"/>
            </a:ext>
          </a:extLst>
        </cdr:cNvPr>
        <cdr:cNvCxnSpPr/>
      </cdr:nvCxnSpPr>
      <cdr:spPr>
        <a:xfrm xmlns:a="http://schemas.openxmlformats.org/drawingml/2006/main">
          <a:off x="1287780" y="1013460"/>
          <a:ext cx="449580" cy="335280"/>
        </a:xfrm>
        <a:prstGeom xmlns:a="http://schemas.openxmlformats.org/drawingml/2006/main" prst="straightConnector1">
          <a:avLst/>
        </a:prstGeom>
        <a:ln xmlns:a="http://schemas.openxmlformats.org/drawingml/2006/main">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698" cy="481876"/>
          </a:xfrm>
          <a:prstGeom prst="rect">
            <a:avLst/>
          </a:prstGeom>
        </p:spPr>
        <p:txBody>
          <a:bodyPr vert="horz" lIns="95489" tIns="47747" rIns="95489" bIns="47747" rtlCol="0"/>
          <a:lstStyle>
            <a:lvl1pPr algn="l">
              <a:defRPr sz="1200"/>
            </a:lvl1pPr>
          </a:lstStyle>
          <a:p>
            <a:endParaRPr lang="en-US"/>
          </a:p>
        </p:txBody>
      </p:sp>
      <p:sp>
        <p:nvSpPr>
          <p:cNvPr id="3" name="Date Placeholder 2"/>
          <p:cNvSpPr>
            <a:spLocks noGrp="1"/>
          </p:cNvSpPr>
          <p:nvPr>
            <p:ph type="dt" sz="quarter" idx="1"/>
          </p:nvPr>
        </p:nvSpPr>
        <p:spPr>
          <a:xfrm>
            <a:off x="4143832" y="0"/>
            <a:ext cx="3169698" cy="481876"/>
          </a:xfrm>
          <a:prstGeom prst="rect">
            <a:avLst/>
          </a:prstGeom>
        </p:spPr>
        <p:txBody>
          <a:bodyPr vert="horz" lIns="95489" tIns="47747" rIns="95489" bIns="47747" rtlCol="0"/>
          <a:lstStyle>
            <a:lvl1pPr algn="r">
              <a:defRPr sz="1200"/>
            </a:lvl1pPr>
          </a:lstStyle>
          <a:p>
            <a:fld id="{41C6D451-8A47-4BD3-8681-BBFA30B07392}" type="datetimeFigureOut">
              <a:rPr lang="en-US" smtClean="0"/>
              <a:t>3/9/18</a:t>
            </a:fld>
            <a:endParaRPr lang="en-US"/>
          </a:p>
        </p:txBody>
      </p:sp>
      <p:sp>
        <p:nvSpPr>
          <p:cNvPr id="4" name="Footer Placeholder 3"/>
          <p:cNvSpPr>
            <a:spLocks noGrp="1"/>
          </p:cNvSpPr>
          <p:nvPr>
            <p:ph type="ftr" sz="quarter" idx="2"/>
          </p:nvPr>
        </p:nvSpPr>
        <p:spPr>
          <a:xfrm>
            <a:off x="0" y="9119325"/>
            <a:ext cx="3169698" cy="481876"/>
          </a:xfrm>
          <a:prstGeom prst="rect">
            <a:avLst/>
          </a:prstGeom>
        </p:spPr>
        <p:txBody>
          <a:bodyPr vert="horz" lIns="95489" tIns="47747" rIns="95489" bIns="47747" rtlCol="0" anchor="b"/>
          <a:lstStyle>
            <a:lvl1pPr algn="l">
              <a:defRPr sz="1200"/>
            </a:lvl1pPr>
          </a:lstStyle>
          <a:p>
            <a:endParaRPr lang="en-US"/>
          </a:p>
        </p:txBody>
      </p:sp>
      <p:sp>
        <p:nvSpPr>
          <p:cNvPr id="5" name="Slide Number Placeholder 4"/>
          <p:cNvSpPr>
            <a:spLocks noGrp="1"/>
          </p:cNvSpPr>
          <p:nvPr>
            <p:ph type="sldNum" sz="quarter" idx="3"/>
          </p:nvPr>
        </p:nvSpPr>
        <p:spPr>
          <a:xfrm>
            <a:off x="4143832" y="9119325"/>
            <a:ext cx="3169698" cy="481876"/>
          </a:xfrm>
          <a:prstGeom prst="rect">
            <a:avLst/>
          </a:prstGeom>
        </p:spPr>
        <p:txBody>
          <a:bodyPr vert="horz" lIns="95489" tIns="47747" rIns="95489" bIns="47747" rtlCol="0" anchor="b"/>
          <a:lstStyle>
            <a:lvl1pPr algn="r">
              <a:defRPr sz="1200"/>
            </a:lvl1pPr>
          </a:lstStyle>
          <a:p>
            <a:fld id="{4C2470FE-0EFC-4C8D-821A-0324022A05B6}" type="slidenum">
              <a:rPr lang="en-US" smtClean="0"/>
              <a:t>‹#›</a:t>
            </a:fld>
            <a:endParaRPr lang="en-US"/>
          </a:p>
        </p:txBody>
      </p:sp>
    </p:spTree>
    <p:extLst>
      <p:ext uri="{BB962C8B-B14F-4D97-AF65-F5344CB8AC3E}">
        <p14:creationId xmlns:p14="http://schemas.microsoft.com/office/powerpoint/2010/main" val="3249714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10"/>
            <a:ext cx="3169919" cy="481728"/>
          </a:xfrm>
          <a:prstGeom prst="rect">
            <a:avLst/>
          </a:prstGeom>
        </p:spPr>
        <p:txBody>
          <a:bodyPr vert="horz" lIns="96588" tIns="48296" rIns="96588" bIns="48296" rtlCol="0"/>
          <a:lstStyle>
            <a:lvl1pPr algn="l">
              <a:defRPr sz="1200"/>
            </a:lvl1pPr>
          </a:lstStyle>
          <a:p>
            <a:endParaRPr lang="en-US"/>
          </a:p>
        </p:txBody>
      </p:sp>
      <p:sp>
        <p:nvSpPr>
          <p:cNvPr id="3" name="Date Placeholder 2"/>
          <p:cNvSpPr>
            <a:spLocks noGrp="1"/>
          </p:cNvSpPr>
          <p:nvPr>
            <p:ph type="dt" idx="1"/>
          </p:nvPr>
        </p:nvSpPr>
        <p:spPr>
          <a:xfrm>
            <a:off x="4143598" y="10"/>
            <a:ext cx="3169919" cy="481728"/>
          </a:xfrm>
          <a:prstGeom prst="rect">
            <a:avLst/>
          </a:prstGeom>
        </p:spPr>
        <p:txBody>
          <a:bodyPr vert="horz" lIns="96588" tIns="48296" rIns="96588" bIns="48296" rtlCol="0"/>
          <a:lstStyle>
            <a:lvl1pPr algn="r">
              <a:defRPr sz="1200"/>
            </a:lvl1pPr>
          </a:lstStyle>
          <a:p>
            <a:fld id="{DC842B6F-A3BE-41D6-9247-587B87571410}" type="datetimeFigureOut">
              <a:rPr lang="en-US" smtClean="0"/>
              <a:t>3/9/18</a:t>
            </a:fld>
            <a:endParaRPr lang="en-US"/>
          </a:p>
        </p:txBody>
      </p:sp>
      <p:sp>
        <p:nvSpPr>
          <p:cNvPr id="4" name="Slide Image Placeholder 3"/>
          <p:cNvSpPr>
            <a:spLocks noGrp="1" noRot="1" noChangeAspect="1"/>
          </p:cNvSpPr>
          <p:nvPr>
            <p:ph type="sldImg" idx="2"/>
          </p:nvPr>
        </p:nvSpPr>
        <p:spPr>
          <a:xfrm>
            <a:off x="1497013" y="1198563"/>
            <a:ext cx="4321175" cy="3241675"/>
          </a:xfrm>
          <a:prstGeom prst="rect">
            <a:avLst/>
          </a:prstGeom>
          <a:noFill/>
          <a:ln w="12700">
            <a:solidFill>
              <a:prstClr val="black"/>
            </a:solidFill>
          </a:ln>
        </p:spPr>
        <p:txBody>
          <a:bodyPr vert="horz" lIns="96588" tIns="48296" rIns="96588" bIns="48296" rtlCol="0" anchor="ctr"/>
          <a:lstStyle/>
          <a:p>
            <a:endParaRPr lang="en-US"/>
          </a:p>
        </p:txBody>
      </p:sp>
      <p:sp>
        <p:nvSpPr>
          <p:cNvPr id="5" name="Notes Placeholder 4"/>
          <p:cNvSpPr>
            <a:spLocks noGrp="1"/>
          </p:cNvSpPr>
          <p:nvPr>
            <p:ph type="body" sz="quarter" idx="3"/>
          </p:nvPr>
        </p:nvSpPr>
        <p:spPr>
          <a:xfrm>
            <a:off x="731521" y="4620581"/>
            <a:ext cx="5852160" cy="3780473"/>
          </a:xfrm>
          <a:prstGeom prst="rect">
            <a:avLst/>
          </a:prstGeom>
        </p:spPr>
        <p:txBody>
          <a:bodyPr vert="horz" lIns="96588" tIns="48296" rIns="96588" bIns="482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0" y="9119485"/>
            <a:ext cx="3169919" cy="481727"/>
          </a:xfrm>
          <a:prstGeom prst="rect">
            <a:avLst/>
          </a:prstGeom>
        </p:spPr>
        <p:txBody>
          <a:bodyPr vert="horz" lIns="96588" tIns="48296" rIns="96588" bIns="48296" rtlCol="0" anchor="b"/>
          <a:lstStyle>
            <a:lvl1pPr algn="l">
              <a:defRPr sz="1200"/>
            </a:lvl1pPr>
          </a:lstStyle>
          <a:p>
            <a:endParaRPr lang="en-US"/>
          </a:p>
        </p:txBody>
      </p:sp>
      <p:sp>
        <p:nvSpPr>
          <p:cNvPr id="7" name="Slide Number Placeholder 6"/>
          <p:cNvSpPr>
            <a:spLocks noGrp="1"/>
          </p:cNvSpPr>
          <p:nvPr>
            <p:ph type="sldNum" sz="quarter" idx="5"/>
          </p:nvPr>
        </p:nvSpPr>
        <p:spPr>
          <a:xfrm>
            <a:off x="4143598" y="9119485"/>
            <a:ext cx="3169919" cy="481727"/>
          </a:xfrm>
          <a:prstGeom prst="rect">
            <a:avLst/>
          </a:prstGeom>
        </p:spPr>
        <p:txBody>
          <a:bodyPr vert="horz" lIns="96588" tIns="48296" rIns="96588" bIns="48296" rtlCol="0" anchor="b"/>
          <a:lstStyle>
            <a:lvl1pPr algn="r">
              <a:defRPr sz="1200"/>
            </a:lvl1pPr>
          </a:lstStyle>
          <a:p>
            <a:fld id="{C44637AE-700E-4ACD-BBD0-BDC557EBACAF}" type="slidenum">
              <a:rPr lang="en-US" smtClean="0"/>
              <a:t>‹#›</a:t>
            </a:fld>
            <a:endParaRPr lang="en-US"/>
          </a:p>
        </p:txBody>
      </p:sp>
    </p:spTree>
    <p:extLst>
      <p:ext uri="{BB962C8B-B14F-4D97-AF65-F5344CB8AC3E}">
        <p14:creationId xmlns:p14="http://schemas.microsoft.com/office/powerpoint/2010/main" val="261855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a:t>
            </a:fld>
            <a:endParaRPr lang="en-US"/>
          </a:p>
        </p:txBody>
      </p:sp>
    </p:spTree>
    <p:extLst>
      <p:ext uri="{BB962C8B-B14F-4D97-AF65-F5344CB8AC3E}">
        <p14:creationId xmlns:p14="http://schemas.microsoft.com/office/powerpoint/2010/main" val="146641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4637AE-700E-4ACD-BBD0-BDC557EBACAF}" type="slidenum">
              <a:rPr lang="en-US" smtClean="0"/>
              <a:t>2</a:t>
            </a:fld>
            <a:endParaRPr lang="en-US"/>
          </a:p>
        </p:txBody>
      </p:sp>
    </p:spTree>
    <p:extLst>
      <p:ext uri="{BB962C8B-B14F-4D97-AF65-F5344CB8AC3E}">
        <p14:creationId xmlns:p14="http://schemas.microsoft.com/office/powerpoint/2010/main" val="428415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42946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House version</a:t>
            </a:r>
            <a:r>
              <a:rPr lang="en-US" baseline="0" dirty="0"/>
              <a:t> has 2% in 2</a:t>
            </a:r>
            <a:r>
              <a:rPr lang="en-US" baseline="30000" dirty="0"/>
              <a:t>nd</a:t>
            </a:r>
            <a:r>
              <a:rPr lang="en-US" baseline="0" dirty="0"/>
              <a:t> year of biennium; Senate stripped out of 2</a:t>
            </a:r>
            <a:r>
              <a:rPr lang="en-US" baseline="30000" dirty="0"/>
              <a:t>nd</a:t>
            </a:r>
            <a:r>
              <a:rPr lang="en-US" baseline="0" dirty="0"/>
              <a:t> year of biennium</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4</a:t>
            </a:fld>
            <a:endParaRPr lang="en-US" dirty="0"/>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02518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18438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94625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funding was</a:t>
            </a:r>
            <a:r>
              <a:rPr lang="en-US" baseline="0" dirty="0"/>
              <a:t> at 201% of the Required Local Match for 2016-17</a:t>
            </a:r>
          </a:p>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00225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867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9</a:t>
            </a:fld>
            <a:endParaRPr lang="en-US" dirty="0"/>
          </a:p>
        </p:txBody>
      </p:sp>
    </p:spTree>
    <p:extLst>
      <p:ext uri="{BB962C8B-B14F-4D97-AF65-F5344CB8AC3E}">
        <p14:creationId xmlns:p14="http://schemas.microsoft.com/office/powerpoint/2010/main" val="3432806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10</a:t>
            </a:fld>
            <a:endParaRPr lang="en-US" dirty="0"/>
          </a:p>
        </p:txBody>
      </p:sp>
    </p:spTree>
    <p:extLst>
      <p:ext uri="{BB962C8B-B14F-4D97-AF65-F5344CB8AC3E}">
        <p14:creationId xmlns:p14="http://schemas.microsoft.com/office/powerpoint/2010/main" val="1937554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a:t>
            </a:r>
            <a:r>
              <a:rPr lang="en-US" baseline="0" dirty="0"/>
              <a:t> 1 school division has higher scores with lower per pupil costs.</a:t>
            </a:r>
          </a:p>
          <a:p>
            <a:r>
              <a:rPr lang="en-US" baseline="0" dirty="0"/>
              <a:t>5 school divisions have higher scores with higher per pupil costs.</a:t>
            </a:r>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3849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38178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11549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55227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0737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42222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0246E7-3590-4D4F-AA76-E8629170D50A}" type="slidenum">
              <a:rPr lang="en-US" smtClean="0"/>
              <a:t>17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62600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18</a:t>
            </a:fld>
            <a:endParaRPr lang="en-US" dirty="0"/>
          </a:p>
        </p:txBody>
      </p:sp>
    </p:spTree>
    <p:extLst>
      <p:ext uri="{BB962C8B-B14F-4D97-AF65-F5344CB8AC3E}">
        <p14:creationId xmlns:p14="http://schemas.microsoft.com/office/powerpoint/2010/main" val="245022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19</a:t>
            </a:fld>
            <a:endParaRPr lang="en-US"/>
          </a:p>
        </p:txBody>
      </p:sp>
    </p:spTree>
    <p:extLst>
      <p:ext uri="{BB962C8B-B14F-4D97-AF65-F5344CB8AC3E}">
        <p14:creationId xmlns:p14="http://schemas.microsoft.com/office/powerpoint/2010/main" val="136008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ED9505F1-EA34-4732-B366-AB38223FE8E8}"/>
              </a:ext>
            </a:extLst>
          </p:cNvPr>
          <p:cNvSpPr>
            <a:spLocks noGrp="1"/>
          </p:cNvSpPr>
          <p:nvPr>
            <p:ph type="dt" sz="half" idx="10"/>
          </p:nvPr>
        </p:nvSpPr>
        <p:spPr/>
        <p:txBody>
          <a:bodyPr/>
          <a:lstStyle/>
          <a:p>
            <a:fld id="{0E9EA65B-7C4D-452A-81EE-49652DA3CDD8}" type="datetime1">
              <a:rPr lang="en-US" smtClean="0"/>
              <a:t>3/9/18</a:t>
            </a:fld>
            <a:endParaRPr lang="en-US" dirty="0"/>
          </a:p>
        </p:txBody>
      </p:sp>
      <p:sp>
        <p:nvSpPr>
          <p:cNvPr id="9" name="Footer Placeholder 8">
            <a:extLst>
              <a:ext uri="{FF2B5EF4-FFF2-40B4-BE49-F238E27FC236}">
                <a16:creationId xmlns:a16="http://schemas.microsoft.com/office/drawing/2014/main" id="{5835C578-CB25-489E-910D-8C62CA5A7B49}"/>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714FE359-BCDF-4A2D-934D-E4F110A32E4D}"/>
              </a:ext>
            </a:extLst>
          </p:cNvPr>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556577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1/8/2018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56469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339717-4395-475B-9283-65B307640B06}" type="datetime1">
              <a:rPr lang="en-US" smtClean="0"/>
              <a:t>3/9/18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433656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1CC9DD-C1FD-4F0D-8DE7-A585E2C73483}" type="datetime1">
              <a:rPr lang="en-US" smtClean="0"/>
              <a:t>3/9/18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144247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BE8134-D2F3-4F03-BDB2-760FBC79D1C7}" type="datetime1">
              <a:rPr lang="en-US" smtClean="0"/>
              <a:t>3/9/18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3735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3070A6-37E1-4BC7-AB3C-3EFB8C1A6A51}" type="datetime1">
              <a:rPr lang="en-US" smtClean="0"/>
              <a:t>3/9/18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94976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1AC07E-84FB-47DC-AE44-A6E94123E84F}" type="datetime1">
              <a:rPr lang="en-US" smtClean="0"/>
              <a:t>3/9/18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583070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548BED-0BBC-40B0-8133-F9926305DD3F}" type="datetime1">
              <a:rPr lang="en-US" smtClean="0"/>
              <a:t>3/9/18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9216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7128A-9ECA-4B6D-B897-CA76B0E1A3D9}" type="datetime1">
              <a:rPr lang="en-US" smtClean="0"/>
              <a:t>3/9/18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4217407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9EA65B-7C4D-452A-81EE-49652DA3CDD8}" type="datetime1">
              <a:rPr lang="en-US" smtClean="0"/>
              <a:t>3/9/18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C4F58-0146-8B49-9D96-8E8109A8614C}" type="slidenum">
              <a:rPr lang="en-US" smtClean="0"/>
              <a:t>‹#›</a:t>
            </a:fld>
            <a:endParaRPr lang="en-US"/>
          </a:p>
        </p:txBody>
      </p:sp>
      <p:pic>
        <p:nvPicPr>
          <p:cNvPr id="7" name="Picture 6" descr="PPT-bkg-2016.jp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1417638"/>
            <a:ext cx="9144000" cy="5486400"/>
          </a:xfrm>
          <a:prstGeom prst="rect">
            <a:avLst/>
          </a:prstGeom>
        </p:spPr>
      </p:pic>
      <p:sp>
        <p:nvSpPr>
          <p:cNvPr id="8" name="Date Placeholder 3">
            <a:extLst>
              <a:ext uri="{FF2B5EF4-FFF2-40B4-BE49-F238E27FC236}">
                <a16:creationId xmlns:a16="http://schemas.microsoft.com/office/drawing/2014/main" id="{FB2F80E9-9514-4A40-9DDE-1B8DF75C7348}"/>
              </a:ext>
            </a:extLst>
          </p:cNvPr>
          <p:cNvSpPr txBox="1">
            <a:spLocks/>
          </p:cNvSpPr>
          <p:nvPr userDrawn="1"/>
        </p:nvSpPr>
        <p:spPr>
          <a:xfrm>
            <a:off x="7792995" y="6350622"/>
            <a:ext cx="411891" cy="32895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128B8F-A791-49BB-AA96-425E2FE2C15A}" type="slidenum">
              <a:rPr lang="en-US" sz="1200" b="0" smtClean="0">
                <a:solidFill>
                  <a:schemeClr val="bg1"/>
                </a:solidFill>
              </a:rPr>
              <a:pPr/>
              <a:t>‹#›</a:t>
            </a:fld>
            <a:endParaRPr lang="en-US" b="0" dirty="0">
              <a:solidFill>
                <a:schemeClr val="bg1"/>
              </a:solidFill>
            </a:endParaRPr>
          </a:p>
        </p:txBody>
      </p:sp>
    </p:spTree>
    <p:extLst>
      <p:ext uri="{BB962C8B-B14F-4D97-AF65-F5344CB8AC3E}">
        <p14:creationId xmlns:p14="http://schemas.microsoft.com/office/powerpoint/2010/main" val="3428033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chart" Target="../charts/chart1.xml"/><Relationship Id="rId5" Type="http://schemas.openxmlformats.org/officeDocument/2006/relationships/image" Target="../media/image2.emf"/><Relationship Id="rId4" Type="http://schemas.openxmlformats.org/officeDocument/2006/relationships/package" Target="../embeddings/Microsoft_Excel_Worksheet.xlsx"/></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package" Target="../embeddings/Microsoft_Excel_Worksheet5.xlsx"/><Relationship Id="rId5" Type="http://schemas.openxmlformats.org/officeDocument/2006/relationships/image" Target="../media/image5.emf"/><Relationship Id="rId4" Type="http://schemas.openxmlformats.org/officeDocument/2006/relationships/package" Target="../embeddings/Microsoft_Excel_Worksheet4.xlsx"/></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package" Target="../embeddings/Microsoft_Excel_Worksheet6.xlsx"/></Relationships>
</file>

<file path=ppt/slides/_rels/slide19.xml.rels><?xml version="1.0" encoding="UTF-8" standalone="yes"?>
<Relationships xmlns="http://schemas.openxmlformats.org/package/2006/relationships"><Relationship Id="rId3" Type="http://schemas.openxmlformats.org/officeDocument/2006/relationships/hyperlink" Target="http://www.rcs.k12.va.u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Roanoke County Schools</a:t>
            </a:r>
            <a:br>
              <a:rPr lang="en-US" dirty="0"/>
            </a:br>
            <a:r>
              <a:rPr lang="en-US" sz="3100" dirty="0"/>
              <a:t>2018-2019 Budget Work Session </a:t>
            </a:r>
            <a:br>
              <a:rPr lang="en-US" sz="3100" dirty="0"/>
            </a:br>
            <a:r>
              <a:rPr lang="en-US" sz="3100" dirty="0"/>
              <a:t>March 8, 2018</a:t>
            </a:r>
          </a:p>
        </p:txBody>
      </p:sp>
      <p:sp>
        <p:nvSpPr>
          <p:cNvPr id="3" name="Subtitle 2"/>
          <p:cNvSpPr>
            <a:spLocks noGrp="1"/>
          </p:cNvSpPr>
          <p:nvPr>
            <p:ph type="subTitle" idx="1"/>
          </p:nvPr>
        </p:nvSpPr>
        <p:spPr>
          <a:xfrm>
            <a:off x="685800" y="4017297"/>
            <a:ext cx="7772400" cy="1752600"/>
          </a:xfrm>
        </p:spPr>
        <p:txBody>
          <a:bodyPr>
            <a:normAutofit/>
          </a:bodyPr>
          <a:lstStyle/>
          <a:p>
            <a:endParaRPr lang="en-US" sz="2000" dirty="0"/>
          </a:p>
          <a:p>
            <a:r>
              <a:rPr lang="en-US" sz="2400" dirty="0"/>
              <a:t>Revenues</a:t>
            </a:r>
          </a:p>
          <a:p>
            <a:r>
              <a:rPr lang="en-US" sz="2400" dirty="0"/>
              <a:t>Employee Compensation Update</a:t>
            </a:r>
          </a:p>
          <a:p>
            <a:r>
              <a:rPr lang="en-US" sz="2400" dirty="0"/>
              <a:t>Superintendent’s Proposed Budget Focus</a:t>
            </a:r>
          </a:p>
          <a:p>
            <a:endParaRPr lang="en-US" sz="2000" dirty="0"/>
          </a:p>
          <a:p>
            <a:endParaRPr lang="en-US" sz="2000" dirty="0"/>
          </a:p>
          <a:p>
            <a:endParaRPr lang="en-US" sz="1800" dirty="0"/>
          </a:p>
          <a:p>
            <a:endParaRPr lang="en-US" sz="5400" dirty="0">
              <a:solidFill>
                <a:srgbClr val="FF0000"/>
              </a:solidFill>
            </a:endParaRPr>
          </a:p>
        </p:txBody>
      </p:sp>
      <p:sp>
        <p:nvSpPr>
          <p:cNvPr id="7" name="Rectangle 6" title="box"/>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664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a:extLst>
              <a:ext uri="{FF2B5EF4-FFF2-40B4-BE49-F238E27FC236}">
                <a16:creationId xmlns:a16="http://schemas.microsoft.com/office/drawing/2014/main" id="{DCFAAD11-E6CF-794D-88E2-A4282A5DB8E8}"/>
              </a:ext>
            </a:extLst>
          </p:cNvPr>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fontScale="62500" lnSpcReduction="20000"/>
          </a:bodyPr>
          <a:lstStyle/>
          <a:p>
            <a:r>
              <a:rPr lang="en-US" dirty="0"/>
              <a:t>Revenues</a:t>
            </a:r>
          </a:p>
          <a:p>
            <a:pPr lvl="1"/>
            <a:r>
              <a:rPr lang="en-US" dirty="0"/>
              <a:t>Commonwealth of Virginia</a:t>
            </a:r>
          </a:p>
          <a:p>
            <a:pPr lvl="1"/>
            <a:r>
              <a:rPr lang="en-US" dirty="0"/>
              <a:t>Revenue Sharing – County of Roanoke</a:t>
            </a:r>
          </a:p>
          <a:p>
            <a:pPr lvl="1"/>
            <a:r>
              <a:rPr lang="en-US" dirty="0"/>
              <a:t>All General Fund Revenues</a:t>
            </a:r>
          </a:p>
          <a:p>
            <a:endParaRPr lang="en-US" dirty="0"/>
          </a:p>
          <a:p>
            <a:r>
              <a:rPr lang="en-US" dirty="0"/>
              <a:t>Employee Compensation Update</a:t>
            </a:r>
          </a:p>
          <a:p>
            <a:pPr lvl="1"/>
            <a:r>
              <a:rPr lang="en-US" dirty="0"/>
              <a:t>Compensation Option for Teachers</a:t>
            </a:r>
          </a:p>
          <a:p>
            <a:pPr lvl="1"/>
            <a:r>
              <a:rPr lang="en-US" dirty="0"/>
              <a:t>Health Insurance Change</a:t>
            </a:r>
          </a:p>
          <a:p>
            <a:endParaRPr lang="en-US" dirty="0"/>
          </a:p>
          <a:p>
            <a:r>
              <a:rPr lang="en-US" dirty="0"/>
              <a:t>Superintendent’s Budget Quick Math</a:t>
            </a:r>
          </a:p>
          <a:p>
            <a:endParaRPr lang="en-US" dirty="0"/>
          </a:p>
          <a:p>
            <a:r>
              <a:rPr lang="en-US" dirty="0"/>
              <a:t>Next Steps for Staff and School Board</a:t>
            </a:r>
          </a:p>
          <a:p>
            <a:endParaRPr lang="en-US" dirty="0"/>
          </a:p>
          <a:p>
            <a:r>
              <a:rPr lang="en-US" dirty="0"/>
              <a:t>Questions &amp; Comments</a:t>
            </a:r>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Agenda</a:t>
            </a:r>
          </a:p>
        </p:txBody>
      </p:sp>
    </p:spTree>
    <p:extLst>
      <p:ext uri="{BB962C8B-B14F-4D97-AF65-F5344CB8AC3E}">
        <p14:creationId xmlns:p14="http://schemas.microsoft.com/office/powerpoint/2010/main" val="196640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title="box"/>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 name="Title 4"/>
          <p:cNvSpPr>
            <a:spLocks noGrp="1"/>
          </p:cNvSpPr>
          <p:nvPr>
            <p:ph type="ctrTitle"/>
          </p:nvPr>
        </p:nvSpPr>
        <p:spPr/>
        <p:txBody>
          <a:bodyPr>
            <a:normAutofit/>
          </a:bodyPr>
          <a:lstStyle/>
          <a:p>
            <a:r>
              <a:rPr lang="en-US" dirty="0"/>
              <a:t>Revenues</a:t>
            </a:r>
            <a:br>
              <a:rPr lang="en-US" dirty="0"/>
            </a:br>
            <a:r>
              <a:rPr lang="en-US" dirty="0"/>
              <a:t>Commonwealth </a:t>
            </a:r>
            <a:r>
              <a:rPr lang="en-US"/>
              <a:t>of Virginia</a:t>
            </a:r>
            <a:endParaRPr lang="en-US" dirty="0"/>
          </a:p>
        </p:txBody>
      </p:sp>
    </p:spTree>
    <p:extLst>
      <p:ext uri="{BB962C8B-B14F-4D97-AF65-F5344CB8AC3E}">
        <p14:creationId xmlns:p14="http://schemas.microsoft.com/office/powerpoint/2010/main" val="427427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994"/>
            <a:ext cx="9203764"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Differences from Governor’s Proposed Budget</a:t>
            </a:r>
          </a:p>
        </p:txBody>
      </p:sp>
      <p:graphicFrame>
        <p:nvGraphicFramePr>
          <p:cNvPr id="13" name="Table 12" title="Differences from Governor's proposed budget"/>
          <p:cNvGraphicFramePr>
            <a:graphicFrameLocks noGrp="1"/>
          </p:cNvGraphicFramePr>
          <p:nvPr>
            <p:extLst>
              <p:ext uri="{D42A27DB-BD31-4B8C-83A1-F6EECF244321}">
                <p14:modId xmlns:p14="http://schemas.microsoft.com/office/powerpoint/2010/main" val="702148305"/>
              </p:ext>
            </p:extLst>
          </p:nvPr>
        </p:nvGraphicFramePr>
        <p:xfrm>
          <a:off x="206188" y="857738"/>
          <a:ext cx="8758519" cy="3718560"/>
        </p:xfrm>
        <a:graphic>
          <a:graphicData uri="http://schemas.openxmlformats.org/drawingml/2006/table">
            <a:tbl>
              <a:tblPr firstRow="1" bandRow="1">
                <a:tableStyleId>{5C22544A-7EE6-4342-B048-85BDC9FD1C3A}</a:tableStyleId>
              </a:tblPr>
              <a:tblGrid>
                <a:gridCol w="5629836">
                  <a:extLst>
                    <a:ext uri="{9D8B030D-6E8A-4147-A177-3AD203B41FA5}">
                      <a16:colId xmlns:a16="http://schemas.microsoft.com/office/drawing/2014/main" val="20000"/>
                    </a:ext>
                  </a:extLst>
                </a:gridCol>
                <a:gridCol w="1147482">
                  <a:extLst>
                    <a:ext uri="{9D8B030D-6E8A-4147-A177-3AD203B41FA5}">
                      <a16:colId xmlns:a16="http://schemas.microsoft.com/office/drawing/2014/main" val="20003"/>
                    </a:ext>
                  </a:extLst>
                </a:gridCol>
                <a:gridCol w="995082">
                  <a:extLst>
                    <a:ext uri="{9D8B030D-6E8A-4147-A177-3AD203B41FA5}">
                      <a16:colId xmlns:a16="http://schemas.microsoft.com/office/drawing/2014/main" val="20001"/>
                    </a:ext>
                  </a:extLst>
                </a:gridCol>
                <a:gridCol w="986119">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algn="ctr"/>
                      <a:endParaRPr lang="en-US" dirty="0"/>
                    </a:p>
                    <a:p>
                      <a:pPr algn="ctr"/>
                      <a:r>
                        <a:rPr lang="en-US" dirty="0"/>
                        <a:t>Governor</a:t>
                      </a:r>
                    </a:p>
                  </a:txBody>
                  <a:tcPr/>
                </a:tc>
                <a:tc>
                  <a:txBody>
                    <a:bodyPr/>
                    <a:lstStyle/>
                    <a:p>
                      <a:pPr algn="ctr"/>
                      <a:endParaRPr lang="en-US" dirty="0"/>
                    </a:p>
                    <a:p>
                      <a:pPr algn="ctr"/>
                      <a:r>
                        <a:rPr lang="en-US" dirty="0"/>
                        <a:t>Senate</a:t>
                      </a:r>
                    </a:p>
                  </a:txBody>
                  <a:tcPr/>
                </a:tc>
                <a:tc>
                  <a:txBody>
                    <a:bodyPr/>
                    <a:lstStyle/>
                    <a:p>
                      <a:pPr algn="ctr"/>
                      <a:endParaRPr lang="en-US" dirty="0"/>
                    </a:p>
                    <a:p>
                      <a:pPr algn="ctr"/>
                      <a:r>
                        <a:rPr lang="en-US" dirty="0"/>
                        <a:t>House</a:t>
                      </a:r>
                    </a:p>
                    <a:p>
                      <a:pPr algn="ctr"/>
                      <a:endParaRPr lang="en-US" dirty="0"/>
                    </a:p>
                  </a:txBody>
                  <a:tcPr/>
                </a:tc>
                <a:extLst>
                  <a:ext uri="{0D108BD9-81ED-4DB2-BD59-A6C34878D82A}">
                    <a16:rowId xmlns:a16="http://schemas.microsoft.com/office/drawing/2014/main" val="10000"/>
                  </a:ext>
                </a:extLst>
              </a:tr>
              <a:tr h="370840">
                <a:tc>
                  <a:txBody>
                    <a:bodyPr/>
                    <a:lstStyle/>
                    <a:p>
                      <a:r>
                        <a:rPr lang="en-US" sz="1600" dirty="0">
                          <a:solidFill>
                            <a:srgbClr val="C00000"/>
                          </a:solidFill>
                        </a:rPr>
                        <a:t>State funds</a:t>
                      </a:r>
                      <a:r>
                        <a:rPr lang="en-US" sz="1600" baseline="0" dirty="0">
                          <a:solidFill>
                            <a:srgbClr val="C00000"/>
                          </a:solidFill>
                        </a:rPr>
                        <a:t> for employee salary increase in FY19</a:t>
                      </a:r>
                      <a:endParaRPr lang="en-US" sz="1600" dirty="0">
                        <a:solidFill>
                          <a:srgbClr val="C00000"/>
                        </a:solidFill>
                      </a:endParaRPr>
                    </a:p>
                  </a:txBody>
                  <a:tcPr/>
                </a:tc>
                <a:tc>
                  <a:txBody>
                    <a:bodyPr/>
                    <a:lstStyle/>
                    <a:p>
                      <a:pPr algn="ctr"/>
                      <a:r>
                        <a:rPr lang="en-US" sz="1600" dirty="0">
                          <a:solidFill>
                            <a:srgbClr val="C00000"/>
                          </a:solidFill>
                        </a:rPr>
                        <a:t>NO</a:t>
                      </a:r>
                    </a:p>
                  </a:txBody>
                  <a:tcPr/>
                </a:tc>
                <a:tc>
                  <a:txBody>
                    <a:bodyPr/>
                    <a:lstStyle/>
                    <a:p>
                      <a:pPr algn="ctr"/>
                      <a:r>
                        <a:rPr lang="en-US" sz="1600" dirty="0">
                          <a:solidFill>
                            <a:srgbClr val="C00000"/>
                          </a:solidFill>
                        </a:rPr>
                        <a:t>NO</a:t>
                      </a:r>
                    </a:p>
                  </a:txBody>
                  <a:tcPr/>
                </a:tc>
                <a:tc>
                  <a:txBody>
                    <a:bodyPr/>
                    <a:lstStyle/>
                    <a:p>
                      <a:pPr algn="ctr"/>
                      <a:r>
                        <a:rPr lang="en-US" sz="1600" dirty="0">
                          <a:solidFill>
                            <a:srgbClr val="C00000"/>
                          </a:solidFill>
                        </a:rPr>
                        <a:t>NO</a:t>
                      </a:r>
                    </a:p>
                  </a:txBody>
                  <a:tcPr/>
                </a:tc>
                <a:extLst>
                  <a:ext uri="{0D108BD9-81ED-4DB2-BD59-A6C34878D82A}">
                    <a16:rowId xmlns:a16="http://schemas.microsoft.com/office/drawing/2014/main" val="10001"/>
                  </a:ext>
                </a:extLst>
              </a:tr>
              <a:tr h="370840">
                <a:tc>
                  <a:txBody>
                    <a:bodyPr/>
                    <a:lstStyle/>
                    <a:p>
                      <a:r>
                        <a:rPr lang="en-US" sz="1600" dirty="0">
                          <a:solidFill>
                            <a:srgbClr val="C00000"/>
                          </a:solidFill>
                        </a:rPr>
                        <a:t>Increase in “local ability</a:t>
                      </a:r>
                      <a:r>
                        <a:rPr lang="en-US" sz="1600" baseline="0" dirty="0">
                          <a:solidFill>
                            <a:srgbClr val="C00000"/>
                          </a:solidFill>
                        </a:rPr>
                        <a:t> to pay” factor (reduces state funding)</a:t>
                      </a:r>
                      <a:endParaRPr lang="en-US" sz="1600" dirty="0">
                        <a:solidFill>
                          <a:srgbClr val="C00000"/>
                        </a:solidFill>
                      </a:endParaRPr>
                    </a:p>
                  </a:txBody>
                  <a:tcPr/>
                </a:tc>
                <a:tc>
                  <a:txBody>
                    <a:bodyPr/>
                    <a:lstStyle/>
                    <a:p>
                      <a:pPr algn="ctr"/>
                      <a:r>
                        <a:rPr lang="en-US" sz="1600" dirty="0">
                          <a:solidFill>
                            <a:srgbClr val="C00000"/>
                          </a:solidFill>
                        </a:rPr>
                        <a:t>YES</a:t>
                      </a:r>
                    </a:p>
                  </a:txBody>
                  <a:tcPr/>
                </a:tc>
                <a:tc>
                  <a:txBody>
                    <a:bodyPr/>
                    <a:lstStyle/>
                    <a:p>
                      <a:pPr algn="ctr"/>
                      <a:r>
                        <a:rPr lang="en-US" sz="1600" dirty="0">
                          <a:solidFill>
                            <a:srgbClr val="C00000"/>
                          </a:solidFill>
                        </a:rPr>
                        <a:t>YES</a:t>
                      </a:r>
                    </a:p>
                  </a:txBody>
                  <a:tcPr/>
                </a:tc>
                <a:tc>
                  <a:txBody>
                    <a:bodyPr/>
                    <a:lstStyle/>
                    <a:p>
                      <a:pPr algn="ctr"/>
                      <a:r>
                        <a:rPr lang="en-US" sz="1600" dirty="0">
                          <a:solidFill>
                            <a:srgbClr val="C00000"/>
                          </a:solidFill>
                        </a:rPr>
                        <a:t>YES</a:t>
                      </a:r>
                    </a:p>
                  </a:txBody>
                  <a:tcPr/>
                </a:tc>
                <a:extLst>
                  <a:ext uri="{0D108BD9-81ED-4DB2-BD59-A6C34878D82A}">
                    <a16:rowId xmlns:a16="http://schemas.microsoft.com/office/drawing/2014/main" val="10002"/>
                  </a:ext>
                </a:extLst>
              </a:tr>
              <a:tr h="370840">
                <a:tc>
                  <a:txBody>
                    <a:bodyPr/>
                    <a:lstStyle/>
                    <a:p>
                      <a:r>
                        <a:rPr lang="en-US" sz="1600" dirty="0">
                          <a:solidFill>
                            <a:srgbClr val="C00000"/>
                          </a:solidFill>
                        </a:rPr>
                        <a:t>Move baseline year for Breakfast Incentive funding from 2004 to 2009</a:t>
                      </a:r>
                    </a:p>
                  </a:txBody>
                  <a:tcPr/>
                </a:tc>
                <a:tc>
                  <a:txBody>
                    <a:bodyPr/>
                    <a:lstStyle/>
                    <a:p>
                      <a:pPr algn="ctr"/>
                      <a:r>
                        <a:rPr lang="en-US" sz="1600" dirty="0">
                          <a:solidFill>
                            <a:srgbClr val="C00000"/>
                          </a:solidFill>
                        </a:rPr>
                        <a:t>NO</a:t>
                      </a:r>
                    </a:p>
                    <a:p>
                      <a:pPr algn="ctr"/>
                      <a:endParaRPr lang="en-US" sz="1600" dirty="0">
                        <a:solidFill>
                          <a:srgbClr val="C00000"/>
                        </a:solidFill>
                      </a:endParaRPr>
                    </a:p>
                  </a:txBody>
                  <a:tcPr/>
                </a:tc>
                <a:tc>
                  <a:txBody>
                    <a:bodyPr/>
                    <a:lstStyle/>
                    <a:p>
                      <a:pPr algn="ctr"/>
                      <a:r>
                        <a:rPr lang="en-US" sz="1600" dirty="0">
                          <a:solidFill>
                            <a:srgbClr val="C00000"/>
                          </a:solidFill>
                        </a:rPr>
                        <a:t>YES</a:t>
                      </a:r>
                    </a:p>
                  </a:txBody>
                  <a:tcPr/>
                </a:tc>
                <a:tc>
                  <a:txBody>
                    <a:bodyPr/>
                    <a:lstStyle/>
                    <a:p>
                      <a:pPr algn="ctr"/>
                      <a:r>
                        <a:rPr lang="en-US" sz="1600" dirty="0">
                          <a:solidFill>
                            <a:srgbClr val="C00000"/>
                          </a:solidFill>
                        </a:rPr>
                        <a:t>NO</a:t>
                      </a:r>
                    </a:p>
                  </a:txBody>
                  <a:tcPr/>
                </a:tc>
                <a:extLst>
                  <a:ext uri="{0D108BD9-81ED-4DB2-BD59-A6C34878D82A}">
                    <a16:rowId xmlns:a16="http://schemas.microsoft.com/office/drawing/2014/main" val="10003"/>
                  </a:ext>
                </a:extLst>
              </a:tr>
              <a:tr h="370840">
                <a:tc>
                  <a:txBody>
                    <a:bodyPr/>
                    <a:lstStyle/>
                    <a:p>
                      <a:r>
                        <a:rPr lang="en-US" sz="1600" dirty="0">
                          <a:solidFill>
                            <a:srgbClr val="C00000"/>
                          </a:solidFill>
                        </a:rPr>
                        <a:t>Remove cost</a:t>
                      </a:r>
                      <a:r>
                        <a:rPr lang="en-US" sz="1600" baseline="0" dirty="0">
                          <a:solidFill>
                            <a:srgbClr val="C00000"/>
                          </a:solidFill>
                        </a:rPr>
                        <a:t> of School Board members from SOQ funding</a:t>
                      </a:r>
                      <a:endParaRPr lang="en-US" sz="1600" dirty="0">
                        <a:solidFill>
                          <a:srgbClr val="C00000"/>
                        </a:solidFill>
                      </a:endParaRPr>
                    </a:p>
                  </a:txBody>
                  <a:tcPr/>
                </a:tc>
                <a:tc>
                  <a:txBody>
                    <a:bodyPr/>
                    <a:lstStyle/>
                    <a:p>
                      <a:pPr algn="ctr"/>
                      <a:r>
                        <a:rPr lang="en-US" sz="1600" dirty="0">
                          <a:solidFill>
                            <a:srgbClr val="C00000"/>
                          </a:solidFill>
                        </a:rPr>
                        <a:t>NO</a:t>
                      </a:r>
                    </a:p>
                  </a:txBody>
                  <a:tcPr/>
                </a:tc>
                <a:tc>
                  <a:txBody>
                    <a:bodyPr/>
                    <a:lstStyle/>
                    <a:p>
                      <a:pPr algn="ctr"/>
                      <a:r>
                        <a:rPr lang="en-US" sz="1600" dirty="0">
                          <a:solidFill>
                            <a:srgbClr val="C00000"/>
                          </a:solidFill>
                        </a:rPr>
                        <a:t>YES</a:t>
                      </a:r>
                    </a:p>
                  </a:txBody>
                  <a:tcPr/>
                </a:tc>
                <a:tc>
                  <a:txBody>
                    <a:bodyPr/>
                    <a:lstStyle/>
                    <a:p>
                      <a:pPr algn="ctr"/>
                      <a:r>
                        <a:rPr lang="en-US" sz="1600" dirty="0">
                          <a:solidFill>
                            <a:srgbClr val="C00000"/>
                          </a:solidFill>
                        </a:rPr>
                        <a:t>NO</a:t>
                      </a:r>
                    </a:p>
                  </a:txBody>
                  <a:tcPr/>
                </a:tc>
                <a:extLst>
                  <a:ext uri="{0D108BD9-81ED-4DB2-BD59-A6C34878D82A}">
                    <a16:rowId xmlns:a16="http://schemas.microsoft.com/office/drawing/2014/main" val="10004"/>
                  </a:ext>
                </a:extLst>
              </a:tr>
              <a:tr h="370840">
                <a:tc>
                  <a:txBody>
                    <a:bodyPr/>
                    <a:lstStyle/>
                    <a:p>
                      <a:r>
                        <a:rPr lang="en-US" sz="1600" dirty="0">
                          <a:solidFill>
                            <a:srgbClr val="C00000"/>
                          </a:solidFill>
                        </a:rPr>
                        <a:t>Reduce Project Graduation</a:t>
                      </a:r>
                      <a:r>
                        <a:rPr lang="en-US" sz="1600" baseline="0" dirty="0">
                          <a:solidFill>
                            <a:srgbClr val="C00000"/>
                          </a:solidFill>
                        </a:rPr>
                        <a:t> funding by 50%</a:t>
                      </a:r>
                      <a:endParaRPr lang="en-US" sz="1600" dirty="0">
                        <a:solidFill>
                          <a:srgbClr val="C00000"/>
                        </a:solidFill>
                      </a:endParaRPr>
                    </a:p>
                  </a:txBody>
                  <a:tcPr/>
                </a:tc>
                <a:tc>
                  <a:txBody>
                    <a:bodyPr/>
                    <a:lstStyle/>
                    <a:p>
                      <a:pPr algn="ctr"/>
                      <a:r>
                        <a:rPr lang="en-US" sz="1600" dirty="0">
                          <a:solidFill>
                            <a:srgbClr val="C00000"/>
                          </a:solidFill>
                        </a:rPr>
                        <a:t>NO</a:t>
                      </a:r>
                    </a:p>
                  </a:txBody>
                  <a:tcPr/>
                </a:tc>
                <a:tc>
                  <a:txBody>
                    <a:bodyPr/>
                    <a:lstStyle/>
                    <a:p>
                      <a:pPr algn="ctr"/>
                      <a:r>
                        <a:rPr lang="en-US" sz="1600" dirty="0">
                          <a:solidFill>
                            <a:srgbClr val="C00000"/>
                          </a:solidFill>
                        </a:rPr>
                        <a:t>YES</a:t>
                      </a:r>
                    </a:p>
                  </a:txBody>
                  <a:tcPr/>
                </a:tc>
                <a:tc>
                  <a:txBody>
                    <a:bodyPr/>
                    <a:lstStyle/>
                    <a:p>
                      <a:pPr algn="ctr"/>
                      <a:r>
                        <a:rPr lang="en-US" sz="1600" dirty="0">
                          <a:solidFill>
                            <a:srgbClr val="C00000"/>
                          </a:solidFill>
                        </a:rPr>
                        <a:t>NO</a:t>
                      </a:r>
                    </a:p>
                  </a:txBody>
                  <a:tcPr/>
                </a:tc>
                <a:extLst>
                  <a:ext uri="{0D108BD9-81ED-4DB2-BD59-A6C34878D82A}">
                    <a16:rowId xmlns:a16="http://schemas.microsoft.com/office/drawing/2014/main" val="10005"/>
                  </a:ext>
                </a:extLst>
              </a:tr>
              <a:tr h="370840">
                <a:tc>
                  <a:txBody>
                    <a:bodyPr/>
                    <a:lstStyle/>
                    <a:p>
                      <a:r>
                        <a:rPr lang="en-US" sz="1600" dirty="0">
                          <a:solidFill>
                            <a:srgbClr val="00B050"/>
                          </a:solidFill>
                        </a:rPr>
                        <a:t>Increase in lottery funds without supplanting</a:t>
                      </a:r>
                    </a:p>
                  </a:txBody>
                  <a:tcPr/>
                </a:tc>
                <a:tc>
                  <a:txBody>
                    <a:bodyPr/>
                    <a:lstStyle/>
                    <a:p>
                      <a:pPr algn="ctr"/>
                      <a:r>
                        <a:rPr lang="en-US" sz="1600" dirty="0">
                          <a:solidFill>
                            <a:srgbClr val="00B050"/>
                          </a:solidFill>
                        </a:rPr>
                        <a:t>NO</a:t>
                      </a:r>
                    </a:p>
                  </a:txBody>
                  <a:tcPr/>
                </a:tc>
                <a:tc>
                  <a:txBody>
                    <a:bodyPr/>
                    <a:lstStyle/>
                    <a:p>
                      <a:pPr algn="ctr"/>
                      <a:r>
                        <a:rPr lang="en-US" sz="1600" dirty="0">
                          <a:solidFill>
                            <a:srgbClr val="00B050"/>
                          </a:solidFill>
                        </a:rPr>
                        <a:t>NO</a:t>
                      </a:r>
                    </a:p>
                  </a:txBody>
                  <a:tcPr/>
                </a:tc>
                <a:tc>
                  <a:txBody>
                    <a:bodyPr/>
                    <a:lstStyle/>
                    <a:p>
                      <a:pPr algn="ctr"/>
                      <a:r>
                        <a:rPr lang="en-US" sz="1600" dirty="0">
                          <a:solidFill>
                            <a:srgbClr val="00B050"/>
                          </a:solidFill>
                        </a:rPr>
                        <a:t>YES</a:t>
                      </a:r>
                    </a:p>
                  </a:txBody>
                  <a:tcPr/>
                </a:tc>
                <a:extLst>
                  <a:ext uri="{0D108BD9-81ED-4DB2-BD59-A6C34878D82A}">
                    <a16:rowId xmlns:a16="http://schemas.microsoft.com/office/drawing/2014/main" val="10006"/>
                  </a:ext>
                </a:extLst>
              </a:tr>
              <a:tr h="370840">
                <a:tc>
                  <a:txBody>
                    <a:bodyPr/>
                    <a:lstStyle/>
                    <a:p>
                      <a:r>
                        <a:rPr lang="en-US" sz="1600" dirty="0">
                          <a:solidFill>
                            <a:srgbClr val="00B050"/>
                          </a:solidFill>
                        </a:rPr>
                        <a:t>Decrease in mandatory VRS retirement rates</a:t>
                      </a:r>
                    </a:p>
                  </a:txBody>
                  <a:tcPr/>
                </a:tc>
                <a:tc>
                  <a:txBody>
                    <a:bodyPr/>
                    <a:lstStyle/>
                    <a:p>
                      <a:pPr algn="ctr"/>
                      <a:r>
                        <a:rPr lang="en-US" sz="1600" dirty="0">
                          <a:solidFill>
                            <a:srgbClr val="00B050"/>
                          </a:solidFill>
                        </a:rPr>
                        <a:t>YES</a:t>
                      </a:r>
                    </a:p>
                  </a:txBody>
                  <a:tcPr/>
                </a:tc>
                <a:tc>
                  <a:txBody>
                    <a:bodyPr/>
                    <a:lstStyle/>
                    <a:p>
                      <a:pPr algn="ctr"/>
                      <a:r>
                        <a:rPr lang="en-US" sz="1600" dirty="0">
                          <a:solidFill>
                            <a:srgbClr val="00B050"/>
                          </a:solidFill>
                        </a:rPr>
                        <a:t>YES</a:t>
                      </a:r>
                    </a:p>
                  </a:txBody>
                  <a:tcPr/>
                </a:tc>
                <a:tc>
                  <a:txBody>
                    <a:bodyPr/>
                    <a:lstStyle/>
                    <a:p>
                      <a:pPr algn="ctr"/>
                      <a:r>
                        <a:rPr lang="en-US" sz="1600" dirty="0">
                          <a:solidFill>
                            <a:srgbClr val="00B050"/>
                          </a:solidFill>
                        </a:rPr>
                        <a:t>YES</a:t>
                      </a:r>
                    </a:p>
                  </a:txBody>
                  <a:tcPr/>
                </a:tc>
                <a:extLst>
                  <a:ext uri="{0D108BD9-81ED-4DB2-BD59-A6C34878D82A}">
                    <a16:rowId xmlns:a16="http://schemas.microsoft.com/office/drawing/2014/main" val="10007"/>
                  </a:ext>
                </a:extLst>
              </a:tr>
            </a:tbl>
          </a:graphicData>
        </a:graphic>
      </p:graphicFrame>
      <p:sp>
        <p:nvSpPr>
          <p:cNvPr id="2" name="Title 1" hidden="1">
            <a:extLst>
              <a:ext uri="{FF2B5EF4-FFF2-40B4-BE49-F238E27FC236}">
                <a16:creationId xmlns:a16="http://schemas.microsoft.com/office/drawing/2014/main" id="{2ED9062F-4E79-D64E-966B-A58C826E0FF3}"/>
              </a:ext>
            </a:extLst>
          </p:cNvPr>
          <p:cNvSpPr>
            <a:spLocks noGrp="1"/>
          </p:cNvSpPr>
          <p:nvPr>
            <p:ph type="title"/>
          </p:nvPr>
        </p:nvSpPr>
        <p:spPr/>
        <p:txBody>
          <a:bodyPr>
            <a:normAutofit fontScale="90000"/>
          </a:bodyPr>
          <a:lstStyle/>
          <a:p>
            <a:r>
              <a:rPr lang="en-US" dirty="0"/>
              <a:t>Differences from governor’s proposed budget</a:t>
            </a:r>
          </a:p>
        </p:txBody>
      </p:sp>
      <p:sp>
        <p:nvSpPr>
          <p:cNvPr id="3" name="Text Placeholder 2" hidden="1">
            <a:extLst>
              <a:ext uri="{FF2B5EF4-FFF2-40B4-BE49-F238E27FC236}">
                <a16:creationId xmlns:a16="http://schemas.microsoft.com/office/drawing/2014/main" id="{043452EB-88CB-0542-B6BC-D12C77513579}"/>
              </a:ext>
            </a:extLst>
          </p:cNvPr>
          <p:cNvSpPr>
            <a:spLocks noGrp="1"/>
          </p:cNvSpPr>
          <p:nvPr>
            <p:ph type="body" idx="1"/>
          </p:nvPr>
        </p:nvSpPr>
        <p:spPr/>
        <p:txBody>
          <a:bodyPr/>
          <a:lstStyle/>
          <a:p>
            <a:endParaRPr lang="en-US" dirty="0"/>
          </a:p>
        </p:txBody>
      </p:sp>
      <p:sp>
        <p:nvSpPr>
          <p:cNvPr id="5" name="Content Placeholder 4" hidden="1">
            <a:extLst>
              <a:ext uri="{FF2B5EF4-FFF2-40B4-BE49-F238E27FC236}">
                <a16:creationId xmlns:a16="http://schemas.microsoft.com/office/drawing/2014/main" id="{FB4C14C7-9C73-7F46-BBF6-40B654CA4DFA}"/>
              </a:ext>
            </a:extLst>
          </p:cNvPr>
          <p:cNvSpPr>
            <a:spLocks noGrp="1"/>
          </p:cNvSpPr>
          <p:nvPr>
            <p:ph sz="half" idx="2"/>
          </p:nvPr>
        </p:nvSpPr>
        <p:spPr/>
        <p:txBody>
          <a:bodyPr/>
          <a:lstStyle/>
          <a:p>
            <a:endParaRPr lang="en-US"/>
          </a:p>
        </p:txBody>
      </p:sp>
      <p:sp>
        <p:nvSpPr>
          <p:cNvPr id="6" name="Text Placeholder 5" hidden="1">
            <a:extLst>
              <a:ext uri="{FF2B5EF4-FFF2-40B4-BE49-F238E27FC236}">
                <a16:creationId xmlns:a16="http://schemas.microsoft.com/office/drawing/2014/main" id="{B1CB73D0-AE14-1841-A7D9-93EA57C3391F}"/>
              </a:ext>
            </a:extLst>
          </p:cNvPr>
          <p:cNvSpPr>
            <a:spLocks noGrp="1"/>
          </p:cNvSpPr>
          <p:nvPr>
            <p:ph type="body" sz="quarter" idx="3"/>
          </p:nvPr>
        </p:nvSpPr>
        <p:spPr/>
        <p:txBody>
          <a:bodyPr/>
          <a:lstStyle/>
          <a:p>
            <a:endParaRPr lang="en-US"/>
          </a:p>
        </p:txBody>
      </p:sp>
      <p:sp>
        <p:nvSpPr>
          <p:cNvPr id="7" name="Content Placeholder 6" hidden="1">
            <a:extLst>
              <a:ext uri="{FF2B5EF4-FFF2-40B4-BE49-F238E27FC236}">
                <a16:creationId xmlns:a16="http://schemas.microsoft.com/office/drawing/2014/main" id="{9BEC141F-8BBB-5F4E-8517-16C3EB75F343}"/>
              </a:ext>
            </a:extLst>
          </p:cNvPr>
          <p:cNvSpPr>
            <a:spLocks noGrp="1"/>
          </p:cNvSpPr>
          <p:nvPr>
            <p:ph sz="quarter" idx="4"/>
          </p:nvPr>
        </p:nvSpPr>
        <p:spPr/>
        <p:txBody>
          <a:bodyPr/>
          <a:lstStyle/>
          <a:p>
            <a:endParaRPr lang="en-US"/>
          </a:p>
        </p:txBody>
      </p:sp>
    </p:spTree>
    <p:extLst>
      <p:ext uri="{BB962C8B-B14F-4D97-AF65-F5344CB8AC3E}">
        <p14:creationId xmlns:p14="http://schemas.microsoft.com/office/powerpoint/2010/main" val="4013083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House and Senate Budgets </a:t>
            </a:r>
          </a:p>
        </p:txBody>
      </p:sp>
      <p:sp>
        <p:nvSpPr>
          <p:cNvPr id="11" name="TextBox 10"/>
          <p:cNvSpPr txBox="1"/>
          <p:nvPr/>
        </p:nvSpPr>
        <p:spPr>
          <a:xfrm>
            <a:off x="253627" y="3782825"/>
            <a:ext cx="8628076" cy="523220"/>
          </a:xfrm>
          <a:prstGeom prst="rect">
            <a:avLst/>
          </a:prstGeom>
          <a:noFill/>
        </p:spPr>
        <p:txBody>
          <a:bodyPr wrap="square" rtlCol="0">
            <a:spAutoFit/>
          </a:bodyPr>
          <a:lstStyle/>
          <a:p>
            <a:pPr algn="ctr"/>
            <a:r>
              <a:rPr lang="en-US" sz="1400" dirty="0">
                <a:solidFill>
                  <a:srgbClr val="00288D"/>
                </a:solidFill>
              </a:rPr>
              <a:t>New state revenue for FY 2019 is likely to be between $1.4M and $1.9M with ADM of 13700 </a:t>
            </a:r>
          </a:p>
          <a:p>
            <a:pPr algn="ctr"/>
            <a:r>
              <a:rPr lang="en-US" sz="1400" dirty="0">
                <a:solidFill>
                  <a:srgbClr val="00288D"/>
                </a:solidFill>
              </a:rPr>
              <a:t>-- Pending final General Assembly action --</a:t>
            </a:r>
          </a:p>
        </p:txBody>
      </p:sp>
      <p:graphicFrame>
        <p:nvGraphicFramePr>
          <p:cNvPr id="3" name="Object 2" title="House and Senate Budget Chart"/>
          <p:cNvGraphicFramePr>
            <a:graphicFrameLocks noChangeAspect="1"/>
          </p:cNvGraphicFramePr>
          <p:nvPr>
            <p:extLst>
              <p:ext uri="{D42A27DB-BD31-4B8C-83A1-F6EECF244321}">
                <p14:modId xmlns:p14="http://schemas.microsoft.com/office/powerpoint/2010/main" val="4004920887"/>
              </p:ext>
            </p:extLst>
          </p:nvPr>
        </p:nvGraphicFramePr>
        <p:xfrm>
          <a:off x="835392" y="912691"/>
          <a:ext cx="7464547" cy="2775150"/>
        </p:xfrm>
        <a:graphic>
          <a:graphicData uri="http://schemas.openxmlformats.org/presentationml/2006/ole">
            <mc:AlternateContent xmlns:mc="http://schemas.openxmlformats.org/markup-compatibility/2006">
              <mc:Choice xmlns:v="urn:schemas-microsoft-com:vml" Requires="v">
                <p:oleObj spid="_x0000_s1078" name="Worksheet" r:id="rId4" imgW="7019945" imgH="2609985" progId="Excel.Sheet.12">
                  <p:embed/>
                </p:oleObj>
              </mc:Choice>
              <mc:Fallback>
                <p:oleObj name="Worksheet" r:id="rId4" imgW="7019945" imgH="2609985" progId="Excel.Sheet.12">
                  <p:embed/>
                  <p:pic>
                    <p:nvPicPr>
                      <p:cNvPr id="0" name=""/>
                      <p:cNvPicPr/>
                      <p:nvPr/>
                    </p:nvPicPr>
                    <p:blipFill>
                      <a:blip r:embed="rId5"/>
                      <a:stretch>
                        <a:fillRect/>
                      </a:stretch>
                    </p:blipFill>
                    <p:spPr>
                      <a:xfrm>
                        <a:off x="835392" y="912691"/>
                        <a:ext cx="7464547" cy="2775150"/>
                      </a:xfrm>
                      <a:prstGeom prst="rect">
                        <a:avLst/>
                      </a:prstGeom>
                    </p:spPr>
                  </p:pic>
                </p:oleObj>
              </mc:Fallback>
            </mc:AlternateContent>
          </a:graphicData>
        </a:graphic>
      </p:graphicFrame>
      <p:graphicFrame>
        <p:nvGraphicFramePr>
          <p:cNvPr id="5" name="Chart 4" title="State revenue trend"/>
          <p:cNvGraphicFramePr>
            <a:graphicFrameLocks/>
          </p:cNvGraphicFramePr>
          <p:nvPr>
            <p:extLst>
              <p:ext uri="{D42A27DB-BD31-4B8C-83A1-F6EECF244321}">
                <p14:modId xmlns:p14="http://schemas.microsoft.com/office/powerpoint/2010/main" val="1546991175"/>
              </p:ext>
            </p:extLst>
          </p:nvPr>
        </p:nvGraphicFramePr>
        <p:xfrm>
          <a:off x="1093694" y="4306045"/>
          <a:ext cx="6320118" cy="2007699"/>
        </p:xfrm>
        <a:graphic>
          <a:graphicData uri="http://schemas.openxmlformats.org/drawingml/2006/chart">
            <c:chart xmlns:c="http://schemas.openxmlformats.org/drawingml/2006/chart" xmlns:r="http://schemas.openxmlformats.org/officeDocument/2006/relationships" r:id="rId6"/>
          </a:graphicData>
        </a:graphic>
      </p:graphicFrame>
      <p:sp>
        <p:nvSpPr>
          <p:cNvPr id="2" name="Title 1" hidden="1">
            <a:extLst>
              <a:ext uri="{FF2B5EF4-FFF2-40B4-BE49-F238E27FC236}">
                <a16:creationId xmlns:a16="http://schemas.microsoft.com/office/drawing/2014/main" id="{B12EE77B-329F-2942-AF67-7E3C795E0CB9}"/>
              </a:ext>
            </a:extLst>
          </p:cNvPr>
          <p:cNvSpPr>
            <a:spLocks noGrp="1"/>
          </p:cNvSpPr>
          <p:nvPr>
            <p:ph type="title"/>
          </p:nvPr>
        </p:nvSpPr>
        <p:spPr/>
        <p:txBody>
          <a:bodyPr/>
          <a:lstStyle/>
          <a:p>
            <a:r>
              <a:rPr lang="en-US" dirty="0"/>
              <a:t>House and senate budgets</a:t>
            </a:r>
          </a:p>
        </p:txBody>
      </p:sp>
      <p:sp>
        <p:nvSpPr>
          <p:cNvPr id="6" name="Content Placeholder 5">
            <a:extLst>
              <a:ext uri="{FF2B5EF4-FFF2-40B4-BE49-F238E27FC236}">
                <a16:creationId xmlns:a16="http://schemas.microsoft.com/office/drawing/2014/main" id="{5F9B6415-F74A-5446-BFF7-6FAE17FDE4D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12667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title="box"/>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 name="Title 4"/>
          <p:cNvSpPr>
            <a:spLocks noGrp="1"/>
          </p:cNvSpPr>
          <p:nvPr>
            <p:ph type="ctrTitle"/>
          </p:nvPr>
        </p:nvSpPr>
        <p:spPr/>
        <p:txBody>
          <a:bodyPr>
            <a:normAutofit/>
          </a:bodyPr>
          <a:lstStyle/>
          <a:p>
            <a:r>
              <a:rPr lang="en-US" dirty="0"/>
              <a:t>Revenue Sharing</a:t>
            </a:r>
            <a:br>
              <a:rPr lang="en-US" dirty="0"/>
            </a:br>
            <a:r>
              <a:rPr lang="en-US" dirty="0"/>
              <a:t>County of Roanoke</a:t>
            </a:r>
          </a:p>
        </p:txBody>
      </p:sp>
    </p:spTree>
    <p:extLst>
      <p:ext uri="{BB962C8B-B14F-4D97-AF65-F5344CB8AC3E}">
        <p14:creationId xmlns:p14="http://schemas.microsoft.com/office/powerpoint/2010/main" val="2950666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58765942-C3D6-0C42-A56B-631AD222DEB7}"/>
              </a:ext>
            </a:extLst>
          </p:cNvPr>
          <p:cNvSpPr>
            <a:spLocks noGrp="1"/>
          </p:cNvSpPr>
          <p:nvPr>
            <p:ph type="title"/>
          </p:nvPr>
        </p:nvSpPr>
        <p:spPr/>
        <p:txBody>
          <a:bodyPr/>
          <a:lstStyle/>
          <a:p>
            <a:r>
              <a:rPr lang="en-US" dirty="0"/>
              <a:t>Revenue sharing formula</a:t>
            </a:r>
          </a:p>
        </p:txBody>
      </p:sp>
      <p:sp>
        <p:nvSpPr>
          <p:cNvPr id="3" name="Content Placeholder 2"/>
          <p:cNvSpPr>
            <a:spLocks noGrp="1"/>
          </p:cNvSpPr>
          <p:nvPr>
            <p:ph idx="1"/>
          </p:nvPr>
        </p:nvSpPr>
        <p:spPr/>
        <p:txBody>
          <a:bodyPr>
            <a:normAutofit fontScale="77500" lnSpcReduction="20000"/>
          </a:bodyPr>
          <a:lstStyle/>
          <a:p>
            <a:r>
              <a:rPr lang="en-US"/>
              <a:t>Accounts for shifting dynamic between school enrollment and total population</a:t>
            </a:r>
          </a:p>
          <a:p>
            <a:r>
              <a:rPr lang="en-US"/>
              <a:t>Provides a stable and verifiable allocation method</a:t>
            </a:r>
          </a:p>
          <a:p>
            <a:r>
              <a:rPr lang="en-US"/>
              <a:t>Key Elements of Calculation:</a:t>
            </a:r>
          </a:p>
          <a:p>
            <a:pPr lvl="1"/>
            <a:r>
              <a:rPr lang="en-US"/>
              <a:t>Establish ADM/Population Index</a:t>
            </a:r>
          </a:p>
          <a:p>
            <a:pPr lvl="1"/>
            <a:r>
              <a:rPr lang="en-US"/>
              <a:t>Calculate Net Allocation Change that determines % of shared local revenue</a:t>
            </a:r>
          </a:p>
          <a:p>
            <a:pPr lvl="1"/>
            <a:r>
              <a:rPr lang="en-US"/>
              <a:t>Offset new county revenues with CSA and economic development incentives</a:t>
            </a:r>
          </a:p>
          <a:p>
            <a:pPr lvl="1"/>
            <a:r>
              <a:rPr lang="en-US"/>
              <a:t>Apply updated % to total local tax revenue</a:t>
            </a:r>
          </a:p>
          <a:p>
            <a:pPr lvl="1"/>
            <a:r>
              <a:rPr lang="en-US"/>
              <a:t>Recalculate and apply Net Allocation Change each year</a:t>
            </a:r>
          </a:p>
          <a:p>
            <a:pPr lvl="1"/>
            <a:r>
              <a:rPr lang="en-US"/>
              <a:t>Formula applies allocation change to prior year baseline transfer plus new county revenues</a:t>
            </a:r>
          </a:p>
          <a:p>
            <a:pPr lvl="1"/>
            <a:endParaRPr lang="en-US" dirty="0"/>
          </a:p>
        </p:txBody>
      </p:sp>
      <p:sp>
        <p:nvSpPr>
          <p:cNvPr id="5" name="Rectangle 4"/>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Revenue Sharing Formula</a:t>
            </a:r>
          </a:p>
        </p:txBody>
      </p:sp>
      <p:graphicFrame>
        <p:nvGraphicFramePr>
          <p:cNvPr id="2" name="Table 1" title="Revenue sharing formula"/>
          <p:cNvGraphicFramePr>
            <a:graphicFrameLocks noGrp="1"/>
          </p:cNvGraphicFramePr>
          <p:nvPr>
            <p:extLst>
              <p:ext uri="{D42A27DB-BD31-4B8C-83A1-F6EECF244321}">
                <p14:modId xmlns:p14="http://schemas.microsoft.com/office/powerpoint/2010/main" val="781885350"/>
              </p:ext>
            </p:extLst>
          </p:nvPr>
        </p:nvGraphicFramePr>
        <p:xfrm>
          <a:off x="5548544" y="1299345"/>
          <a:ext cx="3400149" cy="889000"/>
        </p:xfrm>
        <a:graphic>
          <a:graphicData uri="http://schemas.openxmlformats.org/drawingml/2006/table">
            <a:tbl>
              <a:tblPr firstRow="1" bandRow="1">
                <a:tableStyleId>{5C22544A-7EE6-4342-B048-85BDC9FD1C3A}</a:tableStyleId>
              </a:tblPr>
              <a:tblGrid>
                <a:gridCol w="1133383">
                  <a:extLst>
                    <a:ext uri="{9D8B030D-6E8A-4147-A177-3AD203B41FA5}">
                      <a16:colId xmlns:a16="http://schemas.microsoft.com/office/drawing/2014/main" val="20000"/>
                    </a:ext>
                  </a:extLst>
                </a:gridCol>
                <a:gridCol w="1133383">
                  <a:extLst>
                    <a:ext uri="{9D8B030D-6E8A-4147-A177-3AD203B41FA5}">
                      <a16:colId xmlns:a16="http://schemas.microsoft.com/office/drawing/2014/main" val="20001"/>
                    </a:ext>
                  </a:extLst>
                </a:gridCol>
                <a:gridCol w="1133383">
                  <a:extLst>
                    <a:ext uri="{9D8B030D-6E8A-4147-A177-3AD203B41FA5}">
                      <a16:colId xmlns:a16="http://schemas.microsoft.com/office/drawing/2014/main" val="20002"/>
                    </a:ext>
                  </a:extLst>
                </a:gridCol>
              </a:tblGrid>
              <a:tr h="370840">
                <a:tc>
                  <a:txBody>
                    <a:bodyPr/>
                    <a:lstStyle/>
                    <a:p>
                      <a:pPr algn="ctr"/>
                      <a:r>
                        <a:rPr lang="en-US" sz="1400" dirty="0"/>
                        <a:t>Required Local Match</a:t>
                      </a:r>
                    </a:p>
                  </a:txBody>
                  <a:tcPr/>
                </a:tc>
                <a:tc>
                  <a:txBody>
                    <a:bodyPr/>
                    <a:lstStyle/>
                    <a:p>
                      <a:pPr algn="ctr"/>
                      <a:r>
                        <a:rPr lang="en-US" sz="1400" dirty="0"/>
                        <a:t>Local Aid in 2016-17</a:t>
                      </a:r>
                    </a:p>
                  </a:txBody>
                  <a:tcPr/>
                </a:tc>
                <a:tc>
                  <a:txBody>
                    <a:bodyPr/>
                    <a:lstStyle/>
                    <a:p>
                      <a:pPr algn="ctr"/>
                      <a:r>
                        <a:rPr lang="en-US" sz="1400" dirty="0"/>
                        <a:t>% of RLE</a:t>
                      </a:r>
                    </a:p>
                  </a:txBody>
                  <a:tcPr/>
                </a:tc>
                <a:extLst>
                  <a:ext uri="{0D108BD9-81ED-4DB2-BD59-A6C34878D82A}">
                    <a16:rowId xmlns:a16="http://schemas.microsoft.com/office/drawing/2014/main" val="10000"/>
                  </a:ext>
                </a:extLst>
              </a:tr>
              <a:tr h="370840">
                <a:tc>
                  <a:txBody>
                    <a:bodyPr/>
                    <a:lstStyle/>
                    <a:p>
                      <a:pPr algn="ctr"/>
                      <a:r>
                        <a:rPr lang="en-US" sz="1400" dirty="0"/>
                        <a:t>$33,727,340</a:t>
                      </a:r>
                    </a:p>
                  </a:txBody>
                  <a:tcPr/>
                </a:tc>
                <a:tc>
                  <a:txBody>
                    <a:bodyPr/>
                    <a:lstStyle/>
                    <a:p>
                      <a:pPr algn="ctr"/>
                      <a:r>
                        <a:rPr lang="en-US" sz="1400" dirty="0"/>
                        <a:t>$67,839,376</a:t>
                      </a:r>
                    </a:p>
                  </a:txBody>
                  <a:tcPr/>
                </a:tc>
                <a:tc>
                  <a:txBody>
                    <a:bodyPr/>
                    <a:lstStyle/>
                    <a:p>
                      <a:pPr algn="ctr"/>
                      <a:r>
                        <a:rPr lang="en-US" sz="1400" dirty="0"/>
                        <a:t>201.14%</a:t>
                      </a:r>
                    </a:p>
                  </a:txBody>
                  <a:tcPr/>
                </a:tc>
                <a:extLst>
                  <a:ext uri="{0D108BD9-81ED-4DB2-BD59-A6C34878D82A}">
                    <a16:rowId xmlns:a16="http://schemas.microsoft.com/office/drawing/2014/main" val="10001"/>
                  </a:ext>
                </a:extLst>
              </a:tr>
            </a:tbl>
          </a:graphicData>
        </a:graphic>
      </p:graphicFrame>
      <p:sp>
        <p:nvSpPr>
          <p:cNvPr id="4" name="TextBox 3"/>
          <p:cNvSpPr txBox="1"/>
          <p:nvPr/>
        </p:nvSpPr>
        <p:spPr>
          <a:xfrm>
            <a:off x="5548544" y="2250489"/>
            <a:ext cx="3400149" cy="261610"/>
          </a:xfrm>
          <a:prstGeom prst="rect">
            <a:avLst/>
          </a:prstGeom>
          <a:noFill/>
        </p:spPr>
        <p:txBody>
          <a:bodyPr wrap="square" rtlCol="0">
            <a:spAutoFit/>
          </a:bodyPr>
          <a:lstStyle/>
          <a:p>
            <a:pPr algn="ctr"/>
            <a:r>
              <a:rPr lang="en-US" sz="1100" dirty="0"/>
              <a:t>Note:  2016-17 is latest available RLE ranking</a:t>
            </a:r>
          </a:p>
        </p:txBody>
      </p:sp>
      <p:graphicFrame>
        <p:nvGraphicFramePr>
          <p:cNvPr id="10" name="Chart 9" title="County transfer and a % of total budget"/>
          <p:cNvGraphicFramePr>
            <a:graphicFrameLocks/>
          </p:cNvGraphicFramePr>
          <p:nvPr>
            <p:extLst>
              <p:ext uri="{D42A27DB-BD31-4B8C-83A1-F6EECF244321}">
                <p14:modId xmlns:p14="http://schemas.microsoft.com/office/powerpoint/2010/main" val="835871585"/>
              </p:ext>
            </p:extLst>
          </p:nvPr>
        </p:nvGraphicFramePr>
        <p:xfrm>
          <a:off x="389962" y="3472368"/>
          <a:ext cx="4110319" cy="24282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title="County Transfer as a % of local taxes"/>
          <p:cNvGraphicFramePr>
            <a:graphicFrameLocks/>
          </p:cNvGraphicFramePr>
          <p:nvPr>
            <p:extLst>
              <p:ext uri="{D42A27DB-BD31-4B8C-83A1-F6EECF244321}">
                <p14:modId xmlns:p14="http://schemas.microsoft.com/office/powerpoint/2010/main" val="3759235204"/>
              </p:ext>
            </p:extLst>
          </p:nvPr>
        </p:nvGraphicFramePr>
        <p:xfrm>
          <a:off x="4715435" y="3471169"/>
          <a:ext cx="3962399" cy="24294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1035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Proposed Transfer from County of Roanoke</a:t>
            </a:r>
          </a:p>
        </p:txBody>
      </p:sp>
      <p:graphicFrame>
        <p:nvGraphicFramePr>
          <p:cNvPr id="2" name="Table 1" title="proposed county transfer"/>
          <p:cNvGraphicFramePr>
            <a:graphicFrameLocks noGrp="1"/>
          </p:cNvGraphicFramePr>
          <p:nvPr>
            <p:extLst>
              <p:ext uri="{D42A27DB-BD31-4B8C-83A1-F6EECF244321}">
                <p14:modId xmlns:p14="http://schemas.microsoft.com/office/powerpoint/2010/main" val="964340047"/>
              </p:ext>
            </p:extLst>
          </p:nvPr>
        </p:nvGraphicFramePr>
        <p:xfrm>
          <a:off x="760490" y="790387"/>
          <a:ext cx="7623018" cy="3248025"/>
        </p:xfrm>
        <a:graphic>
          <a:graphicData uri="http://schemas.openxmlformats.org/drawingml/2006/table">
            <a:tbl>
              <a:tblPr/>
              <a:tblGrid>
                <a:gridCol w="2748337">
                  <a:extLst>
                    <a:ext uri="{9D8B030D-6E8A-4147-A177-3AD203B41FA5}">
                      <a16:colId xmlns:a16="http://schemas.microsoft.com/office/drawing/2014/main" val="20000"/>
                    </a:ext>
                  </a:extLst>
                </a:gridCol>
                <a:gridCol w="1099334">
                  <a:extLst>
                    <a:ext uri="{9D8B030D-6E8A-4147-A177-3AD203B41FA5}">
                      <a16:colId xmlns:a16="http://schemas.microsoft.com/office/drawing/2014/main" val="20001"/>
                    </a:ext>
                  </a:extLst>
                </a:gridCol>
                <a:gridCol w="110485">
                  <a:extLst>
                    <a:ext uri="{9D8B030D-6E8A-4147-A177-3AD203B41FA5}">
                      <a16:colId xmlns:a16="http://schemas.microsoft.com/office/drawing/2014/main" val="20002"/>
                    </a:ext>
                  </a:extLst>
                </a:gridCol>
                <a:gridCol w="48630">
                  <a:extLst>
                    <a:ext uri="{9D8B030D-6E8A-4147-A177-3AD203B41FA5}">
                      <a16:colId xmlns:a16="http://schemas.microsoft.com/office/drawing/2014/main" val="1212142692"/>
                    </a:ext>
                  </a:extLst>
                </a:gridCol>
                <a:gridCol w="1157194">
                  <a:extLst>
                    <a:ext uri="{9D8B030D-6E8A-4147-A177-3AD203B41FA5}">
                      <a16:colId xmlns:a16="http://schemas.microsoft.com/office/drawing/2014/main" val="20003"/>
                    </a:ext>
                  </a:extLst>
                </a:gridCol>
                <a:gridCol w="144649">
                  <a:extLst>
                    <a:ext uri="{9D8B030D-6E8A-4147-A177-3AD203B41FA5}">
                      <a16:colId xmlns:a16="http://schemas.microsoft.com/office/drawing/2014/main" val="20004"/>
                    </a:ext>
                  </a:extLst>
                </a:gridCol>
                <a:gridCol w="1200589">
                  <a:extLst>
                    <a:ext uri="{9D8B030D-6E8A-4147-A177-3AD203B41FA5}">
                      <a16:colId xmlns:a16="http://schemas.microsoft.com/office/drawing/2014/main" val="20005"/>
                    </a:ext>
                  </a:extLst>
                </a:gridCol>
                <a:gridCol w="1113800">
                  <a:extLst>
                    <a:ext uri="{9D8B030D-6E8A-4147-A177-3AD203B41FA5}">
                      <a16:colId xmlns:a16="http://schemas.microsoft.com/office/drawing/2014/main" val="20006"/>
                    </a:ext>
                  </a:extLst>
                </a:gridCol>
              </a:tblGrid>
              <a:tr h="200025">
                <a:tc>
                  <a:txBody>
                    <a:bodyPr/>
                    <a:lstStyle/>
                    <a:p>
                      <a:pPr algn="l" fontAlgn="b"/>
                      <a:endParaRPr lang="en-US" sz="1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200" b="0" i="0" u="none" strike="noStrike">
                          <a:solidFill>
                            <a:srgbClr val="000000"/>
                          </a:solidFill>
                          <a:effectLst/>
                          <a:latin typeface="Calibri" panose="020F0502020204030204" pitchFamily="34" charset="0"/>
                        </a:rPr>
                        <a:t>2017-2018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200" b="0" i="0" u="none" strike="noStrike">
                          <a:solidFill>
                            <a:srgbClr val="000000"/>
                          </a:solidFill>
                          <a:effectLst/>
                          <a:latin typeface="Calibri" panose="020F0502020204030204" pitchFamily="34" charset="0"/>
                        </a:rPr>
                        <a:t>2018-2019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57175">
                <a:tc>
                  <a:txBody>
                    <a:bodyPr/>
                    <a:lstStyle/>
                    <a:p>
                      <a:pPr algn="l" fontAlgn="b"/>
                      <a:r>
                        <a:rPr lang="en-US" sz="1200" b="0" i="0" u="none" strike="noStrike">
                          <a:solidFill>
                            <a:srgbClr val="000000"/>
                          </a:solidFill>
                          <a:effectLst/>
                          <a:latin typeface="Calibri" panose="020F0502020204030204" pitchFamily="34" charset="0"/>
                        </a:rPr>
                        <a:t>Property and Local Taxes </a:t>
                      </a:r>
                    </a:p>
                  </a:txBody>
                  <a:tcPr marL="9525" marR="9525" marT="9525" marB="0" anchor="b">
                    <a:lnL>
                      <a:noFill/>
                    </a:lnL>
                    <a:lnR>
                      <a:noFill/>
                    </a:lnR>
                    <a:lnT>
                      <a:noFill/>
                    </a:lnT>
                    <a:lnB>
                      <a:noFill/>
                    </a:lnB>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163,210,385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166,146,122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00025">
                <a:tc>
                  <a:txBody>
                    <a:bodyPr/>
                    <a:lstStyle/>
                    <a:p>
                      <a:pPr algn="l" fontAlgn="b"/>
                      <a:r>
                        <a:rPr lang="en-US" sz="1200" b="0" i="0" u="none" strike="noStrike">
                          <a:solidFill>
                            <a:srgbClr val="000000"/>
                          </a:solidFill>
                          <a:effectLst/>
                          <a:latin typeface="Calibri" panose="020F0502020204030204" pitchFamily="34" charset="0"/>
                        </a:rPr>
                        <a:t>Adjustments:</a:t>
                      </a:r>
                    </a:p>
                  </a:txBody>
                  <a:tcPr marL="9525" marR="9525" marT="9525" marB="0" anchor="b">
                    <a:lnL>
                      <a:noFill/>
                    </a:lnL>
                    <a:lnR>
                      <a:noFill/>
                    </a:lnR>
                    <a:lnT>
                      <a:noFill/>
                    </a:lnT>
                    <a:lnB>
                      <a:noFill/>
                    </a:lnB>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00025">
                <a:tc gridSpan="4">
                  <a:txBody>
                    <a:bodyPr/>
                    <a:lstStyle/>
                    <a:p>
                      <a:pPr algn="l" fontAlgn="b"/>
                      <a:r>
                        <a:rPr lang="en-US" sz="1200" b="0" i="0" u="none" strike="noStrike" dirty="0">
                          <a:solidFill>
                            <a:srgbClr val="000000"/>
                          </a:solidFill>
                          <a:effectLst/>
                          <a:latin typeface="Calibri" panose="020F0502020204030204" pitchFamily="34" charset="0"/>
                        </a:rPr>
                        <a:t>   Lodging Tax-Roanoke Valley Convention and Visitors Bureau</a:t>
                      </a:r>
                    </a:p>
                  </a:txBody>
                  <a:tcPr marL="857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857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(514,894)</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(585,686)</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00025">
                <a:tc gridSpan="4">
                  <a:txBody>
                    <a:bodyPr/>
                    <a:lstStyle/>
                    <a:p>
                      <a:pPr algn="l" fontAlgn="b"/>
                      <a:r>
                        <a:rPr lang="en-US" sz="1200" b="0" i="0" u="none" strike="noStrike" dirty="0">
                          <a:solidFill>
                            <a:srgbClr val="000000"/>
                          </a:solidFill>
                          <a:effectLst/>
                          <a:latin typeface="Calibri" panose="020F0502020204030204" pitchFamily="34" charset="0"/>
                        </a:rPr>
                        <a:t>   New Treasurer Position for Delinquent Tax Collection</a:t>
                      </a:r>
                    </a:p>
                  </a:txBody>
                  <a:tcPr marL="857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l" fontAlgn="b"/>
                      <a:endParaRPr lang="en-US" sz="1200" b="0" i="0" u="none" strike="noStrike" dirty="0">
                        <a:solidFill>
                          <a:srgbClr val="000000"/>
                        </a:solidFill>
                        <a:effectLst/>
                        <a:latin typeface="Calibri" panose="020F0502020204030204" pitchFamily="34" charset="0"/>
                      </a:endParaRPr>
                    </a:p>
                  </a:txBody>
                  <a:tcPr marL="85725" marR="9525" marT="9525"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                     -   </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(42,473)</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00025">
                <a:tc>
                  <a:txBody>
                    <a:bodyPr/>
                    <a:lstStyle/>
                    <a:p>
                      <a:pPr algn="l" fontAlgn="b"/>
                      <a:r>
                        <a:rPr lang="en-US" sz="1200" b="0" i="0" u="none" strike="noStrike">
                          <a:solidFill>
                            <a:srgbClr val="000000"/>
                          </a:solidFill>
                          <a:effectLst/>
                          <a:latin typeface="Calibri" panose="020F0502020204030204" pitchFamily="34" charset="0"/>
                        </a:rPr>
                        <a:t>   Increase in CSA Costs</a:t>
                      </a:r>
                    </a:p>
                  </a:txBody>
                  <a:tcPr marL="857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(660,000)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(1,935,000)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00025">
                <a:tc gridSpan="2">
                  <a:txBody>
                    <a:bodyPr/>
                    <a:lstStyle/>
                    <a:p>
                      <a:pPr algn="l" fontAlgn="b"/>
                      <a:r>
                        <a:rPr lang="en-US" sz="1200" b="0" i="0" u="none" strike="noStrike">
                          <a:solidFill>
                            <a:srgbClr val="000000"/>
                          </a:solidFill>
                          <a:effectLst/>
                          <a:latin typeface="Calibri" panose="020F0502020204030204" pitchFamily="34" charset="0"/>
                        </a:rPr>
                        <a:t>Economic Development (William Byrd Apartments)</a:t>
                      </a:r>
                    </a:p>
                  </a:txBody>
                  <a:tcPr marL="171450" marR="9525" marT="9525" marB="0" anchor="b">
                    <a:lnL>
                      <a:noFill/>
                    </a:lnL>
                    <a:lnR>
                      <a:noFill/>
                    </a:lnR>
                    <a:lnT>
                      <a:noFill/>
                    </a:lnT>
                    <a:lnB>
                      <a:noFill/>
                    </a:lnB>
                  </a:tcPr>
                </a:tc>
                <a:tc hMerge="1">
                  <a:txBody>
                    <a:bodyPr/>
                    <a:lstStyle/>
                    <a:p>
                      <a:endParaRPr lang="en-US"/>
                    </a:p>
                  </a:txBody>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   </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(100,000)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00025">
                <a:tc gridSpan="4">
                  <a:txBody>
                    <a:bodyPr/>
                    <a:lstStyle/>
                    <a:p>
                      <a:pPr algn="l" fontAlgn="b"/>
                      <a:r>
                        <a:rPr lang="en-US" sz="1200" b="0" i="0" u="none" strike="noStrike">
                          <a:solidFill>
                            <a:srgbClr val="000000"/>
                          </a:solidFill>
                          <a:effectLst/>
                          <a:latin typeface="Calibri" panose="020F0502020204030204" pitchFamily="34" charset="0"/>
                        </a:rPr>
                        <a:t>Economic Development (Roland E Cook Apartments)</a:t>
                      </a:r>
                    </a:p>
                  </a:txBody>
                  <a:tcPr marL="171450"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171450"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   </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(15,000)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00025">
                <a:tc gridSpan="4">
                  <a:txBody>
                    <a:bodyPr/>
                    <a:lstStyle/>
                    <a:p>
                      <a:pPr algn="l" fontAlgn="b"/>
                      <a:r>
                        <a:rPr lang="en-US" sz="1200" b="0" i="0" u="none" strike="noStrike" dirty="0">
                          <a:solidFill>
                            <a:srgbClr val="000000"/>
                          </a:solidFill>
                          <a:effectLst/>
                          <a:latin typeface="Calibri" panose="020F0502020204030204" pitchFamily="34" charset="0"/>
                        </a:rPr>
                        <a:t>Economic Development Incentive (South Peak CDA)</a:t>
                      </a:r>
                    </a:p>
                  </a:txBody>
                  <a:tcPr marL="171450"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l" fontAlgn="b"/>
                      <a:endParaRPr lang="en-US" sz="1200" b="0" i="0" u="none" strike="noStrike" dirty="0">
                        <a:solidFill>
                          <a:srgbClr val="000000"/>
                        </a:solidFill>
                        <a:effectLst/>
                        <a:latin typeface="Calibri" panose="020F0502020204030204" pitchFamily="34" charset="0"/>
                      </a:endParaRPr>
                    </a:p>
                  </a:txBody>
                  <a:tcPr marL="171450"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(560,000)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(635,000)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00025">
                <a:tc gridSpan="2">
                  <a:txBody>
                    <a:bodyPr/>
                    <a:lstStyle/>
                    <a:p>
                      <a:pPr algn="l" fontAlgn="b"/>
                      <a:r>
                        <a:rPr lang="en-US" sz="1200" b="0" i="0" u="none" strike="noStrike">
                          <a:solidFill>
                            <a:srgbClr val="000000"/>
                          </a:solidFill>
                          <a:effectLst/>
                          <a:latin typeface="Calibri" panose="020F0502020204030204" pitchFamily="34" charset="0"/>
                        </a:rPr>
                        <a:t>Economic Development Incentive  (Allstate)</a:t>
                      </a:r>
                    </a:p>
                  </a:txBody>
                  <a:tcPr marL="171450" marR="9525" marT="9525" marB="0" anchor="b">
                    <a:lnL>
                      <a:noFill/>
                    </a:lnL>
                    <a:lnR>
                      <a:noFill/>
                    </a:lnR>
                    <a:lnT>
                      <a:noFill/>
                    </a:lnT>
                    <a:lnB>
                      <a:noFill/>
                    </a:lnB>
                  </a:tcPr>
                </a:tc>
                <a:tc hMerge="1">
                  <a:txBody>
                    <a:bodyPr/>
                    <a:lstStyle/>
                    <a:p>
                      <a:endParaRPr lang="en-US"/>
                    </a:p>
                  </a:txBody>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(150,000)</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   </a:t>
                      </a:r>
                    </a:p>
                  </a:txBody>
                  <a:tcPr marL="9525" marR="9525" marT="9525"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r h="200025">
                <a:tc gridSpan="2">
                  <a:txBody>
                    <a:bodyPr/>
                    <a:lstStyle/>
                    <a:p>
                      <a:pPr algn="l" fontAlgn="b"/>
                      <a:r>
                        <a:rPr lang="en-US" sz="1200" b="0" i="0" u="none" strike="noStrike">
                          <a:solidFill>
                            <a:srgbClr val="000000"/>
                          </a:solidFill>
                          <a:effectLst/>
                          <a:latin typeface="Calibri" panose="020F0502020204030204" pitchFamily="34" charset="0"/>
                        </a:rPr>
                        <a:t>Economic Development Incentive (Ardagh)</a:t>
                      </a:r>
                    </a:p>
                  </a:txBody>
                  <a:tcPr marL="171450" marR="9525" marT="9525" marB="0" anchor="b">
                    <a:lnL>
                      <a:noFill/>
                    </a:lnL>
                    <a:lnR>
                      <a:noFill/>
                    </a:lnR>
                    <a:lnT>
                      <a:noFill/>
                    </a:lnT>
                    <a:lnB>
                      <a:noFill/>
                    </a:lnB>
                  </a:tcPr>
                </a:tc>
                <a:tc hMerge="1">
                  <a:txBody>
                    <a:bodyPr/>
                    <a:lstStyle/>
                    <a:p>
                      <a:endParaRPr lang="en-US"/>
                    </a:p>
                  </a:txBody>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         (650,000)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panose="020F0502020204030204" pitchFamily="34" charset="0"/>
                        </a:rPr>
                        <a:t>                      -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0"/>
                  </a:ext>
                </a:extLst>
              </a:tr>
              <a:tr h="209550">
                <a:tc>
                  <a:txBody>
                    <a:bodyPr/>
                    <a:lstStyle/>
                    <a:p>
                      <a:pPr algn="ctr" fontAlgn="b"/>
                      <a:r>
                        <a:rPr lang="en-US" sz="1200" b="1" i="0" u="none" strike="noStrike">
                          <a:solidFill>
                            <a:srgbClr val="000000"/>
                          </a:solidFill>
                          <a:effectLst/>
                          <a:latin typeface="Calibri" panose="020F0502020204030204" pitchFamily="34" charset="0"/>
                        </a:rPr>
                        <a:t>Net total taxes</a:t>
                      </a: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US" sz="1200" b="1" i="0" u="none" strike="noStrike">
                          <a:solidFill>
                            <a:srgbClr val="000000"/>
                          </a:solidFill>
                          <a:effectLst/>
                          <a:latin typeface="Calibri" panose="020F0502020204030204" pitchFamily="34" charset="0"/>
                        </a:rPr>
                        <a:t> $ 160,675,491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200" b="1" i="0" u="none" strike="noStrike">
                          <a:solidFill>
                            <a:srgbClr val="000000"/>
                          </a:solidFill>
                          <a:effectLst/>
                          <a:latin typeface="Calibri" panose="020F0502020204030204" pitchFamily="34" charset="0"/>
                        </a:rPr>
                        <a:t> $  162,832,963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effectLst/>
                          <a:latin typeface="Calibri" panose="020F0502020204030204" pitchFamily="34" charset="0"/>
                        </a:rPr>
                        <a:t>   $  2,157,472 </a:t>
                      </a:r>
                    </a:p>
                  </a:txBody>
                  <a:tcPr marL="9525" marR="9525" marT="9525" marB="0" anchor="b">
                    <a:lnL>
                      <a:noFill/>
                    </a:lnL>
                    <a:lnR>
                      <a:noFill/>
                    </a:lnR>
                    <a:lnT>
                      <a:noFill/>
                    </a:lnT>
                    <a:lnB>
                      <a:noFill/>
                    </a:lnB>
                  </a:tcPr>
                </a:tc>
                <a:extLst>
                  <a:ext uri="{0D108BD9-81ED-4DB2-BD59-A6C34878D82A}">
                    <a16:rowId xmlns:a16="http://schemas.microsoft.com/office/drawing/2014/main" val="10011"/>
                  </a:ext>
                </a:extLst>
              </a:tr>
              <a:tr h="209550">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gridSpan="2">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12"/>
                  </a:ext>
                </a:extLst>
              </a:tr>
              <a:tr h="257175">
                <a:tc gridSpan="5">
                  <a:txBody>
                    <a:bodyPr/>
                    <a:lstStyle/>
                    <a:p>
                      <a:pPr algn="l" fontAlgn="b"/>
                      <a:r>
                        <a:rPr lang="en-US" sz="1200" b="1" i="0" u="none" strike="noStrike" dirty="0">
                          <a:solidFill>
                            <a:srgbClr val="000000"/>
                          </a:solidFill>
                          <a:effectLst/>
                          <a:latin typeface="Calibri" panose="020F0502020204030204" pitchFamily="34" charset="0"/>
                        </a:rPr>
                        <a:t>Portion allocated to Roanoke County Schools for 2018-19</a:t>
                      </a:r>
                    </a:p>
                  </a:txBody>
                  <a:tcPr marL="9525" marR="9525" marT="9525" marB="0" anchor="b">
                    <a:lnL>
                      <a:noFill/>
                    </a:lnL>
                    <a:lnR>
                      <a:noFill/>
                    </a:lnR>
                    <a:lnT>
                      <a:noFill/>
                    </a:lnT>
                    <a:lnB>
                      <a:noFill/>
                    </a:lnB>
                    <a:solidFill>
                      <a:srgbClr val="FFFF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2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99"/>
                    </a:solidFill>
                  </a:tcPr>
                </a:tc>
                <a:tc>
                  <a:txBody>
                    <a:bodyPr/>
                    <a:lstStyle/>
                    <a:p>
                      <a:pPr algn="l" fontAlgn="b"/>
                      <a:r>
                        <a:rPr lang="en-US" sz="10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a:noFill/>
                    </a:lnB>
                    <a:solidFill>
                      <a:srgbClr val="FFFF99"/>
                    </a:solidFill>
                  </a:tcPr>
                </a:tc>
                <a:tc>
                  <a:txBody>
                    <a:bodyPr/>
                    <a:lstStyle/>
                    <a:p>
                      <a:pPr algn="l" fontAlgn="b"/>
                      <a:r>
                        <a:rPr lang="en-US" sz="1200" b="1" i="0" u="none" strike="noStrike" dirty="0">
                          <a:solidFill>
                            <a:srgbClr val="000000"/>
                          </a:solidFill>
                          <a:effectLst/>
                          <a:latin typeface="Calibri" panose="020F0502020204030204" pitchFamily="34" charset="0"/>
                        </a:rPr>
                        <a:t>        $ 570,208 </a:t>
                      </a:r>
                    </a:p>
                  </a:txBody>
                  <a:tcPr marL="9525" marR="9525" marT="9525" marB="0" anchor="b">
                    <a:lnL>
                      <a:noFill/>
                    </a:lnL>
                    <a:lnR>
                      <a:noFill/>
                    </a:lnR>
                    <a:lnT>
                      <a:noFill/>
                    </a:lnT>
                    <a:lnB>
                      <a:noFill/>
                    </a:lnB>
                    <a:solidFill>
                      <a:srgbClr val="FFFF99"/>
                    </a:solidFill>
                  </a:tcPr>
                </a:tc>
                <a:extLst>
                  <a:ext uri="{0D108BD9-81ED-4DB2-BD59-A6C34878D82A}">
                    <a16:rowId xmlns:a16="http://schemas.microsoft.com/office/drawing/2014/main" val="10013"/>
                  </a:ext>
                </a:extLst>
              </a:tr>
              <a:tr h="314325">
                <a:tc gridSpan="2">
                  <a:txBody>
                    <a:bodyPr/>
                    <a:lstStyle/>
                    <a:p>
                      <a:pPr algn="l" fontAlgn="b"/>
                      <a:r>
                        <a:rPr lang="en-US" sz="1200" b="1" i="0" u="none" strike="noStrike" dirty="0">
                          <a:solidFill>
                            <a:srgbClr val="000000"/>
                          </a:solidFill>
                          <a:effectLst/>
                          <a:latin typeface="Calibri" panose="020F0502020204030204" pitchFamily="34" charset="0"/>
                        </a:rPr>
                        <a:t>Total Transfer from County of Roanoke for 2018-19</a:t>
                      </a:r>
                    </a:p>
                  </a:txBody>
                  <a:tcPr marL="9525" marR="9525" marT="9525" marB="0" anchor="b">
                    <a:lnL>
                      <a:noFill/>
                    </a:lnL>
                    <a:lnR>
                      <a:noFill/>
                    </a:lnR>
                    <a:lnT>
                      <a:noFill/>
                    </a:lnT>
                    <a:lnB>
                      <a:noFill/>
                    </a:lnB>
                    <a:solidFill>
                      <a:srgbClr val="FFFF99"/>
                    </a:solidFill>
                  </a:tcPr>
                </a:tc>
                <a:tc hMerge="1">
                  <a:txBody>
                    <a:bodyPr/>
                    <a:lstStyle/>
                    <a:p>
                      <a:endParaRPr lang="en-US"/>
                    </a:p>
                  </a:txBody>
                  <a:tcPr/>
                </a:tc>
                <a:tc gridSpan="2">
                  <a:txBody>
                    <a:bodyPr/>
                    <a:lstStyle/>
                    <a:p>
                      <a:pPr algn="l" fontAlgn="b"/>
                      <a:r>
                        <a:rPr lang="en-US" sz="12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99"/>
                    </a:solidFill>
                  </a:tcPr>
                </a:tc>
                <a:tc hMerge="1">
                  <a:txBody>
                    <a:bodyPr/>
                    <a:lstStyle/>
                    <a:p>
                      <a:pPr algn="l" fontAlgn="b"/>
                      <a:endParaRPr lang="en-US" sz="12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FFFF99"/>
                    </a:solidFill>
                  </a:tcPr>
                </a:tc>
                <a:tc>
                  <a:txBody>
                    <a:bodyPr/>
                    <a:lstStyle/>
                    <a:p>
                      <a:pPr algn="l" fontAlgn="b"/>
                      <a:r>
                        <a:rPr lang="en-US" sz="1200" b="1"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99"/>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99"/>
                    </a:solidFill>
                  </a:tcPr>
                </a:tc>
                <a:tc>
                  <a:txBody>
                    <a:bodyPr/>
                    <a:lstStyle/>
                    <a:p>
                      <a:pPr algn="l" fontAlgn="b"/>
                      <a:r>
                        <a:rPr lang="en-US" sz="12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99"/>
                    </a:solidFill>
                  </a:tcPr>
                </a:tc>
                <a:tc>
                  <a:txBody>
                    <a:bodyPr/>
                    <a:lstStyle/>
                    <a:p>
                      <a:pPr algn="l" fontAlgn="b"/>
                      <a:r>
                        <a:rPr lang="en-US" sz="1200" b="1" i="0" u="none" strike="noStrike" dirty="0">
                          <a:solidFill>
                            <a:srgbClr val="000000"/>
                          </a:solidFill>
                          <a:effectLst/>
                          <a:latin typeface="Calibri" panose="020F0502020204030204" pitchFamily="34" charset="0"/>
                        </a:rPr>
                        <a:t>   $ 68,649,145 </a:t>
                      </a:r>
                    </a:p>
                  </a:txBody>
                  <a:tcPr marL="9525" marR="9525" marT="9525" marB="0" anchor="b">
                    <a:lnL>
                      <a:noFill/>
                    </a:lnL>
                    <a:lnR>
                      <a:noFill/>
                    </a:lnR>
                    <a:lnT>
                      <a:noFill/>
                    </a:lnT>
                    <a:lnB>
                      <a:noFill/>
                    </a:lnB>
                    <a:solidFill>
                      <a:srgbClr val="FFFF99"/>
                    </a:solidFill>
                  </a:tcPr>
                </a:tc>
                <a:extLst>
                  <a:ext uri="{0D108BD9-81ED-4DB2-BD59-A6C34878D82A}">
                    <a16:rowId xmlns:a16="http://schemas.microsoft.com/office/drawing/2014/main" val="10014"/>
                  </a:ext>
                </a:extLst>
              </a:tr>
            </a:tbl>
          </a:graphicData>
        </a:graphic>
      </p:graphicFrame>
      <p:graphicFrame>
        <p:nvGraphicFramePr>
          <p:cNvPr id="6" name="Chart 5" title="proportionate share of net total taxes">
            <a:extLst>
              <a:ext uri="{FF2B5EF4-FFF2-40B4-BE49-F238E27FC236}">
                <a16:creationId xmlns:a16="http://schemas.microsoft.com/office/drawing/2014/main" id="{9F1270B1-F8A7-4496-9A03-39C799A82F4A}"/>
              </a:ext>
            </a:extLst>
          </p:cNvPr>
          <p:cNvGraphicFramePr>
            <a:graphicFrameLocks/>
          </p:cNvGraphicFramePr>
          <p:nvPr>
            <p:extLst>
              <p:ext uri="{D42A27DB-BD31-4B8C-83A1-F6EECF244321}">
                <p14:modId xmlns:p14="http://schemas.microsoft.com/office/powerpoint/2010/main" val="345998908"/>
              </p:ext>
            </p:extLst>
          </p:nvPr>
        </p:nvGraphicFramePr>
        <p:xfrm>
          <a:off x="2124636" y="4254441"/>
          <a:ext cx="4446494" cy="2216925"/>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hidden="1">
            <a:extLst>
              <a:ext uri="{FF2B5EF4-FFF2-40B4-BE49-F238E27FC236}">
                <a16:creationId xmlns:a16="http://schemas.microsoft.com/office/drawing/2014/main" id="{C579D82C-661F-D44B-A67C-30CD1A241231}"/>
              </a:ext>
            </a:extLst>
          </p:cNvPr>
          <p:cNvSpPr>
            <a:spLocks noGrp="1"/>
          </p:cNvSpPr>
          <p:nvPr>
            <p:ph type="ctrTitle"/>
          </p:nvPr>
        </p:nvSpPr>
        <p:spPr/>
        <p:txBody>
          <a:bodyPr/>
          <a:lstStyle/>
          <a:p>
            <a:r>
              <a:rPr lang="en-US" dirty="0"/>
              <a:t>Proposed county transfer</a:t>
            </a:r>
          </a:p>
        </p:txBody>
      </p:sp>
      <p:sp>
        <p:nvSpPr>
          <p:cNvPr id="5" name="Subtitle 4">
            <a:extLst>
              <a:ext uri="{FF2B5EF4-FFF2-40B4-BE49-F238E27FC236}">
                <a16:creationId xmlns:a16="http://schemas.microsoft.com/office/drawing/2014/main" id="{6C84A155-94AA-1E47-8B6A-9B8044F8E93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57544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title="box"/>
          <p:cNvSpPr/>
          <p:nvPr/>
        </p:nvSpPr>
        <p:spPr>
          <a:xfrm>
            <a:off x="-134471" y="-60642"/>
            <a:ext cx="9278471"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 name="Title 4"/>
          <p:cNvSpPr>
            <a:spLocks noGrp="1"/>
          </p:cNvSpPr>
          <p:nvPr>
            <p:ph type="ctrTitle"/>
          </p:nvPr>
        </p:nvSpPr>
        <p:spPr/>
        <p:txBody>
          <a:bodyPr>
            <a:normAutofit/>
          </a:bodyPr>
          <a:lstStyle/>
          <a:p>
            <a:r>
              <a:rPr lang="en-US" dirty="0"/>
              <a:t>Revenues</a:t>
            </a:r>
            <a:br>
              <a:rPr lang="en-US" dirty="0"/>
            </a:br>
            <a:r>
              <a:rPr lang="en-US" dirty="0"/>
              <a:t>All General Fund</a:t>
            </a:r>
          </a:p>
        </p:txBody>
      </p:sp>
      <p:sp>
        <p:nvSpPr>
          <p:cNvPr id="3" name="Slide Number Placeholder 2"/>
          <p:cNvSpPr>
            <a:spLocks noGrp="1"/>
          </p:cNvSpPr>
          <p:nvPr>
            <p:ph type="sldNum" sz="quarter" idx="12"/>
          </p:nvPr>
        </p:nvSpPr>
        <p:spPr/>
        <p:txBody>
          <a:bodyPr/>
          <a:lstStyle/>
          <a:p>
            <a:fld id="{C07C4F58-0146-8B49-9D96-8E8109A8614C}" type="slidenum">
              <a:rPr lang="en-US" smtClean="0"/>
              <a:t>9</a:t>
            </a:fld>
            <a:endParaRPr lang="en-US" dirty="0"/>
          </a:p>
        </p:txBody>
      </p:sp>
    </p:spTree>
    <p:extLst>
      <p:ext uri="{BB962C8B-B14F-4D97-AF65-F5344CB8AC3E}">
        <p14:creationId xmlns:p14="http://schemas.microsoft.com/office/powerpoint/2010/main" val="1909773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Total General Fund Revenue </a:t>
            </a:r>
          </a:p>
        </p:txBody>
      </p:sp>
      <p:sp>
        <p:nvSpPr>
          <p:cNvPr id="5" name="Title 4" hidden="1">
            <a:extLst>
              <a:ext uri="{FF2B5EF4-FFF2-40B4-BE49-F238E27FC236}">
                <a16:creationId xmlns:a16="http://schemas.microsoft.com/office/drawing/2014/main" id="{085D329A-4DBC-2340-BB3D-A16375E0B76F}"/>
              </a:ext>
            </a:extLst>
          </p:cNvPr>
          <p:cNvSpPr>
            <a:spLocks noGrp="1"/>
          </p:cNvSpPr>
          <p:nvPr>
            <p:ph type="title"/>
          </p:nvPr>
        </p:nvSpPr>
        <p:spPr/>
        <p:txBody>
          <a:bodyPr/>
          <a:lstStyle/>
          <a:p>
            <a:r>
              <a:rPr lang="en-US" dirty="0"/>
              <a:t>Total general fund revenue</a:t>
            </a:r>
          </a:p>
        </p:txBody>
      </p:sp>
      <p:sp>
        <p:nvSpPr>
          <p:cNvPr id="8" name="Content Placeholder 7">
            <a:extLst>
              <a:ext uri="{FF2B5EF4-FFF2-40B4-BE49-F238E27FC236}">
                <a16:creationId xmlns:a16="http://schemas.microsoft.com/office/drawing/2014/main" id="{C19068D3-91A5-DE40-89E5-091441081D74}"/>
              </a:ext>
            </a:extLst>
          </p:cNvPr>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C07C4F58-0146-8B49-9D96-8E8109A8614C}" type="slidenum">
              <a:rPr lang="en-US" smtClean="0"/>
              <a:pPr/>
              <a:t>10</a:t>
            </a:fld>
            <a:endParaRPr lang="en-US" dirty="0"/>
          </a:p>
        </p:txBody>
      </p:sp>
      <p:graphicFrame>
        <p:nvGraphicFramePr>
          <p:cNvPr id="6" name="Object 5" title="total general fund revenue"/>
          <p:cNvGraphicFramePr>
            <a:graphicFrameLocks noChangeAspect="1"/>
          </p:cNvGraphicFramePr>
          <p:nvPr>
            <p:extLst>
              <p:ext uri="{D42A27DB-BD31-4B8C-83A1-F6EECF244321}">
                <p14:modId xmlns:p14="http://schemas.microsoft.com/office/powerpoint/2010/main" val="4002625936"/>
              </p:ext>
            </p:extLst>
          </p:nvPr>
        </p:nvGraphicFramePr>
        <p:xfrm>
          <a:off x="377825" y="900113"/>
          <a:ext cx="8147050" cy="4135437"/>
        </p:xfrm>
        <a:graphic>
          <a:graphicData uri="http://schemas.openxmlformats.org/presentationml/2006/ole">
            <mc:AlternateContent xmlns:mc="http://schemas.openxmlformats.org/markup-compatibility/2006">
              <mc:Choice xmlns:v="urn:schemas-microsoft-com:vml" Requires="v">
                <p:oleObj spid="_x0000_s2100" name="Worksheet" r:id="rId4" imgW="5048244" imgH="2562157" progId="Excel.Sheet.8">
                  <p:embed/>
                </p:oleObj>
              </mc:Choice>
              <mc:Fallback>
                <p:oleObj name="Worksheet" r:id="rId4" imgW="5048244" imgH="2562157" progId="Excel.Sheet.8">
                  <p:embed/>
                  <p:pic>
                    <p:nvPicPr>
                      <p:cNvPr id="0" name=""/>
                      <p:cNvPicPr/>
                      <p:nvPr/>
                    </p:nvPicPr>
                    <p:blipFill>
                      <a:blip r:embed="rId5"/>
                      <a:stretch>
                        <a:fillRect/>
                      </a:stretch>
                    </p:blipFill>
                    <p:spPr>
                      <a:xfrm>
                        <a:off x="377825" y="900113"/>
                        <a:ext cx="8147050" cy="4135437"/>
                      </a:xfrm>
                      <a:prstGeom prst="rect">
                        <a:avLst/>
                      </a:prstGeom>
                    </p:spPr>
                  </p:pic>
                </p:oleObj>
              </mc:Fallback>
            </mc:AlternateContent>
          </a:graphicData>
        </a:graphic>
      </p:graphicFrame>
      <p:sp>
        <p:nvSpPr>
          <p:cNvPr id="7" name="TextBox 6"/>
          <p:cNvSpPr txBox="1"/>
          <p:nvPr/>
        </p:nvSpPr>
        <p:spPr>
          <a:xfrm>
            <a:off x="377825" y="5035550"/>
            <a:ext cx="8147050" cy="923330"/>
          </a:xfrm>
          <a:prstGeom prst="rect">
            <a:avLst/>
          </a:prstGeom>
          <a:noFill/>
        </p:spPr>
        <p:txBody>
          <a:bodyPr wrap="square" rtlCol="0">
            <a:spAutoFit/>
          </a:bodyPr>
          <a:lstStyle/>
          <a:p>
            <a:pPr algn="ctr"/>
            <a:r>
              <a:rPr lang="en-US" dirty="0">
                <a:solidFill>
                  <a:schemeClr val="tx2">
                    <a:lumMod val="60000"/>
                    <a:lumOff val="40000"/>
                  </a:schemeClr>
                </a:solidFill>
              </a:rPr>
              <a:t>This summary uses the Senate Budget which is the lowest of the two state budgets, with expectations that the final General Assembly budget will not be lower.  The House budget is $567,000 higher.</a:t>
            </a:r>
          </a:p>
        </p:txBody>
      </p:sp>
    </p:spTree>
    <p:extLst>
      <p:ext uri="{BB962C8B-B14F-4D97-AF65-F5344CB8AC3E}">
        <p14:creationId xmlns:p14="http://schemas.microsoft.com/office/powerpoint/2010/main" val="1974351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title="box"/>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Stewardship of Local Taxpayer Funding</a:t>
            </a:r>
          </a:p>
        </p:txBody>
      </p:sp>
      <p:graphicFrame>
        <p:nvGraphicFramePr>
          <p:cNvPr id="5" name="Chart 4" descr="2016-17 SOL performance correlated with per pupil expenditures" title="2016-17 SOL performance correlated with per pupil expenditures"/>
          <p:cNvGraphicFramePr>
            <a:graphicFrameLocks/>
          </p:cNvGraphicFramePr>
          <p:nvPr>
            <p:extLst>
              <p:ext uri="{D42A27DB-BD31-4B8C-83A1-F6EECF244321}">
                <p14:modId xmlns:p14="http://schemas.microsoft.com/office/powerpoint/2010/main" val="787103515"/>
              </p:ext>
            </p:extLst>
          </p:nvPr>
        </p:nvGraphicFramePr>
        <p:xfrm>
          <a:off x="502269" y="658480"/>
          <a:ext cx="7886700" cy="528828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hidden="1">
            <a:extLst>
              <a:ext uri="{FF2B5EF4-FFF2-40B4-BE49-F238E27FC236}">
                <a16:creationId xmlns:a16="http://schemas.microsoft.com/office/drawing/2014/main" id="{27E8C913-618E-F445-AEFF-61D0C240396C}"/>
              </a:ext>
            </a:extLst>
          </p:cNvPr>
          <p:cNvSpPr>
            <a:spLocks noGrp="1"/>
          </p:cNvSpPr>
          <p:nvPr>
            <p:ph type="title"/>
          </p:nvPr>
        </p:nvSpPr>
        <p:spPr/>
        <p:txBody>
          <a:bodyPr/>
          <a:lstStyle/>
          <a:p>
            <a:r>
              <a:rPr lang="en-US" dirty="0"/>
              <a:t>stewardship</a:t>
            </a:r>
          </a:p>
        </p:txBody>
      </p:sp>
      <p:sp>
        <p:nvSpPr>
          <p:cNvPr id="3" name="Content Placeholder 2">
            <a:extLst>
              <a:ext uri="{FF2B5EF4-FFF2-40B4-BE49-F238E27FC236}">
                <a16:creationId xmlns:a16="http://schemas.microsoft.com/office/drawing/2014/main" id="{557D81D7-4B21-1E46-8936-E6BAD6C3E5C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52521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title="box"/>
          <p:cNvSpPr/>
          <p:nvPr/>
        </p:nvSpPr>
        <p:spPr>
          <a:xfrm>
            <a:off x="0" y="6033"/>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 name="Title 4"/>
          <p:cNvSpPr>
            <a:spLocks noGrp="1"/>
          </p:cNvSpPr>
          <p:nvPr>
            <p:ph type="ctrTitle"/>
          </p:nvPr>
        </p:nvSpPr>
        <p:spPr/>
        <p:txBody>
          <a:bodyPr/>
          <a:lstStyle/>
          <a:p>
            <a:r>
              <a:rPr lang="en-US" dirty="0"/>
              <a:t>Employee Compensation Update</a:t>
            </a:r>
          </a:p>
        </p:txBody>
      </p:sp>
    </p:spTree>
    <p:extLst>
      <p:ext uri="{BB962C8B-B14F-4D97-AF65-F5344CB8AC3E}">
        <p14:creationId xmlns:p14="http://schemas.microsoft.com/office/powerpoint/2010/main" val="341428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70485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Investment in Our People - Salaries</a:t>
            </a:r>
          </a:p>
        </p:txBody>
      </p:sp>
      <p:sp>
        <p:nvSpPr>
          <p:cNvPr id="6" name="Title 5" hidden="1">
            <a:extLst>
              <a:ext uri="{FF2B5EF4-FFF2-40B4-BE49-F238E27FC236}">
                <a16:creationId xmlns:a16="http://schemas.microsoft.com/office/drawing/2014/main" id="{74B1B548-DDC6-C54C-B1E9-0D96FACB7179}"/>
              </a:ext>
            </a:extLst>
          </p:cNvPr>
          <p:cNvSpPr>
            <a:spLocks noGrp="1"/>
          </p:cNvSpPr>
          <p:nvPr>
            <p:ph type="title"/>
          </p:nvPr>
        </p:nvSpPr>
        <p:spPr/>
        <p:txBody>
          <a:bodyPr/>
          <a:lstStyle/>
          <a:p>
            <a:r>
              <a:rPr lang="en-US" dirty="0"/>
              <a:t>Investment in salaries</a:t>
            </a:r>
          </a:p>
        </p:txBody>
      </p:sp>
      <p:sp>
        <p:nvSpPr>
          <p:cNvPr id="2" name="Content Placeholder 1"/>
          <p:cNvSpPr>
            <a:spLocks noGrp="1"/>
          </p:cNvSpPr>
          <p:nvPr>
            <p:ph idx="1"/>
          </p:nvPr>
        </p:nvSpPr>
        <p:spPr/>
        <p:txBody>
          <a:bodyPr>
            <a:normAutofit fontScale="77500" lnSpcReduction="20000"/>
          </a:bodyPr>
          <a:lstStyle/>
          <a:p>
            <a:pPr lvl="1"/>
            <a:r>
              <a:rPr lang="en-US"/>
              <a:t>Budget Actions supporting Investment in People:</a:t>
            </a:r>
          </a:p>
          <a:p>
            <a:pPr lvl="1"/>
            <a:r>
              <a:rPr lang="en-US"/>
              <a:t>	2016-17		Implemented new pay plan from market study</a:t>
            </a:r>
          </a:p>
          <a:p>
            <a:pPr lvl="1"/>
            <a:r>
              <a:rPr lang="en-US"/>
              <a:t>	2017-18		Employees move up one step on pay plan</a:t>
            </a:r>
          </a:p>
          <a:p>
            <a:pPr lvl="1"/>
            <a:r>
              <a:rPr lang="en-US"/>
              <a:t>	2018-19		Proposal to move employees up one step (2229 employees)						Does not include COLA adjustment to pay plan (no increase at top of scale)</a:t>
            </a:r>
          </a:p>
          <a:p>
            <a:pPr lvl="1"/>
            <a:r>
              <a:rPr lang="en-US"/>
              <a:t>	UPDATE:		1% COLA adjustment to Teacher Scale only (with option to fund 1% stipend for 					teachers above step 30).  If both a step and the scale shift are funded, teachers 					would receive a total of 2.5% on steps 1-30 (exclusive of degree supplements).  If the 				stipend for teachers above step 30 is funded, teachers above step 30 would receive 				a 1% stipend.</a:t>
            </a:r>
          </a:p>
          <a:p>
            <a:pPr lvl="1"/>
            <a:r>
              <a:rPr lang="en-US"/>
              <a:t>				</a:t>
            </a:r>
            <a:endParaRPr lang="en-US" dirty="0"/>
          </a:p>
        </p:txBody>
      </p:sp>
      <p:graphicFrame>
        <p:nvGraphicFramePr>
          <p:cNvPr id="3" name="Table 2" title="salary increaase cost"/>
          <p:cNvGraphicFramePr>
            <a:graphicFrameLocks noGrp="1"/>
          </p:cNvGraphicFramePr>
          <p:nvPr>
            <p:extLst>
              <p:ext uri="{D42A27DB-BD31-4B8C-83A1-F6EECF244321}">
                <p14:modId xmlns:p14="http://schemas.microsoft.com/office/powerpoint/2010/main" val="3226481592"/>
              </p:ext>
            </p:extLst>
          </p:nvPr>
        </p:nvGraphicFramePr>
        <p:xfrm>
          <a:off x="587697" y="4039622"/>
          <a:ext cx="6646820" cy="2299711"/>
        </p:xfrm>
        <a:graphic>
          <a:graphicData uri="http://schemas.openxmlformats.org/drawingml/2006/table">
            <a:tbl>
              <a:tblPr firstRow="1" bandRow="1">
                <a:tableStyleId>{5C22544A-7EE6-4342-B048-85BDC9FD1C3A}</a:tableStyleId>
              </a:tblPr>
              <a:tblGrid>
                <a:gridCol w="4219850">
                  <a:extLst>
                    <a:ext uri="{9D8B030D-6E8A-4147-A177-3AD203B41FA5}">
                      <a16:colId xmlns:a16="http://schemas.microsoft.com/office/drawing/2014/main" val="20000"/>
                    </a:ext>
                  </a:extLst>
                </a:gridCol>
                <a:gridCol w="2426970">
                  <a:extLst>
                    <a:ext uri="{9D8B030D-6E8A-4147-A177-3AD203B41FA5}">
                      <a16:colId xmlns:a16="http://schemas.microsoft.com/office/drawing/2014/main" val="20001"/>
                    </a:ext>
                  </a:extLst>
                </a:gridCol>
              </a:tblGrid>
              <a:tr h="828907">
                <a:tc>
                  <a:txBody>
                    <a:bodyPr/>
                    <a:lstStyle/>
                    <a:p>
                      <a:pPr algn="l"/>
                      <a:endParaRPr lang="en-US" sz="1800" dirty="0"/>
                    </a:p>
                    <a:p>
                      <a:pPr algn="l"/>
                      <a:r>
                        <a:rPr lang="en-US" sz="1800" dirty="0"/>
                        <a:t>Cost of Step Increase for all Employees</a:t>
                      </a:r>
                    </a:p>
                  </a:txBody>
                  <a:tcPr/>
                </a:tc>
                <a:tc>
                  <a:txBody>
                    <a:bodyPr/>
                    <a:lstStyle/>
                    <a:p>
                      <a:pPr algn="ctr"/>
                      <a:endParaRPr lang="en-US" sz="1800" dirty="0"/>
                    </a:p>
                    <a:p>
                      <a:pPr algn="ctr"/>
                      <a:r>
                        <a:rPr lang="en-US" sz="1800" dirty="0"/>
                        <a:t>$1,583,000</a:t>
                      </a:r>
                    </a:p>
                    <a:p>
                      <a:pPr algn="ctr"/>
                      <a:endParaRPr lang="en-US" sz="1800" dirty="0"/>
                    </a:p>
                  </a:txBody>
                  <a:tcPr/>
                </a:tc>
                <a:extLst>
                  <a:ext uri="{0D108BD9-81ED-4DB2-BD59-A6C34878D82A}">
                    <a16:rowId xmlns:a16="http://schemas.microsoft.com/office/drawing/2014/main" val="10000"/>
                  </a:ext>
                </a:extLst>
              </a:tr>
              <a:tr h="607865">
                <a:tc>
                  <a:txBody>
                    <a:bodyPr/>
                    <a:lstStyle/>
                    <a:p>
                      <a:pPr algn="l"/>
                      <a:r>
                        <a:rPr lang="en-US" sz="1600" dirty="0"/>
                        <a:t>Cost of 1% COLA shift in Teacher Scale only – </a:t>
                      </a:r>
                      <a:r>
                        <a:rPr lang="en-US" sz="1100" dirty="0"/>
                        <a:t>this will</a:t>
                      </a:r>
                      <a:r>
                        <a:rPr lang="en-US" sz="1100" baseline="0" dirty="0"/>
                        <a:t> move the entire scale and increase the minimum and maximum salary on the teacher scale (1086 teachers) without adding a step.  </a:t>
                      </a:r>
                      <a:endParaRPr lang="en-US" sz="1200" dirty="0"/>
                    </a:p>
                  </a:txBody>
                  <a:tcPr/>
                </a:tc>
                <a:tc>
                  <a:txBody>
                    <a:bodyPr/>
                    <a:lstStyle/>
                    <a:p>
                      <a:pPr algn="ctr"/>
                      <a:endParaRPr lang="en-US" sz="1600" dirty="0"/>
                    </a:p>
                    <a:p>
                      <a:pPr algn="ctr"/>
                      <a:r>
                        <a:rPr lang="en-US" sz="1600" dirty="0"/>
                        <a:t>$643,764</a:t>
                      </a:r>
                    </a:p>
                  </a:txBody>
                  <a:tcPr/>
                </a:tc>
                <a:extLst>
                  <a:ext uri="{0D108BD9-81ED-4DB2-BD59-A6C34878D82A}">
                    <a16:rowId xmlns:a16="http://schemas.microsoft.com/office/drawing/2014/main" val="10001"/>
                  </a:ext>
                </a:extLst>
              </a:tr>
              <a:tr h="714751">
                <a:tc>
                  <a:txBody>
                    <a:bodyPr/>
                    <a:lstStyle/>
                    <a:p>
                      <a:pPr algn="l"/>
                      <a:r>
                        <a:rPr lang="en-US" sz="1600" dirty="0"/>
                        <a:t>Cost of 1% stipend for Teachers</a:t>
                      </a:r>
                      <a:r>
                        <a:rPr lang="en-US" sz="1600" baseline="0" dirty="0"/>
                        <a:t> above step 30 – </a:t>
                      </a:r>
                      <a:r>
                        <a:rPr lang="en-US" sz="1100" baseline="0" dirty="0"/>
                        <a:t>this will increase the salaries for teachers who are beyond the top of the teacher scale (63 teachers) with a one-time stipend.</a:t>
                      </a:r>
                      <a:endParaRPr lang="en-US" sz="1100" dirty="0"/>
                    </a:p>
                  </a:txBody>
                  <a:tcPr/>
                </a:tc>
                <a:tc>
                  <a:txBody>
                    <a:bodyPr/>
                    <a:lstStyle/>
                    <a:p>
                      <a:pPr algn="ctr"/>
                      <a:endParaRPr lang="en-US" sz="1600" dirty="0"/>
                    </a:p>
                    <a:p>
                      <a:pPr algn="ctr"/>
                      <a:r>
                        <a:rPr lang="en-US" sz="1600" dirty="0"/>
                        <a:t>$43,921</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99087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Health Insurance – Rate Setting Standards</a:t>
            </a:r>
          </a:p>
        </p:txBody>
      </p:sp>
      <p:sp>
        <p:nvSpPr>
          <p:cNvPr id="3" name="Content Placeholder 2"/>
          <p:cNvSpPr>
            <a:spLocks noGrp="1"/>
          </p:cNvSpPr>
          <p:nvPr>
            <p:ph sz="half" idx="1"/>
          </p:nvPr>
        </p:nvSpPr>
        <p:spPr>
          <a:xfrm>
            <a:off x="347785" y="849923"/>
            <a:ext cx="4038600" cy="5496286"/>
          </a:xfrm>
          <a:solidFill>
            <a:schemeClr val="bg1"/>
          </a:solidFill>
          <a:ln w="12700">
            <a:solidFill>
              <a:schemeClr val="accent1">
                <a:shade val="95000"/>
                <a:satMod val="105000"/>
              </a:schemeClr>
            </a:solidFill>
          </a:ln>
        </p:spPr>
        <p:txBody>
          <a:bodyPr>
            <a:normAutofit fontScale="85000" lnSpcReduction="10000"/>
          </a:bodyPr>
          <a:lstStyle/>
          <a:p>
            <a:pPr marL="0" indent="0">
              <a:buNone/>
            </a:pPr>
            <a:r>
              <a:rPr lang="en-US" sz="2400"/>
              <a:t>Proposal #1:</a:t>
            </a:r>
          </a:p>
          <a:p>
            <a:pPr marL="460375" lvl="1"/>
            <a:r>
              <a:rPr lang="en-US" altLang="en-US" sz="1800"/>
              <a:t>Employee pays portion of KC1000 total premium as follows:</a:t>
            </a:r>
          </a:p>
          <a:p>
            <a:pPr marL="460375" lvl="2" indent="-285750"/>
            <a:r>
              <a:rPr lang="en-US" altLang="en-US" sz="1400"/>
              <a:t>8% of employee only </a:t>
            </a:r>
            <a:r>
              <a:rPr lang="en-US" altLang="en-US" sz="1200"/>
              <a:t>(up from 4%)</a:t>
            </a:r>
          </a:p>
          <a:p>
            <a:pPr marL="460375" lvl="2" indent="-285750"/>
            <a:r>
              <a:rPr lang="en-US" altLang="en-US" sz="1400"/>
              <a:t>28% of employee plus one child </a:t>
            </a:r>
            <a:r>
              <a:rPr lang="en-US" altLang="en-US" sz="1200"/>
              <a:t>(same)</a:t>
            </a:r>
          </a:p>
          <a:p>
            <a:pPr marL="460375" lvl="2" indent="-285750"/>
            <a:r>
              <a:rPr lang="en-US" altLang="en-US" sz="1400"/>
              <a:t>35% of employee plus spouse </a:t>
            </a:r>
            <a:r>
              <a:rPr lang="en-US" altLang="en-US" sz="1200"/>
              <a:t>(up from 34%)</a:t>
            </a:r>
          </a:p>
          <a:p>
            <a:pPr marL="460375" lvl="2" indent="-285750"/>
            <a:r>
              <a:rPr lang="en-US" altLang="en-US" sz="1400"/>
              <a:t>35% of family </a:t>
            </a:r>
            <a:r>
              <a:rPr lang="en-US" altLang="en-US" sz="1200"/>
              <a:t>(up from 34%)</a:t>
            </a:r>
          </a:p>
          <a:p>
            <a:pPr marL="460375" lvl="1"/>
            <a:endParaRPr lang="en-US" altLang="en-US" sz="1800"/>
          </a:p>
          <a:p>
            <a:pPr marL="460375" lvl="1"/>
            <a:r>
              <a:rPr lang="en-US" altLang="en-US" sz="1800"/>
              <a:t>School Board health benefit frozen at 2017-18 rate for KC200 plan and employee pays higher portion of KC200 total premium as follows:</a:t>
            </a:r>
          </a:p>
          <a:p>
            <a:pPr marL="460375" lvl="2" indent="-285750"/>
            <a:r>
              <a:rPr lang="en-US" altLang="en-US" sz="1400"/>
              <a:t>29% of employee only </a:t>
            </a:r>
            <a:r>
              <a:rPr lang="en-US" altLang="en-US" sz="1200"/>
              <a:t>(up from 17%)</a:t>
            </a:r>
          </a:p>
          <a:p>
            <a:pPr marL="460375" lvl="2" indent="-285750"/>
            <a:r>
              <a:rPr lang="en-US" altLang="en-US" sz="1400"/>
              <a:t>45% of employee plus one child </a:t>
            </a:r>
            <a:r>
              <a:rPr lang="en-US" altLang="en-US" sz="1200"/>
              <a:t>(up from 36%)</a:t>
            </a:r>
          </a:p>
          <a:p>
            <a:pPr marL="460375" lvl="2" indent="-285750"/>
            <a:r>
              <a:rPr lang="en-US" altLang="en-US" sz="1400"/>
              <a:t>48% of employee plus spouse </a:t>
            </a:r>
            <a:r>
              <a:rPr lang="en-US" altLang="en-US" sz="1200"/>
              <a:t>(up from 40%)</a:t>
            </a:r>
          </a:p>
          <a:p>
            <a:pPr marL="460375" lvl="2" indent="-285750"/>
            <a:r>
              <a:rPr lang="en-US" altLang="en-US" sz="1400"/>
              <a:t>49% of family </a:t>
            </a:r>
            <a:r>
              <a:rPr lang="en-US" altLang="en-US" sz="1200"/>
              <a:t>(up from 40%)</a:t>
            </a:r>
            <a:endParaRPr lang="en-US" altLang="en-US" sz="1400"/>
          </a:p>
          <a:p>
            <a:pPr marL="460375" lvl="1"/>
            <a:endParaRPr lang="en-US" altLang="en-US" sz="1800"/>
          </a:p>
          <a:p>
            <a:pPr marL="460375" lvl="1"/>
            <a:r>
              <a:rPr lang="en-US" altLang="en-US" sz="1800"/>
              <a:t>Assume 50% will move from KC200 to KC1000</a:t>
            </a:r>
          </a:p>
          <a:p>
            <a:pPr marL="460375" lvl="1"/>
            <a:endParaRPr lang="en-US" altLang="en-US" sz="1800"/>
          </a:p>
          <a:p>
            <a:pPr marL="460375" lvl="1"/>
            <a:r>
              <a:rPr lang="en-US" altLang="en-US" sz="1800"/>
              <a:t>Employee pays </a:t>
            </a:r>
            <a:r>
              <a:rPr lang="en-US" altLang="en-US" sz="1800" u="sng"/>
              <a:t>more if electing not to participate in the wellness program</a:t>
            </a:r>
          </a:p>
          <a:p>
            <a:pPr marL="460375" lvl="1"/>
            <a:endParaRPr lang="en-US" sz="1800"/>
          </a:p>
          <a:p>
            <a:pPr marL="460375" lvl="1"/>
            <a:r>
              <a:rPr lang="en-US" sz="1900" b="1"/>
              <a:t>Budget impact = $1,099,503</a:t>
            </a:r>
          </a:p>
          <a:p>
            <a:pPr marL="457200" lvl="1" indent="0">
              <a:buNone/>
            </a:pPr>
            <a:endParaRPr lang="en-US" sz="1600" b="1">
              <a:latin typeface="Calibri" panose="020F0502020204030204" pitchFamily="34" charset="0"/>
              <a:ea typeface="MS Mincho" panose="02020609040205080304" pitchFamily="49" charset="-128"/>
              <a:cs typeface="Times New Roman" panose="02020603050405020304" pitchFamily="18" charset="0"/>
            </a:endParaRPr>
          </a:p>
          <a:p>
            <a:pPr lvl="1"/>
            <a:endParaRPr lang="en-US" altLang="en-US" sz="1800"/>
          </a:p>
          <a:p>
            <a:pPr marL="0" lvl="1" indent="0">
              <a:buNone/>
            </a:pPr>
            <a:endParaRPr lang="en-US" sz="2400" dirty="0"/>
          </a:p>
        </p:txBody>
      </p:sp>
      <p:sp>
        <p:nvSpPr>
          <p:cNvPr id="6" name="Content Placeholder 5"/>
          <p:cNvSpPr>
            <a:spLocks noGrp="1"/>
          </p:cNvSpPr>
          <p:nvPr>
            <p:ph sz="half" idx="2"/>
          </p:nvPr>
        </p:nvSpPr>
        <p:spPr>
          <a:xfrm>
            <a:off x="4572000" y="847969"/>
            <a:ext cx="4038600" cy="45259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a:solidFill>
              <a:schemeClr val="accent1"/>
            </a:solidFill>
          </a:ln>
        </p:spPr>
        <p:txBody>
          <a:bodyPr>
            <a:normAutofit fontScale="85000" lnSpcReduction="10000"/>
          </a:bodyPr>
          <a:lstStyle/>
          <a:p>
            <a:pPr marL="0" indent="0">
              <a:buNone/>
            </a:pPr>
            <a:r>
              <a:rPr lang="en-US" sz="2400"/>
              <a:t>Proposal #2: </a:t>
            </a:r>
            <a:r>
              <a:rPr lang="en-US" sz="1900" u="sng"/>
              <a:t>(Direction of School Board at February 22</a:t>
            </a:r>
            <a:r>
              <a:rPr lang="en-US" sz="1900" u="sng" baseline="30000"/>
              <a:t>nd</a:t>
            </a:r>
            <a:r>
              <a:rPr lang="en-US" sz="1900" u="sng"/>
              <a:t> work session)</a:t>
            </a:r>
          </a:p>
          <a:p>
            <a:pPr marL="460375" lvl="1"/>
            <a:endParaRPr lang="en-US" altLang="en-US" sz="1800"/>
          </a:p>
          <a:p>
            <a:pPr marL="460375" lvl="1"/>
            <a:r>
              <a:rPr lang="en-US" altLang="en-US" sz="1800"/>
              <a:t>KC200 plan is eliminated</a:t>
            </a:r>
          </a:p>
          <a:p>
            <a:pPr marL="460375" lvl="1"/>
            <a:endParaRPr lang="en-US" altLang="en-US" sz="1400"/>
          </a:p>
          <a:p>
            <a:pPr marL="460375" lvl="1"/>
            <a:r>
              <a:rPr lang="en-US" altLang="en-US" sz="1800"/>
              <a:t>Employee pays portion of KC1000 total premium as follows:</a:t>
            </a:r>
          </a:p>
          <a:p>
            <a:pPr marL="460375" lvl="2" indent="-285750"/>
            <a:r>
              <a:rPr lang="en-US" altLang="en-US" sz="1400"/>
              <a:t>10% of employee only </a:t>
            </a:r>
            <a:r>
              <a:rPr lang="en-US" altLang="en-US" sz="1200"/>
              <a:t>(up from 4%)</a:t>
            </a:r>
          </a:p>
          <a:p>
            <a:pPr marL="460375" lvl="2" indent="-285750"/>
            <a:r>
              <a:rPr lang="en-US" altLang="en-US" sz="1400"/>
              <a:t>30% of employee plus one child </a:t>
            </a:r>
            <a:r>
              <a:rPr lang="en-US" altLang="en-US" sz="1200"/>
              <a:t>(up from 28%)</a:t>
            </a:r>
            <a:endParaRPr lang="en-US" altLang="en-US" sz="1400"/>
          </a:p>
          <a:p>
            <a:pPr marL="460375" lvl="2" indent="-285750"/>
            <a:r>
              <a:rPr lang="en-US" altLang="en-US" sz="1400"/>
              <a:t>40% of employee plus spouse </a:t>
            </a:r>
            <a:r>
              <a:rPr lang="en-US" altLang="en-US" sz="1200"/>
              <a:t>(up from 34%)</a:t>
            </a:r>
          </a:p>
          <a:p>
            <a:pPr marL="460375" lvl="2" indent="-285750"/>
            <a:r>
              <a:rPr lang="en-US" altLang="en-US" sz="1400"/>
              <a:t>40% of family </a:t>
            </a:r>
            <a:r>
              <a:rPr lang="en-US" altLang="en-US" sz="1200"/>
              <a:t>(up from 34%)</a:t>
            </a:r>
          </a:p>
          <a:p>
            <a:pPr marL="460375" lvl="1"/>
            <a:endParaRPr lang="en-US" altLang="en-US" sz="1800"/>
          </a:p>
          <a:p>
            <a:pPr marL="460375" lvl="1"/>
            <a:endParaRPr lang="en-US" altLang="en-US" sz="1800"/>
          </a:p>
          <a:p>
            <a:pPr marL="460375" lvl="1"/>
            <a:r>
              <a:rPr lang="en-US" altLang="en-US" sz="1800"/>
              <a:t>Employee pays </a:t>
            </a:r>
            <a:r>
              <a:rPr lang="en-US" altLang="en-US" sz="1800" u="sng"/>
              <a:t>more if electing not to participate in the wellness program</a:t>
            </a:r>
          </a:p>
          <a:p>
            <a:pPr marL="460375" lvl="1"/>
            <a:endParaRPr lang="en-US" sz="1800"/>
          </a:p>
          <a:p>
            <a:pPr marL="460375" lvl="1"/>
            <a:r>
              <a:rPr lang="en-US" sz="1900" b="1"/>
              <a:t>Budget impact = $666,635</a:t>
            </a:r>
          </a:p>
          <a:p>
            <a:pPr marL="460375" lvl="1"/>
            <a:endParaRPr lang="en-US" altLang="en-US" sz="1800" u="sng"/>
          </a:p>
          <a:p>
            <a:endParaRPr lang="en-US" dirty="0"/>
          </a:p>
        </p:txBody>
      </p:sp>
    </p:spTree>
    <p:extLst>
      <p:ext uri="{BB962C8B-B14F-4D97-AF65-F5344CB8AC3E}">
        <p14:creationId xmlns:p14="http://schemas.microsoft.com/office/powerpoint/2010/main" val="2306860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642"/>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Health Insurance – Eliminate KC200</a:t>
            </a:r>
          </a:p>
        </p:txBody>
      </p:sp>
      <p:graphicFrame>
        <p:nvGraphicFramePr>
          <p:cNvPr id="6" name="Content Placeholder 5" title="health insurance options"/>
          <p:cNvGraphicFramePr>
            <a:graphicFrameLocks noGrp="1"/>
          </p:cNvGraphicFramePr>
          <p:nvPr>
            <p:ph idx="1"/>
            <p:extLst>
              <p:ext uri="{D42A27DB-BD31-4B8C-83A1-F6EECF244321}">
                <p14:modId xmlns:p14="http://schemas.microsoft.com/office/powerpoint/2010/main" val="1598389918"/>
              </p:ext>
            </p:extLst>
          </p:nvPr>
        </p:nvGraphicFramePr>
        <p:xfrm>
          <a:off x="238369" y="860695"/>
          <a:ext cx="8600833" cy="4617877"/>
        </p:xfrm>
        <a:graphic>
          <a:graphicData uri="http://schemas.openxmlformats.org/drawingml/2006/table">
            <a:tbl>
              <a:tblPr/>
              <a:tblGrid>
                <a:gridCol w="991070">
                  <a:extLst>
                    <a:ext uri="{9D8B030D-6E8A-4147-A177-3AD203B41FA5}">
                      <a16:colId xmlns:a16="http://schemas.microsoft.com/office/drawing/2014/main" val="20000"/>
                    </a:ext>
                  </a:extLst>
                </a:gridCol>
                <a:gridCol w="499000">
                  <a:extLst>
                    <a:ext uri="{9D8B030D-6E8A-4147-A177-3AD203B41FA5}">
                      <a16:colId xmlns:a16="http://schemas.microsoft.com/office/drawing/2014/main" val="20001"/>
                    </a:ext>
                  </a:extLst>
                </a:gridCol>
                <a:gridCol w="489760">
                  <a:extLst>
                    <a:ext uri="{9D8B030D-6E8A-4147-A177-3AD203B41FA5}">
                      <a16:colId xmlns:a16="http://schemas.microsoft.com/office/drawing/2014/main" val="20002"/>
                    </a:ext>
                  </a:extLst>
                </a:gridCol>
                <a:gridCol w="526724">
                  <a:extLst>
                    <a:ext uri="{9D8B030D-6E8A-4147-A177-3AD203B41FA5}">
                      <a16:colId xmlns:a16="http://schemas.microsoft.com/office/drawing/2014/main" val="20003"/>
                    </a:ext>
                  </a:extLst>
                </a:gridCol>
                <a:gridCol w="452797">
                  <a:extLst>
                    <a:ext uri="{9D8B030D-6E8A-4147-A177-3AD203B41FA5}">
                      <a16:colId xmlns:a16="http://schemas.microsoft.com/office/drawing/2014/main" val="20004"/>
                    </a:ext>
                  </a:extLst>
                </a:gridCol>
                <a:gridCol w="452797">
                  <a:extLst>
                    <a:ext uri="{9D8B030D-6E8A-4147-A177-3AD203B41FA5}">
                      <a16:colId xmlns:a16="http://schemas.microsoft.com/office/drawing/2014/main" val="20005"/>
                    </a:ext>
                  </a:extLst>
                </a:gridCol>
                <a:gridCol w="83167">
                  <a:extLst>
                    <a:ext uri="{9D8B030D-6E8A-4147-A177-3AD203B41FA5}">
                      <a16:colId xmlns:a16="http://schemas.microsoft.com/office/drawing/2014/main" val="20006"/>
                    </a:ext>
                  </a:extLst>
                </a:gridCol>
                <a:gridCol w="933316">
                  <a:extLst>
                    <a:ext uri="{9D8B030D-6E8A-4147-A177-3AD203B41FA5}">
                      <a16:colId xmlns:a16="http://schemas.microsoft.com/office/drawing/2014/main" val="20007"/>
                    </a:ext>
                  </a:extLst>
                </a:gridCol>
                <a:gridCol w="547515">
                  <a:extLst>
                    <a:ext uri="{9D8B030D-6E8A-4147-A177-3AD203B41FA5}">
                      <a16:colId xmlns:a16="http://schemas.microsoft.com/office/drawing/2014/main" val="20008"/>
                    </a:ext>
                  </a:extLst>
                </a:gridCol>
                <a:gridCol w="462038">
                  <a:extLst>
                    <a:ext uri="{9D8B030D-6E8A-4147-A177-3AD203B41FA5}">
                      <a16:colId xmlns:a16="http://schemas.microsoft.com/office/drawing/2014/main" val="20009"/>
                    </a:ext>
                  </a:extLst>
                </a:gridCol>
                <a:gridCol w="526724">
                  <a:extLst>
                    <a:ext uri="{9D8B030D-6E8A-4147-A177-3AD203B41FA5}">
                      <a16:colId xmlns:a16="http://schemas.microsoft.com/office/drawing/2014/main" val="20010"/>
                    </a:ext>
                  </a:extLst>
                </a:gridCol>
                <a:gridCol w="452797">
                  <a:extLst>
                    <a:ext uri="{9D8B030D-6E8A-4147-A177-3AD203B41FA5}">
                      <a16:colId xmlns:a16="http://schemas.microsoft.com/office/drawing/2014/main" val="20011"/>
                    </a:ext>
                  </a:extLst>
                </a:gridCol>
                <a:gridCol w="452797">
                  <a:extLst>
                    <a:ext uri="{9D8B030D-6E8A-4147-A177-3AD203B41FA5}">
                      <a16:colId xmlns:a16="http://schemas.microsoft.com/office/drawing/2014/main" val="20012"/>
                    </a:ext>
                  </a:extLst>
                </a:gridCol>
                <a:gridCol w="547515">
                  <a:extLst>
                    <a:ext uri="{9D8B030D-6E8A-4147-A177-3AD203B41FA5}">
                      <a16:colId xmlns:a16="http://schemas.microsoft.com/office/drawing/2014/main" val="20013"/>
                    </a:ext>
                  </a:extLst>
                </a:gridCol>
                <a:gridCol w="92408">
                  <a:extLst>
                    <a:ext uri="{9D8B030D-6E8A-4147-A177-3AD203B41FA5}">
                      <a16:colId xmlns:a16="http://schemas.microsoft.com/office/drawing/2014/main" val="20014"/>
                    </a:ext>
                  </a:extLst>
                </a:gridCol>
                <a:gridCol w="545204">
                  <a:extLst>
                    <a:ext uri="{9D8B030D-6E8A-4147-A177-3AD203B41FA5}">
                      <a16:colId xmlns:a16="http://schemas.microsoft.com/office/drawing/2014/main" val="20015"/>
                    </a:ext>
                  </a:extLst>
                </a:gridCol>
                <a:gridCol w="545204">
                  <a:extLst>
                    <a:ext uri="{9D8B030D-6E8A-4147-A177-3AD203B41FA5}">
                      <a16:colId xmlns:a16="http://schemas.microsoft.com/office/drawing/2014/main" val="20016"/>
                    </a:ext>
                  </a:extLst>
                </a:gridCol>
              </a:tblGrid>
              <a:tr h="123454">
                <a:tc gridSpan="2">
                  <a:txBody>
                    <a:bodyPr/>
                    <a:lstStyle/>
                    <a:p>
                      <a:pPr algn="l" fontAlgn="b"/>
                      <a:r>
                        <a:rPr lang="en-US" sz="700" b="1" i="0" u="none" strike="noStrike" dirty="0">
                          <a:solidFill>
                            <a:srgbClr val="000000"/>
                          </a:solidFill>
                          <a:effectLst/>
                          <a:latin typeface="Arial" panose="020B0604020202020204" pitchFamily="34" charset="0"/>
                        </a:rPr>
                        <a:t>Roanoke County Schools</a:t>
                      </a:r>
                    </a:p>
                  </a:txBody>
                  <a:tcPr marL="6637" marR="6637" marT="6637" marB="0" anchor="b">
                    <a:lnL>
                      <a:noFill/>
                    </a:lnL>
                    <a:lnR>
                      <a:noFill/>
                    </a:lnR>
                    <a:lnT>
                      <a:noFill/>
                    </a:lnT>
                    <a:lnB>
                      <a:noFill/>
                    </a:lnB>
                  </a:tcPr>
                </a:tc>
                <a:tc hMerge="1">
                  <a:txBody>
                    <a:bodyPr/>
                    <a:lstStyle/>
                    <a:p>
                      <a:endParaRPr lang="en-US"/>
                    </a:p>
                  </a:txBody>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ctr"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ctr"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dirty="0">
                        <a:solidFill>
                          <a:srgbClr val="000000"/>
                        </a:solidFill>
                        <a:effectLst/>
                        <a:latin typeface="Arial MT"/>
                      </a:endParaRPr>
                    </a:p>
                  </a:txBody>
                  <a:tcPr marL="6637" marR="6637" marT="6637" marB="0" anchor="b">
                    <a:lnL>
                      <a:noFill/>
                    </a:lnL>
                    <a:lnR>
                      <a:noFill/>
                    </a:lnR>
                    <a:lnT>
                      <a:noFill/>
                    </a:lnT>
                    <a:lnB>
                      <a:noFill/>
                    </a:lnB>
                  </a:tcPr>
                </a:tc>
                <a:extLst>
                  <a:ext uri="{0D108BD9-81ED-4DB2-BD59-A6C34878D82A}">
                    <a16:rowId xmlns:a16="http://schemas.microsoft.com/office/drawing/2014/main" val="10000"/>
                  </a:ext>
                </a:extLst>
              </a:tr>
              <a:tr h="123454">
                <a:tc gridSpan="4">
                  <a:txBody>
                    <a:bodyPr/>
                    <a:lstStyle/>
                    <a:p>
                      <a:pPr algn="l" fontAlgn="b"/>
                      <a:r>
                        <a:rPr lang="en-US" sz="700" b="1" i="0" u="none" strike="noStrike">
                          <a:solidFill>
                            <a:srgbClr val="000000"/>
                          </a:solidFill>
                          <a:effectLst/>
                          <a:latin typeface="Arial" panose="020B0604020202020204" pitchFamily="34" charset="0"/>
                        </a:rPr>
                        <a:t>Health Insurance Renewal Rates - 12 Month Rates</a:t>
                      </a:r>
                    </a:p>
                  </a:txBody>
                  <a:tcPr marL="6637" marR="6637" marT="663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extLst>
                  <a:ext uri="{0D108BD9-81ED-4DB2-BD59-A6C34878D82A}">
                    <a16:rowId xmlns:a16="http://schemas.microsoft.com/office/drawing/2014/main" val="10001"/>
                  </a:ext>
                </a:extLst>
              </a:tr>
              <a:tr h="123454">
                <a:tc gridSpan="3">
                  <a:txBody>
                    <a:bodyPr/>
                    <a:lstStyle/>
                    <a:p>
                      <a:pPr algn="l" fontAlgn="b"/>
                      <a:r>
                        <a:rPr lang="en-US" sz="700" b="1" i="0" u="none" strike="noStrike">
                          <a:solidFill>
                            <a:srgbClr val="000000"/>
                          </a:solidFill>
                          <a:effectLst/>
                          <a:latin typeface="Arial" panose="020B0604020202020204" pitchFamily="34" charset="0"/>
                        </a:rPr>
                        <a:t>2018-19 -- </a:t>
                      </a:r>
                      <a:r>
                        <a:rPr lang="en-US" sz="700" b="1" i="0" u="none" strike="noStrike">
                          <a:solidFill>
                            <a:srgbClr val="FF0000"/>
                          </a:solidFill>
                          <a:effectLst/>
                          <a:latin typeface="Arial" panose="020B0604020202020204" pitchFamily="34" charset="0"/>
                        </a:rPr>
                        <a:t>ELIMINATE KC200 PLAN</a:t>
                      </a:r>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dirty="0">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dirty="0">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extLst>
                  <a:ext uri="{0D108BD9-81ED-4DB2-BD59-A6C34878D82A}">
                    <a16:rowId xmlns:a16="http://schemas.microsoft.com/office/drawing/2014/main" val="10002"/>
                  </a:ext>
                </a:extLst>
              </a:tr>
              <a:tr h="123454">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extLst>
                  <a:ext uri="{0D108BD9-81ED-4DB2-BD59-A6C34878D82A}">
                    <a16:rowId xmlns:a16="http://schemas.microsoft.com/office/drawing/2014/main" val="10003"/>
                  </a:ext>
                </a:extLst>
              </a:tr>
              <a:tr h="173533">
                <a:tc gridSpan="6">
                  <a:txBody>
                    <a:bodyPr/>
                    <a:lstStyle/>
                    <a:p>
                      <a:pPr algn="ctr" fontAlgn="b"/>
                      <a:r>
                        <a:rPr lang="en-US" sz="1000" b="1" i="0" u="none" strike="noStrike">
                          <a:solidFill>
                            <a:srgbClr val="000000"/>
                          </a:solidFill>
                          <a:effectLst/>
                          <a:latin typeface="Arial" panose="020B0604020202020204" pitchFamily="34" charset="0"/>
                        </a:rPr>
                        <a:t>CURRENT RATES</a:t>
                      </a:r>
                    </a:p>
                  </a:txBody>
                  <a:tcPr marL="6637" marR="6637" marT="6637" marB="0" anchor="b">
                    <a:lnL>
                      <a:noFill/>
                    </a:lnL>
                    <a:lnR>
                      <a:noFill/>
                    </a:lnR>
                    <a:lnT>
                      <a:noFill/>
                    </a:lnT>
                    <a:lnB>
                      <a:noFill/>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gridSpan="10">
                  <a:txBody>
                    <a:bodyPr/>
                    <a:lstStyle/>
                    <a:p>
                      <a:pPr algn="ctr" fontAlgn="b"/>
                      <a:r>
                        <a:rPr lang="en-US" sz="1000" b="1" i="0" u="none" strike="noStrike" dirty="0">
                          <a:solidFill>
                            <a:srgbClr val="000000"/>
                          </a:solidFill>
                          <a:effectLst/>
                          <a:latin typeface="Arial" panose="020B0604020202020204" pitchFamily="34" charset="0"/>
                        </a:rPr>
                        <a:t>RENEWAL RATES</a:t>
                      </a:r>
                    </a:p>
                  </a:txBody>
                  <a:tcPr marL="6637" marR="6637" marT="6637" marB="0" anchor="b">
                    <a:lnL>
                      <a:noFill/>
                    </a:lnL>
                    <a:lnR>
                      <a:noFill/>
                    </a:lnR>
                    <a:lnT>
                      <a:noFill/>
                    </a:lnT>
                    <a:lnB>
                      <a:noFill/>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123454">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1" i="0" u="sng" strike="noStrike">
                        <a:solidFill>
                          <a:srgbClr val="000000"/>
                        </a:solidFill>
                        <a:effectLst/>
                        <a:latin typeface="Arial" panose="020B0604020202020204" pitchFamily="34" charset="0"/>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1" i="0" u="sng" strike="noStrike">
                        <a:solidFill>
                          <a:srgbClr val="000000"/>
                        </a:solidFill>
                        <a:effectLst/>
                        <a:latin typeface="Arial" panose="020B0604020202020204" pitchFamily="34" charset="0"/>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dirty="0">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1000 Plan -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1000 Plan -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700" b="0" i="0" u="none" strike="noStrike">
                          <a:solidFill>
                            <a:srgbClr val="000000"/>
                          </a:solidFill>
                          <a:effectLst/>
                          <a:latin typeface="Arial MT"/>
                        </a:rPr>
                        <a:t>Increase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700" b="1"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06"/>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dirty="0">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(Decrease)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700" b="1" i="0" u="none" strike="noStrike">
                          <a:solidFill>
                            <a:srgbClr val="000000"/>
                          </a:solidFill>
                          <a:effectLst/>
                          <a:latin typeface="Arial MT"/>
                        </a:rPr>
                        <a:t>Per Check</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07"/>
                  </a:ext>
                </a:extLst>
              </a:tr>
              <a:tr h="123454">
                <a:tc>
                  <a:txBody>
                    <a:bodyPr/>
                    <a:lstStyle/>
                    <a:p>
                      <a:pPr algn="l" fontAlgn="b"/>
                      <a:r>
                        <a:rPr lang="en-US" sz="700" b="1" i="0" u="none" strike="noStrike">
                          <a:solidFill>
                            <a:srgbClr val="000000"/>
                          </a:solidFill>
                          <a:effectLst/>
                          <a:latin typeface="Arial" panose="020B0604020202020204" pitchFamily="34" charset="0"/>
                        </a:rPr>
                        <a:t>Current 2017-18</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700" b="1" i="0" u="none" strike="noStrike">
                          <a:solidFill>
                            <a:srgbClr val="000000"/>
                          </a:solidFill>
                          <a:effectLst/>
                          <a:latin typeface="Arial" panose="020B0604020202020204" pitchFamily="34" charset="0"/>
                        </a:rPr>
                        <a:t>Renewal 2018-19</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panose="020B0604020202020204" pitchFamily="34" charset="0"/>
                        </a:rPr>
                        <a:t>Employee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1" i="0" u="none" strike="noStrike">
                          <a:solidFill>
                            <a:srgbClr val="000000"/>
                          </a:solidFill>
                          <a:effectLst/>
                          <a:latin typeface="Arial MT"/>
                        </a:rPr>
                        <a:t>10 Months</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effectLst/>
                          <a:latin typeface="Arial MT"/>
                        </a:rPr>
                        <a:t>12 Months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23454">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523.47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461.79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41.68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20.00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610.89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508.12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41.68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dirty="0">
                          <a:solidFill>
                            <a:srgbClr val="000000"/>
                          </a:solidFill>
                          <a:effectLst/>
                          <a:latin typeface="Arial" panose="020B0604020202020204" pitchFamily="34" charset="0"/>
                        </a:rPr>
                        <a:t>      61.09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41.09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24.65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20.54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23454">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708.65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426.88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198.43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28%</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826.99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495.56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248.10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49.67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29.80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24.83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23454">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1,070.42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623.14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363.94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34%</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1,249.18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666.17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499.67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MT"/>
                        </a:rPr>
                        <a:t>135.73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81.44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67.87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23454">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1,269.01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754.21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431.46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34%</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1,480.93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805.22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592.37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160.91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96.55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80.46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23454">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1000 Plan - NO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 Key Care 1000 Plan - NO WELLNESS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700" b="0" i="0" u="none" strike="noStrike">
                          <a:solidFill>
                            <a:srgbClr val="000000"/>
                          </a:solidFill>
                          <a:effectLst/>
                          <a:latin typeface="Arial MT"/>
                        </a:rPr>
                        <a:t>Increase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ctr"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700" b="1"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14"/>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dirty="0">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(Decrease)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700" b="1" i="0" u="none" strike="noStrike">
                          <a:solidFill>
                            <a:srgbClr val="000000"/>
                          </a:solidFill>
                          <a:effectLst/>
                          <a:latin typeface="Arial MT"/>
                        </a:rPr>
                        <a:t>Per Check</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15"/>
                  </a:ext>
                </a:extLst>
              </a:tr>
              <a:tr h="123454">
                <a:tc>
                  <a:txBody>
                    <a:bodyPr/>
                    <a:lstStyle/>
                    <a:p>
                      <a:pPr algn="l" fontAlgn="b"/>
                      <a:r>
                        <a:rPr lang="en-US" sz="700" b="1" i="0" u="none" strike="noStrike">
                          <a:solidFill>
                            <a:srgbClr val="000000"/>
                          </a:solidFill>
                          <a:effectLst/>
                          <a:latin typeface="Arial" panose="020B0604020202020204" pitchFamily="34" charset="0"/>
                        </a:rPr>
                        <a:t>Current 2017-18</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700" b="1" i="0" u="none" strike="noStrike">
                          <a:solidFill>
                            <a:srgbClr val="000000"/>
                          </a:solidFill>
                          <a:effectLst/>
                          <a:latin typeface="Arial MT"/>
                        </a:rPr>
                        <a:t>Renewal 2018-19</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panose="020B0604020202020204" pitchFamily="34" charset="0"/>
                        </a:rPr>
                        <a:t>Employee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1" i="0" u="none" strike="noStrike">
                          <a:solidFill>
                            <a:srgbClr val="000000"/>
                          </a:solidFill>
                          <a:effectLst/>
                          <a:latin typeface="Arial MT"/>
                        </a:rPr>
                        <a:t>10 Months</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effectLst/>
                          <a:latin typeface="Arial MT"/>
                        </a:rPr>
                        <a:t>12 Months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23454">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617.52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483.21</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41.68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92.63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15%</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panose="020B0604020202020204" pitchFamily="34" charset="0"/>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720.65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534.84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41.68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144.13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51.50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30.90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25.75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23454">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850.66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486.6</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280.72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33%</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992.72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512.29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397.09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116.37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69.82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58.18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23454">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1,212.55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644.19</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485.02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1,415.05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624.18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707.52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222.50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133.50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111.25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23454">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1,411.03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763.28</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564.41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1,646.67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740.00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823.34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258.93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Arial MT"/>
                        </a:rPr>
                        <a:t>155.36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129.46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123454">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200 Plan -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1" i="0" u="none" strike="noStrike">
                        <a:solidFill>
                          <a:srgbClr val="000000"/>
                        </a:solidFill>
                        <a:effectLst/>
                        <a:latin typeface="Arial" panose="020B0604020202020204" pitchFamily="34" charset="0"/>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1000 Plan -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700" b="0" i="0" u="none" strike="noStrike">
                          <a:solidFill>
                            <a:srgbClr val="000000"/>
                          </a:solidFill>
                          <a:effectLst/>
                          <a:latin typeface="Arial MT"/>
                        </a:rPr>
                        <a:t>Increase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ctr"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700" b="1"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22"/>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effectLst/>
                        <a:latin typeface="Arial" panose="020B0604020202020204" pitchFamily="34" charset="0"/>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(Decrease)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n-US" sz="700" b="1" i="0" u="none" strike="noStrike">
                          <a:solidFill>
                            <a:srgbClr val="000000"/>
                          </a:solidFill>
                          <a:effectLst/>
                          <a:latin typeface="Arial MT"/>
                        </a:rPr>
                        <a:t>Per Check</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23"/>
                  </a:ext>
                </a:extLst>
              </a:tr>
              <a:tr h="123454">
                <a:tc>
                  <a:txBody>
                    <a:bodyPr/>
                    <a:lstStyle/>
                    <a:p>
                      <a:pPr algn="l" fontAlgn="b"/>
                      <a:r>
                        <a:rPr lang="en-US" sz="700" b="1" i="0" u="none" strike="noStrike">
                          <a:solidFill>
                            <a:srgbClr val="000000"/>
                          </a:solidFill>
                          <a:effectLst/>
                          <a:latin typeface="Arial" panose="020B0604020202020204" pitchFamily="34" charset="0"/>
                        </a:rPr>
                        <a:t>Current 2017-18</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700" b="1" i="0" u="none" strike="noStrike">
                          <a:solidFill>
                            <a:srgbClr val="000000"/>
                          </a:solidFill>
                          <a:effectLst/>
                          <a:latin typeface="Arial MT"/>
                        </a:rPr>
                        <a:t>Renewal 2018-19</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panose="020B0604020202020204" pitchFamily="34" charset="0"/>
                        </a:rPr>
                        <a:t>Employee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1" i="0" u="none" strike="noStrike">
                          <a:solidFill>
                            <a:srgbClr val="000000"/>
                          </a:solidFill>
                          <a:effectLst/>
                          <a:latin typeface="Arial MT"/>
                        </a:rPr>
                        <a:t>10 Months</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effectLst/>
                          <a:latin typeface="Arial MT"/>
                        </a:rPr>
                        <a:t>12 Months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23454">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627.70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520.03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107.67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17%</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610.89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508.12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41.68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61.09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(46.58)</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(27.95)</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(23.29)</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123454">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886.35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565.81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320.54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36%</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826.99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495.56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248.10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(72.44)</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(43.46)</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(36.22)</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123454">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1,286.76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775.79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510.97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1,249.18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666.17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499.67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(11.30)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(6.78)</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(5.65)</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7"/>
                  </a:ext>
                </a:extLst>
              </a:tr>
              <a:tr h="123454">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1,506.71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897.46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609.25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1,480.93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805.22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592.37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(16.88)</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(10.13)</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(8.44)</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8"/>
                  </a:ext>
                </a:extLst>
              </a:tr>
              <a:tr h="123454">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a:t>
                      </a:r>
                    </a:p>
                  </a:txBody>
                  <a:tcPr marL="6637" marR="6637" marT="6637" marB="0" anchor="b">
                    <a:lnL>
                      <a:noFill/>
                    </a:lnL>
                    <a:lnR>
                      <a:noFill/>
                    </a:lnR>
                    <a:lnT>
                      <a:noFill/>
                    </a:lnT>
                    <a:lnB>
                      <a:noFill/>
                    </a:lnB>
                    <a:solidFill>
                      <a:srgbClr val="FFFFFF"/>
                    </a:solidFill>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9"/>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200 Plan - NO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en-US" sz="700" b="1" i="0" u="none" strike="noStrike">
                          <a:solidFill>
                            <a:srgbClr val="000000"/>
                          </a:solidFill>
                          <a:effectLst/>
                          <a:latin typeface="Arial" panose="020B0604020202020204" pitchFamily="34" charset="0"/>
                        </a:rPr>
                        <a:t>Key Care 1000 Plan - NO WELLNESS</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700" b="0" i="0" u="none" strike="noStrike">
                          <a:solidFill>
                            <a:srgbClr val="000000"/>
                          </a:solidFill>
                          <a:effectLst/>
                          <a:latin typeface="Arial MT"/>
                        </a:rPr>
                        <a:t>Increase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b"/>
                      <a:r>
                        <a:rPr lang="en-US" sz="700" b="1"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0030"/>
                  </a:ext>
                </a:extLst>
              </a:tr>
              <a:tr h="123454">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Arial MT"/>
                      </a:endParaRPr>
                    </a:p>
                  </a:txBody>
                  <a:tcPr marL="6637" marR="6637" marT="663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700" b="0" i="0" u="none" strike="noStrike">
                          <a:solidFill>
                            <a:srgbClr val="000000"/>
                          </a:solidFill>
                          <a:effectLst/>
                          <a:latin typeface="Arial MT"/>
                        </a:rPr>
                        <a:t>Monthly</a:t>
                      </a:r>
                    </a:p>
                  </a:txBody>
                  <a:tcPr marL="6637" marR="6637" marT="663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School</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HRA</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Employee</a:t>
                      </a:r>
                    </a:p>
                  </a:txBody>
                  <a:tcPr marL="6637" marR="6637" marT="663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700" b="0" i="0" u="none" strike="noStrike">
                          <a:solidFill>
                            <a:srgbClr val="000000"/>
                          </a:solidFill>
                          <a:effectLst/>
                          <a:latin typeface="Arial MT"/>
                        </a:rPr>
                        <a:t>(Decrease)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b"/>
                      <a:r>
                        <a:rPr lang="en-US" sz="700" b="1" i="0" u="none" strike="noStrike">
                          <a:solidFill>
                            <a:srgbClr val="000000"/>
                          </a:solidFill>
                          <a:effectLst/>
                          <a:latin typeface="Arial MT"/>
                        </a:rPr>
                        <a:t>Per Check</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extLst>
                  <a:ext uri="{0D108BD9-81ED-4DB2-BD59-A6C34878D82A}">
                    <a16:rowId xmlns:a16="http://schemas.microsoft.com/office/drawing/2014/main" val="10031"/>
                  </a:ext>
                </a:extLst>
              </a:tr>
              <a:tr h="123454">
                <a:tc>
                  <a:txBody>
                    <a:bodyPr/>
                    <a:lstStyle/>
                    <a:p>
                      <a:pPr algn="l" fontAlgn="b"/>
                      <a:r>
                        <a:rPr lang="en-US" sz="700" b="1" i="0" u="none" strike="noStrike">
                          <a:solidFill>
                            <a:srgbClr val="000000"/>
                          </a:solidFill>
                          <a:effectLst/>
                          <a:latin typeface="Arial" panose="020B0604020202020204" pitchFamily="34" charset="0"/>
                        </a:rPr>
                        <a:t>Current 2017-18</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700" b="1" i="0" u="none" strike="noStrike">
                          <a:solidFill>
                            <a:srgbClr val="000000"/>
                          </a:solidFill>
                          <a:effectLst/>
                          <a:latin typeface="Arial" panose="020B0604020202020204" pitchFamily="34" charset="0"/>
                        </a:rPr>
                        <a:t>Renewal 2018-19</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Premium</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Benefit</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Contribution</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Rate</a:t>
                      </a:r>
                    </a:p>
                  </a:txBody>
                  <a:tcPr marL="6637" marR="6637" marT="663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Pays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panose="020B0604020202020204" pitchFamily="34" charset="0"/>
                        </a:rPr>
                        <a:t>Employee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700" b="0" i="0" u="none" strike="noStrike">
                          <a:solidFill>
                            <a:srgbClr val="000000"/>
                          </a:solidFill>
                          <a:effectLst/>
                          <a:latin typeface="Arial" panose="020B0604020202020204" pitchFamily="34" charset="0"/>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en-US" sz="700" b="1" i="0" u="none" strike="noStrike">
                          <a:solidFill>
                            <a:srgbClr val="000000"/>
                          </a:solidFill>
                          <a:effectLst/>
                          <a:latin typeface="Arial MT"/>
                        </a:rPr>
                        <a:t>10 Months</a:t>
                      </a:r>
                    </a:p>
                  </a:txBody>
                  <a:tcPr marL="6637" marR="6637" marT="663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1" i="0" u="none" strike="noStrike">
                          <a:solidFill>
                            <a:srgbClr val="000000"/>
                          </a:solidFill>
                          <a:effectLst/>
                          <a:latin typeface="Arial MT"/>
                        </a:rPr>
                        <a:t>12 Months</a:t>
                      </a:r>
                    </a:p>
                  </a:txBody>
                  <a:tcPr marL="6637" marR="6637" marT="663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2"/>
                  </a:ext>
                </a:extLst>
              </a:tr>
              <a:tr h="123454">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673.76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472.26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201.50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Only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720.65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534.84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41.68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144.13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(57.37)</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(34.42)</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(28.69)</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3"/>
                  </a:ext>
                </a:extLst>
              </a:tr>
              <a:tr h="123454">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932.19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504.67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427.52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46%</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Subscriber + 1 minor</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992.72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512.29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397.09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(30.43)</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(18.26)</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(15.22)</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4"/>
                  </a:ext>
                </a:extLst>
              </a:tr>
              <a:tr h="123454">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1,332.82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709.69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623.13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47%</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Employee + Spouse</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1,415.05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624.18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707.52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84.39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50.64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42.20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5"/>
                  </a:ext>
                </a:extLst>
              </a:tr>
              <a:tr h="123454">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1,552.77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826.18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MT"/>
                        </a:rPr>
                        <a:t>             -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726.59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47%</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Arial MT"/>
                      </a:endParaRP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US" sz="700" b="0" i="0" u="none" strike="noStrike">
                          <a:solidFill>
                            <a:srgbClr val="000000"/>
                          </a:solidFill>
                          <a:effectLst/>
                          <a:latin typeface="Arial MT"/>
                        </a:rPr>
                        <a:t>Family</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1,646.67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740.00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MT"/>
                        </a:rPr>
                        <a:t>        83.34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823.34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50%</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Arial MT"/>
                        </a:rPr>
                        <a:t>96.75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700" b="0" i="0" u="none" strike="noStrike">
                          <a:solidFill>
                            <a:srgbClr val="000000"/>
                          </a:solidFill>
                          <a:effectLst/>
                          <a:latin typeface="Arial MT"/>
                        </a:rPr>
                        <a:t>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fontAlgn="b"/>
                      <a:r>
                        <a:rPr lang="en-US" sz="700" b="0" i="0" u="none" strike="noStrike">
                          <a:solidFill>
                            <a:srgbClr val="000000"/>
                          </a:solidFill>
                          <a:effectLst/>
                          <a:latin typeface="Arial MT"/>
                        </a:rPr>
                        <a:t>58.05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MT"/>
                        </a:rPr>
                        <a:t>48.37 </a:t>
                      </a:r>
                    </a:p>
                  </a:txBody>
                  <a:tcPr marL="6637" marR="6637" marT="663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6"/>
                  </a:ext>
                </a:extLst>
              </a:tr>
            </a:tbl>
          </a:graphicData>
        </a:graphic>
      </p:graphicFrame>
      <p:sp>
        <p:nvSpPr>
          <p:cNvPr id="9" name="TextBox 8"/>
          <p:cNvSpPr txBox="1"/>
          <p:nvPr/>
        </p:nvSpPr>
        <p:spPr>
          <a:xfrm>
            <a:off x="2977662" y="582012"/>
            <a:ext cx="3993661" cy="369332"/>
          </a:xfrm>
          <a:prstGeom prst="rect">
            <a:avLst/>
          </a:prstGeom>
          <a:noFill/>
        </p:spPr>
        <p:txBody>
          <a:bodyPr wrap="square" rtlCol="0">
            <a:spAutoFit/>
          </a:bodyPr>
          <a:lstStyle/>
          <a:p>
            <a:r>
              <a:rPr lang="en-US" dirty="0"/>
              <a:t>DRAFT RATES FOR DISCUSSION ONLY</a:t>
            </a:r>
          </a:p>
        </p:txBody>
      </p:sp>
      <p:sp>
        <p:nvSpPr>
          <p:cNvPr id="5" name="TextBox 4"/>
          <p:cNvSpPr txBox="1"/>
          <p:nvPr/>
        </p:nvSpPr>
        <p:spPr>
          <a:xfrm>
            <a:off x="1820985" y="5764909"/>
            <a:ext cx="4704861" cy="461665"/>
          </a:xfrm>
          <a:prstGeom prst="rect">
            <a:avLst/>
          </a:prstGeom>
          <a:noFill/>
        </p:spPr>
        <p:txBody>
          <a:bodyPr wrap="square" rtlCol="0">
            <a:spAutoFit/>
          </a:bodyPr>
          <a:lstStyle/>
          <a:p>
            <a:pPr algn="ctr"/>
            <a:r>
              <a:rPr lang="en-US" sz="2400" dirty="0"/>
              <a:t>Budget Impact		$666,635</a:t>
            </a:r>
          </a:p>
        </p:txBody>
      </p:sp>
      <p:sp>
        <p:nvSpPr>
          <p:cNvPr id="2" name="Right Arrow 1" title="arrow"/>
          <p:cNvSpPr/>
          <p:nvPr/>
        </p:nvSpPr>
        <p:spPr>
          <a:xfrm>
            <a:off x="2977662" y="1311213"/>
            <a:ext cx="1594338" cy="25186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ight Arrow 6" title="arrow"/>
          <p:cNvSpPr/>
          <p:nvPr/>
        </p:nvSpPr>
        <p:spPr>
          <a:xfrm rot="5400000">
            <a:off x="6983490" y="1117435"/>
            <a:ext cx="780652" cy="25186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29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title="box"/>
          <p:cNvSpPr/>
          <p:nvPr/>
        </p:nvSpPr>
        <p:spPr>
          <a:xfrm>
            <a:off x="0" y="6033"/>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 name="Title 4"/>
          <p:cNvSpPr>
            <a:spLocks noGrp="1"/>
          </p:cNvSpPr>
          <p:nvPr>
            <p:ph type="ctrTitle"/>
          </p:nvPr>
        </p:nvSpPr>
        <p:spPr/>
        <p:txBody>
          <a:bodyPr/>
          <a:lstStyle/>
          <a:p>
            <a:r>
              <a:rPr lang="en-US" dirty="0"/>
              <a:t>Superintendent’s Budget Focus</a:t>
            </a:r>
          </a:p>
        </p:txBody>
      </p:sp>
    </p:spTree>
    <p:extLst>
      <p:ext uri="{BB962C8B-B14F-4D97-AF65-F5344CB8AC3E}">
        <p14:creationId xmlns:p14="http://schemas.microsoft.com/office/powerpoint/2010/main" val="3992729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33"/>
            <a:ext cx="9144000" cy="635000"/>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t>Superintendent’s Budget – Out of Balance</a:t>
            </a:r>
          </a:p>
        </p:txBody>
      </p:sp>
      <p:graphicFrame>
        <p:nvGraphicFramePr>
          <p:cNvPr id="10" name="Object 9" title="list of unfunded proposals"/>
          <p:cNvGraphicFramePr>
            <a:graphicFrameLocks noChangeAspect="1"/>
          </p:cNvGraphicFramePr>
          <p:nvPr>
            <p:extLst>
              <p:ext uri="{D42A27DB-BD31-4B8C-83A1-F6EECF244321}">
                <p14:modId xmlns:p14="http://schemas.microsoft.com/office/powerpoint/2010/main" val="2527399179"/>
              </p:ext>
            </p:extLst>
          </p:nvPr>
        </p:nvGraphicFramePr>
        <p:xfrm>
          <a:off x="4590744" y="857607"/>
          <a:ext cx="4452906" cy="5179209"/>
        </p:xfrm>
        <a:graphic>
          <a:graphicData uri="http://schemas.openxmlformats.org/presentationml/2006/ole">
            <mc:AlternateContent xmlns:mc="http://schemas.openxmlformats.org/markup-compatibility/2006">
              <mc:Choice xmlns:v="urn:schemas-microsoft-com:vml" Requires="v">
                <p:oleObj spid="_x0000_s3129" name="Worksheet" r:id="rId4" imgW="5953190" imgH="6924743" progId="Excel.Sheet.12">
                  <p:embed/>
                </p:oleObj>
              </mc:Choice>
              <mc:Fallback>
                <p:oleObj name="Worksheet" r:id="rId4" imgW="5953190" imgH="6924743" progId="Excel.Sheet.12">
                  <p:embed/>
                  <p:pic>
                    <p:nvPicPr>
                      <p:cNvPr id="0" name=""/>
                      <p:cNvPicPr/>
                      <p:nvPr/>
                    </p:nvPicPr>
                    <p:blipFill>
                      <a:blip r:embed="rId5"/>
                      <a:stretch>
                        <a:fillRect/>
                      </a:stretch>
                    </p:blipFill>
                    <p:spPr>
                      <a:xfrm>
                        <a:off x="4590744" y="857607"/>
                        <a:ext cx="4452906" cy="5179209"/>
                      </a:xfrm>
                      <a:prstGeom prst="rect">
                        <a:avLst/>
                      </a:prstGeom>
                    </p:spPr>
                  </p:pic>
                </p:oleObj>
              </mc:Fallback>
            </mc:AlternateContent>
          </a:graphicData>
        </a:graphic>
      </p:graphicFrame>
      <p:graphicFrame>
        <p:nvGraphicFramePr>
          <p:cNvPr id="5" name="Object 4" title="proposed budget - not balanced"/>
          <p:cNvGraphicFramePr>
            <a:graphicFrameLocks noChangeAspect="1"/>
          </p:cNvGraphicFramePr>
          <p:nvPr>
            <p:extLst>
              <p:ext uri="{D42A27DB-BD31-4B8C-83A1-F6EECF244321}">
                <p14:modId xmlns:p14="http://schemas.microsoft.com/office/powerpoint/2010/main" val="2567717468"/>
              </p:ext>
            </p:extLst>
          </p:nvPr>
        </p:nvGraphicFramePr>
        <p:xfrm>
          <a:off x="354013" y="857607"/>
          <a:ext cx="4140261" cy="5704558"/>
        </p:xfrm>
        <a:graphic>
          <a:graphicData uri="http://schemas.openxmlformats.org/presentationml/2006/ole">
            <mc:AlternateContent xmlns:mc="http://schemas.openxmlformats.org/markup-compatibility/2006">
              <mc:Choice xmlns:v="urn:schemas-microsoft-com:vml" Requires="v">
                <p:oleObj spid="_x0000_s3130" name="Worksheet" r:id="rId6" imgW="5953190" imgH="8200957" progId="Excel.Sheet.12">
                  <p:embed/>
                </p:oleObj>
              </mc:Choice>
              <mc:Fallback>
                <p:oleObj name="Worksheet" r:id="rId6" imgW="5953190" imgH="8200957" progId="Excel.Sheet.12">
                  <p:embed/>
                  <p:pic>
                    <p:nvPicPr>
                      <p:cNvPr id="0" name=""/>
                      <p:cNvPicPr/>
                      <p:nvPr/>
                    </p:nvPicPr>
                    <p:blipFill>
                      <a:blip r:embed="rId7"/>
                      <a:stretch>
                        <a:fillRect/>
                      </a:stretch>
                    </p:blipFill>
                    <p:spPr>
                      <a:xfrm>
                        <a:off x="354013" y="857607"/>
                        <a:ext cx="4140261" cy="5704558"/>
                      </a:xfrm>
                      <a:prstGeom prst="rect">
                        <a:avLst/>
                      </a:prstGeom>
                    </p:spPr>
                  </p:pic>
                </p:oleObj>
              </mc:Fallback>
            </mc:AlternateContent>
          </a:graphicData>
        </a:graphic>
      </p:graphicFrame>
    </p:spTree>
    <p:extLst>
      <p:ext uri="{BB962C8B-B14F-4D97-AF65-F5344CB8AC3E}">
        <p14:creationId xmlns:p14="http://schemas.microsoft.com/office/powerpoint/2010/main" val="78698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6968"/>
            <a:ext cx="8229600" cy="5496806"/>
          </a:xfrm>
        </p:spPr>
        <p:txBody>
          <a:bodyPr>
            <a:normAutofit/>
          </a:bodyPr>
          <a:lstStyle/>
          <a:p>
            <a:r>
              <a:rPr lang="en-US" sz="1600" dirty="0"/>
              <a:t>Update revenues for final General Assembly budget (adjournment on March 10 but </a:t>
            </a:r>
            <a:r>
              <a:rPr lang="en-US" sz="1600" dirty="0" err="1"/>
              <a:t>Calc</a:t>
            </a:r>
            <a:r>
              <a:rPr lang="en-US" sz="1600" dirty="0"/>
              <a:t> Tool may not be available for 7-10 days)</a:t>
            </a:r>
          </a:p>
          <a:p>
            <a:r>
              <a:rPr lang="en-US" sz="1600" dirty="0"/>
              <a:t>Finalize staffing and employee contract database (March 12-13)</a:t>
            </a:r>
          </a:p>
          <a:p>
            <a:r>
              <a:rPr lang="en-US" sz="1600" dirty="0"/>
              <a:t>Cancel work session scheduled for March 13 (no new data expected from General Assembly)</a:t>
            </a:r>
          </a:p>
          <a:p>
            <a:r>
              <a:rPr lang="en-US" sz="1600" dirty="0"/>
              <a:t>Finalize and present Superintendent’s Proposed Budget to the School Board (March 15)</a:t>
            </a:r>
          </a:p>
          <a:p>
            <a:r>
              <a:rPr lang="en-US" sz="1600" dirty="0"/>
              <a:t>Incorporate School Board recommended changes to the Superintendent’s Proposed Budget (March 15-20)</a:t>
            </a:r>
          </a:p>
          <a:p>
            <a:r>
              <a:rPr lang="en-US" sz="1600" dirty="0"/>
              <a:t>Adopt final School Budget (March 22)</a:t>
            </a:r>
          </a:p>
          <a:p>
            <a:r>
              <a:rPr lang="en-US" sz="1600" dirty="0"/>
              <a:t>Submit Adopted School Budget to Board of Supervisors (April 1)</a:t>
            </a:r>
          </a:p>
          <a:p>
            <a:r>
              <a:rPr lang="en-US" sz="1600" dirty="0"/>
              <a:t>Present Adopted School Budget and VPSA bond resolutions for Cave Spring High at Board of Supervisor Meeting (tentatively April 24)</a:t>
            </a:r>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Next Steps for Staff and School Board</a:t>
            </a:r>
          </a:p>
        </p:txBody>
      </p:sp>
      <p:graphicFrame>
        <p:nvGraphicFramePr>
          <p:cNvPr id="2" name="Object 1" title="list of upcoming dates"/>
          <p:cNvGraphicFramePr>
            <a:graphicFrameLocks noChangeAspect="1"/>
          </p:cNvGraphicFramePr>
          <p:nvPr>
            <p:extLst>
              <p:ext uri="{D42A27DB-BD31-4B8C-83A1-F6EECF244321}">
                <p14:modId xmlns:p14="http://schemas.microsoft.com/office/powerpoint/2010/main" val="4196346451"/>
              </p:ext>
            </p:extLst>
          </p:nvPr>
        </p:nvGraphicFramePr>
        <p:xfrm>
          <a:off x="948531" y="4459858"/>
          <a:ext cx="7246938" cy="1620838"/>
        </p:xfrm>
        <a:graphic>
          <a:graphicData uri="http://schemas.openxmlformats.org/presentationml/2006/ole">
            <mc:AlternateContent xmlns:mc="http://schemas.openxmlformats.org/markup-compatibility/2006">
              <mc:Choice xmlns:v="urn:schemas-microsoft-com:vml" Requires="v">
                <p:oleObj spid="_x0000_s4119" name="Worksheet" r:id="rId4" imgW="5067424" imgH="923857" progId="Excel.Sheet.12">
                  <p:embed/>
                </p:oleObj>
              </mc:Choice>
              <mc:Fallback>
                <p:oleObj name="Worksheet" r:id="rId4" imgW="5067424" imgH="923857" progId="Excel.Sheet.12">
                  <p:embed/>
                  <p:pic>
                    <p:nvPicPr>
                      <p:cNvPr id="0" name=""/>
                      <p:cNvPicPr/>
                      <p:nvPr/>
                    </p:nvPicPr>
                    <p:blipFill>
                      <a:blip r:embed="rId5"/>
                      <a:stretch>
                        <a:fillRect/>
                      </a:stretch>
                    </p:blipFill>
                    <p:spPr>
                      <a:xfrm>
                        <a:off x="948531" y="4459858"/>
                        <a:ext cx="7246938" cy="1620838"/>
                      </a:xfrm>
                      <a:prstGeom prst="rect">
                        <a:avLst/>
                      </a:prstGeom>
                      <a:noFill/>
                      <a:ln w="25400">
                        <a:solidFill>
                          <a:schemeClr val="accent1">
                            <a:shade val="95000"/>
                            <a:satMod val="105000"/>
                          </a:schemeClr>
                        </a:solidFill>
                      </a:ln>
                    </p:spPr>
                  </p:pic>
                </p:oleObj>
              </mc:Fallback>
            </mc:AlternateContent>
          </a:graphicData>
        </a:graphic>
      </p:graphicFrame>
    </p:spTree>
    <p:extLst>
      <p:ext uri="{BB962C8B-B14F-4D97-AF65-F5344CB8AC3E}">
        <p14:creationId xmlns:p14="http://schemas.microsoft.com/office/powerpoint/2010/main" val="2053358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dirty="0"/>
              <a:t>Questions &amp; Comments</a:t>
            </a: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buNone/>
            </a:pPr>
            <a:endParaRPr lang="en-US" dirty="0"/>
          </a:p>
        </p:txBody>
      </p:sp>
      <p:sp>
        <p:nvSpPr>
          <p:cNvPr id="6" name="Rectangle 5" title="box"/>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22691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10961</TotalTime>
  <Words>1840</Words>
  <Application>Microsoft Macintosh PowerPoint</Application>
  <PresentationFormat>On-screen Show (4:3)</PresentationFormat>
  <Paragraphs>644</Paragraphs>
  <Slides>19</Slides>
  <Notes>19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MS Mincho</vt:lpstr>
      <vt:lpstr>Arial</vt:lpstr>
      <vt:lpstr>Arial MT</vt:lpstr>
      <vt:lpstr>Calibri</vt:lpstr>
      <vt:lpstr>Times New Roman</vt:lpstr>
      <vt:lpstr>Trebuchet MS</vt:lpstr>
      <vt:lpstr>Office Theme</vt:lpstr>
      <vt:lpstr>Worksheet</vt:lpstr>
      <vt:lpstr>Roanoke County Schools 2018-2019 Budget Work Session  March 8, 2018</vt:lpstr>
      <vt:lpstr>agenda</vt:lpstr>
      <vt:lpstr>Revenues Commonwealth of Virginia</vt:lpstr>
      <vt:lpstr>Differences from governor’s proposed budget</vt:lpstr>
      <vt:lpstr>House and senate budgets</vt:lpstr>
      <vt:lpstr>Revenue Sharing County of Roanoke</vt:lpstr>
      <vt:lpstr>Revenue sharing formula</vt:lpstr>
      <vt:lpstr>Proposed county transfer</vt:lpstr>
      <vt:lpstr>Revenues All General Fund</vt:lpstr>
      <vt:lpstr>Total general fund revenue</vt:lpstr>
      <vt:lpstr>stewardship</vt:lpstr>
      <vt:lpstr>Employee Compensation Update</vt:lpstr>
      <vt:lpstr>Investment in salaries</vt:lpstr>
      <vt:lpstr>PowerPoint Presentation</vt:lpstr>
      <vt:lpstr>PowerPoint Presentation</vt:lpstr>
      <vt:lpstr>Superintendent’s Budget Focus</vt:lpstr>
      <vt:lpstr>PowerPoint Presentation</vt:lpstr>
      <vt:lpstr>PowerPoint Presentation</vt:lpstr>
      <vt:lpstr>PowerPoint Presentation</vt:lpstr>
    </vt:vector>
  </TitlesOfParts>
  <Company>Roanoke County Public Schools</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Lionberger</dc:creator>
  <cp:lastModifiedBy>Chuck Lionberger</cp:lastModifiedBy>
  <cp:revision>281</cp:revision>
  <cp:lastPrinted>2018-03-08T18:47:14Z</cp:lastPrinted>
  <dcterms:created xsi:type="dcterms:W3CDTF">2015-12-09T20:19:47Z</dcterms:created>
  <dcterms:modified xsi:type="dcterms:W3CDTF">2018-03-09T13:34:50Z</dcterms:modified>
</cp:coreProperties>
</file>