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8" r:id="rId3"/>
    <p:sldId id="365" r:id="rId4"/>
    <p:sldId id="376" r:id="rId5"/>
    <p:sldId id="372" r:id="rId6"/>
    <p:sldId id="377" r:id="rId7"/>
    <p:sldId id="290" r:id="rId8"/>
    <p:sldId id="341" r:id="rId9"/>
    <p:sldId id="373" r:id="rId10"/>
    <p:sldId id="374" r:id="rId11"/>
    <p:sldId id="375" r:id="rId12"/>
    <p:sldId id="296" r:id="rId13"/>
    <p:sldId id="343" r:id="rId14"/>
    <p:sldId id="354" r:id="rId15"/>
    <p:sldId id="371" r:id="rId16"/>
    <p:sldId id="355" r:id="rId17"/>
    <p:sldId id="357" r:id="rId18"/>
    <p:sldId id="360" r:id="rId19"/>
    <p:sldId id="362" r:id="rId20"/>
    <p:sldId id="363" r:id="rId21"/>
    <p:sldId id="356" r:id="rId22"/>
    <p:sldId id="338" r:id="rId23"/>
    <p:sldId id="370" r:id="rId24"/>
    <p:sldId id="366" r:id="rId25"/>
    <p:sldId id="368" r:id="rId26"/>
    <p:sldId id="369" r:id="rId27"/>
    <p:sldId id="367" r:id="rId28"/>
    <p:sldId id="378" r:id="rId29"/>
    <p:sldId id="379" r:id="rId30"/>
    <p:sldId id="364" r:id="rId31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8D"/>
    <a:srgbClr val="2C2B6B"/>
    <a:srgbClr val="3D59E4"/>
    <a:srgbClr val="6474B7"/>
    <a:srgbClr val="647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27"/>
    <p:restoredTop sz="83819" autoAdjust="0"/>
  </p:normalViewPr>
  <p:slideViewPr>
    <p:cSldViewPr snapToGrid="0" snapToObjects="1">
      <p:cViewPr varScale="1">
        <p:scale>
          <a:sx n="132" d="100"/>
          <a:sy n="132" d="100"/>
        </p:scale>
        <p:origin x="40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3" d="100"/>
          <a:sy n="93" d="100"/>
        </p:scale>
        <p:origin x="349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3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5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Keep Calm Med" pitchFamily="2" charset="0"/>
                <a:ea typeface="+mn-ea"/>
                <a:cs typeface="+mn-cs"/>
              </a:defRPr>
            </a:pPr>
            <a:r>
              <a:rPr lang="en-US" b="1">
                <a:solidFill>
                  <a:schemeClr val="tx1"/>
                </a:solidFill>
                <a:latin typeface="Trebuchet MS" panose="020B0603020202020204" pitchFamily="34" charset="0"/>
              </a:rPr>
              <a:t>2016-2017 SOL</a:t>
            </a:r>
            <a:r>
              <a:rPr lang="en-US" b="1" baseline="0">
                <a:solidFill>
                  <a:schemeClr val="tx1"/>
                </a:solidFill>
                <a:latin typeface="Trebuchet MS" panose="020B0603020202020204" pitchFamily="34" charset="0"/>
              </a:rPr>
              <a:t> Performance with FY 2016 Per-Pupil Expenditures</a:t>
            </a:r>
            <a:endParaRPr lang="en-US" b="1">
              <a:solidFill>
                <a:schemeClr val="tx1"/>
              </a:solidFill>
              <a:latin typeface="Trebuchet MS" panose="020B0603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Keep Calm Med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ubbleChart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105"/>
            <c:invertIfNegative val="0"/>
            <c:bubble3D val="1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FD3-48F6-AA6D-EE28E1C9499F}"/>
              </c:ext>
            </c:extLst>
          </c:dPt>
          <c:dPt>
            <c:idx val="123"/>
            <c:invertIfNegative val="0"/>
            <c:bubble3D val="1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FD3-48F6-AA6D-EE28E1C9499F}"/>
              </c:ext>
            </c:extLst>
          </c:dPt>
          <c:xVal>
            <c:numRef>
              <c:f>'Bang for Your Buck CSV'!$N$2:$N$133</c:f>
              <c:numCache>
                <c:formatCode>#,##0</c:formatCode>
                <c:ptCount val="132"/>
                <c:pt idx="0">
                  <c:v>10488</c:v>
                </c:pt>
                <c:pt idx="1">
                  <c:v>13011</c:v>
                </c:pt>
                <c:pt idx="2">
                  <c:v>17092</c:v>
                </c:pt>
                <c:pt idx="3">
                  <c:v>11735</c:v>
                </c:pt>
                <c:pt idx="4">
                  <c:v>9418</c:v>
                </c:pt>
                <c:pt idx="5">
                  <c:v>10901</c:v>
                </c:pt>
                <c:pt idx="6">
                  <c:v>9105</c:v>
                </c:pt>
                <c:pt idx="7">
                  <c:v>19323</c:v>
                </c:pt>
                <c:pt idx="8">
                  <c:v>10224</c:v>
                </c:pt>
                <c:pt idx="9">
                  <c:v>18350</c:v>
                </c:pt>
                <c:pt idx="10">
                  <c:v>10127</c:v>
                </c:pt>
                <c:pt idx="11">
                  <c:v>10859</c:v>
                </c:pt>
                <c:pt idx="12">
                  <c:v>11066</c:v>
                </c:pt>
                <c:pt idx="13">
                  <c:v>10586</c:v>
                </c:pt>
                <c:pt idx="14">
                  <c:v>12774</c:v>
                </c:pt>
                <c:pt idx="15">
                  <c:v>11051</c:v>
                </c:pt>
                <c:pt idx="16">
                  <c:v>11795</c:v>
                </c:pt>
                <c:pt idx="17">
                  <c:v>9505</c:v>
                </c:pt>
                <c:pt idx="18">
                  <c:v>9541</c:v>
                </c:pt>
                <c:pt idx="19">
                  <c:v>9489</c:v>
                </c:pt>
                <c:pt idx="20">
                  <c:v>10636</c:v>
                </c:pt>
                <c:pt idx="21">
                  <c:v>14322</c:v>
                </c:pt>
                <c:pt idx="22">
                  <c:v>11939</c:v>
                </c:pt>
                <c:pt idx="23">
                  <c:v>16086</c:v>
                </c:pt>
                <c:pt idx="24">
                  <c:v>10765</c:v>
                </c:pt>
                <c:pt idx="25">
                  <c:v>9592</c:v>
                </c:pt>
                <c:pt idx="26">
                  <c:v>11253</c:v>
                </c:pt>
                <c:pt idx="27">
                  <c:v>11980</c:v>
                </c:pt>
                <c:pt idx="28">
                  <c:v>12337</c:v>
                </c:pt>
                <c:pt idx="29">
                  <c:v>11122</c:v>
                </c:pt>
                <c:pt idx="30">
                  <c:v>11268</c:v>
                </c:pt>
                <c:pt idx="31">
                  <c:v>9742</c:v>
                </c:pt>
                <c:pt idx="32">
                  <c:v>11185</c:v>
                </c:pt>
                <c:pt idx="33">
                  <c:v>10802</c:v>
                </c:pt>
                <c:pt idx="34">
                  <c:v>10933</c:v>
                </c:pt>
                <c:pt idx="35">
                  <c:v>10228</c:v>
                </c:pt>
                <c:pt idx="36">
                  <c:v>11623</c:v>
                </c:pt>
                <c:pt idx="37">
                  <c:v>14399</c:v>
                </c:pt>
                <c:pt idx="38">
                  <c:v>19250</c:v>
                </c:pt>
                <c:pt idx="39">
                  <c:v>12479</c:v>
                </c:pt>
                <c:pt idx="40">
                  <c:v>9858</c:v>
                </c:pt>
                <c:pt idx="41">
                  <c:v>10451</c:v>
                </c:pt>
                <c:pt idx="42">
                  <c:v>14150</c:v>
                </c:pt>
                <c:pt idx="43">
                  <c:v>10724</c:v>
                </c:pt>
                <c:pt idx="44">
                  <c:v>11401</c:v>
                </c:pt>
                <c:pt idx="45">
                  <c:v>13240</c:v>
                </c:pt>
                <c:pt idx="46">
                  <c:v>9987</c:v>
                </c:pt>
                <c:pt idx="47">
                  <c:v>10402</c:v>
                </c:pt>
                <c:pt idx="48">
                  <c:v>10004</c:v>
                </c:pt>
                <c:pt idx="49">
                  <c:v>11304</c:v>
                </c:pt>
                <c:pt idx="50">
                  <c:v>11333</c:v>
                </c:pt>
                <c:pt idx="51">
                  <c:v>9793</c:v>
                </c:pt>
                <c:pt idx="52">
                  <c:v>10273</c:v>
                </c:pt>
                <c:pt idx="53">
                  <c:v>10503</c:v>
                </c:pt>
                <c:pt idx="54">
                  <c:v>10663</c:v>
                </c:pt>
                <c:pt idx="55">
                  <c:v>9772</c:v>
                </c:pt>
                <c:pt idx="56">
                  <c:v>11851</c:v>
                </c:pt>
                <c:pt idx="57">
                  <c:v>9644</c:v>
                </c:pt>
                <c:pt idx="58">
                  <c:v>9777</c:v>
                </c:pt>
                <c:pt idx="59">
                  <c:v>19243</c:v>
                </c:pt>
                <c:pt idx="60">
                  <c:v>10359</c:v>
                </c:pt>
                <c:pt idx="61">
                  <c:v>10341</c:v>
                </c:pt>
                <c:pt idx="62">
                  <c:v>11702</c:v>
                </c:pt>
                <c:pt idx="63">
                  <c:v>8962</c:v>
                </c:pt>
                <c:pt idx="64">
                  <c:v>10449</c:v>
                </c:pt>
                <c:pt idx="65">
                  <c:v>12505</c:v>
                </c:pt>
                <c:pt idx="66">
                  <c:v>10980</c:v>
                </c:pt>
                <c:pt idx="67">
                  <c:v>9572</c:v>
                </c:pt>
                <c:pt idx="68">
                  <c:v>13549</c:v>
                </c:pt>
                <c:pt idx="69">
                  <c:v>11324</c:v>
                </c:pt>
                <c:pt idx="70">
                  <c:v>10692</c:v>
                </c:pt>
                <c:pt idx="71">
                  <c:v>12237</c:v>
                </c:pt>
                <c:pt idx="72">
                  <c:v>10926</c:v>
                </c:pt>
                <c:pt idx="73">
                  <c:v>13036</c:v>
                </c:pt>
                <c:pt idx="74">
                  <c:v>11212</c:v>
                </c:pt>
                <c:pt idx="75">
                  <c:v>11775</c:v>
                </c:pt>
                <c:pt idx="76">
                  <c:v>11786</c:v>
                </c:pt>
                <c:pt idx="77">
                  <c:v>10152</c:v>
                </c:pt>
                <c:pt idx="78">
                  <c:v>10667</c:v>
                </c:pt>
                <c:pt idx="79">
                  <c:v>10674</c:v>
                </c:pt>
                <c:pt idx="80">
                  <c:v>12965</c:v>
                </c:pt>
                <c:pt idx="81">
                  <c:v>9431</c:v>
                </c:pt>
                <c:pt idx="82">
                  <c:v>11191</c:v>
                </c:pt>
                <c:pt idx="83">
                  <c:v>11417</c:v>
                </c:pt>
                <c:pt idx="84">
                  <c:v>11640</c:v>
                </c:pt>
                <c:pt idx="85">
                  <c:v>11943</c:v>
                </c:pt>
                <c:pt idx="86">
                  <c:v>9426</c:v>
                </c:pt>
                <c:pt idx="87">
                  <c:v>9960</c:v>
                </c:pt>
                <c:pt idx="88">
                  <c:v>10270</c:v>
                </c:pt>
                <c:pt idx="89">
                  <c:v>9750</c:v>
                </c:pt>
                <c:pt idx="90">
                  <c:v>9611</c:v>
                </c:pt>
                <c:pt idx="91">
                  <c:v>12068</c:v>
                </c:pt>
                <c:pt idx="92">
                  <c:v>9272</c:v>
                </c:pt>
                <c:pt idx="93">
                  <c:v>10510</c:v>
                </c:pt>
                <c:pt idx="94">
                  <c:v>10896</c:v>
                </c:pt>
                <c:pt idx="95">
                  <c:v>10585</c:v>
                </c:pt>
                <c:pt idx="96">
                  <c:v>11516</c:v>
                </c:pt>
                <c:pt idx="97">
                  <c:v>10128</c:v>
                </c:pt>
                <c:pt idx="98">
                  <c:v>10880</c:v>
                </c:pt>
                <c:pt idx="99">
                  <c:v>10400</c:v>
                </c:pt>
                <c:pt idx="100">
                  <c:v>9866</c:v>
                </c:pt>
                <c:pt idx="101">
                  <c:v>13737</c:v>
                </c:pt>
                <c:pt idx="102">
                  <c:v>13843</c:v>
                </c:pt>
                <c:pt idx="103">
                  <c:v>11162</c:v>
                </c:pt>
                <c:pt idx="104">
                  <c:v>12405</c:v>
                </c:pt>
                <c:pt idx="105">
                  <c:v>10081</c:v>
                </c:pt>
                <c:pt idx="106">
                  <c:v>11091</c:v>
                </c:pt>
                <c:pt idx="107">
                  <c:v>10971</c:v>
                </c:pt>
                <c:pt idx="108">
                  <c:v>9580</c:v>
                </c:pt>
                <c:pt idx="109">
                  <c:v>10859</c:v>
                </c:pt>
                <c:pt idx="110">
                  <c:v>9155</c:v>
                </c:pt>
                <c:pt idx="111">
                  <c:v>10377</c:v>
                </c:pt>
                <c:pt idx="112">
                  <c:v>9906</c:v>
                </c:pt>
                <c:pt idx="113">
                  <c:v>12179</c:v>
                </c:pt>
                <c:pt idx="114">
                  <c:v>10571</c:v>
                </c:pt>
                <c:pt idx="115">
                  <c:v>10130</c:v>
                </c:pt>
                <c:pt idx="116">
                  <c:v>11048</c:v>
                </c:pt>
                <c:pt idx="117">
                  <c:v>10433</c:v>
                </c:pt>
                <c:pt idx="118">
                  <c:v>18589</c:v>
                </c:pt>
                <c:pt idx="119">
                  <c:v>16495</c:v>
                </c:pt>
                <c:pt idx="120">
                  <c:v>9417</c:v>
                </c:pt>
                <c:pt idx="121">
                  <c:v>11185</c:v>
                </c:pt>
                <c:pt idx="122">
                  <c:v>9741</c:v>
                </c:pt>
                <c:pt idx="123">
                  <c:v>9971</c:v>
                </c:pt>
                <c:pt idx="124">
                  <c:v>10803</c:v>
                </c:pt>
                <c:pt idx="125">
                  <c:v>11893</c:v>
                </c:pt>
                <c:pt idx="126">
                  <c:v>11394</c:v>
                </c:pt>
                <c:pt idx="127">
                  <c:v>11300</c:v>
                </c:pt>
                <c:pt idx="128">
                  <c:v>12724</c:v>
                </c:pt>
                <c:pt idx="129">
                  <c:v>9009</c:v>
                </c:pt>
                <c:pt idx="130">
                  <c:v>9762</c:v>
                </c:pt>
                <c:pt idx="131">
                  <c:v>10205</c:v>
                </c:pt>
              </c:numCache>
            </c:numRef>
          </c:xVal>
          <c:yVal>
            <c:numRef>
              <c:f>'Bang for Your Buck CSV'!$O$2:$O$133</c:f>
              <c:numCache>
                <c:formatCode>General</c:formatCode>
                <c:ptCount val="132"/>
                <c:pt idx="0">
                  <c:v>72.5</c:v>
                </c:pt>
                <c:pt idx="1">
                  <c:v>78.5</c:v>
                </c:pt>
                <c:pt idx="2">
                  <c:v>68.5</c:v>
                </c:pt>
                <c:pt idx="3">
                  <c:v>72</c:v>
                </c:pt>
                <c:pt idx="4">
                  <c:v>80.5</c:v>
                </c:pt>
                <c:pt idx="5">
                  <c:v>77</c:v>
                </c:pt>
                <c:pt idx="6">
                  <c:v>81.5</c:v>
                </c:pt>
                <c:pt idx="7">
                  <c:v>86.5</c:v>
                </c:pt>
                <c:pt idx="8">
                  <c:v>79.5</c:v>
                </c:pt>
                <c:pt idx="9">
                  <c:v>83.5</c:v>
                </c:pt>
                <c:pt idx="10">
                  <c:v>81</c:v>
                </c:pt>
                <c:pt idx="11">
                  <c:v>84</c:v>
                </c:pt>
                <c:pt idx="12">
                  <c:v>88.5</c:v>
                </c:pt>
                <c:pt idx="13">
                  <c:v>74</c:v>
                </c:pt>
                <c:pt idx="14">
                  <c:v>64.5</c:v>
                </c:pt>
                <c:pt idx="15">
                  <c:v>73</c:v>
                </c:pt>
                <c:pt idx="16">
                  <c:v>68.5</c:v>
                </c:pt>
                <c:pt idx="17">
                  <c:v>72.5</c:v>
                </c:pt>
                <c:pt idx="18">
                  <c:v>80</c:v>
                </c:pt>
                <c:pt idx="19">
                  <c:v>71</c:v>
                </c:pt>
                <c:pt idx="20">
                  <c:v>80</c:v>
                </c:pt>
                <c:pt idx="21">
                  <c:v>70</c:v>
                </c:pt>
                <c:pt idx="22">
                  <c:v>80.5</c:v>
                </c:pt>
                <c:pt idx="23">
                  <c:v>75</c:v>
                </c:pt>
                <c:pt idx="24">
                  <c:v>83</c:v>
                </c:pt>
                <c:pt idx="25">
                  <c:v>83</c:v>
                </c:pt>
                <c:pt idx="26">
                  <c:v>78.5</c:v>
                </c:pt>
                <c:pt idx="27">
                  <c:v>75</c:v>
                </c:pt>
                <c:pt idx="28">
                  <c:v>79</c:v>
                </c:pt>
                <c:pt idx="29">
                  <c:v>67.5</c:v>
                </c:pt>
                <c:pt idx="30">
                  <c:v>77</c:v>
                </c:pt>
                <c:pt idx="31">
                  <c:v>79</c:v>
                </c:pt>
                <c:pt idx="32">
                  <c:v>70.5</c:v>
                </c:pt>
                <c:pt idx="33">
                  <c:v>56</c:v>
                </c:pt>
                <c:pt idx="34">
                  <c:v>81</c:v>
                </c:pt>
                <c:pt idx="35">
                  <c:v>78</c:v>
                </c:pt>
                <c:pt idx="36">
                  <c:v>69.5</c:v>
                </c:pt>
                <c:pt idx="37">
                  <c:v>83.5</c:v>
                </c:pt>
                <c:pt idx="38">
                  <c:v>90.5</c:v>
                </c:pt>
                <c:pt idx="39">
                  <c:v>79</c:v>
                </c:pt>
                <c:pt idx="40">
                  <c:v>81.5</c:v>
                </c:pt>
                <c:pt idx="41">
                  <c:v>79.5</c:v>
                </c:pt>
                <c:pt idx="42">
                  <c:v>70</c:v>
                </c:pt>
                <c:pt idx="43">
                  <c:v>81</c:v>
                </c:pt>
                <c:pt idx="44">
                  <c:v>76.5</c:v>
                </c:pt>
                <c:pt idx="45">
                  <c:v>70.5</c:v>
                </c:pt>
                <c:pt idx="46">
                  <c:v>82</c:v>
                </c:pt>
                <c:pt idx="47">
                  <c:v>81</c:v>
                </c:pt>
                <c:pt idx="48">
                  <c:v>82</c:v>
                </c:pt>
                <c:pt idx="49">
                  <c:v>85</c:v>
                </c:pt>
                <c:pt idx="50">
                  <c:v>80</c:v>
                </c:pt>
                <c:pt idx="51">
                  <c:v>75.5</c:v>
                </c:pt>
                <c:pt idx="52">
                  <c:v>58.5</c:v>
                </c:pt>
                <c:pt idx="53">
                  <c:v>73</c:v>
                </c:pt>
                <c:pt idx="54">
                  <c:v>75.5</c:v>
                </c:pt>
                <c:pt idx="55">
                  <c:v>86.5</c:v>
                </c:pt>
                <c:pt idx="56">
                  <c:v>68.5</c:v>
                </c:pt>
                <c:pt idx="57">
                  <c:v>78.5</c:v>
                </c:pt>
                <c:pt idx="58">
                  <c:v>79</c:v>
                </c:pt>
                <c:pt idx="59">
                  <c:v>76.5</c:v>
                </c:pt>
                <c:pt idx="60">
                  <c:v>71</c:v>
                </c:pt>
                <c:pt idx="61">
                  <c:v>82</c:v>
                </c:pt>
                <c:pt idx="62">
                  <c:v>76.5</c:v>
                </c:pt>
                <c:pt idx="63">
                  <c:v>82</c:v>
                </c:pt>
                <c:pt idx="64">
                  <c:v>77</c:v>
                </c:pt>
                <c:pt idx="65">
                  <c:v>66</c:v>
                </c:pt>
                <c:pt idx="66">
                  <c:v>79</c:v>
                </c:pt>
                <c:pt idx="67">
                  <c:v>86.5</c:v>
                </c:pt>
                <c:pt idx="68">
                  <c:v>86</c:v>
                </c:pt>
                <c:pt idx="69">
                  <c:v>79</c:v>
                </c:pt>
                <c:pt idx="70">
                  <c:v>70</c:v>
                </c:pt>
                <c:pt idx="71">
                  <c:v>69</c:v>
                </c:pt>
                <c:pt idx="72">
                  <c:v>75</c:v>
                </c:pt>
                <c:pt idx="73">
                  <c:v>73</c:v>
                </c:pt>
                <c:pt idx="74">
                  <c:v>74.5</c:v>
                </c:pt>
                <c:pt idx="75">
                  <c:v>65.5</c:v>
                </c:pt>
                <c:pt idx="76">
                  <c:v>78.5</c:v>
                </c:pt>
                <c:pt idx="77">
                  <c:v>75</c:v>
                </c:pt>
                <c:pt idx="78">
                  <c:v>77</c:v>
                </c:pt>
                <c:pt idx="79">
                  <c:v>83</c:v>
                </c:pt>
                <c:pt idx="80">
                  <c:v>77.5</c:v>
                </c:pt>
                <c:pt idx="81">
                  <c:v>82.5</c:v>
                </c:pt>
                <c:pt idx="82">
                  <c:v>70.5</c:v>
                </c:pt>
                <c:pt idx="83">
                  <c:v>70.5</c:v>
                </c:pt>
                <c:pt idx="84">
                  <c:v>71</c:v>
                </c:pt>
                <c:pt idx="85">
                  <c:v>78.5</c:v>
                </c:pt>
                <c:pt idx="86">
                  <c:v>80.5</c:v>
                </c:pt>
                <c:pt idx="87">
                  <c:v>74.5</c:v>
                </c:pt>
                <c:pt idx="88">
                  <c:v>79</c:v>
                </c:pt>
                <c:pt idx="89">
                  <c:v>77</c:v>
                </c:pt>
                <c:pt idx="90">
                  <c:v>85.5</c:v>
                </c:pt>
                <c:pt idx="91">
                  <c:v>56</c:v>
                </c:pt>
                <c:pt idx="92">
                  <c:v>83</c:v>
                </c:pt>
                <c:pt idx="93">
                  <c:v>88</c:v>
                </c:pt>
                <c:pt idx="94">
                  <c:v>71</c:v>
                </c:pt>
                <c:pt idx="95">
                  <c:v>82</c:v>
                </c:pt>
                <c:pt idx="96">
                  <c:v>63</c:v>
                </c:pt>
                <c:pt idx="97">
                  <c:v>83.5</c:v>
                </c:pt>
                <c:pt idx="98">
                  <c:v>79.5</c:v>
                </c:pt>
                <c:pt idx="99">
                  <c:v>77</c:v>
                </c:pt>
                <c:pt idx="100">
                  <c:v>82.5</c:v>
                </c:pt>
                <c:pt idx="101">
                  <c:v>83.5</c:v>
                </c:pt>
                <c:pt idx="102">
                  <c:v>56</c:v>
                </c:pt>
                <c:pt idx="103">
                  <c:v>83</c:v>
                </c:pt>
                <c:pt idx="104">
                  <c:v>75.5</c:v>
                </c:pt>
                <c:pt idx="105">
                  <c:v>87</c:v>
                </c:pt>
                <c:pt idx="106">
                  <c:v>77.5</c:v>
                </c:pt>
                <c:pt idx="107">
                  <c:v>83.5</c:v>
                </c:pt>
                <c:pt idx="108">
                  <c:v>85.5</c:v>
                </c:pt>
                <c:pt idx="109">
                  <c:v>84.5</c:v>
                </c:pt>
                <c:pt idx="110">
                  <c:v>86</c:v>
                </c:pt>
                <c:pt idx="111">
                  <c:v>70.5</c:v>
                </c:pt>
                <c:pt idx="112">
                  <c:v>79</c:v>
                </c:pt>
                <c:pt idx="113">
                  <c:v>83</c:v>
                </c:pt>
                <c:pt idx="114">
                  <c:v>79.5</c:v>
                </c:pt>
                <c:pt idx="115">
                  <c:v>82</c:v>
                </c:pt>
                <c:pt idx="116">
                  <c:v>74.5</c:v>
                </c:pt>
                <c:pt idx="117">
                  <c:v>77.5</c:v>
                </c:pt>
                <c:pt idx="118">
                  <c:v>75.5</c:v>
                </c:pt>
                <c:pt idx="119">
                  <c:v>78</c:v>
                </c:pt>
                <c:pt idx="120">
                  <c:v>84.5</c:v>
                </c:pt>
                <c:pt idx="121">
                  <c:v>85</c:v>
                </c:pt>
                <c:pt idx="122">
                  <c:v>75</c:v>
                </c:pt>
                <c:pt idx="123">
                  <c:v>86</c:v>
                </c:pt>
                <c:pt idx="124">
                  <c:v>69.5</c:v>
                </c:pt>
                <c:pt idx="125">
                  <c:v>92</c:v>
                </c:pt>
                <c:pt idx="126">
                  <c:v>70</c:v>
                </c:pt>
                <c:pt idx="127">
                  <c:v>82.5</c:v>
                </c:pt>
                <c:pt idx="128">
                  <c:v>70.5</c:v>
                </c:pt>
                <c:pt idx="129">
                  <c:v>90</c:v>
                </c:pt>
                <c:pt idx="130">
                  <c:v>85</c:v>
                </c:pt>
                <c:pt idx="131">
                  <c:v>90</c:v>
                </c:pt>
              </c:numCache>
            </c:numRef>
          </c:yVal>
          <c:bubbleSize>
            <c:numRef>
              <c:f>'Bang for Your Buck CSV'!$P$2:$P$133</c:f>
              <c:numCache>
                <c:formatCode>General</c:formatCode>
                <c:ptCount val="132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10</c:v>
                </c:pt>
                <c:pt idx="15">
                  <c:v>10</c:v>
                </c:pt>
                <c:pt idx="16">
                  <c:v>10</c:v>
                </c:pt>
                <c:pt idx="17">
                  <c:v>10</c:v>
                </c:pt>
                <c:pt idx="18">
                  <c:v>10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  <c:pt idx="27">
                  <c:v>10</c:v>
                </c:pt>
                <c:pt idx="28">
                  <c:v>10</c:v>
                </c:pt>
                <c:pt idx="29">
                  <c:v>10</c:v>
                </c:pt>
                <c:pt idx="30">
                  <c:v>10</c:v>
                </c:pt>
                <c:pt idx="31">
                  <c:v>10</c:v>
                </c:pt>
                <c:pt idx="32">
                  <c:v>10</c:v>
                </c:pt>
                <c:pt idx="33">
                  <c:v>10</c:v>
                </c:pt>
                <c:pt idx="34">
                  <c:v>10</c:v>
                </c:pt>
                <c:pt idx="35">
                  <c:v>10</c:v>
                </c:pt>
                <c:pt idx="36">
                  <c:v>10</c:v>
                </c:pt>
                <c:pt idx="37">
                  <c:v>10</c:v>
                </c:pt>
                <c:pt idx="38">
                  <c:v>10</c:v>
                </c:pt>
                <c:pt idx="39">
                  <c:v>10</c:v>
                </c:pt>
                <c:pt idx="40">
                  <c:v>10</c:v>
                </c:pt>
                <c:pt idx="41">
                  <c:v>10</c:v>
                </c:pt>
                <c:pt idx="42">
                  <c:v>10</c:v>
                </c:pt>
                <c:pt idx="43">
                  <c:v>10</c:v>
                </c:pt>
                <c:pt idx="44">
                  <c:v>10</c:v>
                </c:pt>
                <c:pt idx="45">
                  <c:v>10</c:v>
                </c:pt>
                <c:pt idx="46">
                  <c:v>10</c:v>
                </c:pt>
                <c:pt idx="47">
                  <c:v>10</c:v>
                </c:pt>
                <c:pt idx="48">
                  <c:v>10</c:v>
                </c:pt>
                <c:pt idx="49">
                  <c:v>10</c:v>
                </c:pt>
                <c:pt idx="50">
                  <c:v>10</c:v>
                </c:pt>
                <c:pt idx="51">
                  <c:v>10</c:v>
                </c:pt>
                <c:pt idx="52">
                  <c:v>10</c:v>
                </c:pt>
                <c:pt idx="53">
                  <c:v>10</c:v>
                </c:pt>
                <c:pt idx="54">
                  <c:v>10</c:v>
                </c:pt>
                <c:pt idx="55">
                  <c:v>10</c:v>
                </c:pt>
                <c:pt idx="56">
                  <c:v>10</c:v>
                </c:pt>
                <c:pt idx="57">
                  <c:v>10</c:v>
                </c:pt>
                <c:pt idx="58">
                  <c:v>10</c:v>
                </c:pt>
                <c:pt idx="59">
                  <c:v>10</c:v>
                </c:pt>
                <c:pt idx="60">
                  <c:v>10</c:v>
                </c:pt>
                <c:pt idx="61">
                  <c:v>10</c:v>
                </c:pt>
                <c:pt idx="62">
                  <c:v>10</c:v>
                </c:pt>
                <c:pt idx="63">
                  <c:v>10</c:v>
                </c:pt>
                <c:pt idx="64">
                  <c:v>10</c:v>
                </c:pt>
                <c:pt idx="65">
                  <c:v>10</c:v>
                </c:pt>
                <c:pt idx="66">
                  <c:v>10</c:v>
                </c:pt>
                <c:pt idx="67">
                  <c:v>10</c:v>
                </c:pt>
                <c:pt idx="68">
                  <c:v>10</c:v>
                </c:pt>
                <c:pt idx="69">
                  <c:v>10</c:v>
                </c:pt>
                <c:pt idx="70">
                  <c:v>10</c:v>
                </c:pt>
                <c:pt idx="71">
                  <c:v>10</c:v>
                </c:pt>
                <c:pt idx="72">
                  <c:v>10</c:v>
                </c:pt>
                <c:pt idx="73">
                  <c:v>10</c:v>
                </c:pt>
                <c:pt idx="74">
                  <c:v>10</c:v>
                </c:pt>
                <c:pt idx="75">
                  <c:v>10</c:v>
                </c:pt>
                <c:pt idx="76">
                  <c:v>10</c:v>
                </c:pt>
                <c:pt idx="77">
                  <c:v>10</c:v>
                </c:pt>
                <c:pt idx="78">
                  <c:v>10</c:v>
                </c:pt>
                <c:pt idx="79">
                  <c:v>10</c:v>
                </c:pt>
                <c:pt idx="80">
                  <c:v>10</c:v>
                </c:pt>
                <c:pt idx="81">
                  <c:v>10</c:v>
                </c:pt>
                <c:pt idx="82">
                  <c:v>10</c:v>
                </c:pt>
                <c:pt idx="83">
                  <c:v>10</c:v>
                </c:pt>
                <c:pt idx="84">
                  <c:v>10</c:v>
                </c:pt>
                <c:pt idx="85">
                  <c:v>10</c:v>
                </c:pt>
                <c:pt idx="86">
                  <c:v>10</c:v>
                </c:pt>
                <c:pt idx="87">
                  <c:v>10</c:v>
                </c:pt>
                <c:pt idx="88">
                  <c:v>10</c:v>
                </c:pt>
                <c:pt idx="89">
                  <c:v>10</c:v>
                </c:pt>
                <c:pt idx="90">
                  <c:v>10</c:v>
                </c:pt>
                <c:pt idx="91">
                  <c:v>10</c:v>
                </c:pt>
                <c:pt idx="92">
                  <c:v>10</c:v>
                </c:pt>
                <c:pt idx="93">
                  <c:v>10</c:v>
                </c:pt>
                <c:pt idx="94">
                  <c:v>10</c:v>
                </c:pt>
                <c:pt idx="95">
                  <c:v>10</c:v>
                </c:pt>
                <c:pt idx="96">
                  <c:v>10</c:v>
                </c:pt>
                <c:pt idx="97">
                  <c:v>10</c:v>
                </c:pt>
                <c:pt idx="98">
                  <c:v>10</c:v>
                </c:pt>
                <c:pt idx="99">
                  <c:v>10</c:v>
                </c:pt>
                <c:pt idx="100">
                  <c:v>10</c:v>
                </c:pt>
                <c:pt idx="101">
                  <c:v>10</c:v>
                </c:pt>
                <c:pt idx="102">
                  <c:v>10</c:v>
                </c:pt>
                <c:pt idx="103">
                  <c:v>10</c:v>
                </c:pt>
                <c:pt idx="104">
                  <c:v>10</c:v>
                </c:pt>
                <c:pt idx="105">
                  <c:v>10</c:v>
                </c:pt>
                <c:pt idx="106">
                  <c:v>10</c:v>
                </c:pt>
                <c:pt idx="107">
                  <c:v>10</c:v>
                </c:pt>
                <c:pt idx="108">
                  <c:v>10</c:v>
                </c:pt>
                <c:pt idx="109">
                  <c:v>10</c:v>
                </c:pt>
                <c:pt idx="110">
                  <c:v>10</c:v>
                </c:pt>
                <c:pt idx="111">
                  <c:v>10</c:v>
                </c:pt>
                <c:pt idx="112">
                  <c:v>10</c:v>
                </c:pt>
                <c:pt idx="113">
                  <c:v>10</c:v>
                </c:pt>
                <c:pt idx="114">
                  <c:v>10</c:v>
                </c:pt>
                <c:pt idx="115">
                  <c:v>10</c:v>
                </c:pt>
                <c:pt idx="116">
                  <c:v>10</c:v>
                </c:pt>
                <c:pt idx="117">
                  <c:v>10</c:v>
                </c:pt>
                <c:pt idx="118">
                  <c:v>10</c:v>
                </c:pt>
                <c:pt idx="119">
                  <c:v>10</c:v>
                </c:pt>
                <c:pt idx="120">
                  <c:v>10</c:v>
                </c:pt>
                <c:pt idx="121">
                  <c:v>10</c:v>
                </c:pt>
                <c:pt idx="122">
                  <c:v>10</c:v>
                </c:pt>
                <c:pt idx="123">
                  <c:v>10</c:v>
                </c:pt>
                <c:pt idx="124">
                  <c:v>10</c:v>
                </c:pt>
                <c:pt idx="125">
                  <c:v>10</c:v>
                </c:pt>
                <c:pt idx="126">
                  <c:v>10</c:v>
                </c:pt>
                <c:pt idx="127">
                  <c:v>10</c:v>
                </c:pt>
                <c:pt idx="128">
                  <c:v>10</c:v>
                </c:pt>
                <c:pt idx="129">
                  <c:v>10</c:v>
                </c:pt>
                <c:pt idx="130">
                  <c:v>10</c:v>
                </c:pt>
                <c:pt idx="131">
                  <c:v>10</c:v>
                </c:pt>
              </c:numCache>
            </c:numRef>
          </c:bubbleSize>
          <c:bubble3D val="1"/>
          <c:extLst>
            <c:ext xmlns:c16="http://schemas.microsoft.com/office/drawing/2014/chart" uri="{C3380CC4-5D6E-409C-BE32-E72D297353CC}">
              <c16:uniqueId val="{00000004-7FD3-48F6-AA6D-EE28E1C949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7"/>
        <c:showNegBubbles val="0"/>
        <c:axId val="179035448"/>
        <c:axId val="179035056"/>
      </c:bubbleChart>
      <c:valAx>
        <c:axId val="179035448"/>
        <c:scaling>
          <c:orientation val="minMax"/>
          <c:min val="8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Per-Pupil Spending ($)</a:t>
                </a:r>
              </a:p>
              <a:p>
                <a:pPr>
                  <a:defRPr/>
                </a:pPr>
                <a:r>
                  <a:rPr lang="en-US" sz="1100" b="1" i="1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Only</a:t>
                </a:r>
                <a:r>
                  <a:rPr lang="en-US" sz="1100" b="1" i="1" baseline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 1 of 132 Virginia School Districts Has Higher Scores With Lower Per-Pupil Spending</a:t>
                </a:r>
                <a:endParaRPr lang="en-US" sz="1100" b="1" i="1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15780934991821677"/>
              <c:y val="0.903035883632986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035056"/>
        <c:crosses val="autoZero"/>
        <c:crossBetween val="midCat"/>
        <c:majorUnit val="1000"/>
      </c:valAx>
      <c:valAx>
        <c:axId val="179035056"/>
        <c:scaling>
          <c:orientation val="minMax"/>
          <c:max val="100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en-US" sz="1200" b="1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SOL</a:t>
                </a:r>
                <a:r>
                  <a:rPr lang="en-US" sz="1200" b="1" baseline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 % Passing (Average of Reading &amp; Math)</a:t>
                </a:r>
                <a:endParaRPr lang="en-US" sz="1200" b="1">
                  <a:solidFill>
                    <a:schemeClr val="tx1"/>
                  </a:solidFill>
                  <a:latin typeface="Trebuchet MS" panose="020B0603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Trebuchet MS" panose="020B0603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035448"/>
        <c:crosses val="autoZero"/>
        <c:crossBetween val="midCat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1587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Employee Monthly Pay Rate – Employee Only</a:t>
            </a:r>
          </a:p>
          <a:p>
            <a:pPr>
              <a:defRPr/>
            </a:pPr>
            <a:r>
              <a:rPr lang="en-US" dirty="0"/>
              <a:t>High</a:t>
            </a:r>
            <a:r>
              <a:rPr lang="en-US" baseline="0" dirty="0"/>
              <a:t> Deductible Plan Comparisons</a:t>
            </a:r>
          </a:p>
          <a:p>
            <a:pPr>
              <a:defRPr/>
            </a:pPr>
            <a:r>
              <a:rPr lang="en-US" baseline="0" dirty="0"/>
              <a:t>2017-2018 Rates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182967794261769"/>
          <c:y val="0.16810576011676312"/>
          <c:w val="0.63064297142026871"/>
          <c:h val="0.8016692748409944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51F-4FE6-96E7-12DACF8B007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'EE Only'!$C$5:$C$13</c:f>
              <c:strCache>
                <c:ptCount val="9"/>
                <c:pt idx="0">
                  <c:v>Alleghany County  $1,000</c:v>
                </c:pt>
                <c:pt idx="1">
                  <c:v>Bedford County  $2,000</c:v>
                </c:pt>
                <c:pt idx="2">
                  <c:v>Botetourt County  $2,000</c:v>
                </c:pt>
                <c:pt idx="3">
                  <c:v>Craig County  $1,000</c:v>
                </c:pt>
                <c:pt idx="4">
                  <c:v>Franklin County  $1,000</c:v>
                </c:pt>
                <c:pt idx="5">
                  <c:v>Pittsylvania County  $1,000</c:v>
                </c:pt>
                <c:pt idx="6">
                  <c:v>Roanoke City  $2,000</c:v>
                </c:pt>
                <c:pt idx="7">
                  <c:v>Roanoke County  $1,000</c:v>
                </c:pt>
                <c:pt idx="8">
                  <c:v>Salem City  $2,000</c:v>
                </c:pt>
              </c:strCache>
            </c:strRef>
          </c:cat>
          <c:val>
            <c:numRef>
              <c:f>'EE Only'!$D$5:$D$13</c:f>
              <c:numCache>
                <c:formatCode>_("$"* #,##0_);_("$"* \(#,##0\);_("$"* "-"??_);_(@_)</c:formatCode>
                <c:ptCount val="9"/>
                <c:pt idx="0">
                  <c:v>57</c:v>
                </c:pt>
                <c:pt idx="1">
                  <c:v>85</c:v>
                </c:pt>
                <c:pt idx="2">
                  <c:v>0</c:v>
                </c:pt>
                <c:pt idx="3">
                  <c:v>34</c:v>
                </c:pt>
                <c:pt idx="4">
                  <c:v>170</c:v>
                </c:pt>
                <c:pt idx="5">
                  <c:v>73.59166666666664</c:v>
                </c:pt>
                <c:pt idx="6">
                  <c:v>56.666666666666664</c:v>
                </c:pt>
                <c:pt idx="7">
                  <c:v>20</c:v>
                </c:pt>
                <c:pt idx="8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1F-4FE6-96E7-12DACF8B00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9033880"/>
        <c:axId val="178322512"/>
      </c:barChart>
      <c:catAx>
        <c:axId val="17903388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322512"/>
        <c:crosses val="autoZero"/>
        <c:auto val="1"/>
        <c:lblAlgn val="ctr"/>
        <c:lblOffset val="100"/>
        <c:noMultiLvlLbl val="0"/>
      </c:catAx>
      <c:valAx>
        <c:axId val="178322512"/>
        <c:scaling>
          <c:orientation val="minMax"/>
        </c:scaling>
        <c:delete val="1"/>
        <c:axPos val="t"/>
        <c:numFmt formatCode="_(&quot;$&quot;* #,##0_);_(&quot;$&quot;* \(#,##0\);_(&quot;$&quot;* &quot;-&quot;??_);_(@_)" sourceLinked="1"/>
        <c:majorTickMark val="none"/>
        <c:minorTickMark val="none"/>
        <c:tickLblPos val="nextTo"/>
        <c:crossAx val="179033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Employee Monthly Pay Rate – Family</a:t>
            </a:r>
          </a:p>
          <a:p>
            <a:pPr>
              <a:defRPr/>
            </a:pPr>
            <a:r>
              <a:rPr lang="en-US" dirty="0"/>
              <a:t>High Deductible Plan Comparisons</a:t>
            </a:r>
          </a:p>
          <a:p>
            <a:pPr>
              <a:defRPr/>
            </a:pPr>
            <a:r>
              <a:rPr lang="en-US" dirty="0"/>
              <a:t>2017-2018 Rates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6909407235516023"/>
          <c:y val="0.14862312788964621"/>
          <c:w val="0.62980800818869975"/>
          <c:h val="0.8020533230619006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12A-4D82-9680-E7ACB7BDC1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Family!$C$29:$C$37</c:f>
              <c:strCache>
                <c:ptCount val="9"/>
                <c:pt idx="0">
                  <c:v>Alleghany County - $2,000</c:v>
                </c:pt>
                <c:pt idx="1">
                  <c:v>Bedford County - $4,000</c:v>
                </c:pt>
                <c:pt idx="2">
                  <c:v>Botetourt County - $2,000</c:v>
                </c:pt>
                <c:pt idx="3">
                  <c:v>Craig County - $2,000</c:v>
                </c:pt>
                <c:pt idx="4">
                  <c:v>Franklin County - $2,000</c:v>
                </c:pt>
                <c:pt idx="5">
                  <c:v>Pittsylvania County - $2,000</c:v>
                </c:pt>
                <c:pt idx="6">
                  <c:v>Roanoke City - $4,000</c:v>
                </c:pt>
                <c:pt idx="7">
                  <c:v>Roanoke County - $2,000</c:v>
                </c:pt>
                <c:pt idx="8">
                  <c:v>Salem City - $4,000</c:v>
                </c:pt>
              </c:strCache>
            </c:strRef>
          </c:cat>
          <c:val>
            <c:numRef>
              <c:f>Family!$D$29:$D$37</c:f>
              <c:numCache>
                <c:formatCode>_("$"* #,##0_);_("$"* \(#,##0\);_("$"* "-"??_);_(@_)</c:formatCode>
                <c:ptCount val="9"/>
                <c:pt idx="0">
                  <c:v>642</c:v>
                </c:pt>
                <c:pt idx="1">
                  <c:v>986</c:v>
                </c:pt>
                <c:pt idx="2">
                  <c:v>897</c:v>
                </c:pt>
                <c:pt idx="3">
                  <c:v>782</c:v>
                </c:pt>
                <c:pt idx="4">
                  <c:v>1028</c:v>
                </c:pt>
                <c:pt idx="5">
                  <c:v>1544</c:v>
                </c:pt>
                <c:pt idx="6">
                  <c:v>165</c:v>
                </c:pt>
                <c:pt idx="7">
                  <c:v>431</c:v>
                </c:pt>
                <c:pt idx="8">
                  <c:v>830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2A-4D82-9680-E7ACB7BDC1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78324472"/>
        <c:axId val="178324080"/>
      </c:barChart>
      <c:catAx>
        <c:axId val="17832447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324080"/>
        <c:crosses val="autoZero"/>
        <c:auto val="1"/>
        <c:lblAlgn val="ctr"/>
        <c:lblOffset val="100"/>
        <c:noMultiLvlLbl val="0"/>
      </c:catAx>
      <c:valAx>
        <c:axId val="178324080"/>
        <c:scaling>
          <c:orientation val="minMax"/>
        </c:scaling>
        <c:delete val="1"/>
        <c:axPos val="t"/>
        <c:numFmt formatCode="_(&quot;$&quot;* #,##0_);_(&quot;$&quot;* \(#,##0\);_(&quot;$&quot;* &quot;-&quot;??_);_(@_)" sourceLinked="1"/>
        <c:majorTickMark val="none"/>
        <c:minorTickMark val="none"/>
        <c:tickLblPos val="nextTo"/>
        <c:crossAx val="17832447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gif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0.09662</cdr:x>
      <cdr:y>0.10645</cdr:y>
    </cdr:from>
    <cdr:to>
      <cdr:x>0.17005</cdr:x>
      <cdr:y>0.22039</cdr:y>
    </cdr:to>
    <cdr:pic>
      <cdr:nvPicPr>
        <cdr:cNvPr id="3" name="Picture 2" title="Roanoke County Public Schools logo">
          <a:extLst xmlns:a="http://schemas.openxmlformats.org/drawingml/2006/main">
            <a:ext uri="{FF2B5EF4-FFF2-40B4-BE49-F238E27FC236}">
              <a16:creationId xmlns:a16="http://schemas.microsoft.com/office/drawing/2014/main" id="{CA55EDE5-F10B-4B42-8078-BF28A50AB69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762000" y="541020"/>
          <a:ext cx="579120" cy="579120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0.16329</cdr:x>
      <cdr:y>0.1994</cdr:y>
    </cdr:from>
    <cdr:to>
      <cdr:x>0.22029</cdr:x>
      <cdr:y>0.26537</cdr:y>
    </cdr:to>
    <cdr:cxnSp macro="">
      <cdr:nvCxnSpPr>
        <cdr:cNvPr id="5" name="Straight Arrow Connector 4" title="arrow">
          <a:extLst xmlns:a="http://schemas.openxmlformats.org/drawingml/2006/main">
            <a:ext uri="{FF2B5EF4-FFF2-40B4-BE49-F238E27FC236}">
              <a16:creationId xmlns:a16="http://schemas.microsoft.com/office/drawing/2014/main" id="{F33EA64B-6F57-41D4-8A91-C470E84E7FDD}"/>
            </a:ext>
          </a:extLst>
        </cdr:cNvPr>
        <cdr:cNvCxnSpPr/>
      </cdr:nvCxnSpPr>
      <cdr:spPr>
        <a:xfrm xmlns:a="http://schemas.openxmlformats.org/drawingml/2006/main">
          <a:off x="1287780" y="1013460"/>
          <a:ext cx="449580" cy="33528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698" cy="481876"/>
          </a:xfrm>
          <a:prstGeom prst="rect">
            <a:avLst/>
          </a:prstGeom>
        </p:spPr>
        <p:txBody>
          <a:bodyPr vert="horz" lIns="95485" tIns="47744" rIns="95485" bIns="47744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832" y="1"/>
            <a:ext cx="3169698" cy="481876"/>
          </a:xfrm>
          <a:prstGeom prst="rect">
            <a:avLst/>
          </a:prstGeom>
        </p:spPr>
        <p:txBody>
          <a:bodyPr vert="horz" lIns="95485" tIns="47744" rIns="95485" bIns="47744" rtlCol="0"/>
          <a:lstStyle>
            <a:lvl1pPr algn="r">
              <a:defRPr sz="1100"/>
            </a:lvl1pPr>
          </a:lstStyle>
          <a:p>
            <a:fld id="{41C6D451-8A47-4BD3-8681-BBFA30B07392}" type="datetimeFigureOut">
              <a:rPr lang="en-US" smtClean="0"/>
              <a:t>3/15/18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325"/>
            <a:ext cx="3169698" cy="481876"/>
          </a:xfrm>
          <a:prstGeom prst="rect">
            <a:avLst/>
          </a:prstGeom>
        </p:spPr>
        <p:txBody>
          <a:bodyPr vert="horz" lIns="95485" tIns="47744" rIns="95485" bIns="47744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832" y="9119325"/>
            <a:ext cx="3169698" cy="481876"/>
          </a:xfrm>
          <a:prstGeom prst="rect">
            <a:avLst/>
          </a:prstGeom>
        </p:spPr>
        <p:txBody>
          <a:bodyPr vert="horz" lIns="95485" tIns="47744" rIns="95485" bIns="47744" rtlCol="0" anchor="b"/>
          <a:lstStyle>
            <a:lvl1pPr algn="r">
              <a:defRPr sz="1100"/>
            </a:lvl1pPr>
          </a:lstStyle>
          <a:p>
            <a:fld id="{4C2470FE-0EFC-4C8D-821A-0324022A05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714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0" y="10"/>
            <a:ext cx="3169919" cy="481728"/>
          </a:xfrm>
          <a:prstGeom prst="rect">
            <a:avLst/>
          </a:prstGeom>
        </p:spPr>
        <p:txBody>
          <a:bodyPr vert="horz" lIns="96583" tIns="48294" rIns="96583" bIns="48294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8" y="10"/>
            <a:ext cx="3169919" cy="481728"/>
          </a:xfrm>
          <a:prstGeom prst="rect">
            <a:avLst/>
          </a:prstGeom>
        </p:spPr>
        <p:txBody>
          <a:bodyPr vert="horz" lIns="96583" tIns="48294" rIns="96583" bIns="48294" rtlCol="0"/>
          <a:lstStyle>
            <a:lvl1pPr algn="r">
              <a:defRPr sz="1100"/>
            </a:lvl1pPr>
          </a:lstStyle>
          <a:p>
            <a:fld id="{DC842B6F-A3BE-41D6-9247-587B87571410}" type="datetimeFigureOut">
              <a:rPr lang="en-US" smtClean="0"/>
              <a:t>3/15/18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198563"/>
            <a:ext cx="4321175" cy="3241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83" tIns="48294" rIns="96583" bIns="4829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82"/>
            <a:ext cx="5852160" cy="3780473"/>
          </a:xfrm>
          <a:prstGeom prst="rect">
            <a:avLst/>
          </a:prstGeom>
        </p:spPr>
        <p:txBody>
          <a:bodyPr vert="horz" lIns="96583" tIns="48294" rIns="96583" bIns="4829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0" y="9119486"/>
            <a:ext cx="3169919" cy="481727"/>
          </a:xfrm>
          <a:prstGeom prst="rect">
            <a:avLst/>
          </a:prstGeom>
        </p:spPr>
        <p:txBody>
          <a:bodyPr vert="horz" lIns="96583" tIns="48294" rIns="96583" bIns="48294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8" y="9119486"/>
            <a:ext cx="3169919" cy="481727"/>
          </a:xfrm>
          <a:prstGeom prst="rect">
            <a:avLst/>
          </a:prstGeom>
        </p:spPr>
        <p:txBody>
          <a:bodyPr vert="horz" lIns="96583" tIns="48294" rIns="96583" bIns="48294" rtlCol="0" anchor="b"/>
          <a:lstStyle>
            <a:lvl1pPr algn="r">
              <a:defRPr sz="1100"/>
            </a:lvl1pPr>
          </a:lstStyle>
          <a:p>
            <a:fld id="{C44637AE-700E-4ACD-BBD0-BDC557EBA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550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410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153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95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792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989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619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438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54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787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2509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534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</a:t>
            </a:r>
            <a:r>
              <a:rPr lang="en-US" baseline="0" dirty="0"/>
              <a:t> 1 school division has higher scores with lower per pupil costs.</a:t>
            </a:r>
          </a:p>
          <a:p>
            <a:r>
              <a:rPr lang="en-US" baseline="0" dirty="0"/>
              <a:t>5 school divisions have higher scores with higher per pupil costs.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498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228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Bus Fund – increase</a:t>
            </a:r>
            <a:r>
              <a:rPr lang="en-US" baseline="0" dirty="0"/>
              <a:t> based on scheduled bus replacements (age and mileage)</a:t>
            </a:r>
            <a:endParaRPr lang="en-US" dirty="0"/>
          </a:p>
          <a:p>
            <a:r>
              <a:rPr lang="en-US" dirty="0"/>
              <a:t>Capital Projects Fund – p/y included funding for CSHS project; no big</a:t>
            </a:r>
            <a:r>
              <a:rPr lang="en-US" baseline="0" dirty="0"/>
              <a:t> capital project to begin in FY18-19</a:t>
            </a:r>
          </a:p>
          <a:p>
            <a:r>
              <a:rPr lang="en-US" baseline="0" dirty="0"/>
              <a:t>Tech Fund – collapsed funding from general fund (e-rate and student laptop fee) into new fund for tech replacement plan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617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1431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408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3080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1283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9069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1215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5827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225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891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6086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6005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1000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8299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246E7-3590-4D4F-AA76-E8629170D50A}" type="slidenum">
              <a:rPr lang="en-US" smtClean="0"/>
              <a:t>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2679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24013" y="1255713"/>
            <a:ext cx="4518025" cy="33893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how RCPS compares in the high deductible marke</a:t>
            </a:r>
            <a:r>
              <a:rPr lang="en-US" baseline="0" dirty="0"/>
              <a:t>t and the low deductible market.</a:t>
            </a:r>
          </a:p>
          <a:p>
            <a:r>
              <a:rPr lang="en-US" baseline="0" dirty="0"/>
              <a:t>Understanding that the deductibles vary by district which also impacts the rate setting.</a:t>
            </a:r>
          </a:p>
          <a:p>
            <a:r>
              <a:rPr lang="en-US" baseline="0" dirty="0"/>
              <a:t>Show financial gap between what RCPS employees are paying and what neighboring school district employees are paying – reflects need for employee increase in share of premium.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16AB3-138B-4AD3-A0B3-6C0BDA1073D2}" type="slidenum">
              <a:rPr lang="en-US" altLang="en-US" smtClean="0">
                <a:solidFill>
                  <a:prstClr val="black"/>
                </a:solidFill>
              </a:rPr>
              <a:pPr/>
              <a:t>29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2959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637AE-700E-4ACD-BBD0-BDC557EBACA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288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D9505F1-EA34-4732-B366-AB38223FE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EA65B-7C4D-452A-81EE-49652DA3CDD8}" type="datetime1">
              <a:rPr lang="en-US" smtClean="0"/>
              <a:t>3/15/18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835C578-CB25-489E-910D-8C62CA5A7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14FE359-BCDF-4A2D-934D-E4F110A32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77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1/8/2018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95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9717-4395-475B-9283-65B307640B06}" type="datetime1">
              <a:rPr lang="en-US" smtClean="0"/>
              <a:t>3/15/18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656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C9DD-C1FD-4F0D-8DE7-A585E2C73483}" type="datetime1">
              <a:rPr lang="en-US" smtClean="0"/>
              <a:t>3/15/18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47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8134-D2F3-4F03-BDB2-760FBC79D1C7}" type="datetime1">
              <a:rPr lang="en-US" smtClean="0"/>
              <a:t>3/15/18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5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070A6-37E1-4BC7-AB3C-3EFB8C1A6A51}" type="datetime1">
              <a:rPr lang="en-US" smtClean="0"/>
              <a:t>3/15/18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761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AC07E-84FB-47DC-AE44-A6E94123E84F}" type="datetime1">
              <a:rPr lang="en-US" smtClean="0"/>
              <a:t>3/15/18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70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48BED-0BBC-40B0-8133-F9926305DD3F}" type="datetime1">
              <a:rPr lang="en-US" smtClean="0"/>
              <a:t>3/15/18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63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7128A-9ECA-4B6D-B897-CA76B0E1A3D9}" type="datetime1">
              <a:rPr lang="en-US" smtClean="0"/>
              <a:t>3/15/18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407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EA65B-7C4D-452A-81EE-49652DA3CDD8}" type="datetime1">
              <a:rPr lang="en-US" smtClean="0"/>
              <a:t>3/15/18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C4F58-0146-8B49-9D96-8E8109A8614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PPT-bkg-2016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9144000" cy="5486400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B2F80E9-9514-4A40-9DDE-1B8DF75C7348}"/>
              </a:ext>
            </a:extLst>
          </p:cNvPr>
          <p:cNvSpPr txBox="1">
            <a:spLocks/>
          </p:cNvSpPr>
          <p:nvPr userDrawn="1"/>
        </p:nvSpPr>
        <p:spPr>
          <a:xfrm>
            <a:off x="7792995" y="6350622"/>
            <a:ext cx="411891" cy="32895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8128B8F-A791-49BB-AA96-425E2FE2C15A}" type="slidenum">
              <a:rPr lang="en-US" sz="1200" b="0" smtClean="0">
                <a:solidFill>
                  <a:schemeClr val="bg1"/>
                </a:solidFill>
              </a:rPr>
              <a:pPr/>
              <a:t>‹#›</a:t>
            </a:fld>
            <a:endParaRPr lang="en-US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033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gif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.xls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emf"/><Relationship Id="rId4" Type="http://schemas.openxmlformats.org/officeDocument/2006/relationships/package" Target="../embeddings/Microsoft_Excel_Worksheet1.xlsx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emf"/><Relationship Id="rId4" Type="http://schemas.openxmlformats.org/officeDocument/2006/relationships/package" Target="../embeddings/Microsoft_Excel_Worksheet2.xlsx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0.emf"/><Relationship Id="rId4" Type="http://schemas.openxmlformats.org/officeDocument/2006/relationships/package" Target="../embeddings/Microsoft_Excel_Worksheet4.xlsx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cs.k12.va.us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Roanoke County Schools</a:t>
            </a:r>
            <a:br>
              <a:rPr lang="en-US" dirty="0"/>
            </a:br>
            <a:r>
              <a:rPr lang="en-US" sz="3100" dirty="0"/>
              <a:t>2018-2019 Budget Work Session </a:t>
            </a:r>
            <a:br>
              <a:rPr lang="en-US" sz="3100" dirty="0"/>
            </a:br>
            <a:r>
              <a:rPr lang="en-US" sz="3100" dirty="0"/>
              <a:t>March 15, 2018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17297"/>
            <a:ext cx="7772400" cy="1752600"/>
          </a:xfrm>
        </p:spPr>
        <p:txBody>
          <a:bodyPr>
            <a:normAutofit/>
          </a:bodyPr>
          <a:lstStyle/>
          <a:p>
            <a:endParaRPr lang="en-US" sz="2000" dirty="0"/>
          </a:p>
          <a:p>
            <a:r>
              <a:rPr lang="en-US" sz="2400" dirty="0"/>
              <a:t>Superintendent’s Proposed Budget</a:t>
            </a:r>
          </a:p>
          <a:p>
            <a:r>
              <a:rPr lang="en-US" sz="2400" dirty="0"/>
              <a:t>2018-2019</a:t>
            </a:r>
            <a:endParaRPr lang="en-US" sz="2000" dirty="0"/>
          </a:p>
          <a:p>
            <a:endParaRPr lang="en-US" sz="2000" dirty="0"/>
          </a:p>
          <a:p>
            <a:endParaRPr lang="en-US" sz="1800" dirty="0"/>
          </a:p>
          <a:p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7" name="Rectangle 6" title="box"/>
          <p:cNvSpPr/>
          <p:nvPr/>
        </p:nvSpPr>
        <p:spPr>
          <a:xfrm>
            <a:off x="0" y="-1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664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86968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Superintendent’s Proposed Budget for 2018-2019</a:t>
            </a:r>
          </a:p>
          <a:p>
            <a:pPr lvl="1"/>
            <a:r>
              <a:rPr lang="en-US" sz="2000" dirty="0"/>
              <a:t>All School Funds</a:t>
            </a:r>
          </a:p>
          <a:p>
            <a:pPr lvl="1"/>
            <a:r>
              <a:rPr lang="en-US" sz="2000" dirty="0"/>
              <a:t>General Fund</a:t>
            </a:r>
          </a:p>
          <a:p>
            <a:pPr lvl="1"/>
            <a:r>
              <a:rPr lang="en-US" sz="2000" dirty="0"/>
              <a:t>Other Funds</a:t>
            </a:r>
          </a:p>
          <a:p>
            <a:r>
              <a:rPr lang="en-US" sz="2400" dirty="0"/>
              <a:t>Next Steps</a:t>
            </a:r>
          </a:p>
          <a:p>
            <a:endParaRPr lang="en-US" sz="2400" dirty="0"/>
          </a:p>
          <a:p>
            <a:r>
              <a:rPr lang="en-US" sz="2400" dirty="0"/>
              <a:t>Attachments</a:t>
            </a:r>
          </a:p>
          <a:p>
            <a:pPr lvl="1"/>
            <a:r>
              <a:rPr lang="en-US" sz="2000" dirty="0"/>
              <a:t>Capital Plans</a:t>
            </a:r>
          </a:p>
          <a:p>
            <a:pPr lvl="1"/>
            <a:r>
              <a:rPr lang="en-US" sz="2000" dirty="0"/>
              <a:t>Health Plan Rates 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-7399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966401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box"/>
          <p:cNvSpPr/>
          <p:nvPr/>
        </p:nvSpPr>
        <p:spPr>
          <a:xfrm>
            <a:off x="0" y="6033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Superintendent’s Proposed Budget</a:t>
            </a:r>
            <a:br>
              <a:rPr lang="en-US" dirty="0"/>
            </a:br>
            <a:r>
              <a:rPr lang="en-US" dirty="0"/>
              <a:t>2018-2019</a:t>
            </a:r>
          </a:p>
        </p:txBody>
      </p:sp>
    </p:spTree>
    <p:extLst>
      <p:ext uri="{BB962C8B-B14F-4D97-AF65-F5344CB8AC3E}">
        <p14:creationId xmlns:p14="http://schemas.microsoft.com/office/powerpoint/2010/main" val="339021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86968"/>
            <a:ext cx="8229600" cy="51373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Superintendent’s  Focus</a:t>
            </a:r>
            <a:r>
              <a:rPr lang="en-US" sz="2000" dirty="0"/>
              <a:t>:</a:t>
            </a:r>
          </a:p>
          <a:p>
            <a:r>
              <a:rPr lang="en-US" sz="2000" dirty="0"/>
              <a:t>Investment in sustainability (necessary, essential, mandatory)</a:t>
            </a:r>
          </a:p>
          <a:p>
            <a:r>
              <a:rPr lang="en-US" sz="2000" dirty="0"/>
              <a:t>Investment in our people </a:t>
            </a:r>
          </a:p>
          <a:p>
            <a:pPr lvl="1"/>
            <a:r>
              <a:rPr lang="en-US" sz="2000" dirty="0"/>
              <a:t>Step increase on pay plan</a:t>
            </a:r>
          </a:p>
          <a:p>
            <a:pPr lvl="1"/>
            <a:r>
              <a:rPr lang="en-US" sz="2000" dirty="0"/>
              <a:t>Substitute pay increase</a:t>
            </a:r>
          </a:p>
          <a:p>
            <a:pPr lvl="1"/>
            <a:r>
              <a:rPr lang="en-US" sz="2000" dirty="0"/>
              <a:t>Stipend &amp; supplement increase (Phase 2)</a:t>
            </a:r>
          </a:p>
          <a:p>
            <a:pPr lvl="1"/>
            <a:r>
              <a:rPr lang="en-US" sz="2000" dirty="0"/>
              <a:t>Health insurance premium increase</a:t>
            </a:r>
          </a:p>
          <a:p>
            <a:r>
              <a:rPr lang="en-US" sz="2000" dirty="0"/>
              <a:t>CSHS staff positions during construction</a:t>
            </a:r>
          </a:p>
          <a:p>
            <a:r>
              <a:rPr lang="en-US" sz="2000" dirty="0"/>
              <a:t>In School Detention and guidance positions</a:t>
            </a:r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6" name="Rectangle 5"/>
          <p:cNvSpPr/>
          <p:nvPr/>
        </p:nvSpPr>
        <p:spPr>
          <a:xfrm>
            <a:off x="0" y="-7399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Superintendent’s Focus</a:t>
            </a:r>
          </a:p>
        </p:txBody>
      </p:sp>
    </p:spTree>
    <p:extLst>
      <p:ext uri="{BB962C8B-B14F-4D97-AF65-F5344CB8AC3E}">
        <p14:creationId xmlns:p14="http://schemas.microsoft.com/office/powerpoint/2010/main" val="658440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033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State Code – Approval of School Budget</a:t>
            </a:r>
          </a:p>
        </p:txBody>
      </p:sp>
      <p:pic>
        <p:nvPicPr>
          <p:cNvPr id="5" name="Picture 4" title="state code 22.1-9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1050271"/>
            <a:ext cx="8572500" cy="360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16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Total Budget – All School Funds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6</a:t>
            </a:fld>
            <a:endParaRPr lang="en-US" dirty="0"/>
          </a:p>
        </p:txBody>
      </p:sp>
      <p:pic>
        <p:nvPicPr>
          <p:cNvPr id="6" name="Picture 5" title="total budget all school funds">
            <a:extLst>
              <a:ext uri="{FF2B5EF4-FFF2-40B4-BE49-F238E27FC236}">
                <a16:creationId xmlns:a16="http://schemas.microsoft.com/office/drawing/2014/main" id="{4AE56389-9897-4AD1-A5A4-2AE2C57F7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143000"/>
            <a:ext cx="7827264" cy="379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156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House and Senate Budgets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3627" y="3782825"/>
            <a:ext cx="862807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288D"/>
                </a:solidFill>
              </a:rPr>
              <a:t>-- General Assembly adjourned on March 10, 2018 without adopting state budget –</a:t>
            </a:r>
          </a:p>
          <a:p>
            <a:pPr algn="ctr"/>
            <a:endParaRPr lang="en-US" sz="1400" dirty="0">
              <a:solidFill>
                <a:srgbClr val="00288D"/>
              </a:solidFill>
            </a:endParaRPr>
          </a:p>
          <a:p>
            <a:pPr algn="ctr"/>
            <a:r>
              <a:rPr lang="en-US" sz="1400" dirty="0">
                <a:solidFill>
                  <a:srgbClr val="00288D"/>
                </a:solidFill>
              </a:rPr>
              <a:t>-- </a:t>
            </a:r>
            <a:r>
              <a:rPr lang="en-US" sz="1400" b="1" dirty="0">
                <a:solidFill>
                  <a:srgbClr val="00288D"/>
                </a:solidFill>
              </a:rPr>
              <a:t>General Assembly Special Session scheduled for April 11th </a:t>
            </a:r>
            <a:r>
              <a:rPr lang="en-US" sz="1400" dirty="0">
                <a:solidFill>
                  <a:srgbClr val="00288D"/>
                </a:solidFill>
              </a:rPr>
              <a:t>–</a:t>
            </a:r>
          </a:p>
          <a:p>
            <a:pPr algn="ctr"/>
            <a:r>
              <a:rPr lang="en-US" sz="1400" dirty="0">
                <a:solidFill>
                  <a:srgbClr val="00288D"/>
                </a:solidFill>
              </a:rPr>
              <a:t>House and Senate budget bills are technically dead.</a:t>
            </a:r>
          </a:p>
          <a:p>
            <a:pPr algn="ctr"/>
            <a:r>
              <a:rPr lang="en-US" sz="1400" dirty="0">
                <a:solidFill>
                  <a:srgbClr val="00288D"/>
                </a:solidFill>
              </a:rPr>
              <a:t>Governor will submit a new budget bill and General Assembly will amend.</a:t>
            </a:r>
          </a:p>
          <a:p>
            <a:pPr algn="ctr"/>
            <a:r>
              <a:rPr lang="en-US" sz="1400" dirty="0">
                <a:solidFill>
                  <a:srgbClr val="00288D"/>
                </a:solidFill>
              </a:rPr>
              <a:t>Likely to be similar to amendments in House and Senate budgets.</a:t>
            </a:r>
          </a:p>
          <a:p>
            <a:pPr algn="ctr"/>
            <a:r>
              <a:rPr lang="en-US" sz="1400" dirty="0">
                <a:solidFill>
                  <a:srgbClr val="00288D"/>
                </a:solidFill>
              </a:rPr>
              <a:t>Superintendent’s Proposed Budget uses lowest of 3 budgets submitted to date.</a:t>
            </a:r>
          </a:p>
        </p:txBody>
      </p:sp>
      <p:graphicFrame>
        <p:nvGraphicFramePr>
          <p:cNvPr id="3" name="Object 2" title="house and senate budgets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0082169"/>
              </p:ext>
            </p:extLst>
          </p:nvPr>
        </p:nvGraphicFramePr>
        <p:xfrm>
          <a:off x="835392" y="912691"/>
          <a:ext cx="7464547" cy="277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" name="Worksheet" r:id="rId4" imgW="7019945" imgH="2609985" progId="Excel.Sheet.12">
                  <p:embed/>
                </p:oleObj>
              </mc:Choice>
              <mc:Fallback>
                <p:oleObj name="Worksheet" r:id="rId4" imgW="7019945" imgH="260998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5392" y="912691"/>
                        <a:ext cx="7464547" cy="2775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title="?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365" y="1909455"/>
            <a:ext cx="1214717" cy="151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67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Total General Fund Revenue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49187" y="5038369"/>
            <a:ext cx="6445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This summary uses the Senate Budget which is the lowest of the Governor’s, House, and Senate budgets.</a:t>
            </a:r>
          </a:p>
        </p:txBody>
      </p:sp>
      <p:pic>
        <p:nvPicPr>
          <p:cNvPr id="2" name="Picture 1" title="Total general fund revenue">
            <a:extLst>
              <a:ext uri="{FF2B5EF4-FFF2-40B4-BE49-F238E27FC236}">
                <a16:creationId xmlns:a16="http://schemas.microsoft.com/office/drawing/2014/main" id="{671CA3A4-A7C4-4FD8-8C67-E3F5916B3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7" y="1143000"/>
            <a:ext cx="7827264" cy="364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351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70485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What’s Included in the Proposed 2018-2019 Budget</a:t>
            </a:r>
          </a:p>
        </p:txBody>
      </p:sp>
      <p:graphicFrame>
        <p:nvGraphicFramePr>
          <p:cNvPr id="6" name="Object 5" title="included in proposed budge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2349960"/>
              </p:ext>
            </p:extLst>
          </p:nvPr>
        </p:nvGraphicFramePr>
        <p:xfrm>
          <a:off x="758638" y="987797"/>
          <a:ext cx="6842550" cy="52426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9" name="Worksheet" r:id="rId4" imgW="5295956" imgH="4057785" progId="Excel.Sheet.12">
                  <p:embed/>
                </p:oleObj>
              </mc:Choice>
              <mc:Fallback>
                <p:oleObj name="Worksheet" r:id="rId4" imgW="5295956" imgH="405778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8638" y="987797"/>
                        <a:ext cx="6842550" cy="52426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1591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Total General Fund Expenditures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10</a:t>
            </a:fld>
            <a:endParaRPr lang="en-US" dirty="0"/>
          </a:p>
        </p:txBody>
      </p:sp>
      <p:pic>
        <p:nvPicPr>
          <p:cNvPr id="2" name="Picture 1" title="total general fund expenditures">
            <a:extLst>
              <a:ext uri="{FF2B5EF4-FFF2-40B4-BE49-F238E27FC236}">
                <a16:creationId xmlns:a16="http://schemas.microsoft.com/office/drawing/2014/main" id="{C8911482-909D-48FD-9E66-2B8D44734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775037"/>
            <a:ext cx="7827264" cy="551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868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033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Unfunded Requests – Future Budgets</a:t>
            </a:r>
          </a:p>
        </p:txBody>
      </p:sp>
      <p:graphicFrame>
        <p:nvGraphicFramePr>
          <p:cNvPr id="13" name="Table 12" title="superintendent recommended budget add back prioriti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664337"/>
              </p:ext>
            </p:extLst>
          </p:nvPr>
        </p:nvGraphicFramePr>
        <p:xfrm>
          <a:off x="5012871" y="1263503"/>
          <a:ext cx="3844261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1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5564">
                <a:tc gridSpan="2">
                  <a:txBody>
                    <a:bodyPr/>
                    <a:lstStyle/>
                    <a:p>
                      <a:r>
                        <a:rPr lang="en-US" dirty="0"/>
                        <a:t>Superintendent’s Recommended Budget Addback Priorities: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97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Academic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supplements – Phase 2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$202,175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97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Increase speech/OT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service capacity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$115,700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97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Additional IA positions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$27,750 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797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CSA – Secondary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Achievers Choice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$134,543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742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CSA – Night Secondary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Achievers Choice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$30,000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" name="Object 1" title="unfunded requests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3838190"/>
              </p:ext>
            </p:extLst>
          </p:nvPr>
        </p:nvGraphicFramePr>
        <p:xfrm>
          <a:off x="199931" y="841186"/>
          <a:ext cx="4581967" cy="6196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4" name="Worksheet" r:id="rId4" imgW="5295956" imgH="7162800" progId="Excel.Sheet.12">
                  <p:embed/>
                </p:oleObj>
              </mc:Choice>
              <mc:Fallback>
                <p:oleObj name="Worksheet" r:id="rId4" imgW="5295956" imgH="71628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9931" y="841186"/>
                        <a:ext cx="4581967" cy="6196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328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Stewardship of Local Taxpayer Funding</a:t>
            </a:r>
          </a:p>
        </p:txBody>
      </p:sp>
      <p:graphicFrame>
        <p:nvGraphicFramePr>
          <p:cNvPr id="5" name="Chart 4" title="chart showing 2016-17 SOL performance with FY2016 per pupil expenditures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2462824"/>
              </p:ext>
            </p:extLst>
          </p:nvPr>
        </p:nvGraphicFramePr>
        <p:xfrm>
          <a:off x="502269" y="658480"/>
          <a:ext cx="7886700" cy="5288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52521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box"/>
          <p:cNvSpPr/>
          <p:nvPr/>
        </p:nvSpPr>
        <p:spPr>
          <a:xfrm>
            <a:off x="0" y="6033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Other Fund Budgets</a:t>
            </a:r>
          </a:p>
        </p:txBody>
      </p:sp>
      <p:sp>
        <p:nvSpPr>
          <p:cNvPr id="2" name="Rectangle 1"/>
          <p:cNvSpPr/>
          <p:nvPr/>
        </p:nvSpPr>
        <p:spPr>
          <a:xfrm>
            <a:off x="685800" y="3752165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 Self-balancing funds other than the General Fund which maintain year-end fund balances for multi-year expenditures.</a:t>
            </a:r>
          </a:p>
        </p:txBody>
      </p:sp>
    </p:spTree>
    <p:extLst>
      <p:ext uri="{BB962C8B-B14F-4D97-AF65-F5344CB8AC3E}">
        <p14:creationId xmlns:p14="http://schemas.microsoft.com/office/powerpoint/2010/main" val="3992729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Other Fund Budgets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14</a:t>
            </a:fld>
            <a:endParaRPr lang="en-US" dirty="0"/>
          </a:p>
        </p:txBody>
      </p:sp>
      <p:pic>
        <p:nvPicPr>
          <p:cNvPr id="5" name="Picture 4" title="other fund budgets">
            <a:extLst>
              <a:ext uri="{FF2B5EF4-FFF2-40B4-BE49-F238E27FC236}">
                <a16:creationId xmlns:a16="http://schemas.microsoft.com/office/drawing/2014/main" id="{632B2D9E-CB80-418A-8C97-D00B46AD7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143000"/>
            <a:ext cx="7827264" cy="341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82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Instructional Resources Fund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15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A36D42-F464-4116-833D-6929CC00D395}"/>
              </a:ext>
            </a:extLst>
          </p:cNvPr>
          <p:cNvSpPr txBox="1"/>
          <p:nvPr/>
        </p:nvSpPr>
        <p:spPr>
          <a:xfrm>
            <a:off x="1964616" y="6117675"/>
            <a:ext cx="4722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No changes from February 8, 2018 Work Session</a:t>
            </a:r>
          </a:p>
        </p:txBody>
      </p:sp>
      <p:pic>
        <p:nvPicPr>
          <p:cNvPr id="11" name="Picture 10" title="instructional resources fund">
            <a:extLst>
              <a:ext uri="{FF2B5EF4-FFF2-40B4-BE49-F238E27FC236}">
                <a16:creationId xmlns:a16="http://schemas.microsoft.com/office/drawing/2014/main" id="{E8896D4E-4AFC-4C82-936F-0504737EA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949" y="751409"/>
            <a:ext cx="6296101" cy="5355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06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Bus Replacement Fund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348E91-E675-43AC-AF34-26F3D6C63BE0}"/>
              </a:ext>
            </a:extLst>
          </p:cNvPr>
          <p:cNvSpPr txBox="1"/>
          <p:nvPr/>
        </p:nvSpPr>
        <p:spPr>
          <a:xfrm>
            <a:off x="1919792" y="5987018"/>
            <a:ext cx="4722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No changes from February 8, 2018 Work Session</a:t>
            </a:r>
          </a:p>
        </p:txBody>
      </p:sp>
      <p:pic>
        <p:nvPicPr>
          <p:cNvPr id="8" name="Picture 7" title="bus replacement fund">
            <a:extLst>
              <a:ext uri="{FF2B5EF4-FFF2-40B4-BE49-F238E27FC236}">
                <a16:creationId xmlns:a16="http://schemas.microsoft.com/office/drawing/2014/main" id="{EA4163F2-4B72-43BB-93A2-2A0797397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949" y="777240"/>
            <a:ext cx="6296101" cy="463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53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Grant Fund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17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73806D-7CBC-46F4-9A39-F1BECDEEBBB9}"/>
              </a:ext>
            </a:extLst>
          </p:cNvPr>
          <p:cNvSpPr txBox="1"/>
          <p:nvPr/>
        </p:nvSpPr>
        <p:spPr>
          <a:xfrm>
            <a:off x="1157380" y="5338583"/>
            <a:ext cx="68292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Changes from February 8, 2018 Work Session for: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Senate increase of Preschool Initiative Reimbursement by $24,882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Addition of Mentor Grant of $8,066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Reduction of Title VI-B Flow Through by $10,228</a:t>
            </a:r>
          </a:p>
        </p:txBody>
      </p:sp>
      <p:pic>
        <p:nvPicPr>
          <p:cNvPr id="17" name="Picture 16" title="grant fund">
            <a:extLst>
              <a:ext uri="{FF2B5EF4-FFF2-40B4-BE49-F238E27FC236}">
                <a16:creationId xmlns:a16="http://schemas.microsoft.com/office/drawing/2014/main" id="{1C59C16D-9A64-4F66-ABE4-8F5340E8E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380" y="777240"/>
            <a:ext cx="6829239" cy="449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1740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Capital Projects Fund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18</a:t>
            </a:fld>
            <a:endParaRPr lang="en-US" dirty="0"/>
          </a:p>
        </p:txBody>
      </p:sp>
      <p:pic>
        <p:nvPicPr>
          <p:cNvPr id="10" name="Picture 9" title="capital projects fund">
            <a:extLst>
              <a:ext uri="{FF2B5EF4-FFF2-40B4-BE49-F238E27FC236}">
                <a16:creationId xmlns:a16="http://schemas.microsoft.com/office/drawing/2014/main" id="{50296AD5-C7CE-4F3C-BD41-FF4291A24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82" y="1372852"/>
            <a:ext cx="4343400" cy="2953052"/>
          </a:xfrm>
          <a:prstGeom prst="rect">
            <a:avLst/>
          </a:prstGeom>
        </p:spPr>
      </p:pic>
      <p:pic>
        <p:nvPicPr>
          <p:cNvPr id="12" name="Picture 11" title="capital projects fund">
            <a:extLst>
              <a:ext uri="{FF2B5EF4-FFF2-40B4-BE49-F238E27FC236}">
                <a16:creationId xmlns:a16="http://schemas.microsoft.com/office/drawing/2014/main" id="{50BF67F8-E672-401B-872E-DE61D81E3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6519" y="1372852"/>
            <a:ext cx="4343400" cy="38893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BA4A62A-7494-43CC-AD89-A26C8DE00040}"/>
              </a:ext>
            </a:extLst>
          </p:cNvPr>
          <p:cNvSpPr txBox="1"/>
          <p:nvPr/>
        </p:nvSpPr>
        <p:spPr>
          <a:xfrm>
            <a:off x="1982546" y="5987018"/>
            <a:ext cx="4722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No changes from February 8, 2018 Work Session</a:t>
            </a:r>
          </a:p>
        </p:txBody>
      </p:sp>
    </p:spTree>
    <p:extLst>
      <p:ext uri="{BB962C8B-B14F-4D97-AF65-F5344CB8AC3E}">
        <p14:creationId xmlns:p14="http://schemas.microsoft.com/office/powerpoint/2010/main" val="2687896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Nutrition Fund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19</a:t>
            </a:fld>
            <a:endParaRPr lang="en-US" dirty="0"/>
          </a:p>
        </p:txBody>
      </p:sp>
      <p:pic>
        <p:nvPicPr>
          <p:cNvPr id="5" name="Picture 4" title="nutrition fund">
            <a:extLst>
              <a:ext uri="{FF2B5EF4-FFF2-40B4-BE49-F238E27FC236}">
                <a16:creationId xmlns:a16="http://schemas.microsoft.com/office/drawing/2014/main" id="{AFDBC460-2B0C-481A-A1F3-72C6B4292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717436"/>
            <a:ext cx="5120640" cy="51294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E2FC2A-4490-4AB2-B5ED-BE3976E2652C}"/>
              </a:ext>
            </a:extLst>
          </p:cNvPr>
          <p:cNvSpPr txBox="1"/>
          <p:nvPr/>
        </p:nvSpPr>
        <p:spPr>
          <a:xfrm>
            <a:off x="1676401" y="5846888"/>
            <a:ext cx="5216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Changes from February 8, 2018 Work Session for: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Senate reduction of School Breakfast by $22,008.</a:t>
            </a:r>
          </a:p>
        </p:txBody>
      </p:sp>
    </p:spTree>
    <p:extLst>
      <p:ext uri="{BB962C8B-B14F-4D97-AF65-F5344CB8AC3E}">
        <p14:creationId xmlns:p14="http://schemas.microsoft.com/office/powerpoint/2010/main" val="2253495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Nutrition Fund</a:t>
            </a:r>
          </a:p>
        </p:txBody>
      </p:sp>
      <p:graphicFrame>
        <p:nvGraphicFramePr>
          <p:cNvPr id="21" name="Table 20" descr="Chart from 2009 through 2019 of the price of Breakfast, Elementary Lunch, and Secondary Lunch prices for students." title="History of Lunch Prices"/>
          <p:cNvGraphicFramePr>
            <a:graphicFrameLocks noGrp="1"/>
          </p:cNvGraphicFramePr>
          <p:nvPr>
            <p:extLst/>
          </p:nvPr>
        </p:nvGraphicFramePr>
        <p:xfrm>
          <a:off x="457200" y="1325880"/>
          <a:ext cx="4009192" cy="413918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671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1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80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80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Breakfast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Elementary</a:t>
                      </a:r>
                    </a:p>
                    <a:p>
                      <a:pPr algn="ctr"/>
                      <a:r>
                        <a:rPr lang="en-US" sz="1400" dirty="0"/>
                        <a:t>Lunch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Secondary</a:t>
                      </a:r>
                    </a:p>
                    <a:p>
                      <a:pPr algn="ctr"/>
                      <a:r>
                        <a:rPr lang="en-US" sz="1400" dirty="0"/>
                        <a:t>Lunch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$1.00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$2.00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$2.00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2011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2012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2.05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2.05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2013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1.00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2.15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2.15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2014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1.10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2.25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2.25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1.15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2.35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2.35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2016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1.25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2.35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2.60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2017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1.25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2.45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2.70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2018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1.35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2.55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2.80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2019*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1.45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2.65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2.90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330748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95606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Reduced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$0.30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$0.40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$0.40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552483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20</a:t>
            </a:fld>
            <a:endParaRPr lang="en-US" dirty="0"/>
          </a:p>
        </p:txBody>
      </p:sp>
      <p:graphicFrame>
        <p:nvGraphicFramePr>
          <p:cNvPr id="8" name="Table 7" title="federal and state reimbursement rates">
            <a:extLst>
              <a:ext uri="{FF2B5EF4-FFF2-40B4-BE49-F238E27FC236}">
                <a16:creationId xmlns:a16="http://schemas.microsoft.com/office/drawing/2014/main" id="{AE797A9B-9CCA-4C59-BE2C-2E93F8A5AD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399790"/>
              </p:ext>
            </p:extLst>
          </p:nvPr>
        </p:nvGraphicFramePr>
        <p:xfrm>
          <a:off x="4684964" y="1325880"/>
          <a:ext cx="4009191" cy="174040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633771">
                  <a:extLst>
                    <a:ext uri="{9D8B030D-6E8A-4147-A177-3AD203B41FA5}">
                      <a16:colId xmlns:a16="http://schemas.microsoft.com/office/drawing/2014/main" val="3313372598"/>
                    </a:ext>
                  </a:extLst>
                </a:gridCol>
                <a:gridCol w="1039023">
                  <a:extLst>
                    <a:ext uri="{9D8B030D-6E8A-4147-A177-3AD203B41FA5}">
                      <a16:colId xmlns:a16="http://schemas.microsoft.com/office/drawing/2014/main" val="1173067554"/>
                    </a:ext>
                  </a:extLst>
                </a:gridCol>
                <a:gridCol w="1336397">
                  <a:extLst>
                    <a:ext uri="{9D8B030D-6E8A-4147-A177-3AD203B41FA5}">
                      <a16:colId xmlns:a16="http://schemas.microsoft.com/office/drawing/2014/main" val="1308581978"/>
                    </a:ext>
                  </a:extLst>
                </a:gridCol>
              </a:tblGrid>
              <a:tr h="52120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Breakfast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Lunch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70953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Federal Paid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  0.30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$  0.31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40462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Federal Reduced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  1.45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  2.83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462307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Federal Free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  1.75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  3.29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6359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State Lunch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   0.05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733634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43FBE25-5551-416E-9A7B-9BBA6FFF9F24}"/>
              </a:ext>
            </a:extLst>
          </p:cNvPr>
          <p:cNvSpPr txBox="1"/>
          <p:nvPr/>
        </p:nvSpPr>
        <p:spPr>
          <a:xfrm>
            <a:off x="457200" y="879636"/>
            <a:ext cx="4009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Student Meal Prices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C76A91-3788-47DB-B67F-6371B3828CE8}"/>
              </a:ext>
            </a:extLst>
          </p:cNvPr>
          <p:cNvSpPr txBox="1"/>
          <p:nvPr/>
        </p:nvSpPr>
        <p:spPr>
          <a:xfrm>
            <a:off x="4684963" y="879636"/>
            <a:ext cx="4009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Federal and State Reimbursement Rates</a:t>
            </a:r>
          </a:p>
        </p:txBody>
      </p:sp>
      <p:pic>
        <p:nvPicPr>
          <p:cNvPr id="14" name="Picture 13" title="student meal eligibility as a percentage of enrollment">
            <a:extLst>
              <a:ext uri="{FF2B5EF4-FFF2-40B4-BE49-F238E27FC236}">
                <a16:creationId xmlns:a16="http://schemas.microsoft.com/office/drawing/2014/main" id="{FD1BDAF5-203C-4C8D-B644-860C89BB196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85765" y="3392956"/>
            <a:ext cx="3505200" cy="255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Technology Replacement Fund (new)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21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F7D3A4-9203-471C-977F-3275E8C3558C}"/>
              </a:ext>
            </a:extLst>
          </p:cNvPr>
          <p:cNvSpPr/>
          <p:nvPr/>
        </p:nvSpPr>
        <p:spPr>
          <a:xfrm>
            <a:off x="1423949" y="5961745"/>
            <a:ext cx="76661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① </a:t>
            </a:r>
            <a:r>
              <a:rPr lang="en-US" sz="1200" dirty="0"/>
              <a:t>During 2018-2019 the Technology Replacement Fund replaces the Laptop Insurance Fund.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7A8EB0-4AD3-46F1-B917-2FC1AC0263F3}"/>
              </a:ext>
            </a:extLst>
          </p:cNvPr>
          <p:cNvSpPr txBox="1"/>
          <p:nvPr/>
        </p:nvSpPr>
        <p:spPr>
          <a:xfrm>
            <a:off x="2018405" y="6200440"/>
            <a:ext cx="4722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No changes from February 8, 2018 Work Session</a:t>
            </a:r>
          </a:p>
        </p:txBody>
      </p:sp>
      <p:pic>
        <p:nvPicPr>
          <p:cNvPr id="6" name="Picture 5" title="technology replacement fund">
            <a:extLst>
              <a:ext uri="{FF2B5EF4-FFF2-40B4-BE49-F238E27FC236}">
                <a16:creationId xmlns:a16="http://schemas.microsoft.com/office/drawing/2014/main" id="{482ACD42-E341-48A4-8495-76FAD6ACF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949" y="757754"/>
            <a:ext cx="6296101" cy="534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106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86968"/>
            <a:ext cx="8229600" cy="5496806"/>
          </a:xfrm>
        </p:spPr>
        <p:txBody>
          <a:bodyPr>
            <a:normAutofit/>
          </a:bodyPr>
          <a:lstStyle/>
          <a:p>
            <a:r>
              <a:rPr lang="en-US" sz="1600" dirty="0"/>
              <a:t>Obtain School Board recommended changes to the Superintendent’s Proposed Budget (March 15-20)</a:t>
            </a:r>
          </a:p>
          <a:p>
            <a:r>
              <a:rPr lang="en-US" sz="1600" dirty="0"/>
              <a:t>School Board adopts final School Budget based on Senate version (March 22) </a:t>
            </a:r>
          </a:p>
          <a:p>
            <a:r>
              <a:rPr lang="en-US" sz="1600" dirty="0"/>
              <a:t>School Board submits Adopted School Budget to Board of Supervisors (April 1)</a:t>
            </a:r>
          </a:p>
          <a:p>
            <a:r>
              <a:rPr lang="en-US" sz="1600" dirty="0"/>
              <a:t>School Board amends School Budget when General Assembly adopts final state budget (after April 11)</a:t>
            </a:r>
          </a:p>
          <a:p>
            <a:r>
              <a:rPr lang="en-US" sz="1600" dirty="0"/>
              <a:t>School Board presents Adopted School Budget and VPSA bond resolutions for Cave Spring High at Board of Supervisor Meeting (tentative work session with BOS on April 24)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-7399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Next Steps for Staff and School Board</a:t>
            </a:r>
          </a:p>
        </p:txBody>
      </p:sp>
      <p:graphicFrame>
        <p:nvGraphicFramePr>
          <p:cNvPr id="2" name="Object 1" title="next steps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0537227"/>
              </p:ext>
            </p:extLst>
          </p:nvPr>
        </p:nvGraphicFramePr>
        <p:xfrm>
          <a:off x="750887" y="4459288"/>
          <a:ext cx="7642225" cy="135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8" name="Worksheet" r:id="rId4" imgW="5343500" imgH="771457" progId="Excel.Sheet.12">
                  <p:embed/>
                </p:oleObj>
              </mc:Choice>
              <mc:Fallback>
                <p:oleObj name="Worksheet" r:id="rId4" imgW="5343500" imgH="77145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0887" y="4459288"/>
                        <a:ext cx="7642225" cy="135255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accent1">
                            <a:shade val="95000"/>
                            <a:satMod val="10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33584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box"/>
          <p:cNvSpPr/>
          <p:nvPr/>
        </p:nvSpPr>
        <p:spPr>
          <a:xfrm>
            <a:off x="0" y="6033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065057"/>
          </a:xfrm>
        </p:spPr>
        <p:txBody>
          <a:bodyPr>
            <a:normAutofit fontScale="90000"/>
          </a:bodyPr>
          <a:lstStyle/>
          <a:p>
            <a:r>
              <a:rPr lang="en-US" dirty="0"/>
              <a:t>Attachments</a:t>
            </a:r>
            <a:br>
              <a:rPr lang="en-US" dirty="0"/>
            </a:br>
            <a:br>
              <a:rPr lang="en-US" dirty="0"/>
            </a:br>
            <a:r>
              <a:rPr lang="en-US" sz="3600" dirty="0"/>
              <a:t>Bus,</a:t>
            </a:r>
            <a:r>
              <a:rPr lang="en-US" dirty="0"/>
              <a:t> </a:t>
            </a:r>
            <a:r>
              <a:rPr lang="en-US" sz="3600" dirty="0"/>
              <a:t>Capital, Technology, and Health Plans</a:t>
            </a:r>
          </a:p>
        </p:txBody>
      </p:sp>
    </p:spTree>
    <p:extLst>
      <p:ext uri="{BB962C8B-B14F-4D97-AF65-F5344CB8AC3E}">
        <p14:creationId xmlns:p14="http://schemas.microsoft.com/office/powerpoint/2010/main" val="3768742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Bus Replacement Schedule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24</a:t>
            </a:fld>
            <a:endParaRPr lang="en-US" dirty="0"/>
          </a:p>
        </p:txBody>
      </p:sp>
      <p:pic>
        <p:nvPicPr>
          <p:cNvPr id="4" name="Picture 3" title="bus replacement schedule">
            <a:extLst>
              <a:ext uri="{FF2B5EF4-FFF2-40B4-BE49-F238E27FC236}">
                <a16:creationId xmlns:a16="http://schemas.microsoft.com/office/drawing/2014/main" id="{027E74A4-3CA9-400D-A40B-0882447BA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4400"/>
            <a:ext cx="9144000" cy="489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052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Capital Improvement Plan</a:t>
            </a:r>
          </a:p>
        </p:txBody>
      </p:sp>
      <p:pic>
        <p:nvPicPr>
          <p:cNvPr id="5" name="Picture 4" title="capital improvement plan">
            <a:extLst>
              <a:ext uri="{FF2B5EF4-FFF2-40B4-BE49-F238E27FC236}">
                <a16:creationId xmlns:a16="http://schemas.microsoft.com/office/drawing/2014/main" id="{8F6C771D-C393-4E8C-86E9-A72E42E57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844176"/>
            <a:ext cx="8758518" cy="43113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402263D-D543-40D6-BD2C-B182F883B3F2}"/>
              </a:ext>
            </a:extLst>
          </p:cNvPr>
          <p:cNvSpPr/>
          <p:nvPr/>
        </p:nvSpPr>
        <p:spPr>
          <a:xfrm>
            <a:off x="551329" y="5253521"/>
            <a:ext cx="868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The Capital Improvement Plan contains a 10-year plan for large major capital improvements that </a:t>
            </a:r>
          </a:p>
          <a:p>
            <a:r>
              <a:rPr lang="en-US" sz="1600" dirty="0"/>
              <a:t>will require a significant amount of resources to fund.</a:t>
            </a:r>
          </a:p>
        </p:txBody>
      </p:sp>
    </p:spTree>
    <p:extLst>
      <p:ext uri="{BB962C8B-B14F-4D97-AF65-F5344CB8AC3E}">
        <p14:creationId xmlns:p14="http://schemas.microsoft.com/office/powerpoint/2010/main" val="13347416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Capital Maintenance Plan</a:t>
            </a:r>
          </a:p>
        </p:txBody>
      </p:sp>
      <p:pic>
        <p:nvPicPr>
          <p:cNvPr id="2" name="Picture 1" title="capital maintenance plan">
            <a:extLst>
              <a:ext uri="{FF2B5EF4-FFF2-40B4-BE49-F238E27FC236}">
                <a16:creationId xmlns:a16="http://schemas.microsoft.com/office/drawing/2014/main" id="{245303B7-CC62-45B2-971D-A081E37DF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95" y="1251555"/>
            <a:ext cx="8805275" cy="245970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4EE89A-7CF4-4067-9A21-CBCB0CD27FE7}"/>
              </a:ext>
            </a:extLst>
          </p:cNvPr>
          <p:cNvSpPr/>
          <p:nvPr/>
        </p:nvSpPr>
        <p:spPr>
          <a:xfrm>
            <a:off x="457200" y="4011938"/>
            <a:ext cx="8686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The Capital Maintenance Plan contains a 10-year plan for preventative maintenance projects to maintain the condition and longevity of school-owned buildings.</a:t>
            </a:r>
          </a:p>
          <a:p>
            <a:endParaRPr lang="en-US" sz="1600" dirty="0"/>
          </a:p>
          <a:p>
            <a:r>
              <a:rPr lang="en-US" sz="1600" dirty="0"/>
              <a:t>On January 14, 2016 the School Board established an annual transfer from the Operating Fund to the Minor Capital Fund of $1,000,000 to fund these on-going preventative maintenance needs.  This is included as part of the Capital improvement Plan.</a:t>
            </a:r>
          </a:p>
        </p:txBody>
      </p:sp>
    </p:spTree>
    <p:extLst>
      <p:ext uri="{BB962C8B-B14F-4D97-AF65-F5344CB8AC3E}">
        <p14:creationId xmlns:p14="http://schemas.microsoft.com/office/powerpoint/2010/main" val="18398828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Technology Replacement Schedule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C4F58-0146-8B49-9D96-8E8109A8614C}" type="slidenum">
              <a:rPr lang="en-US" smtClean="0"/>
              <a:t>27</a:t>
            </a:fld>
            <a:endParaRPr lang="en-US" dirty="0"/>
          </a:p>
        </p:txBody>
      </p:sp>
      <p:pic>
        <p:nvPicPr>
          <p:cNvPr id="12" name="Picture 11" title="technology replacement schedule">
            <a:extLst>
              <a:ext uri="{FF2B5EF4-FFF2-40B4-BE49-F238E27FC236}">
                <a16:creationId xmlns:a16="http://schemas.microsoft.com/office/drawing/2014/main" id="{19EAAE1B-13DC-45B4-AEB3-592D59576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83" y="1086254"/>
            <a:ext cx="8946776" cy="418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4071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Health Insurance – Eliminate KC200</a:t>
            </a:r>
          </a:p>
        </p:txBody>
      </p:sp>
      <p:graphicFrame>
        <p:nvGraphicFramePr>
          <p:cNvPr id="6" name="Content Placeholder 5" title="health insurance - eliminate KC20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053491"/>
              </p:ext>
            </p:extLst>
          </p:nvPr>
        </p:nvGraphicFramePr>
        <p:xfrm>
          <a:off x="238369" y="860695"/>
          <a:ext cx="8600833" cy="4617877"/>
        </p:xfrm>
        <a:graphic>
          <a:graphicData uri="http://schemas.openxmlformats.org/drawingml/2006/table">
            <a:tbl>
              <a:tblPr/>
              <a:tblGrid>
                <a:gridCol w="991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7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27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27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1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33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4751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20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72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279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279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4751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9240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4520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4520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12345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Roanoke County Schools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454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Health Insurance Renewal Rates - 12 Month Rates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454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2018-19 -- </a:t>
                      </a: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ELIMINATE KC200 PLAN</a:t>
                      </a: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533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 RATES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RENEWAL RATES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sng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sng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1000 Plan -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1000 Plan -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Increase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(Decrease)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Per Check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 2017-18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Renewal 2018-19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Employee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 Months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12 Months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523.47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461.79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41.68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20.00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610.89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508.12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41.68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61.09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41.09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24.65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20.54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708.65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426.88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198.43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28%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826.99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495.56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248.10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49.67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29.80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24.83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1,070.42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623.14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363.94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34%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1,249.18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666.17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499.67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135.73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81.44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67.87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1,269.01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754.21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431.46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34%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1,480.93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805.22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592.37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160.91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96.55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80.46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1000 Plan - NO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Key Care 1000 Plan - NO WELLNESS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Increase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(Decrease)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Per Check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 2017-18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Renewal 2018-19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Employee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 Months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12 Months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617.52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483.21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41.68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92.63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15%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720.65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534.84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41.68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144.13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51.50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30.90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25.75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850.66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486.6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280.72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33%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992.72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512.29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397.09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116.37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69.82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58.18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1,212.55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644.19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485.02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1,415.05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624.18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707.52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222.50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133.50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111.25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1,411.03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763.28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564.41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1,646.67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740.00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823.34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258.93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155.36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129.46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200 Plan -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1000 Plan -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Increase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(Decrease)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Per Check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 2017-18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Renewal 2018-19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Employee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 Months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12 Months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627.70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520.03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107.67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17%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610.89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508.12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41.68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61.09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(46.58)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(27.95)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(23.29)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886.35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565.81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320.54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36%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826.99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495.56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248.10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(72.44)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(43.46)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(36.22)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1,286.76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775.79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510.97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1,249.18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666.17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499.67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(11.30)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(6.78)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(5.65)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1,506.71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897.46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609.25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1,480.93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805.22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592.37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(16.88)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(10.13)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(8.44)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200 Plan - NO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Key Care 1000 Plan - NO WELLNESS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Increase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Monthly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School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HRA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(Decrease)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Per Check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 2017-18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Renewal 2018-19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Premium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Benefit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Contribution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Rate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Pays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Employee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10 Months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12 Months</a:t>
                      </a:r>
                    </a:p>
                  </a:txBody>
                  <a:tcPr marL="6637" marR="6637" marT="663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673.76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472.26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201.50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30%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Only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720.65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534.84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41.68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144.13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20%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(57.37)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(34.42)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(28.69)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932.19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504.67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427.52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46%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Subscriber + 1 minor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992.72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512.29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397.09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(30.43)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(18.26)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(15.22)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1,332.82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709.69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623.13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47%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Employee + Spouse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1,415.05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624.18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707.52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84.39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50.64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42.20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2345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1,552.77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826.18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     -  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726.59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47%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MT"/>
                      </a:endParaRP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Family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1,646.67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740.00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        83.34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823.34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50%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96.75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 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58.05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MT"/>
                        </a:rPr>
                        <a:t>48.37 </a:t>
                      </a:r>
                    </a:p>
                  </a:txBody>
                  <a:tcPr marL="6637" marR="6637" marT="663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474259" y="614047"/>
            <a:ext cx="5620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DRAFT RATES PRESENTED FOR APPROVAL ON 3/22/18</a:t>
            </a:r>
          </a:p>
        </p:txBody>
      </p:sp>
    </p:spTree>
    <p:extLst>
      <p:ext uri="{BB962C8B-B14F-4D97-AF65-F5344CB8AC3E}">
        <p14:creationId xmlns:p14="http://schemas.microsoft.com/office/powerpoint/2010/main" val="105160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Arial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Arial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Arial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Arial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A58123A-0D57-41BA-8170-2B87E2870C13}" type="slidenum">
              <a:rPr lang="en-US" altLang="en-US">
                <a:solidFill>
                  <a:srgbClr val="FFFFFF"/>
                </a:solidFill>
              </a:rPr>
              <a:pPr/>
              <a:t>29</a:t>
            </a:fld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-60642"/>
            <a:ext cx="9144000" cy="635000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Health Insurance – Other School Districts</a:t>
            </a:r>
          </a:p>
        </p:txBody>
      </p:sp>
      <p:graphicFrame>
        <p:nvGraphicFramePr>
          <p:cNvPr id="9" name="Chart 8" title="health insurance - other districts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7666212"/>
              </p:ext>
            </p:extLst>
          </p:nvPr>
        </p:nvGraphicFramePr>
        <p:xfrm>
          <a:off x="222107" y="943808"/>
          <a:ext cx="4484364" cy="5080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 title="health insurance - other districts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8739272"/>
              </p:ext>
            </p:extLst>
          </p:nvPr>
        </p:nvGraphicFramePr>
        <p:xfrm>
          <a:off x="4517136" y="948247"/>
          <a:ext cx="4626864" cy="5076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86000" y="5879296"/>
            <a:ext cx="4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Proposed FY18-19 rates for RCPS (12 month rates):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$61.09 	Employee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$592.37 	Employee plus Family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029623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Questions &amp; Comments</a:t>
            </a: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 algn="ctr">
              <a:buNone/>
            </a:pPr>
            <a:endParaRPr lang="en-US" dirty="0">
              <a:hlinkClick r:id="rId3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Rectangle 5" title="box"/>
          <p:cNvSpPr/>
          <p:nvPr/>
        </p:nvSpPr>
        <p:spPr>
          <a:xfrm>
            <a:off x="0" y="-7399"/>
            <a:ext cx="9144000" cy="575235"/>
          </a:xfrm>
          <a:prstGeom prst="rect">
            <a:avLst/>
          </a:prstGeom>
          <a:gradFill>
            <a:gsLst>
              <a:gs pos="78000">
                <a:srgbClr val="2C2B6B"/>
              </a:gs>
              <a:gs pos="100000">
                <a:srgbClr val="6474B7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20601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11708</TotalTime>
  <Words>1683</Words>
  <Application>Microsoft Macintosh PowerPoint</Application>
  <PresentationFormat>On-screen Show (4:3)</PresentationFormat>
  <Paragraphs>624</Paragraphs>
  <Slides>30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Arial MT</vt:lpstr>
      <vt:lpstr>Calibri</vt:lpstr>
      <vt:lpstr>Trebuchet MS</vt:lpstr>
      <vt:lpstr>Office Theme</vt:lpstr>
      <vt:lpstr>Worksheet</vt:lpstr>
      <vt:lpstr>Roanoke County Schools 2018-2019 Budget Work Session  March 15, 2018</vt:lpstr>
      <vt:lpstr>PowerPoint Presentation</vt:lpstr>
      <vt:lpstr>Superintendent’s Proposed Budget 2018-2019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Fund Budgets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Attachments  Bus, Capital, Technology, and Health Plans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Roanoke County Public Schools</Company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Chuck Lionberger</dc:creator>
  <cp:lastModifiedBy>Chuck Lionberger</cp:lastModifiedBy>
  <cp:revision>334</cp:revision>
  <cp:lastPrinted>2018-03-14T20:12:14Z</cp:lastPrinted>
  <dcterms:created xsi:type="dcterms:W3CDTF">2015-12-09T20:19:47Z</dcterms:created>
  <dcterms:modified xsi:type="dcterms:W3CDTF">2018-03-15T19:21:54Z</dcterms:modified>
</cp:coreProperties>
</file>