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6" r:id="rId2"/>
    <p:sldId id="380" r:id="rId3"/>
    <p:sldId id="381" r:id="rId4"/>
    <p:sldId id="392" r:id="rId5"/>
    <p:sldId id="391" r:id="rId6"/>
    <p:sldId id="290" r:id="rId7"/>
    <p:sldId id="382" r:id="rId8"/>
    <p:sldId id="387" r:id="rId9"/>
    <p:sldId id="383" r:id="rId10"/>
    <p:sldId id="389" r:id="rId11"/>
    <p:sldId id="384" r:id="rId12"/>
    <p:sldId id="373" r:id="rId13"/>
    <p:sldId id="374" r:id="rId14"/>
    <p:sldId id="375" r:id="rId15"/>
    <p:sldId id="343" r:id="rId16"/>
    <p:sldId id="354" r:id="rId17"/>
    <p:sldId id="371" r:id="rId18"/>
    <p:sldId id="355" r:id="rId19"/>
    <p:sldId id="390" r:id="rId20"/>
    <p:sldId id="360" r:id="rId21"/>
    <p:sldId id="362" r:id="rId22"/>
    <p:sldId id="356" r:id="rId23"/>
    <p:sldId id="370" r:id="rId24"/>
    <p:sldId id="366" r:id="rId25"/>
    <p:sldId id="368" r:id="rId26"/>
    <p:sldId id="369" r:id="rId27"/>
    <p:sldId id="367" r:id="rId28"/>
    <p:sldId id="393" r:id="rId29"/>
    <p:sldId id="386" r:id="rId30"/>
    <p:sldId id="363" r:id="rId31"/>
    <p:sldId id="364" r:id="rId32"/>
    <p:sldId id="377" r:id="rId33"/>
    <p:sldId id="338" r:id="rId34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88D"/>
    <a:srgbClr val="2C2B6B"/>
    <a:srgbClr val="3D59E4"/>
    <a:srgbClr val="6474B7"/>
    <a:srgbClr val="647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27"/>
    <p:restoredTop sz="83819" autoAdjust="0"/>
  </p:normalViewPr>
  <p:slideViewPr>
    <p:cSldViewPr snapToGrid="0" snapToObjects="1">
      <p:cViewPr varScale="1">
        <p:scale>
          <a:sx n="132" d="100"/>
          <a:sy n="132" d="100"/>
        </p:scale>
        <p:origin x="400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3942"/>
    </p:cViewPr>
  </p:sorterViewPr>
  <p:notesViewPr>
    <p:cSldViewPr snapToGrid="0" snapToObjects="1">
      <p:cViewPr varScale="1">
        <p:scale>
          <a:sx n="93" d="100"/>
          <a:sy n="93" d="100"/>
        </p:scale>
        <p:origin x="349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rcpsd1\depts$\Budget\Penny\BUDGET\Budget2019\Revenue%20-%20County\2018-03-01%20Schools_Revenue_Sharing_Formula_FY_18_19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5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/RCPSD1\Depts$\Budget\Penny\Insurance\Insurance%20-%20Health\2018-19%20Renewal\Comparison%20with%20other%20localiti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/>
              <a:t>Average Daily Membership</a:t>
            </a:r>
          </a:p>
        </c:rich>
      </c:tx>
      <c:layout>
        <c:manualLayout>
          <c:xMode val="edge"/>
          <c:yMode val="edge"/>
          <c:x val="0.37449587872521273"/>
          <c:y val="8.9996817185733491E-4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6.5567607485009102E-2"/>
          <c:y val="0.18554238698040637"/>
          <c:w val="0.92202232810157936"/>
          <c:h val="0.53511769690206046"/>
        </c:manualLayout>
      </c:layout>
      <c:lineChart>
        <c:grouping val="standard"/>
        <c:varyColors val="0"/>
        <c:ser>
          <c:idx val="0"/>
          <c:order val="0"/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2.8744289653733018E-2"/>
                  <c:y val="-2.909393183707398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957-5A40-BF57-48A2A2FFB879}"/>
                </c:ext>
              </c:extLst>
            </c:dLbl>
            <c:dLbl>
              <c:idx val="2"/>
              <c:layout>
                <c:manualLayout>
                  <c:x val="-3.6735156515374422E-2"/>
                  <c:y val="-5.236907730673322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957-5A40-BF57-48A2A2FFB879}"/>
                </c:ext>
              </c:extLst>
            </c:dLbl>
            <c:dLbl>
              <c:idx val="3"/>
              <c:layout>
                <c:manualLayout>
                  <c:x val="-3.3310499288956665E-2"/>
                  <c:y val="-7.23192019950125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957-5A40-BF57-48A2A2FFB879}"/>
                </c:ext>
              </c:extLst>
            </c:dLbl>
            <c:dLbl>
              <c:idx val="4"/>
              <c:layout>
                <c:manualLayout>
                  <c:x val="-2.8744289653733039E-2"/>
                  <c:y val="-5.56940980881131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957-5A40-BF57-48A2A2FFB879}"/>
                </c:ext>
              </c:extLst>
            </c:dLbl>
            <c:dLbl>
              <c:idx val="5"/>
              <c:layout>
                <c:manualLayout>
                  <c:x val="-2.5319632427315289E-2"/>
                  <c:y val="-3.57439733998338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957-5A40-BF57-48A2A2FFB879}"/>
                </c:ext>
              </c:extLst>
            </c:dLbl>
            <c:dLbl>
              <c:idx val="6"/>
              <c:layout>
                <c:manualLayout>
                  <c:x val="-2.3036527609703452E-2"/>
                  <c:y val="-4.23940149625935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957-5A40-BF57-48A2A2FFB879}"/>
                </c:ext>
              </c:extLst>
            </c:dLbl>
            <c:dLbl>
              <c:idx val="7"/>
              <c:layout>
                <c:manualLayout>
                  <c:x val="-2.9885842062538914E-2"/>
                  <c:y val="-6.56691604322527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957-5A40-BF57-48A2A2FFB879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B0E5B5DE-45B6-4FB4-88E2-40512F33F10C}" type="VALUE">
                      <a:rPr lang="en-US">
                        <a:solidFill>
                          <a:sysClr val="windowText" lastClr="000000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5957-5A40-BF57-48A2A2FFB879}"/>
                </c:ext>
              </c:extLst>
            </c:dLbl>
            <c:dLbl>
              <c:idx val="10"/>
              <c:layout>
                <c:manualLayout>
                  <c:x val="-3.5593604106568505E-2"/>
                  <c:y val="-7.56442227763923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8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957-5A40-BF57-48A2A2FFB879}"/>
                </c:ext>
              </c:extLst>
            </c:dLbl>
            <c:dLbl>
              <c:idx val="11"/>
              <c:layout>
                <c:manualLayout>
                  <c:x val="-4.0159813741792255E-2"/>
                  <c:y val="-4.239401496259351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8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957-5A40-BF57-48A2A2FFB879}"/>
                </c:ext>
              </c:extLst>
            </c:dLbl>
            <c:dLbl>
              <c:idx val="12"/>
              <c:layout>
                <c:manualLayout>
                  <c:x val="-3.4452051697762665E-2"/>
                  <c:y val="-3.90689941812136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8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957-5A40-BF57-48A2A2FFB879}"/>
                </c:ext>
              </c:extLst>
            </c:dLbl>
            <c:dLbl>
              <c:idx val="13"/>
              <c:layout>
                <c:manualLayout>
                  <c:x val="-2.5319632427315247E-2"/>
                  <c:y val="-4.239401496259351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8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957-5A40-BF57-48A2A2FFB879}"/>
                </c:ext>
              </c:extLst>
            </c:dLbl>
            <c:dLbl>
              <c:idx val="14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8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5957-5A40-BF57-48A2A2FFB879}"/>
                </c:ext>
              </c:extLst>
            </c:dLbl>
            <c:dLbl>
              <c:idx val="1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8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5957-5A40-BF57-48A2A2FFB879}"/>
                </c:ext>
              </c:extLst>
            </c:dLbl>
            <c:dLbl>
              <c:idx val="18"/>
              <c:layout>
                <c:manualLayout>
                  <c:x val="-3.2865293849522526E-2"/>
                  <c:y val="-4.23940149625935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5957-5A40-BF57-48A2A2FFB879}"/>
                </c:ext>
              </c:extLst>
            </c:dLbl>
            <c:dLbl>
              <c:idx val="19"/>
              <c:layout>
                <c:manualLayout>
                  <c:x val="-2.7157531805492772E-2"/>
                  <c:y val="-3.2418952618453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957-5A40-BF57-48A2A2FFB879}"/>
                </c:ext>
              </c:extLst>
            </c:dLbl>
            <c:dLbl>
              <c:idx val="20"/>
              <c:layout>
                <c:manualLayout>
                  <c:x val="-2.3732874579075022E-2"/>
                  <c:y val="-3.90689941812136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5957-5A40-BF57-48A2A2FFB879}"/>
                </c:ext>
              </c:extLst>
            </c:dLbl>
            <c:dLbl>
              <c:idx val="21"/>
              <c:layout>
                <c:manualLayout>
                  <c:x val="-2.7157531805492772E-2"/>
                  <c:y val="-5.90191188694929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957-5A40-BF57-48A2A2FFB879}"/>
                </c:ext>
              </c:extLst>
            </c:dLbl>
            <c:dLbl>
              <c:idx val="22"/>
              <c:layout>
                <c:manualLayout>
                  <c:x val="-2.3732874579075022E-2"/>
                  <c:y val="-6.23441396508728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5957-5A40-BF57-48A2A2FFB879}"/>
                </c:ext>
              </c:extLst>
            </c:dLbl>
            <c:dLbl>
              <c:idx val="23"/>
              <c:tx>
                <c:rich>
                  <a:bodyPr/>
                  <a:lstStyle/>
                  <a:p>
                    <a:fld id="{493B3262-DA69-4A4D-B294-5D4E7717FB4A}" type="VALUE">
                      <a:rPr lang="en-US">
                        <a:solidFill>
                          <a:sysClr val="windowText" lastClr="000000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5957-5A40-BF57-48A2A2FFB879}"/>
                </c:ext>
              </c:extLst>
            </c:dLbl>
            <c:dLbl>
              <c:idx val="24"/>
              <c:tx>
                <c:rich>
                  <a:bodyPr/>
                  <a:lstStyle/>
                  <a:p>
                    <a:fld id="{1F29CD1C-727B-45DB-BD65-E8BCA1A731D8}" type="VALUE">
                      <a:rPr lang="en-US">
                        <a:solidFill>
                          <a:srgbClr val="C00000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4-5957-5A40-BF57-48A2A2FFB879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Actual!$A$6:$A$30</c:f>
              <c:strCache>
                <c:ptCount val="25"/>
                <c:pt idx="0">
                  <c:v>1994-95</c:v>
                </c:pt>
                <c:pt idx="1">
                  <c:v>1995-96</c:v>
                </c:pt>
                <c:pt idx="2">
                  <c:v>1996-97</c:v>
                </c:pt>
                <c:pt idx="3">
                  <c:v>1997-98</c:v>
                </c:pt>
                <c:pt idx="4">
                  <c:v>1998-99</c:v>
                </c:pt>
                <c:pt idx="5">
                  <c:v>1999-00</c:v>
                </c:pt>
                <c:pt idx="6">
                  <c:v>2000-01</c:v>
                </c:pt>
                <c:pt idx="7">
                  <c:v>2001-02</c:v>
                </c:pt>
                <c:pt idx="8">
                  <c:v>2002-03</c:v>
                </c:pt>
                <c:pt idx="9">
                  <c:v>2003-04</c:v>
                </c:pt>
                <c:pt idx="10">
                  <c:v>2004-05</c:v>
                </c:pt>
                <c:pt idx="11">
                  <c:v>2005-06</c:v>
                </c:pt>
                <c:pt idx="12">
                  <c:v>2006-07</c:v>
                </c:pt>
                <c:pt idx="13">
                  <c:v>2007-08</c:v>
                </c:pt>
                <c:pt idx="14">
                  <c:v>2008-09</c:v>
                </c:pt>
                <c:pt idx="15">
                  <c:v>2009-10</c:v>
                </c:pt>
                <c:pt idx="16">
                  <c:v>2010-11</c:v>
                </c:pt>
                <c:pt idx="17">
                  <c:v>2011-12</c:v>
                </c:pt>
                <c:pt idx="18">
                  <c:v>2012-13</c:v>
                </c:pt>
                <c:pt idx="19">
                  <c:v>2013-14</c:v>
                </c:pt>
                <c:pt idx="20">
                  <c:v>2014-15</c:v>
                </c:pt>
                <c:pt idx="21">
                  <c:v>2015-16</c:v>
                </c:pt>
                <c:pt idx="22">
                  <c:v>2016-17</c:v>
                </c:pt>
                <c:pt idx="23">
                  <c:v>2017-18</c:v>
                </c:pt>
                <c:pt idx="24">
                  <c:v>2018-19</c:v>
                </c:pt>
              </c:strCache>
            </c:strRef>
          </c:cat>
          <c:val>
            <c:numRef>
              <c:f>Actual!$C$6:$C$30</c:f>
              <c:numCache>
                <c:formatCode>_(* #,##0_);_(* \(#,##0\);_(* "-"??_);_(@_)</c:formatCode>
                <c:ptCount val="25"/>
                <c:pt idx="0">
                  <c:v>13652</c:v>
                </c:pt>
                <c:pt idx="1">
                  <c:v>13721</c:v>
                </c:pt>
                <c:pt idx="2">
                  <c:v>13863</c:v>
                </c:pt>
                <c:pt idx="3">
                  <c:v>13898</c:v>
                </c:pt>
                <c:pt idx="4">
                  <c:v>13862</c:v>
                </c:pt>
                <c:pt idx="5">
                  <c:v>13856</c:v>
                </c:pt>
                <c:pt idx="6">
                  <c:v>13865</c:v>
                </c:pt>
                <c:pt idx="7">
                  <c:v>13930</c:v>
                </c:pt>
                <c:pt idx="8">
                  <c:v>14127</c:v>
                </c:pt>
                <c:pt idx="9">
                  <c:v>14279</c:v>
                </c:pt>
                <c:pt idx="10">
                  <c:v>14365</c:v>
                </c:pt>
                <c:pt idx="11">
                  <c:v>14728</c:v>
                </c:pt>
                <c:pt idx="12">
                  <c:v>14777</c:v>
                </c:pt>
                <c:pt idx="13">
                  <c:v>14802</c:v>
                </c:pt>
                <c:pt idx="14">
                  <c:v>14650</c:v>
                </c:pt>
                <c:pt idx="15">
                  <c:v>14474</c:v>
                </c:pt>
                <c:pt idx="16">
                  <c:v>14259</c:v>
                </c:pt>
                <c:pt idx="17">
                  <c:v>14081</c:v>
                </c:pt>
                <c:pt idx="18" formatCode="#,##0_);[Red]\(#,##0\)">
                  <c:v>13958</c:v>
                </c:pt>
                <c:pt idx="19" formatCode="#,##0_);[Red]\(#,##0\)">
                  <c:v>13929</c:v>
                </c:pt>
                <c:pt idx="20" formatCode="#,##0_);[Red]\(#,##0\)">
                  <c:v>13909</c:v>
                </c:pt>
                <c:pt idx="21" formatCode="#,##0_);[Red]\(#,##0\)">
                  <c:v>13982</c:v>
                </c:pt>
                <c:pt idx="22" formatCode="#,##0_);[Red]\(#,##0\)">
                  <c:v>13830</c:v>
                </c:pt>
                <c:pt idx="23" formatCode="#,##0_);[Red]\(#,##0\)">
                  <c:v>13775.75</c:v>
                </c:pt>
                <c:pt idx="24" formatCode="#,##0_);[Red]\(#,##0\)">
                  <c:v>13700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5957-5A40-BF57-48A2A2FFB8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4782408"/>
        <c:axId val="74782800"/>
      </c:lineChart>
      <c:catAx>
        <c:axId val="74782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en-US"/>
          </a:p>
        </c:txPr>
        <c:crossAx val="7478280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74782800"/>
        <c:scaling>
          <c:orientation val="minMax"/>
          <c:max val="15000"/>
          <c:min val="1350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_(* #,##0_);_(* \(#,##0\);_(* &quot;-&quot;??_);_(@_)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en-US"/>
          </a:p>
        </c:txPr>
        <c:crossAx val="74782408"/>
        <c:crosses val="autoZero"/>
        <c:crossBetween val="between"/>
        <c:majorUnit val="250"/>
      </c:valAx>
      <c:sp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/>
              <a:t>Proportionate Share of Net Total Taxes</a:t>
            </a:r>
          </a:p>
        </c:rich>
      </c:tx>
      <c:layout>
        <c:manualLayout>
          <c:xMode val="edge"/>
          <c:yMode val="edge"/>
          <c:x val="0.15286298649953986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0813293463351537E-2"/>
          <c:y val="0.21268253089671138"/>
          <c:w val="0.8853499058212404"/>
          <c:h val="0.68895351432423013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1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6688-425C-8A44-4C878A0A4186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6688-425C-8A44-4C878A0A4186}"/>
              </c:ext>
            </c:extLst>
          </c:dPt>
          <c:dLbls>
            <c:dLbl>
              <c:idx val="0"/>
              <c:layout>
                <c:manualLayout>
                  <c:x val="-0.23921487356105742"/>
                  <c:y val="5.458393946570136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94541933311772"/>
                      <c:h val="0.2232162784676778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688-425C-8A44-4C878A0A4186}"/>
                </c:ext>
              </c:extLst>
            </c:dLbl>
            <c:dLbl>
              <c:idx val="1"/>
              <c:layout>
                <c:manualLayout>
                  <c:x val="0.24778375951929768"/>
                  <c:y val="-0.1253693742458585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302080429244851"/>
                      <c:h val="0.2232162784676778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688-425C-8A44-4C878A0A41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FY19_Proposed!$E$74:$E$75</c:f>
              <c:strCache>
                <c:ptCount val="2"/>
                <c:pt idx="0">
                  <c:v>Schools</c:v>
                </c:pt>
                <c:pt idx="1">
                  <c:v>County</c:v>
                </c:pt>
              </c:strCache>
            </c:strRef>
          </c:cat>
          <c:val>
            <c:numRef>
              <c:f>FY19_Proposed!$F$74:$F$75</c:f>
              <c:numCache>
                <c:formatCode>_("$"* #,##0_);_("$"* \(#,##0\);_("$"* "-"??_);_(@_)</c:formatCode>
                <c:ptCount val="2"/>
                <c:pt idx="0">
                  <c:v>68649144.704157323</c:v>
                </c:pt>
                <c:pt idx="1">
                  <c:v>94183818.295842677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688-425C-8A44-4C878A0A4186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>
      <a:gsLst>
        <a:gs pos="0">
          <a:schemeClr val="accent1">
            <a:lumMod val="5000"/>
            <a:lumOff val="95000"/>
          </a:schemeClr>
        </a:gs>
        <a:gs pos="74000">
          <a:schemeClr val="accent1">
            <a:lumMod val="45000"/>
            <a:lumOff val="55000"/>
          </a:schemeClr>
        </a:gs>
        <a:gs pos="83000">
          <a:schemeClr val="accent1">
            <a:lumMod val="45000"/>
            <a:lumOff val="55000"/>
          </a:schemeClr>
        </a:gs>
        <a:gs pos="100000">
          <a:schemeClr val="accent1">
            <a:lumMod val="30000"/>
            <a:lumOff val="70000"/>
          </a:schemeClr>
        </a:gs>
      </a:gsLst>
      <a:lin ang="5400000" scaled="1"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12 Month Employee</a:t>
            </a:r>
            <a:r>
              <a:rPr lang="en-US" baseline="0" dirty="0"/>
              <a:t> </a:t>
            </a:r>
            <a:r>
              <a:rPr lang="en-US" dirty="0"/>
              <a:t>Rate – Employee Only</a:t>
            </a:r>
          </a:p>
          <a:p>
            <a:pPr>
              <a:defRPr/>
            </a:pPr>
            <a:r>
              <a:rPr lang="en-US" dirty="0"/>
              <a:t>High</a:t>
            </a:r>
            <a:r>
              <a:rPr lang="en-US" baseline="0" dirty="0"/>
              <a:t> Deductible Plan Comparisons</a:t>
            </a:r>
          </a:p>
          <a:p>
            <a:pPr>
              <a:defRPr/>
            </a:pPr>
            <a:r>
              <a:rPr lang="en-US" baseline="0" dirty="0"/>
              <a:t>2017-2018 Rates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182967794261769"/>
          <c:y val="0.16810576011676312"/>
          <c:w val="0.54284910859154156"/>
          <c:h val="0.8016692748409944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51F-4FE6-96E7-12DACF8B007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'EE Only'!$C$5:$C$13</c:f>
              <c:strCache>
                <c:ptCount val="9"/>
                <c:pt idx="0">
                  <c:v>Alleghany County  $1,000</c:v>
                </c:pt>
                <c:pt idx="1">
                  <c:v>Bedford County  $2,000</c:v>
                </c:pt>
                <c:pt idx="2">
                  <c:v>Botetourt County  $2,000</c:v>
                </c:pt>
                <c:pt idx="3">
                  <c:v>Craig County  $1,000</c:v>
                </c:pt>
                <c:pt idx="4">
                  <c:v>Franklin County  $1,000</c:v>
                </c:pt>
                <c:pt idx="5">
                  <c:v>Pittsylvania County  $1,000</c:v>
                </c:pt>
                <c:pt idx="6">
                  <c:v>Roanoke City  $2,000</c:v>
                </c:pt>
                <c:pt idx="7">
                  <c:v>Roanoke County  $1,000</c:v>
                </c:pt>
                <c:pt idx="8">
                  <c:v>Salem City  $2,000</c:v>
                </c:pt>
              </c:strCache>
            </c:strRef>
          </c:cat>
          <c:val>
            <c:numRef>
              <c:f>'EE Only'!$D$5:$D$13</c:f>
              <c:numCache>
                <c:formatCode>_("$"* #,##0_);_("$"* \(#,##0\);_("$"* "-"??_);_(@_)</c:formatCode>
                <c:ptCount val="9"/>
                <c:pt idx="0">
                  <c:v>57</c:v>
                </c:pt>
                <c:pt idx="1">
                  <c:v>85</c:v>
                </c:pt>
                <c:pt idx="2">
                  <c:v>0</c:v>
                </c:pt>
                <c:pt idx="3">
                  <c:v>34</c:v>
                </c:pt>
                <c:pt idx="4">
                  <c:v>170</c:v>
                </c:pt>
                <c:pt idx="5">
                  <c:v>73.59166666666664</c:v>
                </c:pt>
                <c:pt idx="6">
                  <c:v>56.666666666666664</c:v>
                </c:pt>
                <c:pt idx="7">
                  <c:v>20</c:v>
                </c:pt>
                <c:pt idx="8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1F-4FE6-96E7-12DACF8B00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6896248"/>
        <c:axId val="176895856"/>
      </c:barChart>
      <c:catAx>
        <c:axId val="17689624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895856"/>
        <c:crosses val="autoZero"/>
        <c:auto val="1"/>
        <c:lblAlgn val="ctr"/>
        <c:lblOffset val="100"/>
        <c:noMultiLvlLbl val="0"/>
      </c:catAx>
      <c:valAx>
        <c:axId val="176895856"/>
        <c:scaling>
          <c:orientation val="minMax"/>
        </c:scaling>
        <c:delete val="1"/>
        <c:axPos val="t"/>
        <c:numFmt formatCode="_(&quot;$&quot;* #,##0_);_(&quot;$&quot;* \(#,##0\);_(&quot;$&quot;* &quot;-&quot;??_);_(@_)" sourceLinked="1"/>
        <c:majorTickMark val="none"/>
        <c:minorTickMark val="none"/>
        <c:tickLblPos val="nextTo"/>
        <c:crossAx val="176896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12</a:t>
            </a:r>
            <a:r>
              <a:rPr lang="en-US" baseline="0" dirty="0"/>
              <a:t> Month Employee Rate - </a:t>
            </a:r>
            <a:r>
              <a:rPr lang="en-US" dirty="0"/>
              <a:t>Employee plus Family </a:t>
            </a:r>
          </a:p>
          <a:p>
            <a:pPr>
              <a:defRPr/>
            </a:pPr>
            <a:r>
              <a:rPr lang="en-US" dirty="0"/>
              <a:t>High Deductible Plan Comparisons</a:t>
            </a:r>
          </a:p>
          <a:p>
            <a:pPr>
              <a:defRPr/>
            </a:pPr>
            <a:r>
              <a:rPr lang="en-US" dirty="0"/>
              <a:t>2017-2018 Rates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7907291423552677"/>
          <c:y val="0.18508974141638296"/>
          <c:w val="0.60392528006731439"/>
          <c:h val="0.7863430191339156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2CF-A24F-8DDE-3D2096C6CD8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Family!$C$29:$C$38</c:f>
              <c:strCache>
                <c:ptCount val="10"/>
                <c:pt idx="0">
                  <c:v>Alleghany County - $2000</c:v>
                </c:pt>
                <c:pt idx="1">
                  <c:v>Bedford County - $4000</c:v>
                </c:pt>
                <c:pt idx="2">
                  <c:v>Botetourt County - $2000</c:v>
                </c:pt>
                <c:pt idx="3">
                  <c:v>Craig County - $2000</c:v>
                </c:pt>
                <c:pt idx="4">
                  <c:v>Franklin County - $2000</c:v>
                </c:pt>
                <c:pt idx="5">
                  <c:v>Pittsylvania County - $2000</c:v>
                </c:pt>
                <c:pt idx="6">
                  <c:v>Roanoke City - $4000</c:v>
                </c:pt>
                <c:pt idx="7">
                  <c:v>Roanoke City - $1000</c:v>
                </c:pt>
                <c:pt idx="8">
                  <c:v>Roanoke County - $2000</c:v>
                </c:pt>
                <c:pt idx="9">
                  <c:v>Salem City - $4000</c:v>
                </c:pt>
              </c:strCache>
            </c:strRef>
          </c:cat>
          <c:val>
            <c:numRef>
              <c:f>Family!$D$29:$D$38</c:f>
              <c:numCache>
                <c:formatCode>_("$"* #,##0_);_("$"* \(#,##0\);_("$"* "-"??_);_(@_)</c:formatCode>
                <c:ptCount val="10"/>
                <c:pt idx="0">
                  <c:v>642</c:v>
                </c:pt>
                <c:pt idx="1">
                  <c:v>986</c:v>
                </c:pt>
                <c:pt idx="2">
                  <c:v>897</c:v>
                </c:pt>
                <c:pt idx="3">
                  <c:v>782</c:v>
                </c:pt>
                <c:pt idx="4">
                  <c:v>1028</c:v>
                </c:pt>
                <c:pt idx="5">
                  <c:v>1544</c:v>
                </c:pt>
                <c:pt idx="6">
                  <c:v>165</c:v>
                </c:pt>
                <c:pt idx="7">
                  <c:v>1180</c:v>
                </c:pt>
                <c:pt idx="8">
                  <c:v>431</c:v>
                </c:pt>
                <c:pt idx="9">
                  <c:v>830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CF-A24F-8DDE-3D2096C6CD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76895072"/>
        <c:axId val="176894680"/>
      </c:barChart>
      <c:catAx>
        <c:axId val="17689507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894680"/>
        <c:crosses val="autoZero"/>
        <c:auto val="1"/>
        <c:lblAlgn val="ctr"/>
        <c:lblOffset val="100"/>
        <c:noMultiLvlLbl val="0"/>
      </c:catAx>
      <c:valAx>
        <c:axId val="176894680"/>
        <c:scaling>
          <c:orientation val="minMax"/>
        </c:scaling>
        <c:delete val="1"/>
        <c:axPos val="t"/>
        <c:numFmt formatCode="_(&quot;$&quot;* #,##0_);_(&quot;$&quot;* \(#,##0\);_(&quot;$&quot;* &quot;-&quot;??_);_(@_)" sourceLinked="1"/>
        <c:majorTickMark val="none"/>
        <c:minorTickMark val="none"/>
        <c:tickLblPos val="nextTo"/>
        <c:crossAx val="176895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169698" cy="481876"/>
          </a:xfrm>
          <a:prstGeom prst="rect">
            <a:avLst/>
          </a:prstGeom>
        </p:spPr>
        <p:txBody>
          <a:bodyPr vert="horz" lIns="95480" tIns="47741" rIns="95480" bIns="47741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832" y="2"/>
            <a:ext cx="3169698" cy="481876"/>
          </a:xfrm>
          <a:prstGeom prst="rect">
            <a:avLst/>
          </a:prstGeom>
        </p:spPr>
        <p:txBody>
          <a:bodyPr vert="horz" lIns="95480" tIns="47741" rIns="95480" bIns="47741" rtlCol="0"/>
          <a:lstStyle>
            <a:lvl1pPr algn="r">
              <a:defRPr sz="1100"/>
            </a:lvl1pPr>
          </a:lstStyle>
          <a:p>
            <a:fld id="{41C6D451-8A47-4BD3-8681-BBFA30B07392}" type="datetimeFigureOut">
              <a:rPr lang="en-US" smtClean="0"/>
              <a:t>3/29/18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325"/>
            <a:ext cx="3169698" cy="481876"/>
          </a:xfrm>
          <a:prstGeom prst="rect">
            <a:avLst/>
          </a:prstGeom>
        </p:spPr>
        <p:txBody>
          <a:bodyPr vert="horz" lIns="95480" tIns="47741" rIns="95480" bIns="47741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832" y="9119325"/>
            <a:ext cx="3169698" cy="481876"/>
          </a:xfrm>
          <a:prstGeom prst="rect">
            <a:avLst/>
          </a:prstGeom>
        </p:spPr>
        <p:txBody>
          <a:bodyPr vert="horz" lIns="95480" tIns="47741" rIns="95480" bIns="47741" rtlCol="0" anchor="b"/>
          <a:lstStyle>
            <a:lvl1pPr algn="r">
              <a:defRPr sz="1100"/>
            </a:lvl1pPr>
          </a:lstStyle>
          <a:p>
            <a:fld id="{4C2470FE-0EFC-4C8D-821A-0324022A05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714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10"/>
            <a:ext cx="3169919" cy="481728"/>
          </a:xfrm>
          <a:prstGeom prst="rect">
            <a:avLst/>
          </a:prstGeom>
        </p:spPr>
        <p:txBody>
          <a:bodyPr vert="horz" lIns="96579" tIns="48292" rIns="96579" bIns="48292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98" y="10"/>
            <a:ext cx="3169919" cy="481728"/>
          </a:xfrm>
          <a:prstGeom prst="rect">
            <a:avLst/>
          </a:prstGeom>
        </p:spPr>
        <p:txBody>
          <a:bodyPr vert="horz" lIns="96579" tIns="48292" rIns="96579" bIns="48292" rtlCol="0"/>
          <a:lstStyle>
            <a:lvl1pPr algn="r">
              <a:defRPr sz="1100"/>
            </a:lvl1pPr>
          </a:lstStyle>
          <a:p>
            <a:fld id="{DC842B6F-A3BE-41D6-9247-587B87571410}" type="datetimeFigureOut">
              <a:rPr lang="en-US" smtClean="0"/>
              <a:t>3/29/18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198563"/>
            <a:ext cx="4321175" cy="3241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79" tIns="48292" rIns="96579" bIns="4829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620583"/>
            <a:ext cx="5852160" cy="3780473"/>
          </a:xfrm>
          <a:prstGeom prst="rect">
            <a:avLst/>
          </a:prstGeom>
        </p:spPr>
        <p:txBody>
          <a:bodyPr vert="horz" lIns="96579" tIns="48292" rIns="96579" bIns="4829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" y="9119487"/>
            <a:ext cx="3169919" cy="481727"/>
          </a:xfrm>
          <a:prstGeom prst="rect">
            <a:avLst/>
          </a:prstGeom>
        </p:spPr>
        <p:txBody>
          <a:bodyPr vert="horz" lIns="96579" tIns="48292" rIns="96579" bIns="48292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98" y="9119487"/>
            <a:ext cx="3169919" cy="481727"/>
          </a:xfrm>
          <a:prstGeom prst="rect">
            <a:avLst/>
          </a:prstGeom>
        </p:spPr>
        <p:txBody>
          <a:bodyPr vert="horz" lIns="96579" tIns="48292" rIns="96579" bIns="48292" rtlCol="0" anchor="b"/>
          <a:lstStyle>
            <a:lvl1pPr algn="r">
              <a:defRPr sz="1100"/>
            </a:lvl1pPr>
          </a:lstStyle>
          <a:p>
            <a:fld id="{C44637AE-700E-4ACD-BBD0-BDC557EBA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550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637AE-700E-4ACD-BBD0-BDC557EBAC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410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955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0912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 picture…. This is 25 years of history</a:t>
            </a:r>
          </a:p>
          <a:p>
            <a:r>
              <a:rPr lang="en-US" dirty="0"/>
              <a:t>Lowest</a:t>
            </a:r>
            <a:r>
              <a:rPr lang="en-US" baseline="0" dirty="0"/>
              <a:t> in 1994-95 with 13,652  --- approaching that level again for 2018-19</a:t>
            </a:r>
          </a:p>
          <a:p>
            <a:r>
              <a:rPr lang="en-US" baseline="0" dirty="0"/>
              <a:t>Highest in 2007-08 with 14,802</a:t>
            </a:r>
          </a:p>
          <a:p>
            <a:r>
              <a:rPr lang="en-US" baseline="0" dirty="0"/>
              <a:t>Pace of decline seems to have slowed significantly</a:t>
            </a:r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637AE-700E-4ACD-BBD0-BDC557EBACA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0379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3288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4381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499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7D7BC-818B-42C9-B1B7-C8243917CDA6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2835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1506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5892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Cost is $1,035,000</a:t>
            </a:r>
            <a:r>
              <a:rPr lang="en-US" baseline="0" dirty="0"/>
              <a:t> for renewal based on following assumptions:</a:t>
            </a:r>
          </a:p>
          <a:p>
            <a:endParaRPr lang="en-US" baseline="0" dirty="0"/>
          </a:p>
          <a:p>
            <a:r>
              <a:rPr lang="en-US" baseline="0" dirty="0"/>
              <a:t>13.3% increase (no margin)</a:t>
            </a:r>
          </a:p>
          <a:p>
            <a:r>
              <a:rPr lang="en-US" baseline="0" dirty="0"/>
              <a:t>Increase EE only rate from $20 to $30</a:t>
            </a:r>
          </a:p>
          <a:p>
            <a:r>
              <a:rPr lang="en-US" baseline="0" dirty="0"/>
              <a:t>Retain EE share of other coverage levels at same percent as last year</a:t>
            </a:r>
          </a:p>
          <a:p>
            <a:r>
              <a:rPr lang="en-US" baseline="0" dirty="0"/>
              <a:t>Retaining both KC200 and KC1000 plans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4743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1787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2509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5348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2228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Bus Fund – increase</a:t>
            </a:r>
            <a:r>
              <a:rPr lang="en-US" baseline="0" dirty="0"/>
              <a:t> based on scheduled bus replacements (age and mileage)</a:t>
            </a:r>
            <a:endParaRPr lang="en-US" dirty="0"/>
          </a:p>
          <a:p>
            <a:r>
              <a:rPr lang="en-US" dirty="0"/>
              <a:t>Capital Projects Fund – p/y included funding for CSHS project; no big</a:t>
            </a:r>
            <a:r>
              <a:rPr lang="en-US" baseline="0" dirty="0"/>
              <a:t> capital project to begin in FY18-19</a:t>
            </a:r>
          </a:p>
          <a:p>
            <a:r>
              <a:rPr lang="en-US" baseline="0" dirty="0"/>
              <a:t>Tech Fund – collapsed funding from general fund (e-rate and student laptop fee) into new fund for tech replacement plan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617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1431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637AE-700E-4ACD-BBD0-BDC557EBACA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4408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637AE-700E-4ACD-BBD0-BDC557EBACA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4708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1283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9069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5827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891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637AE-700E-4ACD-BBD0-BDC557EBACAF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6086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637AE-700E-4ACD-BBD0-BDC557EBACAF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6005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637AE-700E-4ACD-BBD0-BDC557EBACA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1000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8299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2690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24013" y="1255713"/>
            <a:ext cx="4518025" cy="3389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E16AB3-138B-4AD3-A0B3-6C0BDA1073D2}" type="slidenum">
              <a:rPr lang="en-US" altLang="en-US" smtClean="0">
                <a:solidFill>
                  <a:prstClr val="black"/>
                </a:solidFill>
              </a:rPr>
              <a:pPr/>
              <a:t>29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86228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12158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637AE-700E-4ACD-BBD0-BDC557EBACA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28837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61903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637AE-700E-4ACD-BBD0-BDC557EBACAF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22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D9505F1-EA34-4732-B366-AB38223FE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EA65B-7C4D-452A-81EE-49652DA3CDD8}" type="datetime1">
              <a:rPr lang="en-US" smtClean="0"/>
              <a:t>3/29/18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835C578-CB25-489E-910D-8C62CA5A7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14FE359-BCDF-4A2D-934D-E4F110A32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577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1/8/2018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695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9717-4395-475B-9283-65B307640B06}" type="datetime1">
              <a:rPr lang="en-US" smtClean="0"/>
              <a:t>3/29/18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656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CC9DD-C1FD-4F0D-8DE7-A585E2C73483}" type="datetime1">
              <a:rPr lang="en-US" smtClean="0"/>
              <a:t>3/29/18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247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8134-D2F3-4F03-BDB2-760FBC79D1C7}" type="datetime1">
              <a:rPr lang="en-US" smtClean="0"/>
              <a:t>3/29/18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5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070A6-37E1-4BC7-AB3C-3EFB8C1A6A51}" type="datetime1">
              <a:rPr lang="en-US" smtClean="0"/>
              <a:t>3/29/18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761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AC07E-84FB-47DC-AE44-A6E94123E84F}" type="datetime1">
              <a:rPr lang="en-US" smtClean="0"/>
              <a:t>3/29/18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070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48BED-0BBC-40B0-8133-F9926305DD3F}" type="datetime1">
              <a:rPr lang="en-US" smtClean="0"/>
              <a:t>3/29/18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63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7128A-9ECA-4B6D-B897-CA76B0E1A3D9}" type="datetime1">
              <a:rPr lang="en-US" smtClean="0"/>
              <a:t>3/29/18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407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EA65B-7C4D-452A-81EE-49652DA3CDD8}" type="datetime1">
              <a:rPr lang="en-US" smtClean="0"/>
              <a:t>3/29/18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C4F58-0146-8B49-9D96-8E8109A8614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PPT-bkg-2016.jp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7638"/>
            <a:ext cx="9144000" cy="5486400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B2F80E9-9514-4A40-9DDE-1B8DF75C7348}"/>
              </a:ext>
            </a:extLst>
          </p:cNvPr>
          <p:cNvSpPr txBox="1">
            <a:spLocks/>
          </p:cNvSpPr>
          <p:nvPr userDrawn="1"/>
        </p:nvSpPr>
        <p:spPr>
          <a:xfrm>
            <a:off x="7792995" y="6350622"/>
            <a:ext cx="411891" cy="32895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128B8F-A791-49BB-AA96-425E2FE2C15A}" type="slidenum">
              <a:rPr lang="en-US" sz="1200" b="0" smtClean="0">
                <a:solidFill>
                  <a:schemeClr val="bg1"/>
                </a:solidFill>
              </a:rPr>
              <a:pPr/>
              <a:t>‹#›</a:t>
            </a:fld>
            <a:endParaRPr lang="en-US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033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gif"/><Relationship Id="rId5" Type="http://schemas.openxmlformats.org/officeDocument/2006/relationships/image" Target="../media/image6.emf"/><Relationship Id="rId4" Type="http://schemas.openxmlformats.org/officeDocument/2006/relationships/package" Target="../embeddings/Microsoft_Excel_Worksheet1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emf"/><Relationship Id="rId4" Type="http://schemas.openxmlformats.org/officeDocument/2006/relationships/package" Target="../embeddings/Microsoft_Excel_Worksheet2.xlsx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0.emf"/><Relationship Id="rId4" Type="http://schemas.openxmlformats.org/officeDocument/2006/relationships/package" Target="../embeddings/Microsoft_Excel_Worksheet3.xlsx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2.emf"/><Relationship Id="rId4" Type="http://schemas.openxmlformats.org/officeDocument/2006/relationships/package" Target="../embeddings/Microsoft_Excel_Worksheet4.xlsx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cs.k12.va.us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Roanoke County Schools</a:t>
            </a:r>
            <a:br>
              <a:rPr lang="en-US" dirty="0"/>
            </a:br>
            <a:r>
              <a:rPr lang="en-US" sz="3100" dirty="0"/>
              <a:t>School Board Meeting</a:t>
            </a:r>
            <a:br>
              <a:rPr lang="en-US" sz="3100" dirty="0"/>
            </a:br>
            <a:r>
              <a:rPr lang="en-US" sz="3100" dirty="0"/>
              <a:t>March 22, 2018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17297"/>
            <a:ext cx="7772400" cy="1752600"/>
          </a:xfrm>
        </p:spPr>
        <p:txBody>
          <a:bodyPr>
            <a:normAutofit/>
          </a:bodyPr>
          <a:lstStyle/>
          <a:p>
            <a:endParaRPr lang="en-US" sz="2000" dirty="0"/>
          </a:p>
          <a:p>
            <a:r>
              <a:rPr lang="en-US" sz="2400" dirty="0"/>
              <a:t>Proposed School Budget</a:t>
            </a:r>
          </a:p>
          <a:p>
            <a:r>
              <a:rPr lang="en-US" sz="2400" dirty="0"/>
              <a:t>for</a:t>
            </a:r>
          </a:p>
          <a:p>
            <a:r>
              <a:rPr lang="en-US" sz="2400" dirty="0"/>
              <a:t>2018-2019</a:t>
            </a:r>
            <a:endParaRPr lang="en-US" sz="2000" dirty="0"/>
          </a:p>
          <a:p>
            <a:endParaRPr lang="en-US" sz="2000" dirty="0"/>
          </a:p>
          <a:p>
            <a:endParaRPr lang="en-US" sz="1800" dirty="0"/>
          </a:p>
          <a:p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7" name="Rectangle 6" title="box"/>
          <p:cNvSpPr/>
          <p:nvPr/>
        </p:nvSpPr>
        <p:spPr>
          <a:xfrm>
            <a:off x="0" y="-1"/>
            <a:ext cx="9144000" cy="575235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 title="box">
            <a:extLst>
              <a:ext uri="{FF2B5EF4-FFF2-40B4-BE49-F238E27FC236}">
                <a16:creationId xmlns:a16="http://schemas.microsoft.com/office/drawing/2014/main" id="{5C5B97B8-708D-354D-ABFF-5675D2939350}"/>
              </a:ext>
            </a:extLst>
          </p:cNvPr>
          <p:cNvSpPr/>
          <p:nvPr/>
        </p:nvSpPr>
        <p:spPr>
          <a:xfrm>
            <a:off x="0" y="0"/>
            <a:ext cx="9144000" cy="575235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664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Superintendent Comments</a:t>
            </a:r>
          </a:p>
        </p:txBody>
      </p:sp>
      <p:pic>
        <p:nvPicPr>
          <p:cNvPr id="6" name="Content Placeholder 5" title="tree with education icons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160" y="1063896"/>
            <a:ext cx="5913680" cy="4819650"/>
          </a:xfr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471854" y="6373085"/>
            <a:ext cx="357554" cy="365125"/>
          </a:xfrm>
        </p:spPr>
        <p:txBody>
          <a:bodyPr/>
          <a:lstStyle/>
          <a:p>
            <a:fld id="{C07C4F58-0146-8B49-9D96-8E8109A8614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837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Budget Challenges and Priorities for 2018-2019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90087" y="771090"/>
            <a:ext cx="3796431" cy="5432485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Budget Challenges:</a:t>
            </a:r>
          </a:p>
          <a:p>
            <a:r>
              <a:rPr lang="en-US" sz="1600" dirty="0"/>
              <a:t>Limited state revenue growth</a:t>
            </a:r>
          </a:p>
          <a:p>
            <a:r>
              <a:rPr lang="en-US" sz="1600" dirty="0"/>
              <a:t>Continued lack of state funding for teacher raises</a:t>
            </a:r>
          </a:p>
          <a:p>
            <a:pPr lvl="1"/>
            <a:r>
              <a:rPr lang="en-US" sz="1600" dirty="0"/>
              <a:t>Only funded raise of 0.76% in the prior year (Feb 15, 2018-June 30, 2018)</a:t>
            </a:r>
          </a:p>
          <a:p>
            <a:r>
              <a:rPr lang="en-US" sz="1600" dirty="0"/>
              <a:t>Limited new funding from the County of Roanoke revenue sharing formula</a:t>
            </a:r>
          </a:p>
          <a:p>
            <a:r>
              <a:rPr lang="en-US" sz="1600" dirty="0"/>
              <a:t>Maintain integrity of market rated Compensation Plan for retention and recruitment of high quality school employees</a:t>
            </a:r>
          </a:p>
          <a:p>
            <a:r>
              <a:rPr lang="en-US" sz="1600" dirty="0"/>
              <a:t>Significant increase in employee health insurance claims</a:t>
            </a:r>
          </a:p>
          <a:p>
            <a:r>
              <a:rPr lang="en-US" sz="1600" dirty="0"/>
              <a:t>Disproportionate benefit funding for health coverage compared to other school districts</a:t>
            </a:r>
          </a:p>
          <a:p>
            <a:r>
              <a:rPr lang="en-US" sz="1600" dirty="0"/>
              <a:t>Equity in total compensation between pay and benefits</a:t>
            </a:r>
          </a:p>
          <a:p>
            <a:endParaRPr lang="en-US" sz="16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471854" y="6373085"/>
            <a:ext cx="357554" cy="365125"/>
          </a:xfrm>
        </p:spPr>
        <p:txBody>
          <a:bodyPr/>
          <a:lstStyle/>
          <a:p>
            <a:fld id="{C07C4F58-0146-8B49-9D96-8E8109A8614C}" type="slidenum">
              <a:rPr lang="en-US" smtClean="0"/>
              <a:t>3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733364" y="771091"/>
            <a:ext cx="3953435" cy="3854697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Budget Priorities:</a:t>
            </a:r>
          </a:p>
          <a:p>
            <a:r>
              <a:rPr lang="en-US" sz="1600" dirty="0"/>
              <a:t>Investment in sustainability (necessary, essential, mandatory)</a:t>
            </a:r>
          </a:p>
          <a:p>
            <a:r>
              <a:rPr lang="en-US" sz="1600" dirty="0"/>
              <a:t>Investment in our people </a:t>
            </a:r>
          </a:p>
          <a:p>
            <a:pPr lvl="1"/>
            <a:r>
              <a:rPr lang="en-US" sz="1600" dirty="0"/>
              <a:t>Step increase on pay plan</a:t>
            </a:r>
          </a:p>
          <a:p>
            <a:pPr lvl="1"/>
            <a:r>
              <a:rPr lang="en-US" sz="1600" dirty="0"/>
              <a:t>Health insurance premium increase</a:t>
            </a:r>
          </a:p>
          <a:p>
            <a:pPr lvl="1"/>
            <a:r>
              <a:rPr lang="en-US" sz="1600" dirty="0"/>
              <a:t>Substitute pay increase</a:t>
            </a:r>
          </a:p>
          <a:p>
            <a:pPr lvl="1"/>
            <a:r>
              <a:rPr lang="en-US" sz="1600" dirty="0"/>
              <a:t>Athletic supplement increase (Comp Plan Phase 2)</a:t>
            </a:r>
          </a:p>
          <a:p>
            <a:pPr lvl="1"/>
            <a:r>
              <a:rPr lang="en-US" sz="1600" dirty="0"/>
              <a:t>Academic supplement increase (Comp Plan Phase 2)</a:t>
            </a:r>
          </a:p>
          <a:p>
            <a:r>
              <a:rPr lang="en-US" sz="1600" dirty="0"/>
              <a:t>CSHS staff positions during construction (dean, guidance, construction manager)</a:t>
            </a:r>
          </a:p>
          <a:p>
            <a:pPr marL="0" indent="0">
              <a:buNone/>
            </a:pP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4014621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C07C4F58-0146-8B49-9D96-8E8109A8614C}" type="slidenum">
              <a:rPr lang="en-US" smtClean="0"/>
              <a:pPr algn="l"/>
              <a:t>4</a:t>
            </a:fld>
            <a:endParaRPr lang="en-US"/>
          </a:p>
        </p:txBody>
      </p:sp>
      <p:sp>
        <p:nvSpPr>
          <p:cNvPr id="4" name="Rectangle 3" title="box"/>
          <p:cNvSpPr/>
          <p:nvPr/>
        </p:nvSpPr>
        <p:spPr>
          <a:xfrm>
            <a:off x="0" y="-1"/>
            <a:ext cx="9144000" cy="575235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-7399"/>
            <a:ext cx="9144000" cy="575235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Student Enrollment (ADM)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9953" y="5642951"/>
            <a:ext cx="751938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ADM is average enrollment eligible for SOQ funding from 1</a:t>
            </a:r>
            <a:r>
              <a:rPr lang="en-US" sz="1600" baseline="30000" dirty="0"/>
              <a:t>st</a:t>
            </a:r>
            <a:r>
              <a:rPr lang="en-US" sz="1600" dirty="0"/>
              <a:t> day of school through March 31</a:t>
            </a:r>
            <a:r>
              <a:rPr lang="en-US" sz="1600" baseline="30000" dirty="0"/>
              <a:t>st</a:t>
            </a:r>
            <a:r>
              <a:rPr lang="en-US" sz="1600" dirty="0"/>
              <a:t> of each year.</a:t>
            </a:r>
          </a:p>
          <a:p>
            <a:pPr algn="ctr"/>
            <a:r>
              <a:rPr lang="en-US" sz="1600" dirty="0"/>
              <a:t>2018-2019 Budgeted ADM = 13,700</a:t>
            </a:r>
          </a:p>
        </p:txBody>
      </p:sp>
      <p:pic>
        <p:nvPicPr>
          <p:cNvPr id="9" name="Content Placeholder 16" title="chart - special education enrollment trend">
            <a:extLst>
              <a:ext uri="{FF2B5EF4-FFF2-40B4-BE49-F238E27FC236}">
                <a16:creationId xmlns:a16="http://schemas.microsoft.com/office/drawing/2014/main" id="{9E3D06A5-6F52-42B5-B901-5FE51DCF49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705" y="3340873"/>
            <a:ext cx="4040188" cy="2071891"/>
          </a:xfrm>
          <a:prstGeom prst="rect">
            <a:avLst/>
          </a:prstGeom>
        </p:spPr>
      </p:pic>
      <p:pic>
        <p:nvPicPr>
          <p:cNvPr id="10" name="Content Placeholder 17" title="chart - ESL enrollment trend">
            <a:extLst>
              <a:ext uri="{FF2B5EF4-FFF2-40B4-BE49-F238E27FC236}">
                <a16:creationId xmlns:a16="http://schemas.microsoft.com/office/drawing/2014/main" id="{82E9612C-81AA-4FCE-8B42-8675497D3B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388" y="3347100"/>
            <a:ext cx="4041775" cy="2072705"/>
          </a:xfrm>
          <a:prstGeom prst="rect">
            <a:avLst/>
          </a:prstGeom>
        </p:spPr>
      </p:pic>
      <p:graphicFrame>
        <p:nvGraphicFramePr>
          <p:cNvPr id="11" name="Chart 10" title="ADM trend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5384018"/>
              </p:ext>
            </p:extLst>
          </p:nvPr>
        </p:nvGraphicFramePr>
        <p:xfrm>
          <a:off x="107576" y="776172"/>
          <a:ext cx="8884023" cy="2460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48066C8-A090-CE46-AEC9-E9B13ACF2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02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Total General Fund Revenue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5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349187" y="5038369"/>
            <a:ext cx="6445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This summary uses the Senate Budget which is the lowest of the Governor’s, House, and Senate budgets.</a:t>
            </a:r>
          </a:p>
        </p:txBody>
      </p:sp>
      <p:pic>
        <p:nvPicPr>
          <p:cNvPr id="2" name="Picture 1" title="total general fund revenu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129" y="1013862"/>
            <a:ext cx="8262961" cy="3495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069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State Aid for Education - TBD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3627" y="3782825"/>
            <a:ext cx="862807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288D"/>
                </a:solidFill>
              </a:rPr>
              <a:t>-- General Assembly adjourned on March 10, 2018 without adopting state budget –</a:t>
            </a:r>
          </a:p>
          <a:p>
            <a:pPr algn="ctr"/>
            <a:endParaRPr lang="en-US" sz="1400" dirty="0">
              <a:solidFill>
                <a:srgbClr val="00288D"/>
              </a:solidFill>
            </a:endParaRPr>
          </a:p>
          <a:p>
            <a:pPr algn="ctr"/>
            <a:r>
              <a:rPr lang="en-US" sz="1400" dirty="0">
                <a:solidFill>
                  <a:srgbClr val="00288D"/>
                </a:solidFill>
              </a:rPr>
              <a:t>-- </a:t>
            </a:r>
            <a:r>
              <a:rPr lang="en-US" sz="1400" b="1" dirty="0">
                <a:solidFill>
                  <a:srgbClr val="00288D"/>
                </a:solidFill>
              </a:rPr>
              <a:t>General Assembly Special Session scheduled for April 11th </a:t>
            </a:r>
            <a:r>
              <a:rPr lang="en-US" sz="1400" dirty="0">
                <a:solidFill>
                  <a:srgbClr val="00288D"/>
                </a:solidFill>
              </a:rPr>
              <a:t>–</a:t>
            </a:r>
          </a:p>
          <a:p>
            <a:pPr algn="ctr"/>
            <a:r>
              <a:rPr lang="en-US" sz="1400" dirty="0">
                <a:solidFill>
                  <a:srgbClr val="00288D"/>
                </a:solidFill>
              </a:rPr>
              <a:t>House and Senate budget bills are technically dead.</a:t>
            </a:r>
          </a:p>
          <a:p>
            <a:pPr algn="ctr"/>
            <a:r>
              <a:rPr lang="en-US" sz="1400" dirty="0">
                <a:solidFill>
                  <a:srgbClr val="00288D"/>
                </a:solidFill>
              </a:rPr>
              <a:t>Governor will submit a new budget bill and General Assembly will amend.</a:t>
            </a:r>
          </a:p>
          <a:p>
            <a:pPr algn="ctr"/>
            <a:r>
              <a:rPr lang="en-US" sz="1400" dirty="0">
                <a:solidFill>
                  <a:srgbClr val="00288D"/>
                </a:solidFill>
              </a:rPr>
              <a:t>Likely to be similar to amendments in House and Senate budgets.</a:t>
            </a:r>
          </a:p>
          <a:p>
            <a:pPr algn="ctr"/>
            <a:r>
              <a:rPr lang="en-US" sz="1400" dirty="0">
                <a:solidFill>
                  <a:srgbClr val="00288D"/>
                </a:solidFill>
              </a:rPr>
              <a:t>Proposed Budget uses lowest of 3 General Assembly budgets submitted to date.</a:t>
            </a:r>
          </a:p>
        </p:txBody>
      </p:sp>
      <p:graphicFrame>
        <p:nvGraphicFramePr>
          <p:cNvPr id="3" name="Object 2" title="state aid for education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38917"/>
              </p:ext>
            </p:extLst>
          </p:nvPr>
        </p:nvGraphicFramePr>
        <p:xfrm>
          <a:off x="835392" y="912691"/>
          <a:ext cx="7464547" cy="277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2" name="Worksheet" r:id="rId4" imgW="7019945" imgH="2609985" progId="Excel.Sheet.12">
                  <p:embed/>
                </p:oleObj>
              </mc:Choice>
              <mc:Fallback>
                <p:oleObj name="Worksheet" r:id="rId4" imgW="7019945" imgH="260998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35392" y="912691"/>
                        <a:ext cx="7464547" cy="2775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 title="questio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365" y="1909455"/>
            <a:ext cx="1214717" cy="151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667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Proposed Transfer from County of Roanoke</a:t>
            </a:r>
          </a:p>
        </p:txBody>
      </p:sp>
      <p:graphicFrame>
        <p:nvGraphicFramePr>
          <p:cNvPr id="2" name="Table 1" title="proposed transfer from county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9818121"/>
              </p:ext>
            </p:extLst>
          </p:nvPr>
        </p:nvGraphicFramePr>
        <p:xfrm>
          <a:off x="760490" y="790387"/>
          <a:ext cx="7623018" cy="3248025"/>
        </p:xfrm>
        <a:graphic>
          <a:graphicData uri="http://schemas.openxmlformats.org/drawingml/2006/table">
            <a:tbl>
              <a:tblPr/>
              <a:tblGrid>
                <a:gridCol w="27483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93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4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630">
                  <a:extLst>
                    <a:ext uri="{9D8B030D-6E8A-4147-A177-3AD203B41FA5}">
                      <a16:colId xmlns:a16="http://schemas.microsoft.com/office/drawing/2014/main" val="1212142692"/>
                    </a:ext>
                  </a:extLst>
                </a:gridCol>
                <a:gridCol w="11571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6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005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13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2017-2018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2018-2019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Property and Local Taxes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163,210,385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166,146,122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Adjustments: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025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Lodging Tax-Roanoke Valley Convention and Visitors Bureau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(514,894)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(585,686)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25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New Treasurer Position for Delinquent Tax Collection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-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(42,473)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Increase in CSA Costs</a:t>
                      </a:r>
                    </a:p>
                  </a:txBody>
                  <a:tcPr marL="857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(660,000)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(1,935,000)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Economic Development (William Byrd Apartments)</a:t>
                      </a:r>
                    </a:p>
                  </a:txBody>
                  <a:tcPr marL="17145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-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(100,000)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Economic Development (Roland E Cook Apartments)</a:t>
                      </a:r>
                    </a:p>
                  </a:txBody>
                  <a:tcPr marL="17145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145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-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(15,000)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0025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Economic Development Incentive (South Peak CDA)</a:t>
                      </a:r>
                    </a:p>
                  </a:txBody>
                  <a:tcPr marL="17145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145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(560,000)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(635,000)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Economic Development Incentive  (Allstate)</a:t>
                      </a:r>
                    </a:p>
                  </a:txBody>
                  <a:tcPr marL="17145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(150,000)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-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Economic Development Incentive (Ardagh)</a:t>
                      </a:r>
                    </a:p>
                  </a:txBody>
                  <a:tcPr marL="17145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(650,000)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-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Net total taxes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$ 160,675,491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162,832,963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$  2,157,472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7175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Portion allocated to Roanoke County Schools for 2018-19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$ 570,208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43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Transfer from County of Roanoke for 2018-19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$ 68,649,145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graphicFrame>
        <p:nvGraphicFramePr>
          <p:cNvPr id="6" name="Chart 5" title="proportionate share of net total taxes">
            <a:extLst>
              <a:ext uri="{FF2B5EF4-FFF2-40B4-BE49-F238E27FC236}">
                <a16:creationId xmlns:a16="http://schemas.microsoft.com/office/drawing/2014/main" id="{9F1270B1-F8A7-4496-9A03-39C799A82F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5035056"/>
              </p:ext>
            </p:extLst>
          </p:nvPr>
        </p:nvGraphicFramePr>
        <p:xfrm>
          <a:off x="2124636" y="4254441"/>
          <a:ext cx="4446494" cy="2216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22613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97418"/>
            <a:ext cx="7886700" cy="3157396"/>
          </a:xfrm>
        </p:spPr>
        <p:txBody>
          <a:bodyPr>
            <a:normAutofit/>
          </a:bodyPr>
          <a:lstStyle/>
          <a:p>
            <a:r>
              <a:rPr lang="en-US" sz="2600" dirty="0"/>
              <a:t>Recruitment and retention of high quality employees</a:t>
            </a:r>
          </a:p>
          <a:p>
            <a:endParaRPr lang="en-US" sz="600" dirty="0"/>
          </a:p>
          <a:p>
            <a:r>
              <a:rPr lang="en-US" sz="2600" dirty="0"/>
              <a:t>Internal equity and market comparability</a:t>
            </a:r>
          </a:p>
          <a:p>
            <a:endParaRPr lang="en-US" sz="600" dirty="0"/>
          </a:p>
          <a:p>
            <a:r>
              <a:rPr lang="en-US" sz="2600" dirty="0"/>
              <a:t>Compensation consistent with fiscal constraints</a:t>
            </a:r>
          </a:p>
          <a:p>
            <a:endParaRPr lang="en-US" sz="600" dirty="0"/>
          </a:p>
          <a:p>
            <a:r>
              <a:rPr lang="en-US" sz="2600" dirty="0"/>
              <a:t>Balance total compensation between pay and benefits</a:t>
            </a:r>
          </a:p>
          <a:p>
            <a:endParaRPr lang="en-US" sz="900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D23B2-F5B1-4634-8DF1-F0260731E61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Compensation Philosophy</a:t>
            </a:r>
          </a:p>
        </p:txBody>
      </p:sp>
    </p:spTree>
    <p:extLst>
      <p:ext uri="{BB962C8B-B14F-4D97-AF65-F5344CB8AC3E}">
        <p14:creationId xmlns:p14="http://schemas.microsoft.com/office/powerpoint/2010/main" val="3630408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70485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Investment in Our People - Salaries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885437"/>
            <a:ext cx="4670612" cy="5273309"/>
          </a:xfrm>
        </p:spPr>
        <p:txBody>
          <a:bodyPr>
            <a:normAutofit/>
          </a:bodyPr>
          <a:lstStyle/>
          <a:p>
            <a:pPr marL="115888" lvl="1" indent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n-US" sz="1800" dirty="0">
                <a:ea typeface="Calibri" panose="020F0502020204030204" pitchFamily="34" charset="0"/>
                <a:cs typeface="Calibri" panose="020F0502020204030204" pitchFamily="34" charset="0"/>
              </a:rPr>
              <a:t>Proposed Budget for 2018-2019 includes the following:</a:t>
            </a:r>
          </a:p>
          <a:p>
            <a:pPr marL="401638" lvl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1600" dirty="0">
                <a:ea typeface="Calibri" panose="020F0502020204030204" pitchFamily="34" charset="0"/>
                <a:cs typeface="Calibri" panose="020F0502020204030204" pitchFamily="34" charset="0"/>
              </a:rPr>
              <a:t>One-step increase on Pay Plan for all employees, </a:t>
            </a:r>
          </a:p>
          <a:p>
            <a:pPr marL="401638" lvl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1600" dirty="0">
                <a:ea typeface="Calibri" panose="020F0502020204030204" pitchFamily="34" charset="0"/>
                <a:cs typeface="Calibri" panose="020F0502020204030204" pitchFamily="34" charset="0"/>
              </a:rPr>
              <a:t>1% shift in Teacher Scale only, </a:t>
            </a:r>
          </a:p>
          <a:p>
            <a:pPr marL="401638" lvl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1600" dirty="0">
                <a:ea typeface="Calibri" panose="020F0502020204030204" pitchFamily="34" charset="0"/>
                <a:cs typeface="Calibri" panose="020F0502020204030204" pitchFamily="34" charset="0"/>
              </a:rPr>
              <a:t>1% stipend increase in salary (exclusive of degree supplements) for Teachers over step 30.</a:t>
            </a:r>
            <a:endParaRPr lang="en-US" sz="12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5888" lvl="1" indent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n-US" sz="1400" dirty="0"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1600" dirty="0">
                <a:ea typeface="Calibri" panose="020F0502020204030204" pitchFamily="34" charset="0"/>
                <a:cs typeface="Calibri" panose="020F0502020204030204" pitchFamily="34" charset="0"/>
              </a:rPr>
              <a:t>				</a:t>
            </a:r>
            <a:endParaRPr lang="en-US" sz="240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Table 2" title="salary increase option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1893331"/>
              </p:ext>
            </p:extLst>
          </p:nvPr>
        </p:nvGraphicFramePr>
        <p:xfrm>
          <a:off x="457200" y="3053626"/>
          <a:ext cx="4803683" cy="22639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7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39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0444">
                <a:tc>
                  <a:txBody>
                    <a:bodyPr/>
                    <a:lstStyle/>
                    <a:p>
                      <a:pPr algn="l"/>
                      <a:endParaRPr lang="en-US" sz="1400" dirty="0"/>
                    </a:p>
                    <a:p>
                      <a:pPr algn="l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Cost of Step Increase for all Employees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$1,583,000</a:t>
                      </a:r>
                    </a:p>
                    <a:p>
                      <a:pPr algn="ctr"/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4992"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Cost of 1% COLA shift in Teacher Scale only – </a:t>
                      </a:r>
                      <a:r>
                        <a:rPr lang="en-US" sz="1000" dirty="0"/>
                        <a:t>this will</a:t>
                      </a:r>
                      <a:r>
                        <a:rPr lang="en-US" sz="1000" baseline="0" dirty="0"/>
                        <a:t> move the entire scale and increase the minimum and maximum salary on the teacher scale (1086 teachers) without adding a step.  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  <a:p>
                      <a:pPr algn="ctr"/>
                      <a:r>
                        <a:rPr lang="en-US" sz="1200" dirty="0"/>
                        <a:t>$643,764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2226"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Cost of 1% stipend for Teachers</a:t>
                      </a:r>
                      <a:r>
                        <a:rPr lang="en-US" sz="1200" baseline="0" dirty="0"/>
                        <a:t> above step 30 – </a:t>
                      </a:r>
                      <a:r>
                        <a:rPr lang="en-US" sz="1000" baseline="0" dirty="0"/>
                        <a:t>this will increase the salaries for teachers who are beyond the top of the teacher scale (63 teachers) with a one-time stipend.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  <a:p>
                      <a:pPr algn="ctr"/>
                      <a:r>
                        <a:rPr lang="en-US" sz="1200" dirty="0"/>
                        <a:t>$43,921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Object 4" title="proposed teacher pay plan - 1% shif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6877074"/>
              </p:ext>
            </p:extLst>
          </p:nvPr>
        </p:nvGraphicFramePr>
        <p:xfrm>
          <a:off x="5485001" y="836023"/>
          <a:ext cx="3552825" cy="526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1" name="Worksheet" r:id="rId4" imgW="3552788" imgH="5267257" progId="Excel.Sheet.12">
                  <p:embed/>
                </p:oleObj>
              </mc:Choice>
              <mc:Fallback>
                <p:oleObj name="Worksheet" r:id="rId4" imgW="3552788" imgH="526725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485001" y="836023"/>
                        <a:ext cx="3552825" cy="5267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89796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739588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Investment in Our People – Substitutes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852854"/>
            <a:ext cx="8229600" cy="5273309"/>
          </a:xfrm>
        </p:spPr>
        <p:txBody>
          <a:bodyPr>
            <a:normAutofit/>
          </a:bodyPr>
          <a:lstStyle/>
          <a:p>
            <a:pPr marL="115888" lvl="1" indent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n-US" sz="1800" dirty="0">
                <a:ea typeface="Calibri" panose="020F0502020204030204" pitchFamily="34" charset="0"/>
                <a:cs typeface="Calibri" panose="020F0502020204030204" pitchFamily="34" charset="0"/>
              </a:rPr>
              <a:t>Proposed Budget for 2018-2019 includes the following:</a:t>
            </a:r>
          </a:p>
          <a:p>
            <a:pPr marL="401638" lvl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en-US" altLang="en-US" sz="1800" dirty="0"/>
              <a:t>Allow teaching substitutes with high school degrees (expands available pool)</a:t>
            </a:r>
          </a:p>
          <a:p>
            <a:pPr marL="401638" lvl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en-US" altLang="en-US" sz="1800" dirty="0"/>
              <a:t>Create rate differential between 4-year degrees and less than 4-year degreed teacher substitutes</a:t>
            </a:r>
          </a:p>
          <a:p>
            <a:pPr marL="401638" lvl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en-US" altLang="en-US" sz="1800" dirty="0"/>
              <a:t>Increase in substitute rates for the following:</a:t>
            </a:r>
          </a:p>
          <a:p>
            <a:pPr marL="865188" lvl="1" indent="-465138">
              <a:buFont typeface="Arial" panose="020B0604020202020204" pitchFamily="34" charset="0"/>
              <a:buChar char="•"/>
            </a:pPr>
            <a:endParaRPr lang="en-US" altLang="en-US" sz="1600" dirty="0"/>
          </a:p>
          <a:p>
            <a:pPr lvl="1" algn="ctr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q"/>
              <a:defRPr/>
            </a:pPr>
            <a:endParaRPr lang="en-US" sz="160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Table 2" title="chart of sub pay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9709528"/>
              </p:ext>
            </p:extLst>
          </p:nvPr>
        </p:nvGraphicFramePr>
        <p:xfrm>
          <a:off x="1334533" y="2806904"/>
          <a:ext cx="5823439" cy="33107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13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32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88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099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Types</a:t>
                      </a:r>
                      <a:r>
                        <a:rPr lang="en-US" sz="1400" baseline="0" dirty="0"/>
                        <a:t> of Substitutes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Current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Proposed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r>
                        <a:rPr lang="en-US" sz="1400" dirty="0"/>
                        <a:t>Teacher with</a:t>
                      </a:r>
                      <a:r>
                        <a:rPr lang="en-US" sz="1400" baseline="0" dirty="0"/>
                        <a:t> high school/associates</a:t>
                      </a:r>
                      <a:r>
                        <a:rPr lang="en-US" sz="1400" dirty="0"/>
                        <a:t> degree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$80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$80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r>
                        <a:rPr lang="en-US" sz="1400" dirty="0"/>
                        <a:t>Teacher</a:t>
                      </a:r>
                      <a:r>
                        <a:rPr lang="en-US" sz="1400" baseline="0" dirty="0"/>
                        <a:t> with 4-year degree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$80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$100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r>
                        <a:rPr lang="en-US" sz="1400" dirty="0"/>
                        <a:t>IA</a:t>
                      </a:r>
                      <a:r>
                        <a:rPr lang="en-US" sz="1400" baseline="0" dirty="0"/>
                        <a:t> without degree – Elementary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$54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$64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r>
                        <a:rPr lang="en-US" sz="1400" dirty="0"/>
                        <a:t>IA without degree – Secondary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$58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$68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r>
                        <a:rPr lang="en-US" sz="1400" dirty="0"/>
                        <a:t>IA with degree – Elementary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$67.50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$75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r>
                        <a:rPr lang="en-US" sz="1400" dirty="0"/>
                        <a:t>IA with degree – Secondary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$72.50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$82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r>
                        <a:rPr lang="en-US" sz="1400" dirty="0"/>
                        <a:t>Nurse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$80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$100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r>
                        <a:rPr lang="en-US" sz="1400" dirty="0"/>
                        <a:t>Administrative Assistant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$8 hour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$10 hour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4996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Health Insurance Proposal for 2018-2019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82388" y="788895"/>
            <a:ext cx="4038600" cy="4625708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>
            <a:solidFill>
              <a:schemeClr val="accent1"/>
            </a:solidFill>
          </a:ln>
        </p:spPr>
        <p:txBody>
          <a:bodyPr>
            <a:normAutofit fontScale="92500" lnSpcReduction="10000"/>
          </a:bodyPr>
          <a:lstStyle/>
          <a:p>
            <a:pPr marL="460375" lvl="1"/>
            <a:endParaRPr lang="en-US" altLang="en-US" sz="1800" dirty="0"/>
          </a:p>
          <a:p>
            <a:pPr marL="460375" lvl="1"/>
            <a:r>
              <a:rPr lang="en-US" altLang="en-US" sz="1800" dirty="0"/>
              <a:t>Eliminate KC200 Plan ($200 deductible)</a:t>
            </a:r>
          </a:p>
          <a:p>
            <a:pPr marL="460375" lvl="1"/>
            <a:r>
              <a:rPr lang="en-US" altLang="en-US" sz="1800" dirty="0"/>
              <a:t>Retain KC1000 Plan ($1000 deductible with $500/$1000 cash HRA)</a:t>
            </a:r>
          </a:p>
          <a:p>
            <a:pPr marL="460375" lvl="1"/>
            <a:endParaRPr lang="en-US" altLang="en-US" sz="1400" dirty="0"/>
          </a:p>
          <a:p>
            <a:pPr marL="460375" lvl="1"/>
            <a:r>
              <a:rPr lang="en-US" altLang="en-US" sz="1800" dirty="0"/>
              <a:t>Employee pays portion of KC1000 total premium as follows:</a:t>
            </a:r>
          </a:p>
          <a:p>
            <a:pPr marL="460375" lvl="2" indent="-285750"/>
            <a:r>
              <a:rPr lang="en-US" altLang="en-US" sz="1400" dirty="0"/>
              <a:t>10% of employee only </a:t>
            </a:r>
            <a:r>
              <a:rPr lang="en-US" altLang="en-US" sz="1200" dirty="0"/>
              <a:t>(up from 4%)</a:t>
            </a:r>
          </a:p>
          <a:p>
            <a:pPr marL="460375" lvl="2" indent="-285750"/>
            <a:r>
              <a:rPr lang="en-US" altLang="en-US" sz="1400" dirty="0"/>
              <a:t>30% of employee plus one child </a:t>
            </a:r>
            <a:r>
              <a:rPr lang="en-US" altLang="en-US" sz="1200" dirty="0"/>
              <a:t>(up from 28%)</a:t>
            </a:r>
            <a:endParaRPr lang="en-US" altLang="en-US" sz="1400" dirty="0"/>
          </a:p>
          <a:p>
            <a:pPr marL="460375" lvl="2" indent="-285750"/>
            <a:r>
              <a:rPr lang="en-US" altLang="en-US" sz="1400" dirty="0"/>
              <a:t>40% of employee plus spouse </a:t>
            </a:r>
            <a:r>
              <a:rPr lang="en-US" altLang="en-US" sz="1200" dirty="0"/>
              <a:t>(up from 34%)</a:t>
            </a:r>
          </a:p>
          <a:p>
            <a:pPr marL="460375" lvl="2" indent="-285750"/>
            <a:r>
              <a:rPr lang="en-US" altLang="en-US" sz="1400" dirty="0"/>
              <a:t>40% of family </a:t>
            </a:r>
            <a:r>
              <a:rPr lang="en-US" altLang="en-US" sz="1200" dirty="0"/>
              <a:t>(up from 34%)</a:t>
            </a:r>
          </a:p>
          <a:p>
            <a:pPr marL="460375" lvl="1"/>
            <a:endParaRPr lang="en-US" altLang="en-US" sz="1800" dirty="0"/>
          </a:p>
          <a:p>
            <a:pPr marL="460375" lvl="1"/>
            <a:r>
              <a:rPr lang="en-US" altLang="en-US" sz="1800" dirty="0"/>
              <a:t>Employee pays </a:t>
            </a:r>
            <a:r>
              <a:rPr lang="en-US" altLang="en-US" sz="1800" u="sng" dirty="0"/>
              <a:t>more if electing not to participate in the wellness program</a:t>
            </a:r>
          </a:p>
          <a:p>
            <a:pPr marL="460375" lvl="1"/>
            <a:endParaRPr lang="en-US" sz="1800" dirty="0"/>
          </a:p>
          <a:p>
            <a:pPr marL="460375" lvl="1"/>
            <a:r>
              <a:rPr lang="en-US" sz="1900" b="1" dirty="0"/>
              <a:t>Budget impact = $666,635 </a:t>
            </a:r>
          </a:p>
          <a:p>
            <a:pPr marL="174625" lvl="1" indent="0">
              <a:buNone/>
            </a:pPr>
            <a:r>
              <a:rPr lang="en-US" sz="1400" dirty="0"/>
              <a:t>	($1,099,503 if retain KC200 plan)</a:t>
            </a:r>
          </a:p>
          <a:p>
            <a:pPr marL="460375" lvl="1"/>
            <a:endParaRPr lang="en-US" altLang="en-US" sz="1800" u="sng" dirty="0"/>
          </a:p>
          <a:p>
            <a:endParaRPr lang="en-US" dirty="0"/>
          </a:p>
        </p:txBody>
      </p:sp>
      <p:pic>
        <p:nvPicPr>
          <p:cNvPr id="5" name="Picture 4" title="KC1000 vs. KC200 enrollmen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364" y="880401"/>
            <a:ext cx="4279763" cy="343844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655363" y="4607933"/>
            <a:ext cx="4279763" cy="523220"/>
          </a:xfrm>
          <a:prstGeom prst="rect">
            <a:avLst/>
          </a:prstGeom>
          <a:noFill/>
          <a:ln>
            <a:solidFill>
              <a:srgbClr val="2C2B6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443 enrollees moved from KC200 to KC1000 (46% of KC200) in 2017-18</a:t>
            </a:r>
          </a:p>
        </p:txBody>
      </p:sp>
    </p:spTree>
    <p:extLst>
      <p:ext uri="{BB962C8B-B14F-4D97-AF65-F5344CB8AC3E}">
        <p14:creationId xmlns:p14="http://schemas.microsoft.com/office/powerpoint/2010/main" val="482859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70485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What’s Included in the Proposed 2018-2019 Budget</a:t>
            </a:r>
          </a:p>
        </p:txBody>
      </p:sp>
      <p:graphicFrame>
        <p:nvGraphicFramePr>
          <p:cNvPr id="6" name="Object 5" title="what's included in the budge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6748894"/>
              </p:ext>
            </p:extLst>
          </p:nvPr>
        </p:nvGraphicFramePr>
        <p:xfrm>
          <a:off x="758638" y="987797"/>
          <a:ext cx="6842550" cy="52426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4" name="Worksheet" r:id="rId4" imgW="5295956" imgH="4057785" progId="Excel.Sheet.12">
                  <p:embed/>
                </p:oleObj>
              </mc:Choice>
              <mc:Fallback>
                <p:oleObj name="Worksheet" r:id="rId4" imgW="5295956" imgH="405778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58638" y="987797"/>
                        <a:ext cx="6842550" cy="52426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415916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Total General Fund Expenditures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13</a:t>
            </a:fld>
            <a:endParaRPr lang="en-US" dirty="0"/>
          </a:p>
        </p:txBody>
      </p:sp>
      <p:pic>
        <p:nvPicPr>
          <p:cNvPr id="5" name="Picture 4" title="total general fund expenditure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782" y="810900"/>
            <a:ext cx="7740713" cy="5452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8682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033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Unfunded Requests – Future Budgets</a:t>
            </a:r>
          </a:p>
        </p:txBody>
      </p:sp>
      <p:graphicFrame>
        <p:nvGraphicFramePr>
          <p:cNvPr id="13" name="Table 12" title="possible additional items to add if funding allow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221265"/>
              </p:ext>
            </p:extLst>
          </p:nvPr>
        </p:nvGraphicFramePr>
        <p:xfrm>
          <a:off x="5012871" y="1263503"/>
          <a:ext cx="3844261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10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5564">
                <a:tc gridSpan="2">
                  <a:txBody>
                    <a:bodyPr/>
                    <a:lstStyle/>
                    <a:p>
                      <a:r>
                        <a:rPr lang="en-US" dirty="0"/>
                        <a:t>Superintendent’s Recommended Budget Addback Priorities: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979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Academic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supplements – Phase 2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$202,175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979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Increase speech/OT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service capacity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$115,700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7979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Additional IA positions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$27,750 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7979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CSA – Secondary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Achievers Choice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$134,543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9742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CSA – Night Secondary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Achievers Choice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$30,000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" name="Object 1" title="unfunded requests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2438235"/>
              </p:ext>
            </p:extLst>
          </p:nvPr>
        </p:nvGraphicFramePr>
        <p:xfrm>
          <a:off x="199931" y="841186"/>
          <a:ext cx="4581967" cy="61964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9" name="Worksheet" r:id="rId4" imgW="5295956" imgH="7162800" progId="Excel.Sheet.12">
                  <p:embed/>
                </p:oleObj>
              </mc:Choice>
              <mc:Fallback>
                <p:oleObj name="Worksheet" r:id="rId4" imgW="5295956" imgH="71628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9931" y="841186"/>
                        <a:ext cx="4581967" cy="61964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73287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title="box"/>
          <p:cNvSpPr/>
          <p:nvPr/>
        </p:nvSpPr>
        <p:spPr>
          <a:xfrm>
            <a:off x="0" y="6033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Other Fund Budgets</a:t>
            </a:r>
          </a:p>
        </p:txBody>
      </p:sp>
      <p:sp>
        <p:nvSpPr>
          <p:cNvPr id="2" name="Rectangle 1"/>
          <p:cNvSpPr/>
          <p:nvPr/>
        </p:nvSpPr>
        <p:spPr>
          <a:xfrm>
            <a:off x="685800" y="3752165"/>
            <a:ext cx="7772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 Self-balancing funds other than the General Fund which maintain year-end fund balances for multi-year expenditures.</a:t>
            </a:r>
          </a:p>
        </p:txBody>
      </p:sp>
    </p:spTree>
    <p:extLst>
      <p:ext uri="{BB962C8B-B14F-4D97-AF65-F5344CB8AC3E}">
        <p14:creationId xmlns:p14="http://schemas.microsoft.com/office/powerpoint/2010/main" val="39927297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Other Fund Budgets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16</a:t>
            </a:fld>
            <a:endParaRPr lang="en-US" dirty="0"/>
          </a:p>
        </p:txBody>
      </p:sp>
      <p:pic>
        <p:nvPicPr>
          <p:cNvPr id="2" name="Picture 1" title="other fund budget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782" y="1025855"/>
            <a:ext cx="8261537" cy="3608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0820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Instructional Resources Fund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17</a:t>
            </a:fld>
            <a:endParaRPr lang="en-US" dirty="0"/>
          </a:p>
        </p:txBody>
      </p:sp>
      <p:pic>
        <p:nvPicPr>
          <p:cNvPr id="5" name="Picture 4" title="instructional resources fun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170" y="821058"/>
            <a:ext cx="7720425" cy="5409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9062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Bus Replacement Fund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18</a:t>
            </a:fld>
            <a:endParaRPr lang="en-US" dirty="0"/>
          </a:p>
        </p:txBody>
      </p:sp>
      <p:pic>
        <p:nvPicPr>
          <p:cNvPr id="3" name="Picture 2" title="Bus replacement fun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099" y="804260"/>
            <a:ext cx="7845604" cy="523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3534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Grant Fund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19</a:t>
            </a:fld>
            <a:endParaRPr lang="en-US" dirty="0"/>
          </a:p>
        </p:txBody>
      </p:sp>
      <p:pic>
        <p:nvPicPr>
          <p:cNvPr id="7" name="Picture 6" title="grant fun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470" y="733851"/>
            <a:ext cx="6885712" cy="573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5786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Capital Projects Fund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20</a:t>
            </a:fld>
            <a:endParaRPr lang="en-US" dirty="0"/>
          </a:p>
        </p:txBody>
      </p:sp>
      <p:pic>
        <p:nvPicPr>
          <p:cNvPr id="10" name="Picture 9" title="capital projects fund - revenues">
            <a:extLst>
              <a:ext uri="{FF2B5EF4-FFF2-40B4-BE49-F238E27FC236}">
                <a16:creationId xmlns:a16="http://schemas.microsoft.com/office/drawing/2014/main" id="{50296AD5-C7CE-4F3C-BD41-FF4291A240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082" y="960475"/>
            <a:ext cx="4343400" cy="2953052"/>
          </a:xfrm>
          <a:prstGeom prst="rect">
            <a:avLst/>
          </a:prstGeom>
        </p:spPr>
      </p:pic>
      <p:pic>
        <p:nvPicPr>
          <p:cNvPr id="12" name="Picture 11" title="capital projects fund - expenditures">
            <a:extLst>
              <a:ext uri="{FF2B5EF4-FFF2-40B4-BE49-F238E27FC236}">
                <a16:creationId xmlns:a16="http://schemas.microsoft.com/office/drawing/2014/main" id="{50BF67F8-E672-401B-872E-DE61D81E3C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6519" y="960475"/>
            <a:ext cx="4343400" cy="3889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8966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Nutrition Fund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21</a:t>
            </a:fld>
            <a:endParaRPr lang="en-US" dirty="0"/>
          </a:p>
        </p:txBody>
      </p:sp>
      <p:pic>
        <p:nvPicPr>
          <p:cNvPr id="5" name="Picture 4" title="nutrition fun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753" y="729684"/>
            <a:ext cx="6517341" cy="5790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4957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Technology Replacement Fund (new)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22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F7D3A4-9203-471C-977F-3275E8C3558C}"/>
              </a:ext>
            </a:extLst>
          </p:cNvPr>
          <p:cNvSpPr/>
          <p:nvPr/>
        </p:nvSpPr>
        <p:spPr>
          <a:xfrm>
            <a:off x="738939" y="6061637"/>
            <a:ext cx="766612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① </a:t>
            </a:r>
            <a:r>
              <a:rPr lang="en-US" sz="1200" dirty="0"/>
              <a:t>During 2018-2019 the Technology Replacement Fund replaces the Laptop Insurance Fund.</a:t>
            </a:r>
          </a:p>
        </p:txBody>
      </p:sp>
      <p:pic>
        <p:nvPicPr>
          <p:cNvPr id="5" name="Picture 4" title="technology replacement fun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028" y="711016"/>
            <a:ext cx="7749533" cy="542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106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title="box"/>
          <p:cNvSpPr/>
          <p:nvPr/>
        </p:nvSpPr>
        <p:spPr>
          <a:xfrm>
            <a:off x="0" y="6033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Attachments</a:t>
            </a:r>
            <a:br>
              <a:rPr lang="en-US" dirty="0"/>
            </a:br>
            <a:br>
              <a:rPr lang="en-US" dirty="0"/>
            </a:br>
            <a:endParaRPr lang="en-US" sz="36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sz="2000" dirty="0"/>
              <a:t>Replacement Plans – Buses, Capital, and Technology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sz="2000" dirty="0"/>
              <a:t>Employee Insurance Renewal Rates &amp; Local Comparison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sz="2000" dirty="0"/>
              <a:t>Nutrition Fund Rates</a:t>
            </a:r>
          </a:p>
        </p:txBody>
      </p:sp>
    </p:spTree>
    <p:extLst>
      <p:ext uri="{BB962C8B-B14F-4D97-AF65-F5344CB8AC3E}">
        <p14:creationId xmlns:p14="http://schemas.microsoft.com/office/powerpoint/2010/main" val="3768742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Bus Replacement Schedule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24</a:t>
            </a:fld>
            <a:endParaRPr lang="en-US" dirty="0"/>
          </a:p>
        </p:txBody>
      </p:sp>
      <p:pic>
        <p:nvPicPr>
          <p:cNvPr id="4" name="Picture 3" title="bus replacement schedule">
            <a:extLst>
              <a:ext uri="{FF2B5EF4-FFF2-40B4-BE49-F238E27FC236}">
                <a16:creationId xmlns:a16="http://schemas.microsoft.com/office/drawing/2014/main" id="{027E74A4-3CA9-400D-A40B-0882447BAF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14400"/>
            <a:ext cx="9144000" cy="489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052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Capital Improvement Plan</a:t>
            </a:r>
          </a:p>
        </p:txBody>
      </p:sp>
      <p:pic>
        <p:nvPicPr>
          <p:cNvPr id="5" name="Picture 4" title="capital improvement plan">
            <a:extLst>
              <a:ext uri="{FF2B5EF4-FFF2-40B4-BE49-F238E27FC236}">
                <a16:creationId xmlns:a16="http://schemas.microsoft.com/office/drawing/2014/main" id="{8F6C771D-C393-4E8C-86E9-A72E42E57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844176"/>
            <a:ext cx="8758518" cy="431135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402263D-D543-40D6-BD2C-B182F883B3F2}"/>
              </a:ext>
            </a:extLst>
          </p:cNvPr>
          <p:cNvSpPr/>
          <p:nvPr/>
        </p:nvSpPr>
        <p:spPr>
          <a:xfrm>
            <a:off x="551329" y="5253521"/>
            <a:ext cx="8686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The Capital Improvement Plan contains a 10-year plan for large major capital improvements that </a:t>
            </a:r>
          </a:p>
          <a:p>
            <a:r>
              <a:rPr lang="en-US" sz="1600" dirty="0"/>
              <a:t>will require a significant amount of resources to fund.</a:t>
            </a:r>
          </a:p>
        </p:txBody>
      </p:sp>
    </p:spTree>
    <p:extLst>
      <p:ext uri="{BB962C8B-B14F-4D97-AF65-F5344CB8AC3E}">
        <p14:creationId xmlns:p14="http://schemas.microsoft.com/office/powerpoint/2010/main" val="13347416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Capital Maintenance Plan</a:t>
            </a:r>
          </a:p>
        </p:txBody>
      </p:sp>
      <p:pic>
        <p:nvPicPr>
          <p:cNvPr id="2" name="Picture 1" title="capital maintenance plan">
            <a:extLst>
              <a:ext uri="{FF2B5EF4-FFF2-40B4-BE49-F238E27FC236}">
                <a16:creationId xmlns:a16="http://schemas.microsoft.com/office/drawing/2014/main" id="{245303B7-CC62-45B2-971D-A081E37DF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95" y="1251555"/>
            <a:ext cx="8805275" cy="245970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74EE89A-7CF4-4067-9A21-CBCB0CD27FE7}"/>
              </a:ext>
            </a:extLst>
          </p:cNvPr>
          <p:cNvSpPr/>
          <p:nvPr/>
        </p:nvSpPr>
        <p:spPr>
          <a:xfrm>
            <a:off x="457200" y="4011938"/>
            <a:ext cx="8686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The Capital Maintenance Plan contains a 10-year plan for preventative maintenance projects to maintain the condition and longevity of school-owned buildings.</a:t>
            </a:r>
          </a:p>
          <a:p>
            <a:endParaRPr lang="en-US" sz="1600" dirty="0"/>
          </a:p>
          <a:p>
            <a:r>
              <a:rPr lang="en-US" sz="1600" dirty="0"/>
              <a:t>On January 14, 2016 the School Board established an annual transfer from the Operating Fund to the Minor Capital Fund of $1,000,000 to fund these on-going preventative maintenance needs.  This is included as part of the Capital improvement Plan.</a:t>
            </a:r>
          </a:p>
        </p:txBody>
      </p:sp>
    </p:spTree>
    <p:extLst>
      <p:ext uri="{BB962C8B-B14F-4D97-AF65-F5344CB8AC3E}">
        <p14:creationId xmlns:p14="http://schemas.microsoft.com/office/powerpoint/2010/main" val="18398828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Technology Replacement Schedule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27</a:t>
            </a:fld>
            <a:endParaRPr lang="en-US" dirty="0"/>
          </a:p>
        </p:txBody>
      </p:sp>
      <p:pic>
        <p:nvPicPr>
          <p:cNvPr id="12" name="Picture 11" title="technology replacement schedule">
            <a:extLst>
              <a:ext uri="{FF2B5EF4-FFF2-40B4-BE49-F238E27FC236}">
                <a16:creationId xmlns:a16="http://schemas.microsoft.com/office/drawing/2014/main" id="{19EAAE1B-13DC-45B4-AEB3-592D595769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83" y="1086254"/>
            <a:ext cx="8946776" cy="4186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4071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Health Insurance – Proposed Rates for 2018-2019</a:t>
            </a:r>
          </a:p>
        </p:txBody>
      </p:sp>
      <p:pic>
        <p:nvPicPr>
          <p:cNvPr id="2" name="Picture 1" title="health insurance proposed rates for 18-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419" y="646692"/>
            <a:ext cx="7453161" cy="6283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2890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A58123A-0D57-41BA-8170-2B87E2870C13}" type="slidenum">
              <a:rPr lang="en-US" altLang="en-US">
                <a:solidFill>
                  <a:srgbClr val="FFFFFF"/>
                </a:solidFill>
              </a:rPr>
              <a:pPr/>
              <a:t>29</a:t>
            </a:fld>
            <a:endParaRPr lang="en-US" alt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Health Insurance – Other School Districts</a:t>
            </a:r>
          </a:p>
        </p:txBody>
      </p:sp>
      <p:graphicFrame>
        <p:nvGraphicFramePr>
          <p:cNvPr id="9" name="Chart 8" title="comparison to other districts - employee only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2793031"/>
              </p:ext>
            </p:extLst>
          </p:nvPr>
        </p:nvGraphicFramePr>
        <p:xfrm>
          <a:off x="222107" y="798822"/>
          <a:ext cx="4484364" cy="50804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286000" y="5879296"/>
            <a:ext cx="47154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Proposed 2018-2019 rates for RCPS (12 month rates):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$61.09 	Employee Only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$592.37 	Employee plus Family</a:t>
            </a:r>
          </a:p>
          <a:p>
            <a:endParaRPr lang="en-US" sz="1400" dirty="0"/>
          </a:p>
        </p:txBody>
      </p:sp>
      <p:graphicFrame>
        <p:nvGraphicFramePr>
          <p:cNvPr id="11" name="Chart 10" title="comparison to other districts - employee and family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8905135"/>
              </p:ext>
            </p:extLst>
          </p:nvPr>
        </p:nvGraphicFramePr>
        <p:xfrm>
          <a:off x="4396348" y="797916"/>
          <a:ext cx="4622146" cy="4890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749459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Nutrition Fund Rates</a:t>
            </a:r>
          </a:p>
        </p:txBody>
      </p:sp>
      <p:graphicFrame>
        <p:nvGraphicFramePr>
          <p:cNvPr id="21" name="Table 20" descr="Chart from 2009 through 2019 of the price of Breakfast, Elementary Lunch, and Secondary Lunch prices for students." title="History of Lunch Prices"/>
          <p:cNvGraphicFramePr>
            <a:graphicFrameLocks noGrp="1"/>
          </p:cNvGraphicFramePr>
          <p:nvPr>
            <p:extLst/>
          </p:nvPr>
        </p:nvGraphicFramePr>
        <p:xfrm>
          <a:off x="457200" y="1325880"/>
          <a:ext cx="4009192" cy="413918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671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16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80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80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Breakfast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Elementary</a:t>
                      </a:r>
                    </a:p>
                    <a:p>
                      <a:pPr algn="ctr"/>
                      <a:r>
                        <a:rPr lang="en-US" sz="1400" dirty="0"/>
                        <a:t>Lunch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Secondary</a:t>
                      </a:r>
                    </a:p>
                    <a:p>
                      <a:pPr algn="ctr"/>
                      <a:r>
                        <a:rPr lang="en-US" sz="1400" dirty="0"/>
                        <a:t>Lunch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$1.00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$2.00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$2.00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2011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1.00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2.00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2.00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2012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1.00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2.05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2.05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2013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1.00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2.15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2.15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2014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1.10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2.25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2.25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1.15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2.35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2.35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2016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1.25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2.35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2.60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2017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1.25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2.45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2.70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2018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1.35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2.55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2.80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2019*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1.45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2.65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2.90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5330748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3956060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Reduced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$0.30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$0.40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$0.40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4552483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30</a:t>
            </a:fld>
            <a:endParaRPr lang="en-US" dirty="0"/>
          </a:p>
        </p:txBody>
      </p:sp>
      <p:graphicFrame>
        <p:nvGraphicFramePr>
          <p:cNvPr id="8" name="Table 7" title="federal and state reimbursement rates">
            <a:extLst>
              <a:ext uri="{FF2B5EF4-FFF2-40B4-BE49-F238E27FC236}">
                <a16:creationId xmlns:a16="http://schemas.microsoft.com/office/drawing/2014/main" id="{AE797A9B-9CCA-4C59-BE2C-2E93F8A5AD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444729"/>
              </p:ext>
            </p:extLst>
          </p:nvPr>
        </p:nvGraphicFramePr>
        <p:xfrm>
          <a:off x="4684964" y="1325880"/>
          <a:ext cx="4009191" cy="174040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633771">
                  <a:extLst>
                    <a:ext uri="{9D8B030D-6E8A-4147-A177-3AD203B41FA5}">
                      <a16:colId xmlns:a16="http://schemas.microsoft.com/office/drawing/2014/main" val="3313372598"/>
                    </a:ext>
                  </a:extLst>
                </a:gridCol>
                <a:gridCol w="1039023">
                  <a:extLst>
                    <a:ext uri="{9D8B030D-6E8A-4147-A177-3AD203B41FA5}">
                      <a16:colId xmlns:a16="http://schemas.microsoft.com/office/drawing/2014/main" val="1173067554"/>
                    </a:ext>
                  </a:extLst>
                </a:gridCol>
                <a:gridCol w="1336397">
                  <a:extLst>
                    <a:ext uri="{9D8B030D-6E8A-4147-A177-3AD203B41FA5}">
                      <a16:colId xmlns:a16="http://schemas.microsoft.com/office/drawing/2014/main" val="1308581978"/>
                    </a:ext>
                  </a:extLst>
                </a:gridCol>
              </a:tblGrid>
              <a:tr h="521208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  <a:p>
                      <a:pPr algn="ctr"/>
                      <a:r>
                        <a:rPr lang="en-US" sz="1400" dirty="0"/>
                        <a:t>Breakfast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  <a:p>
                      <a:pPr algn="ctr"/>
                      <a:r>
                        <a:rPr lang="en-US" sz="1400" dirty="0"/>
                        <a:t>Lunch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70953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Federal Paid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$  0.30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$  0.31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40462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Federal Reduced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  1.45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  2.83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462307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Federal Free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  1.75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  3.29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96359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State Lunch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N/A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   0.05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733634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43FBE25-5551-416E-9A7B-9BBA6FFF9F24}"/>
              </a:ext>
            </a:extLst>
          </p:cNvPr>
          <p:cNvSpPr txBox="1"/>
          <p:nvPr/>
        </p:nvSpPr>
        <p:spPr>
          <a:xfrm>
            <a:off x="457200" y="879636"/>
            <a:ext cx="4009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Student Meal Prices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C76A91-3788-47DB-B67F-6371B3828CE8}"/>
              </a:ext>
            </a:extLst>
          </p:cNvPr>
          <p:cNvSpPr txBox="1"/>
          <p:nvPr/>
        </p:nvSpPr>
        <p:spPr>
          <a:xfrm>
            <a:off x="4684963" y="879636"/>
            <a:ext cx="4009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Federal and State Reimbursement Rates</a:t>
            </a:r>
          </a:p>
        </p:txBody>
      </p:sp>
      <p:pic>
        <p:nvPicPr>
          <p:cNvPr id="14" name="Picture 13" title="student meal eligibility as a % of enrollment">
            <a:extLst>
              <a:ext uri="{FF2B5EF4-FFF2-40B4-BE49-F238E27FC236}">
                <a16:creationId xmlns:a16="http://schemas.microsoft.com/office/drawing/2014/main" id="{FD1BDAF5-203C-4C8D-B644-860C89BB196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85765" y="3392956"/>
            <a:ext cx="3505200" cy="2556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07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60177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Recommendation to Adopt </a:t>
            </a:r>
          </a:p>
          <a:p>
            <a:pPr marL="0" indent="0" algn="ctr">
              <a:buNone/>
            </a:pPr>
            <a:r>
              <a:rPr lang="en-US" dirty="0"/>
              <a:t>School Budget for 2018-2019</a:t>
            </a:r>
          </a:p>
          <a:p>
            <a:pPr marL="0" indent="0" algn="ctr">
              <a:buNone/>
            </a:pPr>
            <a:endParaRPr lang="en-US" dirty="0">
              <a:hlinkClick r:id="rId3"/>
            </a:endParaRPr>
          </a:p>
          <a:p>
            <a:pPr marL="0" indent="0" algn="ctr">
              <a:buNone/>
            </a:pPr>
            <a:endParaRPr lang="en-US" dirty="0">
              <a:hlinkClick r:id="rId3"/>
            </a:endParaRPr>
          </a:p>
          <a:p>
            <a:pPr marL="0" indent="0" algn="ctr">
              <a:buNone/>
            </a:pPr>
            <a:endParaRPr lang="en-US" dirty="0">
              <a:hlinkClick r:id="rId3"/>
            </a:endParaRPr>
          </a:p>
          <a:p>
            <a:pPr marL="0" indent="0" algn="ctr">
              <a:buNone/>
            </a:pPr>
            <a:endParaRPr lang="en-US" dirty="0">
              <a:hlinkClick r:id="rId3"/>
            </a:endParaRPr>
          </a:p>
          <a:p>
            <a:pPr marL="0" indent="0" algn="ctr">
              <a:buNone/>
            </a:pPr>
            <a:endParaRPr lang="en-US" dirty="0">
              <a:hlinkClick r:id="rId3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Rectangle 5" title="box"/>
          <p:cNvSpPr/>
          <p:nvPr/>
        </p:nvSpPr>
        <p:spPr>
          <a:xfrm>
            <a:off x="0" y="-7399"/>
            <a:ext cx="9144000" cy="575235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206018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Total Budget – All School Funds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32</a:t>
            </a:fld>
            <a:endParaRPr lang="en-US" dirty="0"/>
          </a:p>
        </p:txBody>
      </p:sp>
      <p:pic>
        <p:nvPicPr>
          <p:cNvPr id="6" name="Picture 5" title="total budget all funds">
            <a:extLst>
              <a:ext uri="{FF2B5EF4-FFF2-40B4-BE49-F238E27FC236}">
                <a16:creationId xmlns:a16="http://schemas.microsoft.com/office/drawing/2014/main" id="{4AE56389-9897-4AD1-A5A4-2AE2C57F7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1143000"/>
            <a:ext cx="7827264" cy="3797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1562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7399"/>
            <a:ext cx="9144000" cy="575235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Next Steps</a:t>
            </a:r>
          </a:p>
        </p:txBody>
      </p:sp>
      <p:pic>
        <p:nvPicPr>
          <p:cNvPr id="5" name="Picture 4" title="next st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101" y="1216573"/>
            <a:ext cx="8112030" cy="1513798"/>
          </a:xfrm>
          <a:prstGeom prst="rect">
            <a:avLst/>
          </a:prstGeom>
          <a:ln w="1587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0533584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13255</TotalTime>
  <Words>1507</Words>
  <Application>Microsoft Macintosh PowerPoint</Application>
  <PresentationFormat>On-screen Show (4:3)</PresentationFormat>
  <Paragraphs>370</Paragraphs>
  <Slides>33</Slides>
  <Notes>33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Calibri</vt:lpstr>
      <vt:lpstr>Wingdings</vt:lpstr>
      <vt:lpstr>Office Theme</vt:lpstr>
      <vt:lpstr>Worksheet</vt:lpstr>
      <vt:lpstr>Roanoke County Schools School Board Meeting March 22, 2018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Other Fund Budgets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Attachments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Roanoke County Public Schools</Company>
  <LinksUpToDate>false</LinksUpToDate>
  <SharedDoc>false</SharedDoc>
  <HyperlinksChanged>false</HyperlinksChanged>
  <AppVersion>16.0011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Chuck Lionberger</dc:creator>
  <cp:lastModifiedBy>Chuck Lionberger</cp:lastModifiedBy>
  <cp:revision>354</cp:revision>
  <cp:lastPrinted>2018-03-22T11:44:00Z</cp:lastPrinted>
  <dcterms:created xsi:type="dcterms:W3CDTF">2015-12-09T20:19:47Z</dcterms:created>
  <dcterms:modified xsi:type="dcterms:W3CDTF">2018-03-29T17:13:56Z</dcterms:modified>
</cp:coreProperties>
</file>