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8" r:id="rId1"/>
  </p:sldMasterIdLst>
  <p:notesMasterIdLst>
    <p:notesMasterId r:id="rId13"/>
  </p:notesMasterIdLst>
  <p:sldIdLst>
    <p:sldId id="279" r:id="rId2"/>
    <p:sldId id="264" r:id="rId3"/>
    <p:sldId id="300" r:id="rId4"/>
    <p:sldId id="294" r:id="rId5"/>
    <p:sldId id="295" r:id="rId6"/>
    <p:sldId id="621" r:id="rId7"/>
    <p:sldId id="620" r:id="rId8"/>
    <p:sldId id="619" r:id="rId9"/>
    <p:sldId id="617" r:id="rId10"/>
    <p:sldId id="618" r:id="rId11"/>
    <p:sldId id="61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p:scale>
          <a:sx n="83" d="100"/>
          <a:sy n="83" d="100"/>
        </p:scale>
        <p:origin x="45" y="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5D78F8-555D-480E-A4F3-453C5D51869D}"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C05D00-5806-44D6-A3FD-38DD1DC18BC1}" type="slidenum">
              <a:rPr lang="en-US" smtClean="0"/>
              <a:t>‹#›</a:t>
            </a:fld>
            <a:endParaRPr lang="en-US"/>
          </a:p>
        </p:txBody>
      </p:sp>
    </p:spTree>
    <p:extLst>
      <p:ext uri="{BB962C8B-B14F-4D97-AF65-F5344CB8AC3E}">
        <p14:creationId xmlns:p14="http://schemas.microsoft.com/office/powerpoint/2010/main" val="11826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84299F13-9D99-4856-96EA-2D9660222CE7}"/>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r>
              <a:rPr lang="en-US" altLang="en-US">
                <a:latin typeface="Arial" panose="020B0604020202020204" pitchFamily="34" charset="0"/>
              </a:rPr>
              <a:t>3.4-</a:t>
            </a:r>
            <a:fld id="{63BB4089-27D3-42E6-8B2C-9F01F3F89FE5}" type="slidenum">
              <a:rPr lang="en-US" altLang="en-US" smtClean="0">
                <a:latin typeface="Arial" panose="020B0604020202020204" pitchFamily="34" charset="0"/>
              </a:rPr>
              <a:pPr fontAlgn="base">
                <a:spcBef>
                  <a:spcPct val="0"/>
                </a:spcBef>
                <a:spcAft>
                  <a:spcPct val="0"/>
                </a:spcAft>
              </a:pPr>
              <a:t>2</a:t>
            </a:fld>
            <a:endParaRPr lang="en-US" altLang="en-US">
              <a:latin typeface="Arial" panose="020B0604020202020204" pitchFamily="34" charset="0"/>
            </a:endParaRPr>
          </a:p>
        </p:txBody>
      </p:sp>
      <p:sp>
        <p:nvSpPr>
          <p:cNvPr id="13315" name="Rectangle 2">
            <a:extLst>
              <a:ext uri="{FF2B5EF4-FFF2-40B4-BE49-F238E27FC236}">
                <a16:creationId xmlns:a16="http://schemas.microsoft.com/office/drawing/2014/main" id="{8E5DF742-4433-429D-929E-1BD091B6015F}"/>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161DED01-EF69-4801-9749-F9785794D35C}"/>
              </a:ext>
            </a:extLst>
          </p:cNvPr>
          <p:cNvSpPr>
            <a:spLocks noGrp="1" noChangeArrowheads="1"/>
          </p:cNvSpPr>
          <p:nvPr>
            <p:ph type="body" idx="1"/>
          </p:nvPr>
        </p:nvSpPr>
        <p:spPr>
          <a:noFill/>
        </p:spPr>
        <p:txBody>
          <a:bodyPr/>
          <a:lstStyle/>
          <a:p>
            <a:pPr eaLnBrk="1" hangingPunct="1"/>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pPr eaLnBrk="1" hangingPunct="1"/>
            <a:r>
              <a:rPr lang="en-US" altLang="en-US">
                <a:latin typeface="Arial" panose="020B0604020202020204" pitchFamily="34" charset="0"/>
              </a:rPr>
              <a:t>Puberty is a time of growth and change.  It can start anytime between the ages of 9 and 16 for girls and 10 and 17 for boys.  During puberty the glands in the body start making hormones that cause many changes.  The body begins to grow and mature, your emotions have a tendency to go up and down, and young people may begin to have sexual feelings.</a:t>
            </a:r>
          </a:p>
          <a:p>
            <a:pPr eaLnBrk="1" hangingPunct="1"/>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endParaRPr lang="en-US" altLang="en-US">
              <a:latin typeface="Arial" panose="020B0604020202020204" pitchFamily="34" charset="0"/>
            </a:endParaRPr>
          </a:p>
          <a:p>
            <a:pPr>
              <a:spcBef>
                <a:spcPct val="50000"/>
              </a:spcBef>
            </a:pPr>
            <a:r>
              <a:rPr lang="en-US" altLang="en-US" sz="1000">
                <a:latin typeface="Arial" panose="020B0604020202020204" pitchFamily="34" charset="0"/>
              </a:rPr>
              <a:t>ACOG Adolescent Sexuality, 4th ed.</a:t>
            </a:r>
          </a:p>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3CA73A1-9B5D-4D6A-9FE1-1CE887C2039C}"/>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r>
              <a:rPr lang="en-US" altLang="en-US">
                <a:latin typeface="Arial" panose="020B0604020202020204" pitchFamily="34" charset="0"/>
              </a:rPr>
              <a:t>3.4-</a:t>
            </a:r>
            <a:fld id="{34F70D6A-851A-4889-9E44-ABD6AA59B60C}" type="slidenum">
              <a:rPr lang="en-US" altLang="en-US" smtClean="0">
                <a:latin typeface="Arial" panose="020B0604020202020204" pitchFamily="34" charset="0"/>
              </a:rPr>
              <a:pPr fontAlgn="base">
                <a:spcBef>
                  <a:spcPct val="0"/>
                </a:spcBef>
                <a:spcAft>
                  <a:spcPct val="0"/>
                </a:spcAft>
              </a:pPr>
              <a:t>3</a:t>
            </a:fld>
            <a:endParaRPr lang="en-US" altLang="en-US">
              <a:latin typeface="Arial" panose="020B0604020202020204" pitchFamily="34" charset="0"/>
            </a:endParaRPr>
          </a:p>
        </p:txBody>
      </p:sp>
      <p:sp>
        <p:nvSpPr>
          <p:cNvPr id="15363" name="Rectangle 2">
            <a:extLst>
              <a:ext uri="{FF2B5EF4-FFF2-40B4-BE49-F238E27FC236}">
                <a16:creationId xmlns:a16="http://schemas.microsoft.com/office/drawing/2014/main" id="{D57042E8-33FE-435B-A13A-5E0D35BB8742}"/>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997A2D1A-6155-4C89-AEDD-895682D4BF0B}"/>
              </a:ext>
            </a:extLst>
          </p:cNvPr>
          <p:cNvSpPr>
            <a:spLocks noGrp="1" noChangeArrowheads="1"/>
          </p:cNvSpPr>
          <p:nvPr>
            <p:ph type="body" idx="1"/>
          </p:nvPr>
        </p:nvSpPr>
        <p:spPr>
          <a:noFill/>
        </p:spPr>
        <p:txBody>
          <a:bodyPr/>
          <a:lstStyle/>
          <a:p>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r>
              <a:rPr lang="en-US" altLang="en-US">
                <a:latin typeface="Arial" panose="020B0604020202020204" pitchFamily="34" charset="0"/>
              </a:rPr>
              <a:t>During puberty the hypothalamus in the brain releases substances called hormones that travel to the pituitary gland.  The pituitary gland at the bottom of the brain releases other hormones that travel through the blood and signal the reproductive glands (ovaries &amp; testicles) to begin making what we call the sex hormones (estrogen &amp; testosterone).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F16D31B-5F64-45DA-BF95-D8D66DD393C5}"/>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marL="0" marR="0" lvl="0" indent="0" algn="r" defTabSz="957263"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3.4-</a:t>
            </a:r>
            <a:fld id="{B6330706-A71E-493C-A888-269DAB179C95}"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57263"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459" name="Rectangle 2">
            <a:extLst>
              <a:ext uri="{FF2B5EF4-FFF2-40B4-BE49-F238E27FC236}">
                <a16:creationId xmlns:a16="http://schemas.microsoft.com/office/drawing/2014/main" id="{037DF54D-2EF4-4E89-A0B2-1A8784B3C39F}"/>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E70AB5AA-A68A-4A80-90A7-88629C3A2700}"/>
              </a:ext>
            </a:extLst>
          </p:cNvPr>
          <p:cNvSpPr>
            <a:spLocks noGrp="1" noChangeArrowheads="1"/>
          </p:cNvSpPr>
          <p:nvPr>
            <p:ph type="body" idx="1"/>
          </p:nvPr>
        </p:nvSpPr>
        <p:spPr>
          <a:noFill/>
        </p:spPr>
        <p:txBody>
          <a:bodyPr/>
          <a:lstStyle/>
          <a:p>
            <a:pPr eaLnBrk="1" hangingPunct="1"/>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pPr eaLnBrk="1" hangingPunct="1"/>
            <a:r>
              <a:rPr lang="en-US" altLang="en-US">
                <a:latin typeface="Arial" panose="020B0604020202020204" pitchFamily="34" charset="0"/>
              </a:rPr>
              <a:t>These are all changes that happen during puberty in girls. Notice that many of the changes are the same for both boys and girls.  Once again, when these changes begin and how quickly and to what extent they develop depends on when hormones from the brain, pituitary gland, ovaries, and other glands in the body begin to be released.  These changes are also directed by our genetics which come from our parents’ genes.  Our genetic code directs all the actions in our body, including the changes of puberty.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E1F54F04-356F-4F18-A177-2523BEDE00A4}"/>
              </a:ext>
            </a:extLst>
          </p:cNvPr>
          <p:cNvSpPr>
            <a:spLocks noGrp="1" noChangeArrowheads="1"/>
          </p:cNvSpPr>
          <p:nvPr>
            <p:ph type="sldNum" sz="quarter" idx="5"/>
          </p:nvPr>
        </p:nvSpPr>
        <p:spPr>
          <a:noFill/>
        </p:spPr>
        <p:txBody>
          <a:bodyPr/>
          <a:lstStyle>
            <a:lvl1pPr defTabSz="957263">
              <a:defRPr>
                <a:solidFill>
                  <a:schemeClr val="tx1"/>
                </a:solidFill>
                <a:latin typeface="Rockwell" panose="02060603020205020403" pitchFamily="18" charset="0"/>
              </a:defRPr>
            </a:lvl1pPr>
            <a:lvl2pPr marL="742950" indent="-285750" defTabSz="957263">
              <a:defRPr>
                <a:solidFill>
                  <a:schemeClr val="tx1"/>
                </a:solidFill>
                <a:latin typeface="Rockwell" panose="02060603020205020403" pitchFamily="18" charset="0"/>
              </a:defRPr>
            </a:lvl2pPr>
            <a:lvl3pPr marL="1143000" indent="-228600" defTabSz="957263">
              <a:defRPr>
                <a:solidFill>
                  <a:schemeClr val="tx1"/>
                </a:solidFill>
                <a:latin typeface="Rockwell" panose="02060603020205020403" pitchFamily="18" charset="0"/>
              </a:defRPr>
            </a:lvl3pPr>
            <a:lvl4pPr marL="1600200" indent="-228600" defTabSz="957263">
              <a:defRPr>
                <a:solidFill>
                  <a:schemeClr val="tx1"/>
                </a:solidFill>
                <a:latin typeface="Rockwell" panose="02060603020205020403" pitchFamily="18" charset="0"/>
              </a:defRPr>
            </a:lvl4pPr>
            <a:lvl5pPr marL="2057400" indent="-228600" defTabSz="957263">
              <a:defRPr>
                <a:solidFill>
                  <a:schemeClr val="tx1"/>
                </a:solidFill>
                <a:latin typeface="Rockwell" panose="02060603020205020403" pitchFamily="18" charset="0"/>
              </a:defRPr>
            </a:lvl5pPr>
            <a:lvl6pPr marL="2514600" indent="-228600" defTabSz="957263" eaLnBrk="0" fontAlgn="base" hangingPunct="0">
              <a:spcBef>
                <a:spcPct val="0"/>
              </a:spcBef>
              <a:spcAft>
                <a:spcPct val="0"/>
              </a:spcAft>
              <a:defRPr>
                <a:solidFill>
                  <a:schemeClr val="tx1"/>
                </a:solidFill>
                <a:latin typeface="Rockwell" panose="02060603020205020403" pitchFamily="18" charset="0"/>
              </a:defRPr>
            </a:lvl6pPr>
            <a:lvl7pPr marL="2971800" indent="-228600" defTabSz="957263" eaLnBrk="0" fontAlgn="base" hangingPunct="0">
              <a:spcBef>
                <a:spcPct val="0"/>
              </a:spcBef>
              <a:spcAft>
                <a:spcPct val="0"/>
              </a:spcAft>
              <a:defRPr>
                <a:solidFill>
                  <a:schemeClr val="tx1"/>
                </a:solidFill>
                <a:latin typeface="Rockwell" panose="02060603020205020403" pitchFamily="18" charset="0"/>
              </a:defRPr>
            </a:lvl7pPr>
            <a:lvl8pPr marL="3429000" indent="-228600" defTabSz="957263" eaLnBrk="0" fontAlgn="base" hangingPunct="0">
              <a:spcBef>
                <a:spcPct val="0"/>
              </a:spcBef>
              <a:spcAft>
                <a:spcPct val="0"/>
              </a:spcAft>
              <a:defRPr>
                <a:solidFill>
                  <a:schemeClr val="tx1"/>
                </a:solidFill>
                <a:latin typeface="Rockwell" panose="02060603020205020403" pitchFamily="18" charset="0"/>
              </a:defRPr>
            </a:lvl8pPr>
            <a:lvl9pPr marL="3886200" indent="-228600" defTabSz="957263" eaLnBrk="0" fontAlgn="base" hangingPunct="0">
              <a:spcBef>
                <a:spcPct val="0"/>
              </a:spcBef>
              <a:spcAft>
                <a:spcPct val="0"/>
              </a:spcAft>
              <a:defRPr>
                <a:solidFill>
                  <a:schemeClr val="tx1"/>
                </a:solidFill>
                <a:latin typeface="Rockwell" panose="02060603020205020403" pitchFamily="18" charset="0"/>
              </a:defRPr>
            </a:lvl9pPr>
          </a:lstStyle>
          <a:p>
            <a:pPr marL="0" marR="0" lvl="0" indent="0" algn="r" defTabSz="957263"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3.4-</a:t>
            </a:r>
            <a:fld id="{A281D9A0-B581-4BA7-BB2E-BE300972794A}"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57263"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791D4726-1888-4652-B460-A619872ABC61}"/>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2ED51B63-386B-4BC7-8DE8-708415E43500}"/>
              </a:ext>
            </a:extLst>
          </p:cNvPr>
          <p:cNvSpPr>
            <a:spLocks noGrp="1" noChangeArrowheads="1"/>
          </p:cNvSpPr>
          <p:nvPr>
            <p:ph type="body" idx="1"/>
          </p:nvPr>
        </p:nvSpPr>
        <p:spPr>
          <a:noFill/>
        </p:spPr>
        <p:txBody>
          <a:bodyPr/>
          <a:lstStyle/>
          <a:p>
            <a:pPr eaLnBrk="1" hangingPunct="1"/>
            <a:r>
              <a:rPr lang="en-US" altLang="en-US" b="1" u="sng">
                <a:latin typeface="Arial" panose="020B0604020202020204" pitchFamily="34" charset="0"/>
              </a:rPr>
              <a:t>TEACHER SCRIPT</a:t>
            </a:r>
            <a:r>
              <a:rPr lang="en-US" altLang="en-US" b="1">
                <a:latin typeface="Arial" panose="020B0604020202020204" pitchFamily="34" charset="0"/>
              </a:rPr>
              <a:t>:</a:t>
            </a:r>
            <a:r>
              <a:rPr lang="en-US" altLang="en-US">
                <a:latin typeface="Arial" panose="020B0604020202020204" pitchFamily="34" charset="0"/>
              </a:rPr>
              <a:t> </a:t>
            </a:r>
          </a:p>
          <a:p>
            <a:pPr eaLnBrk="1" hangingPunct="1"/>
            <a:r>
              <a:rPr lang="en-US" altLang="en-US">
                <a:latin typeface="Arial" panose="020B0604020202020204" pitchFamily="34" charset="0"/>
              </a:rPr>
              <a:t>The female hormones, </a:t>
            </a:r>
            <a:r>
              <a:rPr lang="en-US" altLang="en-US" b="1">
                <a:latin typeface="Arial" panose="020B0604020202020204" pitchFamily="34" charset="0"/>
              </a:rPr>
              <a:t>estrogen</a:t>
            </a:r>
            <a:r>
              <a:rPr lang="en-US" altLang="en-US">
                <a:latin typeface="Arial" panose="020B0604020202020204" pitchFamily="34" charset="0"/>
              </a:rPr>
              <a:t> and </a:t>
            </a:r>
            <a:r>
              <a:rPr lang="en-US" altLang="en-US" b="1">
                <a:latin typeface="Arial" panose="020B0604020202020204" pitchFamily="34" charset="0"/>
              </a:rPr>
              <a:t>progesterone </a:t>
            </a:r>
            <a:r>
              <a:rPr lang="en-US" altLang="en-US">
                <a:latin typeface="Arial" panose="020B0604020202020204" pitchFamily="34" charset="0"/>
              </a:rPr>
              <a:t>made by the ovaries, prepare the lining of the uterus for pregnancy.  The lining of the uterus thickens and is rich in nutrients and blood vessels necessary to nourish the baby and to provide oxygen at the very beginning of pregnancy.  When pregnancy does not occur, the lining of the uterus is not needed and is shed—this is referred to as menstruation or “having a period.”  The lining is composed of blood and tissue and passes from the uterus, through the cervix and vagina to the outside of the body.  Tampons (inserted in the vagina) or sanitary pads (attached to underwear) are used to absorb this material.  Menstruation for most females is about once a month.   When young ladies begin having a period, their cycle is usually not very regular.  A girl could have her period and then not have it again for several months.  Some females will not have any problems with their period while others may experience cramps, heavy bleeding, headaches, or moodiness.  </a:t>
            </a:r>
          </a:p>
          <a:p>
            <a:pPr eaLnBrk="1" hangingPunct="1"/>
            <a:endParaRPr lang="en-US" altLang="en-US" sz="600">
              <a:latin typeface="Arial" panose="020B0604020202020204" pitchFamily="34" charset="0"/>
            </a:endParaRPr>
          </a:p>
          <a:p>
            <a:pPr eaLnBrk="1" hangingPunct="1"/>
            <a:r>
              <a:rPr lang="en-US" altLang="en-US">
                <a:latin typeface="Arial" panose="020B0604020202020204" pitchFamily="34" charset="0"/>
              </a:rPr>
              <a:t>If pregnancy does occur that month because an egg and sperm unite after vaginal intercourse, the fertilized egg will implant on the uterine lining and it will not be shed that month (i.e. you will not have a period because this lining is needed to nourish the baby).  If you are having sex and miss a period, you could be pregnant.</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2509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9560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6989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2831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594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1707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19885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671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8972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20828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638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9205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29686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473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6469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52558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8772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2/21/2023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80581051"/>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hyperlink" Target="https://kidshealth.org/en/teens/menstruation.html"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foottalk.blogspot.com/2007/11/isovaleric-acidemia-smelly-feet-no.html" TargetMode="External"/><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freepngimg.com/png/23005-health-photos"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4F2E33-FF69-4BCB-9289-ED96829C1706}"/>
              </a:ext>
            </a:extLst>
          </p:cNvPr>
          <p:cNvSpPr/>
          <p:nvPr/>
        </p:nvSpPr>
        <p:spPr>
          <a:xfrm>
            <a:off x="2462027" y="2045513"/>
            <a:ext cx="6704978" cy="2308324"/>
          </a:xfrm>
          <a:prstGeom prst="rect">
            <a:avLst/>
          </a:prstGeom>
        </p:spPr>
        <p:txBody>
          <a:bodyPr wrap="square">
            <a:spAutoFit/>
          </a:bodyPr>
          <a:lstStyle/>
          <a:p>
            <a:r>
              <a:rPr lang="en-US" sz="7200" dirty="0">
                <a:latin typeface="Ink Free" panose="03080402000500000000" pitchFamily="66" charset="0"/>
              </a:rPr>
              <a:t>Puberty Education</a:t>
            </a:r>
          </a:p>
        </p:txBody>
      </p:sp>
    </p:spTree>
    <p:extLst>
      <p:ext uri="{BB962C8B-B14F-4D97-AF65-F5344CB8AC3E}">
        <p14:creationId xmlns:p14="http://schemas.microsoft.com/office/powerpoint/2010/main" val="235155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a:extLst>
              <a:ext uri="{FF2B5EF4-FFF2-40B4-BE49-F238E27FC236}">
                <a16:creationId xmlns:a16="http://schemas.microsoft.com/office/drawing/2014/main" id="{8EBBB7E3-78E2-41C2-8D46-E62912961B46}"/>
              </a:ext>
            </a:extLst>
          </p:cNvPr>
          <p:cNvSpPr>
            <a:spLocks noGrp="1" noRot="1" noChangeArrowheads="1"/>
          </p:cNvSpPr>
          <p:nvPr>
            <p:ph idx="1"/>
          </p:nvPr>
        </p:nvSpPr>
        <p:spPr>
          <a:xfrm>
            <a:off x="1380226" y="2530342"/>
            <a:ext cx="8114582" cy="3442012"/>
          </a:xfrm>
        </p:spPr>
        <p:txBody>
          <a:bodyPr>
            <a:noAutofit/>
          </a:bodyPr>
          <a:lstStyle/>
          <a:p>
            <a:pPr eaLnBrk="1" hangingPunct="1">
              <a:buSzTx/>
            </a:pPr>
            <a:r>
              <a:rPr lang="en-US" altLang="en-US" sz="2800" dirty="0">
                <a:latin typeface="HelveticaNeue-Light"/>
              </a:rPr>
              <a:t>Time of growth and change</a:t>
            </a:r>
          </a:p>
          <a:p>
            <a:pPr eaLnBrk="1" hangingPunct="1">
              <a:buSzTx/>
            </a:pPr>
            <a:r>
              <a:rPr lang="en-US" altLang="en-US" sz="2800" dirty="0">
                <a:latin typeface="HelveticaNeue-Light"/>
              </a:rPr>
              <a:t>9 - 16 years of age for girls</a:t>
            </a:r>
          </a:p>
          <a:p>
            <a:pPr eaLnBrk="1" hangingPunct="1">
              <a:buSzTx/>
            </a:pPr>
            <a:r>
              <a:rPr lang="en-US" altLang="en-US" sz="2800" dirty="0">
                <a:latin typeface="HelveticaNeue-Light"/>
              </a:rPr>
              <a:t>Glands in the body start making hormones</a:t>
            </a:r>
          </a:p>
          <a:p>
            <a:pPr eaLnBrk="1" hangingPunct="1">
              <a:buSzTx/>
            </a:pPr>
            <a:r>
              <a:rPr lang="en-US" altLang="en-US" sz="2800" dirty="0">
                <a:latin typeface="HelveticaNeue-Light"/>
              </a:rPr>
              <a:t>Hormones cause</a:t>
            </a:r>
          </a:p>
          <a:p>
            <a:pPr lvl="1" eaLnBrk="1" hangingPunct="1"/>
            <a:r>
              <a:rPr lang="en-US" altLang="en-US" sz="2800" dirty="0">
                <a:latin typeface="HelveticaNeue-Light"/>
              </a:rPr>
              <a:t>Body changes</a:t>
            </a:r>
          </a:p>
          <a:p>
            <a:pPr lvl="1" eaLnBrk="1" hangingPunct="1"/>
            <a:r>
              <a:rPr lang="en-US" altLang="en-US" sz="2800" dirty="0">
                <a:latin typeface="HelveticaNeue-Light"/>
              </a:rPr>
              <a:t>Ups and downs of feelings</a:t>
            </a:r>
          </a:p>
        </p:txBody>
      </p:sp>
      <p:sp>
        <p:nvSpPr>
          <p:cNvPr id="12291" name="Text Box 9">
            <a:extLst>
              <a:ext uri="{FF2B5EF4-FFF2-40B4-BE49-F238E27FC236}">
                <a16:creationId xmlns:a16="http://schemas.microsoft.com/office/drawing/2014/main" id="{529B7843-35D3-4FFD-9FF7-501CD8D7D65D}"/>
              </a:ext>
            </a:extLst>
          </p:cNvPr>
          <p:cNvSpPr txBox="1">
            <a:spLocks noChangeArrowheads="1"/>
          </p:cNvSpPr>
          <p:nvPr/>
        </p:nvSpPr>
        <p:spPr bwMode="auto">
          <a:xfrm>
            <a:off x="6629400" y="6216651"/>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gn="r" eaLnBrk="1" hangingPunct="1">
              <a:lnSpc>
                <a:spcPct val="100000"/>
              </a:lnSpc>
              <a:spcBef>
                <a:spcPct val="50000"/>
              </a:spcBef>
              <a:buClrTx/>
              <a:buSzTx/>
              <a:buFontTx/>
              <a:buNone/>
            </a:pPr>
            <a:endParaRPr lang="en-US" altLang="en-US" sz="1800">
              <a:latin typeface="Tahoma" panose="020B0604030504040204" pitchFamily="34" charset="0"/>
            </a:endParaRPr>
          </a:p>
        </p:txBody>
      </p:sp>
      <p:sp>
        <p:nvSpPr>
          <p:cNvPr id="5124" name="WordArt 10">
            <a:extLst>
              <a:ext uri="{FF2B5EF4-FFF2-40B4-BE49-F238E27FC236}">
                <a16:creationId xmlns:a16="http://schemas.microsoft.com/office/drawing/2014/main" id="{916B4371-4CEB-49EE-99B2-A31A45D25D82}"/>
              </a:ext>
            </a:extLst>
          </p:cNvPr>
          <p:cNvSpPr>
            <a:spLocks noChangeArrowheads="1" noChangeShapeType="1" noTextEdit="1"/>
          </p:cNvSpPr>
          <p:nvPr/>
        </p:nvSpPr>
        <p:spPr bwMode="auto">
          <a:xfrm>
            <a:off x="1380226" y="1094044"/>
            <a:ext cx="3048000" cy="11430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6000" b="1" kern="10" dirty="0">
                <a:ln w="11430"/>
                <a:effectLst>
                  <a:outerShdw blurRad="50800" dist="39000" dir="5460000" algn="tl">
                    <a:srgbClr val="000000">
                      <a:alpha val="38000"/>
                    </a:srgbClr>
                  </a:outerShdw>
                </a:effectLst>
                <a:latin typeface="Arial Rounded MT Bold" panose="020F0704030504030204" pitchFamily="34" charset="0"/>
                <a:cs typeface="Times New Roman"/>
              </a:rPr>
              <a:t>Puberty</a:t>
            </a:r>
          </a:p>
          <a:p>
            <a:pPr algn="ctr">
              <a:defRPr/>
            </a:pPr>
            <a:endParaRPr lang="en-US" sz="6000" b="1" kern="10" dirty="0">
              <a:ln w="11430"/>
              <a:solidFill>
                <a:srgbClr val="FFFF00"/>
              </a:solidFill>
              <a:effectLst>
                <a:outerShdw blurRad="50800" dist="39000" dir="5460000" algn="tl">
                  <a:srgbClr val="000000">
                    <a:alpha val="38000"/>
                  </a:srgbClr>
                </a:outerShdw>
              </a:effectLst>
              <a:latin typeface="+mj-lt"/>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fade">
                                      <p:cBhvr>
                                        <p:cTn id="7" dur="500"/>
                                        <p:tgtEl>
                                          <p:spTgt spid="12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fade">
                                      <p:cBhvr>
                                        <p:cTn id="12" dur="500"/>
                                        <p:tgtEl>
                                          <p:spTgt spid="1229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0">
                                            <p:txEl>
                                              <p:pRg st="2" end="2"/>
                                            </p:txEl>
                                          </p:spTgt>
                                        </p:tgtEl>
                                        <p:attrNameLst>
                                          <p:attrName>style.visibility</p:attrName>
                                        </p:attrNameLst>
                                      </p:cBhvr>
                                      <p:to>
                                        <p:strVal val="visible"/>
                                      </p:to>
                                    </p:set>
                                    <p:animEffect transition="in" filter="fade">
                                      <p:cBhvr>
                                        <p:cTn id="17" dur="500"/>
                                        <p:tgtEl>
                                          <p:spTgt spid="1229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0">
                                            <p:txEl>
                                              <p:pRg st="3" end="3"/>
                                            </p:txEl>
                                          </p:spTgt>
                                        </p:tgtEl>
                                        <p:attrNameLst>
                                          <p:attrName>style.visibility</p:attrName>
                                        </p:attrNameLst>
                                      </p:cBhvr>
                                      <p:to>
                                        <p:strVal val="visible"/>
                                      </p:to>
                                    </p:set>
                                    <p:animEffect transition="in" filter="fade">
                                      <p:cBhvr>
                                        <p:cTn id="22" dur="500"/>
                                        <p:tgtEl>
                                          <p:spTgt spid="12290">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290">
                                            <p:txEl>
                                              <p:pRg st="4" end="4"/>
                                            </p:txEl>
                                          </p:spTgt>
                                        </p:tgtEl>
                                        <p:attrNameLst>
                                          <p:attrName>style.visibility</p:attrName>
                                        </p:attrNameLst>
                                      </p:cBhvr>
                                      <p:to>
                                        <p:strVal val="visible"/>
                                      </p:to>
                                    </p:set>
                                    <p:animEffect transition="in" filter="fade">
                                      <p:cBhvr>
                                        <p:cTn id="25" dur="500"/>
                                        <p:tgtEl>
                                          <p:spTgt spid="12290">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290">
                                            <p:txEl>
                                              <p:pRg st="5" end="5"/>
                                            </p:txEl>
                                          </p:spTgt>
                                        </p:tgtEl>
                                        <p:attrNameLst>
                                          <p:attrName>style.visibility</p:attrName>
                                        </p:attrNameLst>
                                      </p:cBhvr>
                                      <p:to>
                                        <p:strVal val="visible"/>
                                      </p:to>
                                    </p:set>
                                    <p:animEffect transition="in" filter="fade">
                                      <p:cBhvr>
                                        <p:cTn id="28" dur="500"/>
                                        <p:tgtEl>
                                          <p:spTgt spid="1229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ypo &amp; pit">
            <a:extLst>
              <a:ext uri="{FF2B5EF4-FFF2-40B4-BE49-F238E27FC236}">
                <a16:creationId xmlns:a16="http://schemas.microsoft.com/office/drawing/2014/main" id="{91BDD510-8690-4FF8-8F71-075208D459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293" y="1151623"/>
            <a:ext cx="5537200" cy="445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39" name="Group 3">
            <a:extLst>
              <a:ext uri="{FF2B5EF4-FFF2-40B4-BE49-F238E27FC236}">
                <a16:creationId xmlns:a16="http://schemas.microsoft.com/office/drawing/2014/main" id="{124E69BF-ACD3-47E1-B77F-CDE6DF8167C5}"/>
              </a:ext>
            </a:extLst>
          </p:cNvPr>
          <p:cNvGrpSpPr>
            <a:grpSpLocks/>
          </p:cNvGrpSpPr>
          <p:nvPr/>
        </p:nvGrpSpPr>
        <p:grpSpPr bwMode="auto">
          <a:xfrm>
            <a:off x="2954547" y="3224459"/>
            <a:ext cx="2014268" cy="1280858"/>
            <a:chOff x="2400" y="1920"/>
            <a:chExt cx="1632" cy="1248"/>
          </a:xfrm>
        </p:grpSpPr>
        <p:sp>
          <p:nvSpPr>
            <p:cNvPr id="14342" name="Oval 4">
              <a:extLst>
                <a:ext uri="{FF2B5EF4-FFF2-40B4-BE49-F238E27FC236}">
                  <a16:creationId xmlns:a16="http://schemas.microsoft.com/office/drawing/2014/main" id="{65B6514D-9904-40BD-8226-CF93588098E6}"/>
                </a:ext>
              </a:extLst>
            </p:cNvPr>
            <p:cNvSpPr>
              <a:spLocks noChangeArrowheads="1"/>
            </p:cNvSpPr>
            <p:nvPr/>
          </p:nvSpPr>
          <p:spPr bwMode="auto">
            <a:xfrm>
              <a:off x="3408" y="1920"/>
              <a:ext cx="240" cy="336"/>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ClrTx/>
                <a:buSzTx/>
                <a:buFontTx/>
                <a:buNone/>
              </a:pPr>
              <a:endParaRPr lang="en-US" altLang="en-US" sz="1800" b="1">
                <a:latin typeface="Tahoma" panose="020B0604030504040204" pitchFamily="34" charset="0"/>
              </a:endParaRPr>
            </a:p>
          </p:txBody>
        </p:sp>
        <p:sp>
          <p:nvSpPr>
            <p:cNvPr id="14343" name="Line 6">
              <a:extLst>
                <a:ext uri="{FF2B5EF4-FFF2-40B4-BE49-F238E27FC236}">
                  <a16:creationId xmlns:a16="http://schemas.microsoft.com/office/drawing/2014/main" id="{F3F5800D-D631-4AE2-A3F2-F00A5875B72A}"/>
                </a:ext>
              </a:extLst>
            </p:cNvPr>
            <p:cNvSpPr>
              <a:spLocks noChangeShapeType="1"/>
            </p:cNvSpPr>
            <p:nvPr/>
          </p:nvSpPr>
          <p:spPr bwMode="auto">
            <a:xfrm flipV="1">
              <a:off x="2400" y="2208"/>
              <a:ext cx="1008" cy="96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4" name="Line 6">
              <a:extLst>
                <a:ext uri="{FF2B5EF4-FFF2-40B4-BE49-F238E27FC236}">
                  <a16:creationId xmlns:a16="http://schemas.microsoft.com/office/drawing/2014/main" id="{A5BA4529-588E-403A-A1BF-7CE350460FE5}"/>
                </a:ext>
              </a:extLst>
            </p:cNvPr>
            <p:cNvSpPr>
              <a:spLocks noChangeShapeType="1"/>
            </p:cNvSpPr>
            <p:nvPr/>
          </p:nvSpPr>
          <p:spPr bwMode="auto">
            <a:xfrm flipV="1">
              <a:off x="2400" y="2592"/>
              <a:ext cx="1392" cy="576"/>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5" name="Oval 4">
              <a:extLst>
                <a:ext uri="{FF2B5EF4-FFF2-40B4-BE49-F238E27FC236}">
                  <a16:creationId xmlns:a16="http://schemas.microsoft.com/office/drawing/2014/main" id="{CF4755BE-7A63-47E4-9ECA-03173819B39F}"/>
                </a:ext>
              </a:extLst>
            </p:cNvPr>
            <p:cNvSpPr>
              <a:spLocks noChangeArrowheads="1"/>
            </p:cNvSpPr>
            <p:nvPr/>
          </p:nvSpPr>
          <p:spPr bwMode="auto">
            <a:xfrm>
              <a:off x="3792" y="2352"/>
              <a:ext cx="240" cy="336"/>
            </a:xfrm>
            <a:prstGeom prst="ellipse">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ClrTx/>
                <a:buSzTx/>
                <a:buFontTx/>
                <a:buNone/>
              </a:pPr>
              <a:endParaRPr lang="en-US" altLang="en-US" sz="1800" b="1">
                <a:solidFill>
                  <a:schemeClr val="accent1"/>
                </a:solidFill>
                <a:latin typeface="Tahoma" panose="020B0604030504040204" pitchFamily="34" charset="0"/>
              </a:endParaRPr>
            </a:p>
          </p:txBody>
        </p:sp>
      </p:grpSp>
      <p:sp>
        <p:nvSpPr>
          <p:cNvPr id="14340" name="Text Box 5">
            <a:extLst>
              <a:ext uri="{FF2B5EF4-FFF2-40B4-BE49-F238E27FC236}">
                <a16:creationId xmlns:a16="http://schemas.microsoft.com/office/drawing/2014/main" id="{B95299A6-91A2-4336-A1D3-1FA2C4392755}"/>
              </a:ext>
            </a:extLst>
          </p:cNvPr>
          <p:cNvSpPr txBox="1">
            <a:spLocks noChangeArrowheads="1"/>
          </p:cNvSpPr>
          <p:nvPr/>
        </p:nvSpPr>
        <p:spPr bwMode="auto">
          <a:xfrm>
            <a:off x="823137" y="4828487"/>
            <a:ext cx="2057400" cy="928687"/>
          </a:xfrm>
          <a:prstGeom prst="rect">
            <a:avLst/>
          </a:prstGeom>
          <a:solidFill>
            <a:schemeClr val="tx1"/>
          </a:solidFill>
          <a:ln w="12700">
            <a:solidFill>
              <a:schemeClr val="bg1"/>
            </a:solidFill>
            <a:miter lim="800000"/>
            <a:headEnd/>
            <a:tailEnd/>
          </a:ln>
        </p:spPr>
        <p:txBody>
          <a:bodyPr>
            <a:spAutoFit/>
          </a:bodyPr>
          <a:lstStyle>
            <a:lvl1pPr>
              <a:lnSpc>
                <a:spcPct val="120000"/>
              </a:lnSpc>
              <a:spcBef>
                <a:spcPts val="1000"/>
              </a:spcBef>
              <a:buClr>
                <a:schemeClr val="accent1"/>
              </a:buClr>
              <a:buSzPct val="100000"/>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2pPr>
            <a:lvl3pPr marL="1143000" indent="-228600">
              <a:lnSpc>
                <a:spcPct val="120000"/>
              </a:lnSpc>
              <a:spcBef>
                <a:spcPts val="500"/>
              </a:spcBef>
              <a:buClr>
                <a:schemeClr val="accent1"/>
              </a:buClr>
              <a:buSzPct val="100000"/>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Clr>
                <a:schemeClr val="accent1"/>
              </a:buClr>
              <a:buSzPct val="100000"/>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Clr>
                <a:schemeClr val="accent1"/>
              </a:buClr>
              <a:buSzPct val="100000"/>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50000"/>
              </a:spcBef>
              <a:buClrTx/>
              <a:buSzTx/>
              <a:buFontTx/>
              <a:buNone/>
            </a:pPr>
            <a:r>
              <a:rPr lang="en-US" altLang="en-US" sz="1800" i="1" dirty="0">
                <a:solidFill>
                  <a:schemeClr val="bg1"/>
                </a:solidFill>
                <a:latin typeface="Tahoma" panose="020B0604030504040204" pitchFamily="34" charset="0"/>
              </a:rPr>
              <a:t>These areas of   the brain begin all the changes!</a:t>
            </a:r>
          </a:p>
        </p:txBody>
      </p:sp>
      <p:sp>
        <p:nvSpPr>
          <p:cNvPr id="96265" name="Text Box 9">
            <a:extLst>
              <a:ext uri="{FF2B5EF4-FFF2-40B4-BE49-F238E27FC236}">
                <a16:creationId xmlns:a16="http://schemas.microsoft.com/office/drawing/2014/main" id="{F2D1076B-894E-403D-9CC1-9023F1A9EBEB}"/>
              </a:ext>
            </a:extLst>
          </p:cNvPr>
          <p:cNvSpPr txBox="1">
            <a:spLocks noChangeArrowheads="1"/>
          </p:cNvSpPr>
          <p:nvPr/>
        </p:nvSpPr>
        <p:spPr bwMode="auto">
          <a:xfrm>
            <a:off x="5735847" y="2639684"/>
            <a:ext cx="64008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lang="en-US" sz="2800" dirty="0">
                <a:effectLst>
                  <a:outerShdw blurRad="38100" dist="38100" dir="2700000" algn="tl">
                    <a:srgbClr val="000000">
                      <a:alpha val="43137"/>
                    </a:srgbClr>
                  </a:outerShdw>
                </a:effectLst>
                <a:latin typeface="Arial Rounded MT Bold" panose="020F0704030504030204" pitchFamily="34" charset="0"/>
              </a:rPr>
              <a:t>The Hypothalamus &amp; </a:t>
            </a:r>
          </a:p>
          <a:p>
            <a:pPr algn="ctr">
              <a:spcBef>
                <a:spcPct val="50000"/>
              </a:spcBef>
              <a:defRPr/>
            </a:pPr>
            <a:r>
              <a:rPr lang="en-US" sz="2800" dirty="0">
                <a:effectLst>
                  <a:outerShdw blurRad="38100" dist="38100" dir="2700000" algn="tl">
                    <a:srgbClr val="000000">
                      <a:alpha val="43137"/>
                    </a:srgbClr>
                  </a:outerShdw>
                </a:effectLst>
                <a:latin typeface="Arial Rounded MT Bold" panose="020F0704030504030204" pitchFamily="34" charset="0"/>
              </a:rPr>
              <a:t>Pituitary Gland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219806E-35CB-49A2-9E6E-72233A5134E5}"/>
              </a:ext>
            </a:extLst>
          </p:cNvPr>
          <p:cNvSpPr>
            <a:spLocks noGrp="1" noChangeArrowheads="1"/>
          </p:cNvSpPr>
          <p:nvPr>
            <p:ph type="body" sz="half" idx="4294967295"/>
          </p:nvPr>
        </p:nvSpPr>
        <p:spPr>
          <a:xfrm>
            <a:off x="702619" y="2289594"/>
            <a:ext cx="4041775" cy="4191000"/>
          </a:xfrm>
        </p:spPr>
        <p:txBody>
          <a:bodyPr anchor="ctr"/>
          <a:lstStyle/>
          <a:p>
            <a:pPr>
              <a:lnSpc>
                <a:spcPct val="90000"/>
              </a:lnSpc>
            </a:pPr>
            <a:r>
              <a:rPr lang="en-US" altLang="en-US" sz="3000" dirty="0">
                <a:latin typeface="HelveticaNeue-Light"/>
              </a:rPr>
              <a:t>Growth spurt</a:t>
            </a:r>
          </a:p>
          <a:p>
            <a:pPr>
              <a:lnSpc>
                <a:spcPct val="90000"/>
              </a:lnSpc>
            </a:pPr>
            <a:r>
              <a:rPr lang="en-US" altLang="en-US" sz="3000" dirty="0">
                <a:latin typeface="HelveticaNeue-Light"/>
              </a:rPr>
              <a:t>Adult height</a:t>
            </a:r>
          </a:p>
          <a:p>
            <a:pPr>
              <a:lnSpc>
                <a:spcPct val="90000"/>
              </a:lnSpc>
            </a:pPr>
            <a:r>
              <a:rPr lang="en-US" altLang="en-US" sz="3000" dirty="0">
                <a:latin typeface="HelveticaNeue-Light"/>
              </a:rPr>
              <a:t>Weight gain</a:t>
            </a:r>
          </a:p>
          <a:p>
            <a:pPr eaLnBrk="1" hangingPunct="1">
              <a:lnSpc>
                <a:spcPct val="90000"/>
              </a:lnSpc>
            </a:pPr>
            <a:r>
              <a:rPr lang="en-US" altLang="en-US" sz="3000" dirty="0">
                <a:latin typeface="HelveticaNeue-Light"/>
              </a:rPr>
              <a:t>Pubic hair appears</a:t>
            </a:r>
          </a:p>
          <a:p>
            <a:pPr>
              <a:lnSpc>
                <a:spcPct val="90000"/>
              </a:lnSpc>
            </a:pPr>
            <a:r>
              <a:rPr lang="en-US" altLang="en-US" sz="3000" dirty="0">
                <a:latin typeface="HelveticaNeue-Light"/>
              </a:rPr>
              <a:t>Armpit hair grows</a:t>
            </a:r>
          </a:p>
          <a:p>
            <a:pPr eaLnBrk="1" hangingPunct="1">
              <a:lnSpc>
                <a:spcPct val="90000"/>
              </a:lnSpc>
            </a:pPr>
            <a:endParaRPr lang="en-US" altLang="en-US" sz="3000" dirty="0"/>
          </a:p>
        </p:txBody>
      </p:sp>
      <p:sp>
        <p:nvSpPr>
          <p:cNvPr id="18435" name="Rectangle 3">
            <a:extLst>
              <a:ext uri="{FF2B5EF4-FFF2-40B4-BE49-F238E27FC236}">
                <a16:creationId xmlns:a16="http://schemas.microsoft.com/office/drawing/2014/main" id="{896AC1E3-4810-46AD-B5BE-16CC355F1355}"/>
              </a:ext>
            </a:extLst>
          </p:cNvPr>
          <p:cNvSpPr>
            <a:spLocks noGrp="1" noChangeArrowheads="1"/>
          </p:cNvSpPr>
          <p:nvPr>
            <p:ph type="body" sz="half" idx="4294967295"/>
          </p:nvPr>
        </p:nvSpPr>
        <p:spPr>
          <a:xfrm>
            <a:off x="7242684" y="2296782"/>
            <a:ext cx="3862387" cy="3970337"/>
          </a:xfrm>
        </p:spPr>
        <p:txBody>
          <a:bodyPr anchor="ctr"/>
          <a:lstStyle/>
          <a:p>
            <a:pPr>
              <a:lnSpc>
                <a:spcPct val="90000"/>
              </a:lnSpc>
            </a:pPr>
            <a:r>
              <a:rPr lang="en-US" altLang="en-US" sz="3000" dirty="0">
                <a:latin typeface="HelveticaNeue-Light"/>
              </a:rPr>
              <a:t>Acne can appear</a:t>
            </a:r>
          </a:p>
          <a:p>
            <a:pPr>
              <a:lnSpc>
                <a:spcPct val="90000"/>
              </a:lnSpc>
            </a:pPr>
            <a:r>
              <a:rPr lang="en-US" altLang="en-US" sz="3000" dirty="0">
                <a:latin typeface="HelveticaNeue-Light"/>
              </a:rPr>
              <a:t>Body Odor</a:t>
            </a:r>
          </a:p>
          <a:p>
            <a:pPr>
              <a:lnSpc>
                <a:spcPct val="90000"/>
              </a:lnSpc>
            </a:pPr>
            <a:r>
              <a:rPr lang="en-US" altLang="en-US" sz="3000" dirty="0">
                <a:latin typeface="HelveticaNeue-Light"/>
              </a:rPr>
              <a:t>Breast begin to appear and mature</a:t>
            </a:r>
          </a:p>
          <a:p>
            <a:pPr eaLnBrk="1" hangingPunct="1"/>
            <a:r>
              <a:rPr lang="en-US" altLang="en-US" sz="3000" dirty="0">
                <a:latin typeface="HelveticaNeue-Light"/>
              </a:rPr>
              <a:t>Emotional changes</a:t>
            </a:r>
          </a:p>
          <a:p>
            <a:r>
              <a:rPr lang="en-US" altLang="en-US" sz="3000" dirty="0">
                <a:latin typeface="HelveticaNeue-Light"/>
              </a:rPr>
              <a:t>Periods begin</a:t>
            </a:r>
          </a:p>
          <a:p>
            <a:pPr eaLnBrk="1" hangingPunct="1">
              <a:buFont typeface="Arial" panose="020B0604020202020204" pitchFamily="34" charset="0"/>
              <a:buNone/>
            </a:pPr>
            <a:endParaRPr lang="en-US" altLang="en-US" sz="3000" dirty="0"/>
          </a:p>
        </p:txBody>
      </p:sp>
      <p:sp>
        <p:nvSpPr>
          <p:cNvPr id="5" name="WordArt 4">
            <a:extLst>
              <a:ext uri="{FF2B5EF4-FFF2-40B4-BE49-F238E27FC236}">
                <a16:creationId xmlns:a16="http://schemas.microsoft.com/office/drawing/2014/main" id="{A203075B-6DCA-4B6F-A8BF-2F55AC0AB7A2}"/>
              </a:ext>
            </a:extLst>
          </p:cNvPr>
          <p:cNvSpPr>
            <a:spLocks noChangeArrowheads="1" noChangeShapeType="1" noTextEdit="1"/>
          </p:cNvSpPr>
          <p:nvPr/>
        </p:nvSpPr>
        <p:spPr bwMode="auto">
          <a:xfrm>
            <a:off x="3165476" y="575094"/>
            <a:ext cx="2819400" cy="1714500"/>
          </a:xfrm>
          <a:prstGeom prst="rect">
            <a:avLst/>
          </a:prstGeom>
        </p:spPr>
        <p:txBody>
          <a:bodyPr wrap="none" fromWordArt="1">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0" cap="none" spc="0" normalizeH="0" baseline="0" noProof="0" dirty="0">
                <a:ln w="11430"/>
                <a:effectLst>
                  <a:outerShdw blurRad="50800" dist="39000" dir="5460000" algn="tl">
                    <a:srgbClr val="000000">
                      <a:alpha val="38000"/>
                    </a:srgbClr>
                  </a:outerShdw>
                </a:effectLst>
                <a:uLnTx/>
                <a:uFillTx/>
                <a:latin typeface="Arial Rounded MT Bold" panose="020F0704030504030204" pitchFamily="34" charset="0"/>
              </a:rPr>
              <a:t>In Females</a:t>
            </a:r>
          </a:p>
        </p:txBody>
      </p:sp>
      <p:pic>
        <p:nvPicPr>
          <p:cNvPr id="3" name="Graphic 2" descr="Group of women">
            <a:extLst>
              <a:ext uri="{FF2B5EF4-FFF2-40B4-BE49-F238E27FC236}">
                <a16:creationId xmlns:a16="http://schemas.microsoft.com/office/drawing/2014/main" id="{48EA387B-B8DF-430B-80AC-A3FD360A1C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58514" y="2457090"/>
            <a:ext cx="2510288" cy="25102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4">
                                            <p:txEl>
                                              <p:pRg st="0" end="0"/>
                                            </p:txEl>
                                          </p:spTgt>
                                        </p:tgtEl>
                                        <p:attrNameLst>
                                          <p:attrName>style.visibility</p:attrName>
                                        </p:attrNameLst>
                                      </p:cBhvr>
                                      <p:to>
                                        <p:strVal val="visible"/>
                                      </p:to>
                                    </p:set>
                                    <p:animEffect transition="in" filter="fade">
                                      <p:cBhvr>
                                        <p:cTn id="7" dur="500"/>
                                        <p:tgtEl>
                                          <p:spTgt spid="184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4">
                                            <p:txEl>
                                              <p:pRg st="1" end="1"/>
                                            </p:txEl>
                                          </p:spTgt>
                                        </p:tgtEl>
                                        <p:attrNameLst>
                                          <p:attrName>style.visibility</p:attrName>
                                        </p:attrNameLst>
                                      </p:cBhvr>
                                      <p:to>
                                        <p:strVal val="visible"/>
                                      </p:to>
                                    </p:set>
                                    <p:animEffect transition="in" filter="fade">
                                      <p:cBhvr>
                                        <p:cTn id="12" dur="500"/>
                                        <p:tgtEl>
                                          <p:spTgt spid="184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434">
                                            <p:txEl>
                                              <p:pRg st="2" end="2"/>
                                            </p:txEl>
                                          </p:spTgt>
                                        </p:tgtEl>
                                        <p:attrNameLst>
                                          <p:attrName>style.visibility</p:attrName>
                                        </p:attrNameLst>
                                      </p:cBhvr>
                                      <p:to>
                                        <p:strVal val="visible"/>
                                      </p:to>
                                    </p:set>
                                    <p:animEffect transition="in" filter="fade">
                                      <p:cBhvr>
                                        <p:cTn id="17" dur="500"/>
                                        <p:tgtEl>
                                          <p:spTgt spid="184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434">
                                            <p:txEl>
                                              <p:pRg st="3" end="3"/>
                                            </p:txEl>
                                          </p:spTgt>
                                        </p:tgtEl>
                                        <p:attrNameLst>
                                          <p:attrName>style.visibility</p:attrName>
                                        </p:attrNameLst>
                                      </p:cBhvr>
                                      <p:to>
                                        <p:strVal val="visible"/>
                                      </p:to>
                                    </p:set>
                                    <p:animEffect transition="in" filter="fade">
                                      <p:cBhvr>
                                        <p:cTn id="22" dur="500"/>
                                        <p:tgtEl>
                                          <p:spTgt spid="184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434">
                                            <p:txEl>
                                              <p:pRg st="4" end="4"/>
                                            </p:txEl>
                                          </p:spTgt>
                                        </p:tgtEl>
                                        <p:attrNameLst>
                                          <p:attrName>style.visibility</p:attrName>
                                        </p:attrNameLst>
                                      </p:cBhvr>
                                      <p:to>
                                        <p:strVal val="visible"/>
                                      </p:to>
                                    </p:set>
                                    <p:animEffect transition="in" filter="fade">
                                      <p:cBhvr>
                                        <p:cTn id="27" dur="500"/>
                                        <p:tgtEl>
                                          <p:spTgt spid="1843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435">
                                            <p:txEl>
                                              <p:pRg st="0" end="0"/>
                                            </p:txEl>
                                          </p:spTgt>
                                        </p:tgtEl>
                                        <p:attrNameLst>
                                          <p:attrName>style.visibility</p:attrName>
                                        </p:attrNameLst>
                                      </p:cBhvr>
                                      <p:to>
                                        <p:strVal val="visible"/>
                                      </p:to>
                                    </p:set>
                                    <p:animEffect transition="in" filter="fade">
                                      <p:cBhvr>
                                        <p:cTn id="32" dur="500"/>
                                        <p:tgtEl>
                                          <p:spTgt spid="1843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435">
                                            <p:txEl>
                                              <p:pRg st="1" end="1"/>
                                            </p:txEl>
                                          </p:spTgt>
                                        </p:tgtEl>
                                        <p:attrNameLst>
                                          <p:attrName>style.visibility</p:attrName>
                                        </p:attrNameLst>
                                      </p:cBhvr>
                                      <p:to>
                                        <p:strVal val="visible"/>
                                      </p:to>
                                    </p:set>
                                    <p:animEffect transition="in" filter="fade">
                                      <p:cBhvr>
                                        <p:cTn id="37" dur="500"/>
                                        <p:tgtEl>
                                          <p:spTgt spid="1843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435">
                                            <p:txEl>
                                              <p:pRg st="2" end="2"/>
                                            </p:txEl>
                                          </p:spTgt>
                                        </p:tgtEl>
                                        <p:attrNameLst>
                                          <p:attrName>style.visibility</p:attrName>
                                        </p:attrNameLst>
                                      </p:cBhvr>
                                      <p:to>
                                        <p:strVal val="visible"/>
                                      </p:to>
                                    </p:set>
                                    <p:animEffect transition="in" filter="fade">
                                      <p:cBhvr>
                                        <p:cTn id="42" dur="500"/>
                                        <p:tgtEl>
                                          <p:spTgt spid="1843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435">
                                            <p:txEl>
                                              <p:pRg st="3" end="3"/>
                                            </p:txEl>
                                          </p:spTgt>
                                        </p:tgtEl>
                                        <p:attrNameLst>
                                          <p:attrName>style.visibility</p:attrName>
                                        </p:attrNameLst>
                                      </p:cBhvr>
                                      <p:to>
                                        <p:strVal val="visible"/>
                                      </p:to>
                                    </p:set>
                                    <p:animEffect transition="in" filter="fade">
                                      <p:cBhvr>
                                        <p:cTn id="47" dur="500"/>
                                        <p:tgtEl>
                                          <p:spTgt spid="18435">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435">
                                            <p:txEl>
                                              <p:pRg st="4" end="4"/>
                                            </p:txEl>
                                          </p:spTgt>
                                        </p:tgtEl>
                                        <p:attrNameLst>
                                          <p:attrName>style.visibility</p:attrName>
                                        </p:attrNameLst>
                                      </p:cBhvr>
                                      <p:to>
                                        <p:strVal val="visible"/>
                                      </p:to>
                                    </p:set>
                                    <p:animEffect transition="in" filter="fade">
                                      <p:cBhvr>
                                        <p:cTn id="52"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uild="p"/>
      <p:bldP spid="1843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55E9B288-458E-41BD-9155-5751857FA15B}"/>
              </a:ext>
            </a:extLst>
          </p:cNvPr>
          <p:cNvSpPr>
            <a:spLocks noGrp="1" noChangeArrowheads="1"/>
          </p:cNvSpPr>
          <p:nvPr>
            <p:ph type="title" idx="4294967295"/>
          </p:nvPr>
        </p:nvSpPr>
        <p:spPr>
          <a:xfrm>
            <a:off x="0" y="384175"/>
            <a:ext cx="9601200" cy="1303338"/>
          </a:xfrm>
        </p:spPr>
        <p:txBody>
          <a:bodyPr anchorCtr="1"/>
          <a:lstStyle/>
          <a:p>
            <a:pPr>
              <a:defRPr/>
            </a:pPr>
            <a:r>
              <a:rPr lang="en-US" dirty="0">
                <a:solidFill>
                  <a:schemeClr val="tx1"/>
                </a:solidFill>
                <a:effectLst>
                  <a:outerShdw blurRad="38100" dist="38100" dir="2700000" algn="tl">
                    <a:srgbClr val="000000">
                      <a:alpha val="43137"/>
                    </a:srgbClr>
                  </a:outerShdw>
                </a:effectLst>
                <a:latin typeface="Arial Rounded MT Bold" panose="020F0704030504030204" pitchFamily="34" charset="0"/>
              </a:rPr>
              <a:t>Menstruation or Periods</a:t>
            </a:r>
          </a:p>
        </p:txBody>
      </p:sp>
      <p:sp>
        <p:nvSpPr>
          <p:cNvPr id="4" name="Subtitle 3">
            <a:extLst>
              <a:ext uri="{FF2B5EF4-FFF2-40B4-BE49-F238E27FC236}">
                <a16:creationId xmlns:a16="http://schemas.microsoft.com/office/drawing/2014/main" id="{6A8CD2D0-EAB0-4C29-AF7D-47F6B69BE3AF}"/>
              </a:ext>
            </a:extLst>
          </p:cNvPr>
          <p:cNvSpPr>
            <a:spLocks noGrp="1"/>
          </p:cNvSpPr>
          <p:nvPr>
            <p:ph idx="4294967295"/>
          </p:nvPr>
        </p:nvSpPr>
        <p:spPr>
          <a:xfrm>
            <a:off x="1420483" y="5477984"/>
            <a:ext cx="9601200" cy="3317875"/>
          </a:xfrm>
        </p:spPr>
        <p:txBody>
          <a:bodyPr>
            <a:normAutofit/>
          </a:bodyPr>
          <a:lstStyle/>
          <a:p>
            <a:r>
              <a:rPr lang="en-US" sz="1800" cap="none" dirty="0">
                <a:latin typeface="HelveticaNeue-Light"/>
              </a:rPr>
              <a:t>It usually takes about a month for the lining to build up, then break down. That is why most girls and women get their periods around once a month.</a:t>
            </a:r>
          </a:p>
        </p:txBody>
      </p:sp>
      <p:sp>
        <p:nvSpPr>
          <p:cNvPr id="5" name="Rectangle 4">
            <a:extLst>
              <a:ext uri="{FF2B5EF4-FFF2-40B4-BE49-F238E27FC236}">
                <a16:creationId xmlns:a16="http://schemas.microsoft.com/office/drawing/2014/main" id="{06C2E836-2AD3-4302-9D78-AF34E5E41A44}"/>
              </a:ext>
            </a:extLst>
          </p:cNvPr>
          <p:cNvSpPr/>
          <p:nvPr/>
        </p:nvSpPr>
        <p:spPr>
          <a:xfrm>
            <a:off x="1295400" y="1580264"/>
            <a:ext cx="9437297" cy="3785652"/>
          </a:xfrm>
          <a:prstGeom prst="rect">
            <a:avLst/>
          </a:prstGeom>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A period happens because of changes in </a:t>
            </a:r>
            <a:r>
              <a:rPr kumimoji="0" lang="en-US" sz="2400" b="0" i="0" u="sng" strike="noStrike" kern="1200" cap="none" spc="0" normalizeH="0" baseline="0" noProof="0" dirty="0">
                <a:ln>
                  <a:noFill/>
                </a:ln>
                <a:effectLst/>
                <a:uLnTx/>
                <a:uFillTx/>
                <a:latin typeface="HelveticaNeue-Light"/>
                <a:hlinkClick r:id="rId3">
                  <a:extLst>
                    <a:ext uri="{A12FA001-AC4F-418D-AE19-62706E023703}">
                      <ahyp:hlinkClr xmlns:ahyp="http://schemas.microsoft.com/office/drawing/2018/hyperlinkcolor" val="tx"/>
                    </a:ext>
                  </a:extLst>
                </a:hlinkClick>
              </a:rPr>
              <a:t>hormones</a:t>
            </a:r>
            <a:r>
              <a:rPr kumimoji="0" lang="en-US" sz="2400" b="0" i="0" u="none" strike="noStrike" kern="1200" cap="none" spc="0" normalizeH="0" baseline="0" noProof="0" dirty="0">
                <a:ln>
                  <a:noFill/>
                </a:ln>
                <a:effectLst/>
                <a:uLnTx/>
                <a:uFillTx/>
                <a:latin typeface="HelveticaNeue-Light"/>
              </a:rPr>
              <a:t> in the body.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Hormones are chemical messengers.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The ovaries release the female hormones </a:t>
            </a:r>
            <a:r>
              <a:rPr kumimoji="0" lang="en-US" sz="2400" b="0" i="0" u="sng" strike="noStrike" kern="1200" cap="none" spc="0" normalizeH="0" baseline="0" noProof="0" dirty="0">
                <a:ln>
                  <a:noFill/>
                </a:ln>
                <a:effectLst/>
                <a:uLnTx/>
                <a:uFillTx/>
                <a:latin typeface="HelveticaNeue-Light"/>
                <a:hlinkClick r:id="rId3">
                  <a:extLst>
                    <a:ext uri="{A12FA001-AC4F-418D-AE19-62706E023703}">
                      <ahyp:hlinkClr xmlns:ahyp="http://schemas.microsoft.com/office/drawing/2018/hyperlinkcolor" val="tx"/>
                    </a:ext>
                  </a:extLst>
                </a:hlinkClick>
              </a:rPr>
              <a:t>estrogen</a:t>
            </a:r>
            <a:r>
              <a:rPr kumimoji="0" lang="en-US" sz="2400" b="0" i="0" u="none" strike="noStrike" kern="1200" cap="none" spc="0" normalizeH="0" baseline="0" noProof="0" dirty="0">
                <a:ln>
                  <a:noFill/>
                </a:ln>
                <a:effectLst/>
                <a:uLnTx/>
                <a:uFillTx/>
                <a:latin typeface="HelveticaNeue-Light"/>
              </a:rPr>
              <a:t> and </a:t>
            </a:r>
            <a:r>
              <a:rPr kumimoji="0" lang="en-US" sz="2400" b="0" i="0" u="sng" strike="noStrike" kern="1200" cap="none" spc="0" normalizeH="0" baseline="0" noProof="0" dirty="0">
                <a:ln>
                  <a:noFill/>
                </a:ln>
                <a:effectLst/>
                <a:uLnTx/>
                <a:uFillTx/>
                <a:latin typeface="HelveticaNeue-Light"/>
                <a:hlinkClick r:id="rId3">
                  <a:extLst>
                    <a:ext uri="{A12FA001-AC4F-418D-AE19-62706E023703}">
                      <ahyp:hlinkClr xmlns:ahyp="http://schemas.microsoft.com/office/drawing/2018/hyperlinkcolor" val="tx"/>
                    </a:ext>
                  </a:extLst>
                </a:hlinkClick>
              </a:rPr>
              <a:t>progesterone</a:t>
            </a:r>
            <a:r>
              <a:rPr kumimoji="0" lang="en-US" sz="2400" b="0" i="0" u="none" strike="noStrike" kern="1200" cap="none" spc="0" normalizeH="0" baseline="0" noProof="0" dirty="0">
                <a:ln>
                  <a:noFill/>
                </a:ln>
                <a:effectLst/>
                <a:uLnTx/>
                <a:uFillTx/>
                <a:latin typeface="HelveticaNeue-Light"/>
              </a:rPr>
              <a:t> .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These hormones cause the lining of the uterus (or womb) to build up.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The built-up lining is ready for a fertilized egg to attach to and start developing.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If there is no fertilized egg, the lining breaks down and bleeds.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HelveticaNeue-Light"/>
              </a:rPr>
              <a:t>Then the same process happens all over again.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additive="base">
                                        <p:cTn id="3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 calcmode="lin" valueType="num">
                                      <p:cBhvr additive="base">
                                        <p:cTn id="4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additive="base">
                                        <p:cTn id="4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gdhr.wa.gov.au/documents/10184/94278/guy+shaving+2.jpg/528d97dd-4dfb-d0e0-69aa-3a57c9201c80?t=1606207940628">
            <a:extLst>
              <a:ext uri="{FF2B5EF4-FFF2-40B4-BE49-F238E27FC236}">
                <a16:creationId xmlns:a16="http://schemas.microsoft.com/office/drawing/2014/main" id="{5269E762-0599-4E2C-B882-27B1DE8FB4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8461" y="1869057"/>
            <a:ext cx="3596645" cy="359664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BE4AE87-815D-4BDE-8109-181074FCA890}"/>
              </a:ext>
            </a:extLst>
          </p:cNvPr>
          <p:cNvSpPr/>
          <p:nvPr/>
        </p:nvSpPr>
        <p:spPr>
          <a:xfrm>
            <a:off x="5175849" y="1173765"/>
            <a:ext cx="6096000" cy="4124206"/>
          </a:xfrm>
          <a:prstGeom prst="rect">
            <a:avLst/>
          </a:prstGeom>
        </p:spPr>
        <p:txBody>
          <a:bodyPr>
            <a:spAutoFit/>
          </a:bodyPr>
          <a:lstStyle/>
          <a:p>
            <a:r>
              <a:rPr lang="en-US" altLang="en-US" sz="3200" b="1" dirty="0">
                <a:solidFill>
                  <a:srgbClr val="4F4F4F"/>
                </a:solidFill>
                <a:latin typeface="HelveticaNeue-Light"/>
              </a:rPr>
              <a:t>Body Hair</a:t>
            </a:r>
          </a:p>
          <a:p>
            <a:endParaRPr lang="en-US" altLang="en-US" sz="3200" b="1" dirty="0">
              <a:solidFill>
                <a:srgbClr val="4F4F4F"/>
              </a:solidFill>
              <a:latin typeface="HelveticaNeue-Light"/>
            </a:endParaRPr>
          </a:p>
          <a:p>
            <a:r>
              <a:rPr lang="en-US" dirty="0">
                <a:solidFill>
                  <a:srgbClr val="4F4F4F"/>
                </a:solidFill>
                <a:latin typeface="HelveticaNeue-Light"/>
              </a:rPr>
              <a:t>During puberty there are usually changes to body hair that include:</a:t>
            </a:r>
          </a:p>
          <a:p>
            <a:pPr>
              <a:buFont typeface="Arial" panose="020B0604020202020204" pitchFamily="34" charset="0"/>
              <a:buChar char="•"/>
            </a:pPr>
            <a:r>
              <a:rPr lang="en-US" dirty="0">
                <a:solidFill>
                  <a:srgbClr val="4F4F4F"/>
                </a:solidFill>
                <a:latin typeface="HelveticaNeue-Light"/>
              </a:rPr>
              <a:t>arm and leg hair growing and thickening</a:t>
            </a:r>
          </a:p>
          <a:p>
            <a:pPr>
              <a:buFont typeface="Arial" panose="020B0604020202020204" pitchFamily="34" charset="0"/>
              <a:buChar char="•"/>
            </a:pPr>
            <a:r>
              <a:rPr lang="en-US" dirty="0">
                <a:solidFill>
                  <a:srgbClr val="4F4F4F"/>
                </a:solidFill>
                <a:latin typeface="HelveticaNeue-Light"/>
              </a:rPr>
              <a:t>pubic hair growing </a:t>
            </a:r>
          </a:p>
          <a:p>
            <a:r>
              <a:rPr lang="en-US" dirty="0">
                <a:solidFill>
                  <a:srgbClr val="4F4F4F"/>
                </a:solidFill>
                <a:latin typeface="HelveticaNeue-Light"/>
              </a:rPr>
              <a:t>Body hair is completely natural and normal and serves a number of body functions.</a:t>
            </a:r>
          </a:p>
          <a:p>
            <a:r>
              <a:rPr lang="en-US" dirty="0">
                <a:solidFill>
                  <a:srgbClr val="4F4F4F"/>
                </a:solidFill>
                <a:latin typeface="HelveticaNeue-Light"/>
              </a:rPr>
              <a:t>Some people choose to remove some or all of their body hair in places that is unwanted. Hair can be removed using a number of methods, such as: shaving, waxing, hair removal creams, plucking, trimming, threading and lasering. </a:t>
            </a:r>
          </a:p>
        </p:txBody>
      </p:sp>
    </p:spTree>
    <p:extLst>
      <p:ext uri="{BB962C8B-B14F-4D97-AF65-F5344CB8AC3E}">
        <p14:creationId xmlns:p14="http://schemas.microsoft.com/office/powerpoint/2010/main" val="199879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4FFFE6-67A1-4C18-B795-FF9E2B544DC9}"/>
              </a:ext>
            </a:extLst>
          </p:cNvPr>
          <p:cNvSpPr>
            <a:spLocks noChangeArrowheads="1"/>
          </p:cNvSpPr>
          <p:nvPr/>
        </p:nvSpPr>
        <p:spPr bwMode="auto">
          <a:xfrm>
            <a:off x="5440393" y="1763746"/>
            <a:ext cx="5112205" cy="351633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4F4F4F"/>
                </a:solidFill>
                <a:effectLst/>
                <a:latin typeface="HelveticaNeue-Light"/>
              </a:rPr>
              <a:t>Skin Changes, Pimples and Acne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sz="900"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Puberty increases the production of oils in the skin which can cause pimples.</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Some young people going through puberty can get acne.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There are a number of treatment options available, so students should seek advice if they find their experiences with acne to be a problem.</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4F4F4F"/>
              </a:solidFill>
              <a:effectLst/>
              <a:latin typeface="HelveticaNeue-Light"/>
            </a:endParaRPr>
          </a:p>
        </p:txBody>
      </p:sp>
      <p:pic>
        <p:nvPicPr>
          <p:cNvPr id="8194" name="Picture 2" descr="https://gdhr.wa.gov.au/documents/10184/94278/guy+with+acne.jpg/cfb74974-1ad0-c386-4dd4-acf9557023b6?t=1606207301822&amp;imagePreview=1">
            <a:extLst>
              <a:ext uri="{FF2B5EF4-FFF2-40B4-BE49-F238E27FC236}">
                <a16:creationId xmlns:a16="http://schemas.microsoft.com/office/drawing/2014/main" id="{98E89D2E-8D66-4B59-A43A-B55BC253C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418" y="1570966"/>
            <a:ext cx="3993910" cy="3993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21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2B0C1A-025D-4861-8342-6B14AFD6C2F1}"/>
              </a:ext>
            </a:extLst>
          </p:cNvPr>
          <p:cNvSpPr/>
          <p:nvPr/>
        </p:nvSpPr>
        <p:spPr>
          <a:xfrm>
            <a:off x="4790536" y="1023546"/>
            <a:ext cx="6096000" cy="4955203"/>
          </a:xfrm>
          <a:prstGeom prst="rect">
            <a:avLst/>
          </a:prstGeom>
        </p:spPr>
        <p:txBody>
          <a:bodyPr>
            <a:spAutoFit/>
          </a:bodyPr>
          <a:lstStyle/>
          <a:p>
            <a:r>
              <a:rPr lang="en-US" sz="3200" b="1" dirty="0">
                <a:solidFill>
                  <a:srgbClr val="4F4F4F"/>
                </a:solidFill>
                <a:latin typeface="HelveticaNeue-Light"/>
              </a:rPr>
              <a:t>Potential Body Odor</a:t>
            </a:r>
          </a:p>
          <a:p>
            <a:endParaRPr lang="en-US" sz="3200" b="1" dirty="0">
              <a:solidFill>
                <a:srgbClr val="4F4F4F"/>
              </a:solidFill>
              <a:latin typeface="HelveticaNeue-Light"/>
            </a:endParaRPr>
          </a:p>
          <a:p>
            <a:pPr>
              <a:buFont typeface="Arial" panose="020B0604020202020204" pitchFamily="34" charset="0"/>
              <a:buChar char="•"/>
            </a:pPr>
            <a:r>
              <a:rPr lang="en-US" dirty="0">
                <a:solidFill>
                  <a:srgbClr val="4F4F4F"/>
                </a:solidFill>
                <a:latin typeface="HelveticaNeue-Light"/>
              </a:rPr>
              <a:t>Many young people going through puberty find they produce more oil and sweat than when they were younger.</a:t>
            </a:r>
          </a:p>
          <a:p>
            <a:pPr>
              <a:buFont typeface="Arial" panose="020B0604020202020204" pitchFamily="34" charset="0"/>
              <a:buChar char="•"/>
            </a:pPr>
            <a:r>
              <a:rPr lang="en-US" dirty="0">
                <a:solidFill>
                  <a:srgbClr val="4F4F4F"/>
                </a:solidFill>
                <a:latin typeface="HelveticaNeue-Light"/>
              </a:rPr>
              <a:t>To prevent body odor, washing and using deodorants, antiperspirants and wearing clean clothes is recommended.</a:t>
            </a:r>
          </a:p>
          <a:p>
            <a:pPr>
              <a:buFont typeface="Arial" panose="020B0604020202020204" pitchFamily="34" charset="0"/>
              <a:buChar char="•"/>
            </a:pPr>
            <a:r>
              <a:rPr lang="en-US" dirty="0">
                <a:solidFill>
                  <a:srgbClr val="4F4F4F"/>
                </a:solidFill>
                <a:latin typeface="HelveticaNeue-Light"/>
              </a:rPr>
              <a:t>There are certain areas of the body that contain more sweat glands than others - under arms, groin, feet. These areas are also often hidden away from the air which allows bacteria to grow more easily. Washing these areas of the body more frequently is required.</a:t>
            </a:r>
          </a:p>
          <a:p>
            <a:pPr>
              <a:buFont typeface="Arial" panose="020B0604020202020204" pitchFamily="34" charset="0"/>
              <a:buChar char="•"/>
            </a:pPr>
            <a:r>
              <a:rPr lang="en-US" dirty="0">
                <a:solidFill>
                  <a:srgbClr val="4F4F4F"/>
                </a:solidFill>
                <a:latin typeface="HelveticaNeue-Light"/>
              </a:rPr>
              <a:t>Exercise and hot weather also increase sweating and the potential for body odor, so washing more often during these times is important! </a:t>
            </a:r>
            <a:endParaRPr lang="en-US" b="0" i="0" dirty="0">
              <a:solidFill>
                <a:srgbClr val="4F4F4F"/>
              </a:solidFill>
              <a:effectLst/>
              <a:latin typeface="HelveticaNeue-Light"/>
            </a:endParaRPr>
          </a:p>
        </p:txBody>
      </p:sp>
      <p:pic>
        <p:nvPicPr>
          <p:cNvPr id="4" name="Picture 3">
            <a:extLst>
              <a:ext uri="{FF2B5EF4-FFF2-40B4-BE49-F238E27FC236}">
                <a16:creationId xmlns:a16="http://schemas.microsoft.com/office/drawing/2014/main" id="{F5051509-A659-4B01-9454-B0C361A544C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79961" y="2091346"/>
            <a:ext cx="3495711" cy="3495711"/>
          </a:xfrm>
          <a:prstGeom prst="rect">
            <a:avLst/>
          </a:prstGeom>
        </p:spPr>
      </p:pic>
    </p:spTree>
    <p:extLst>
      <p:ext uri="{BB962C8B-B14F-4D97-AF65-F5344CB8AC3E}">
        <p14:creationId xmlns:p14="http://schemas.microsoft.com/office/powerpoint/2010/main" val="283065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523F3E-5682-4ADD-B573-9C4C022C09F8}"/>
              </a:ext>
            </a:extLst>
          </p:cNvPr>
          <p:cNvSpPr>
            <a:spLocks noChangeArrowheads="1"/>
          </p:cNvSpPr>
          <p:nvPr/>
        </p:nvSpPr>
        <p:spPr bwMode="auto">
          <a:xfrm>
            <a:off x="5923471" y="723016"/>
            <a:ext cx="4928559" cy="523988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4F4F4F"/>
                </a:solidFill>
                <a:effectLst/>
                <a:latin typeface="HelveticaNeue-Light"/>
              </a:rPr>
              <a:t>Bathing and showering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r>
              <a:rPr kumimoji="0" lang="en-US" altLang="en-US" b="0" i="0" u="none" strike="noStrike" cap="none" normalizeH="0" baseline="0" dirty="0">
                <a:ln>
                  <a:noFill/>
                </a:ln>
                <a:solidFill>
                  <a:srgbClr val="4F4F4F"/>
                </a:solidFill>
                <a:effectLst/>
                <a:latin typeface="HelveticaNeue-Light"/>
              </a:rPr>
              <a:t>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Bathing, washing or showering is important on a daily basis to remove dirt, sweat and odor from the skin's surface.</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Using a cleansing agent/body wash/soap to clean the skin assists with keeping excess skin oils under control.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Rinse the skin well from cleansing agents/body wash/soap to prevent irritation before drying the skin.</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Use clean towels to dry the skin, pay attention to drying skin creases e.g. under arms, feet, between toes and groin areas.</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Brush, and wash hair regularly with shampoo and a conditioner to keep it clean and oil free.</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4F4F4F"/>
              </a:solidFill>
              <a:effectLst/>
              <a:latin typeface="HelveticaNeue-Light"/>
            </a:endParaRPr>
          </a:p>
        </p:txBody>
      </p:sp>
      <p:pic>
        <p:nvPicPr>
          <p:cNvPr id="5122" name="Picture 2" descr="https://gdhr.wa.gov.au/documents/10184/94278/guy+in+shower.jpg/ea8cbb51-34b0-40c1-24d4-e84c6d65ec45?t=1606207083549&amp;imagePreview=1">
            <a:extLst>
              <a:ext uri="{FF2B5EF4-FFF2-40B4-BE49-F238E27FC236}">
                <a16:creationId xmlns:a16="http://schemas.microsoft.com/office/drawing/2014/main" id="{A3A284ED-12A2-442E-ACF4-181F844CF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122" y="1615923"/>
            <a:ext cx="4712779" cy="353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55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74601-DCF0-4956-A887-983A8BCFFF80}"/>
              </a:ext>
            </a:extLst>
          </p:cNvPr>
          <p:cNvSpPr>
            <a:spLocks noChangeArrowheads="1"/>
          </p:cNvSpPr>
          <p:nvPr/>
        </p:nvSpPr>
        <p:spPr bwMode="auto">
          <a:xfrm>
            <a:off x="5198852" y="1624701"/>
            <a:ext cx="6331789" cy="385488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808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4F4F4F"/>
                </a:solidFill>
                <a:effectLst/>
                <a:latin typeface="HelveticaNeue-Light"/>
              </a:rPr>
              <a:t>Oral Hygiene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sz="900"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a:ln>
                  <a:noFill/>
                </a:ln>
                <a:solidFill>
                  <a:srgbClr val="4F4F4F"/>
                </a:solidFill>
                <a:effectLst/>
                <a:latin typeface="HelveticaNeue-Light"/>
              </a:rPr>
              <a:t>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Good oral hygiene practices should be part of everyday life.</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Brush teeth, gums and tongue twice daily - morning and evening after eating to maintain healthy teeth and mouth.</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Drink plenty of fresh water daily.</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Floss teeth regularly to reduce the debris between teeth and gums.</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Mouth wash may be used to rinse after brushing/flossing teeth.</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rgbClr val="4F4F4F"/>
                </a:solidFill>
                <a:effectLst/>
                <a:latin typeface="HelveticaNeue-Light"/>
              </a:rPr>
              <a:t>Visit the dentist regularly for check-ups to maintain healthy teeth, gums and mouth. </a:t>
            </a:r>
            <a:endParaRPr kumimoji="0" lang="en-US" altLang="en-US" b="0" i="0" u="none" strike="noStrike" cap="none" normalizeH="0" baseline="0" dirty="0">
              <a:ln>
                <a:noFill/>
              </a:ln>
              <a:solidFill>
                <a:srgbClr val="272833"/>
              </a:solidFill>
              <a:effectLst/>
              <a:latin typeface="HelveticaNeue-Ligh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rgbClr val="4F4F4F"/>
              </a:solidFill>
              <a:effectLst/>
              <a:latin typeface="HelveticaNeue-Light"/>
            </a:endParaRPr>
          </a:p>
        </p:txBody>
      </p:sp>
      <p:pic>
        <p:nvPicPr>
          <p:cNvPr id="7170" name="Picture 2" descr="https://gdhr.wa.gov.au/documents/10184/94278/girl+brushing+teeth.jpg/fef9af0f-5e04-a013-9572-33f6c9cbd4ef?t=1606207220859&amp;imagePreview=1">
            <a:extLst>
              <a:ext uri="{FF2B5EF4-FFF2-40B4-BE49-F238E27FC236}">
                <a16:creationId xmlns:a16="http://schemas.microsoft.com/office/drawing/2014/main" id="{8DBD691B-0DC7-43F5-A449-BB19211B9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214" y="1624701"/>
            <a:ext cx="3608597" cy="36085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BDC8CB-18E9-4C9E-B00A-C9BCA3225BB5}"/>
              </a:ext>
            </a:extLst>
          </p:cNvPr>
          <p:cNvSpPr txBox="1"/>
          <p:nvPr/>
        </p:nvSpPr>
        <p:spPr>
          <a:xfrm>
            <a:off x="1006416" y="1547004"/>
            <a:ext cx="7148423" cy="3970318"/>
          </a:xfrm>
          <a:prstGeom prst="rect">
            <a:avLst/>
          </a:prstGeom>
          <a:noFill/>
        </p:spPr>
        <p:txBody>
          <a:bodyPr wrap="square" rtlCol="0">
            <a:spAutoFit/>
          </a:bodyPr>
          <a:lstStyle/>
          <a:p>
            <a:r>
              <a:rPr lang="en-US" sz="3600" dirty="0">
                <a:latin typeface="HelveticaNeue-Light"/>
              </a:rPr>
              <a:t>Eat well-balanced diet</a:t>
            </a:r>
          </a:p>
          <a:p>
            <a:r>
              <a:rPr lang="en-US" sz="3600" dirty="0">
                <a:latin typeface="HelveticaNeue-Light"/>
              </a:rPr>
              <a:t>Drink plenty of water</a:t>
            </a:r>
          </a:p>
          <a:p>
            <a:r>
              <a:rPr lang="en-US" sz="3600" dirty="0">
                <a:latin typeface="HelveticaNeue-Light"/>
              </a:rPr>
              <a:t>Get rest and relaxation</a:t>
            </a:r>
          </a:p>
          <a:p>
            <a:r>
              <a:rPr lang="en-US" sz="3600" dirty="0">
                <a:latin typeface="HelveticaNeue-Light"/>
              </a:rPr>
              <a:t>Exercise regularly</a:t>
            </a:r>
          </a:p>
          <a:p>
            <a:r>
              <a:rPr lang="en-US" sz="3600" dirty="0">
                <a:latin typeface="HelveticaNeue-Light"/>
              </a:rPr>
              <a:t>Maintain appropriate personal hygiene.</a:t>
            </a:r>
          </a:p>
          <a:p>
            <a:endParaRPr lang="en-US" sz="3600" dirty="0">
              <a:latin typeface="HelveticaNeue-Light"/>
            </a:endParaRPr>
          </a:p>
        </p:txBody>
      </p:sp>
      <p:pic>
        <p:nvPicPr>
          <p:cNvPr id="6" name="Picture 5">
            <a:extLst>
              <a:ext uri="{FF2B5EF4-FFF2-40B4-BE49-F238E27FC236}">
                <a16:creationId xmlns:a16="http://schemas.microsoft.com/office/drawing/2014/main" id="{8CAE301E-1938-4864-B940-A79D379F52A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661633" y="1113892"/>
            <a:ext cx="4115634" cy="3086726"/>
          </a:xfrm>
          <a:prstGeom prst="rect">
            <a:avLst/>
          </a:prstGeom>
        </p:spPr>
      </p:pic>
    </p:spTree>
    <p:extLst>
      <p:ext uri="{BB962C8B-B14F-4D97-AF65-F5344CB8AC3E}">
        <p14:creationId xmlns:p14="http://schemas.microsoft.com/office/powerpoint/2010/main" val="369798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30782</TotalTime>
  <Words>2099</Words>
  <Application>Microsoft Office PowerPoint</Application>
  <PresentationFormat>Widescreen</PresentationFormat>
  <Paragraphs>95</Paragraphs>
  <Slides>11</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Arial Rounded MT Bold</vt:lpstr>
      <vt:lpstr>Calibri</vt:lpstr>
      <vt:lpstr>Garamond</vt:lpstr>
      <vt:lpstr>HelveticaNeue-Light</vt:lpstr>
      <vt:lpstr>Ink Free</vt:lpstr>
      <vt:lpstr>Tahoma</vt:lpstr>
      <vt:lpstr>Times New Roman</vt:lpstr>
      <vt:lpstr>Organic</vt:lpstr>
      <vt:lpstr>PowerPoint Presentation</vt:lpstr>
      <vt:lpstr>PowerPoint Presentation</vt:lpstr>
      <vt:lpstr>PowerPoint Presentation</vt:lpstr>
      <vt:lpstr>PowerPoint Presentation</vt:lpstr>
      <vt:lpstr>Menstruation or Periods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Ground Rules</dc:title>
  <dc:creator>Erin Sowers</dc:creator>
  <cp:lastModifiedBy>Erin Sowers</cp:lastModifiedBy>
  <cp:revision>63</cp:revision>
  <dcterms:created xsi:type="dcterms:W3CDTF">2020-11-08T12:34:18Z</dcterms:created>
  <dcterms:modified xsi:type="dcterms:W3CDTF">2023-02-21T23:22:44Z</dcterms:modified>
</cp:coreProperties>
</file>