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6" r:id="rId1"/>
  </p:sldMasterIdLst>
  <p:notesMasterIdLst>
    <p:notesMasterId r:id="rId12"/>
  </p:notesMasterIdLst>
  <p:sldIdLst>
    <p:sldId id="279" r:id="rId2"/>
    <p:sldId id="264" r:id="rId3"/>
    <p:sldId id="300" r:id="rId4"/>
    <p:sldId id="293" r:id="rId5"/>
    <p:sldId id="621" r:id="rId6"/>
    <p:sldId id="620" r:id="rId7"/>
    <p:sldId id="619" r:id="rId8"/>
    <p:sldId id="617" r:id="rId9"/>
    <p:sldId id="618" r:id="rId10"/>
    <p:sldId id="61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3" d="100"/>
          <a:sy n="83" d="100"/>
        </p:scale>
        <p:origin x="45" y="21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5D78F8-555D-480E-A4F3-453C5D51869D}"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C05D00-5806-44D6-A3FD-38DD1DC18BC1}" type="slidenum">
              <a:rPr lang="en-US" smtClean="0"/>
              <a:t>‹#›</a:t>
            </a:fld>
            <a:endParaRPr lang="en-US"/>
          </a:p>
        </p:txBody>
      </p:sp>
    </p:spTree>
    <p:extLst>
      <p:ext uri="{BB962C8B-B14F-4D97-AF65-F5344CB8AC3E}">
        <p14:creationId xmlns:p14="http://schemas.microsoft.com/office/powerpoint/2010/main" val="11826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4299F13-9D99-4856-96EA-2D9660222CE7}"/>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r>
              <a:rPr lang="en-US" altLang="en-US">
                <a:latin typeface="Arial" panose="020B0604020202020204" pitchFamily="34" charset="0"/>
              </a:rPr>
              <a:t>3.4-</a:t>
            </a:r>
            <a:fld id="{63BB4089-27D3-42E6-8B2C-9F01F3F89FE5}" type="slidenum">
              <a:rPr lang="en-US" altLang="en-US" smtClean="0">
                <a:latin typeface="Arial" panose="020B0604020202020204" pitchFamily="34" charset="0"/>
              </a:rPr>
              <a:pPr fontAlgn="base">
                <a:spcBef>
                  <a:spcPct val="0"/>
                </a:spcBef>
                <a:spcAft>
                  <a:spcPct val="0"/>
                </a:spcAft>
              </a:pPr>
              <a:t>2</a:t>
            </a:fld>
            <a:endParaRPr lang="en-US" altLang="en-US">
              <a:latin typeface="Arial" panose="020B0604020202020204" pitchFamily="34" charset="0"/>
            </a:endParaRPr>
          </a:p>
        </p:txBody>
      </p:sp>
      <p:sp>
        <p:nvSpPr>
          <p:cNvPr id="13315" name="Rectangle 2">
            <a:extLst>
              <a:ext uri="{FF2B5EF4-FFF2-40B4-BE49-F238E27FC236}">
                <a16:creationId xmlns:a16="http://schemas.microsoft.com/office/drawing/2014/main" id="{8E5DF742-4433-429D-929E-1BD091B6015F}"/>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161DED01-EF69-4801-9749-F9785794D35C}"/>
              </a:ext>
            </a:extLst>
          </p:cNvPr>
          <p:cNvSpPr>
            <a:spLocks noGrp="1" noChangeArrowheads="1"/>
          </p:cNvSpPr>
          <p:nvPr>
            <p:ph type="body" idx="1"/>
          </p:nvPr>
        </p:nvSpPr>
        <p:spPr>
          <a:noFill/>
        </p:spPr>
        <p:txBody>
          <a:bodyPr/>
          <a:lstStyle/>
          <a:p>
            <a:pPr eaLnBrk="1" hangingPunct="1"/>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pPr eaLnBrk="1" hangingPunct="1"/>
            <a:r>
              <a:rPr lang="en-US" altLang="en-US">
                <a:latin typeface="Arial" panose="020B0604020202020204" pitchFamily="34" charset="0"/>
              </a:rPr>
              <a:t>Puberty is a time of growth and change.  It can start anytime between the ages of 9 and 16 for girls and 10 and 17 for boys.  During puberty the glands in the body start making hormones that cause many changes.  The body begins to grow and mature, your emotions have a tendency to go up and down, and young people may begin to have sexual feelings.</a:t>
            </a:r>
          </a:p>
          <a:p>
            <a:pPr eaLnBrk="1" hangingPunct="1"/>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r>
              <a:rPr lang="en-US" altLang="en-US" sz="1000">
                <a:latin typeface="Arial" panose="020B0604020202020204" pitchFamily="34" charset="0"/>
              </a:rPr>
              <a:t>ACOG Adolescent Sexuality, 4th ed.</a:t>
            </a:r>
          </a:p>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3CA73A1-9B5D-4D6A-9FE1-1CE887C2039C}"/>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r>
              <a:rPr lang="en-US" altLang="en-US">
                <a:latin typeface="Arial" panose="020B0604020202020204" pitchFamily="34" charset="0"/>
              </a:rPr>
              <a:t>3.4-</a:t>
            </a:r>
            <a:fld id="{34F70D6A-851A-4889-9E44-ABD6AA59B60C}" type="slidenum">
              <a:rPr lang="en-US" altLang="en-US" smtClean="0">
                <a:latin typeface="Arial" panose="020B0604020202020204" pitchFamily="34" charset="0"/>
              </a:rPr>
              <a:pPr fontAlgn="base">
                <a:spcBef>
                  <a:spcPct val="0"/>
                </a:spcBef>
                <a:spcAft>
                  <a:spcPct val="0"/>
                </a:spcAft>
              </a:pPr>
              <a:t>3</a:t>
            </a:fld>
            <a:endParaRPr lang="en-US" altLang="en-US">
              <a:latin typeface="Arial" panose="020B0604020202020204" pitchFamily="34" charset="0"/>
            </a:endParaRPr>
          </a:p>
        </p:txBody>
      </p:sp>
      <p:sp>
        <p:nvSpPr>
          <p:cNvPr id="15363" name="Rectangle 2">
            <a:extLst>
              <a:ext uri="{FF2B5EF4-FFF2-40B4-BE49-F238E27FC236}">
                <a16:creationId xmlns:a16="http://schemas.microsoft.com/office/drawing/2014/main" id="{D57042E8-33FE-435B-A13A-5E0D35BB8742}"/>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997A2D1A-6155-4C89-AEDD-895682D4BF0B}"/>
              </a:ext>
            </a:extLst>
          </p:cNvPr>
          <p:cNvSpPr>
            <a:spLocks noGrp="1" noChangeArrowheads="1"/>
          </p:cNvSpPr>
          <p:nvPr>
            <p:ph type="body" idx="1"/>
          </p:nvPr>
        </p:nvSpPr>
        <p:spPr>
          <a:noFill/>
        </p:spPr>
        <p:txBody>
          <a:bodyPr/>
          <a:lstStyle/>
          <a:p>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r>
              <a:rPr lang="en-US" altLang="en-US">
                <a:latin typeface="Arial" panose="020B0604020202020204" pitchFamily="34" charset="0"/>
              </a:rPr>
              <a:t>During puberty the hypothalamus in the brain releases substances called hormones that travel to the pituitary gland.  The pituitary gland at the bottom of the brain releases other hormones that travel through the blood and signal the reproductive glands (ovaries &amp; testicles) to begin making what we call the sex hormones (estrogen &amp; testosterone).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3A6C959A-8897-4459-8449-2759AB750B8B}"/>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r>
              <a:rPr lang="en-US" altLang="en-US">
                <a:latin typeface="Arial" panose="020B0604020202020204" pitchFamily="34" charset="0"/>
              </a:rPr>
              <a:t>3.4-</a:t>
            </a:r>
            <a:fld id="{1F85FF61-DBA8-47B5-97CB-26A4D5EA0BA2}" type="slidenum">
              <a:rPr lang="en-US" altLang="en-US" smtClean="0">
                <a:latin typeface="Arial" panose="020B0604020202020204" pitchFamily="34" charset="0"/>
              </a:rPr>
              <a:pPr fontAlgn="base">
                <a:spcBef>
                  <a:spcPct val="0"/>
                </a:spcBef>
                <a:spcAft>
                  <a:spcPct val="0"/>
                </a:spcAft>
              </a:pPr>
              <a:t>4</a:t>
            </a:fld>
            <a:endParaRPr lang="en-US" altLang="en-US">
              <a:latin typeface="Arial" panose="020B0604020202020204" pitchFamily="34" charset="0"/>
            </a:endParaRPr>
          </a:p>
        </p:txBody>
      </p:sp>
      <p:sp>
        <p:nvSpPr>
          <p:cNvPr id="17411" name="Rectangle 2">
            <a:extLst>
              <a:ext uri="{FF2B5EF4-FFF2-40B4-BE49-F238E27FC236}">
                <a16:creationId xmlns:a16="http://schemas.microsoft.com/office/drawing/2014/main" id="{E398C1AD-49B0-4AA9-96B9-262E08713683}"/>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A5FA6BF5-0EA1-454D-BBD4-E3B01B911D93}"/>
              </a:ext>
            </a:extLst>
          </p:cNvPr>
          <p:cNvSpPr>
            <a:spLocks noGrp="1" noChangeArrowheads="1"/>
          </p:cNvSpPr>
          <p:nvPr>
            <p:ph type="body" idx="1"/>
          </p:nvPr>
        </p:nvSpPr>
        <p:spPr>
          <a:noFill/>
        </p:spPr>
        <p:txBody>
          <a:bodyPr/>
          <a:lstStyle/>
          <a:p>
            <a:pPr eaLnBrk="1" hangingPunct="1"/>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pPr eaLnBrk="1" hangingPunct="1"/>
            <a:r>
              <a:rPr lang="en-US" altLang="en-US">
                <a:latin typeface="Arial" panose="020B0604020202020204" pitchFamily="34" charset="0"/>
              </a:rPr>
              <a:t>These are all changes that happen during puberty in boys because of the many hormones being released including growth hormone and testosterone.  Some are physical and some are emotional.  It is easy to understand hair growth and voice changes, whereas, emotional ups and downs are more difficult to understand.  When these many changes occur, how fast they take place, and the degree of the change (ex. how tall you will be) depends on many factors including hormone production from the brain, pituitary gland, testicles, and other glands, and genetics (i.e. your family characteristics).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009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071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6203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9554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3949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1597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6678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9650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5005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13154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7112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2133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762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330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915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785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686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049408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foottalk.blogspot.com/2007/11/isovaleric-acidemia-smelly-feet-no.html" TargetMode="External"/><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freepngimg.com/png/23005-health-photos"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B216EF-9B35-42DE-B1E0-68C093445DF0}"/>
              </a:ext>
            </a:extLst>
          </p:cNvPr>
          <p:cNvSpPr/>
          <p:nvPr/>
        </p:nvSpPr>
        <p:spPr>
          <a:xfrm>
            <a:off x="2462027" y="2045513"/>
            <a:ext cx="6704978" cy="2308324"/>
          </a:xfrm>
          <a:prstGeom prst="rect">
            <a:avLst/>
          </a:prstGeom>
        </p:spPr>
        <p:txBody>
          <a:bodyPr wrap="square">
            <a:spAutoFit/>
          </a:bodyPr>
          <a:lstStyle/>
          <a:p>
            <a:r>
              <a:rPr lang="en-US" sz="7200" dirty="0">
                <a:latin typeface="Ink Free" panose="03080402000500000000" pitchFamily="66" charset="0"/>
              </a:rPr>
              <a:t>Puberty Education</a:t>
            </a:r>
          </a:p>
        </p:txBody>
      </p:sp>
    </p:spTree>
    <p:extLst>
      <p:ext uri="{BB962C8B-B14F-4D97-AF65-F5344CB8AC3E}">
        <p14:creationId xmlns:p14="http://schemas.microsoft.com/office/powerpoint/2010/main" val="235155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a:extLst>
              <a:ext uri="{FF2B5EF4-FFF2-40B4-BE49-F238E27FC236}">
                <a16:creationId xmlns:a16="http://schemas.microsoft.com/office/drawing/2014/main" id="{8EBBB7E3-78E2-41C2-8D46-E62912961B46}"/>
              </a:ext>
            </a:extLst>
          </p:cNvPr>
          <p:cNvSpPr>
            <a:spLocks noGrp="1" noRot="1" noChangeArrowheads="1"/>
          </p:cNvSpPr>
          <p:nvPr>
            <p:ph idx="1"/>
          </p:nvPr>
        </p:nvSpPr>
        <p:spPr>
          <a:xfrm>
            <a:off x="1380226" y="2530342"/>
            <a:ext cx="8114582" cy="3442012"/>
          </a:xfrm>
        </p:spPr>
        <p:txBody>
          <a:bodyPr>
            <a:noAutofit/>
          </a:bodyPr>
          <a:lstStyle/>
          <a:p>
            <a:pPr eaLnBrk="1" hangingPunct="1">
              <a:buSzTx/>
            </a:pPr>
            <a:r>
              <a:rPr lang="en-US" altLang="en-US" sz="2800" dirty="0">
                <a:latin typeface="HelveticaNeue-Light"/>
              </a:rPr>
              <a:t>Time of growth and change</a:t>
            </a:r>
          </a:p>
          <a:p>
            <a:pPr eaLnBrk="1" hangingPunct="1">
              <a:buSzTx/>
            </a:pPr>
            <a:r>
              <a:rPr lang="en-US" altLang="en-US" sz="2800" dirty="0">
                <a:latin typeface="HelveticaNeue-Light"/>
              </a:rPr>
              <a:t>10 - 17 years of age for boys</a:t>
            </a:r>
          </a:p>
          <a:p>
            <a:pPr eaLnBrk="1" hangingPunct="1">
              <a:buSzTx/>
            </a:pPr>
            <a:r>
              <a:rPr lang="en-US" altLang="en-US" sz="2800" dirty="0">
                <a:latin typeface="HelveticaNeue-Light"/>
              </a:rPr>
              <a:t>Glands in the body start making hormones</a:t>
            </a:r>
          </a:p>
          <a:p>
            <a:pPr eaLnBrk="1" hangingPunct="1">
              <a:buSzTx/>
            </a:pPr>
            <a:r>
              <a:rPr lang="en-US" altLang="en-US" sz="2800" dirty="0">
                <a:latin typeface="HelveticaNeue-Light"/>
              </a:rPr>
              <a:t>Hormones cause</a:t>
            </a:r>
          </a:p>
          <a:p>
            <a:pPr lvl="1" eaLnBrk="1" hangingPunct="1"/>
            <a:r>
              <a:rPr lang="en-US" altLang="en-US" sz="2800" dirty="0">
                <a:latin typeface="HelveticaNeue-Light"/>
              </a:rPr>
              <a:t>Body changes</a:t>
            </a:r>
          </a:p>
          <a:p>
            <a:pPr lvl="1" eaLnBrk="1" hangingPunct="1"/>
            <a:r>
              <a:rPr lang="en-US" altLang="en-US" sz="2800" dirty="0">
                <a:latin typeface="HelveticaNeue-Light"/>
              </a:rPr>
              <a:t>Ups and downs of feelings</a:t>
            </a:r>
          </a:p>
        </p:txBody>
      </p:sp>
      <p:sp>
        <p:nvSpPr>
          <p:cNvPr id="12291" name="Text Box 9">
            <a:extLst>
              <a:ext uri="{FF2B5EF4-FFF2-40B4-BE49-F238E27FC236}">
                <a16:creationId xmlns:a16="http://schemas.microsoft.com/office/drawing/2014/main" id="{529B7843-35D3-4FFD-9FF7-501CD8D7D65D}"/>
              </a:ext>
            </a:extLst>
          </p:cNvPr>
          <p:cNvSpPr txBox="1">
            <a:spLocks noChangeArrowheads="1"/>
          </p:cNvSpPr>
          <p:nvPr/>
        </p:nvSpPr>
        <p:spPr bwMode="auto">
          <a:xfrm>
            <a:off x="6629400" y="6216651"/>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gn="r" eaLnBrk="1" hangingPunct="1">
              <a:lnSpc>
                <a:spcPct val="100000"/>
              </a:lnSpc>
              <a:spcBef>
                <a:spcPct val="50000"/>
              </a:spcBef>
              <a:buClrTx/>
              <a:buSzTx/>
              <a:buFontTx/>
              <a:buNone/>
            </a:pPr>
            <a:endParaRPr lang="en-US" altLang="en-US" sz="1800">
              <a:latin typeface="Tahoma" panose="020B0604030504040204" pitchFamily="34" charset="0"/>
            </a:endParaRPr>
          </a:p>
        </p:txBody>
      </p:sp>
      <p:sp>
        <p:nvSpPr>
          <p:cNvPr id="5124" name="WordArt 10">
            <a:extLst>
              <a:ext uri="{FF2B5EF4-FFF2-40B4-BE49-F238E27FC236}">
                <a16:creationId xmlns:a16="http://schemas.microsoft.com/office/drawing/2014/main" id="{916B4371-4CEB-49EE-99B2-A31A45D25D82}"/>
              </a:ext>
            </a:extLst>
          </p:cNvPr>
          <p:cNvSpPr>
            <a:spLocks noChangeArrowheads="1" noChangeShapeType="1" noTextEdit="1"/>
          </p:cNvSpPr>
          <p:nvPr/>
        </p:nvSpPr>
        <p:spPr bwMode="auto">
          <a:xfrm>
            <a:off x="1380226" y="1094044"/>
            <a:ext cx="3048000" cy="11430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000" b="1" kern="10" dirty="0">
                <a:ln w="11430"/>
                <a:effectLst>
                  <a:outerShdw blurRad="50800" dist="39000" dir="5460000" algn="tl">
                    <a:srgbClr val="000000">
                      <a:alpha val="38000"/>
                    </a:srgbClr>
                  </a:outerShdw>
                </a:effectLst>
                <a:latin typeface="Arial Rounded MT Bold" panose="020F0704030504030204" pitchFamily="34" charset="0"/>
                <a:cs typeface="Times New Roman"/>
              </a:rPr>
              <a:t>Puberty</a:t>
            </a:r>
          </a:p>
          <a:p>
            <a:pPr algn="ctr">
              <a:defRPr/>
            </a:pPr>
            <a:endParaRPr lang="en-US" sz="6000" b="1" kern="10" dirty="0">
              <a:ln w="11430"/>
              <a:solidFill>
                <a:srgbClr val="FFFF00"/>
              </a:solidFill>
              <a:effectLst>
                <a:outerShdw blurRad="50800" dist="39000" dir="5460000" algn="tl">
                  <a:srgbClr val="000000">
                    <a:alpha val="38000"/>
                  </a:srgbClr>
                </a:outerShdw>
              </a:effectLst>
              <a:latin typeface="+mj-lt"/>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fade">
                                      <p:cBhvr>
                                        <p:cTn id="12" dur="500"/>
                                        <p:tgtEl>
                                          <p:spTgt spid="122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fade">
                                      <p:cBhvr>
                                        <p:cTn id="17" dur="500"/>
                                        <p:tgtEl>
                                          <p:spTgt spid="122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0">
                                            <p:txEl>
                                              <p:pRg st="3" end="3"/>
                                            </p:txEl>
                                          </p:spTgt>
                                        </p:tgtEl>
                                        <p:attrNameLst>
                                          <p:attrName>style.visibility</p:attrName>
                                        </p:attrNameLst>
                                      </p:cBhvr>
                                      <p:to>
                                        <p:strVal val="visible"/>
                                      </p:to>
                                    </p:set>
                                    <p:animEffect transition="in" filter="fade">
                                      <p:cBhvr>
                                        <p:cTn id="22" dur="500"/>
                                        <p:tgtEl>
                                          <p:spTgt spid="12290">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290">
                                            <p:txEl>
                                              <p:pRg st="4" end="4"/>
                                            </p:txEl>
                                          </p:spTgt>
                                        </p:tgtEl>
                                        <p:attrNameLst>
                                          <p:attrName>style.visibility</p:attrName>
                                        </p:attrNameLst>
                                      </p:cBhvr>
                                      <p:to>
                                        <p:strVal val="visible"/>
                                      </p:to>
                                    </p:set>
                                    <p:animEffect transition="in" filter="fade">
                                      <p:cBhvr>
                                        <p:cTn id="25" dur="500"/>
                                        <p:tgtEl>
                                          <p:spTgt spid="12290">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290">
                                            <p:txEl>
                                              <p:pRg st="5" end="5"/>
                                            </p:txEl>
                                          </p:spTgt>
                                        </p:tgtEl>
                                        <p:attrNameLst>
                                          <p:attrName>style.visibility</p:attrName>
                                        </p:attrNameLst>
                                      </p:cBhvr>
                                      <p:to>
                                        <p:strVal val="visible"/>
                                      </p:to>
                                    </p:set>
                                    <p:animEffect transition="in" filter="fade">
                                      <p:cBhvr>
                                        <p:cTn id="28" dur="500"/>
                                        <p:tgtEl>
                                          <p:spTgt spid="1229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ypo &amp; pit">
            <a:extLst>
              <a:ext uri="{FF2B5EF4-FFF2-40B4-BE49-F238E27FC236}">
                <a16:creationId xmlns:a16="http://schemas.microsoft.com/office/drawing/2014/main" id="{91BDD510-8690-4FF8-8F71-075208D45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293" y="1151623"/>
            <a:ext cx="5537200" cy="445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39" name="Group 3">
            <a:extLst>
              <a:ext uri="{FF2B5EF4-FFF2-40B4-BE49-F238E27FC236}">
                <a16:creationId xmlns:a16="http://schemas.microsoft.com/office/drawing/2014/main" id="{124E69BF-ACD3-47E1-B77F-CDE6DF8167C5}"/>
              </a:ext>
            </a:extLst>
          </p:cNvPr>
          <p:cNvGrpSpPr>
            <a:grpSpLocks/>
          </p:cNvGrpSpPr>
          <p:nvPr/>
        </p:nvGrpSpPr>
        <p:grpSpPr bwMode="auto">
          <a:xfrm>
            <a:off x="2954547" y="3224459"/>
            <a:ext cx="2014268" cy="1280858"/>
            <a:chOff x="2400" y="1920"/>
            <a:chExt cx="1632" cy="1248"/>
          </a:xfrm>
        </p:grpSpPr>
        <p:sp>
          <p:nvSpPr>
            <p:cNvPr id="14342" name="Oval 4">
              <a:extLst>
                <a:ext uri="{FF2B5EF4-FFF2-40B4-BE49-F238E27FC236}">
                  <a16:creationId xmlns:a16="http://schemas.microsoft.com/office/drawing/2014/main" id="{65B6514D-9904-40BD-8226-CF93588098E6}"/>
                </a:ext>
              </a:extLst>
            </p:cNvPr>
            <p:cNvSpPr>
              <a:spLocks noChangeArrowheads="1"/>
            </p:cNvSpPr>
            <p:nvPr/>
          </p:nvSpPr>
          <p:spPr bwMode="auto">
            <a:xfrm>
              <a:off x="3408" y="1920"/>
              <a:ext cx="240" cy="33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ClrTx/>
                <a:buSzTx/>
                <a:buFontTx/>
                <a:buNone/>
              </a:pPr>
              <a:endParaRPr lang="en-US" altLang="en-US" sz="1800" b="1">
                <a:latin typeface="Tahoma" panose="020B0604030504040204" pitchFamily="34" charset="0"/>
              </a:endParaRPr>
            </a:p>
          </p:txBody>
        </p:sp>
        <p:sp>
          <p:nvSpPr>
            <p:cNvPr id="14343" name="Line 6">
              <a:extLst>
                <a:ext uri="{FF2B5EF4-FFF2-40B4-BE49-F238E27FC236}">
                  <a16:creationId xmlns:a16="http://schemas.microsoft.com/office/drawing/2014/main" id="{F3F5800D-D631-4AE2-A3F2-F00A5875B72A}"/>
                </a:ext>
              </a:extLst>
            </p:cNvPr>
            <p:cNvSpPr>
              <a:spLocks noChangeShapeType="1"/>
            </p:cNvSpPr>
            <p:nvPr/>
          </p:nvSpPr>
          <p:spPr bwMode="auto">
            <a:xfrm flipV="1">
              <a:off x="2400" y="2208"/>
              <a:ext cx="1008" cy="96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4" name="Line 6">
              <a:extLst>
                <a:ext uri="{FF2B5EF4-FFF2-40B4-BE49-F238E27FC236}">
                  <a16:creationId xmlns:a16="http://schemas.microsoft.com/office/drawing/2014/main" id="{A5BA4529-588E-403A-A1BF-7CE350460FE5}"/>
                </a:ext>
              </a:extLst>
            </p:cNvPr>
            <p:cNvSpPr>
              <a:spLocks noChangeShapeType="1"/>
            </p:cNvSpPr>
            <p:nvPr/>
          </p:nvSpPr>
          <p:spPr bwMode="auto">
            <a:xfrm flipV="1">
              <a:off x="2400" y="2592"/>
              <a:ext cx="1392" cy="576"/>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5" name="Oval 4">
              <a:extLst>
                <a:ext uri="{FF2B5EF4-FFF2-40B4-BE49-F238E27FC236}">
                  <a16:creationId xmlns:a16="http://schemas.microsoft.com/office/drawing/2014/main" id="{CF4755BE-7A63-47E4-9ECA-03173819B39F}"/>
                </a:ext>
              </a:extLst>
            </p:cNvPr>
            <p:cNvSpPr>
              <a:spLocks noChangeArrowheads="1"/>
            </p:cNvSpPr>
            <p:nvPr/>
          </p:nvSpPr>
          <p:spPr bwMode="auto">
            <a:xfrm>
              <a:off x="3792" y="2352"/>
              <a:ext cx="240" cy="33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ClrTx/>
                <a:buSzTx/>
                <a:buFontTx/>
                <a:buNone/>
              </a:pPr>
              <a:endParaRPr lang="en-US" altLang="en-US" sz="1800" b="1">
                <a:solidFill>
                  <a:schemeClr val="accent1"/>
                </a:solidFill>
                <a:latin typeface="Tahoma" panose="020B0604030504040204" pitchFamily="34" charset="0"/>
              </a:endParaRPr>
            </a:p>
          </p:txBody>
        </p:sp>
      </p:grpSp>
      <p:sp>
        <p:nvSpPr>
          <p:cNvPr id="14340" name="Text Box 5">
            <a:extLst>
              <a:ext uri="{FF2B5EF4-FFF2-40B4-BE49-F238E27FC236}">
                <a16:creationId xmlns:a16="http://schemas.microsoft.com/office/drawing/2014/main" id="{B95299A6-91A2-4336-A1D3-1FA2C4392755}"/>
              </a:ext>
            </a:extLst>
          </p:cNvPr>
          <p:cNvSpPr txBox="1">
            <a:spLocks noChangeArrowheads="1"/>
          </p:cNvSpPr>
          <p:nvPr/>
        </p:nvSpPr>
        <p:spPr bwMode="auto">
          <a:xfrm>
            <a:off x="823137" y="4828487"/>
            <a:ext cx="2057400" cy="928687"/>
          </a:xfrm>
          <a:prstGeom prst="rect">
            <a:avLst/>
          </a:prstGeom>
          <a:solidFill>
            <a:schemeClr val="tx1"/>
          </a:solidFill>
          <a:ln w="12700">
            <a:solidFill>
              <a:schemeClr val="bg1"/>
            </a:solidFill>
            <a:miter lim="800000"/>
            <a:headEnd/>
            <a:tailEnd/>
          </a:ln>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50000"/>
              </a:spcBef>
              <a:buClrTx/>
              <a:buSzTx/>
              <a:buFontTx/>
              <a:buNone/>
            </a:pPr>
            <a:r>
              <a:rPr lang="en-US" altLang="en-US" sz="1800" i="1" dirty="0">
                <a:solidFill>
                  <a:schemeClr val="bg1"/>
                </a:solidFill>
                <a:latin typeface="Tahoma" panose="020B0604030504040204" pitchFamily="34" charset="0"/>
              </a:rPr>
              <a:t>These areas of   the brain begin all the changes!</a:t>
            </a:r>
          </a:p>
        </p:txBody>
      </p:sp>
      <p:sp>
        <p:nvSpPr>
          <p:cNvPr id="96265" name="Text Box 9">
            <a:extLst>
              <a:ext uri="{FF2B5EF4-FFF2-40B4-BE49-F238E27FC236}">
                <a16:creationId xmlns:a16="http://schemas.microsoft.com/office/drawing/2014/main" id="{F2D1076B-894E-403D-9CC1-9023F1A9EBEB}"/>
              </a:ext>
            </a:extLst>
          </p:cNvPr>
          <p:cNvSpPr txBox="1">
            <a:spLocks noChangeArrowheads="1"/>
          </p:cNvSpPr>
          <p:nvPr/>
        </p:nvSpPr>
        <p:spPr bwMode="auto">
          <a:xfrm>
            <a:off x="5735847" y="2639684"/>
            <a:ext cx="64008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sz="2800" dirty="0">
                <a:effectLst>
                  <a:outerShdw blurRad="38100" dist="38100" dir="2700000" algn="tl">
                    <a:srgbClr val="000000">
                      <a:alpha val="43137"/>
                    </a:srgbClr>
                  </a:outerShdw>
                </a:effectLst>
                <a:latin typeface="Arial Rounded MT Bold" panose="020F0704030504030204" pitchFamily="34" charset="0"/>
              </a:rPr>
              <a:t>The Hypothalamus &amp; </a:t>
            </a:r>
          </a:p>
          <a:p>
            <a:pPr algn="ctr">
              <a:spcBef>
                <a:spcPct val="50000"/>
              </a:spcBef>
              <a:defRPr/>
            </a:pPr>
            <a:r>
              <a:rPr lang="en-US" sz="2800" dirty="0">
                <a:effectLst>
                  <a:outerShdw blurRad="38100" dist="38100" dir="2700000" algn="tl">
                    <a:srgbClr val="000000">
                      <a:alpha val="43137"/>
                    </a:srgbClr>
                  </a:outerShdw>
                </a:effectLst>
                <a:latin typeface="Arial Rounded MT Bold" panose="020F0704030504030204" pitchFamily="34" charset="0"/>
              </a:rPr>
              <a:t>Pituitary Gland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B4EA28BC-E16A-4EAA-8C2B-AE9F4CC2F701}"/>
              </a:ext>
            </a:extLst>
          </p:cNvPr>
          <p:cNvSpPr>
            <a:spLocks noGrp="1" noChangeArrowheads="1"/>
          </p:cNvSpPr>
          <p:nvPr>
            <p:ph type="body" sz="half" idx="4294967295"/>
          </p:nvPr>
        </p:nvSpPr>
        <p:spPr>
          <a:xfrm>
            <a:off x="6939951" y="2208364"/>
            <a:ext cx="4193876" cy="3211532"/>
          </a:xfrm>
        </p:spPr>
        <p:txBody>
          <a:bodyPr rtlCol="0">
            <a:normAutofit fontScale="85000" lnSpcReduction="20000"/>
          </a:bodyPr>
          <a:lstStyle/>
          <a:p>
            <a:pPr>
              <a:buFont typeface="Arial" charset="0"/>
              <a:buChar char="►"/>
              <a:defRPr/>
            </a:pPr>
            <a:endParaRPr lang="en-US" sz="3000" dirty="0">
              <a:latin typeface="HelveticaNeue-Light"/>
            </a:endParaRPr>
          </a:p>
          <a:p>
            <a:pPr>
              <a:buFont typeface="Arial" charset="0"/>
              <a:buChar char="►"/>
              <a:defRPr/>
            </a:pPr>
            <a:r>
              <a:rPr lang="en-US" sz="3000" dirty="0">
                <a:latin typeface="HelveticaNeue-Light"/>
              </a:rPr>
              <a:t>Voice changes</a:t>
            </a:r>
          </a:p>
          <a:p>
            <a:pPr>
              <a:buFont typeface="Arial" charset="0"/>
              <a:buChar char="►"/>
              <a:defRPr/>
            </a:pPr>
            <a:r>
              <a:rPr lang="en-US" sz="3000" dirty="0">
                <a:latin typeface="HelveticaNeue-Light"/>
              </a:rPr>
              <a:t>Acne</a:t>
            </a:r>
          </a:p>
          <a:p>
            <a:pPr>
              <a:buFont typeface="Arial" charset="0"/>
              <a:buChar char="►"/>
              <a:defRPr/>
            </a:pPr>
            <a:r>
              <a:rPr lang="en-US" sz="3000" dirty="0">
                <a:latin typeface="HelveticaNeue-Light"/>
              </a:rPr>
              <a:t>Testicles grow</a:t>
            </a:r>
          </a:p>
          <a:p>
            <a:pPr>
              <a:buFont typeface="Arial" charset="0"/>
              <a:buChar char="►"/>
              <a:defRPr/>
            </a:pPr>
            <a:r>
              <a:rPr lang="en-US" sz="3000" dirty="0">
                <a:latin typeface="HelveticaNeue-Light"/>
              </a:rPr>
              <a:t>Penis &amp; scrotum grow</a:t>
            </a:r>
          </a:p>
          <a:p>
            <a:pPr>
              <a:buFont typeface="Arial" charset="0"/>
              <a:buChar char="►"/>
              <a:defRPr/>
            </a:pPr>
            <a:r>
              <a:rPr lang="en-US" sz="3000" dirty="0">
                <a:latin typeface="HelveticaNeue-Light"/>
              </a:rPr>
              <a:t>Ejaculations/Wet Dreams</a:t>
            </a:r>
          </a:p>
          <a:p>
            <a:pPr>
              <a:buFont typeface="Arial" charset="0"/>
              <a:buChar char="►"/>
              <a:defRPr/>
            </a:pPr>
            <a:endParaRPr lang="en-US" sz="3000" dirty="0"/>
          </a:p>
          <a:p>
            <a:pPr>
              <a:buFont typeface="Arial" charset="0"/>
              <a:buChar char="►"/>
              <a:defRPr/>
            </a:pPr>
            <a:endParaRPr lang="en-US" sz="2800" dirty="0"/>
          </a:p>
        </p:txBody>
      </p:sp>
      <p:sp>
        <p:nvSpPr>
          <p:cNvPr id="16387" name="Rectangle 3">
            <a:extLst>
              <a:ext uri="{FF2B5EF4-FFF2-40B4-BE49-F238E27FC236}">
                <a16:creationId xmlns:a16="http://schemas.microsoft.com/office/drawing/2014/main" id="{96535DA2-D80E-4F24-A34D-F7EC86BB0373}"/>
              </a:ext>
            </a:extLst>
          </p:cNvPr>
          <p:cNvSpPr>
            <a:spLocks noGrp="1" noChangeArrowheads="1"/>
          </p:cNvSpPr>
          <p:nvPr>
            <p:ph type="body" sz="half" idx="4294967295"/>
          </p:nvPr>
        </p:nvSpPr>
        <p:spPr>
          <a:xfrm>
            <a:off x="925901" y="2077318"/>
            <a:ext cx="4267200" cy="3965575"/>
          </a:xfrm>
        </p:spPr>
        <p:txBody>
          <a:bodyPr>
            <a:normAutofit fontScale="92500" lnSpcReduction="20000"/>
          </a:bodyPr>
          <a:lstStyle/>
          <a:p>
            <a:pPr eaLnBrk="1" hangingPunct="1">
              <a:buFont typeface="Arial" panose="020B0604020202020204" pitchFamily="34" charset="0"/>
              <a:buNone/>
            </a:pPr>
            <a:endParaRPr lang="en-US" altLang="en-US" sz="2800" dirty="0">
              <a:latin typeface="HelveticaNeue-Light"/>
            </a:endParaRPr>
          </a:p>
          <a:p>
            <a:pPr eaLnBrk="1" hangingPunct="1">
              <a:buFont typeface="Arial" panose="020B0604020202020204" pitchFamily="34" charset="0"/>
              <a:buChar char="►"/>
            </a:pPr>
            <a:r>
              <a:rPr lang="en-US" altLang="en-US" sz="2800" dirty="0">
                <a:latin typeface="HelveticaNeue-Light"/>
              </a:rPr>
              <a:t>Growth spurt</a:t>
            </a:r>
          </a:p>
          <a:p>
            <a:pPr eaLnBrk="1" hangingPunct="1">
              <a:buFont typeface="Arial" panose="020B0604020202020204" pitchFamily="34" charset="0"/>
              <a:buChar char="►"/>
            </a:pPr>
            <a:r>
              <a:rPr lang="en-US" altLang="en-US" sz="2800" dirty="0">
                <a:latin typeface="HelveticaNeue-Light"/>
              </a:rPr>
              <a:t>Weight gain</a:t>
            </a:r>
          </a:p>
          <a:p>
            <a:pPr eaLnBrk="1" hangingPunct="1">
              <a:buFont typeface="Arial" panose="020B0604020202020204" pitchFamily="34" charset="0"/>
              <a:buChar char="►"/>
            </a:pPr>
            <a:r>
              <a:rPr lang="en-US" altLang="en-US" sz="2800" dirty="0">
                <a:latin typeface="HelveticaNeue-Light"/>
              </a:rPr>
              <a:t>Facial hair</a:t>
            </a:r>
          </a:p>
          <a:p>
            <a:pPr eaLnBrk="1" hangingPunct="1">
              <a:buFont typeface="Arial" panose="020B0604020202020204" pitchFamily="34" charset="0"/>
              <a:buChar char="►"/>
            </a:pPr>
            <a:r>
              <a:rPr lang="en-US" altLang="en-US" sz="2800" dirty="0">
                <a:latin typeface="HelveticaNeue-Light"/>
              </a:rPr>
              <a:t>Armpit Hair</a:t>
            </a:r>
          </a:p>
          <a:p>
            <a:pPr eaLnBrk="1" hangingPunct="1">
              <a:buFont typeface="Arial" panose="020B0604020202020204" pitchFamily="34" charset="0"/>
              <a:buChar char="►"/>
            </a:pPr>
            <a:r>
              <a:rPr lang="en-US" altLang="en-US" sz="2800" dirty="0">
                <a:latin typeface="HelveticaNeue-Light"/>
              </a:rPr>
              <a:t>Body Hair</a:t>
            </a:r>
          </a:p>
          <a:p>
            <a:pPr eaLnBrk="1" hangingPunct="1">
              <a:buFont typeface="Arial" panose="020B0604020202020204" pitchFamily="34" charset="0"/>
              <a:buChar char="►"/>
            </a:pPr>
            <a:r>
              <a:rPr lang="en-US" altLang="en-US" sz="2800" dirty="0">
                <a:latin typeface="HelveticaNeue-Light"/>
              </a:rPr>
              <a:t>Pubic Hair</a:t>
            </a:r>
          </a:p>
          <a:p>
            <a:pPr eaLnBrk="1" hangingPunct="1">
              <a:buFont typeface="Arial" panose="020B0604020202020204" pitchFamily="34" charset="0"/>
              <a:buChar char="►"/>
            </a:pPr>
            <a:r>
              <a:rPr lang="en-US" altLang="en-US" sz="2800" dirty="0">
                <a:latin typeface="HelveticaNeue-Light"/>
              </a:rPr>
              <a:t>Emotional changes</a:t>
            </a:r>
          </a:p>
          <a:p>
            <a:pPr eaLnBrk="1" hangingPunct="1">
              <a:buFont typeface="Arial" panose="020B0604020202020204" pitchFamily="34" charset="0"/>
              <a:buNone/>
            </a:pPr>
            <a:endParaRPr lang="en-US" altLang="en-US" sz="2800" dirty="0"/>
          </a:p>
        </p:txBody>
      </p:sp>
      <p:sp>
        <p:nvSpPr>
          <p:cNvPr id="79876" name="WordArt 4">
            <a:extLst>
              <a:ext uri="{FF2B5EF4-FFF2-40B4-BE49-F238E27FC236}">
                <a16:creationId xmlns:a16="http://schemas.microsoft.com/office/drawing/2014/main" id="{BB77E16B-D4E4-4B90-A18F-2FEA35A8A04E}"/>
              </a:ext>
            </a:extLst>
          </p:cNvPr>
          <p:cNvSpPr>
            <a:spLocks noChangeArrowheads="1" noChangeShapeType="1" noTextEdit="1"/>
          </p:cNvSpPr>
          <p:nvPr/>
        </p:nvSpPr>
        <p:spPr bwMode="auto">
          <a:xfrm>
            <a:off x="2302021" y="741486"/>
            <a:ext cx="2819400" cy="17145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9600" b="1" kern="10" dirty="0">
                <a:ln w="11430"/>
                <a:effectLst>
                  <a:outerShdw blurRad="50800" dist="39000" dir="5460000" algn="tl">
                    <a:srgbClr val="000000">
                      <a:alpha val="38000"/>
                    </a:srgbClr>
                  </a:outerShdw>
                </a:effectLst>
                <a:latin typeface="Arial Rounded MT Bold" panose="020F0704030504030204" pitchFamily="34" charset="0"/>
              </a:rPr>
              <a:t>In Males</a:t>
            </a:r>
          </a:p>
        </p:txBody>
      </p:sp>
      <p:pic>
        <p:nvPicPr>
          <p:cNvPr id="4" name="Graphic 3" descr="Group of men">
            <a:extLst>
              <a:ext uri="{FF2B5EF4-FFF2-40B4-BE49-F238E27FC236}">
                <a16:creationId xmlns:a16="http://schemas.microsoft.com/office/drawing/2014/main" id="{81A353ED-72AE-4ED1-9667-A31CE9C8F5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6291" y="2428275"/>
            <a:ext cx="3263660" cy="32636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9330">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9330">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9330">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9330">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933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build="p"/>
      <p:bldP spid="1638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gdhr.wa.gov.au/documents/10184/94278/guy+shaving+2.jpg/528d97dd-4dfb-d0e0-69aa-3a57c9201c80?t=1606207940628">
            <a:extLst>
              <a:ext uri="{FF2B5EF4-FFF2-40B4-BE49-F238E27FC236}">
                <a16:creationId xmlns:a16="http://schemas.microsoft.com/office/drawing/2014/main" id="{5269E762-0599-4E2C-B882-27B1DE8FB4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461" y="1869057"/>
            <a:ext cx="3596645" cy="359664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BE4AE87-815D-4BDE-8109-181074FCA890}"/>
              </a:ext>
            </a:extLst>
          </p:cNvPr>
          <p:cNvSpPr/>
          <p:nvPr/>
        </p:nvSpPr>
        <p:spPr>
          <a:xfrm>
            <a:off x="5175849" y="1173765"/>
            <a:ext cx="6096000" cy="4401205"/>
          </a:xfrm>
          <a:prstGeom prst="rect">
            <a:avLst/>
          </a:prstGeom>
        </p:spPr>
        <p:txBody>
          <a:bodyPr>
            <a:spAutoFit/>
          </a:bodyPr>
          <a:lstStyle/>
          <a:p>
            <a:r>
              <a:rPr lang="en-US" altLang="en-US" sz="3200" b="1" dirty="0">
                <a:solidFill>
                  <a:srgbClr val="4F4F4F"/>
                </a:solidFill>
                <a:latin typeface="HelveticaNeue-Light"/>
              </a:rPr>
              <a:t>Body Hair</a:t>
            </a:r>
          </a:p>
          <a:p>
            <a:endParaRPr lang="en-US" altLang="en-US" sz="3200" b="1" dirty="0">
              <a:solidFill>
                <a:srgbClr val="4F4F4F"/>
              </a:solidFill>
              <a:latin typeface="HelveticaNeue-Light"/>
            </a:endParaRPr>
          </a:p>
          <a:p>
            <a:r>
              <a:rPr lang="en-US" dirty="0">
                <a:solidFill>
                  <a:srgbClr val="4F4F4F"/>
                </a:solidFill>
                <a:latin typeface="HelveticaNeue-Light"/>
              </a:rPr>
              <a:t>During puberty there are usually changes to body hair that include:</a:t>
            </a:r>
          </a:p>
          <a:p>
            <a:pPr>
              <a:buFont typeface="Arial" panose="020B0604020202020204" pitchFamily="34" charset="0"/>
              <a:buChar char="•"/>
            </a:pPr>
            <a:r>
              <a:rPr lang="en-US" dirty="0">
                <a:solidFill>
                  <a:srgbClr val="4F4F4F"/>
                </a:solidFill>
                <a:latin typeface="HelveticaNeue-Light"/>
              </a:rPr>
              <a:t>arm and leg hair growing and thickening</a:t>
            </a:r>
          </a:p>
          <a:p>
            <a:pPr>
              <a:buFont typeface="Arial" panose="020B0604020202020204" pitchFamily="34" charset="0"/>
              <a:buChar char="•"/>
            </a:pPr>
            <a:r>
              <a:rPr lang="en-US" dirty="0">
                <a:solidFill>
                  <a:srgbClr val="4F4F4F"/>
                </a:solidFill>
                <a:latin typeface="HelveticaNeue-Light"/>
              </a:rPr>
              <a:t>pubic hair growing </a:t>
            </a:r>
          </a:p>
          <a:p>
            <a:pPr>
              <a:buFont typeface="Arial" panose="020B0604020202020204" pitchFamily="34" charset="0"/>
              <a:buChar char="•"/>
            </a:pPr>
            <a:r>
              <a:rPr lang="en-US" dirty="0">
                <a:solidFill>
                  <a:srgbClr val="4F4F4F"/>
                </a:solidFill>
                <a:latin typeface="HelveticaNeue-Light"/>
              </a:rPr>
              <a:t>hair on growing on the chest and face</a:t>
            </a:r>
          </a:p>
          <a:p>
            <a:r>
              <a:rPr lang="en-US" dirty="0">
                <a:solidFill>
                  <a:srgbClr val="4F4F4F"/>
                </a:solidFill>
                <a:latin typeface="HelveticaNeue-Light"/>
              </a:rPr>
              <a:t>Body hair is completely natural and normal and serves a number of body functions.</a:t>
            </a:r>
          </a:p>
          <a:p>
            <a:r>
              <a:rPr lang="en-US" dirty="0">
                <a:solidFill>
                  <a:srgbClr val="4F4F4F"/>
                </a:solidFill>
                <a:latin typeface="HelveticaNeue-Light"/>
              </a:rPr>
              <a:t>Some people choose to remove some or all of their body hair in places that is unwanted. Hair can be removed using a number of methods, such as: shaving, waxing, hair removal creams, plucking, trimming, threading and lasering. </a:t>
            </a:r>
          </a:p>
        </p:txBody>
      </p:sp>
    </p:spTree>
    <p:extLst>
      <p:ext uri="{BB962C8B-B14F-4D97-AF65-F5344CB8AC3E}">
        <p14:creationId xmlns:p14="http://schemas.microsoft.com/office/powerpoint/2010/main" val="199879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4FFFE6-67A1-4C18-B795-FF9E2B544DC9}"/>
              </a:ext>
            </a:extLst>
          </p:cNvPr>
          <p:cNvSpPr>
            <a:spLocks noChangeArrowheads="1"/>
          </p:cNvSpPr>
          <p:nvPr/>
        </p:nvSpPr>
        <p:spPr bwMode="auto">
          <a:xfrm>
            <a:off x="5440393" y="1763746"/>
            <a:ext cx="5112205" cy="35163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Skin Changes, Pimples and Acne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sz="900"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Puberty increases the production of oils in the skin which can cause pimples.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Some young people going through puberty can get acne.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There are a number of treatment options available, so students should seek advice if they find their experiences with acne to be a problem.</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8194" name="Picture 2" descr="https://gdhr.wa.gov.au/documents/10184/94278/guy+with+acne.jpg/cfb74974-1ad0-c386-4dd4-acf9557023b6?t=1606207301822&amp;imagePreview=1">
            <a:extLst>
              <a:ext uri="{FF2B5EF4-FFF2-40B4-BE49-F238E27FC236}">
                <a16:creationId xmlns:a16="http://schemas.microsoft.com/office/drawing/2014/main" id="{98E89D2E-8D66-4B59-A43A-B55BC253C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418" y="1570966"/>
            <a:ext cx="3993910" cy="3993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21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2B0C1A-025D-4861-8342-6B14AFD6C2F1}"/>
              </a:ext>
            </a:extLst>
          </p:cNvPr>
          <p:cNvSpPr/>
          <p:nvPr/>
        </p:nvSpPr>
        <p:spPr>
          <a:xfrm>
            <a:off x="4790536" y="1023546"/>
            <a:ext cx="6096000" cy="4955203"/>
          </a:xfrm>
          <a:prstGeom prst="rect">
            <a:avLst/>
          </a:prstGeom>
        </p:spPr>
        <p:txBody>
          <a:bodyPr>
            <a:spAutoFit/>
          </a:bodyPr>
          <a:lstStyle/>
          <a:p>
            <a:r>
              <a:rPr lang="en-US" sz="3200" b="1" dirty="0">
                <a:solidFill>
                  <a:srgbClr val="4F4F4F"/>
                </a:solidFill>
                <a:latin typeface="HelveticaNeue-Light"/>
              </a:rPr>
              <a:t>Potential Body Odor</a:t>
            </a:r>
          </a:p>
          <a:p>
            <a:endParaRPr lang="en-US" sz="3200" b="1" dirty="0">
              <a:solidFill>
                <a:srgbClr val="4F4F4F"/>
              </a:solidFill>
              <a:latin typeface="HelveticaNeue-Light"/>
            </a:endParaRPr>
          </a:p>
          <a:p>
            <a:pPr>
              <a:buFont typeface="Arial" panose="020B0604020202020204" pitchFamily="34" charset="0"/>
              <a:buChar char="•"/>
            </a:pPr>
            <a:r>
              <a:rPr lang="en-US" dirty="0">
                <a:solidFill>
                  <a:srgbClr val="4F4F4F"/>
                </a:solidFill>
                <a:latin typeface="HelveticaNeue-Light"/>
              </a:rPr>
              <a:t>Many young people going through puberty find they produce more oil and sweat than when they were younger.</a:t>
            </a:r>
          </a:p>
          <a:p>
            <a:pPr>
              <a:buFont typeface="Arial" panose="020B0604020202020204" pitchFamily="34" charset="0"/>
              <a:buChar char="•"/>
            </a:pPr>
            <a:r>
              <a:rPr lang="en-US" dirty="0">
                <a:solidFill>
                  <a:srgbClr val="4F4F4F"/>
                </a:solidFill>
                <a:latin typeface="HelveticaNeue-Light"/>
              </a:rPr>
              <a:t>To prevent body odor, washing and using deodorants, antiperspirants and wearing clean clothes is recommended.</a:t>
            </a:r>
          </a:p>
          <a:p>
            <a:pPr>
              <a:buFont typeface="Arial" panose="020B0604020202020204" pitchFamily="34" charset="0"/>
              <a:buChar char="•"/>
            </a:pPr>
            <a:r>
              <a:rPr lang="en-US" dirty="0">
                <a:solidFill>
                  <a:srgbClr val="4F4F4F"/>
                </a:solidFill>
                <a:latin typeface="HelveticaNeue-Light"/>
              </a:rPr>
              <a:t>There are certain areas of the body that contain more sweat glands than others - under arms, groin, feet. These areas are also often hidden away from the air which allows bacteria to grow more easily. Washing these areas of the body more frequently is required.</a:t>
            </a:r>
          </a:p>
          <a:p>
            <a:pPr>
              <a:buFont typeface="Arial" panose="020B0604020202020204" pitchFamily="34" charset="0"/>
              <a:buChar char="•"/>
            </a:pPr>
            <a:r>
              <a:rPr lang="en-US" dirty="0">
                <a:solidFill>
                  <a:srgbClr val="4F4F4F"/>
                </a:solidFill>
                <a:latin typeface="HelveticaNeue-Light"/>
              </a:rPr>
              <a:t>Exercise and hot weather also increase sweating and the potential for body odor, so washing more often during these times is important! </a:t>
            </a:r>
            <a:endParaRPr lang="en-US" b="0" i="0" dirty="0">
              <a:solidFill>
                <a:srgbClr val="4F4F4F"/>
              </a:solidFill>
              <a:effectLst/>
              <a:latin typeface="HelveticaNeue-Light"/>
            </a:endParaRPr>
          </a:p>
        </p:txBody>
      </p:sp>
      <p:pic>
        <p:nvPicPr>
          <p:cNvPr id="4" name="Picture 3">
            <a:extLst>
              <a:ext uri="{FF2B5EF4-FFF2-40B4-BE49-F238E27FC236}">
                <a16:creationId xmlns:a16="http://schemas.microsoft.com/office/drawing/2014/main" id="{F5051509-A659-4B01-9454-B0C361A544C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93697" y="2125852"/>
            <a:ext cx="3495711" cy="3495711"/>
          </a:xfrm>
          <a:prstGeom prst="rect">
            <a:avLst/>
          </a:prstGeom>
        </p:spPr>
      </p:pic>
    </p:spTree>
    <p:extLst>
      <p:ext uri="{BB962C8B-B14F-4D97-AF65-F5344CB8AC3E}">
        <p14:creationId xmlns:p14="http://schemas.microsoft.com/office/powerpoint/2010/main" val="283065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523F3E-5682-4ADD-B573-9C4C022C09F8}"/>
              </a:ext>
            </a:extLst>
          </p:cNvPr>
          <p:cNvSpPr>
            <a:spLocks noChangeArrowheads="1"/>
          </p:cNvSpPr>
          <p:nvPr/>
        </p:nvSpPr>
        <p:spPr bwMode="auto">
          <a:xfrm>
            <a:off x="5923471" y="723016"/>
            <a:ext cx="4928559" cy="52398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Bathing and showering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r>
              <a:rPr kumimoji="0" lang="en-US" altLang="en-US"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Bathing, washing or showering is important on a daily basis to remove dirt, sweat and odor from the skin's surface.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Using a cleansing agent/body wash/soap to clean the skin assists with keeping excess skin oils under control.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Rinse the skin well from cleansing agents/body wash/soap to prevent irritation before drying the skin.</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Use clean towels to dry the skin, pay attention to drying skin creases e.g. under arms, feet, between toes and groin areas.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Brush, and wash hair regularly with shampoo and a conditioner to keep it clean and oil free.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5122" name="Picture 2" descr="https://gdhr.wa.gov.au/documents/10184/94278/guy+in+shower.jpg/ea8cbb51-34b0-40c1-24d4-e84c6d65ec45?t=1606207083549&amp;imagePreview=1">
            <a:extLst>
              <a:ext uri="{FF2B5EF4-FFF2-40B4-BE49-F238E27FC236}">
                <a16:creationId xmlns:a16="http://schemas.microsoft.com/office/drawing/2014/main" id="{A3A284ED-12A2-442E-ACF4-181F844CF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122" y="1615923"/>
            <a:ext cx="4712779" cy="353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55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74601-DCF0-4956-A887-983A8BCFFF80}"/>
              </a:ext>
            </a:extLst>
          </p:cNvPr>
          <p:cNvSpPr>
            <a:spLocks noChangeArrowheads="1"/>
          </p:cNvSpPr>
          <p:nvPr/>
        </p:nvSpPr>
        <p:spPr bwMode="auto">
          <a:xfrm>
            <a:off x="5198852" y="1624701"/>
            <a:ext cx="6331789" cy="385488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Oral Hygiene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sz="900"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Good oral hygiene practices should be part of everyday life.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Brush teeth, gums and tongue twice daily - morning and evening after eating to maintain healthy teeth and mouth.</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Drink plenty of fresh water daily.</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Floss teeth regularly to reduce the debris between teeth and gums.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Mouth wash may be used to rinse after brushing/flossing teeth.</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Visit the dentist regularly for check-ups to maintain healthy teeth, gums and mouth.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7170" name="Picture 2" descr="https://gdhr.wa.gov.au/documents/10184/94278/girl+brushing+teeth.jpg/fef9af0f-5e04-a013-9572-33f6c9cbd4ef?t=1606207220859&amp;imagePreview=1">
            <a:extLst>
              <a:ext uri="{FF2B5EF4-FFF2-40B4-BE49-F238E27FC236}">
                <a16:creationId xmlns:a16="http://schemas.microsoft.com/office/drawing/2014/main" id="{8DBD691B-0DC7-43F5-A449-BB19211B9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214" y="1624701"/>
            <a:ext cx="3608597" cy="3608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BDC8CB-18E9-4C9E-B00A-C9BCA3225BB5}"/>
              </a:ext>
            </a:extLst>
          </p:cNvPr>
          <p:cNvSpPr txBox="1"/>
          <p:nvPr/>
        </p:nvSpPr>
        <p:spPr>
          <a:xfrm>
            <a:off x="1006416" y="1547004"/>
            <a:ext cx="7148423" cy="3970318"/>
          </a:xfrm>
          <a:prstGeom prst="rect">
            <a:avLst/>
          </a:prstGeom>
          <a:noFill/>
        </p:spPr>
        <p:txBody>
          <a:bodyPr wrap="square" rtlCol="0">
            <a:spAutoFit/>
          </a:bodyPr>
          <a:lstStyle/>
          <a:p>
            <a:r>
              <a:rPr lang="en-US" sz="3600" dirty="0">
                <a:latin typeface="HelveticaNeue-Light"/>
              </a:rPr>
              <a:t>Eat well-balanced diet</a:t>
            </a:r>
          </a:p>
          <a:p>
            <a:r>
              <a:rPr lang="en-US" sz="3600" dirty="0">
                <a:latin typeface="HelveticaNeue-Light"/>
              </a:rPr>
              <a:t>Drink plenty of water</a:t>
            </a:r>
          </a:p>
          <a:p>
            <a:r>
              <a:rPr lang="en-US" sz="3600" dirty="0">
                <a:latin typeface="HelveticaNeue-Light"/>
              </a:rPr>
              <a:t>Get rest and relaxation</a:t>
            </a:r>
          </a:p>
          <a:p>
            <a:r>
              <a:rPr lang="en-US" sz="3600" dirty="0">
                <a:latin typeface="HelveticaNeue-Light"/>
              </a:rPr>
              <a:t>Exercise regularly</a:t>
            </a:r>
          </a:p>
          <a:p>
            <a:r>
              <a:rPr lang="en-US" sz="3600" dirty="0">
                <a:latin typeface="HelveticaNeue-Light"/>
              </a:rPr>
              <a:t>Maintain appropriate personal hygiene.</a:t>
            </a:r>
          </a:p>
          <a:p>
            <a:endParaRPr lang="en-US" sz="3600" dirty="0">
              <a:latin typeface="HelveticaNeue-Light"/>
            </a:endParaRPr>
          </a:p>
        </p:txBody>
      </p:sp>
      <p:pic>
        <p:nvPicPr>
          <p:cNvPr id="6" name="Picture 5">
            <a:extLst>
              <a:ext uri="{FF2B5EF4-FFF2-40B4-BE49-F238E27FC236}">
                <a16:creationId xmlns:a16="http://schemas.microsoft.com/office/drawing/2014/main" id="{8CAE301E-1938-4864-B940-A79D379F52A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61633" y="1113892"/>
            <a:ext cx="4115634" cy="3086726"/>
          </a:xfrm>
          <a:prstGeom prst="rect">
            <a:avLst/>
          </a:prstGeom>
        </p:spPr>
      </p:pic>
    </p:spTree>
    <p:extLst>
      <p:ext uri="{BB962C8B-B14F-4D97-AF65-F5344CB8AC3E}">
        <p14:creationId xmlns:p14="http://schemas.microsoft.com/office/powerpoint/2010/main" val="369798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30777</TotalTime>
  <Words>1729</Words>
  <Application>Microsoft Office PowerPoint</Application>
  <PresentationFormat>Widescreen</PresentationFormat>
  <Paragraphs>86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 Rounded MT Bold</vt:lpstr>
      <vt:lpstr>Calibri</vt:lpstr>
      <vt:lpstr>Garamond</vt:lpstr>
      <vt:lpstr>HelveticaNeue-Light</vt:lpstr>
      <vt:lpstr>Ink Free</vt:lpstr>
      <vt:lpstr>Tahoma</vt:lpstr>
      <vt:lpstr>Times New Roman</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Ground Rules</dc:title>
  <dc:creator>Erin Sowers</dc:creator>
  <cp:lastModifiedBy>Erin Sowers</cp:lastModifiedBy>
  <cp:revision>61</cp:revision>
  <dcterms:created xsi:type="dcterms:W3CDTF">2020-11-08T12:34:18Z</dcterms:created>
  <dcterms:modified xsi:type="dcterms:W3CDTF">2023-02-21T23:22:40Z</dcterms:modified>
</cp:coreProperties>
</file>