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6" r:id="rId2"/>
    <p:sldId id="263" r:id="rId3"/>
    <p:sldId id="283" r:id="rId4"/>
    <p:sldId id="284" r:id="rId5"/>
    <p:sldId id="275" r:id="rId6"/>
    <p:sldId id="285" r:id="rId7"/>
    <p:sldId id="276" r:id="rId8"/>
    <p:sldId id="274" r:id="rId9"/>
    <p:sldId id="277" r:id="rId10"/>
    <p:sldId id="292" r:id="rId11"/>
    <p:sldId id="279" r:id="rId12"/>
    <p:sldId id="282" r:id="rId13"/>
    <p:sldId id="290" r:id="rId14"/>
    <p:sldId id="286" r:id="rId15"/>
    <p:sldId id="278" r:id="rId16"/>
    <p:sldId id="293" r:id="rId17"/>
    <p:sldId id="287" r:id="rId18"/>
    <p:sldId id="281" r:id="rId19"/>
    <p:sldId id="294" r:id="rId20"/>
    <p:sldId id="288" r:id="rId21"/>
    <p:sldId id="295" r:id="rId22"/>
    <p:sldId id="296" r:id="rId23"/>
    <p:sldId id="289" r:id="rId24"/>
  </p:sldIdLst>
  <p:sldSz cx="9144000" cy="6858000" type="screen4x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56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Tina Chong" initials="" lastIdx="1" clrIdx="0"/>
  <p:cmAuthor id="1" name="stacey warnke" initials="sw" lastIdx="0" clrIdx="1">
    <p:extLst>
      <p:ext uri="{19B8F6BF-5375-455C-9EA6-DF929625EA0E}">
        <p15:presenceInfo xmlns:p15="http://schemas.microsoft.com/office/powerpoint/2012/main" userId="60c7e7b7687b367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080"/>
    <a:srgbClr val="005C2A"/>
    <a:srgbClr val="1B4B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628" autoAdjust="0"/>
    <p:restoredTop sz="94719" autoAdjust="0"/>
  </p:normalViewPr>
  <p:slideViewPr>
    <p:cSldViewPr snapToObjects="1">
      <p:cViewPr varScale="1">
        <p:scale>
          <a:sx n="106" d="100"/>
          <a:sy n="106" d="100"/>
        </p:scale>
        <p:origin x="474" y="120"/>
      </p:cViewPr>
      <p:guideLst>
        <p:guide orient="horz" pos="2256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acey warnke" userId="60c7e7b7687b3670" providerId="LiveId" clId="{7CE5B7EE-80C7-45A5-AC35-20F772711B45}"/>
    <pc:docChg chg="delSld modSld">
      <pc:chgData name="stacey warnke" userId="60c7e7b7687b3670" providerId="LiveId" clId="{7CE5B7EE-80C7-45A5-AC35-20F772711B45}" dt="2017-09-01T16:32:59.043" v="173" actId="14100"/>
      <pc:docMkLst>
        <pc:docMk/>
      </pc:docMkLst>
      <pc:sldChg chg="addSp delSp modSp">
        <pc:chgData name="stacey warnke" userId="60c7e7b7687b3670" providerId="LiveId" clId="{7CE5B7EE-80C7-45A5-AC35-20F772711B45}" dt="2017-09-01T16:19:38.576" v="113" actId="20577"/>
        <pc:sldMkLst>
          <pc:docMk/>
          <pc:sldMk cId="222169972" sldId="256"/>
        </pc:sldMkLst>
        <pc:spChg chg="del">
          <ac:chgData name="stacey warnke" userId="60c7e7b7687b3670" providerId="LiveId" clId="{7CE5B7EE-80C7-45A5-AC35-20F772711B45}" dt="2017-09-01T16:07:55.771" v="2"/>
          <ac:spMkLst>
            <pc:docMk/>
            <pc:sldMk cId="222169972" sldId="256"/>
            <ac:spMk id="4" creationId="{00000000-0000-0000-0000-000000000000}"/>
          </ac:spMkLst>
        </pc:spChg>
        <pc:spChg chg="mod">
          <ac:chgData name="stacey warnke" userId="60c7e7b7687b3670" providerId="LiveId" clId="{7CE5B7EE-80C7-45A5-AC35-20F772711B45}" dt="2017-09-01T16:08:32.218" v="3"/>
          <ac:spMkLst>
            <pc:docMk/>
            <pc:sldMk cId="222169972" sldId="256"/>
            <ac:spMk id="5" creationId="{00000000-0000-0000-0000-000000000000}"/>
          </ac:spMkLst>
        </pc:spChg>
        <pc:spChg chg="add mod">
          <ac:chgData name="stacey warnke" userId="60c7e7b7687b3670" providerId="LiveId" clId="{7CE5B7EE-80C7-45A5-AC35-20F772711B45}" dt="2017-09-01T16:19:38.576" v="113" actId="20577"/>
          <ac:spMkLst>
            <pc:docMk/>
            <pc:sldMk cId="222169972" sldId="256"/>
            <ac:spMk id="6" creationId="{E1A9EDF7-9277-415B-B048-90AA281ABCC5}"/>
          </ac:spMkLst>
        </pc:spChg>
        <pc:picChg chg="add">
          <ac:chgData name="stacey warnke" userId="60c7e7b7687b3670" providerId="LiveId" clId="{7CE5B7EE-80C7-45A5-AC35-20F772711B45}" dt="2017-09-01T16:07:48.910" v="1"/>
          <ac:picMkLst>
            <pc:docMk/>
            <pc:sldMk cId="222169972" sldId="256"/>
            <ac:picMk id="2" creationId="{8490DF81-E808-4B51-A984-BE71408BC878}"/>
          </ac:picMkLst>
        </pc:picChg>
      </pc:sldChg>
      <pc:sldChg chg="addSp delSp modSp">
        <pc:chgData name="stacey warnke" userId="60c7e7b7687b3670" providerId="LiveId" clId="{7CE5B7EE-80C7-45A5-AC35-20F772711B45}" dt="2017-09-01T16:07:41.848" v="0"/>
        <pc:sldMkLst>
          <pc:docMk/>
          <pc:sldMk cId="2096208041" sldId="273"/>
        </pc:sldMkLst>
        <pc:spChg chg="add mod">
          <ac:chgData name="stacey warnke" userId="60c7e7b7687b3670" providerId="LiveId" clId="{7CE5B7EE-80C7-45A5-AC35-20F772711B45}" dt="2017-09-01T16:07:41.848" v="0"/>
          <ac:spMkLst>
            <pc:docMk/>
            <pc:sldMk cId="2096208041" sldId="273"/>
            <ac:spMk id="4" creationId="{1B0EBCC7-1D3F-400F-9124-8FE0A0FE3C18}"/>
          </ac:spMkLst>
        </pc:spChg>
        <pc:picChg chg="del">
          <ac:chgData name="stacey warnke" userId="60c7e7b7687b3670" providerId="LiveId" clId="{7CE5B7EE-80C7-45A5-AC35-20F772711B45}" dt="2017-09-01T16:07:41.848" v="0"/>
          <ac:picMkLst>
            <pc:docMk/>
            <pc:sldMk cId="2096208041" sldId="273"/>
            <ac:picMk id="6" creationId="{00000000-0000-0000-0000-000000000000}"/>
          </ac:picMkLst>
        </pc:picChg>
      </pc:sldChg>
      <pc:sldChg chg="addSp delSp modSp">
        <pc:chgData name="stacey warnke" userId="60c7e7b7687b3670" providerId="LiveId" clId="{7CE5B7EE-80C7-45A5-AC35-20F772711B45}" dt="2017-09-01T16:32:59.043" v="173" actId="14100"/>
        <pc:sldMkLst>
          <pc:docMk/>
          <pc:sldMk cId="2515515803" sldId="274"/>
        </pc:sldMkLst>
        <pc:spChg chg="add mod">
          <ac:chgData name="stacey warnke" userId="60c7e7b7687b3670" providerId="LiveId" clId="{7CE5B7EE-80C7-45A5-AC35-20F772711B45}" dt="2017-09-01T16:21:58.669" v="124" actId="14100"/>
          <ac:spMkLst>
            <pc:docMk/>
            <pc:sldMk cId="2515515803" sldId="274"/>
            <ac:spMk id="2" creationId="{BEF5CDED-D090-4A67-B7EC-EF576FBF08FF}"/>
          </ac:spMkLst>
        </pc:spChg>
        <pc:spChg chg="del">
          <ac:chgData name="stacey warnke" userId="60c7e7b7687b3670" providerId="LiveId" clId="{7CE5B7EE-80C7-45A5-AC35-20F772711B45}" dt="2017-09-01T16:20:34.096" v="117"/>
          <ac:spMkLst>
            <pc:docMk/>
            <pc:sldMk cId="2515515803" sldId="274"/>
            <ac:spMk id="4" creationId="{00000000-0000-0000-0000-000000000000}"/>
          </ac:spMkLst>
        </pc:spChg>
        <pc:cxnChg chg="add del mod">
          <ac:chgData name="stacey warnke" userId="60c7e7b7687b3670" providerId="LiveId" clId="{7CE5B7EE-80C7-45A5-AC35-20F772711B45}" dt="2017-09-01T16:22:16.836" v="126"/>
          <ac:cxnSpMkLst>
            <pc:docMk/>
            <pc:sldMk cId="2515515803" sldId="274"/>
            <ac:cxnSpMk id="5" creationId="{A6A7657C-C060-4EAE-B225-0B29DD886FA8}"/>
          </ac:cxnSpMkLst>
        </pc:cxnChg>
        <pc:cxnChg chg="add del mod">
          <ac:chgData name="stacey warnke" userId="60c7e7b7687b3670" providerId="LiveId" clId="{7CE5B7EE-80C7-45A5-AC35-20F772711B45}" dt="2017-09-01T16:22:47.117" v="129"/>
          <ac:cxnSpMkLst>
            <pc:docMk/>
            <pc:sldMk cId="2515515803" sldId="274"/>
            <ac:cxnSpMk id="7" creationId="{3EA3E9A2-A40A-48BA-A326-46916D5A0F6D}"/>
          </ac:cxnSpMkLst>
        </pc:cxnChg>
        <pc:cxnChg chg="add mod">
          <ac:chgData name="stacey warnke" userId="60c7e7b7687b3670" providerId="LiveId" clId="{7CE5B7EE-80C7-45A5-AC35-20F772711B45}" dt="2017-09-01T16:26:09.905" v="146" actId="14100"/>
          <ac:cxnSpMkLst>
            <pc:docMk/>
            <pc:sldMk cId="2515515803" sldId="274"/>
            <ac:cxnSpMk id="9" creationId="{1F01ED9B-BB72-4995-9F9D-85E4883A7A92}"/>
          </ac:cxnSpMkLst>
        </pc:cxnChg>
        <pc:cxnChg chg="add mod">
          <ac:chgData name="stacey warnke" userId="60c7e7b7687b3670" providerId="LiveId" clId="{7CE5B7EE-80C7-45A5-AC35-20F772711B45}" dt="2017-09-01T16:27:07.632" v="148" actId="208"/>
          <ac:cxnSpMkLst>
            <pc:docMk/>
            <pc:sldMk cId="2515515803" sldId="274"/>
            <ac:cxnSpMk id="11" creationId="{15581DA2-CFF0-4FE6-95D1-37B12DC7544C}"/>
          </ac:cxnSpMkLst>
        </pc:cxnChg>
        <pc:cxnChg chg="add mod">
          <ac:chgData name="stacey warnke" userId="60c7e7b7687b3670" providerId="LiveId" clId="{7CE5B7EE-80C7-45A5-AC35-20F772711B45}" dt="2017-09-01T16:27:15.771" v="149" actId="208"/>
          <ac:cxnSpMkLst>
            <pc:docMk/>
            <pc:sldMk cId="2515515803" sldId="274"/>
            <ac:cxnSpMk id="13" creationId="{91D8818D-0AB2-4727-8AF2-2D0A4B1A3DB6}"/>
          </ac:cxnSpMkLst>
        </pc:cxnChg>
        <pc:cxnChg chg="add mod">
          <ac:chgData name="stacey warnke" userId="60c7e7b7687b3670" providerId="LiveId" clId="{7CE5B7EE-80C7-45A5-AC35-20F772711B45}" dt="2017-09-01T16:26:18.518" v="147" actId="14100"/>
          <ac:cxnSpMkLst>
            <pc:docMk/>
            <pc:sldMk cId="2515515803" sldId="274"/>
            <ac:cxnSpMk id="18" creationId="{EEDF6FFA-49A2-422E-96D6-B83B61B2C04F}"/>
          </ac:cxnSpMkLst>
        </pc:cxnChg>
        <pc:cxnChg chg="add del mod">
          <ac:chgData name="stacey warnke" userId="60c7e7b7687b3670" providerId="LiveId" clId="{7CE5B7EE-80C7-45A5-AC35-20F772711B45}" dt="2017-09-01T16:28:57.957" v="151"/>
          <ac:cxnSpMkLst>
            <pc:docMk/>
            <pc:sldMk cId="2515515803" sldId="274"/>
            <ac:cxnSpMk id="23" creationId="{3F6B34B6-F836-4F31-AE04-FE39F7FA222F}"/>
          </ac:cxnSpMkLst>
        </pc:cxnChg>
        <pc:cxnChg chg="add mod">
          <ac:chgData name="stacey warnke" userId="60c7e7b7687b3670" providerId="LiveId" clId="{7CE5B7EE-80C7-45A5-AC35-20F772711B45}" dt="2017-09-01T16:32:26.111" v="172" actId="14100"/>
          <ac:cxnSpMkLst>
            <pc:docMk/>
            <pc:sldMk cId="2515515803" sldId="274"/>
            <ac:cxnSpMk id="25" creationId="{5D76D078-EFEF-449F-BBCA-A2F9ED8A36BD}"/>
          </ac:cxnSpMkLst>
        </pc:cxnChg>
        <pc:cxnChg chg="add mod">
          <ac:chgData name="stacey warnke" userId="60c7e7b7687b3670" providerId="LiveId" clId="{7CE5B7EE-80C7-45A5-AC35-20F772711B45}" dt="2017-09-01T16:32:59.043" v="173" actId="14100"/>
          <ac:cxnSpMkLst>
            <pc:docMk/>
            <pc:sldMk cId="2515515803" sldId="274"/>
            <ac:cxnSpMk id="27" creationId="{60B9D595-3E20-4857-AEF6-5A824B17DF03}"/>
          </ac:cxnSpMkLst>
        </pc:cxnChg>
        <pc:cxnChg chg="add mod">
          <ac:chgData name="stacey warnke" userId="60c7e7b7687b3670" providerId="LiveId" clId="{7CE5B7EE-80C7-45A5-AC35-20F772711B45}" dt="2017-09-01T16:31:40.201" v="165" actId="1076"/>
          <ac:cxnSpMkLst>
            <pc:docMk/>
            <pc:sldMk cId="2515515803" sldId="274"/>
            <ac:cxnSpMk id="33" creationId="{60C6E82B-988E-4C1A-9BE1-917A43E128F4}"/>
          </ac:cxnSpMkLst>
        </pc:cxnChg>
      </pc:sldChg>
      <pc:sldChg chg="addSp delSp modSp del">
        <pc:chgData name="stacey warnke" userId="60c7e7b7687b3670" providerId="LiveId" clId="{7CE5B7EE-80C7-45A5-AC35-20F772711B45}" dt="2017-09-01T16:19:54.256" v="114" actId="2696"/>
        <pc:sldMkLst>
          <pc:docMk/>
          <pc:sldMk cId="490121683" sldId="277"/>
        </pc:sldMkLst>
        <pc:spChg chg="add del mod">
          <ac:chgData name="stacey warnke" userId="60c7e7b7687b3670" providerId="LiveId" clId="{7CE5B7EE-80C7-45A5-AC35-20F772711B45}" dt="2017-09-01T16:15:09.206" v="101"/>
          <ac:spMkLst>
            <pc:docMk/>
            <pc:sldMk cId="490121683" sldId="277"/>
            <ac:spMk id="2" creationId="{55251EB6-5F90-4AF0-856B-347F492EC803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C54BF5-2ACE-401C-AB1B-B680F2F6244D}" type="datetimeFigureOut">
              <a:rPr lang="en-US" smtClean="0"/>
              <a:t>9/6/2017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5856A9-D6EE-4597-9941-BA1203E41D4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40504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A651B1-0433-408B-9FA9-C456D40287C0}" type="datetimeFigureOut">
              <a:rPr lang="en-US" smtClean="0"/>
              <a:t>9/6/2017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525395-5A16-47EF-B6B3-4763E7EBBB4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72041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525395-5A16-47EF-B6B3-4763E7EBBB4B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4691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525395-5A16-47EF-B6B3-4763E7EBBB4B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69274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525395-5A16-47EF-B6B3-4763E7EBBB4B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29685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525395-5A16-47EF-B6B3-4763E7EBBB4B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82538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PT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447" y="-152400"/>
            <a:ext cx="9253127" cy="70866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67200" y="4572000"/>
            <a:ext cx="4724400" cy="11049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solidFill>
                  <a:schemeClr val="bg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7" name="Title Placeholder 7"/>
          <p:cNvSpPr>
            <a:spLocks noGrp="1"/>
          </p:cNvSpPr>
          <p:nvPr>
            <p:ph type="title" hasCustomPrompt="1"/>
          </p:nvPr>
        </p:nvSpPr>
        <p:spPr>
          <a:xfrm>
            <a:off x="4267200" y="2290835"/>
            <a:ext cx="4724400" cy="200858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38144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5334000"/>
            <a:ext cx="9144000" cy="1524000"/>
          </a:xfrm>
          <a:prstGeom prst="rect">
            <a:avLst/>
          </a:prstGeom>
          <a:solidFill>
            <a:srgbClr val="004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 descr="logo-yellow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334000"/>
            <a:ext cx="1524000" cy="1524000"/>
          </a:xfrm>
          <a:prstGeom prst="rect">
            <a:avLst/>
          </a:prstGeom>
        </p:spPr>
      </p:pic>
      <p:sp>
        <p:nvSpPr>
          <p:cNvPr id="9" name="Title Placeholder 7"/>
          <p:cNvSpPr>
            <a:spLocks noGrp="1"/>
          </p:cNvSpPr>
          <p:nvPr>
            <p:ph type="title" hasCustomPrompt="1"/>
          </p:nvPr>
        </p:nvSpPr>
        <p:spPr>
          <a:xfrm>
            <a:off x="1524000" y="5334000"/>
            <a:ext cx="7543800" cy="762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0">
                <a:solidFill>
                  <a:schemeClr val="bg1"/>
                </a:solidFill>
                <a:sym typeface="Symbol"/>
              </a:defRPr>
            </a:lvl1pPr>
          </a:lstStyle>
          <a:p>
            <a:r>
              <a:rPr lang="en-US" dirty="0"/>
              <a:t>MASTER TITLE STYLE 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6172200"/>
            <a:ext cx="4724400" cy="6858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solidFill>
                  <a:schemeClr val="bg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Master subtitle style</a:t>
            </a:r>
          </a:p>
        </p:txBody>
      </p:sp>
      <p:sp>
        <p:nvSpPr>
          <p:cNvPr id="11" name="Content Placeholder 5"/>
          <p:cNvSpPr>
            <a:spLocks noGrp="1"/>
          </p:cNvSpPr>
          <p:nvPr>
            <p:ph sz="quarter" idx="11" hasCustomPrompt="1"/>
          </p:nvPr>
        </p:nvSpPr>
        <p:spPr>
          <a:xfrm>
            <a:off x="0" y="0"/>
            <a:ext cx="9144000" cy="5334000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rgbClr val="004080"/>
                </a:solidFill>
              </a:defRPr>
            </a:lvl1pPr>
            <a:lvl2pPr>
              <a:defRPr>
                <a:solidFill>
                  <a:srgbClr val="004080"/>
                </a:solidFill>
              </a:defRPr>
            </a:lvl2pPr>
            <a:lvl3pPr>
              <a:defRPr>
                <a:solidFill>
                  <a:srgbClr val="004080"/>
                </a:solidFill>
              </a:defRPr>
            </a:lvl3pPr>
            <a:lvl4pPr>
              <a:defRPr>
                <a:solidFill>
                  <a:srgbClr val="004080"/>
                </a:solidFill>
              </a:defRPr>
            </a:lvl4pPr>
            <a:lvl5pPr>
              <a:defRPr>
                <a:solidFill>
                  <a:srgbClr val="004080"/>
                </a:solidFill>
              </a:defRPr>
            </a:lvl5pPr>
          </a:lstStyle>
          <a:p>
            <a:pPr lvl="0"/>
            <a:r>
              <a:rPr lang="en-US" dirty="0"/>
              <a:t>Large hi-res image goes here.  Don’t stretch images to fit! DO NOT PUT TEXT OVER IMAGES.</a:t>
            </a:r>
          </a:p>
        </p:txBody>
      </p:sp>
    </p:spTree>
    <p:extLst>
      <p:ext uri="{BB962C8B-B14F-4D97-AF65-F5344CB8AC3E}">
        <p14:creationId xmlns:p14="http://schemas.microsoft.com/office/powerpoint/2010/main" val="8381442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Stock_000018656792Small.jpg"/>
          <p:cNvPicPr>
            <a:picLocks noChangeAspect="1"/>
          </p:cNvPicPr>
          <p:nvPr userDrawn="1"/>
        </p:nvPicPr>
        <p:blipFill rotWithShape="1">
          <a:blip r:embed="rId2"/>
          <a:srcRect t="3798" b="7560"/>
          <a:stretch/>
        </p:blipFill>
        <p:spPr>
          <a:xfrm>
            <a:off x="0" y="0"/>
            <a:ext cx="9144000" cy="533400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>
            <a:off x="0" y="5334000"/>
            <a:ext cx="9144000" cy="1524000"/>
          </a:xfrm>
          <a:prstGeom prst="rect">
            <a:avLst/>
          </a:prstGeom>
          <a:solidFill>
            <a:srgbClr val="004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 descr="logo-yellow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5334000"/>
            <a:ext cx="1524000" cy="1524000"/>
          </a:xfrm>
          <a:prstGeom prst="rect">
            <a:avLst/>
          </a:prstGeom>
        </p:spPr>
      </p:pic>
      <p:sp>
        <p:nvSpPr>
          <p:cNvPr id="9" name="Title Placeholder 7"/>
          <p:cNvSpPr>
            <a:spLocks noGrp="1"/>
          </p:cNvSpPr>
          <p:nvPr>
            <p:ph type="title" hasCustomPrompt="1"/>
          </p:nvPr>
        </p:nvSpPr>
        <p:spPr>
          <a:xfrm>
            <a:off x="1524000" y="5334000"/>
            <a:ext cx="7543800" cy="762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0">
                <a:solidFill>
                  <a:schemeClr val="bg1"/>
                </a:solidFill>
                <a:sym typeface="Symbol"/>
              </a:defRPr>
            </a:lvl1pPr>
          </a:lstStyle>
          <a:p>
            <a:r>
              <a:rPr lang="en-US" dirty="0"/>
              <a:t>MASTER TITLE STYLE 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6172200"/>
            <a:ext cx="4724400" cy="6858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solidFill>
                  <a:schemeClr val="bg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838144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IMG_0727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83820"/>
            <a:ext cx="9144000" cy="6103620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>
            <a:off x="0" y="5334000"/>
            <a:ext cx="9144000" cy="1524000"/>
          </a:xfrm>
          <a:prstGeom prst="rect">
            <a:avLst/>
          </a:prstGeom>
          <a:solidFill>
            <a:srgbClr val="004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 descr="logo-yellow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5334000"/>
            <a:ext cx="1524000" cy="1524000"/>
          </a:xfrm>
          <a:prstGeom prst="rect">
            <a:avLst/>
          </a:prstGeom>
        </p:spPr>
      </p:pic>
      <p:sp>
        <p:nvSpPr>
          <p:cNvPr id="9" name="Title Placeholder 7"/>
          <p:cNvSpPr>
            <a:spLocks noGrp="1"/>
          </p:cNvSpPr>
          <p:nvPr>
            <p:ph type="title" hasCustomPrompt="1"/>
          </p:nvPr>
        </p:nvSpPr>
        <p:spPr>
          <a:xfrm>
            <a:off x="1524000" y="5334000"/>
            <a:ext cx="7543800" cy="762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0">
                <a:solidFill>
                  <a:schemeClr val="bg1"/>
                </a:solidFill>
                <a:sym typeface="Symbol"/>
              </a:defRPr>
            </a:lvl1pPr>
          </a:lstStyle>
          <a:p>
            <a:r>
              <a:rPr lang="en-US" dirty="0"/>
              <a:t>MASTER TITLE STYLE 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6172200"/>
            <a:ext cx="4724400" cy="6858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solidFill>
                  <a:schemeClr val="bg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838144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9729802289_80c9e1d104_b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081117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>
            <a:off x="0" y="5334000"/>
            <a:ext cx="9144000" cy="1524000"/>
          </a:xfrm>
          <a:prstGeom prst="rect">
            <a:avLst/>
          </a:prstGeom>
          <a:solidFill>
            <a:srgbClr val="004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 descr="logo-yellow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5334000"/>
            <a:ext cx="1524000" cy="1524000"/>
          </a:xfrm>
          <a:prstGeom prst="rect">
            <a:avLst/>
          </a:prstGeom>
        </p:spPr>
      </p:pic>
      <p:sp>
        <p:nvSpPr>
          <p:cNvPr id="9" name="Title Placeholder 7"/>
          <p:cNvSpPr>
            <a:spLocks noGrp="1"/>
          </p:cNvSpPr>
          <p:nvPr>
            <p:ph type="title" hasCustomPrompt="1"/>
          </p:nvPr>
        </p:nvSpPr>
        <p:spPr>
          <a:xfrm>
            <a:off x="1524000" y="5334000"/>
            <a:ext cx="7543800" cy="762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0">
                <a:solidFill>
                  <a:schemeClr val="bg1"/>
                </a:solidFill>
                <a:sym typeface="Symbol"/>
              </a:defRPr>
            </a:lvl1pPr>
          </a:lstStyle>
          <a:p>
            <a:r>
              <a:rPr lang="en-US" dirty="0"/>
              <a:t>MASTER TITLE STYLE 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6172200"/>
            <a:ext cx="4724400" cy="6858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solidFill>
                  <a:schemeClr val="bg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8381442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lh3.googleusercontent.com/-EvWlNVkvtNo/UJq-8Px8pgI/AAAAAAAAAXU/DZvHAS4NWYc/s800/1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65315" cy="655320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 userDrawn="1"/>
        </p:nvSpPr>
        <p:spPr>
          <a:xfrm>
            <a:off x="0" y="5334000"/>
            <a:ext cx="9144000" cy="1524000"/>
          </a:xfrm>
          <a:prstGeom prst="rect">
            <a:avLst/>
          </a:prstGeom>
          <a:solidFill>
            <a:srgbClr val="004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 descr="logo-yellow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5334000"/>
            <a:ext cx="1524000" cy="1524000"/>
          </a:xfrm>
          <a:prstGeom prst="rect">
            <a:avLst/>
          </a:prstGeom>
        </p:spPr>
      </p:pic>
      <p:sp>
        <p:nvSpPr>
          <p:cNvPr id="9" name="Title Placeholder 7"/>
          <p:cNvSpPr>
            <a:spLocks noGrp="1"/>
          </p:cNvSpPr>
          <p:nvPr>
            <p:ph type="title" hasCustomPrompt="1"/>
          </p:nvPr>
        </p:nvSpPr>
        <p:spPr>
          <a:xfrm>
            <a:off x="1524000" y="5334000"/>
            <a:ext cx="7543800" cy="762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0">
                <a:solidFill>
                  <a:schemeClr val="bg1"/>
                </a:solidFill>
                <a:sym typeface="Symbol"/>
              </a:defRPr>
            </a:lvl1pPr>
          </a:lstStyle>
          <a:p>
            <a:r>
              <a:rPr lang="en-US" dirty="0"/>
              <a:t>MASTER TITLE STYLE 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6172200"/>
            <a:ext cx="4724400" cy="6858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solidFill>
                  <a:schemeClr val="bg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8381442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7CE56-A479-5248-9CD2-F86BB60B8A3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1"/>
          </p:nvPr>
        </p:nvSpPr>
        <p:spPr>
          <a:xfrm>
            <a:off x="457200" y="1600200"/>
            <a:ext cx="8229600" cy="4724400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rgbClr val="004080"/>
                </a:solidFill>
              </a:defRPr>
            </a:lvl1pPr>
            <a:lvl2pPr>
              <a:defRPr>
                <a:solidFill>
                  <a:srgbClr val="004080"/>
                </a:solidFill>
              </a:defRPr>
            </a:lvl2pPr>
            <a:lvl3pPr>
              <a:defRPr>
                <a:solidFill>
                  <a:srgbClr val="004080"/>
                </a:solidFill>
              </a:defRPr>
            </a:lvl3pPr>
            <a:lvl4pPr>
              <a:defRPr>
                <a:solidFill>
                  <a:srgbClr val="004080"/>
                </a:solidFill>
              </a:defRPr>
            </a:lvl4pPr>
            <a:lvl5pPr>
              <a:defRPr>
                <a:solidFill>
                  <a:srgbClr val="00408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50163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7CE56-A479-5248-9CD2-F86BB60B8A3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0" y="274638"/>
            <a:ext cx="4114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1"/>
          </p:nvPr>
        </p:nvSpPr>
        <p:spPr>
          <a:xfrm>
            <a:off x="4572000" y="1600200"/>
            <a:ext cx="4114800" cy="4724400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rgbClr val="004080"/>
                </a:solidFill>
              </a:defRPr>
            </a:lvl1pPr>
            <a:lvl2pPr>
              <a:defRPr>
                <a:solidFill>
                  <a:srgbClr val="004080"/>
                </a:solidFill>
              </a:defRPr>
            </a:lvl2pPr>
            <a:lvl3pPr>
              <a:defRPr>
                <a:solidFill>
                  <a:srgbClr val="004080"/>
                </a:solidFill>
              </a:defRPr>
            </a:lvl3pPr>
            <a:lvl4pPr>
              <a:defRPr>
                <a:solidFill>
                  <a:srgbClr val="004080"/>
                </a:solidFill>
              </a:defRPr>
            </a:lvl4pPr>
            <a:lvl5pPr>
              <a:defRPr>
                <a:solidFill>
                  <a:srgbClr val="00408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Content Placeholder 5"/>
          <p:cNvSpPr>
            <a:spLocks noGrp="1"/>
          </p:cNvSpPr>
          <p:nvPr>
            <p:ph sz="quarter" idx="12" hasCustomPrompt="1"/>
          </p:nvPr>
        </p:nvSpPr>
        <p:spPr>
          <a:xfrm>
            <a:off x="457200" y="274638"/>
            <a:ext cx="4114800" cy="6049962"/>
          </a:xfrm>
          <a:prstGeom prst="rect">
            <a:avLst/>
          </a:prstGeom>
        </p:spPr>
        <p:txBody>
          <a:bodyPr vert="horz"/>
          <a:lstStyle>
            <a:lvl1pPr>
              <a:defRPr baseline="0">
                <a:solidFill>
                  <a:srgbClr val="004080"/>
                </a:solidFill>
              </a:defRPr>
            </a:lvl1pPr>
            <a:lvl2pPr>
              <a:defRPr>
                <a:solidFill>
                  <a:srgbClr val="004080"/>
                </a:solidFill>
              </a:defRPr>
            </a:lvl2pPr>
            <a:lvl3pPr>
              <a:defRPr>
                <a:solidFill>
                  <a:srgbClr val="004080"/>
                </a:solidFill>
              </a:defRPr>
            </a:lvl3pPr>
            <a:lvl4pPr>
              <a:defRPr>
                <a:solidFill>
                  <a:srgbClr val="004080"/>
                </a:solidFill>
              </a:defRPr>
            </a:lvl4pPr>
            <a:lvl5pPr>
              <a:defRPr>
                <a:solidFill>
                  <a:srgbClr val="004080"/>
                </a:solidFill>
              </a:defRPr>
            </a:lvl5pPr>
          </a:lstStyle>
          <a:p>
            <a:pPr lvl="0"/>
            <a:r>
              <a:rPr lang="en-US" dirty="0"/>
              <a:t>Image or graph goes here</a:t>
            </a:r>
          </a:p>
        </p:txBody>
      </p:sp>
    </p:spTree>
    <p:extLst>
      <p:ext uri="{BB962C8B-B14F-4D97-AF65-F5344CB8AC3E}">
        <p14:creationId xmlns:p14="http://schemas.microsoft.com/office/powerpoint/2010/main" val="10501637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lu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2916"/>
            <a:ext cx="9144000" cy="6957116"/>
          </a:xfrm>
          <a:prstGeom prst="rect">
            <a:avLst/>
          </a:prstGeom>
        </p:spPr>
      </p:pic>
      <p:sp>
        <p:nvSpPr>
          <p:cNvPr id="7" name="Title Placeholder 7"/>
          <p:cNvSpPr>
            <a:spLocks noGrp="1"/>
          </p:cNvSpPr>
          <p:nvPr>
            <p:ph type="title"/>
          </p:nvPr>
        </p:nvSpPr>
        <p:spPr>
          <a:xfrm>
            <a:off x="609600" y="1905000"/>
            <a:ext cx="7924800" cy="21336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>
              <a:defRPr sz="55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200400" y="6477000"/>
            <a:ext cx="2743200" cy="244475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fld id="{1A17CE56-A479-5248-9CD2-F86BB60B8A3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52400" y="6454631"/>
            <a:ext cx="2743200" cy="24447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rgbClr val="004080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>
                <a:solidFill>
                  <a:schemeClr val="accent1"/>
                </a:solidFill>
              </a:rPr>
              <a:t>jpschools.org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7224" y="5632704"/>
            <a:ext cx="1346355" cy="1051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317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0" y="-22916"/>
            <a:ext cx="9296400" cy="6957116"/>
          </a:xfrm>
          <a:prstGeom prst="rect">
            <a:avLst/>
          </a:prstGeom>
        </p:spPr>
      </p:pic>
      <p:sp>
        <p:nvSpPr>
          <p:cNvPr id="7" name="Title Placeholder 7"/>
          <p:cNvSpPr>
            <a:spLocks noGrp="1"/>
          </p:cNvSpPr>
          <p:nvPr>
            <p:ph type="title"/>
          </p:nvPr>
        </p:nvSpPr>
        <p:spPr>
          <a:xfrm>
            <a:off x="609600" y="1905000"/>
            <a:ext cx="7924800" cy="21336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>
              <a:defRPr sz="55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200400" y="6477000"/>
            <a:ext cx="2743200" cy="244475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fld id="{1A17CE56-A479-5248-9CD2-F86BB60B8A3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" name="Picture 4" descr="logo-yellow.png"/>
          <p:cNvPicPr>
            <a:picLocks noChangeAspect="1"/>
          </p:cNvPicPr>
          <p:nvPr userDrawn="1"/>
        </p:nvPicPr>
        <p:blipFill rotWithShape="1">
          <a:blip r:embed="rId3"/>
          <a:srcRect t="9420" b="12137"/>
          <a:stretch/>
        </p:blipFill>
        <p:spPr>
          <a:xfrm>
            <a:off x="7315200" y="5486400"/>
            <a:ext cx="1725239" cy="1353312"/>
          </a:xfrm>
          <a:prstGeom prst="rect">
            <a:avLst/>
          </a:prstGeom>
        </p:spPr>
      </p:pic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52400" y="6454631"/>
            <a:ext cx="2743200" cy="24447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rgbClr val="004080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/>
              <a:t>jpschools.org</a:t>
            </a:r>
          </a:p>
        </p:txBody>
      </p:sp>
    </p:spTree>
    <p:extLst>
      <p:ext uri="{BB962C8B-B14F-4D97-AF65-F5344CB8AC3E}">
        <p14:creationId xmlns:p14="http://schemas.microsoft.com/office/powerpoint/2010/main" val="41708973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3" y="-22916"/>
            <a:ext cx="9131214" cy="6957116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7CE56-A479-5248-9CD2-F86BB60B8A3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Placeholder 7"/>
          <p:cNvSpPr>
            <a:spLocks noGrp="1"/>
          </p:cNvSpPr>
          <p:nvPr>
            <p:ph type="title"/>
          </p:nvPr>
        </p:nvSpPr>
        <p:spPr>
          <a:xfrm>
            <a:off x="609600" y="1905000"/>
            <a:ext cx="7924800" cy="21336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>
              <a:defRPr sz="5500">
                <a:solidFill>
                  <a:srgbClr val="00408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7224" y="5632704"/>
            <a:ext cx="1346355" cy="1051560"/>
          </a:xfrm>
          <a:prstGeom prst="rect">
            <a:avLst/>
          </a:prstGeom>
        </p:spPr>
      </p:pic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52400" y="6454631"/>
            <a:ext cx="2743200" cy="24447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rgbClr val="004080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/>
              <a:t>jpschools.org</a:t>
            </a:r>
          </a:p>
        </p:txBody>
      </p:sp>
    </p:spTree>
    <p:extLst>
      <p:ext uri="{BB962C8B-B14F-4D97-AF65-F5344CB8AC3E}">
        <p14:creationId xmlns:p14="http://schemas.microsoft.com/office/powerpoint/2010/main" val="3933797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5334000"/>
            <a:ext cx="9144000" cy="1524000"/>
          </a:xfrm>
          <a:prstGeom prst="rect">
            <a:avLst/>
          </a:prstGeom>
          <a:solidFill>
            <a:srgbClr val="004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Content Placeholder 5"/>
          <p:cNvSpPr>
            <a:spLocks noGrp="1"/>
          </p:cNvSpPr>
          <p:nvPr>
            <p:ph sz="quarter" idx="11" hasCustomPrompt="1"/>
          </p:nvPr>
        </p:nvSpPr>
        <p:spPr>
          <a:xfrm>
            <a:off x="0" y="0"/>
            <a:ext cx="9144000" cy="5334000"/>
          </a:xfrm>
          <a:prstGeom prst="rect">
            <a:avLst/>
          </a:prstGeom>
        </p:spPr>
        <p:txBody>
          <a:bodyPr vert="horz"/>
          <a:lstStyle>
            <a:lvl1pPr marL="342900" marR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>
                <a:solidFill>
                  <a:srgbClr val="004080"/>
                </a:solidFill>
              </a:defRPr>
            </a:lvl1pPr>
            <a:lvl2pPr>
              <a:defRPr>
                <a:solidFill>
                  <a:srgbClr val="004080"/>
                </a:solidFill>
              </a:defRPr>
            </a:lvl2pPr>
            <a:lvl3pPr>
              <a:defRPr>
                <a:solidFill>
                  <a:srgbClr val="004080"/>
                </a:solidFill>
              </a:defRPr>
            </a:lvl3pPr>
            <a:lvl4pPr>
              <a:defRPr>
                <a:solidFill>
                  <a:srgbClr val="004080"/>
                </a:solidFill>
              </a:defRPr>
            </a:lvl4pPr>
            <a:lvl5pPr>
              <a:defRPr>
                <a:solidFill>
                  <a:srgbClr val="004080"/>
                </a:solidFill>
              </a:defRPr>
            </a:lvl5pPr>
          </a:lstStyle>
          <a:p>
            <a:pPr lvl="0"/>
            <a:r>
              <a:rPr lang="en-US" dirty="0"/>
              <a:t>Large hi-res image goes here.  Don’t stretch images to fit! DO NOT PUT TEXT OVER IMAGES.</a:t>
            </a:r>
          </a:p>
          <a:p>
            <a:pPr lvl="0"/>
            <a:endParaRPr lang="en-US" dirty="0"/>
          </a:p>
        </p:txBody>
      </p:sp>
      <p:sp>
        <p:nvSpPr>
          <p:cNvPr id="7" name="Title Placeholder 7"/>
          <p:cNvSpPr>
            <a:spLocks noGrp="1"/>
          </p:cNvSpPr>
          <p:nvPr>
            <p:ph type="title"/>
          </p:nvPr>
        </p:nvSpPr>
        <p:spPr>
          <a:xfrm>
            <a:off x="76200" y="5334000"/>
            <a:ext cx="8991600" cy="13716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>
              <a:defRPr sz="45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381442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5334000"/>
            <a:ext cx="9144000" cy="1524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Content Placeholder 5"/>
          <p:cNvSpPr>
            <a:spLocks noGrp="1"/>
          </p:cNvSpPr>
          <p:nvPr>
            <p:ph sz="quarter" idx="11" hasCustomPrompt="1"/>
          </p:nvPr>
        </p:nvSpPr>
        <p:spPr>
          <a:xfrm>
            <a:off x="0" y="0"/>
            <a:ext cx="9144000" cy="5334000"/>
          </a:xfrm>
          <a:prstGeom prst="rect">
            <a:avLst/>
          </a:prstGeom>
        </p:spPr>
        <p:txBody>
          <a:bodyPr vert="horz"/>
          <a:lstStyle>
            <a:lvl1pPr marL="342900" marR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>
                <a:solidFill>
                  <a:srgbClr val="004080"/>
                </a:solidFill>
              </a:defRPr>
            </a:lvl1pPr>
            <a:lvl2pPr>
              <a:defRPr>
                <a:solidFill>
                  <a:srgbClr val="004080"/>
                </a:solidFill>
              </a:defRPr>
            </a:lvl2pPr>
            <a:lvl3pPr>
              <a:defRPr>
                <a:solidFill>
                  <a:srgbClr val="004080"/>
                </a:solidFill>
              </a:defRPr>
            </a:lvl3pPr>
            <a:lvl4pPr>
              <a:defRPr>
                <a:solidFill>
                  <a:srgbClr val="004080"/>
                </a:solidFill>
              </a:defRPr>
            </a:lvl4pPr>
            <a:lvl5pPr>
              <a:defRPr>
                <a:solidFill>
                  <a:srgbClr val="004080"/>
                </a:solidFill>
              </a:defRPr>
            </a:lvl5pPr>
          </a:lstStyle>
          <a:p>
            <a:pPr lvl="0"/>
            <a:r>
              <a:rPr lang="en-US" dirty="0"/>
              <a:t>Large hi0res image goes here.  Don’t stretch images to fit! DO NOT PUT TEXT OVER IMAGES.</a:t>
            </a:r>
          </a:p>
          <a:p>
            <a:pPr lvl="0"/>
            <a:endParaRPr lang="en-US" dirty="0"/>
          </a:p>
        </p:txBody>
      </p:sp>
      <p:sp>
        <p:nvSpPr>
          <p:cNvPr id="5" name="Title Placeholder 7"/>
          <p:cNvSpPr>
            <a:spLocks noGrp="1"/>
          </p:cNvSpPr>
          <p:nvPr>
            <p:ph type="title"/>
          </p:nvPr>
        </p:nvSpPr>
        <p:spPr>
          <a:xfrm>
            <a:off x="76200" y="5334000"/>
            <a:ext cx="8991600" cy="14478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>
              <a:defRPr sz="45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381442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Stock_000018656792Small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683480"/>
            <a:ext cx="9144000" cy="6017480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0" y="5334000"/>
            <a:ext cx="9144000" cy="1524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itle Placeholder 7"/>
          <p:cNvSpPr>
            <a:spLocks noGrp="1"/>
          </p:cNvSpPr>
          <p:nvPr>
            <p:ph type="title"/>
          </p:nvPr>
        </p:nvSpPr>
        <p:spPr>
          <a:xfrm>
            <a:off x="76200" y="5334000"/>
            <a:ext cx="8991600" cy="14478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>
              <a:defRPr sz="45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381442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IMG_0727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83820"/>
            <a:ext cx="9144000" cy="6103620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0" y="5334000"/>
            <a:ext cx="9144000" cy="1524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itle Placeholder 7"/>
          <p:cNvSpPr>
            <a:spLocks noGrp="1"/>
          </p:cNvSpPr>
          <p:nvPr>
            <p:ph type="title"/>
          </p:nvPr>
        </p:nvSpPr>
        <p:spPr>
          <a:xfrm>
            <a:off x="76200" y="5334000"/>
            <a:ext cx="8991600" cy="14478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>
              <a:defRPr sz="45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381442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9729802289_80c9e1d104_b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081117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>
          <a:xfrm>
            <a:off x="0" y="5334000"/>
            <a:ext cx="9144000" cy="1524000"/>
          </a:xfrm>
          <a:prstGeom prst="rect">
            <a:avLst/>
          </a:prstGeom>
          <a:solidFill>
            <a:srgbClr val="004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itle Placeholder 7"/>
          <p:cNvSpPr>
            <a:spLocks noGrp="1"/>
          </p:cNvSpPr>
          <p:nvPr>
            <p:ph type="title"/>
          </p:nvPr>
        </p:nvSpPr>
        <p:spPr>
          <a:xfrm>
            <a:off x="76200" y="5334000"/>
            <a:ext cx="8991600" cy="14478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>
              <a:defRPr sz="45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381442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lh3.googleusercontent.com/-EvWlNVkvtNo/UJq-8Px8pgI/AAAAAAAAAXU/DZvHAS4NWYc/s800/1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65315" cy="6553200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 userDrawn="1"/>
        </p:nvSpPr>
        <p:spPr>
          <a:xfrm>
            <a:off x="0" y="5334000"/>
            <a:ext cx="9144000" cy="1524000"/>
          </a:xfrm>
          <a:prstGeom prst="rect">
            <a:avLst/>
          </a:prstGeom>
          <a:solidFill>
            <a:srgbClr val="004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itle Placeholder 7"/>
          <p:cNvSpPr>
            <a:spLocks noGrp="1"/>
          </p:cNvSpPr>
          <p:nvPr>
            <p:ph type="title"/>
          </p:nvPr>
        </p:nvSpPr>
        <p:spPr>
          <a:xfrm>
            <a:off x="76200" y="5334000"/>
            <a:ext cx="8991600" cy="14478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>
              <a:defRPr sz="45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381442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7CE56-A479-5248-9CD2-F86BB60B8A3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02310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4080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200400" y="6477000"/>
            <a:ext cx="2743200" cy="244475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rgbClr val="004080"/>
                </a:solidFill>
              </a:defRPr>
            </a:lvl1pPr>
          </a:lstStyle>
          <a:p>
            <a:fld id="{1A17CE56-A479-5248-9CD2-F86BB60B8A3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152400" y="6454631"/>
            <a:ext cx="2743200" cy="24447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rgbClr val="004080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/>
              <a:t>jpschools.org</a:t>
            </a:r>
          </a:p>
        </p:txBody>
      </p:sp>
      <p:pic>
        <p:nvPicPr>
          <p:cNvPr id="12" name="Picture 11" descr="JPPSS Logo ColorSM.png"/>
          <p:cNvPicPr>
            <a:picLocks noChangeAspect="1"/>
          </p:cNvPicPr>
          <p:nvPr userDrawn="1"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33" b="11465"/>
          <a:stretch/>
        </p:blipFill>
        <p:spPr>
          <a:xfrm>
            <a:off x="7467600" y="5582031"/>
            <a:ext cx="1447800" cy="1139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912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63" r:id="rId3"/>
    <p:sldLayoutId id="2147483664" r:id="rId4"/>
    <p:sldLayoutId id="2147483665" r:id="rId5"/>
    <p:sldLayoutId id="2147483667" r:id="rId6"/>
    <p:sldLayoutId id="2147483658" r:id="rId7"/>
    <p:sldLayoutId id="2147483662" r:id="rId8"/>
    <p:sldLayoutId id="2147483650" r:id="rId9"/>
    <p:sldLayoutId id="2147483660" r:id="rId10"/>
    <p:sldLayoutId id="2147483674" r:id="rId11"/>
    <p:sldLayoutId id="2147483672" r:id="rId12"/>
    <p:sldLayoutId id="2147483673" r:id="rId13"/>
    <p:sldLayoutId id="2147483668" r:id="rId14"/>
    <p:sldLayoutId id="2147483669" r:id="rId15"/>
    <p:sldLayoutId id="2147483670" r:id="rId16"/>
    <p:sldLayoutId id="2147483671" r:id="rId17"/>
    <p:sldLayoutId id="2147483659" r:id="rId18"/>
  </p:sldLayoutIdLst>
  <p:txStyles>
    <p:titleStyle>
      <a:lvl1pPr algn="l" defTabSz="457200" rtl="0" eaLnBrk="1" latinLnBrk="0" hangingPunct="1">
        <a:spcBef>
          <a:spcPct val="0"/>
        </a:spcBef>
        <a:buNone/>
        <a:defRPr sz="3500" b="0" i="0" kern="1200" cap="all">
          <a:solidFill>
            <a:srgbClr val="00408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381000" y="6196818"/>
            <a:ext cx="3200400" cy="110490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jpschools.org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xmlns="" id="{E1A9EDF7-9277-415B-B048-90AA281AB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54433" y="838200"/>
            <a:ext cx="4855408" cy="1226233"/>
          </a:xfrm>
        </p:spPr>
        <p:txBody>
          <a:bodyPr/>
          <a:lstStyle/>
          <a:p>
            <a:pPr algn="ctr"/>
            <a:r>
              <a:rPr lang="en-US" sz="2400" b="1" dirty="0">
                <a:solidFill>
                  <a:schemeClr val="accent1"/>
                </a:solidFill>
              </a:rPr>
              <a:t>Academic Behavior intervention team</a:t>
            </a:r>
            <a:br>
              <a:rPr lang="en-US" sz="2400" b="1" dirty="0">
                <a:solidFill>
                  <a:schemeClr val="accent1"/>
                </a:solidFill>
              </a:rPr>
            </a:br>
            <a:r>
              <a:rPr lang="en-US" sz="2400" b="1" dirty="0">
                <a:solidFill>
                  <a:schemeClr val="accent1"/>
                </a:solidFill>
              </a:rPr>
              <a:t>Overview</a:t>
            </a:r>
            <a:r>
              <a:rPr lang="en-US" sz="2400" b="1" dirty="0"/>
              <a:t/>
            </a:r>
            <a:br>
              <a:rPr lang="en-US" sz="2400" b="1" dirty="0"/>
            </a:br>
            <a:r>
              <a:rPr lang="en-US" sz="2400" b="1" dirty="0"/>
              <a:t/>
            </a:r>
            <a:br>
              <a:rPr lang="en-US" sz="2400" b="1" dirty="0"/>
            </a:br>
            <a:endParaRPr lang="en-US" sz="24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63826" y="3352800"/>
            <a:ext cx="4036622" cy="2468880"/>
          </a:xfrm>
          <a:prstGeom prst="rect">
            <a:avLst/>
          </a:prstGeom>
          <a:solidFill>
            <a:schemeClr val="tx1"/>
          </a:solidFill>
          <a:ln>
            <a:solidFill>
              <a:srgbClr val="004080"/>
            </a:solidFill>
          </a:ln>
          <a:effectLst>
            <a:outerShdw blurRad="50800" dist="50800" dir="5400000" sx="154000" sy="154000" algn="ctr" rotWithShape="0">
              <a:schemeClr val="tx1">
                <a:lumMod val="60000"/>
                <a:lumOff val="40000"/>
                <a:alpha val="0"/>
              </a:schemeClr>
            </a:outerShdw>
            <a:reflection endPos="0" dist="508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221699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405446" cy="1219200"/>
          </a:xfrm>
        </p:spPr>
        <p:txBody>
          <a:bodyPr/>
          <a:lstStyle/>
          <a:p>
            <a:pPr algn="ctr"/>
            <a:r>
              <a:rPr lang="en-US" sz="3600" b="1" dirty="0"/>
              <a:t>Academic Behavior Intervention </a:t>
            </a:r>
            <a:br>
              <a:rPr lang="en-US" sz="3600" b="1" dirty="0"/>
            </a:br>
            <a:r>
              <a:rPr lang="en-US" sz="3600" b="1" dirty="0"/>
              <a:t>Team (a/BIT) is Defined as:</a:t>
            </a:r>
          </a:p>
        </p:txBody>
      </p:sp>
      <p:sp>
        <p:nvSpPr>
          <p:cNvPr id="3" name="Rectangle 2"/>
          <p:cNvSpPr/>
          <p:nvPr/>
        </p:nvSpPr>
        <p:spPr>
          <a:xfrm>
            <a:off x="493834" y="3048000"/>
            <a:ext cx="8027377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FFC000"/>
                </a:solidFill>
              </a:rPr>
              <a:t>Team of educators that apply a  Multi-Tier System of Support  in  areas of                       Academics (RTI) and Behavior (SWPBIS)</a:t>
            </a:r>
          </a:p>
        </p:txBody>
      </p:sp>
    </p:spTree>
    <p:extLst>
      <p:ext uri="{BB962C8B-B14F-4D97-AF65-F5344CB8AC3E}">
        <p14:creationId xmlns:p14="http://schemas.microsoft.com/office/powerpoint/2010/main" val="7379941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3873"/>
            <a:ext cx="3619695" cy="3654043"/>
          </a:xfrm>
          <a:prstGeom prst="rect">
            <a:avLst/>
          </a:prstGeom>
        </p:spPr>
      </p:pic>
      <p:sp>
        <p:nvSpPr>
          <p:cNvPr id="16" name="Down Arrow 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6200000">
            <a:off x="600075" y="1491343"/>
            <a:ext cx="2500311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chemeClr val="tx1">
              <a:lumMod val="85000"/>
              <a:lumOff val="15000"/>
            </a:schemeClr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187938" y="1487190"/>
            <a:ext cx="4073535" cy="3733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665050" y="89979"/>
            <a:ext cx="2793174" cy="1122775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100" b="1" kern="1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A/BIT MEMBERS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679" y="1752600"/>
            <a:ext cx="507794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</a:rPr>
              <a:t>(Tier II &amp; III)</a:t>
            </a:r>
          </a:p>
          <a:p>
            <a:r>
              <a:rPr lang="en-US" sz="2400" b="1" dirty="0">
                <a:solidFill>
                  <a:schemeClr val="accent1"/>
                </a:solidFill>
              </a:rPr>
              <a:t>Principal or representative </a:t>
            </a:r>
          </a:p>
          <a:p>
            <a:r>
              <a:rPr lang="en-US" sz="2400" b="1" dirty="0">
                <a:solidFill>
                  <a:schemeClr val="accent1"/>
                </a:solidFill>
              </a:rPr>
              <a:t>504 </a:t>
            </a:r>
            <a:r>
              <a:rPr lang="en-US" sz="2400" b="1" dirty="0" smtClean="0">
                <a:solidFill>
                  <a:schemeClr val="accent1"/>
                </a:solidFill>
              </a:rPr>
              <a:t>Coordinator</a:t>
            </a:r>
            <a:endParaRPr lang="en-US" sz="2400" b="1" dirty="0">
              <a:solidFill>
                <a:schemeClr val="accent1"/>
              </a:solidFill>
            </a:endParaRPr>
          </a:p>
          <a:p>
            <a:r>
              <a:rPr lang="en-US" sz="2400" b="1" dirty="0">
                <a:solidFill>
                  <a:schemeClr val="accent1"/>
                </a:solidFill>
              </a:rPr>
              <a:t>Member of SWPBIS Team</a:t>
            </a:r>
          </a:p>
          <a:p>
            <a:r>
              <a:rPr lang="en-US" sz="2400" b="1" dirty="0">
                <a:solidFill>
                  <a:schemeClr val="accent1"/>
                </a:solidFill>
              </a:rPr>
              <a:t>Early Interventionist or Counselor </a:t>
            </a:r>
          </a:p>
          <a:p>
            <a:r>
              <a:rPr lang="en-US" sz="2400" b="1" dirty="0" smtClean="0">
                <a:solidFill>
                  <a:schemeClr val="accent1"/>
                </a:solidFill>
              </a:rPr>
              <a:t>General Education </a:t>
            </a:r>
            <a:r>
              <a:rPr lang="en-US" sz="2400" b="1" dirty="0">
                <a:solidFill>
                  <a:schemeClr val="accent1"/>
                </a:solidFill>
              </a:rPr>
              <a:t>Teacher</a:t>
            </a:r>
          </a:p>
          <a:p>
            <a:r>
              <a:rPr lang="en-US" sz="2400" b="1" dirty="0">
                <a:solidFill>
                  <a:schemeClr val="accent1"/>
                </a:solidFill>
              </a:rPr>
              <a:t>Parent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4546" y="4491051"/>
            <a:ext cx="4495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</a:rPr>
              <a:t>( Tier III )</a:t>
            </a:r>
          </a:p>
          <a:p>
            <a:r>
              <a:rPr lang="en-US" sz="2400" b="1" dirty="0">
                <a:solidFill>
                  <a:schemeClr val="accent1"/>
                </a:solidFill>
              </a:rPr>
              <a:t>Speech Therapist</a:t>
            </a:r>
          </a:p>
          <a:p>
            <a:r>
              <a:rPr lang="en-US" sz="2400" b="1" dirty="0" smtClean="0">
                <a:solidFill>
                  <a:schemeClr val="accent1"/>
                </a:solidFill>
              </a:rPr>
              <a:t>SPED Social Worker</a:t>
            </a:r>
            <a:endParaRPr lang="en-US" sz="2400" b="1" dirty="0">
              <a:solidFill>
                <a:schemeClr val="accent1"/>
              </a:solidFill>
            </a:endParaRPr>
          </a:p>
          <a:p>
            <a:r>
              <a:rPr lang="en-US" sz="2400" b="1" dirty="0">
                <a:solidFill>
                  <a:schemeClr val="accent1"/>
                </a:solidFill>
              </a:rPr>
              <a:t>ELL Representative</a:t>
            </a:r>
          </a:p>
          <a:p>
            <a:r>
              <a:rPr lang="en-US" sz="2400" b="1" dirty="0" smtClean="0">
                <a:solidFill>
                  <a:schemeClr val="accent1"/>
                </a:solidFill>
              </a:rPr>
              <a:t>SPOE – Pupil Appraisal</a:t>
            </a:r>
            <a:endParaRPr lang="en-US" sz="2400" b="1" dirty="0">
              <a:solidFill>
                <a:schemeClr val="accent1"/>
              </a:solidFill>
            </a:endParaRPr>
          </a:p>
          <a:p>
            <a:endParaRPr lang="en-US" sz="2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57874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43000" y="270934"/>
            <a:ext cx="7086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accent1"/>
                </a:solidFill>
              </a:rPr>
              <a:t>RESPONSIBILITY</a:t>
            </a:r>
            <a:r>
              <a:rPr lang="en-US" sz="2800" b="1" dirty="0">
                <a:solidFill>
                  <a:schemeClr val="accent1"/>
                </a:solidFill>
              </a:rPr>
              <a:t> OF  THE A/BIT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1000" y="1371600"/>
            <a:ext cx="838200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accent1"/>
                </a:solidFill>
              </a:rPr>
              <a:t>Minutes </a:t>
            </a:r>
          </a:p>
          <a:p>
            <a:r>
              <a:rPr lang="en-US" sz="3200" b="1" dirty="0">
                <a:solidFill>
                  <a:schemeClr val="accent1"/>
                </a:solidFill>
              </a:rPr>
              <a:t>A/BIT Log completed</a:t>
            </a:r>
          </a:p>
          <a:p>
            <a:r>
              <a:rPr lang="en-US" sz="3200" b="1" dirty="0">
                <a:solidFill>
                  <a:schemeClr val="accent1"/>
                </a:solidFill>
              </a:rPr>
              <a:t>Parent notification </a:t>
            </a:r>
          </a:p>
          <a:p>
            <a:r>
              <a:rPr lang="en-US" sz="3200" b="1" dirty="0">
                <a:solidFill>
                  <a:schemeClr val="accent1"/>
                </a:solidFill>
              </a:rPr>
              <a:t>Scheduling of  Meetings</a:t>
            </a:r>
          </a:p>
          <a:p>
            <a:r>
              <a:rPr lang="en-US" sz="3200" b="1" dirty="0">
                <a:solidFill>
                  <a:schemeClr val="accent1"/>
                </a:solidFill>
              </a:rPr>
              <a:t>Collection &amp; Reviews of Data</a:t>
            </a:r>
          </a:p>
          <a:p>
            <a:r>
              <a:rPr lang="en-US" sz="3200" b="1" dirty="0">
                <a:solidFill>
                  <a:schemeClr val="accent1"/>
                </a:solidFill>
              </a:rPr>
              <a:t>Ensure Tier III request  form is completed</a:t>
            </a:r>
          </a:p>
          <a:p>
            <a:endParaRPr lang="en-US" sz="3200" b="1" dirty="0">
              <a:solidFill>
                <a:schemeClr val="accent1"/>
              </a:solidFill>
            </a:endParaRPr>
          </a:p>
          <a:p>
            <a:r>
              <a:rPr lang="en-US" sz="3200" b="1" dirty="0">
                <a:solidFill>
                  <a:schemeClr val="accent1"/>
                </a:solidFill>
              </a:rPr>
              <a:t>SPOE- Attends Tier III and IV </a:t>
            </a:r>
          </a:p>
          <a:p>
            <a:endParaRPr lang="en-US" sz="3200" b="1" dirty="0">
              <a:solidFill>
                <a:schemeClr val="accent1"/>
              </a:solidFill>
            </a:endParaRPr>
          </a:p>
          <a:p>
            <a:endParaRPr lang="en-US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70441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85800" y="228600"/>
            <a:ext cx="7924800" cy="12954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400" b="1" dirty="0"/>
              <a:t>A/BIT LOG</a:t>
            </a:r>
            <a:r>
              <a:rPr lang="en-US" sz="3100" dirty="0"/>
              <a:t/>
            </a:r>
            <a:br>
              <a:rPr lang="en-US" sz="3100" dirty="0"/>
            </a:br>
            <a:r>
              <a:rPr lang="en-US" sz="1800" b="1" dirty="0"/>
              <a:t>Information collected by the school biased personnel </a:t>
            </a:r>
            <a:br>
              <a:rPr lang="en-US" sz="1800" b="1" dirty="0"/>
            </a:br>
            <a:r>
              <a:rPr lang="en-US" sz="1800" b="1" dirty="0"/>
              <a:t>( a/bit chair)</a:t>
            </a:r>
            <a:r>
              <a:rPr lang="en-US" sz="3100" b="1" dirty="0"/>
              <a:t/>
            </a:r>
            <a:br>
              <a:rPr lang="en-US" sz="3100" b="1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6144190"/>
              </p:ext>
            </p:extLst>
          </p:nvPr>
        </p:nvGraphicFramePr>
        <p:xfrm>
          <a:off x="228601" y="1708486"/>
          <a:ext cx="8839198" cy="51495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10753">
                  <a:extLst>
                    <a:ext uri="{9D8B030D-6E8A-4147-A177-3AD203B41FA5}">
                      <a16:colId xmlns:a16="http://schemas.microsoft.com/office/drawing/2014/main" xmlns="" val="1774004288"/>
                    </a:ext>
                  </a:extLst>
                </a:gridCol>
                <a:gridCol w="636415">
                  <a:extLst>
                    <a:ext uri="{9D8B030D-6E8A-4147-A177-3AD203B41FA5}">
                      <a16:colId xmlns:a16="http://schemas.microsoft.com/office/drawing/2014/main" xmlns="" val="2664662317"/>
                    </a:ext>
                  </a:extLst>
                </a:gridCol>
                <a:gridCol w="418672">
                  <a:extLst>
                    <a:ext uri="{9D8B030D-6E8A-4147-A177-3AD203B41FA5}">
                      <a16:colId xmlns:a16="http://schemas.microsoft.com/office/drawing/2014/main" xmlns="" val="782697540"/>
                    </a:ext>
                  </a:extLst>
                </a:gridCol>
                <a:gridCol w="425399">
                  <a:extLst>
                    <a:ext uri="{9D8B030D-6E8A-4147-A177-3AD203B41FA5}">
                      <a16:colId xmlns:a16="http://schemas.microsoft.com/office/drawing/2014/main" xmlns="" val="4082175353"/>
                    </a:ext>
                  </a:extLst>
                </a:gridCol>
                <a:gridCol w="418672">
                  <a:extLst>
                    <a:ext uri="{9D8B030D-6E8A-4147-A177-3AD203B41FA5}">
                      <a16:colId xmlns:a16="http://schemas.microsoft.com/office/drawing/2014/main" xmlns="" val="2306890243"/>
                    </a:ext>
                  </a:extLst>
                </a:gridCol>
                <a:gridCol w="418672">
                  <a:extLst>
                    <a:ext uri="{9D8B030D-6E8A-4147-A177-3AD203B41FA5}">
                      <a16:colId xmlns:a16="http://schemas.microsoft.com/office/drawing/2014/main" xmlns="" val="1342407399"/>
                    </a:ext>
                  </a:extLst>
                </a:gridCol>
                <a:gridCol w="418672">
                  <a:extLst>
                    <a:ext uri="{9D8B030D-6E8A-4147-A177-3AD203B41FA5}">
                      <a16:colId xmlns:a16="http://schemas.microsoft.com/office/drawing/2014/main" xmlns="" val="1525504227"/>
                    </a:ext>
                  </a:extLst>
                </a:gridCol>
                <a:gridCol w="418672">
                  <a:extLst>
                    <a:ext uri="{9D8B030D-6E8A-4147-A177-3AD203B41FA5}">
                      <a16:colId xmlns:a16="http://schemas.microsoft.com/office/drawing/2014/main" xmlns="" val="785347499"/>
                    </a:ext>
                  </a:extLst>
                </a:gridCol>
                <a:gridCol w="418672">
                  <a:extLst>
                    <a:ext uri="{9D8B030D-6E8A-4147-A177-3AD203B41FA5}">
                      <a16:colId xmlns:a16="http://schemas.microsoft.com/office/drawing/2014/main" xmlns="" val="498902439"/>
                    </a:ext>
                  </a:extLst>
                </a:gridCol>
                <a:gridCol w="418672">
                  <a:extLst>
                    <a:ext uri="{9D8B030D-6E8A-4147-A177-3AD203B41FA5}">
                      <a16:colId xmlns:a16="http://schemas.microsoft.com/office/drawing/2014/main" xmlns="" val="2695425081"/>
                    </a:ext>
                  </a:extLst>
                </a:gridCol>
                <a:gridCol w="418672">
                  <a:extLst>
                    <a:ext uri="{9D8B030D-6E8A-4147-A177-3AD203B41FA5}">
                      <a16:colId xmlns:a16="http://schemas.microsoft.com/office/drawing/2014/main" xmlns="" val="2336405807"/>
                    </a:ext>
                  </a:extLst>
                </a:gridCol>
                <a:gridCol w="418672">
                  <a:extLst>
                    <a:ext uri="{9D8B030D-6E8A-4147-A177-3AD203B41FA5}">
                      <a16:colId xmlns:a16="http://schemas.microsoft.com/office/drawing/2014/main" xmlns="" val="3770302954"/>
                    </a:ext>
                  </a:extLst>
                </a:gridCol>
                <a:gridCol w="418672">
                  <a:extLst>
                    <a:ext uri="{9D8B030D-6E8A-4147-A177-3AD203B41FA5}">
                      <a16:colId xmlns:a16="http://schemas.microsoft.com/office/drawing/2014/main" xmlns="" val="3646884297"/>
                    </a:ext>
                  </a:extLst>
                </a:gridCol>
                <a:gridCol w="418672">
                  <a:extLst>
                    <a:ext uri="{9D8B030D-6E8A-4147-A177-3AD203B41FA5}">
                      <a16:colId xmlns:a16="http://schemas.microsoft.com/office/drawing/2014/main" xmlns="" val="1879152947"/>
                    </a:ext>
                  </a:extLst>
                </a:gridCol>
                <a:gridCol w="418672">
                  <a:extLst>
                    <a:ext uri="{9D8B030D-6E8A-4147-A177-3AD203B41FA5}">
                      <a16:colId xmlns:a16="http://schemas.microsoft.com/office/drawing/2014/main" xmlns="" val="2968565955"/>
                    </a:ext>
                  </a:extLst>
                </a:gridCol>
                <a:gridCol w="266163">
                  <a:extLst>
                    <a:ext uri="{9D8B030D-6E8A-4147-A177-3AD203B41FA5}">
                      <a16:colId xmlns:a16="http://schemas.microsoft.com/office/drawing/2014/main" xmlns="" val="518938879"/>
                    </a:ext>
                  </a:extLst>
                </a:gridCol>
                <a:gridCol w="976404">
                  <a:extLst>
                    <a:ext uri="{9D8B030D-6E8A-4147-A177-3AD203B41FA5}">
                      <a16:colId xmlns:a16="http://schemas.microsoft.com/office/drawing/2014/main" xmlns="" val="1555982264"/>
                    </a:ext>
                  </a:extLst>
                </a:gridCol>
              </a:tblGrid>
              <a:tr h="353951">
                <a:tc gridSpan="17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A/BIT School LOG</a:t>
                      </a:r>
                      <a:endParaRPr lang="en-US" sz="160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754" marR="67754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31062786"/>
                  </a:ext>
                </a:extLst>
              </a:tr>
              <a:tr h="545119">
                <a:tc gridSpan="4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Name of School:</a:t>
                      </a:r>
                      <a:endParaRPr lang="en-US" sz="160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754" marR="67754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Date:</a:t>
                      </a:r>
                      <a:endParaRPr lang="en-US" sz="160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754" marR="67754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Name of A/BIT Leader</a:t>
                      </a:r>
                      <a:endParaRPr lang="en-US" sz="160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754" marR="67754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n-US" sz="160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754" marR="67754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04778469"/>
                  </a:ext>
                </a:extLst>
              </a:tr>
              <a:tr h="109023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A     1 – Teacher/  School Personnel </a:t>
                      </a:r>
                      <a:endParaRPr lang="en-US" sz="160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754" marR="67754" marT="0" marB="0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2-Parent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754" marR="67754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3-Courts</a:t>
                      </a:r>
                      <a:endParaRPr lang="en-US" sz="160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754" marR="67754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4-Other:</a:t>
                      </a:r>
                      <a:endParaRPr lang="en-US" sz="160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754" marR="67754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10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Name of PA Representative:</a:t>
                      </a:r>
                      <a:endParaRPr lang="en-US" sz="160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754" marR="67754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73683248"/>
                  </a:ext>
                </a:extLst>
              </a:tr>
              <a:tr h="136279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*B 1 – No further action      </a:t>
                      </a:r>
                      <a:endParaRPr lang="en-US" sz="160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754" marR="67754" marT="0" marB="0"/>
                </a:tc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2- Intervention Tier II/ Tier III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754" marR="67754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3-Refer to 504</a:t>
                      </a:r>
                      <a:endParaRPr lang="en-US" sz="160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754" marR="67754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4 – Refer to PA for support service</a:t>
                      </a:r>
                      <a:endParaRPr lang="en-US" sz="160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754" marR="67754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5- Refer for Evaluation</a:t>
                      </a:r>
                      <a:endParaRPr lang="en-US" sz="160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754" marR="67754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6- Team refuses to evaluate</a:t>
                      </a:r>
                      <a:endParaRPr lang="en-US" sz="160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754" marR="67754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7-Other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754" marR="67754" marT="0" marB="0"/>
                </a:tc>
                <a:extLst>
                  <a:ext uri="{0D108BD9-81ED-4DB2-BD59-A6C34878D82A}">
                    <a16:rowId xmlns:a16="http://schemas.microsoft.com/office/drawing/2014/main" xmlns="" val="2444053806"/>
                  </a:ext>
                </a:extLst>
              </a:tr>
              <a:tr h="90146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Student's Name</a:t>
                      </a:r>
                      <a:endParaRPr lang="en-US" sz="160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754" marR="67754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Date of A/BIT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754" marR="67754" marT="0" marB="0" vert="vert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Grade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754" marR="67754" marT="0" marB="0" vert="vert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Referral Source*A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754" marR="67754" marT="0" marB="0" vert="vert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Reason for Referral</a:t>
                      </a:r>
                      <a:endParaRPr lang="en-US" sz="140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754" marR="67754" marT="0" marB="0" vert="vert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Decision</a:t>
                      </a:r>
                      <a:endParaRPr lang="en-US" sz="140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754" marR="67754" marT="0" marB="0" vert="vert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Parent in attendance</a:t>
                      </a:r>
                      <a:endParaRPr lang="en-US" sz="140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754" marR="67754" marT="0" marB="0" vert="vert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# ODRs</a:t>
                      </a:r>
                      <a:endParaRPr lang="en-US" sz="140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754" marR="67754" marT="0" marB="0" vert="vert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# OSS</a:t>
                      </a:r>
                      <a:endParaRPr lang="en-US" sz="140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754" marR="67754" marT="0" marB="0" vert="vert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Absents</a:t>
                      </a:r>
                      <a:endParaRPr lang="en-US" sz="140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754" marR="67754" marT="0" marB="0" vert="vert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Grade(s)Retained</a:t>
                      </a:r>
                      <a:endParaRPr lang="en-US" sz="140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754" marR="67754" marT="0" marB="0" vert="vert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Math: LEAP /iLEAP</a:t>
                      </a:r>
                      <a:endParaRPr lang="en-US" sz="140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754" marR="67754" marT="0" marB="0" vert="vert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ELA: LEAP /iLEAP</a:t>
                      </a:r>
                      <a:endParaRPr lang="en-US" sz="140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754" marR="67754" marT="0" marB="0" vert="vert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i Ready ELA</a:t>
                      </a:r>
                      <a:endParaRPr lang="en-US" sz="140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754" marR="67754" marT="0" marB="0" vert="vert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I Ready Math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754" marR="67754" marT="0" marB="0" vert="vert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Lexia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754" marR="67754" marT="0" marB="0" vert="vert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Comments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754" marR="67754" marT="0" marB="0" vert="vert" anchor="b"/>
                </a:tc>
                <a:extLst>
                  <a:ext uri="{0D108BD9-81ED-4DB2-BD59-A6C34878D82A}">
                    <a16:rowId xmlns:a16="http://schemas.microsoft.com/office/drawing/2014/main" xmlns="" val="3572876077"/>
                  </a:ext>
                </a:extLst>
              </a:tr>
              <a:tr h="29864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n-US" sz="110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754" marR="67754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754" marR="67754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754" marR="67754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754" marR="67754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754" marR="67754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754" marR="67754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754" marR="67754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754" marR="67754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754" marR="67754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754" marR="67754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754" marR="67754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754" marR="67754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754" marR="67754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754" marR="67754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754" marR="67754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754" marR="67754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754" marR="67754" marT="0" marB="0" anchor="b"/>
                </a:tc>
                <a:extLst>
                  <a:ext uri="{0D108BD9-81ED-4DB2-BD59-A6C34878D82A}">
                    <a16:rowId xmlns:a16="http://schemas.microsoft.com/office/drawing/2014/main" xmlns="" val="3031169278"/>
                  </a:ext>
                </a:extLst>
              </a:tr>
              <a:tr h="29864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n-US" sz="110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754" marR="67754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754" marR="67754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754" marR="67754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754" marR="67754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754" marR="67754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754" marR="67754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754" marR="67754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754" marR="67754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754" marR="67754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754" marR="67754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754" marR="67754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754" marR="67754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754" marR="67754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754" marR="67754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754" marR="67754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754" marR="67754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754" marR="67754" marT="0" marB="0" anchor="b"/>
                </a:tc>
                <a:extLst>
                  <a:ext uri="{0D108BD9-81ED-4DB2-BD59-A6C34878D82A}">
                    <a16:rowId xmlns:a16="http://schemas.microsoft.com/office/drawing/2014/main" xmlns="" val="1540041439"/>
                  </a:ext>
                </a:extLst>
              </a:tr>
              <a:tr h="29864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754" marR="67754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754" marR="67754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754" marR="67754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754" marR="67754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754" marR="67754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754" marR="67754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754" marR="67754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754" marR="67754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754" marR="67754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754" marR="67754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754" marR="67754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754" marR="67754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754" marR="67754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754" marR="67754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754" marR="67754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754" marR="67754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754" marR="67754" marT="0" marB="0" anchor="b"/>
                </a:tc>
                <a:extLst>
                  <a:ext uri="{0D108BD9-81ED-4DB2-BD59-A6C34878D82A}">
                    <a16:rowId xmlns:a16="http://schemas.microsoft.com/office/drawing/2014/main" xmlns="" val="25089902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42475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62000" y="228600"/>
            <a:ext cx="7924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1"/>
                </a:solidFill>
              </a:rPr>
              <a:t>QUESTIONS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8600" y="1371600"/>
            <a:ext cx="8077200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accent1"/>
                </a:solidFill>
              </a:rPr>
              <a:t>How often do A/BIT meet ?  Varies by school and </a:t>
            </a:r>
            <a:r>
              <a:rPr lang="en-US" sz="3200" dirty="0" smtClean="0">
                <a:solidFill>
                  <a:schemeClr val="accent1"/>
                </a:solidFill>
              </a:rPr>
              <a:t>need.</a:t>
            </a:r>
            <a:endParaRPr lang="en-US" sz="3200" dirty="0">
              <a:solidFill>
                <a:schemeClr val="accent1"/>
              </a:solidFill>
            </a:endParaRPr>
          </a:p>
          <a:p>
            <a:endParaRPr lang="en-US" sz="3200" dirty="0">
              <a:solidFill>
                <a:schemeClr val="accent1"/>
              </a:solidFill>
            </a:endParaRPr>
          </a:p>
          <a:p>
            <a:r>
              <a:rPr lang="en-US" sz="3200" dirty="0">
                <a:solidFill>
                  <a:schemeClr val="accent1"/>
                </a:solidFill>
              </a:rPr>
              <a:t>How long should the meeting last?  No more than 90 </a:t>
            </a:r>
            <a:r>
              <a:rPr lang="en-US" sz="3200" dirty="0" smtClean="0">
                <a:solidFill>
                  <a:schemeClr val="accent1"/>
                </a:solidFill>
              </a:rPr>
              <a:t>Minutes.</a:t>
            </a:r>
            <a:endParaRPr lang="en-US" sz="3200" dirty="0">
              <a:solidFill>
                <a:schemeClr val="accent1"/>
              </a:solidFill>
            </a:endParaRPr>
          </a:p>
          <a:p>
            <a:endParaRPr lang="en-US" sz="3200" dirty="0">
              <a:solidFill>
                <a:schemeClr val="accent1"/>
              </a:solidFill>
            </a:endParaRPr>
          </a:p>
          <a:p>
            <a:r>
              <a:rPr lang="en-US" sz="3200" dirty="0">
                <a:solidFill>
                  <a:schemeClr val="accent1"/>
                </a:solidFill>
              </a:rPr>
              <a:t>Do special education students go to A/BIT?</a:t>
            </a:r>
          </a:p>
          <a:p>
            <a:r>
              <a:rPr lang="en-US" sz="3200" dirty="0" smtClean="0">
                <a:solidFill>
                  <a:schemeClr val="accent1"/>
                </a:solidFill>
              </a:rPr>
              <a:t>Students </a:t>
            </a:r>
            <a:r>
              <a:rPr lang="en-US" sz="3200" dirty="0">
                <a:solidFill>
                  <a:schemeClr val="accent1"/>
                </a:solidFill>
              </a:rPr>
              <a:t>participate in SWPBIS and </a:t>
            </a:r>
            <a:r>
              <a:rPr lang="en-US" sz="3200" dirty="0" smtClean="0">
                <a:solidFill>
                  <a:schemeClr val="accent1"/>
                </a:solidFill>
              </a:rPr>
              <a:t>RTI.</a:t>
            </a:r>
            <a:endParaRPr lang="en-US" sz="3200" dirty="0">
              <a:solidFill>
                <a:schemeClr val="accent1"/>
              </a:solidFill>
            </a:endParaRPr>
          </a:p>
          <a:p>
            <a:r>
              <a:rPr lang="en-US" sz="3200" dirty="0">
                <a:solidFill>
                  <a:schemeClr val="accent1"/>
                </a:solidFill>
              </a:rPr>
              <a:t>a</a:t>
            </a:r>
            <a:r>
              <a:rPr lang="en-US" sz="3200" dirty="0" smtClean="0">
                <a:solidFill>
                  <a:schemeClr val="accent1"/>
                </a:solidFill>
              </a:rPr>
              <a:t>ny </a:t>
            </a:r>
            <a:r>
              <a:rPr lang="en-US" sz="3200" dirty="0">
                <a:solidFill>
                  <a:schemeClr val="accent1"/>
                </a:solidFill>
              </a:rPr>
              <a:t>individualized interventions need to be documented on the IEP</a:t>
            </a:r>
          </a:p>
          <a:p>
            <a:endParaRPr lang="en-US" dirty="0">
              <a:solidFill>
                <a:schemeClr val="accent1"/>
              </a:solidFill>
            </a:endParaRPr>
          </a:p>
          <a:p>
            <a:endParaRPr lang="en-US" dirty="0">
              <a:solidFill>
                <a:schemeClr val="accent1"/>
              </a:solidFill>
            </a:endParaRPr>
          </a:p>
          <a:p>
            <a:endParaRPr lang="en-US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0028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62000" y="304800"/>
            <a:ext cx="7924800" cy="838200"/>
          </a:xfrm>
        </p:spPr>
        <p:txBody>
          <a:bodyPr/>
          <a:lstStyle/>
          <a:p>
            <a:pPr algn="ctr"/>
            <a:r>
              <a:rPr lang="en-US" sz="3600" b="1" dirty="0"/>
              <a:t>Review </a:t>
            </a:r>
            <a:r>
              <a:rPr lang="en-US" dirty="0"/>
              <a:t>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1371600"/>
            <a:ext cx="83820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C000"/>
                </a:solidFill>
              </a:rPr>
              <a:t>TIER I: School Wide-Class Wide</a:t>
            </a:r>
          </a:p>
          <a:p>
            <a:endParaRPr lang="en-US" sz="3200" b="1" dirty="0">
              <a:solidFill>
                <a:srgbClr val="FFC000"/>
              </a:solidFill>
            </a:endParaRPr>
          </a:p>
          <a:p>
            <a:r>
              <a:rPr lang="en-US" sz="3200" b="1" dirty="0">
                <a:solidFill>
                  <a:srgbClr val="FFC000"/>
                </a:solidFill>
              </a:rPr>
              <a:t>TIER II: Small Group</a:t>
            </a:r>
          </a:p>
          <a:p>
            <a:endParaRPr lang="en-US" sz="3200" b="1" dirty="0">
              <a:solidFill>
                <a:srgbClr val="FFC000"/>
              </a:solidFill>
            </a:endParaRPr>
          </a:p>
          <a:p>
            <a:r>
              <a:rPr lang="en-US" sz="3200" b="1" dirty="0">
                <a:solidFill>
                  <a:srgbClr val="FFC000"/>
                </a:solidFill>
              </a:rPr>
              <a:t>TIER III: Individualized Instruction</a:t>
            </a:r>
          </a:p>
          <a:p>
            <a:endParaRPr lang="en-US" sz="3200" b="1" dirty="0">
              <a:solidFill>
                <a:srgbClr val="FFC000"/>
              </a:solidFill>
            </a:endParaRPr>
          </a:p>
          <a:p>
            <a:r>
              <a:rPr lang="en-US" sz="3200" b="1" dirty="0">
                <a:solidFill>
                  <a:srgbClr val="FFC000"/>
                </a:solidFill>
              </a:rPr>
              <a:t>TIER IV: Individualized Assessment for Special Education Services </a:t>
            </a:r>
          </a:p>
        </p:txBody>
      </p:sp>
    </p:spTree>
    <p:extLst>
      <p:ext uri="{BB962C8B-B14F-4D97-AF65-F5344CB8AC3E}">
        <p14:creationId xmlns:p14="http://schemas.microsoft.com/office/powerpoint/2010/main" val="39129963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sosceles Triangle 1">
            <a:extLst>
              <a:ext uri="{FF2B5EF4-FFF2-40B4-BE49-F238E27FC236}">
                <a16:creationId xmlns:a16="http://schemas.microsoft.com/office/drawing/2014/main" xmlns="" id="{BEF5CDED-D090-4A67-B7EC-EF576FBF08FF}"/>
              </a:ext>
            </a:extLst>
          </p:cNvPr>
          <p:cNvSpPr/>
          <p:nvPr/>
        </p:nvSpPr>
        <p:spPr>
          <a:xfrm rot="10800000">
            <a:off x="2438399" y="685800"/>
            <a:ext cx="3581400" cy="5486400"/>
          </a:xfrm>
          <a:prstGeom prst="triangle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xmlns="" id="{1F01ED9B-BB72-4995-9F9D-85E4883A7A92}"/>
              </a:ext>
            </a:extLst>
          </p:cNvPr>
          <p:cNvCxnSpPr>
            <a:cxnSpLocks/>
          </p:cNvCxnSpPr>
          <p:nvPr/>
        </p:nvCxnSpPr>
        <p:spPr>
          <a:xfrm>
            <a:off x="3789622" y="4343400"/>
            <a:ext cx="1035591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xmlns="" id="{15581DA2-CFF0-4FE6-95D1-37B12DC7544C}"/>
              </a:ext>
            </a:extLst>
          </p:cNvPr>
          <p:cNvCxnSpPr>
            <a:cxnSpLocks/>
          </p:cNvCxnSpPr>
          <p:nvPr/>
        </p:nvCxnSpPr>
        <p:spPr>
          <a:xfrm>
            <a:off x="3415512" y="3429000"/>
            <a:ext cx="1524000" cy="0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xmlns="" id="{91D8818D-0AB2-4727-8AF2-2D0A4B1A3DB6}"/>
              </a:ext>
            </a:extLst>
          </p:cNvPr>
          <p:cNvCxnSpPr>
            <a:cxnSpLocks/>
          </p:cNvCxnSpPr>
          <p:nvPr/>
        </p:nvCxnSpPr>
        <p:spPr>
          <a:xfrm flipV="1">
            <a:off x="3057518" y="2297824"/>
            <a:ext cx="2133600" cy="1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xmlns="" id="{EEDF6FFA-49A2-422E-96D6-B83B61B2C04F}"/>
              </a:ext>
            </a:extLst>
          </p:cNvPr>
          <p:cNvCxnSpPr>
            <a:cxnSpLocks/>
          </p:cNvCxnSpPr>
          <p:nvPr/>
        </p:nvCxnSpPr>
        <p:spPr>
          <a:xfrm>
            <a:off x="4572000" y="5029200"/>
            <a:ext cx="0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xmlns="" id="{5D76D078-EFEF-449F-BBCA-A2F9ED8A36BD}"/>
              </a:ext>
            </a:extLst>
          </p:cNvPr>
          <p:cNvCxnSpPr>
            <a:cxnSpLocks/>
          </p:cNvCxnSpPr>
          <p:nvPr/>
        </p:nvCxnSpPr>
        <p:spPr>
          <a:xfrm>
            <a:off x="1106212" y="3429000"/>
            <a:ext cx="2057400" cy="0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xmlns="" id="{60B9D595-3E20-4857-AEF6-5A824B17DF03}"/>
              </a:ext>
            </a:extLst>
          </p:cNvPr>
          <p:cNvCxnSpPr>
            <a:cxnSpLocks/>
          </p:cNvCxnSpPr>
          <p:nvPr/>
        </p:nvCxnSpPr>
        <p:spPr>
          <a:xfrm>
            <a:off x="795132" y="2334611"/>
            <a:ext cx="1983253" cy="1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xmlns="" id="{60C6E82B-988E-4C1A-9BE1-917A43E128F4}"/>
              </a:ext>
            </a:extLst>
          </p:cNvPr>
          <p:cNvCxnSpPr>
            <a:cxnSpLocks/>
          </p:cNvCxnSpPr>
          <p:nvPr/>
        </p:nvCxnSpPr>
        <p:spPr>
          <a:xfrm>
            <a:off x="457200" y="4369676"/>
            <a:ext cx="3175622" cy="0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4033664" y="5383924"/>
            <a:ext cx="44768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721255" y="5379311"/>
            <a:ext cx="2911567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339904" y="1818290"/>
            <a:ext cx="1295402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5C2A"/>
                </a:solidFill>
              </a:rPr>
              <a:t>TIER I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414469" y="2949465"/>
            <a:ext cx="1295402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FF00"/>
                </a:solidFill>
              </a:rPr>
              <a:t>TIER II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529811" y="3863864"/>
            <a:ext cx="1295402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C000"/>
                </a:solidFill>
              </a:rPr>
              <a:t>TIER III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567723" y="5059997"/>
            <a:ext cx="12954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TIER IV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452" y="1902873"/>
            <a:ext cx="28264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SCHOOL </a:t>
            </a:r>
            <a:r>
              <a:rPr lang="en-US" b="1" dirty="0" smtClean="0">
                <a:solidFill>
                  <a:schemeClr val="bg1"/>
                </a:solidFill>
              </a:rPr>
              <a:t>PERSONNEL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22941" y="3071646"/>
            <a:ext cx="29037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SCHOOL </a:t>
            </a:r>
            <a:r>
              <a:rPr lang="en-US" b="1" dirty="0" smtClean="0">
                <a:solidFill>
                  <a:schemeClr val="bg1"/>
                </a:solidFill>
              </a:rPr>
              <a:t>PERSONNEL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38914" y="4069479"/>
            <a:ext cx="24735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SCHOOL </a:t>
            </a:r>
            <a:r>
              <a:rPr lang="en-US" b="1" dirty="0" smtClean="0">
                <a:solidFill>
                  <a:schemeClr val="bg1"/>
                </a:solidFill>
              </a:rPr>
              <a:t>PERSONNEL</a:t>
            </a:r>
            <a:endParaRPr lang="en-US" b="1" dirty="0">
              <a:solidFill>
                <a:schemeClr val="bg1"/>
              </a:solidFill>
            </a:endParaRP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SPOE  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695552" y="5436644"/>
            <a:ext cx="1578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SPOE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133600" y="304800"/>
            <a:ext cx="4267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MULTI TIER SYSTEM OF SUPPORT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95132" y="1143000"/>
            <a:ext cx="16432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RTI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00800" y="1143000"/>
            <a:ext cx="12184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SWPBIS</a:t>
            </a:r>
          </a:p>
        </p:txBody>
      </p:sp>
      <p:cxnSp>
        <p:nvCxnSpPr>
          <p:cNvPr id="30" name="Straight Arrow Connector 29"/>
          <p:cNvCxnSpPr/>
          <p:nvPr/>
        </p:nvCxnSpPr>
        <p:spPr>
          <a:xfrm flipH="1" flipV="1">
            <a:off x="5851635" y="2328042"/>
            <a:ext cx="2525110" cy="23647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H="1" flipV="1">
            <a:off x="5610146" y="3440979"/>
            <a:ext cx="2525110" cy="16501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H="1" flipV="1">
            <a:off x="5105398" y="4437313"/>
            <a:ext cx="2679896" cy="1"/>
          </a:xfrm>
          <a:prstGeom prst="straightConnector1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H="1">
            <a:off x="4882188" y="5383924"/>
            <a:ext cx="2737095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Rectangle 36"/>
          <p:cNvSpPr/>
          <p:nvPr/>
        </p:nvSpPr>
        <p:spPr>
          <a:xfrm>
            <a:off x="5773070" y="3033978"/>
            <a:ext cx="2778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SCHOOL </a:t>
            </a:r>
            <a:r>
              <a:rPr lang="en-US" b="1" dirty="0" smtClean="0">
                <a:solidFill>
                  <a:schemeClr val="bg1"/>
                </a:solidFill>
              </a:rPr>
              <a:t>PERSONNEL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5822811" y="1902873"/>
            <a:ext cx="2778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SCHOOL </a:t>
            </a:r>
            <a:r>
              <a:rPr lang="en-US" b="1" dirty="0" smtClean="0">
                <a:solidFill>
                  <a:schemeClr val="bg1"/>
                </a:solidFill>
              </a:rPr>
              <a:t>PERSONNEL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580506" y="4109864"/>
            <a:ext cx="22774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SCHOOL </a:t>
            </a:r>
            <a:r>
              <a:rPr lang="en-US" b="1" dirty="0" smtClean="0">
                <a:solidFill>
                  <a:schemeClr val="bg1"/>
                </a:solidFill>
              </a:rPr>
              <a:t>PERSONNEL</a:t>
            </a:r>
            <a:endParaRPr lang="en-US" b="1" dirty="0">
              <a:solidFill>
                <a:schemeClr val="bg1"/>
              </a:solidFill>
            </a:endParaRP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SPOE  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142477" y="5442242"/>
            <a:ext cx="1578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SPOE</a:t>
            </a:r>
          </a:p>
        </p:txBody>
      </p:sp>
    </p:spTree>
    <p:extLst>
      <p:ext uri="{BB962C8B-B14F-4D97-AF65-F5344CB8AC3E}">
        <p14:creationId xmlns:p14="http://schemas.microsoft.com/office/powerpoint/2010/main" val="25155158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3834" y="381000"/>
            <a:ext cx="7924800" cy="1143000"/>
          </a:xfrm>
        </p:spPr>
        <p:txBody>
          <a:bodyPr/>
          <a:lstStyle/>
          <a:p>
            <a:pPr algn="ctr"/>
            <a:r>
              <a:rPr lang="en-US" sz="3200" b="1" dirty="0"/>
              <a:t>MONTHLY </a:t>
            </a:r>
            <a:r>
              <a:rPr lang="en-US" sz="3200" b="1" dirty="0" err="1" smtClean="0"/>
              <a:t>PerFORMANCE</a:t>
            </a:r>
            <a:r>
              <a:rPr lang="en-US" sz="3200" b="1" dirty="0" smtClean="0"/>
              <a:t> </a:t>
            </a:r>
            <a:r>
              <a:rPr lang="en-US" sz="3200" b="1" dirty="0"/>
              <a:t>REPORT</a:t>
            </a:r>
            <a:br>
              <a:rPr lang="en-US" sz="3200" b="1" dirty="0"/>
            </a:br>
            <a:r>
              <a:rPr lang="en-US" sz="1600" b="1" dirty="0"/>
              <a:t>Information reported by</a:t>
            </a:r>
            <a:br>
              <a:rPr lang="en-US" sz="1600" b="1" dirty="0"/>
            </a:br>
            <a:r>
              <a:rPr lang="en-US" sz="1600" b="1" dirty="0"/>
              <a:t>the spoe </a:t>
            </a:r>
            <a:r>
              <a:rPr lang="en-US" sz="3200" b="1" dirty="0"/>
              <a:t/>
            </a:r>
            <a:br>
              <a:rPr lang="en-US" sz="3200" b="1" dirty="0"/>
            </a:br>
            <a:endParaRPr lang="en-US" sz="3200" b="1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1038978"/>
              </p:ext>
            </p:extLst>
          </p:nvPr>
        </p:nvGraphicFramePr>
        <p:xfrm>
          <a:off x="228601" y="1676397"/>
          <a:ext cx="8762998" cy="381000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25012">
                  <a:extLst>
                    <a:ext uri="{9D8B030D-6E8A-4147-A177-3AD203B41FA5}">
                      <a16:colId xmlns:a16="http://schemas.microsoft.com/office/drawing/2014/main" xmlns="" val="1660682414"/>
                    </a:ext>
                  </a:extLst>
                </a:gridCol>
                <a:gridCol w="1034291">
                  <a:extLst>
                    <a:ext uri="{9D8B030D-6E8A-4147-A177-3AD203B41FA5}">
                      <a16:colId xmlns:a16="http://schemas.microsoft.com/office/drawing/2014/main" xmlns="" val="424262381"/>
                    </a:ext>
                  </a:extLst>
                </a:gridCol>
                <a:gridCol w="680779">
                  <a:extLst>
                    <a:ext uri="{9D8B030D-6E8A-4147-A177-3AD203B41FA5}">
                      <a16:colId xmlns:a16="http://schemas.microsoft.com/office/drawing/2014/main" xmlns="" val="3898174106"/>
                    </a:ext>
                  </a:extLst>
                </a:gridCol>
                <a:gridCol w="953245">
                  <a:extLst>
                    <a:ext uri="{9D8B030D-6E8A-4147-A177-3AD203B41FA5}">
                      <a16:colId xmlns:a16="http://schemas.microsoft.com/office/drawing/2014/main" xmlns="" val="3333177490"/>
                    </a:ext>
                  </a:extLst>
                </a:gridCol>
                <a:gridCol w="873744">
                  <a:extLst>
                    <a:ext uri="{9D8B030D-6E8A-4147-A177-3AD203B41FA5}">
                      <a16:colId xmlns:a16="http://schemas.microsoft.com/office/drawing/2014/main" xmlns="" val="2336070899"/>
                    </a:ext>
                  </a:extLst>
                </a:gridCol>
                <a:gridCol w="762597">
                  <a:extLst>
                    <a:ext uri="{9D8B030D-6E8A-4147-A177-3AD203B41FA5}">
                      <a16:colId xmlns:a16="http://schemas.microsoft.com/office/drawing/2014/main" xmlns="" val="2346740662"/>
                    </a:ext>
                  </a:extLst>
                </a:gridCol>
                <a:gridCol w="1106074">
                  <a:extLst>
                    <a:ext uri="{9D8B030D-6E8A-4147-A177-3AD203B41FA5}">
                      <a16:colId xmlns:a16="http://schemas.microsoft.com/office/drawing/2014/main" xmlns="" val="2143483282"/>
                    </a:ext>
                  </a:extLst>
                </a:gridCol>
                <a:gridCol w="1227256">
                  <a:extLst>
                    <a:ext uri="{9D8B030D-6E8A-4147-A177-3AD203B41FA5}">
                      <a16:colId xmlns:a16="http://schemas.microsoft.com/office/drawing/2014/main" xmlns="" val="3493511059"/>
                    </a:ext>
                  </a:extLst>
                </a:gridCol>
              </a:tblGrid>
              <a:tr h="92537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School</a:t>
                      </a:r>
                      <a:endParaRPr lang="en-US" sz="110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Student’s Name</a:t>
                      </a:r>
                      <a:endParaRPr lang="en-US" sz="110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Grade</a:t>
                      </a:r>
                      <a:endParaRPr lang="en-US" sz="110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Referral Source*A</a:t>
                      </a:r>
                      <a:endParaRPr lang="en-US" sz="110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Reason for Referral</a:t>
                      </a:r>
                      <a:endParaRPr lang="en-US" sz="110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A/BIT Date</a:t>
                      </a:r>
                      <a:endParaRPr lang="en-US" sz="110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A/BIT Decision*B</a:t>
                      </a:r>
                      <a:endParaRPr lang="en-US" sz="110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</a:rPr>
                        <a:t>A/BIT Decision Date</a:t>
                      </a:r>
                      <a:endParaRPr lang="en-US" sz="1100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371153961"/>
                  </a:ext>
                </a:extLst>
              </a:tr>
              <a:tr h="103386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215835934"/>
                  </a:ext>
                </a:extLst>
              </a:tr>
              <a:tr h="30846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376088990"/>
                  </a:ext>
                </a:extLst>
              </a:tr>
              <a:tr h="30846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427489511"/>
                  </a:ext>
                </a:extLst>
              </a:tr>
              <a:tr h="30846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695679229"/>
                  </a:ext>
                </a:extLst>
              </a:tr>
              <a:tr h="30846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941367640"/>
                  </a:ext>
                </a:extLst>
              </a:tr>
              <a:tr h="30846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77207478"/>
                  </a:ext>
                </a:extLst>
              </a:tr>
              <a:tr h="30846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3635862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60390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19200" y="313765"/>
            <a:ext cx="6781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C000"/>
                </a:solidFill>
              </a:rPr>
              <a:t>TRIGGERS  TO INITIATION      </a:t>
            </a:r>
          </a:p>
          <a:p>
            <a:pPr algn="ctr"/>
            <a:r>
              <a:rPr lang="en-US" sz="3600" b="1" dirty="0">
                <a:solidFill>
                  <a:srgbClr val="FFC000"/>
                </a:solidFill>
              </a:rPr>
              <a:t>     TIER II     INTERVENTIONS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4800" y="2716887"/>
            <a:ext cx="3962401" cy="2246769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FFC000"/>
                </a:solidFill>
              </a:rPr>
              <a:t>    </a:t>
            </a:r>
            <a:r>
              <a:rPr lang="en-US" sz="2800" b="1" dirty="0">
                <a:solidFill>
                  <a:srgbClr val="FFC000"/>
                </a:solidFill>
              </a:rPr>
              <a:t>ACADEMIC	</a:t>
            </a:r>
          </a:p>
          <a:p>
            <a:pPr algn="ctr"/>
            <a:endParaRPr lang="en-US" sz="2800" b="1" dirty="0">
              <a:solidFill>
                <a:srgbClr val="FFC000"/>
              </a:solidFill>
            </a:endParaRPr>
          </a:p>
          <a:p>
            <a:pPr algn="ctr"/>
            <a:r>
              <a:rPr lang="en-US" sz="2800" b="1" dirty="0">
                <a:solidFill>
                  <a:srgbClr val="FFC000"/>
                </a:solidFill>
              </a:rPr>
              <a:t>One Grade Level </a:t>
            </a:r>
          </a:p>
          <a:p>
            <a:pPr algn="ctr"/>
            <a:r>
              <a:rPr lang="en-US" sz="2800" b="1" dirty="0">
                <a:solidFill>
                  <a:srgbClr val="FFC000"/>
                </a:solidFill>
              </a:rPr>
              <a:t>Below peers</a:t>
            </a:r>
          </a:p>
          <a:p>
            <a:pPr algn="ctr"/>
            <a:endParaRPr lang="en-US" sz="2800" b="1" dirty="0">
              <a:solidFill>
                <a:srgbClr val="FFC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24400" y="2638059"/>
            <a:ext cx="3962400" cy="267765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C000"/>
                </a:solidFill>
              </a:rPr>
              <a:t>BEHAVIOR</a:t>
            </a:r>
          </a:p>
          <a:p>
            <a:pPr algn="ctr"/>
            <a:endParaRPr lang="en-US" sz="2800" b="1" dirty="0">
              <a:solidFill>
                <a:srgbClr val="FFC000"/>
              </a:solidFill>
            </a:endParaRPr>
          </a:p>
          <a:p>
            <a:pPr algn="ctr"/>
            <a:r>
              <a:rPr lang="en-US" sz="2800" b="1" dirty="0">
                <a:solidFill>
                  <a:srgbClr val="FFC000"/>
                </a:solidFill>
              </a:rPr>
              <a:t>2 OSS</a:t>
            </a:r>
          </a:p>
          <a:p>
            <a:pPr algn="ctr"/>
            <a:r>
              <a:rPr lang="en-US" sz="2800" b="1" dirty="0">
                <a:solidFill>
                  <a:srgbClr val="FFC000"/>
                </a:solidFill>
              </a:rPr>
              <a:t>4 ODRs –Major infractions </a:t>
            </a:r>
          </a:p>
          <a:p>
            <a:pPr algn="ctr"/>
            <a:endParaRPr lang="en-US" sz="28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87895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505200" y="322467"/>
            <a:ext cx="2362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FFC000"/>
                </a:solidFill>
              </a:rPr>
              <a:t>Tier II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11667" y="1195890"/>
            <a:ext cx="3962401" cy="5262979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FFC000"/>
                </a:solidFill>
              </a:rPr>
              <a:t>    </a:t>
            </a:r>
            <a:r>
              <a:rPr lang="en-US" sz="2800" b="1" dirty="0">
                <a:solidFill>
                  <a:srgbClr val="FFC000"/>
                </a:solidFill>
              </a:rPr>
              <a:t>ACADEMIC	</a:t>
            </a:r>
          </a:p>
          <a:p>
            <a:endParaRPr lang="en-US" sz="2800" b="1" dirty="0">
              <a:solidFill>
                <a:srgbClr val="FFC000"/>
              </a:solidFill>
            </a:endParaRPr>
          </a:p>
          <a:p>
            <a:r>
              <a:rPr lang="en-US" sz="2400" b="1" dirty="0">
                <a:solidFill>
                  <a:srgbClr val="FFC000"/>
                </a:solidFill>
              </a:rPr>
              <a:t>LEXIA					          </a:t>
            </a:r>
          </a:p>
          <a:p>
            <a:endParaRPr lang="en-US" sz="2400" b="1" dirty="0">
              <a:solidFill>
                <a:srgbClr val="FFC000"/>
              </a:solidFill>
            </a:endParaRPr>
          </a:p>
          <a:p>
            <a:r>
              <a:rPr lang="en-US" sz="2400" b="1" dirty="0">
                <a:solidFill>
                  <a:srgbClr val="FFC000"/>
                </a:solidFill>
              </a:rPr>
              <a:t>i Ready</a:t>
            </a:r>
            <a:r>
              <a:rPr lang="en-US" sz="2400" dirty="0">
                <a:solidFill>
                  <a:srgbClr val="FFC000"/>
                </a:solidFill>
              </a:rPr>
              <a:t>	</a:t>
            </a:r>
          </a:p>
          <a:p>
            <a:endParaRPr lang="en-US" sz="2400" dirty="0">
              <a:solidFill>
                <a:srgbClr val="FFC000"/>
              </a:solidFill>
            </a:endParaRPr>
          </a:p>
          <a:p>
            <a:r>
              <a:rPr lang="en-US" sz="2400" dirty="0">
                <a:solidFill>
                  <a:srgbClr val="FFC000"/>
                </a:solidFill>
              </a:rPr>
              <a:t>https://www.tn.gov/education/topic/tdoe2-rti-current-update</a:t>
            </a:r>
            <a:r>
              <a:rPr lang="en-US" sz="3200" dirty="0">
                <a:solidFill>
                  <a:srgbClr val="FFC000"/>
                </a:solidFill>
              </a:rPr>
              <a:t>							</a:t>
            </a:r>
          </a:p>
          <a:p>
            <a:r>
              <a:rPr lang="en-US" sz="3200" dirty="0">
                <a:solidFill>
                  <a:srgbClr val="FFC000"/>
                </a:solidFill>
              </a:rPr>
              <a:t> </a:t>
            </a:r>
            <a:r>
              <a:rPr lang="en-US" sz="2400" dirty="0">
                <a:solidFill>
                  <a:srgbClr val="FFC000"/>
                </a:solidFill>
              </a:rPr>
              <a:t>https://www.tn.gov/education/article/tdoe3-rti-educators-implementation-guide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724400" y="1119982"/>
            <a:ext cx="3962400" cy="430887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C000"/>
                </a:solidFill>
              </a:rPr>
              <a:t>BEHAVIOR</a:t>
            </a:r>
          </a:p>
          <a:p>
            <a:pPr algn="ctr"/>
            <a:endParaRPr lang="en-US" sz="2800" b="1" dirty="0">
              <a:solidFill>
                <a:srgbClr val="FFC000"/>
              </a:solidFill>
            </a:endParaRPr>
          </a:p>
          <a:p>
            <a:pPr algn="ctr"/>
            <a:r>
              <a:rPr lang="en-US" sz="2800" b="1" dirty="0">
                <a:solidFill>
                  <a:srgbClr val="FFC000"/>
                </a:solidFill>
              </a:rPr>
              <a:t>Tier II ( Toolbox)</a:t>
            </a:r>
          </a:p>
          <a:p>
            <a:pPr algn="ctr"/>
            <a:r>
              <a:rPr lang="en-US" sz="2800" b="1" dirty="0">
                <a:solidFill>
                  <a:srgbClr val="FFC000"/>
                </a:solidFill>
              </a:rPr>
              <a:t> </a:t>
            </a:r>
          </a:p>
          <a:p>
            <a:pPr algn="ctr"/>
            <a:r>
              <a:rPr lang="en-US" b="1" dirty="0">
                <a:solidFill>
                  <a:srgbClr val="FFC000"/>
                </a:solidFill>
              </a:rPr>
              <a:t>    CICO</a:t>
            </a:r>
          </a:p>
          <a:p>
            <a:pPr algn="ctr"/>
            <a:r>
              <a:rPr lang="en-US" b="1" dirty="0">
                <a:solidFill>
                  <a:srgbClr val="FFC000"/>
                </a:solidFill>
              </a:rPr>
              <a:t> </a:t>
            </a:r>
          </a:p>
          <a:p>
            <a:r>
              <a:rPr lang="en-US" b="1" dirty="0">
                <a:solidFill>
                  <a:srgbClr val="FFC000"/>
                </a:solidFill>
              </a:rPr>
              <a:t>    		Social Group Training</a:t>
            </a:r>
          </a:p>
          <a:p>
            <a:endParaRPr lang="en-US" b="1" dirty="0">
              <a:solidFill>
                <a:srgbClr val="FFC000"/>
              </a:solidFill>
            </a:endParaRPr>
          </a:p>
          <a:p>
            <a:r>
              <a:rPr lang="en-US" b="1" dirty="0">
                <a:solidFill>
                  <a:srgbClr val="FFC000"/>
                </a:solidFill>
              </a:rPr>
              <a:t>     	     		 Contracts</a:t>
            </a:r>
          </a:p>
          <a:p>
            <a:endParaRPr lang="en-US" b="1" dirty="0">
              <a:solidFill>
                <a:srgbClr val="FFC000"/>
              </a:solidFill>
            </a:endParaRPr>
          </a:p>
          <a:p>
            <a:r>
              <a:rPr lang="en-US" b="1" dirty="0">
                <a:solidFill>
                  <a:srgbClr val="FFC000"/>
                </a:solidFill>
              </a:rPr>
              <a:t>	       	Social Skills group </a:t>
            </a:r>
          </a:p>
          <a:p>
            <a:endParaRPr lang="en-US" b="1" dirty="0">
              <a:solidFill>
                <a:srgbClr val="FFC000"/>
              </a:solidFill>
            </a:endParaRPr>
          </a:p>
          <a:p>
            <a:r>
              <a:rPr lang="en-US" b="1" dirty="0">
                <a:solidFill>
                  <a:srgbClr val="FFC000"/>
                </a:solidFill>
              </a:rPr>
              <a:t>		Check and Connect</a:t>
            </a:r>
          </a:p>
        </p:txBody>
      </p:sp>
    </p:spTree>
    <p:extLst>
      <p:ext uri="{BB962C8B-B14F-4D97-AF65-F5344CB8AC3E}">
        <p14:creationId xmlns:p14="http://schemas.microsoft.com/office/powerpoint/2010/main" val="8070274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val 11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73562" y="2121408"/>
            <a:ext cx="1961388" cy="2615184"/>
          </a:xfrm>
          <a:prstGeom prst="ellipse">
            <a:avLst/>
          </a:prstGeom>
          <a:noFill/>
          <a:ln w="317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035385" y="802767"/>
            <a:ext cx="5493258" cy="4937760"/>
          </a:xfrm>
          <a:prstGeom prst="rect">
            <a:avLst/>
          </a:prstGeom>
          <a:solidFill>
            <a:srgbClr val="FFFFFF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1054" y="1452359"/>
            <a:ext cx="5021921" cy="36385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8821" y="1143000"/>
            <a:ext cx="2897316" cy="2286000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kern="1200" dirty="0">
                <a:solidFill>
                  <a:srgbClr val="FFC000"/>
                </a:solidFill>
                <a:latin typeface="+mj-lt"/>
                <a:ea typeface="+mj-ea"/>
                <a:cs typeface="+mj-cs"/>
              </a:rPr>
              <a:t>Tier II</a:t>
            </a:r>
          </a:p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dirty="0">
                <a:solidFill>
                  <a:srgbClr val="FFC000"/>
                </a:solidFill>
                <a:latin typeface="+mj-lt"/>
                <a:ea typeface="+mj-ea"/>
                <a:cs typeface="+mj-cs"/>
              </a:rPr>
              <a:t>Academic </a:t>
            </a:r>
            <a:endParaRPr lang="en-US" sz="2800" kern="1200" dirty="0">
              <a:solidFill>
                <a:srgbClr val="FFC000"/>
              </a:solidFill>
              <a:latin typeface="+mj-lt"/>
              <a:ea typeface="+mj-ea"/>
              <a:cs typeface="+mj-cs"/>
            </a:endParaRPr>
          </a:p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kern="1200" dirty="0">
                <a:solidFill>
                  <a:srgbClr val="FFC000"/>
                </a:solidFill>
                <a:latin typeface="+mj-lt"/>
                <a:ea typeface="+mj-ea"/>
                <a:cs typeface="+mj-cs"/>
              </a:rPr>
              <a:t>Intervention Form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0174" y="731520"/>
            <a:ext cx="6583680" cy="5009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9624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170" y="980420"/>
            <a:ext cx="6943725" cy="4953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71170" y="341256"/>
            <a:ext cx="80394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C000"/>
                </a:solidFill>
              </a:rPr>
              <a:t>TIER II BEHAVIOR INTERVENTION FROM</a:t>
            </a:r>
          </a:p>
        </p:txBody>
      </p:sp>
      <p:sp>
        <p:nvSpPr>
          <p:cNvPr id="7" name="Rectangle 6"/>
          <p:cNvSpPr/>
          <p:nvPr/>
        </p:nvSpPr>
        <p:spPr>
          <a:xfrm>
            <a:off x="914399" y="5933448"/>
            <a:ext cx="660049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C000"/>
                </a:solidFill>
              </a:rPr>
              <a:t>http://jpschools.org/department/positive-behavior-interventions-and-supports-pbis/</a:t>
            </a:r>
          </a:p>
        </p:txBody>
      </p:sp>
    </p:spTree>
    <p:extLst>
      <p:ext uri="{BB962C8B-B14F-4D97-AF65-F5344CB8AC3E}">
        <p14:creationId xmlns:p14="http://schemas.microsoft.com/office/powerpoint/2010/main" val="9351227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7505" y="375719"/>
            <a:ext cx="5085525" cy="5417189"/>
          </a:xfrm>
          <a:prstGeom prst="rect">
            <a:avLst/>
          </a:prstGeom>
        </p:spPr>
      </p:pic>
      <p:sp>
        <p:nvSpPr>
          <p:cNvPr id="27" name="Down Arrow 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6200000">
            <a:off x="600075" y="1491343"/>
            <a:ext cx="2500311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chemeClr val="tx1">
              <a:lumMod val="85000"/>
              <a:lumOff val="15000"/>
            </a:schemeClr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679" y="2209800"/>
            <a:ext cx="3252121" cy="2547257"/>
          </a:xfrm>
          <a:noFill/>
        </p:spPr>
        <p:txBody>
          <a:bodyPr anchor="ctr">
            <a:normAutofit/>
          </a:bodyPr>
          <a:lstStyle/>
          <a:p>
            <a:pPr algn="ctr"/>
            <a:r>
              <a:rPr lang="en-US" sz="3100" b="1" dirty="0"/>
              <a:t>RATE OF IMPROVEMENT </a:t>
            </a:r>
          </a:p>
        </p:txBody>
      </p:sp>
      <p:sp>
        <p:nvSpPr>
          <p:cNvPr id="4" name="Rectangle 3"/>
          <p:cNvSpPr/>
          <p:nvPr/>
        </p:nvSpPr>
        <p:spPr>
          <a:xfrm>
            <a:off x="6477000" y="1828800"/>
            <a:ext cx="152400" cy="161939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57997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2399" y="1676400"/>
            <a:ext cx="899160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3600" b="1" dirty="0">
                <a:solidFill>
                  <a:srgbClr val="FFC000"/>
                </a:solidFill>
              </a:rPr>
              <a:t>THE STUDENT HAS NOT RESPONED  TO TIER II  INTERVENTIONS </a:t>
            </a:r>
          </a:p>
          <a:p>
            <a:endParaRPr lang="en-US" sz="3600" b="1" dirty="0">
              <a:solidFill>
                <a:srgbClr val="FFC000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3600" b="1" dirty="0">
                <a:solidFill>
                  <a:srgbClr val="FFC000"/>
                </a:solidFill>
              </a:rPr>
              <a:t>THE </a:t>
            </a:r>
            <a:r>
              <a:rPr lang="en-US" sz="3600" b="1" dirty="0" smtClean="0">
                <a:solidFill>
                  <a:srgbClr val="FFC000"/>
                </a:solidFill>
              </a:rPr>
              <a:t>DEFICIT </a:t>
            </a:r>
            <a:r>
              <a:rPr lang="en-US" sz="3600" b="1" dirty="0">
                <a:solidFill>
                  <a:srgbClr val="FFC000"/>
                </a:solidFill>
              </a:rPr>
              <a:t>IS SO SEVERE THAT A TIER III  IS  NECESSARY</a:t>
            </a:r>
          </a:p>
          <a:p>
            <a:endParaRPr lang="en-US" sz="3600" b="1" dirty="0">
              <a:solidFill>
                <a:srgbClr val="FFC000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3600" b="1" dirty="0">
                <a:solidFill>
                  <a:srgbClr val="FFC000"/>
                </a:solidFill>
              </a:rPr>
              <a:t>3</a:t>
            </a:r>
            <a:r>
              <a:rPr lang="en-US" sz="3600" b="1" u="sng" dirty="0">
                <a:solidFill>
                  <a:srgbClr val="FFC000"/>
                </a:solidFill>
              </a:rPr>
              <a:t>&gt; </a:t>
            </a:r>
            <a:r>
              <a:rPr lang="en-US" sz="3600" b="1" dirty="0">
                <a:solidFill>
                  <a:srgbClr val="FFC000"/>
                </a:solidFill>
              </a:rPr>
              <a:t>OSS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279298" y="195498"/>
            <a:ext cx="517436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Tier III Triggers</a:t>
            </a:r>
          </a:p>
        </p:txBody>
      </p:sp>
    </p:spTree>
    <p:extLst>
      <p:ext uri="{BB962C8B-B14F-4D97-AF65-F5344CB8AC3E}">
        <p14:creationId xmlns:p14="http://schemas.microsoft.com/office/powerpoint/2010/main" val="32039548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1340069"/>
            <a:ext cx="6069121" cy="48463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38199" y="367862"/>
            <a:ext cx="69835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C000"/>
                </a:solidFill>
              </a:rPr>
              <a:t>TIER III INTERVENTION REQUEST</a:t>
            </a:r>
          </a:p>
        </p:txBody>
      </p:sp>
    </p:spTree>
    <p:extLst>
      <p:ext uri="{BB962C8B-B14F-4D97-AF65-F5344CB8AC3E}">
        <p14:creationId xmlns:p14="http://schemas.microsoft.com/office/powerpoint/2010/main" val="10711113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1667" y="1195890"/>
            <a:ext cx="3962401" cy="5262979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FFC000"/>
                </a:solidFill>
              </a:rPr>
              <a:t>    </a:t>
            </a:r>
            <a:r>
              <a:rPr lang="en-US" sz="2800" b="1" dirty="0">
                <a:solidFill>
                  <a:srgbClr val="FFC000"/>
                </a:solidFill>
              </a:rPr>
              <a:t>ACADEMIC	</a:t>
            </a:r>
          </a:p>
          <a:p>
            <a:endParaRPr lang="en-US" sz="2800" b="1" dirty="0">
              <a:solidFill>
                <a:srgbClr val="FFC000"/>
              </a:solidFill>
            </a:endParaRPr>
          </a:p>
          <a:p>
            <a:r>
              <a:rPr lang="en-US" sz="2400" b="1" dirty="0">
                <a:solidFill>
                  <a:srgbClr val="FFC000"/>
                </a:solidFill>
              </a:rPr>
              <a:t>LEXIA					          </a:t>
            </a:r>
          </a:p>
          <a:p>
            <a:endParaRPr lang="en-US" sz="2400" b="1" dirty="0">
              <a:solidFill>
                <a:srgbClr val="FFC000"/>
              </a:solidFill>
            </a:endParaRPr>
          </a:p>
          <a:p>
            <a:r>
              <a:rPr lang="en-US" sz="2400" b="1" dirty="0">
                <a:solidFill>
                  <a:srgbClr val="FFC000"/>
                </a:solidFill>
              </a:rPr>
              <a:t>i Ready</a:t>
            </a:r>
            <a:r>
              <a:rPr lang="en-US" sz="2400" dirty="0">
                <a:solidFill>
                  <a:srgbClr val="FFC000"/>
                </a:solidFill>
              </a:rPr>
              <a:t>	</a:t>
            </a:r>
          </a:p>
          <a:p>
            <a:endParaRPr lang="en-US" sz="2400" dirty="0">
              <a:solidFill>
                <a:srgbClr val="FFC000"/>
              </a:solidFill>
            </a:endParaRPr>
          </a:p>
          <a:p>
            <a:r>
              <a:rPr lang="en-US" sz="2400" dirty="0">
                <a:solidFill>
                  <a:srgbClr val="FFC000"/>
                </a:solidFill>
              </a:rPr>
              <a:t>https://www.tn.gov/education/topic/tdoe2-rti-current-update</a:t>
            </a:r>
            <a:r>
              <a:rPr lang="en-US" sz="3200" dirty="0">
                <a:solidFill>
                  <a:srgbClr val="FFC000"/>
                </a:solidFill>
              </a:rPr>
              <a:t>							</a:t>
            </a:r>
          </a:p>
          <a:p>
            <a:r>
              <a:rPr lang="en-US" sz="3200" dirty="0">
                <a:solidFill>
                  <a:srgbClr val="FFC000"/>
                </a:solidFill>
              </a:rPr>
              <a:t> </a:t>
            </a:r>
            <a:r>
              <a:rPr lang="en-US" sz="2400" dirty="0">
                <a:solidFill>
                  <a:srgbClr val="FFC000"/>
                </a:solidFill>
              </a:rPr>
              <a:t>https://www.tn.gov/education/article/tdoe3-rti-educators-implementation-guide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724400" y="1119982"/>
            <a:ext cx="3962400" cy="381642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C000"/>
                </a:solidFill>
              </a:rPr>
              <a:t>BEHAVIOR</a:t>
            </a:r>
          </a:p>
          <a:p>
            <a:pPr algn="ctr"/>
            <a:endParaRPr lang="en-US" sz="2800" b="1" dirty="0">
              <a:solidFill>
                <a:srgbClr val="FFC000"/>
              </a:solidFill>
            </a:endParaRPr>
          </a:p>
          <a:p>
            <a:pPr algn="ctr"/>
            <a:r>
              <a:rPr lang="en-US" sz="2800" b="1" dirty="0">
                <a:solidFill>
                  <a:srgbClr val="FFC000"/>
                </a:solidFill>
              </a:rPr>
              <a:t>Tier III</a:t>
            </a:r>
          </a:p>
          <a:p>
            <a:pPr algn="ctr"/>
            <a:endParaRPr lang="en-US" sz="2800" b="1" dirty="0">
              <a:solidFill>
                <a:srgbClr val="FFC000"/>
              </a:solidFill>
            </a:endParaRPr>
          </a:p>
          <a:p>
            <a:pPr algn="ctr"/>
            <a:r>
              <a:rPr lang="en-US" sz="2800" b="1" dirty="0">
                <a:solidFill>
                  <a:srgbClr val="FFC000"/>
                </a:solidFill>
              </a:rPr>
              <a:t>FBA/BIP</a:t>
            </a:r>
          </a:p>
          <a:p>
            <a:pPr algn="ctr"/>
            <a:endParaRPr lang="en-US" b="1" dirty="0">
              <a:solidFill>
                <a:srgbClr val="FFC000"/>
              </a:solidFill>
            </a:endParaRPr>
          </a:p>
          <a:p>
            <a:pPr algn="ctr"/>
            <a:r>
              <a:rPr lang="en-US" sz="2800" b="1" dirty="0">
                <a:solidFill>
                  <a:srgbClr val="FFC000"/>
                </a:solidFill>
              </a:rPr>
              <a:t>SHORT FBA/BIP</a:t>
            </a:r>
          </a:p>
          <a:p>
            <a:pPr algn="ctr"/>
            <a:endParaRPr lang="en-US" sz="2800" b="1" dirty="0">
              <a:solidFill>
                <a:srgbClr val="FFC000"/>
              </a:solidFill>
            </a:endParaRPr>
          </a:p>
          <a:p>
            <a:pPr algn="ctr"/>
            <a:r>
              <a:rPr lang="en-US" sz="2800" b="1" dirty="0">
                <a:solidFill>
                  <a:srgbClr val="FFC000"/>
                </a:solidFill>
              </a:rPr>
              <a:t>INDIRECT FBA/BIP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52600" y="152400"/>
            <a:ext cx="5410200" cy="533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C000"/>
                </a:solidFill>
              </a:rPr>
              <a:t>TIER III</a:t>
            </a:r>
          </a:p>
        </p:txBody>
      </p:sp>
    </p:spTree>
    <p:extLst>
      <p:ext uri="{BB962C8B-B14F-4D97-AF65-F5344CB8AC3E}">
        <p14:creationId xmlns:p14="http://schemas.microsoft.com/office/powerpoint/2010/main" val="36142408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76200"/>
            <a:ext cx="6116401" cy="621792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781800" y="1524000"/>
            <a:ext cx="2209800" cy="2547257"/>
          </a:xfrm>
          <a:noFill/>
        </p:spPr>
        <p:txBody>
          <a:bodyPr anchor="ctr">
            <a:normAutofit/>
          </a:bodyPr>
          <a:lstStyle/>
          <a:p>
            <a:pPr algn="ctr"/>
            <a:r>
              <a:rPr lang="en-US" sz="3100" b="1" dirty="0"/>
              <a:t>GAP ANALYSIS </a:t>
            </a:r>
          </a:p>
        </p:txBody>
      </p:sp>
    </p:spTree>
    <p:extLst>
      <p:ext uri="{BB962C8B-B14F-4D97-AF65-F5344CB8AC3E}">
        <p14:creationId xmlns:p14="http://schemas.microsoft.com/office/powerpoint/2010/main" val="35387700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800" y="381000"/>
            <a:ext cx="5085525" cy="5417189"/>
          </a:xfrm>
          <a:prstGeom prst="rect">
            <a:avLst/>
          </a:prstGeom>
        </p:spPr>
      </p:pic>
      <p:sp>
        <p:nvSpPr>
          <p:cNvPr id="27" name="Down Arrow 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6200000">
            <a:off x="600075" y="1491343"/>
            <a:ext cx="2500311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chemeClr val="tx1">
              <a:lumMod val="85000"/>
              <a:lumOff val="15000"/>
            </a:schemeClr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679" y="2209800"/>
            <a:ext cx="3252121" cy="2547257"/>
          </a:xfrm>
          <a:noFill/>
        </p:spPr>
        <p:txBody>
          <a:bodyPr anchor="ctr">
            <a:normAutofit/>
          </a:bodyPr>
          <a:lstStyle/>
          <a:p>
            <a:pPr algn="ctr"/>
            <a:r>
              <a:rPr lang="en-US" sz="3100" b="1" dirty="0"/>
              <a:t>RATE OF IMPROVEMENT </a:t>
            </a:r>
          </a:p>
        </p:txBody>
      </p:sp>
    </p:spTree>
    <p:extLst>
      <p:ext uri="{BB962C8B-B14F-4D97-AF65-F5344CB8AC3E}">
        <p14:creationId xmlns:p14="http://schemas.microsoft.com/office/powerpoint/2010/main" val="25427381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77007" y="914400"/>
            <a:ext cx="66294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rgbClr val="FFC000"/>
                </a:solidFill>
              </a:rPr>
              <a:t>TIER IV </a:t>
            </a:r>
          </a:p>
          <a:p>
            <a:pPr algn="ctr"/>
            <a:endParaRPr lang="en-US" sz="5400" b="1" dirty="0">
              <a:solidFill>
                <a:srgbClr val="FFC000"/>
              </a:solidFill>
            </a:endParaRPr>
          </a:p>
          <a:p>
            <a:pPr algn="ctr"/>
            <a:endParaRPr lang="en-US" sz="5400" b="1" dirty="0">
              <a:solidFill>
                <a:srgbClr val="FFC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29515" y="3244334"/>
            <a:ext cx="808497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dirty="0">
                <a:solidFill>
                  <a:srgbClr val="FFC000"/>
                </a:solidFill>
              </a:rPr>
              <a:t>Special Education Evaluations </a:t>
            </a:r>
          </a:p>
          <a:p>
            <a:pPr algn="ctr"/>
            <a:r>
              <a:rPr lang="en-US" sz="4000" b="1" dirty="0">
                <a:solidFill>
                  <a:srgbClr val="FFC000"/>
                </a:solidFill>
              </a:rPr>
              <a:t>Pre-referral packet is completed </a:t>
            </a:r>
          </a:p>
        </p:txBody>
      </p:sp>
    </p:spTree>
    <p:extLst>
      <p:ext uri="{BB962C8B-B14F-4D97-AF65-F5344CB8AC3E}">
        <p14:creationId xmlns:p14="http://schemas.microsoft.com/office/powerpoint/2010/main" val="29978078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651752"/>
            <a:ext cx="9144000" cy="736551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2021873"/>
            <a:ext cx="8178799" cy="370090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399" y="643467"/>
            <a:ext cx="8408193" cy="744836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800" b="1" dirty="0"/>
              <a:t>Pre-referral packet is completed </a:t>
            </a:r>
            <a:r>
              <a:rPr lang="en-US" sz="2800" b="1" dirty="0">
                <a:solidFill>
                  <a:srgbClr val="FFC000"/>
                </a:solidFill>
              </a:rPr>
              <a:t/>
            </a:r>
            <a:br>
              <a:rPr lang="en-US" sz="2800" b="1" dirty="0">
                <a:solidFill>
                  <a:srgbClr val="FFC000"/>
                </a:solidFill>
              </a:rPr>
            </a:b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30393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43000" y="161454"/>
            <a:ext cx="6553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accent1"/>
                </a:solidFill>
              </a:rPr>
              <a:t>GIFTED  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" y="574409"/>
            <a:ext cx="8229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accent1"/>
                </a:solidFill>
              </a:rPr>
              <a:t>In the 2016-17 </a:t>
            </a:r>
            <a:r>
              <a:rPr lang="en-US" b="1" dirty="0">
                <a:solidFill>
                  <a:schemeClr val="accent1"/>
                </a:solidFill>
              </a:rPr>
              <a:t>s</a:t>
            </a:r>
            <a:r>
              <a:rPr lang="en-US" b="1" dirty="0" smtClean="0">
                <a:solidFill>
                  <a:schemeClr val="accent1"/>
                </a:solidFill>
              </a:rPr>
              <a:t>chool year 189 students were evaluated for Gifted services.</a:t>
            </a:r>
          </a:p>
          <a:p>
            <a:pPr algn="ctr"/>
            <a:r>
              <a:rPr lang="en-US" b="1" dirty="0" smtClean="0">
                <a:solidFill>
                  <a:schemeClr val="accent1"/>
                </a:solidFill>
              </a:rPr>
              <a:t>75% of students evaluated did not qualify </a:t>
            </a:r>
          </a:p>
          <a:p>
            <a:pPr algn="ctr"/>
            <a:r>
              <a:rPr lang="en-US" b="1" dirty="0" smtClean="0">
                <a:solidFill>
                  <a:schemeClr val="accent1"/>
                </a:solidFill>
              </a:rPr>
              <a:t>2</a:t>
            </a:r>
            <a:r>
              <a:rPr lang="en-US" b="1" baseline="30000" dirty="0" smtClean="0">
                <a:solidFill>
                  <a:schemeClr val="accent1"/>
                </a:solidFill>
              </a:rPr>
              <a:t>nd</a:t>
            </a:r>
            <a:r>
              <a:rPr lang="en-US" b="1" dirty="0" smtClean="0">
                <a:solidFill>
                  <a:schemeClr val="accent1"/>
                </a:solidFill>
              </a:rPr>
              <a:t> phase to Gifted screening added in the 2017-18 school year.</a:t>
            </a:r>
          </a:p>
          <a:p>
            <a:pPr algn="ctr"/>
            <a:r>
              <a:rPr lang="en-US" b="1" dirty="0" smtClean="0">
                <a:solidFill>
                  <a:schemeClr val="accent1"/>
                </a:solidFill>
              </a:rPr>
              <a:t>2</a:t>
            </a:r>
            <a:r>
              <a:rPr lang="en-US" b="1" baseline="30000" dirty="0" smtClean="0">
                <a:solidFill>
                  <a:schemeClr val="accent1"/>
                </a:solidFill>
              </a:rPr>
              <a:t>nd</a:t>
            </a:r>
            <a:r>
              <a:rPr lang="en-US" b="1" dirty="0">
                <a:solidFill>
                  <a:schemeClr val="accent1"/>
                </a:solidFill>
              </a:rPr>
              <a:t> </a:t>
            </a:r>
            <a:r>
              <a:rPr lang="en-US" b="1" dirty="0" smtClean="0">
                <a:solidFill>
                  <a:schemeClr val="accent1"/>
                </a:solidFill>
              </a:rPr>
              <a:t>phase of  screening is conducted by pupil appraisal in a group setting.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36639" y="2066330"/>
            <a:ext cx="7696200" cy="676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3296" y="2209800"/>
            <a:ext cx="4242886" cy="448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5670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95400" y="2971800"/>
            <a:ext cx="6172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rgbClr val="FFC000"/>
                </a:solidFill>
              </a:rPr>
              <a:t>QUESTIONS </a:t>
            </a:r>
          </a:p>
        </p:txBody>
      </p:sp>
    </p:spTree>
    <p:extLst>
      <p:ext uri="{BB962C8B-B14F-4D97-AF65-F5344CB8AC3E}">
        <p14:creationId xmlns:p14="http://schemas.microsoft.com/office/powerpoint/2010/main" val="14723932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JPPSS">
      <a:dk1>
        <a:srgbClr val="004080"/>
      </a:dk1>
      <a:lt1>
        <a:srgbClr val="FFFFFF"/>
      </a:lt1>
      <a:dk2>
        <a:srgbClr val="004080"/>
      </a:dk2>
      <a:lt2>
        <a:srgbClr val="E3E5F4"/>
      </a:lt2>
      <a:accent1>
        <a:srgbClr val="FBC812"/>
      </a:accent1>
      <a:accent2>
        <a:srgbClr val="004080"/>
      </a:accent2>
      <a:accent3>
        <a:srgbClr val="E3E5F4"/>
      </a:accent3>
      <a:accent4>
        <a:srgbClr val="007AF2"/>
      </a:accent4>
      <a:accent5>
        <a:srgbClr val="8F87E8"/>
      </a:accent5>
      <a:accent6>
        <a:srgbClr val="FB801E"/>
      </a:accent6>
      <a:hlink>
        <a:srgbClr val="004080"/>
      </a:hlink>
      <a:folHlink>
        <a:srgbClr val="004080"/>
      </a:folHlink>
    </a:clrScheme>
    <a:fontScheme name="Urban Pop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4769</TotalTime>
  <Words>496</Words>
  <Application>Microsoft Office PowerPoint</Application>
  <PresentationFormat>On-screen Show (4:3)</PresentationFormat>
  <Paragraphs>291</Paragraphs>
  <Slides>23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Arial</vt:lpstr>
      <vt:lpstr>Calibri</vt:lpstr>
      <vt:lpstr>Gill Sans MT</vt:lpstr>
      <vt:lpstr>Symbol</vt:lpstr>
      <vt:lpstr>Times New Roman</vt:lpstr>
      <vt:lpstr>Wingdings</vt:lpstr>
      <vt:lpstr>Office Theme</vt:lpstr>
      <vt:lpstr>Academic Behavior intervention team Overview  </vt:lpstr>
      <vt:lpstr>Academic Behavior Intervention  Team (a/BIT) is Defined as:</vt:lpstr>
      <vt:lpstr>PowerPoint Presentation</vt:lpstr>
      <vt:lpstr>PowerPoint Presentation</vt:lpstr>
      <vt:lpstr>A/BIT LOG Information collected by the school biased personnel  ( a/bit chair)  </vt:lpstr>
      <vt:lpstr>PowerPoint Presentation</vt:lpstr>
      <vt:lpstr>Review  </vt:lpstr>
      <vt:lpstr>PowerPoint Presentation</vt:lpstr>
      <vt:lpstr>MONTHLY PerFORMANCE REPORT Information reported by the spoe  </vt:lpstr>
      <vt:lpstr>PowerPoint Presentation</vt:lpstr>
      <vt:lpstr>PowerPoint Presentation</vt:lpstr>
      <vt:lpstr>PowerPoint Presentation</vt:lpstr>
      <vt:lpstr>PowerPoint Presentation</vt:lpstr>
      <vt:lpstr>RATE OF IMPROVEMENT </vt:lpstr>
      <vt:lpstr>PowerPoint Presentation</vt:lpstr>
      <vt:lpstr>PowerPoint Presentation</vt:lpstr>
      <vt:lpstr>PowerPoint Presentation</vt:lpstr>
      <vt:lpstr>GAP ANALYSIS </vt:lpstr>
      <vt:lpstr>RATE OF IMPROVEMENT </vt:lpstr>
      <vt:lpstr>PowerPoint Presentation</vt:lpstr>
      <vt:lpstr>Pre-referral packet is completed 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Tina Chong</dc:creator>
  <cp:lastModifiedBy>stacey warnke</cp:lastModifiedBy>
  <cp:revision>94</cp:revision>
  <dcterms:created xsi:type="dcterms:W3CDTF">2013-07-11T15:42:30Z</dcterms:created>
  <dcterms:modified xsi:type="dcterms:W3CDTF">2017-09-06T18:24:21Z</dcterms:modified>
</cp:coreProperties>
</file>