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6" r:id="rId11"/>
    <p:sldId id="265"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5" d="100"/>
          <a:sy n="65" d="100"/>
        </p:scale>
        <p:origin x="66" y="23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4FB2FF8-F0A7-4881-958D-BD258CB95A6D}" type="datetimeFigureOut">
              <a:rPr lang="en-US" smtClean="0"/>
              <a:t>8/17/2017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5BA9231-EFF6-4466-9612-AA1C58D490E7}" type="slidenum">
              <a:rPr lang="en-US" smtClean="0"/>
              <a:t>‹#›</a:t>
            </a:fld>
            <a:endParaRPr lang="en-US"/>
          </a:p>
        </p:txBody>
      </p:sp>
    </p:spTree>
    <p:extLst>
      <p:ext uri="{BB962C8B-B14F-4D97-AF65-F5344CB8AC3E}">
        <p14:creationId xmlns:p14="http://schemas.microsoft.com/office/powerpoint/2010/main" val="41290215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r>
              <a:rPr lang="en-US"/>
              <a:t>8/23/2017</a:t>
            </a:r>
            <a:endParaRPr lang="en-US" dirty="0"/>
          </a:p>
        </p:txBody>
      </p:sp>
      <p:sp>
        <p:nvSpPr>
          <p:cNvPr id="5" name="Footer Placeholder 4"/>
          <p:cNvSpPr>
            <a:spLocks noGrp="1"/>
          </p:cNvSpPr>
          <p:nvPr>
            <p:ph type="ftr" sz="quarter" idx="11"/>
          </p:nvPr>
        </p:nvSpPr>
        <p:spPr>
          <a:xfrm>
            <a:off x="2416500" y="329307"/>
            <a:ext cx="4973915" cy="309201"/>
          </a:xfrm>
        </p:spPr>
        <p:txBody>
          <a:bodyPr/>
          <a:lstStyle/>
          <a:p>
            <a:r>
              <a:rPr lang="en-US"/>
              <a:t>© 2017 Hammmons, Sills, Adkins &amp; Guice, LLP.  For Educational Purposes Only.</a:t>
            </a:r>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fld id="{6D22F896-40B5-4ADD-8801-0D06FADFA095}" type="slidenum">
              <a:rPr lang="en-US" dirty="0"/>
              <a:t>‹#›</a:t>
            </a:fld>
            <a:endParaRPr lang="en-US" dirty="0"/>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en-US"/>
              <a:t>8/23/2017</a:t>
            </a:r>
            <a:endParaRPr lang="en-US" dirty="0"/>
          </a:p>
        </p:txBody>
      </p:sp>
      <p:sp>
        <p:nvSpPr>
          <p:cNvPr id="5" name="Footer Placeholder 4"/>
          <p:cNvSpPr>
            <a:spLocks noGrp="1"/>
          </p:cNvSpPr>
          <p:nvPr>
            <p:ph type="ftr" sz="quarter" idx="11"/>
          </p:nvPr>
        </p:nvSpPr>
        <p:spPr/>
        <p:txBody>
          <a:bodyPr/>
          <a:lstStyle/>
          <a:p>
            <a:r>
              <a:rPr lang="en-US"/>
              <a:t>© 2017 Hammmons, Sills, Adkins &amp; Guice, LLP.  For Educational Purposes Only.</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r>
              <a:rPr lang="en-US"/>
              <a:t>8/23/2017</a:t>
            </a:r>
            <a:endParaRPr lang="en-US" dirty="0"/>
          </a:p>
        </p:txBody>
      </p:sp>
      <p:sp>
        <p:nvSpPr>
          <p:cNvPr id="5" name="Footer Placeholder 4"/>
          <p:cNvSpPr>
            <a:spLocks noGrp="1"/>
          </p:cNvSpPr>
          <p:nvPr>
            <p:ph type="ftr" sz="quarter" idx="11"/>
          </p:nvPr>
        </p:nvSpPr>
        <p:spPr/>
        <p:txBody>
          <a:bodyPr/>
          <a:lstStyle/>
          <a:p>
            <a:r>
              <a:rPr lang="en-US"/>
              <a:t>© 2017 Hammmons, Sills, Adkins &amp; Guice, LLP.  For Educational Purposes Only.</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r>
              <a:rPr lang="en-US"/>
              <a:t>8/23/2017</a:t>
            </a:r>
            <a:endParaRPr lang="en-US" dirty="0"/>
          </a:p>
        </p:txBody>
      </p:sp>
      <p:sp>
        <p:nvSpPr>
          <p:cNvPr id="6" name="Footer Placeholder 5"/>
          <p:cNvSpPr>
            <a:spLocks noGrp="1"/>
          </p:cNvSpPr>
          <p:nvPr>
            <p:ph type="ftr" sz="quarter" idx="11"/>
          </p:nvPr>
        </p:nvSpPr>
        <p:spPr/>
        <p:txBody>
          <a:bodyPr/>
          <a:lstStyle/>
          <a:p>
            <a:r>
              <a:rPr lang="en-US"/>
              <a:t>© 2017 Hammmons, Sills, Adkins &amp; Guice, LLP.  For Educational Purposes Only.</a:t>
            </a:r>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r>
              <a:rPr lang="en-US"/>
              <a:t>8/23/2017</a:t>
            </a:r>
            <a:endParaRPr lang="en-US" dirty="0"/>
          </a:p>
        </p:txBody>
      </p:sp>
      <p:sp>
        <p:nvSpPr>
          <p:cNvPr id="8" name="Footer Placeholder 7"/>
          <p:cNvSpPr>
            <a:spLocks noGrp="1"/>
          </p:cNvSpPr>
          <p:nvPr>
            <p:ph type="ftr" sz="quarter" idx="11"/>
          </p:nvPr>
        </p:nvSpPr>
        <p:spPr/>
        <p:txBody>
          <a:bodyPr/>
          <a:lstStyle/>
          <a:p>
            <a:r>
              <a:rPr lang="en-US"/>
              <a:t>© 2017 Hammmons, Sills, Adkins &amp; Guice, LLP.  For Educational Purposes Only.</a:t>
            </a:r>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r>
              <a:rPr lang="en-US"/>
              <a:t>8/23/2017</a:t>
            </a:r>
            <a:endParaRPr lang="en-US" dirty="0"/>
          </a:p>
        </p:txBody>
      </p:sp>
      <p:sp>
        <p:nvSpPr>
          <p:cNvPr id="4" name="Footer Placeholder 3"/>
          <p:cNvSpPr>
            <a:spLocks noGrp="1"/>
          </p:cNvSpPr>
          <p:nvPr>
            <p:ph type="ftr" sz="quarter" idx="11"/>
          </p:nvPr>
        </p:nvSpPr>
        <p:spPr/>
        <p:txBody>
          <a:bodyPr/>
          <a:lstStyle/>
          <a:p>
            <a:r>
              <a:rPr lang="en-US"/>
              <a:t>© 2017 Hammmons, Sills, Adkins &amp; Guice, LLP.  For Educational Purposes Only.</a:t>
            </a:r>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8/23/2017</a:t>
            </a:r>
            <a:endParaRPr lang="en-US" dirty="0"/>
          </a:p>
        </p:txBody>
      </p:sp>
      <p:sp>
        <p:nvSpPr>
          <p:cNvPr id="3" name="Footer Placeholder 2"/>
          <p:cNvSpPr>
            <a:spLocks noGrp="1"/>
          </p:cNvSpPr>
          <p:nvPr>
            <p:ph type="ftr" sz="quarter" idx="11"/>
          </p:nvPr>
        </p:nvSpPr>
        <p:spPr/>
        <p:txBody>
          <a:bodyPr/>
          <a:lstStyle/>
          <a:p>
            <a:r>
              <a:rPr lang="en-US"/>
              <a:t>© 2017 Hammmons, Sills, Adkins &amp; Guice, LLP.  For Educational Purposes Only.</a:t>
            </a:r>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r>
              <a:rPr lang="en-US"/>
              <a:t>8/23/2017</a:t>
            </a:r>
            <a:endParaRPr lang="en-US" dirty="0"/>
          </a:p>
        </p:txBody>
      </p:sp>
      <p:sp>
        <p:nvSpPr>
          <p:cNvPr id="6" name="Footer Placeholder 5"/>
          <p:cNvSpPr>
            <a:spLocks noGrp="1"/>
          </p:cNvSpPr>
          <p:nvPr>
            <p:ph type="ftr" sz="quarter" idx="11"/>
          </p:nvPr>
        </p:nvSpPr>
        <p:spPr/>
        <p:txBody>
          <a:bodyPr/>
          <a:lstStyle/>
          <a:p>
            <a:r>
              <a:rPr lang="en-US"/>
              <a:t>© 2017 Hammmons, Sills, Adkins &amp; Guice, LLP.  For Educational Purposes Only.</a:t>
            </a:r>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r>
              <a:rPr lang="en-US"/>
              <a:t>8/23/2017</a:t>
            </a:r>
            <a:endParaRPr lang="en-US" dirty="0"/>
          </a:p>
        </p:txBody>
      </p:sp>
      <p:sp>
        <p:nvSpPr>
          <p:cNvPr id="6" name="Footer Placeholder 5"/>
          <p:cNvSpPr>
            <a:spLocks noGrp="1"/>
          </p:cNvSpPr>
          <p:nvPr>
            <p:ph type="ftr" sz="quarter" idx="11"/>
          </p:nvPr>
        </p:nvSpPr>
        <p:spPr>
          <a:xfrm>
            <a:off x="1447382" y="318640"/>
            <a:ext cx="5541004" cy="320931"/>
          </a:xfrm>
        </p:spPr>
        <p:txBody>
          <a:bodyPr/>
          <a:lstStyle/>
          <a:p>
            <a:r>
              <a:rPr lang="en-US"/>
              <a:t>© 2017 Hammmons, Sills, Adkins &amp; Guice, LLP.  For Educational Purposes Only.</a:t>
            </a:r>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en-US"/>
              <a:t>8/23/2017</a:t>
            </a:r>
            <a:endParaRPr lang="en-US" dirty="0"/>
          </a:p>
        </p:txBody>
      </p:sp>
      <p:sp>
        <p:nvSpPr>
          <p:cNvPr id="5" name="Footer Placeholder 4"/>
          <p:cNvSpPr>
            <a:spLocks noGrp="1"/>
          </p:cNvSpPr>
          <p:nvPr>
            <p:ph type="ftr" sz="quarter" idx="11"/>
          </p:nvPr>
        </p:nvSpPr>
        <p:spPr/>
        <p:txBody>
          <a:bodyPr/>
          <a:lstStyle/>
          <a:p>
            <a:r>
              <a:rPr lang="en-US"/>
              <a:t>© 2017 Hammmons, Sills, Adkins &amp; Guice, LLP.  For Educational Purposes Only.</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en-US"/>
              <a:t>8/23/2017</a:t>
            </a:r>
            <a:endParaRPr lang="en-US" dirty="0"/>
          </a:p>
        </p:txBody>
      </p:sp>
      <p:sp>
        <p:nvSpPr>
          <p:cNvPr id="5" name="Footer Placeholder 4"/>
          <p:cNvSpPr>
            <a:spLocks noGrp="1"/>
          </p:cNvSpPr>
          <p:nvPr>
            <p:ph type="ftr" sz="quarter" idx="11"/>
          </p:nvPr>
        </p:nvSpPr>
        <p:spPr/>
        <p:txBody>
          <a:bodyPr/>
          <a:lstStyle/>
          <a:p>
            <a:r>
              <a:rPr lang="en-US"/>
              <a:t>© 2017 Hammmons, Sills, Adkins &amp; Guice, LLP.  For Educational Purposes Only.</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r>
              <a:rPr lang="en-US"/>
              <a:t>8/23/2017</a:t>
            </a:r>
            <a:endParaRPr lang="en-US" dirty="0"/>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r>
              <a:rPr lang="en-US"/>
              <a:t>© 2017 Hammmons, Sills, Adkins &amp; Guice, LLP.  For Educational Purposes Only.</a:t>
            </a:r>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dirty="0"/>
              <a:pPr/>
              <a:t>‹#›</a:t>
            </a:fld>
            <a:endParaRPr lang="en-US" dirty="0"/>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Child find</a:t>
            </a:r>
          </a:p>
        </p:txBody>
      </p:sp>
      <p:sp>
        <p:nvSpPr>
          <p:cNvPr id="3" name="Subtitle 2"/>
          <p:cNvSpPr>
            <a:spLocks noGrp="1"/>
          </p:cNvSpPr>
          <p:nvPr>
            <p:ph type="subTitle" idx="1"/>
          </p:nvPr>
        </p:nvSpPr>
        <p:spPr/>
        <p:txBody>
          <a:bodyPr/>
          <a:lstStyle/>
          <a:p>
            <a:r>
              <a:rPr lang="en-US" dirty="0"/>
              <a:t>Wayne t. </a:t>
            </a:r>
            <a:r>
              <a:rPr lang="en-US" dirty="0" err="1"/>
              <a:t>stewart</a:t>
            </a:r>
            <a:r>
              <a:rPr lang="en-US" dirty="0"/>
              <a:t>, </a:t>
            </a:r>
            <a:r>
              <a:rPr lang="en-US" dirty="0" err="1"/>
              <a:t>j.d.</a:t>
            </a:r>
            <a:r>
              <a:rPr lang="en-US" dirty="0"/>
              <a:t>, </a:t>
            </a:r>
            <a:r>
              <a:rPr lang="en-US" dirty="0" err="1"/>
              <a:t>ph.d.</a:t>
            </a:r>
            <a:endParaRPr lang="en-US" dirty="0"/>
          </a:p>
          <a:p>
            <a:r>
              <a:rPr lang="en-US" dirty="0" err="1"/>
              <a:t>jefferson</a:t>
            </a:r>
            <a:r>
              <a:rPr lang="en-US" dirty="0"/>
              <a:t> parish school board  –  august 23, 2017</a:t>
            </a:r>
          </a:p>
        </p:txBody>
      </p:sp>
      <p:sp>
        <p:nvSpPr>
          <p:cNvPr id="4" name="Date Placeholder 3">
            <a:extLst>
              <a:ext uri="{FF2B5EF4-FFF2-40B4-BE49-F238E27FC236}">
                <a16:creationId xmlns:a16="http://schemas.microsoft.com/office/drawing/2014/main" id="{DD635078-A6DD-425D-97FE-1CDF8CED5596}"/>
              </a:ext>
            </a:extLst>
          </p:cNvPr>
          <p:cNvSpPr>
            <a:spLocks noGrp="1"/>
          </p:cNvSpPr>
          <p:nvPr>
            <p:ph type="dt" sz="half" idx="10"/>
          </p:nvPr>
        </p:nvSpPr>
        <p:spPr/>
        <p:txBody>
          <a:bodyPr/>
          <a:lstStyle/>
          <a:p>
            <a:r>
              <a:rPr lang="en-US"/>
              <a:t>8/23/2017</a:t>
            </a:r>
            <a:endParaRPr lang="en-US" dirty="0"/>
          </a:p>
        </p:txBody>
      </p:sp>
      <p:sp>
        <p:nvSpPr>
          <p:cNvPr id="5" name="Footer Placeholder 4">
            <a:extLst>
              <a:ext uri="{FF2B5EF4-FFF2-40B4-BE49-F238E27FC236}">
                <a16:creationId xmlns:a16="http://schemas.microsoft.com/office/drawing/2014/main" id="{BD414F39-D740-483E-9BF6-1A35DC76D2E2}"/>
              </a:ext>
            </a:extLst>
          </p:cNvPr>
          <p:cNvSpPr>
            <a:spLocks noGrp="1"/>
          </p:cNvSpPr>
          <p:nvPr>
            <p:ph type="ftr" sz="quarter" idx="11"/>
          </p:nvPr>
        </p:nvSpPr>
        <p:spPr/>
        <p:txBody>
          <a:bodyPr/>
          <a:lstStyle/>
          <a:p>
            <a:r>
              <a:rPr lang="en-US"/>
              <a:t>© 2017 Hammmons, Sills, Adkins &amp; Guice, LLP.  For Educational Purposes Only.</a:t>
            </a:r>
            <a:endParaRPr lang="en-US" dirty="0"/>
          </a:p>
        </p:txBody>
      </p:sp>
      <p:sp>
        <p:nvSpPr>
          <p:cNvPr id="6" name="Slide Number Placeholder 5">
            <a:extLst>
              <a:ext uri="{FF2B5EF4-FFF2-40B4-BE49-F238E27FC236}">
                <a16:creationId xmlns:a16="http://schemas.microsoft.com/office/drawing/2014/main" id="{CEDA8B92-3F3B-4414-8463-D754DDF1BA66}"/>
              </a:ext>
            </a:extLst>
          </p:cNvPr>
          <p:cNvSpPr>
            <a:spLocks noGrp="1"/>
          </p:cNvSpPr>
          <p:nvPr>
            <p:ph type="sldNum" sz="quarter" idx="12"/>
          </p:nvPr>
        </p:nvSpPr>
        <p:spPr/>
        <p:txBody>
          <a:bodyPr/>
          <a:lstStyle/>
          <a:p>
            <a:fld id="{6D22F896-40B5-4ADD-8801-0D06FADFA095}" type="slidenum">
              <a:rPr lang="en-US" smtClean="0"/>
              <a:t>1</a:t>
            </a:fld>
            <a:endParaRPr lang="en-US" dirty="0"/>
          </a:p>
        </p:txBody>
      </p:sp>
    </p:spTree>
    <p:extLst>
      <p:ext uri="{BB962C8B-B14F-4D97-AF65-F5344CB8AC3E}">
        <p14:creationId xmlns:p14="http://schemas.microsoft.com/office/powerpoint/2010/main" val="33143396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School building level committee (</a:t>
            </a:r>
            <a:r>
              <a:rPr lang="en-US" b="1" dirty="0" err="1"/>
              <a:t>Sblc</a:t>
            </a:r>
            <a:r>
              <a:rPr lang="en-US" b="1" dirty="0"/>
              <a:t>)</a:t>
            </a:r>
          </a:p>
        </p:txBody>
      </p:sp>
      <p:sp>
        <p:nvSpPr>
          <p:cNvPr id="3" name="Content Placeholder 2"/>
          <p:cNvSpPr>
            <a:spLocks noGrp="1"/>
          </p:cNvSpPr>
          <p:nvPr>
            <p:ph idx="1"/>
          </p:nvPr>
        </p:nvSpPr>
        <p:spPr>
          <a:xfrm>
            <a:off x="1981200" y="2249424"/>
            <a:ext cx="8229600" cy="3922776"/>
          </a:xfrm>
        </p:spPr>
        <p:txBody>
          <a:bodyPr>
            <a:normAutofit/>
          </a:bodyPr>
          <a:lstStyle/>
          <a:p>
            <a:pPr algn="just">
              <a:spcAft>
                <a:spcPts val="1200"/>
              </a:spcAft>
            </a:pPr>
            <a:r>
              <a:rPr lang="en-US" dirty="0"/>
              <a:t>The SBLC is a general education-based, decision-making team that reviews and analyzes academic and behavioral data to develop instructional and disciplinary  strategies for addressing student needs.</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30566" y="3683978"/>
            <a:ext cx="3238500" cy="1876425"/>
          </a:xfrm>
          <a:prstGeom prst="rect">
            <a:avLst/>
          </a:prstGeom>
        </p:spPr>
      </p:pic>
      <p:sp>
        <p:nvSpPr>
          <p:cNvPr id="5" name="Date Placeholder 4"/>
          <p:cNvSpPr>
            <a:spLocks noGrp="1"/>
          </p:cNvSpPr>
          <p:nvPr>
            <p:ph type="dt" sz="half" idx="10"/>
          </p:nvPr>
        </p:nvSpPr>
        <p:spPr/>
        <p:txBody>
          <a:bodyPr/>
          <a:lstStyle/>
          <a:p>
            <a:r>
              <a:rPr lang="en-US"/>
              <a:t>8/23/2017</a:t>
            </a:r>
            <a:endParaRPr lang="en-US" dirty="0"/>
          </a:p>
        </p:txBody>
      </p:sp>
      <p:sp>
        <p:nvSpPr>
          <p:cNvPr id="6" name="Footer Placeholder 5"/>
          <p:cNvSpPr>
            <a:spLocks noGrp="1"/>
          </p:cNvSpPr>
          <p:nvPr>
            <p:ph type="ftr" sz="quarter" idx="11"/>
          </p:nvPr>
        </p:nvSpPr>
        <p:spPr/>
        <p:txBody>
          <a:bodyPr/>
          <a:lstStyle/>
          <a:p>
            <a:r>
              <a:rPr lang="en-US"/>
              <a:t>© 2017 Hammmons, Sills, Adkins &amp; Guice, LLP.  For Educational Purposes Only.</a:t>
            </a:r>
            <a:endParaRPr lang="en-US" dirty="0"/>
          </a:p>
        </p:txBody>
      </p:sp>
      <p:sp>
        <p:nvSpPr>
          <p:cNvPr id="7" name="Slide Number Placeholder 6"/>
          <p:cNvSpPr>
            <a:spLocks noGrp="1"/>
          </p:cNvSpPr>
          <p:nvPr>
            <p:ph type="sldNum" sz="quarter" idx="12"/>
          </p:nvPr>
        </p:nvSpPr>
        <p:spPr/>
        <p:txBody>
          <a:bodyPr/>
          <a:lstStyle/>
          <a:p>
            <a:fld id="{0DEC491B-BF39-4D09-AF74-6809EEDDEEF8}" type="slidenum">
              <a:rPr lang="en-US" smtClean="0"/>
              <a:pPr/>
              <a:t>2</a:t>
            </a:fld>
            <a:endParaRPr lang="en-US" dirty="0"/>
          </a:p>
        </p:txBody>
      </p:sp>
    </p:spTree>
    <p:extLst>
      <p:ext uri="{BB962C8B-B14F-4D97-AF65-F5344CB8AC3E}">
        <p14:creationId xmlns:p14="http://schemas.microsoft.com/office/powerpoint/2010/main" val="18688043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SBLC Responsibilities</a:t>
            </a:r>
          </a:p>
        </p:txBody>
      </p:sp>
      <p:sp>
        <p:nvSpPr>
          <p:cNvPr id="3" name="Content Placeholder 2"/>
          <p:cNvSpPr>
            <a:spLocks noGrp="1"/>
          </p:cNvSpPr>
          <p:nvPr>
            <p:ph idx="1"/>
          </p:nvPr>
        </p:nvSpPr>
        <p:spPr/>
        <p:txBody>
          <a:bodyPr>
            <a:normAutofit lnSpcReduction="10000"/>
          </a:bodyPr>
          <a:lstStyle/>
          <a:p>
            <a:r>
              <a:rPr lang="en-US" dirty="0"/>
              <a:t>Standing committee members</a:t>
            </a:r>
          </a:p>
          <a:p>
            <a:pPr lvl="1"/>
            <a:r>
              <a:rPr lang="en-US" sz="2000" dirty="0"/>
              <a:t>Principal or designee;</a:t>
            </a:r>
          </a:p>
          <a:p>
            <a:pPr lvl="1"/>
            <a:r>
              <a:rPr lang="en-US" sz="2000" dirty="0"/>
              <a:t>Classroom teacher; and,</a:t>
            </a:r>
          </a:p>
          <a:p>
            <a:pPr lvl="1"/>
            <a:r>
              <a:rPr lang="en-US" sz="2000" dirty="0"/>
              <a:t>Referring teacher.</a:t>
            </a:r>
          </a:p>
          <a:p>
            <a:pPr lvl="1">
              <a:spcAft>
                <a:spcPts val="1200"/>
              </a:spcAft>
            </a:pPr>
            <a:r>
              <a:rPr lang="en-US" sz="2000" dirty="0"/>
              <a:t>A representative from pupil appraisal should participate if a student is being considered for an evaluation.</a:t>
            </a:r>
          </a:p>
          <a:p>
            <a:pPr algn="just"/>
            <a:r>
              <a:rPr lang="en-US" dirty="0"/>
              <a:t>The SBLC is responsible for coordinating and documenting the results of all screening activities</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67601" y="1295400"/>
            <a:ext cx="2608905" cy="1752600"/>
          </a:xfrm>
          <a:prstGeom prst="rect">
            <a:avLst/>
          </a:prstGeom>
        </p:spPr>
      </p:pic>
      <p:sp>
        <p:nvSpPr>
          <p:cNvPr id="5" name="Date Placeholder 4"/>
          <p:cNvSpPr>
            <a:spLocks noGrp="1"/>
          </p:cNvSpPr>
          <p:nvPr>
            <p:ph type="dt" sz="half" idx="10"/>
          </p:nvPr>
        </p:nvSpPr>
        <p:spPr/>
        <p:txBody>
          <a:bodyPr/>
          <a:lstStyle/>
          <a:p>
            <a:r>
              <a:rPr lang="en-US"/>
              <a:t>8/23/2017</a:t>
            </a:r>
            <a:endParaRPr lang="en-US" dirty="0"/>
          </a:p>
        </p:txBody>
      </p:sp>
      <p:sp>
        <p:nvSpPr>
          <p:cNvPr id="6" name="Footer Placeholder 5"/>
          <p:cNvSpPr>
            <a:spLocks noGrp="1"/>
          </p:cNvSpPr>
          <p:nvPr>
            <p:ph type="ftr" sz="quarter" idx="11"/>
          </p:nvPr>
        </p:nvSpPr>
        <p:spPr/>
        <p:txBody>
          <a:bodyPr/>
          <a:lstStyle/>
          <a:p>
            <a:r>
              <a:rPr lang="en-US"/>
              <a:t>© 2017 Hammmons, Sills, Adkins &amp; Guice, LLP.  For Educational Purposes Only.</a:t>
            </a:r>
            <a:endParaRPr lang="en-US" dirty="0"/>
          </a:p>
        </p:txBody>
      </p:sp>
      <p:sp>
        <p:nvSpPr>
          <p:cNvPr id="7" name="Slide Number Placeholder 6"/>
          <p:cNvSpPr>
            <a:spLocks noGrp="1"/>
          </p:cNvSpPr>
          <p:nvPr>
            <p:ph type="sldNum" sz="quarter" idx="12"/>
          </p:nvPr>
        </p:nvSpPr>
        <p:spPr/>
        <p:txBody>
          <a:bodyPr/>
          <a:lstStyle/>
          <a:p>
            <a:fld id="{0DEC491B-BF39-4D09-AF74-6809EEDDEEF8}" type="slidenum">
              <a:rPr lang="en-US" smtClean="0"/>
              <a:pPr/>
              <a:t>3</a:t>
            </a:fld>
            <a:endParaRPr lang="en-US" dirty="0"/>
          </a:p>
        </p:txBody>
      </p:sp>
    </p:spTree>
    <p:extLst>
      <p:ext uri="{BB962C8B-B14F-4D97-AF65-F5344CB8AC3E}">
        <p14:creationId xmlns:p14="http://schemas.microsoft.com/office/powerpoint/2010/main" val="26105273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Child Find </a:t>
            </a:r>
          </a:p>
        </p:txBody>
      </p:sp>
      <p:sp>
        <p:nvSpPr>
          <p:cNvPr id="3" name="Content Placeholder 2"/>
          <p:cNvSpPr>
            <a:spLocks noGrp="1"/>
          </p:cNvSpPr>
          <p:nvPr>
            <p:ph idx="1"/>
          </p:nvPr>
        </p:nvSpPr>
        <p:spPr/>
        <p:txBody>
          <a:bodyPr/>
          <a:lstStyle/>
          <a:p>
            <a:endParaRPr lang="en-US" dirty="0"/>
          </a:p>
          <a:p>
            <a:r>
              <a:rPr lang="en-US" dirty="0"/>
              <a:t>Mirror-like responsibilities under IDEA and Section 504</a:t>
            </a:r>
          </a:p>
          <a:p>
            <a:r>
              <a:rPr lang="en-US" dirty="0"/>
              <a:t>General obligation under these federal laws to identify, evaluate, and provide services to children with disabilities (enrolled or not)</a:t>
            </a:r>
          </a:p>
          <a:p>
            <a:r>
              <a:rPr lang="en-US" dirty="0"/>
              <a:t>Active &amp; Ongoing (that is, it’s more than walk-ins)</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74623" y="3741038"/>
            <a:ext cx="2919194" cy="2817759"/>
          </a:xfrm>
          <a:prstGeom prst="rect">
            <a:avLst/>
          </a:prstGeom>
        </p:spPr>
      </p:pic>
      <p:sp>
        <p:nvSpPr>
          <p:cNvPr id="5" name="Date Placeholder 4"/>
          <p:cNvSpPr>
            <a:spLocks noGrp="1"/>
          </p:cNvSpPr>
          <p:nvPr>
            <p:ph type="dt" sz="half" idx="10"/>
          </p:nvPr>
        </p:nvSpPr>
        <p:spPr/>
        <p:txBody>
          <a:bodyPr/>
          <a:lstStyle/>
          <a:p>
            <a:r>
              <a:rPr lang="en-US"/>
              <a:t>8/23/2017</a:t>
            </a:r>
            <a:endParaRPr lang="en-US" dirty="0"/>
          </a:p>
        </p:txBody>
      </p:sp>
      <p:sp>
        <p:nvSpPr>
          <p:cNvPr id="6" name="Footer Placeholder 5"/>
          <p:cNvSpPr>
            <a:spLocks noGrp="1"/>
          </p:cNvSpPr>
          <p:nvPr>
            <p:ph type="ftr" sz="quarter" idx="11"/>
          </p:nvPr>
        </p:nvSpPr>
        <p:spPr/>
        <p:txBody>
          <a:bodyPr/>
          <a:lstStyle/>
          <a:p>
            <a:r>
              <a:rPr lang="en-US"/>
              <a:t>© 2017 Hammmons, Sills, Adkins &amp; Guice, LLP.  For Educational Purposes Only.</a:t>
            </a:r>
            <a:endParaRPr lang="en-US" dirty="0"/>
          </a:p>
        </p:txBody>
      </p:sp>
      <p:sp>
        <p:nvSpPr>
          <p:cNvPr id="7" name="Slide Number Placeholder 6"/>
          <p:cNvSpPr>
            <a:spLocks noGrp="1"/>
          </p:cNvSpPr>
          <p:nvPr>
            <p:ph type="sldNum" sz="quarter" idx="12"/>
          </p:nvPr>
        </p:nvSpPr>
        <p:spPr/>
        <p:txBody>
          <a:bodyPr/>
          <a:lstStyle/>
          <a:p>
            <a:fld id="{0DEC491B-BF39-4D09-AF74-6809EEDDEEF8}" type="slidenum">
              <a:rPr lang="en-US" smtClean="0"/>
              <a:pPr/>
              <a:t>4</a:t>
            </a:fld>
            <a:endParaRPr lang="en-US" dirty="0"/>
          </a:p>
        </p:txBody>
      </p:sp>
    </p:spTree>
    <p:extLst>
      <p:ext uri="{BB962C8B-B14F-4D97-AF65-F5344CB8AC3E}">
        <p14:creationId xmlns:p14="http://schemas.microsoft.com/office/powerpoint/2010/main" val="23919431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a:t>Sblc</a:t>
            </a:r>
            <a:r>
              <a:rPr lang="en-US" b="1" dirty="0"/>
              <a:t> &amp; IDEA / Bulletin 1508 Suspicion</a:t>
            </a:r>
          </a:p>
        </p:txBody>
      </p:sp>
      <p:sp>
        <p:nvSpPr>
          <p:cNvPr id="3" name="Content Placeholder 2"/>
          <p:cNvSpPr>
            <a:spLocks noGrp="1"/>
          </p:cNvSpPr>
          <p:nvPr>
            <p:ph idx="1"/>
          </p:nvPr>
        </p:nvSpPr>
        <p:spPr/>
        <p:txBody>
          <a:bodyPr>
            <a:normAutofit/>
          </a:bodyPr>
          <a:lstStyle/>
          <a:p>
            <a:pPr algn="just"/>
            <a:r>
              <a:rPr lang="en-US" dirty="0"/>
              <a:t>Any student who is </a:t>
            </a:r>
            <a:r>
              <a:rPr lang="en-US" u="sng" dirty="0"/>
              <a:t>suspected</a:t>
            </a:r>
            <a:r>
              <a:rPr lang="en-US" dirty="0"/>
              <a:t> to have a qualifying disability and be in need of special education and related services should be referred for a Bulletin 1508 evaluation, and, if determined eligible, be offered and (if accepted) receive services via an IEP</a:t>
            </a:r>
          </a:p>
          <a:p>
            <a:pPr algn="just"/>
            <a:endParaRPr lang="en-US" dirty="0"/>
          </a:p>
          <a:p>
            <a:pPr algn="just"/>
            <a:r>
              <a:rPr lang="en-US" dirty="0"/>
              <a:t>Any student who is </a:t>
            </a:r>
            <a:r>
              <a:rPr lang="en-US" u="sng" dirty="0"/>
              <a:t>suspected</a:t>
            </a:r>
            <a:r>
              <a:rPr lang="en-US" dirty="0"/>
              <a:t> to be Gifted or Talented (visual arts, theater, music) and be in need of special education and related services should be referred for a Bulletin 1508 evaluation, and, if determined eligible, be offered and (if accepted) receive services via an IEP</a:t>
            </a:r>
          </a:p>
          <a:p>
            <a:pPr algn="just"/>
            <a:endParaRPr lang="en-US" dirty="0"/>
          </a:p>
          <a:p>
            <a:endParaRPr lang="en-US" dirty="0"/>
          </a:p>
        </p:txBody>
      </p:sp>
      <p:sp>
        <p:nvSpPr>
          <p:cNvPr id="4" name="Date Placeholder 3"/>
          <p:cNvSpPr>
            <a:spLocks noGrp="1"/>
          </p:cNvSpPr>
          <p:nvPr>
            <p:ph type="dt" sz="half" idx="10"/>
          </p:nvPr>
        </p:nvSpPr>
        <p:spPr/>
        <p:txBody>
          <a:bodyPr/>
          <a:lstStyle/>
          <a:p>
            <a:r>
              <a:rPr lang="en-US"/>
              <a:t>8/23/2017</a:t>
            </a:r>
            <a:endParaRPr lang="en-US" dirty="0"/>
          </a:p>
        </p:txBody>
      </p:sp>
      <p:sp>
        <p:nvSpPr>
          <p:cNvPr id="5" name="Footer Placeholder 4"/>
          <p:cNvSpPr>
            <a:spLocks noGrp="1"/>
          </p:cNvSpPr>
          <p:nvPr>
            <p:ph type="ftr" sz="quarter" idx="11"/>
          </p:nvPr>
        </p:nvSpPr>
        <p:spPr/>
        <p:txBody>
          <a:bodyPr/>
          <a:lstStyle/>
          <a:p>
            <a:r>
              <a:rPr lang="en-US"/>
              <a:t>© 2017 Hammmons, Sills, Adkins &amp; Guice, LLP.  For Educational Purposes Only.</a:t>
            </a:r>
            <a:endParaRPr lang="en-US" dirty="0"/>
          </a:p>
        </p:txBody>
      </p:sp>
      <p:sp>
        <p:nvSpPr>
          <p:cNvPr id="6" name="Slide Number Placeholder 5"/>
          <p:cNvSpPr>
            <a:spLocks noGrp="1"/>
          </p:cNvSpPr>
          <p:nvPr>
            <p:ph type="sldNum" sz="quarter" idx="12"/>
          </p:nvPr>
        </p:nvSpPr>
        <p:spPr/>
        <p:txBody>
          <a:bodyPr/>
          <a:lstStyle/>
          <a:p>
            <a:fld id="{0DEC491B-BF39-4D09-AF74-6809EEDDEEF8}" type="slidenum">
              <a:rPr lang="en-US" smtClean="0"/>
              <a:pPr/>
              <a:t>5</a:t>
            </a:fld>
            <a:endParaRPr lang="en-US" dirty="0"/>
          </a:p>
        </p:txBody>
      </p:sp>
    </p:spTree>
    <p:extLst>
      <p:ext uri="{BB962C8B-B14F-4D97-AF65-F5344CB8AC3E}">
        <p14:creationId xmlns:p14="http://schemas.microsoft.com/office/powerpoint/2010/main" val="29360778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a:t>Sblc</a:t>
            </a:r>
            <a:r>
              <a:rPr lang="en-US" b="1" dirty="0"/>
              <a:t> &amp; 504 Suspicion</a:t>
            </a:r>
          </a:p>
        </p:txBody>
      </p:sp>
      <p:sp>
        <p:nvSpPr>
          <p:cNvPr id="3" name="Content Placeholder 2"/>
          <p:cNvSpPr>
            <a:spLocks noGrp="1"/>
          </p:cNvSpPr>
          <p:nvPr>
            <p:ph idx="1"/>
          </p:nvPr>
        </p:nvSpPr>
        <p:spPr/>
        <p:txBody>
          <a:bodyPr>
            <a:normAutofit/>
          </a:bodyPr>
          <a:lstStyle/>
          <a:p>
            <a:pPr algn="just"/>
            <a:r>
              <a:rPr lang="en-US" dirty="0"/>
              <a:t>SBLC may not suspect a student of having a disability requiring specialized instruction per the IDEA; however, this is not an all or nothing proposition</a:t>
            </a:r>
          </a:p>
          <a:p>
            <a:pPr algn="just"/>
            <a:endParaRPr lang="en-US" dirty="0"/>
          </a:p>
          <a:p>
            <a:pPr algn="just"/>
            <a:r>
              <a:rPr lang="en-US" dirty="0"/>
              <a:t>Any student suspected of having a physical or mental impairment that limits a major life activity should be referred for possible 504 evaluation; and, if determined eligible and necessary, receive services via a 504 Plan</a:t>
            </a:r>
          </a:p>
          <a:p>
            <a:endParaRPr lang="en-US" dirty="0"/>
          </a:p>
        </p:txBody>
      </p:sp>
      <p:sp>
        <p:nvSpPr>
          <p:cNvPr id="4" name="Date Placeholder 3"/>
          <p:cNvSpPr>
            <a:spLocks noGrp="1"/>
          </p:cNvSpPr>
          <p:nvPr>
            <p:ph type="dt" sz="half" idx="10"/>
          </p:nvPr>
        </p:nvSpPr>
        <p:spPr/>
        <p:txBody>
          <a:bodyPr/>
          <a:lstStyle/>
          <a:p>
            <a:r>
              <a:rPr lang="en-US"/>
              <a:t>8/23/2017</a:t>
            </a:r>
            <a:endParaRPr lang="en-US" dirty="0"/>
          </a:p>
        </p:txBody>
      </p:sp>
      <p:sp>
        <p:nvSpPr>
          <p:cNvPr id="5" name="Footer Placeholder 4"/>
          <p:cNvSpPr>
            <a:spLocks noGrp="1"/>
          </p:cNvSpPr>
          <p:nvPr>
            <p:ph type="ftr" sz="quarter" idx="11"/>
          </p:nvPr>
        </p:nvSpPr>
        <p:spPr/>
        <p:txBody>
          <a:bodyPr/>
          <a:lstStyle/>
          <a:p>
            <a:r>
              <a:rPr lang="en-US"/>
              <a:t>© 2017 Hammmons, Sills, Adkins &amp; Guice, LLP.  For Educational Purposes Only.</a:t>
            </a:r>
            <a:endParaRPr lang="en-US" dirty="0"/>
          </a:p>
        </p:txBody>
      </p:sp>
      <p:sp>
        <p:nvSpPr>
          <p:cNvPr id="6" name="Slide Number Placeholder 5"/>
          <p:cNvSpPr>
            <a:spLocks noGrp="1"/>
          </p:cNvSpPr>
          <p:nvPr>
            <p:ph type="sldNum" sz="quarter" idx="12"/>
          </p:nvPr>
        </p:nvSpPr>
        <p:spPr/>
        <p:txBody>
          <a:bodyPr/>
          <a:lstStyle/>
          <a:p>
            <a:fld id="{0DEC491B-BF39-4D09-AF74-6809EEDDEEF8}" type="slidenum">
              <a:rPr lang="en-US" smtClean="0"/>
              <a:pPr/>
              <a:t>6</a:t>
            </a:fld>
            <a:endParaRPr lang="en-US" dirty="0"/>
          </a:p>
        </p:txBody>
      </p:sp>
    </p:spTree>
    <p:extLst>
      <p:ext uri="{BB962C8B-B14F-4D97-AF65-F5344CB8AC3E}">
        <p14:creationId xmlns:p14="http://schemas.microsoft.com/office/powerpoint/2010/main" val="18088444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“twice Exceptional”</a:t>
            </a:r>
          </a:p>
        </p:txBody>
      </p:sp>
      <p:sp>
        <p:nvSpPr>
          <p:cNvPr id="3" name="Content Placeholder 2"/>
          <p:cNvSpPr>
            <a:spLocks noGrp="1"/>
          </p:cNvSpPr>
          <p:nvPr>
            <p:ph idx="1"/>
          </p:nvPr>
        </p:nvSpPr>
        <p:spPr/>
        <p:txBody>
          <a:bodyPr>
            <a:normAutofit/>
          </a:bodyPr>
          <a:lstStyle/>
          <a:p>
            <a:r>
              <a:rPr lang="en-US" dirty="0"/>
              <a:t>A student MAY be both Gifted or Talented AND have a disability under IDEA or Section 504</a:t>
            </a:r>
          </a:p>
          <a:p>
            <a:r>
              <a:rPr lang="en-US" dirty="0"/>
              <a:t>Student who is Gifted or Talented + IDEA disability</a:t>
            </a:r>
          </a:p>
          <a:p>
            <a:pPr marL="0" indent="0">
              <a:buNone/>
            </a:pPr>
            <a:r>
              <a:rPr lang="en-US" dirty="0"/>
              <a:t>					 =&gt; ONE IEP for G/T &amp; IDEA disability</a:t>
            </a:r>
          </a:p>
          <a:p>
            <a:r>
              <a:rPr lang="en-US" dirty="0"/>
              <a:t>Student who is Gifted or Talented + 504 disability</a:t>
            </a:r>
          </a:p>
          <a:p>
            <a:pPr marL="0" indent="0">
              <a:buNone/>
            </a:pPr>
            <a:r>
              <a:rPr lang="en-US" dirty="0"/>
              <a:t>					 =&gt; IEP for G/T &amp; 504 Plan for 504 disability</a:t>
            </a:r>
          </a:p>
          <a:p>
            <a:endParaRPr lang="en-US" dirty="0"/>
          </a:p>
        </p:txBody>
      </p:sp>
      <p:sp>
        <p:nvSpPr>
          <p:cNvPr id="4" name="Date Placeholder 3"/>
          <p:cNvSpPr>
            <a:spLocks noGrp="1"/>
          </p:cNvSpPr>
          <p:nvPr>
            <p:ph type="dt" sz="half" idx="10"/>
          </p:nvPr>
        </p:nvSpPr>
        <p:spPr/>
        <p:txBody>
          <a:bodyPr/>
          <a:lstStyle/>
          <a:p>
            <a:r>
              <a:rPr lang="en-US"/>
              <a:t>8/23/2017</a:t>
            </a:r>
            <a:endParaRPr lang="en-US" dirty="0"/>
          </a:p>
        </p:txBody>
      </p:sp>
      <p:sp>
        <p:nvSpPr>
          <p:cNvPr id="5" name="Footer Placeholder 4"/>
          <p:cNvSpPr>
            <a:spLocks noGrp="1"/>
          </p:cNvSpPr>
          <p:nvPr>
            <p:ph type="ftr" sz="quarter" idx="11"/>
          </p:nvPr>
        </p:nvSpPr>
        <p:spPr/>
        <p:txBody>
          <a:bodyPr/>
          <a:lstStyle/>
          <a:p>
            <a:r>
              <a:rPr lang="en-US"/>
              <a:t>© 2017 Hammmons, Sills, Adkins &amp; Guice, LLP.  For Educational Purposes Only.</a:t>
            </a:r>
            <a:endParaRPr lang="en-US" dirty="0"/>
          </a:p>
        </p:txBody>
      </p:sp>
      <p:sp>
        <p:nvSpPr>
          <p:cNvPr id="6" name="Slide Number Placeholder 5"/>
          <p:cNvSpPr>
            <a:spLocks noGrp="1"/>
          </p:cNvSpPr>
          <p:nvPr>
            <p:ph type="sldNum" sz="quarter" idx="12"/>
          </p:nvPr>
        </p:nvSpPr>
        <p:spPr/>
        <p:txBody>
          <a:bodyPr/>
          <a:lstStyle/>
          <a:p>
            <a:fld id="{0DEC491B-BF39-4D09-AF74-6809EEDDEEF8}" type="slidenum">
              <a:rPr lang="en-US" smtClean="0"/>
              <a:pPr/>
              <a:t>7</a:t>
            </a:fld>
            <a:endParaRPr lang="en-US" dirty="0"/>
          </a:p>
        </p:txBody>
      </p:sp>
    </p:spTree>
    <p:extLst>
      <p:ext uri="{BB962C8B-B14F-4D97-AF65-F5344CB8AC3E}">
        <p14:creationId xmlns:p14="http://schemas.microsoft.com/office/powerpoint/2010/main" val="1047072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Door #3:  La. Dyslexia laws</a:t>
            </a:r>
          </a:p>
        </p:txBody>
      </p:sp>
      <p:sp>
        <p:nvSpPr>
          <p:cNvPr id="3" name="Content Placeholder 2"/>
          <p:cNvSpPr>
            <a:spLocks noGrp="1"/>
          </p:cNvSpPr>
          <p:nvPr>
            <p:ph idx="1"/>
          </p:nvPr>
        </p:nvSpPr>
        <p:spPr>
          <a:xfrm>
            <a:off x="1451579" y="2015732"/>
            <a:ext cx="9603275" cy="3822360"/>
          </a:xfrm>
        </p:spPr>
        <p:txBody>
          <a:bodyPr>
            <a:normAutofit lnSpcReduction="10000"/>
          </a:bodyPr>
          <a:lstStyle/>
          <a:p>
            <a:r>
              <a:rPr lang="en-US" dirty="0"/>
              <a:t>Louisiana laws specifically addressing “</a:t>
            </a:r>
            <a:r>
              <a:rPr lang="en-US" i="1" dirty="0"/>
              <a:t>Dyslexia and Related disorders</a:t>
            </a:r>
            <a:r>
              <a:rPr lang="en-US" dirty="0"/>
              <a:t>”</a:t>
            </a:r>
          </a:p>
          <a:p>
            <a:endParaRPr lang="en-US" dirty="0"/>
          </a:p>
          <a:p>
            <a:pPr lvl="1"/>
            <a:r>
              <a:rPr lang="en-US" dirty="0"/>
              <a:t>"</a:t>
            </a:r>
            <a:r>
              <a:rPr lang="en-US" i="1" dirty="0"/>
              <a:t>Dyslexia</a:t>
            </a:r>
            <a:r>
              <a:rPr lang="en-US" dirty="0"/>
              <a:t> shall be defined as a language processing disorder which may be manifested by difficulty processing expressive or receptive, oral or written language despite adequate intelligence, educational exposure, and cultural opportunity. Specific manifestations may occur in one or more areas, including difficulty with the alphabet, reading comprehension, writing, and spelling.” (La. R.S. 17:7(11)(d)(</a:t>
            </a:r>
            <a:r>
              <a:rPr lang="en-US" dirty="0" err="1"/>
              <a:t>i</a:t>
            </a:r>
            <a:r>
              <a:rPr lang="en-US" dirty="0"/>
              <a:t>))</a:t>
            </a:r>
          </a:p>
          <a:p>
            <a:pPr lvl="1"/>
            <a:endParaRPr lang="en-US" dirty="0"/>
          </a:p>
          <a:p>
            <a:pPr lvl="1"/>
            <a:r>
              <a:rPr lang="en-US" dirty="0"/>
              <a:t>"</a:t>
            </a:r>
            <a:r>
              <a:rPr lang="en-US" i="1" dirty="0"/>
              <a:t>Related disorders </a:t>
            </a:r>
            <a:r>
              <a:rPr lang="en-US" dirty="0"/>
              <a:t>shall include disorders similar to or related to dyslexia such as developmental auditory </a:t>
            </a:r>
            <a:r>
              <a:rPr lang="en-US" dirty="0" err="1"/>
              <a:t>imperception</a:t>
            </a:r>
            <a:r>
              <a:rPr lang="en-US" dirty="0"/>
              <a:t>, dysphasia, specific developmental dyslexia, developmental dysgraphia, and developmental spelling disability.”  (La. R.S. 17:7(11)(d)(ii))</a:t>
            </a:r>
          </a:p>
        </p:txBody>
      </p:sp>
      <p:sp>
        <p:nvSpPr>
          <p:cNvPr id="4" name="Date Placeholder 3"/>
          <p:cNvSpPr>
            <a:spLocks noGrp="1"/>
          </p:cNvSpPr>
          <p:nvPr>
            <p:ph type="dt" sz="half" idx="10"/>
          </p:nvPr>
        </p:nvSpPr>
        <p:spPr/>
        <p:txBody>
          <a:bodyPr/>
          <a:lstStyle/>
          <a:p>
            <a:r>
              <a:rPr lang="en-US"/>
              <a:t>8/23/2017</a:t>
            </a:r>
            <a:endParaRPr lang="en-US" dirty="0"/>
          </a:p>
        </p:txBody>
      </p:sp>
      <p:sp>
        <p:nvSpPr>
          <p:cNvPr id="5" name="Footer Placeholder 4"/>
          <p:cNvSpPr>
            <a:spLocks noGrp="1"/>
          </p:cNvSpPr>
          <p:nvPr>
            <p:ph type="ftr" sz="quarter" idx="11"/>
          </p:nvPr>
        </p:nvSpPr>
        <p:spPr/>
        <p:txBody>
          <a:bodyPr/>
          <a:lstStyle/>
          <a:p>
            <a:r>
              <a:rPr lang="en-US"/>
              <a:t>© 2017 Hammmons, Sills, Adkins &amp; Guice, LLP.  For Educational Purposes Only.</a:t>
            </a:r>
            <a:endParaRPr lang="en-US" dirty="0"/>
          </a:p>
        </p:txBody>
      </p:sp>
      <p:sp>
        <p:nvSpPr>
          <p:cNvPr id="6" name="Slide Number Placeholder 5"/>
          <p:cNvSpPr>
            <a:spLocks noGrp="1"/>
          </p:cNvSpPr>
          <p:nvPr>
            <p:ph type="sldNum" sz="quarter" idx="12"/>
          </p:nvPr>
        </p:nvSpPr>
        <p:spPr/>
        <p:txBody>
          <a:bodyPr/>
          <a:lstStyle/>
          <a:p>
            <a:fld id="{0DEC491B-BF39-4D09-AF74-6809EEDDEEF8}" type="slidenum">
              <a:rPr lang="en-US" smtClean="0"/>
              <a:pPr/>
              <a:t>8</a:t>
            </a:fld>
            <a:endParaRPr lang="en-US" dirty="0"/>
          </a:p>
        </p:txBody>
      </p:sp>
    </p:spTree>
    <p:extLst>
      <p:ext uri="{BB962C8B-B14F-4D97-AF65-F5344CB8AC3E}">
        <p14:creationId xmlns:p14="http://schemas.microsoft.com/office/powerpoint/2010/main" val="22668374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Door #3:  La. Dyslexia laws</a:t>
            </a:r>
          </a:p>
        </p:txBody>
      </p:sp>
      <p:sp>
        <p:nvSpPr>
          <p:cNvPr id="3" name="Content Placeholder 2"/>
          <p:cNvSpPr>
            <a:spLocks noGrp="1"/>
          </p:cNvSpPr>
          <p:nvPr>
            <p:ph idx="1"/>
          </p:nvPr>
        </p:nvSpPr>
        <p:spPr/>
        <p:txBody>
          <a:bodyPr>
            <a:normAutofit/>
          </a:bodyPr>
          <a:lstStyle/>
          <a:p>
            <a:r>
              <a:rPr lang="en-US" dirty="0"/>
              <a:t>Actions required under La. R.S. 17:392.1(B):</a:t>
            </a:r>
          </a:p>
          <a:p>
            <a:pPr marL="0" indent="0">
              <a:buNone/>
            </a:pPr>
            <a:endParaRPr lang="en-US" dirty="0"/>
          </a:p>
          <a:p>
            <a:r>
              <a:rPr lang="en-US" dirty="0"/>
              <a:t>(1)  Every child in public school in grades kindergarten through third shall be screened, at least once, for the existence of impediments to a successful school experience.  No child shall be screened if his parent or tutor objects to such screening.</a:t>
            </a:r>
          </a:p>
        </p:txBody>
      </p:sp>
      <p:sp>
        <p:nvSpPr>
          <p:cNvPr id="4" name="Date Placeholder 3"/>
          <p:cNvSpPr>
            <a:spLocks noGrp="1"/>
          </p:cNvSpPr>
          <p:nvPr>
            <p:ph type="dt" sz="half" idx="10"/>
          </p:nvPr>
        </p:nvSpPr>
        <p:spPr/>
        <p:txBody>
          <a:bodyPr/>
          <a:lstStyle/>
          <a:p>
            <a:r>
              <a:rPr lang="en-US"/>
              <a:t>8/23/2017</a:t>
            </a:r>
            <a:endParaRPr lang="en-US" dirty="0"/>
          </a:p>
        </p:txBody>
      </p:sp>
      <p:sp>
        <p:nvSpPr>
          <p:cNvPr id="5" name="Footer Placeholder 4"/>
          <p:cNvSpPr>
            <a:spLocks noGrp="1"/>
          </p:cNvSpPr>
          <p:nvPr>
            <p:ph type="ftr" sz="quarter" idx="11"/>
          </p:nvPr>
        </p:nvSpPr>
        <p:spPr/>
        <p:txBody>
          <a:bodyPr/>
          <a:lstStyle/>
          <a:p>
            <a:r>
              <a:rPr lang="en-US"/>
              <a:t>© 2017 Hammmons, Sills, Adkins &amp; Guice, LLP.  For Educational Purposes Only.</a:t>
            </a:r>
            <a:endParaRPr lang="en-US" dirty="0"/>
          </a:p>
        </p:txBody>
      </p:sp>
      <p:sp>
        <p:nvSpPr>
          <p:cNvPr id="6" name="Slide Number Placeholder 5"/>
          <p:cNvSpPr>
            <a:spLocks noGrp="1"/>
          </p:cNvSpPr>
          <p:nvPr>
            <p:ph type="sldNum" sz="quarter" idx="12"/>
          </p:nvPr>
        </p:nvSpPr>
        <p:spPr/>
        <p:txBody>
          <a:bodyPr/>
          <a:lstStyle/>
          <a:p>
            <a:fld id="{0DEC491B-BF39-4D09-AF74-6809EEDDEEF8}" type="slidenum">
              <a:rPr lang="en-US" smtClean="0"/>
              <a:pPr/>
              <a:t>9</a:t>
            </a:fld>
            <a:endParaRPr lang="en-US" dirty="0"/>
          </a:p>
        </p:txBody>
      </p:sp>
    </p:spTree>
    <p:extLst>
      <p:ext uri="{BB962C8B-B14F-4D97-AF65-F5344CB8AC3E}">
        <p14:creationId xmlns:p14="http://schemas.microsoft.com/office/powerpoint/2010/main" val="36087598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Door #3:  La. Dyslexia laws</a:t>
            </a:r>
          </a:p>
        </p:txBody>
      </p:sp>
      <p:sp>
        <p:nvSpPr>
          <p:cNvPr id="3" name="Content Placeholder 2"/>
          <p:cNvSpPr>
            <a:spLocks noGrp="1"/>
          </p:cNvSpPr>
          <p:nvPr>
            <p:ph idx="1"/>
          </p:nvPr>
        </p:nvSpPr>
        <p:spPr/>
        <p:txBody>
          <a:bodyPr>
            <a:normAutofit/>
          </a:bodyPr>
          <a:lstStyle/>
          <a:p>
            <a:r>
              <a:rPr lang="en-US" dirty="0"/>
              <a:t>(2)  Such impediments shall include:</a:t>
            </a:r>
          </a:p>
          <a:p>
            <a:pPr lvl="1"/>
            <a:r>
              <a:rPr lang="en-US" dirty="0"/>
              <a:t>(a)  Dyslexia and related disorders, as defined in R.S. 17:7(11).</a:t>
            </a:r>
          </a:p>
          <a:p>
            <a:pPr lvl="1"/>
            <a:r>
              <a:rPr lang="en-US" dirty="0"/>
              <a:t>(b)  Attention deficit disorder.</a:t>
            </a:r>
          </a:p>
          <a:p>
            <a:pPr lvl="1"/>
            <a:r>
              <a:rPr lang="en-US" dirty="0"/>
              <a:t>(c)  Social and environmental factors that put a child "at risk" as that term has been defined by the state Department of Education, pursuant to R.S. 17:7.5(A).</a:t>
            </a:r>
          </a:p>
          <a:p>
            <a:r>
              <a:rPr lang="en-US" dirty="0"/>
              <a:t>(3)  In doing such screenings, a priority shall be placed on screening any student referred for screening, pursuant to R.S. 17:7(11); however, if a child is so referred, a screening for all other impediments shall be done at the same time.</a:t>
            </a:r>
          </a:p>
        </p:txBody>
      </p:sp>
      <p:sp>
        <p:nvSpPr>
          <p:cNvPr id="4" name="Date Placeholder 3"/>
          <p:cNvSpPr>
            <a:spLocks noGrp="1"/>
          </p:cNvSpPr>
          <p:nvPr>
            <p:ph type="dt" sz="half" idx="10"/>
          </p:nvPr>
        </p:nvSpPr>
        <p:spPr/>
        <p:txBody>
          <a:bodyPr/>
          <a:lstStyle/>
          <a:p>
            <a:r>
              <a:rPr lang="en-US"/>
              <a:t>8/23/2017</a:t>
            </a:r>
            <a:endParaRPr lang="en-US" dirty="0"/>
          </a:p>
        </p:txBody>
      </p:sp>
      <p:sp>
        <p:nvSpPr>
          <p:cNvPr id="5" name="Footer Placeholder 4"/>
          <p:cNvSpPr>
            <a:spLocks noGrp="1"/>
          </p:cNvSpPr>
          <p:nvPr>
            <p:ph type="ftr" sz="quarter" idx="11"/>
          </p:nvPr>
        </p:nvSpPr>
        <p:spPr/>
        <p:txBody>
          <a:bodyPr/>
          <a:lstStyle/>
          <a:p>
            <a:r>
              <a:rPr lang="en-US"/>
              <a:t>© 2017 Hammmons, Sills, Adkins &amp; Guice, LLP.  For Educational Purposes Only.</a:t>
            </a:r>
            <a:endParaRPr lang="en-US" dirty="0"/>
          </a:p>
        </p:txBody>
      </p:sp>
      <p:sp>
        <p:nvSpPr>
          <p:cNvPr id="6" name="Slide Number Placeholder 5"/>
          <p:cNvSpPr>
            <a:spLocks noGrp="1"/>
          </p:cNvSpPr>
          <p:nvPr>
            <p:ph type="sldNum" sz="quarter" idx="12"/>
          </p:nvPr>
        </p:nvSpPr>
        <p:spPr/>
        <p:txBody>
          <a:bodyPr/>
          <a:lstStyle/>
          <a:p>
            <a:fld id="{0DEC491B-BF39-4D09-AF74-6809EEDDEEF8}" type="slidenum">
              <a:rPr lang="en-US" smtClean="0"/>
              <a:pPr/>
              <a:t>10</a:t>
            </a:fld>
            <a:endParaRPr lang="en-US" dirty="0"/>
          </a:p>
        </p:txBody>
      </p:sp>
    </p:spTree>
    <p:extLst>
      <p:ext uri="{BB962C8B-B14F-4D97-AF65-F5344CB8AC3E}">
        <p14:creationId xmlns:p14="http://schemas.microsoft.com/office/powerpoint/2010/main" val="31179512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Door #3:  La. Dyslexia laws</a:t>
            </a:r>
          </a:p>
        </p:txBody>
      </p:sp>
      <p:sp>
        <p:nvSpPr>
          <p:cNvPr id="3" name="Content Placeholder 2"/>
          <p:cNvSpPr>
            <a:spLocks noGrp="1"/>
          </p:cNvSpPr>
          <p:nvPr>
            <p:ph idx="1"/>
          </p:nvPr>
        </p:nvSpPr>
        <p:spPr/>
        <p:txBody>
          <a:bodyPr>
            <a:normAutofit/>
          </a:bodyPr>
          <a:lstStyle/>
          <a:p>
            <a:r>
              <a:rPr lang="en-US" dirty="0"/>
              <a:t>Actions required:</a:t>
            </a:r>
          </a:p>
          <a:p>
            <a:pPr marL="0" indent="0">
              <a:buNone/>
            </a:pPr>
            <a:endParaRPr lang="en-US" dirty="0"/>
          </a:p>
          <a:p>
            <a:pPr lvl="1"/>
            <a:r>
              <a:rPr lang="en-US" dirty="0"/>
              <a:t>Referral to SBLC for those suspected (La. R.S. 17:7(11)(a); La. R.S. 17:2112)</a:t>
            </a:r>
          </a:p>
          <a:p>
            <a:pPr lvl="1"/>
            <a:endParaRPr lang="en-US" dirty="0"/>
          </a:p>
          <a:p>
            <a:pPr lvl="1" algn="just"/>
            <a:r>
              <a:rPr lang="en-US" dirty="0"/>
              <a:t>If after testing/assessment, the student is dyslexic or has a related disorder: student shall receive an “appropriate multi-sensory, intensive phonetic, synthetic to analytic phonics, linguistic, meaning based, systematic, language based regular education program.”  (La. R.S. 17:7(11)(b))</a:t>
            </a:r>
          </a:p>
        </p:txBody>
      </p:sp>
      <p:sp>
        <p:nvSpPr>
          <p:cNvPr id="4" name="Date Placeholder 3"/>
          <p:cNvSpPr>
            <a:spLocks noGrp="1"/>
          </p:cNvSpPr>
          <p:nvPr>
            <p:ph type="dt" sz="half" idx="10"/>
          </p:nvPr>
        </p:nvSpPr>
        <p:spPr/>
        <p:txBody>
          <a:bodyPr/>
          <a:lstStyle/>
          <a:p>
            <a:r>
              <a:rPr lang="en-US"/>
              <a:t>8/23/2017</a:t>
            </a:r>
            <a:endParaRPr lang="en-US" dirty="0"/>
          </a:p>
        </p:txBody>
      </p:sp>
      <p:sp>
        <p:nvSpPr>
          <p:cNvPr id="5" name="Footer Placeholder 4"/>
          <p:cNvSpPr>
            <a:spLocks noGrp="1"/>
          </p:cNvSpPr>
          <p:nvPr>
            <p:ph type="ftr" sz="quarter" idx="11"/>
          </p:nvPr>
        </p:nvSpPr>
        <p:spPr/>
        <p:txBody>
          <a:bodyPr/>
          <a:lstStyle/>
          <a:p>
            <a:r>
              <a:rPr lang="en-US"/>
              <a:t>© 2017 Hammmons, Sills, Adkins &amp; Guice, LLP.  For Educational Purposes Only.</a:t>
            </a:r>
            <a:endParaRPr lang="en-US" dirty="0"/>
          </a:p>
        </p:txBody>
      </p:sp>
      <p:sp>
        <p:nvSpPr>
          <p:cNvPr id="6" name="Slide Number Placeholder 5"/>
          <p:cNvSpPr>
            <a:spLocks noGrp="1"/>
          </p:cNvSpPr>
          <p:nvPr>
            <p:ph type="sldNum" sz="quarter" idx="12"/>
          </p:nvPr>
        </p:nvSpPr>
        <p:spPr/>
        <p:txBody>
          <a:bodyPr/>
          <a:lstStyle/>
          <a:p>
            <a:fld id="{0DEC491B-BF39-4D09-AF74-6809EEDDEEF8}" type="slidenum">
              <a:rPr lang="en-US" smtClean="0"/>
              <a:pPr/>
              <a:t>11</a:t>
            </a:fld>
            <a:endParaRPr lang="en-US" dirty="0"/>
          </a:p>
        </p:txBody>
      </p:sp>
    </p:spTree>
    <p:extLst>
      <p:ext uri="{BB962C8B-B14F-4D97-AF65-F5344CB8AC3E}">
        <p14:creationId xmlns:p14="http://schemas.microsoft.com/office/powerpoint/2010/main" val="2903274655"/>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Gallery</Template>
  <TotalTime>119</TotalTime>
  <Words>831</Words>
  <Application>Microsoft Office PowerPoint</Application>
  <PresentationFormat>Widescreen</PresentationFormat>
  <Paragraphs>86</Paragraphs>
  <Slides>11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Calibri</vt:lpstr>
      <vt:lpstr>Gill Sans MT</vt:lpstr>
      <vt:lpstr>Gallery</vt:lpstr>
      <vt:lpstr>Child find</vt:lpstr>
      <vt:lpstr>School building level committee (Sblc)</vt:lpstr>
      <vt:lpstr>SBLC Responsibilities</vt:lpstr>
      <vt:lpstr>Child Find </vt:lpstr>
      <vt:lpstr>Sblc &amp; IDEA / Bulletin 1508 Suspicion</vt:lpstr>
      <vt:lpstr>Sblc &amp; 504 Suspicion</vt:lpstr>
      <vt:lpstr>“twice Exceptional”</vt:lpstr>
      <vt:lpstr>Door #3:  La. Dyslexia laws</vt:lpstr>
      <vt:lpstr>Door #3:  La. Dyslexia laws</vt:lpstr>
      <vt:lpstr>Door #3:  La. Dyslexia laws</vt:lpstr>
      <vt:lpstr>Door #3:  La. Dyslexia laws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Child find</dc:title>
  <dc:creator>Wayne Stewart</dc:creator>
  <cp:lastModifiedBy>Wayne Stewart</cp:lastModifiedBy>
  <cp:revision>15</cp:revision>
  <dcterms:created xsi:type="dcterms:W3CDTF">2017-05-04T19:52:33Z</dcterms:created>
  <dcterms:modified xsi:type="dcterms:W3CDTF">2017-08-17T15:35:15Z</dcterms:modified>
</cp:coreProperties>
</file>