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65" r:id="rId1"/>
  </p:sldMasterIdLst>
  <p:notesMasterIdLst>
    <p:notesMasterId r:id="rId21"/>
  </p:notesMasterIdLst>
  <p:handoutMasterIdLst>
    <p:handoutMasterId r:id="rId22"/>
  </p:handoutMasterIdLst>
  <p:sldIdLst>
    <p:sldId id="415" r:id="rId2"/>
    <p:sldId id="345" r:id="rId3"/>
    <p:sldId id="439" r:id="rId4"/>
    <p:sldId id="427" r:id="rId5"/>
    <p:sldId id="428" r:id="rId6"/>
    <p:sldId id="440" r:id="rId7"/>
    <p:sldId id="441" r:id="rId8"/>
    <p:sldId id="424" r:id="rId9"/>
    <p:sldId id="426" r:id="rId10"/>
    <p:sldId id="434" r:id="rId11"/>
    <p:sldId id="438" r:id="rId12"/>
    <p:sldId id="435" r:id="rId13"/>
    <p:sldId id="436" r:id="rId14"/>
    <p:sldId id="437" r:id="rId15"/>
    <p:sldId id="432" r:id="rId16"/>
    <p:sldId id="425" r:id="rId17"/>
    <p:sldId id="442" r:id="rId18"/>
    <p:sldId id="431" r:id="rId19"/>
    <p:sldId id="430" r:id="rId20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00" autoAdjust="0"/>
    <p:restoredTop sz="94602" autoAdjust="0"/>
  </p:normalViewPr>
  <p:slideViewPr>
    <p:cSldViewPr>
      <p:cViewPr varScale="1">
        <p:scale>
          <a:sx n="68" d="100"/>
          <a:sy n="68" d="100"/>
        </p:scale>
        <p:origin x="77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41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8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r>
              <a:rPr lang="en-US"/>
              <a:t>4/1/2017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ADF28FA-840E-4950-8A00-03D859141FB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r>
              <a:rPr lang="en-US"/>
              <a:t>4/1/2017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7207E03-8DEA-4425-A2C8-72BE6CE1D51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8/23/2017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2017 Hammonds, Sills, Adkins &amp; Guice, LLP.  For Educational Purposes Only.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8780-6EC5-4E19-8FDD-39880C1539D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9304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8/23/2017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2017 Hammonds, Sills, Adkins &amp; Guice, LLP.  For Educational Purposes Only.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8780-6EC5-4E19-8FDD-39880C1539D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096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8/23/2017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2017 Hammonds, Sills, Adkins &amp; Guice, LLP.  For Educational Purposes Only.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8780-6EC5-4E19-8FDD-39880C1539D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3476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8/23/2017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2017 Hammonds, Sills, Adkins &amp; Guice, LLP.  For Educational Purposes Only.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8780-6EC5-4E19-8FDD-39880C1539D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295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8/23/2017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2017 Hammonds, Sills, Adkins &amp; Guice, LLP.  For Educational Purposes Only.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8780-6EC5-4E19-8FDD-39880C1539D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494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8/23/2017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2017 Hammonds, Sills, Adkins &amp; Guice, LLP.  For Educational Purposes Only.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8780-6EC5-4E19-8FDD-39880C1539D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075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8/23/2017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© 2017 Hammonds, Sills, Adkins &amp; Guice, LLP.  For Educational Purposes Only.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8780-6EC5-4E19-8FDD-39880C1539D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900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8/23/2017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© 2017 Hammonds, Sills, Adkins &amp; Guice, LLP.  For Educational Purposes Only.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4C48780-6EC5-4E19-8FDD-39880C1539D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4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8/23/2017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2017 Hammonds, Sills, Adkins &amp; Guice, LLP.  For Educational Purposes Only.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8780-6EC5-4E19-8FDD-39880C1539D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644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8/23/2017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2017 Hammonds, Sills, Adkins &amp; Guice, LLP.  For Educational Purposes Only.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8780-6EC5-4E19-8FDD-39880C1539D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964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8/23/2017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2017 Hammonds, Sills, Adkins &amp; Guice, LLP.  For Educational Purposes Only.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8780-6EC5-4E19-8FDD-39880C1539D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737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r>
              <a:rPr lang="en-US"/>
              <a:t>8/23/2017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© 2017 Hammonds, Sills, Adkins &amp; Guice, LLP.  For Educational Purposes Only.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84C48780-6EC5-4E19-8FDD-39880C1539D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2044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</p:sldLayoutIdLst>
  <p:hf hd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1069848"/>
            <a:ext cx="8305800" cy="2816352"/>
          </a:xfrm>
        </p:spPr>
        <p:txBody>
          <a:bodyPr anchor="t">
            <a:normAutofit fontScale="90000"/>
          </a:bodyPr>
          <a:lstStyle/>
          <a:p>
            <a:pPr algn="ctr"/>
            <a:b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</a:b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504 Evaluation Issues</a:t>
            </a:r>
            <a:b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</a:br>
            <a:br>
              <a:rPr lang="en-US" dirty="0">
                <a:solidFill>
                  <a:srgbClr val="213B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</a:br>
            <a:r>
              <a:rPr lang="en-US" sz="2000" dirty="0"/>
              <a:t> Jefferson Parish School Board</a:t>
            </a:r>
            <a:br>
              <a:rPr lang="en-US" sz="2000" dirty="0"/>
            </a:br>
            <a:r>
              <a:rPr lang="en-US" sz="2000" dirty="0"/>
              <a:t>August 23, 2017</a:t>
            </a:r>
            <a:br>
              <a:rPr lang="en-US" sz="2000" dirty="0"/>
            </a:br>
            <a:br>
              <a:rPr lang="en-US" sz="2000" dirty="0"/>
            </a:br>
            <a:r>
              <a:rPr lang="en-US" sz="2000" dirty="0"/>
              <a:t>Wayne T. Stewart, J.D., Ph.D.</a:t>
            </a:r>
            <a:br>
              <a:rPr lang="en-US" sz="12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endParaRPr lang="en-US" sz="2000" dirty="0">
              <a:solidFill>
                <a:srgbClr val="213B5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8/23/2017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2017 Hammonds, Sills, Adkins &amp; Guice, LLP.  For Educational Purposes Only.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8780-6EC5-4E19-8FDD-39880C1539D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RTI and Evaluation Referrals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9424"/>
            <a:ext cx="8229600" cy="4379976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School districts need to have “data sufficient for the SBLC to recommend that a comprehensive individual evaluation be conducted by pupil appraisal personnel.”</a:t>
            </a:r>
          </a:p>
          <a:p>
            <a:pPr algn="just"/>
            <a:endParaRPr lang="en-US" dirty="0">
              <a:solidFill>
                <a:srgbClr val="FF0000"/>
              </a:solidFill>
            </a:endParaRPr>
          </a:p>
          <a:p>
            <a:pPr algn="just"/>
            <a:r>
              <a:rPr lang="en-US" dirty="0">
                <a:solidFill>
                  <a:srgbClr val="FF0000"/>
                </a:solidFill>
              </a:rPr>
              <a:t>The trigger for initiating a 504 evaluation is suspicion that a student has a disability under 504.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8/23/2017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2017 Hammonds, Sills, Adkins &amp; Guice, LLP.  For Educational Purposes Only.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8780-6EC5-4E19-8FDD-39880C1539D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SBLC &amp; 504 Suspicion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en-US" dirty="0"/>
          </a:p>
          <a:p>
            <a:pPr algn="just"/>
            <a:r>
              <a:rPr lang="en-US" dirty="0"/>
              <a:t>SBLC Team may not suspect a student of having a disability requiring specialized instruction per the IDEA; however, this is not an all or nothing proposition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Any student with a physical or mental impairment that limits a major life activity should be referred for possible 504 evaluation, and, if determined eligible and necessary, receive services via a 504 Plan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8/23/2017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2017 Hammmons, Sills, Adkins &amp; Guice, LLP.  For Educational Purposes Only.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C491B-BF39-4D09-AF74-6809EEDDEEF8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077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Parental Requests for 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9424"/>
            <a:ext cx="8229600" cy="4379976"/>
          </a:xfrm>
        </p:spPr>
        <p:txBody>
          <a:bodyPr>
            <a:normAutofit/>
          </a:bodyPr>
          <a:lstStyle/>
          <a:p>
            <a:pPr algn="just"/>
            <a:endParaRPr lang="en-US" dirty="0"/>
          </a:p>
          <a:p>
            <a:pPr algn="just"/>
            <a:r>
              <a:rPr lang="en-US" dirty="0"/>
              <a:t>A parent’s request for Section 504 (or IDEA) evaluation does NOT mean the student must be evaluated.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The first step is that the parent’s request must be </a:t>
            </a:r>
            <a:r>
              <a:rPr lang="en-US" i="1" dirty="0"/>
              <a:t>considered</a:t>
            </a:r>
            <a:r>
              <a:rPr lang="en-US" dirty="0"/>
              <a:t> by SBLC.</a:t>
            </a:r>
          </a:p>
          <a:p>
            <a:pPr algn="just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8/23/2017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2017 Hammonds, Sills, Adkins &amp; Guice, LLP.  For Educational Purposes Only.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8780-6EC5-4E19-8FDD-39880C1539D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422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Parental Requests for 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9424"/>
            <a:ext cx="8229600" cy="4379976"/>
          </a:xfrm>
        </p:spPr>
        <p:txBody>
          <a:bodyPr>
            <a:normAutofit/>
          </a:bodyPr>
          <a:lstStyle/>
          <a:p>
            <a:pPr marL="109728" indent="0" algn="just">
              <a:buNone/>
            </a:pPr>
            <a:endParaRPr lang="en-US" dirty="0"/>
          </a:p>
          <a:p>
            <a:pPr algn="just"/>
            <a:r>
              <a:rPr lang="en-US" dirty="0">
                <a:solidFill>
                  <a:srgbClr val="FF0000"/>
                </a:solidFill>
              </a:rPr>
              <a:t>HOWEVER</a:t>
            </a:r>
            <a:r>
              <a:rPr lang="en-US" dirty="0"/>
              <a:t>, IDEA and Section 504 require responsive WRITTEN notice to the parent whether the system will</a:t>
            </a:r>
          </a:p>
          <a:p>
            <a:pPr algn="just"/>
            <a:endParaRPr lang="en-US" dirty="0"/>
          </a:p>
          <a:p>
            <a:pPr lvl="1" algn="just"/>
            <a:r>
              <a:rPr lang="en-US" dirty="0">
                <a:solidFill>
                  <a:schemeClr val="tx1"/>
                </a:solidFill>
              </a:rPr>
              <a:t>(1) grant the parent’s request for evaluation by offering parent to sign a consent for evaluation form;</a:t>
            </a:r>
          </a:p>
          <a:p>
            <a:pPr marL="411480" lvl="1" indent="0" algn="just">
              <a:buNone/>
            </a:pPr>
            <a:r>
              <a:rPr lang="en-US" dirty="0">
                <a:solidFill>
                  <a:schemeClr val="tx1"/>
                </a:solidFill>
              </a:rPr>
              <a:t>		OR</a:t>
            </a:r>
          </a:p>
          <a:p>
            <a:pPr lvl="1" algn="just"/>
            <a:r>
              <a:rPr lang="en-US" dirty="0">
                <a:solidFill>
                  <a:schemeClr val="tx1"/>
                </a:solidFill>
              </a:rPr>
              <a:t>(2) deny the request for evaluation – consistent with IDEA notice requirements.  See 34 C.F.R. § 300.503.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8/23/2017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2017 Hammonds, Sills, Adkins &amp; Guice, LLP.  For Educational Purposes Only.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8780-6EC5-4E19-8FDD-39880C1539D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902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IDEA v. Section 504:</a:t>
            </a:r>
            <a:br>
              <a:rPr lang="en-US" dirty="0"/>
            </a:br>
            <a:r>
              <a:rPr lang="en-US" dirty="0"/>
              <a:t>			Major Difference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9424"/>
            <a:ext cx="8229600" cy="3541776"/>
          </a:xfrm>
        </p:spPr>
        <p:txBody>
          <a:bodyPr>
            <a:normAutofit/>
          </a:bodyPr>
          <a:lstStyle/>
          <a:p>
            <a:pPr lvl="2" algn="just"/>
            <a:r>
              <a:rPr lang="en-US" sz="2800" b="1" dirty="0"/>
              <a:t>IDEA</a:t>
            </a:r>
            <a:r>
              <a:rPr lang="en-US" sz="2800" dirty="0"/>
              <a:t>: disability (per an IDEA category) AND</a:t>
            </a:r>
          </a:p>
          <a:p>
            <a:pPr marL="704088" lvl="2" indent="0">
              <a:buNone/>
            </a:pPr>
            <a:r>
              <a:rPr lang="en-US" sz="2800" dirty="0"/>
              <a:t>		  need for “</a:t>
            </a:r>
            <a:r>
              <a:rPr lang="en-US" sz="2800" b="1" dirty="0"/>
              <a:t>specialized instruction</a:t>
            </a:r>
            <a:r>
              <a:rPr lang="en-US" sz="2800" dirty="0"/>
              <a:t>”</a:t>
            </a:r>
          </a:p>
          <a:p>
            <a:pPr marL="704088" lvl="2" indent="0">
              <a:buNone/>
            </a:pPr>
            <a:endParaRPr lang="en-US" sz="2800" dirty="0"/>
          </a:p>
          <a:p>
            <a:pPr lvl="2" algn="just"/>
            <a:r>
              <a:rPr lang="en-US" sz="2800" b="1" dirty="0"/>
              <a:t>504</a:t>
            </a:r>
            <a:r>
              <a:rPr lang="en-US" sz="2800" dirty="0"/>
              <a:t>:	focus on </a:t>
            </a:r>
            <a:r>
              <a:rPr lang="en-US" sz="2800" b="1" dirty="0"/>
              <a:t>eligibility</a:t>
            </a:r>
            <a:r>
              <a:rPr lang="en-US" sz="2800" dirty="0"/>
              <a:t> (i.e., physical or mental impairment that substantially limits major life activity) for purposes of NON-DISCRIMINATION in programs, services, and activities in public schools</a:t>
            </a:r>
          </a:p>
          <a:p>
            <a:pPr marL="704088" lvl="2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A10AC9-C759-4F09-A589-92B48DC9E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E6769E-1884-4303-A0CF-959A22411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©2017 Hammonds, Sills, Adkins &amp; Guice, LLP.  For Educational Use Only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809152-AC92-42B5-895A-20F6CA42D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8780-6EC5-4E19-8FDD-39880C1539D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414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IDEA v. Section 504:</a:t>
            </a:r>
            <a:br>
              <a:rPr lang="en-US" dirty="0"/>
            </a:br>
            <a:r>
              <a:rPr lang="en-US" dirty="0"/>
              <a:t>			Major Difference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9424"/>
            <a:ext cx="8229600" cy="3541776"/>
          </a:xfrm>
        </p:spPr>
        <p:txBody>
          <a:bodyPr>
            <a:normAutofit lnSpcReduction="10000"/>
          </a:bodyPr>
          <a:lstStyle/>
          <a:p>
            <a:pPr lvl="2" algn="just"/>
            <a:endParaRPr lang="en-US" b="1" dirty="0"/>
          </a:p>
          <a:p>
            <a:pPr lvl="2" algn="just"/>
            <a:r>
              <a:rPr lang="en-US" sz="2800" b="1" dirty="0"/>
              <a:t>IDEA</a:t>
            </a:r>
            <a:r>
              <a:rPr lang="en-US" sz="2800" dirty="0"/>
              <a:t>:  If a child does not NEED “</a:t>
            </a:r>
            <a:r>
              <a:rPr lang="en-US" sz="2800" b="1" dirty="0"/>
              <a:t>specialized instruction</a:t>
            </a:r>
            <a:r>
              <a:rPr lang="en-US" sz="2800" dirty="0"/>
              <a:t>”, then the child does not qualify legally</a:t>
            </a:r>
          </a:p>
          <a:p>
            <a:pPr marL="704088" lvl="2" indent="0">
              <a:buNone/>
            </a:pPr>
            <a:endParaRPr lang="en-US" sz="2800" dirty="0"/>
          </a:p>
          <a:p>
            <a:pPr lvl="2" algn="just"/>
            <a:r>
              <a:rPr lang="en-US" sz="2800" b="1" dirty="0"/>
              <a:t>504</a:t>
            </a:r>
            <a:r>
              <a:rPr lang="en-US" sz="2800" dirty="0"/>
              <a:t>:	In contrast, </a:t>
            </a:r>
            <a:r>
              <a:rPr lang="en-US" sz="2800" u="sng" dirty="0"/>
              <a:t>eligibility is separate from </a:t>
            </a:r>
            <a:r>
              <a:rPr lang="en-US" sz="2800" dirty="0"/>
              <a:t>determination of need for supplementary aides and services.  It’s possible that a student who is eligible under 504 gets </a:t>
            </a:r>
            <a:r>
              <a:rPr lang="en-US" sz="2800" i="1" dirty="0"/>
              <a:t>nothing – </a:t>
            </a:r>
            <a:r>
              <a:rPr lang="en-US" sz="2800" dirty="0"/>
              <a:t>based on no “need”.  In other words, it’s a two-step process.</a:t>
            </a:r>
          </a:p>
          <a:p>
            <a:pPr marL="704088" lvl="2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A10AC9-C759-4F09-A589-92B48DC9E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E6769E-1884-4303-A0CF-959A22411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©2017 Hammonds, Sills, Adkins &amp; Guice, LLP.  For Educational Use Only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809152-AC92-42B5-895A-20F6CA42D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8780-6EC5-4E19-8FDD-39880C1539D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8637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IDEA v. 504: Evaluations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4196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1800" dirty="0"/>
              <a:t>While the eligibility criteria differ, the general evaluation process parameters are very consistent:</a:t>
            </a:r>
          </a:p>
          <a:p>
            <a:pPr algn="just"/>
            <a:endParaRPr lang="en-US" sz="1800" dirty="0"/>
          </a:p>
          <a:p>
            <a:pPr lvl="1"/>
            <a:r>
              <a:rPr lang="en-US" sz="1600" dirty="0"/>
              <a:t>Individualized determinations</a:t>
            </a:r>
          </a:p>
          <a:p>
            <a:pPr lvl="1"/>
            <a:endParaRPr lang="en-US" sz="1600" dirty="0"/>
          </a:p>
          <a:p>
            <a:pPr lvl="1"/>
            <a:r>
              <a:rPr lang="en-US" sz="1600" dirty="0"/>
              <a:t>Non-discriminatory assessment (e.g., language, race, culture)</a:t>
            </a:r>
          </a:p>
          <a:p>
            <a:pPr lvl="1"/>
            <a:endParaRPr lang="en-US" sz="1600" dirty="0"/>
          </a:p>
          <a:p>
            <a:pPr lvl="1"/>
            <a:r>
              <a:rPr lang="en-US" sz="1600" dirty="0"/>
              <a:t>Reliable and valid assessment processes and tests</a:t>
            </a:r>
          </a:p>
          <a:p>
            <a:pPr lvl="1"/>
            <a:endParaRPr lang="en-US" sz="1600" dirty="0"/>
          </a:p>
          <a:p>
            <a:pPr lvl="1"/>
            <a:r>
              <a:rPr lang="en-US" sz="1600" dirty="0"/>
              <a:t>Multiple measures to make eligibility determination</a:t>
            </a:r>
          </a:p>
          <a:p>
            <a:pPr>
              <a:buNone/>
            </a:pPr>
            <a:endParaRPr lang="en-US" sz="1800" dirty="0"/>
          </a:p>
          <a:p>
            <a:pPr lvl="1" algn="just"/>
            <a:r>
              <a:rPr lang="en-US" sz="1600" dirty="0"/>
              <a:t>Parental consent required for initial evaluation</a:t>
            </a:r>
          </a:p>
          <a:p>
            <a:pPr lvl="1" algn="just"/>
            <a:endParaRPr lang="en-US" sz="1600" dirty="0"/>
          </a:p>
          <a:p>
            <a:pPr lvl="1" algn="just"/>
            <a:r>
              <a:rPr lang="en-US" sz="1600" dirty="0"/>
              <a:t>Evaluators are “knowledgeable” (e.g., meet established and formal State, national, or professional certification or licensure criteria)</a:t>
            </a:r>
          </a:p>
          <a:p>
            <a:pPr algn="just"/>
            <a:endParaRPr lang="en-US" sz="1800" dirty="0"/>
          </a:p>
          <a:p>
            <a:pPr algn="just"/>
            <a:endParaRPr lang="en-US" sz="1800" dirty="0"/>
          </a:p>
          <a:p>
            <a:pPr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8/23/2017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2017 Hammonds, Sills, Adkins &amp; Guice, LLP.  For Educational Purposes Only.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8780-6EC5-4E19-8FDD-39880C1539D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9375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IDEA v. 504: Evaluations/Services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9424"/>
            <a:ext cx="8229600" cy="4151376"/>
          </a:xfrm>
        </p:spPr>
        <p:txBody>
          <a:bodyPr>
            <a:normAutofit/>
          </a:bodyPr>
          <a:lstStyle/>
          <a:p>
            <a:pPr algn="just"/>
            <a:r>
              <a:rPr lang="en-US" sz="1800" dirty="0"/>
              <a:t>Additional consistencies between the laws:</a:t>
            </a:r>
          </a:p>
          <a:p>
            <a:pPr marL="411480" lvl="1" indent="0">
              <a:buNone/>
            </a:pPr>
            <a:endParaRPr lang="en-US" dirty="0"/>
          </a:p>
          <a:p>
            <a:pPr lvl="1"/>
            <a:r>
              <a:rPr lang="en-US" sz="1700" dirty="0"/>
              <a:t>Established procedures</a:t>
            </a:r>
          </a:p>
          <a:p>
            <a:pPr lvl="1"/>
            <a:endParaRPr lang="en-US" sz="1700" dirty="0"/>
          </a:p>
          <a:p>
            <a:pPr lvl="1"/>
            <a:r>
              <a:rPr lang="en-US" sz="1700" dirty="0"/>
              <a:t>Decision by group (i.e., “team”) of persons – NOT individuals</a:t>
            </a:r>
          </a:p>
          <a:p>
            <a:pPr lvl="1"/>
            <a:endParaRPr lang="en-US" sz="1700" dirty="0"/>
          </a:p>
          <a:p>
            <a:pPr lvl="1"/>
            <a:r>
              <a:rPr lang="en-US" sz="1700" dirty="0"/>
              <a:t>Placement in least restrictive environment (LRE)</a:t>
            </a:r>
          </a:p>
          <a:p>
            <a:pPr lvl="1"/>
            <a:endParaRPr lang="en-US" sz="1700" dirty="0"/>
          </a:p>
          <a:p>
            <a:pPr lvl="1" algn="just"/>
            <a:r>
              <a:rPr lang="en-US" sz="1700" dirty="0"/>
              <a:t>Decisions made in conformity with mandates regarding:</a:t>
            </a:r>
          </a:p>
          <a:p>
            <a:pPr lvl="2"/>
            <a:r>
              <a:rPr lang="en-US" sz="1700" dirty="0"/>
              <a:t>Academic Setting</a:t>
            </a:r>
          </a:p>
          <a:p>
            <a:pPr lvl="2"/>
            <a:r>
              <a:rPr lang="en-US" sz="1700" dirty="0"/>
              <a:t>Non-academic settings</a:t>
            </a:r>
          </a:p>
          <a:p>
            <a:pPr algn="just"/>
            <a:endParaRPr lang="en-US" sz="1800" dirty="0"/>
          </a:p>
          <a:p>
            <a:pPr algn="just"/>
            <a:endParaRPr lang="en-US" sz="1800" dirty="0"/>
          </a:p>
          <a:p>
            <a:pPr algn="just"/>
            <a:endParaRPr lang="en-US" sz="1800" dirty="0"/>
          </a:p>
          <a:p>
            <a:pPr algn="just"/>
            <a:endParaRPr lang="en-US" sz="1800" dirty="0"/>
          </a:p>
          <a:p>
            <a:pPr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8/23/2017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2017 Hammonds, Sills, Adkins &amp; Guice, LLP.  For Educational Purposes Only.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8780-6EC5-4E19-8FDD-39880C1539D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123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How Much Info is Enough 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3200" dirty="0"/>
              <a:t>Team decision</a:t>
            </a:r>
          </a:p>
          <a:p>
            <a:endParaRPr lang="en-US" sz="3200" dirty="0"/>
          </a:p>
          <a:p>
            <a:r>
              <a:rPr lang="en-US" sz="3200" dirty="0"/>
              <a:t>Multi-source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845734"/>
            <a:ext cx="3810000" cy="444246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8/23/2017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2017 Hammmons, Sills, Adkins &amp; Guice, LLP.  For Educational Purposes Only.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C491B-BF39-4D09-AF74-6809EEDDEEF8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0880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Automatic / </a:t>
            </a:r>
            <a:r>
              <a:rPr lang="en-US" sz="4400" b="1" i="1" dirty="0"/>
              <a:t>Per Se </a:t>
            </a:r>
            <a:r>
              <a:rPr lang="en-US" sz="4400" b="1" dirty="0"/>
              <a:t>504 Eligibility 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2400" dirty="0"/>
              <a:t>Not really</a:t>
            </a:r>
          </a:p>
          <a:p>
            <a:endParaRPr lang="en-US" sz="2400" dirty="0"/>
          </a:p>
          <a:p>
            <a:pPr algn="just"/>
            <a:r>
              <a:rPr lang="en-US" sz="2400" dirty="0"/>
              <a:t>OCR: Virtually all students with certain impairments should qualify under 504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4343400"/>
            <a:ext cx="5715000" cy="1831975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8/23/2017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2017 Hammmons, Sills, Adkins &amp; Guice, LLP.  For Educational Purposes Only.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C491B-BF39-4D09-AF74-6809EEDDEEF8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136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Medical Diagnosis NOT Necessary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023360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Diagnosis may </a:t>
            </a:r>
            <a:r>
              <a:rPr lang="en-US" b="1" i="1" dirty="0"/>
              <a:t>not</a:t>
            </a:r>
            <a:r>
              <a:rPr lang="en-US" dirty="0"/>
              <a:t> be sole source of 504 eligibility determination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Cannot DELAY evaluation</a:t>
            </a:r>
          </a:p>
          <a:p>
            <a:endParaRPr lang="en-US" dirty="0"/>
          </a:p>
          <a:p>
            <a:r>
              <a:rPr lang="en-US" dirty="0"/>
              <a:t>School’s responsibility to pay for it, if school deems medical evaluation or diagnosis necessary</a:t>
            </a:r>
          </a:p>
        </p:txBody>
      </p:sp>
      <p:pic>
        <p:nvPicPr>
          <p:cNvPr id="2050" name="Picture 2" descr="C:\Users\mlosch_HAS\AppData\Local\Microsoft\Windows\Temporary Internet Files\Content.IE5\4MPGTXLD\doctor_clipart[1]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380" y="4903186"/>
            <a:ext cx="2120900" cy="1261254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453" y="4572000"/>
            <a:ext cx="2120900" cy="1405467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8/23/2017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2017 Hammmons, Sills, Adkins &amp; Guice, LLP.  For Educational Purposes Only.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C491B-BF39-4D09-AF74-6809EEDDEEF8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918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Grades/Academic Success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en-US" dirty="0"/>
          </a:p>
          <a:p>
            <a:pPr algn="just"/>
            <a:r>
              <a:rPr lang="en-US" dirty="0"/>
              <a:t>Grades alone are NOT sufficient to determine disability status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Grades and academic success are </a:t>
            </a:r>
            <a:r>
              <a:rPr lang="en-US" u="sng" dirty="0"/>
              <a:t>only one</a:t>
            </a:r>
            <a:r>
              <a:rPr lang="en-US" dirty="0"/>
              <a:t> indicator – does not show what efforts and/or resources were needed to obtain success</a:t>
            </a:r>
          </a:p>
          <a:p>
            <a:endParaRPr lang="en-US" dirty="0"/>
          </a:p>
          <a:p>
            <a:pPr>
              <a:buNone/>
            </a:pPr>
            <a:endParaRPr lang="en-US" dirty="0"/>
          </a:p>
          <a:p>
            <a:endParaRPr lang="en-US" dirty="0"/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1190" y="4148244"/>
            <a:ext cx="4064000" cy="1720850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8/23/2017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2017 Hammmons, Sills, Adkins &amp; Guice, LLP.  For Educational Purposes Only.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C491B-BF39-4D09-AF74-6809EEDDEEF8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4935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How Do You “</a:t>
            </a:r>
            <a:r>
              <a:rPr lang="en-US" b="1" dirty="0" err="1"/>
              <a:t>Unmitigate</a:t>
            </a:r>
            <a:r>
              <a:rPr lang="en-US" b="1" dirty="0"/>
              <a:t>” 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Detailed History</a:t>
            </a:r>
          </a:p>
          <a:p>
            <a:pPr lvl="1"/>
            <a:r>
              <a:rPr lang="en-US" sz="2000" dirty="0"/>
              <a:t>Documents</a:t>
            </a:r>
          </a:p>
          <a:p>
            <a:pPr lvl="1"/>
            <a:r>
              <a:rPr lang="en-US" sz="2000" dirty="0"/>
              <a:t>Interviews</a:t>
            </a:r>
          </a:p>
          <a:p>
            <a:pPr lvl="1"/>
            <a:r>
              <a:rPr lang="en-US" sz="2000" dirty="0"/>
              <a:t>In-school AND out-of-school activities and behaviors</a:t>
            </a:r>
          </a:p>
          <a:p>
            <a:r>
              <a:rPr lang="en-US" dirty="0"/>
              <a:t>Research on course of impairment when not mitigated</a:t>
            </a:r>
          </a:p>
          <a:p>
            <a:r>
              <a:rPr lang="en-US" dirty="0"/>
              <a:t>Condition, manner &amp; duration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381" y="4279369"/>
            <a:ext cx="3048000" cy="1828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827" y="2019089"/>
            <a:ext cx="1800225" cy="1838325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8/23/2017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2017 Hammmons, Sills, Adkins &amp; Guice, LLP.  For Educational Purposes Only.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C491B-BF39-4D09-AF74-6809EEDDEEF8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1232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504 Evaluation Time 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NO explicit time lines under 504</a:t>
            </a:r>
          </a:p>
          <a:p>
            <a:endParaRPr lang="en-US" dirty="0"/>
          </a:p>
          <a:p>
            <a:r>
              <a:rPr lang="en-US" dirty="0"/>
              <a:t>MAY Default to Bulletin 1508</a:t>
            </a:r>
          </a:p>
          <a:p>
            <a:pPr lvl="1"/>
            <a:r>
              <a:rPr lang="en-US" sz="2000" dirty="0"/>
              <a:t>60 business days</a:t>
            </a:r>
          </a:p>
          <a:p>
            <a:pPr lvl="1"/>
            <a:endParaRPr lang="en-US" sz="2000" dirty="0"/>
          </a:p>
          <a:p>
            <a:pPr algn="just"/>
            <a:r>
              <a:rPr lang="en-US" dirty="0"/>
              <a:t>HOWEVER, must consider reasonableness of</a:t>
            </a:r>
          </a:p>
          <a:p>
            <a:pPr lvl="1" algn="just"/>
            <a:r>
              <a:rPr lang="en-US" sz="2000" dirty="0"/>
              <a:t>time to gather information &amp; to determine whether disability suspected</a:t>
            </a:r>
          </a:p>
          <a:p>
            <a:pPr lvl="1" algn="just"/>
            <a:r>
              <a:rPr lang="en-US" sz="2000" dirty="0"/>
              <a:t>if disability suspected, time taken to evaluate</a:t>
            </a: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082" y="2133600"/>
            <a:ext cx="2457782" cy="1543382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8/23/2017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2017 Hammmons, Sills, Adkins &amp; Guice, LLP.  For Educational Purposes Only.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C491B-BF39-4D09-AF74-6809EEDDEEF8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0646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IDEA v. 504: Procedural Protections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9424"/>
            <a:ext cx="8229600" cy="4151376"/>
          </a:xfrm>
        </p:spPr>
        <p:txBody>
          <a:bodyPr>
            <a:normAutofit/>
          </a:bodyPr>
          <a:lstStyle/>
          <a:p>
            <a:pPr algn="just"/>
            <a:endParaRPr lang="en-US" sz="1800" dirty="0"/>
          </a:p>
          <a:p>
            <a:pPr algn="just"/>
            <a:r>
              <a:rPr lang="en-US" sz="2400" dirty="0"/>
              <a:t>Generally, IDEA affords parents and students greater procedural protections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However, 504 procedural protections are quite broad</a:t>
            </a:r>
          </a:p>
          <a:p>
            <a:pPr algn="just"/>
            <a:endParaRPr lang="en-US" sz="1800" dirty="0"/>
          </a:p>
          <a:p>
            <a:pPr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8/23/2017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2017 Hammonds, Sills, Adkins &amp; Guice, LLP.  For Educational Purposes Only.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8780-6EC5-4E19-8FDD-39880C1539D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2703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IDEA v. 504: Procedural Protections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9424"/>
            <a:ext cx="8229600" cy="4151376"/>
          </a:xfrm>
        </p:spPr>
        <p:txBody>
          <a:bodyPr>
            <a:normAutofit/>
          </a:bodyPr>
          <a:lstStyle/>
          <a:p>
            <a:pPr algn="just"/>
            <a:endParaRPr lang="en-US" sz="1800" dirty="0"/>
          </a:p>
          <a:p>
            <a:pPr algn="just"/>
            <a:r>
              <a:rPr lang="en-US" dirty="0"/>
              <a:t>Procedural rights must be provided to parents at least yearly and typically any time there is a meeting which address the identification, evaluation, placement, or any other provision of FAPE for the child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Any time you proposed to do something or decline to do what a parent wants regarding any provision of FAPE, you </a:t>
            </a:r>
            <a:r>
              <a:rPr lang="en-US" b="1" dirty="0"/>
              <a:t>must</a:t>
            </a:r>
            <a:r>
              <a:rPr lang="en-US" dirty="0"/>
              <a:t> give written notice to the parent – </a:t>
            </a:r>
          </a:p>
          <a:p>
            <a:pPr lvl="1" algn="just"/>
            <a:r>
              <a:rPr lang="en-US" sz="2000" dirty="0"/>
              <a:t>IDEA requires the notice be consistent with 34 C.F.R. § 300.503</a:t>
            </a:r>
          </a:p>
          <a:p>
            <a:pPr lvl="1" algn="just"/>
            <a:r>
              <a:rPr lang="en-US" sz="2000" dirty="0"/>
              <a:t>Notice under 504 should mirror the requirements under IDEA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8/23/2017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2017 Hammonds, Sills, Adkins &amp; Guice, LLP.  For Educational Purposes Only.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8780-6EC5-4E19-8FDD-39880C1539DC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3808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Over-Identification:</a:t>
            </a:r>
            <a:br>
              <a:rPr lang="en-US" dirty="0"/>
            </a:br>
            <a:r>
              <a:rPr lang="en-US" dirty="0"/>
              <a:t>				Section 504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9424"/>
            <a:ext cx="8229600" cy="4151376"/>
          </a:xfrm>
        </p:spPr>
        <p:txBody>
          <a:bodyPr>
            <a:normAutofit/>
          </a:bodyPr>
          <a:lstStyle/>
          <a:p>
            <a:pPr algn="just"/>
            <a:r>
              <a:rPr lang="en-US" sz="3000" b="1" dirty="0"/>
              <a:t>Over-identification</a:t>
            </a:r>
            <a:r>
              <a:rPr lang="en-US" sz="3000" dirty="0"/>
              <a:t> of students as students with a disability under Section 504 can occur by assuming either of the following:</a:t>
            </a:r>
          </a:p>
          <a:p>
            <a:pPr algn="just"/>
            <a:endParaRPr lang="en-US" dirty="0"/>
          </a:p>
          <a:p>
            <a:pPr lvl="1" algn="just"/>
            <a:r>
              <a:rPr lang="en-US" sz="2000" dirty="0">
                <a:solidFill>
                  <a:schemeClr val="tx1"/>
                </a:solidFill>
              </a:rPr>
              <a:t>All children with a diagnosis have a disability under 504; or</a:t>
            </a:r>
          </a:p>
          <a:p>
            <a:pPr lvl="1" algn="just"/>
            <a:r>
              <a:rPr lang="en-US" sz="2000" dirty="0">
                <a:solidFill>
                  <a:schemeClr val="tx1"/>
                </a:solidFill>
              </a:rPr>
              <a:t>All children with an impairment are substantially limited in a major life activity.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The U.S. Fifth Circuit Court of Appeals stated, “</a:t>
            </a:r>
            <a:r>
              <a:rPr lang="en-US" b="1" dirty="0"/>
              <a:t>Merely having an impairment does not make one disabled for purposes of the ADA</a:t>
            </a:r>
            <a:r>
              <a:rPr lang="en-US" dirty="0"/>
              <a:t>.” 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8/23/2017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2017 Hammonds, Sills, Adkins &amp; Guice, LLP.  For Educational Purposes Only.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8780-6EC5-4E19-8FDD-39880C1539DC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788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		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9424"/>
            <a:ext cx="8229600" cy="4151376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 algn="ctr">
              <a:buNone/>
            </a:pPr>
            <a:r>
              <a:rPr lang="en-US" dirty="0"/>
              <a:t>	</a:t>
            </a:r>
            <a:r>
              <a:rPr lang="en-US" sz="6600" b="1" dirty="0"/>
              <a:t>QUESTIONS 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8/23/2017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2017 Hammonds, Sills, Adkins &amp; Guice, LLP.  For Educational Purposes Only.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8780-6EC5-4E19-8FDD-39880C1539D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15721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1437</TotalTime>
  <Words>1097</Words>
  <Application>Microsoft Office PowerPoint</Application>
  <PresentationFormat>On-screen Show (4:3)</PresentationFormat>
  <Paragraphs>185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Calibri</vt:lpstr>
      <vt:lpstr>Calibri Light</vt:lpstr>
      <vt:lpstr>Trebuchet MS</vt:lpstr>
      <vt:lpstr>Retrospect</vt:lpstr>
      <vt:lpstr> 504 Evaluation Issues   Jefferson Parish School Board August 23, 2017  Wayne T. Stewart, J.D., Ph.D.     </vt:lpstr>
      <vt:lpstr>RTI and Evaluation Referrals</vt:lpstr>
      <vt:lpstr>SBLC &amp; 504 Suspicion</vt:lpstr>
      <vt:lpstr>Parental Requests for Evaluation</vt:lpstr>
      <vt:lpstr>Parental Requests for Evaluation</vt:lpstr>
      <vt:lpstr>IDEA v. Section 504:    Major Difference</vt:lpstr>
      <vt:lpstr>IDEA v. Section 504:    Major Difference</vt:lpstr>
      <vt:lpstr>IDEA v. 504: Evaluations</vt:lpstr>
      <vt:lpstr>IDEA v. 504: Evaluations/Services</vt:lpstr>
      <vt:lpstr>How Much Info is Enough ?</vt:lpstr>
      <vt:lpstr>Automatic / Per Se 504 Eligibility ?</vt:lpstr>
      <vt:lpstr>Medical Diagnosis NOT Necessary</vt:lpstr>
      <vt:lpstr>Grades/Academic Success</vt:lpstr>
      <vt:lpstr>How Do You “Unmitigate” ?</vt:lpstr>
      <vt:lpstr>504 Evaluation Time Lines</vt:lpstr>
      <vt:lpstr>IDEA v. 504: Procedural Protections</vt:lpstr>
      <vt:lpstr>IDEA v. 504: Procedural Protections</vt:lpstr>
      <vt:lpstr>Over-Identification:     Section 504</vt:lpstr>
      <vt:lpstr>           </vt:lpstr>
    </vt:vector>
  </TitlesOfParts>
  <Company>Venyu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IEP Bootcamp September 14, 2016</dc:title>
  <dc:creator>tmanieri_has</dc:creator>
  <cp:lastModifiedBy>Wayne Stewart</cp:lastModifiedBy>
  <cp:revision>339</cp:revision>
  <cp:lastPrinted>2016-09-13T17:01:38Z</cp:lastPrinted>
  <dcterms:created xsi:type="dcterms:W3CDTF">2016-08-26T19:36:35Z</dcterms:created>
  <dcterms:modified xsi:type="dcterms:W3CDTF">2017-08-17T15:47:04Z</dcterms:modified>
</cp:coreProperties>
</file>