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257" r:id="rId3"/>
    <p:sldId id="386" r:id="rId4"/>
    <p:sldId id="387" r:id="rId5"/>
    <p:sldId id="258" r:id="rId6"/>
    <p:sldId id="381" r:id="rId7"/>
    <p:sldId id="362" r:id="rId8"/>
    <p:sldId id="363" r:id="rId9"/>
    <p:sldId id="259" r:id="rId10"/>
    <p:sldId id="260" r:id="rId11"/>
    <p:sldId id="261" r:id="rId12"/>
    <p:sldId id="388" r:id="rId13"/>
    <p:sldId id="262" r:id="rId14"/>
    <p:sldId id="291" r:id="rId15"/>
    <p:sldId id="364" r:id="rId16"/>
    <p:sldId id="382" r:id="rId17"/>
    <p:sldId id="354" r:id="rId18"/>
    <p:sldId id="355" r:id="rId19"/>
    <p:sldId id="391" r:id="rId20"/>
    <p:sldId id="356" r:id="rId21"/>
    <p:sldId id="392" r:id="rId22"/>
    <p:sldId id="365" r:id="rId23"/>
    <p:sldId id="264" r:id="rId24"/>
    <p:sldId id="389" r:id="rId25"/>
    <p:sldId id="390" r:id="rId26"/>
    <p:sldId id="374" r:id="rId27"/>
    <p:sldId id="378" r:id="rId28"/>
    <p:sldId id="379" r:id="rId29"/>
    <p:sldId id="380" r:id="rId30"/>
    <p:sldId id="361" r:id="rId31"/>
    <p:sldId id="394" r:id="rId32"/>
    <p:sldId id="395" r:id="rId33"/>
    <p:sldId id="396" r:id="rId34"/>
    <p:sldId id="397" r:id="rId35"/>
    <p:sldId id="398" r:id="rId36"/>
    <p:sldId id="399" r:id="rId37"/>
    <p:sldId id="400" r:id="rId38"/>
    <p:sldId id="393" r:id="rId39"/>
    <p:sldId id="401" r:id="rId40"/>
    <p:sldId id="402" r:id="rId41"/>
    <p:sldId id="403" r:id="rId42"/>
    <p:sldId id="266" r:id="rId43"/>
    <p:sldId id="404" r:id="rId44"/>
    <p:sldId id="405" r:id="rId45"/>
    <p:sldId id="406" r:id="rId46"/>
    <p:sldId id="407" r:id="rId47"/>
    <p:sldId id="408" r:id="rId48"/>
    <p:sldId id="409" r:id="rId49"/>
    <p:sldId id="410" r:id="rId50"/>
    <p:sldId id="411" r:id="rId51"/>
    <p:sldId id="360" r:id="rId52"/>
  </p:sldIdLst>
  <p:sldSz cx="9144000" cy="6858000" type="screen4x3"/>
  <p:notesSz cx="6940550" cy="92265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7572" cy="461328"/>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sz="quarter" idx="1"/>
          </p:nvPr>
        </p:nvSpPr>
        <p:spPr>
          <a:xfrm>
            <a:off x="3931372" y="0"/>
            <a:ext cx="3007572" cy="461328"/>
          </a:xfrm>
          <a:prstGeom prst="rect">
            <a:avLst/>
          </a:prstGeom>
        </p:spPr>
        <p:txBody>
          <a:bodyPr vert="horz" lIns="92382" tIns="46191" rIns="92382" bIns="46191" rtlCol="0"/>
          <a:lstStyle>
            <a:lvl1pPr algn="r">
              <a:defRPr sz="1200"/>
            </a:lvl1pPr>
          </a:lstStyle>
          <a:p>
            <a:fld id="{EF91E258-8F7A-46CF-9058-88DDBE84CB86}" type="datetimeFigureOut">
              <a:rPr lang="en-US" smtClean="0"/>
              <a:pPr/>
              <a:t>8/17/2017</a:t>
            </a:fld>
            <a:endParaRPr lang="en-US"/>
          </a:p>
        </p:txBody>
      </p:sp>
      <p:sp>
        <p:nvSpPr>
          <p:cNvPr id="4" name="Footer Placeholder 3"/>
          <p:cNvSpPr>
            <a:spLocks noGrp="1"/>
          </p:cNvSpPr>
          <p:nvPr>
            <p:ph type="ftr" sz="quarter" idx="2"/>
          </p:nvPr>
        </p:nvSpPr>
        <p:spPr>
          <a:xfrm>
            <a:off x="0" y="8763621"/>
            <a:ext cx="3007572" cy="461328"/>
          </a:xfrm>
          <a:prstGeom prst="rect">
            <a:avLst/>
          </a:prstGeom>
        </p:spPr>
        <p:txBody>
          <a:bodyPr vert="horz" lIns="92382" tIns="46191" rIns="92382" bIns="46191" rtlCol="0" anchor="b"/>
          <a:lstStyle>
            <a:lvl1pPr algn="l">
              <a:defRPr sz="1200"/>
            </a:lvl1pPr>
          </a:lstStyle>
          <a:p>
            <a:endParaRPr lang="en-US"/>
          </a:p>
        </p:txBody>
      </p:sp>
      <p:sp>
        <p:nvSpPr>
          <p:cNvPr id="5" name="Slide Number Placeholder 4"/>
          <p:cNvSpPr>
            <a:spLocks noGrp="1"/>
          </p:cNvSpPr>
          <p:nvPr>
            <p:ph type="sldNum" sz="quarter" idx="3"/>
          </p:nvPr>
        </p:nvSpPr>
        <p:spPr>
          <a:xfrm>
            <a:off x="3931372" y="8763621"/>
            <a:ext cx="3007572" cy="461328"/>
          </a:xfrm>
          <a:prstGeom prst="rect">
            <a:avLst/>
          </a:prstGeom>
        </p:spPr>
        <p:txBody>
          <a:bodyPr vert="horz" lIns="92382" tIns="46191" rIns="92382" bIns="46191" rtlCol="0" anchor="b"/>
          <a:lstStyle>
            <a:lvl1pPr algn="r">
              <a:defRPr sz="1200"/>
            </a:lvl1pPr>
          </a:lstStyle>
          <a:p>
            <a:fld id="{25CB1291-235E-42B3-94B5-3771E3974FD8}" type="slidenum">
              <a:rPr lang="en-US" smtClean="0"/>
              <a:pPr/>
              <a:t>‹#›</a:t>
            </a:fld>
            <a:endParaRPr lang="en-US"/>
          </a:p>
        </p:txBody>
      </p:sp>
    </p:spTree>
    <p:extLst>
      <p:ext uri="{BB962C8B-B14F-4D97-AF65-F5344CB8AC3E}">
        <p14:creationId xmlns:p14="http://schemas.microsoft.com/office/powerpoint/2010/main" val="217059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7572" cy="461328"/>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idx="1"/>
          </p:nvPr>
        </p:nvSpPr>
        <p:spPr>
          <a:xfrm>
            <a:off x="3931372" y="0"/>
            <a:ext cx="3007572" cy="461328"/>
          </a:xfrm>
          <a:prstGeom prst="rect">
            <a:avLst/>
          </a:prstGeom>
        </p:spPr>
        <p:txBody>
          <a:bodyPr vert="horz" lIns="92382" tIns="46191" rIns="92382" bIns="46191" rtlCol="0"/>
          <a:lstStyle>
            <a:lvl1pPr algn="r">
              <a:defRPr sz="1200"/>
            </a:lvl1pPr>
          </a:lstStyle>
          <a:p>
            <a:fld id="{06DD1D2F-3BD8-4604-9CA1-FFBB2746DA01}" type="datetimeFigureOut">
              <a:rPr lang="en-US" smtClean="0"/>
              <a:pPr/>
              <a:t>8/17/2017</a:t>
            </a:fld>
            <a:endParaRPr lang="en-US"/>
          </a:p>
        </p:txBody>
      </p:sp>
      <p:sp>
        <p:nvSpPr>
          <p:cNvPr id="4" name="Slide Image Placeholder 3"/>
          <p:cNvSpPr>
            <a:spLocks noGrp="1" noRot="1" noChangeAspect="1"/>
          </p:cNvSpPr>
          <p:nvPr>
            <p:ph type="sldImg" idx="2"/>
          </p:nvPr>
        </p:nvSpPr>
        <p:spPr>
          <a:xfrm>
            <a:off x="1163638" y="692150"/>
            <a:ext cx="4613275" cy="3459163"/>
          </a:xfrm>
          <a:prstGeom prst="rect">
            <a:avLst/>
          </a:prstGeom>
          <a:noFill/>
          <a:ln w="12700">
            <a:solidFill>
              <a:prstClr val="black"/>
            </a:solidFill>
          </a:ln>
        </p:spPr>
        <p:txBody>
          <a:bodyPr vert="horz" lIns="92382" tIns="46191" rIns="92382" bIns="46191" rtlCol="0" anchor="ctr"/>
          <a:lstStyle/>
          <a:p>
            <a:endParaRPr lang="en-US"/>
          </a:p>
        </p:txBody>
      </p:sp>
      <p:sp>
        <p:nvSpPr>
          <p:cNvPr id="5" name="Notes Placeholder 4"/>
          <p:cNvSpPr>
            <a:spLocks noGrp="1"/>
          </p:cNvSpPr>
          <p:nvPr>
            <p:ph type="body" sz="quarter" idx="3"/>
          </p:nvPr>
        </p:nvSpPr>
        <p:spPr>
          <a:xfrm>
            <a:off x="694055" y="4382611"/>
            <a:ext cx="5552440" cy="4151948"/>
          </a:xfrm>
          <a:prstGeom prst="rect">
            <a:avLst/>
          </a:prstGeom>
        </p:spPr>
        <p:txBody>
          <a:bodyPr vert="horz" lIns="92382" tIns="46191" rIns="92382" bIns="4619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3621"/>
            <a:ext cx="3007572" cy="461328"/>
          </a:xfrm>
          <a:prstGeom prst="rect">
            <a:avLst/>
          </a:prstGeom>
        </p:spPr>
        <p:txBody>
          <a:bodyPr vert="horz" lIns="92382" tIns="46191" rIns="92382" bIns="46191" rtlCol="0" anchor="b"/>
          <a:lstStyle>
            <a:lvl1pPr algn="l">
              <a:defRPr sz="1200"/>
            </a:lvl1pPr>
          </a:lstStyle>
          <a:p>
            <a:endParaRPr lang="en-US"/>
          </a:p>
        </p:txBody>
      </p:sp>
      <p:sp>
        <p:nvSpPr>
          <p:cNvPr id="7" name="Slide Number Placeholder 6"/>
          <p:cNvSpPr>
            <a:spLocks noGrp="1"/>
          </p:cNvSpPr>
          <p:nvPr>
            <p:ph type="sldNum" sz="quarter" idx="5"/>
          </p:nvPr>
        </p:nvSpPr>
        <p:spPr>
          <a:xfrm>
            <a:off x="3931372" y="8763621"/>
            <a:ext cx="3007572" cy="461328"/>
          </a:xfrm>
          <a:prstGeom prst="rect">
            <a:avLst/>
          </a:prstGeom>
        </p:spPr>
        <p:txBody>
          <a:bodyPr vert="horz" lIns="92382" tIns="46191" rIns="92382" bIns="46191" rtlCol="0" anchor="b"/>
          <a:lstStyle>
            <a:lvl1pPr algn="r">
              <a:defRPr sz="1200"/>
            </a:lvl1pPr>
          </a:lstStyle>
          <a:p>
            <a:fld id="{E0C28AC4-BFC8-4E3C-B8DB-9B50ED949830}" type="slidenum">
              <a:rPr lang="en-US" smtClean="0"/>
              <a:pPr/>
              <a:t>‹#›</a:t>
            </a:fld>
            <a:endParaRPr lang="en-US"/>
          </a:p>
        </p:txBody>
      </p:sp>
    </p:spTree>
    <p:extLst>
      <p:ext uri="{BB962C8B-B14F-4D97-AF65-F5344CB8AC3E}">
        <p14:creationId xmlns:p14="http://schemas.microsoft.com/office/powerpoint/2010/main" val="591702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a:t>
            </a:fld>
            <a:endParaRPr lang="en-US"/>
          </a:p>
        </p:txBody>
      </p:sp>
    </p:spTree>
    <p:extLst>
      <p:ext uri="{BB962C8B-B14F-4D97-AF65-F5344CB8AC3E}">
        <p14:creationId xmlns:p14="http://schemas.microsoft.com/office/powerpoint/2010/main" val="1861829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a:t>
            </a:fld>
            <a:endParaRPr lang="en-US"/>
          </a:p>
        </p:txBody>
      </p:sp>
    </p:spTree>
    <p:extLst>
      <p:ext uri="{BB962C8B-B14F-4D97-AF65-F5344CB8AC3E}">
        <p14:creationId xmlns:p14="http://schemas.microsoft.com/office/powerpoint/2010/main" val="4121368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12</a:t>
            </a:fld>
            <a:endParaRPr lang="en-US"/>
          </a:p>
        </p:txBody>
      </p:sp>
    </p:spTree>
    <p:extLst>
      <p:ext uri="{BB962C8B-B14F-4D97-AF65-F5344CB8AC3E}">
        <p14:creationId xmlns:p14="http://schemas.microsoft.com/office/powerpoint/2010/main" val="578895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19</a:t>
            </a:fld>
            <a:endParaRPr lang="en-US"/>
          </a:p>
        </p:txBody>
      </p:sp>
    </p:spTree>
    <p:extLst>
      <p:ext uri="{BB962C8B-B14F-4D97-AF65-F5344CB8AC3E}">
        <p14:creationId xmlns:p14="http://schemas.microsoft.com/office/powerpoint/2010/main" val="1648244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21</a:t>
            </a:fld>
            <a:endParaRPr lang="en-US"/>
          </a:p>
        </p:txBody>
      </p:sp>
    </p:spTree>
    <p:extLst>
      <p:ext uri="{BB962C8B-B14F-4D97-AF65-F5344CB8AC3E}">
        <p14:creationId xmlns:p14="http://schemas.microsoft.com/office/powerpoint/2010/main" val="178605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24</a:t>
            </a:fld>
            <a:endParaRPr lang="en-US"/>
          </a:p>
        </p:txBody>
      </p:sp>
    </p:spTree>
    <p:extLst>
      <p:ext uri="{BB962C8B-B14F-4D97-AF65-F5344CB8AC3E}">
        <p14:creationId xmlns:p14="http://schemas.microsoft.com/office/powerpoint/2010/main" val="259831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25</a:t>
            </a:fld>
            <a:endParaRPr lang="en-US"/>
          </a:p>
        </p:txBody>
      </p:sp>
    </p:spTree>
    <p:extLst>
      <p:ext uri="{BB962C8B-B14F-4D97-AF65-F5344CB8AC3E}">
        <p14:creationId xmlns:p14="http://schemas.microsoft.com/office/powerpoint/2010/main" val="3329834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31</a:t>
            </a:fld>
            <a:endParaRPr lang="en-US"/>
          </a:p>
        </p:txBody>
      </p:sp>
    </p:spTree>
    <p:extLst>
      <p:ext uri="{BB962C8B-B14F-4D97-AF65-F5344CB8AC3E}">
        <p14:creationId xmlns:p14="http://schemas.microsoft.com/office/powerpoint/2010/main" val="1608027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32</a:t>
            </a:fld>
            <a:endParaRPr lang="en-US"/>
          </a:p>
        </p:txBody>
      </p:sp>
    </p:spTree>
    <p:extLst>
      <p:ext uri="{BB962C8B-B14F-4D97-AF65-F5344CB8AC3E}">
        <p14:creationId xmlns:p14="http://schemas.microsoft.com/office/powerpoint/2010/main" val="1847175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33</a:t>
            </a:fld>
            <a:endParaRPr lang="en-US"/>
          </a:p>
        </p:txBody>
      </p:sp>
    </p:spTree>
    <p:extLst>
      <p:ext uri="{BB962C8B-B14F-4D97-AF65-F5344CB8AC3E}">
        <p14:creationId xmlns:p14="http://schemas.microsoft.com/office/powerpoint/2010/main" val="168005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34</a:t>
            </a:fld>
            <a:endParaRPr lang="en-US"/>
          </a:p>
        </p:txBody>
      </p:sp>
    </p:spTree>
    <p:extLst>
      <p:ext uri="{BB962C8B-B14F-4D97-AF65-F5344CB8AC3E}">
        <p14:creationId xmlns:p14="http://schemas.microsoft.com/office/powerpoint/2010/main" val="1118076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35</a:t>
            </a:fld>
            <a:endParaRPr lang="en-US"/>
          </a:p>
        </p:txBody>
      </p:sp>
    </p:spTree>
    <p:extLst>
      <p:ext uri="{BB962C8B-B14F-4D97-AF65-F5344CB8AC3E}">
        <p14:creationId xmlns:p14="http://schemas.microsoft.com/office/powerpoint/2010/main" val="77728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36</a:t>
            </a:fld>
            <a:endParaRPr lang="en-US"/>
          </a:p>
        </p:txBody>
      </p:sp>
    </p:spTree>
    <p:extLst>
      <p:ext uri="{BB962C8B-B14F-4D97-AF65-F5344CB8AC3E}">
        <p14:creationId xmlns:p14="http://schemas.microsoft.com/office/powerpoint/2010/main" val="2383621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37</a:t>
            </a:fld>
            <a:endParaRPr lang="en-US"/>
          </a:p>
        </p:txBody>
      </p:sp>
    </p:spTree>
    <p:extLst>
      <p:ext uri="{BB962C8B-B14F-4D97-AF65-F5344CB8AC3E}">
        <p14:creationId xmlns:p14="http://schemas.microsoft.com/office/powerpoint/2010/main" val="2469146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38</a:t>
            </a:fld>
            <a:endParaRPr lang="en-US"/>
          </a:p>
        </p:txBody>
      </p:sp>
    </p:spTree>
    <p:extLst>
      <p:ext uri="{BB962C8B-B14F-4D97-AF65-F5344CB8AC3E}">
        <p14:creationId xmlns:p14="http://schemas.microsoft.com/office/powerpoint/2010/main" val="695057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39</a:t>
            </a:fld>
            <a:endParaRPr lang="en-US"/>
          </a:p>
        </p:txBody>
      </p:sp>
    </p:spTree>
    <p:extLst>
      <p:ext uri="{BB962C8B-B14F-4D97-AF65-F5344CB8AC3E}">
        <p14:creationId xmlns:p14="http://schemas.microsoft.com/office/powerpoint/2010/main" val="2462575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40</a:t>
            </a:fld>
            <a:endParaRPr lang="en-US"/>
          </a:p>
        </p:txBody>
      </p:sp>
    </p:spTree>
    <p:extLst>
      <p:ext uri="{BB962C8B-B14F-4D97-AF65-F5344CB8AC3E}">
        <p14:creationId xmlns:p14="http://schemas.microsoft.com/office/powerpoint/2010/main" val="3613844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41</a:t>
            </a:fld>
            <a:endParaRPr lang="en-US"/>
          </a:p>
        </p:txBody>
      </p:sp>
    </p:spTree>
    <p:extLst>
      <p:ext uri="{BB962C8B-B14F-4D97-AF65-F5344CB8AC3E}">
        <p14:creationId xmlns:p14="http://schemas.microsoft.com/office/powerpoint/2010/main" val="4292922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43</a:t>
            </a:fld>
            <a:endParaRPr lang="en-US"/>
          </a:p>
        </p:txBody>
      </p:sp>
    </p:spTree>
    <p:extLst>
      <p:ext uri="{BB962C8B-B14F-4D97-AF65-F5344CB8AC3E}">
        <p14:creationId xmlns:p14="http://schemas.microsoft.com/office/powerpoint/2010/main" val="1423255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44</a:t>
            </a:fld>
            <a:endParaRPr lang="en-US"/>
          </a:p>
        </p:txBody>
      </p:sp>
    </p:spTree>
    <p:extLst>
      <p:ext uri="{BB962C8B-B14F-4D97-AF65-F5344CB8AC3E}">
        <p14:creationId xmlns:p14="http://schemas.microsoft.com/office/powerpoint/2010/main" val="1636179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45</a:t>
            </a:fld>
            <a:endParaRPr lang="en-US"/>
          </a:p>
        </p:txBody>
      </p:sp>
    </p:spTree>
    <p:extLst>
      <p:ext uri="{BB962C8B-B14F-4D97-AF65-F5344CB8AC3E}">
        <p14:creationId xmlns:p14="http://schemas.microsoft.com/office/powerpoint/2010/main" val="1900230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46</a:t>
            </a:fld>
            <a:endParaRPr lang="en-US"/>
          </a:p>
        </p:txBody>
      </p:sp>
    </p:spTree>
    <p:extLst>
      <p:ext uri="{BB962C8B-B14F-4D97-AF65-F5344CB8AC3E}">
        <p14:creationId xmlns:p14="http://schemas.microsoft.com/office/powerpoint/2010/main" val="124715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47</a:t>
            </a:fld>
            <a:endParaRPr lang="en-US"/>
          </a:p>
        </p:txBody>
      </p:sp>
    </p:spTree>
    <p:extLst>
      <p:ext uri="{BB962C8B-B14F-4D97-AF65-F5344CB8AC3E}">
        <p14:creationId xmlns:p14="http://schemas.microsoft.com/office/powerpoint/2010/main" val="3105892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48</a:t>
            </a:fld>
            <a:endParaRPr lang="en-US"/>
          </a:p>
        </p:txBody>
      </p:sp>
    </p:spTree>
    <p:extLst>
      <p:ext uri="{BB962C8B-B14F-4D97-AF65-F5344CB8AC3E}">
        <p14:creationId xmlns:p14="http://schemas.microsoft.com/office/powerpoint/2010/main" val="2377416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49</a:t>
            </a:fld>
            <a:endParaRPr lang="en-US"/>
          </a:p>
        </p:txBody>
      </p:sp>
    </p:spTree>
    <p:extLst>
      <p:ext uri="{BB962C8B-B14F-4D97-AF65-F5344CB8AC3E}">
        <p14:creationId xmlns:p14="http://schemas.microsoft.com/office/powerpoint/2010/main" val="4148011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7/10/2017</a:t>
            </a:r>
          </a:p>
        </p:txBody>
      </p:sp>
      <p:sp>
        <p:nvSpPr>
          <p:cNvPr id="5" name="Slide Number Placeholder 4"/>
          <p:cNvSpPr>
            <a:spLocks noGrp="1"/>
          </p:cNvSpPr>
          <p:nvPr>
            <p:ph type="sldNum" sz="quarter" idx="11"/>
          </p:nvPr>
        </p:nvSpPr>
        <p:spPr/>
        <p:txBody>
          <a:bodyPr/>
          <a:lstStyle/>
          <a:p>
            <a:fld id="{043DA4DD-1C59-46FF-B589-65466BD1E918}" type="slidenum">
              <a:rPr lang="en-US" smtClean="0"/>
              <a:pPr/>
              <a:t>50</a:t>
            </a:fld>
            <a:endParaRPr lang="en-US"/>
          </a:p>
        </p:txBody>
      </p:sp>
    </p:spTree>
    <p:extLst>
      <p:ext uri="{BB962C8B-B14F-4D97-AF65-F5344CB8AC3E}">
        <p14:creationId xmlns:p14="http://schemas.microsoft.com/office/powerpoint/2010/main" val="2479362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8/23/2017</a:t>
            </a:r>
            <a:endParaRPr lang="en-US" dirty="0"/>
          </a:p>
        </p:txBody>
      </p:sp>
      <p:sp>
        <p:nvSpPr>
          <p:cNvPr id="8" name="Footer Placeholder 7"/>
          <p:cNvSpPr>
            <a:spLocks noGrp="1"/>
          </p:cNvSpPr>
          <p:nvPr>
            <p:ph type="ftr" sz="quarter" idx="11"/>
          </p:nvPr>
        </p:nvSpPr>
        <p:spPr/>
        <p:txBody>
          <a:bodyPr/>
          <a:lstStyle/>
          <a:p>
            <a:r>
              <a:rPr lang="en-US"/>
              <a:t>© 2017 Hammmons, Sills, Adkins &amp; Guice, LLP.  For Educational Purposes Only.</a:t>
            </a:r>
            <a:endParaRPr lang="en-US" dirty="0"/>
          </a:p>
        </p:txBody>
      </p:sp>
      <p:sp>
        <p:nvSpPr>
          <p:cNvPr id="9" name="Slide Number Placeholder 8"/>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8/23/2017</a:t>
            </a:r>
            <a:endParaRPr lang="en-US" dirty="0"/>
          </a:p>
        </p:txBody>
      </p:sp>
      <p:sp>
        <p:nvSpPr>
          <p:cNvPr id="4" name="Footer Placeholder 3"/>
          <p:cNvSpPr>
            <a:spLocks noGrp="1"/>
          </p:cNvSpPr>
          <p:nvPr>
            <p:ph type="ftr" sz="quarter" idx="11"/>
          </p:nvPr>
        </p:nvSpPr>
        <p:spPr/>
        <p:txBody>
          <a:bodyPr/>
          <a:lstStyle/>
          <a:p>
            <a:r>
              <a:rPr lang="en-US"/>
              <a:t>© 2017 Hammmons, Sills, Adkins &amp; Guice, LLP.  For Educational Purposes Only.</a:t>
            </a:r>
            <a:endParaRPr lang="en-US" dirty="0"/>
          </a:p>
        </p:txBody>
      </p:sp>
      <p:sp>
        <p:nvSpPr>
          <p:cNvPr id="5" name="Slide Number Placeholder 4"/>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8/23/2017</a:t>
            </a:r>
            <a:endParaRPr lang="en-US" dirty="0"/>
          </a:p>
        </p:txBody>
      </p:sp>
      <p:sp>
        <p:nvSpPr>
          <p:cNvPr id="3" name="Footer Placeholder 2"/>
          <p:cNvSpPr>
            <a:spLocks noGrp="1"/>
          </p:cNvSpPr>
          <p:nvPr>
            <p:ph type="ftr" sz="quarter" idx="11"/>
          </p:nvPr>
        </p:nvSpPr>
        <p:spPr/>
        <p:txBody>
          <a:bodyPr/>
          <a:lstStyle/>
          <a:p>
            <a:r>
              <a:rPr lang="en-US"/>
              <a:t>© 2017 Hammmons, Sills, Adkins &amp; Guice, LLP.  For Educational Purposes Only.</a:t>
            </a:r>
            <a:endParaRPr lang="en-US" dirty="0"/>
          </a:p>
        </p:txBody>
      </p:sp>
      <p:sp>
        <p:nvSpPr>
          <p:cNvPr id="4" name="Slide Number Placeholder 3"/>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8/23/2017</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2017 Hammmons, Sills, Adkins &amp; Guice, LLP.  For Educational Purposes Only.</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C491B-BF39-4D09-AF74-6809EEDDEEF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wmf"/></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676400"/>
          </a:xfrm>
        </p:spPr>
        <p:txBody>
          <a:bodyPr>
            <a:normAutofit fontScale="90000"/>
          </a:bodyPr>
          <a:lstStyle/>
          <a:p>
            <a:br>
              <a:rPr lang="en-US" dirty="0"/>
            </a:br>
            <a:r>
              <a:rPr lang="en-US" b="1" dirty="0"/>
              <a:t> </a:t>
            </a:r>
            <a:r>
              <a:rPr lang="en-US" sz="6000" b="1" dirty="0"/>
              <a:t>Section 504</a:t>
            </a:r>
            <a:br>
              <a:rPr lang="en-US" dirty="0"/>
            </a:br>
            <a:endParaRPr lang="en-US" sz="3600" dirty="0"/>
          </a:p>
        </p:txBody>
      </p:sp>
      <p:sp>
        <p:nvSpPr>
          <p:cNvPr id="4" name="Rectangle 3"/>
          <p:cNvSpPr/>
          <p:nvPr/>
        </p:nvSpPr>
        <p:spPr>
          <a:xfrm>
            <a:off x="2209800" y="4267200"/>
            <a:ext cx="4572000" cy="2031325"/>
          </a:xfrm>
          <a:prstGeom prst="rect">
            <a:avLst/>
          </a:prstGeom>
        </p:spPr>
        <p:txBody>
          <a:bodyPr wrap="square">
            <a:spAutoFit/>
          </a:bodyPr>
          <a:lstStyle/>
          <a:p>
            <a:pPr algn="ctr"/>
            <a:endParaRPr lang="en-US" b="1" dirty="0"/>
          </a:p>
          <a:p>
            <a:pPr algn="ctr"/>
            <a:endParaRPr lang="en-US" b="1" dirty="0"/>
          </a:p>
          <a:p>
            <a:pPr algn="ctr"/>
            <a:r>
              <a:rPr lang="en-US" b="1" dirty="0"/>
              <a:t>Jefferson Parish School Board</a:t>
            </a:r>
          </a:p>
          <a:p>
            <a:pPr algn="ctr"/>
            <a:r>
              <a:rPr lang="en-US" b="1" dirty="0"/>
              <a:t>August 23, 2017</a:t>
            </a:r>
          </a:p>
          <a:p>
            <a:pPr algn="ctr"/>
            <a:br>
              <a:rPr lang="en-US" b="1" dirty="0"/>
            </a:br>
            <a:r>
              <a:rPr lang="en-US" b="1" dirty="0"/>
              <a:t>Wayne T. Stewart, J.D., Ph.D.</a:t>
            </a:r>
            <a:br>
              <a:rPr lang="en-US" b="1" dirty="0"/>
            </a:br>
            <a:endParaRPr lang="en-US"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4213" y="2107368"/>
            <a:ext cx="3048000" cy="2438400"/>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a:xfrm>
            <a:off x="3124200" y="6356350"/>
            <a:ext cx="2895600" cy="365125"/>
          </a:xfrm>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Section 504 ?</a:t>
            </a:r>
          </a:p>
        </p:txBody>
      </p:sp>
      <p:sp>
        <p:nvSpPr>
          <p:cNvPr id="3" name="Content Placeholder 2"/>
          <p:cNvSpPr>
            <a:spLocks noGrp="1"/>
          </p:cNvSpPr>
          <p:nvPr>
            <p:ph idx="1"/>
          </p:nvPr>
        </p:nvSpPr>
        <p:spPr/>
        <p:txBody>
          <a:bodyPr/>
          <a:lstStyle/>
          <a:p>
            <a:r>
              <a:rPr lang="en-US" dirty="0"/>
              <a:t>Prohibits discrimination based on disability</a:t>
            </a:r>
          </a:p>
          <a:p>
            <a:endParaRPr lang="en-US" dirty="0"/>
          </a:p>
          <a:p>
            <a:pPr algn="just"/>
            <a:r>
              <a:rPr lang="en-US" dirty="0"/>
              <a:t>Not originally directed at schools or children with disabilities, but original focus was on adults in employment context</a:t>
            </a:r>
          </a:p>
          <a:p>
            <a:endParaRPr lang="en-US" dirty="0"/>
          </a:p>
          <a:p>
            <a:pPr algn="just"/>
            <a:r>
              <a:rPr lang="en-US" dirty="0"/>
              <a:t>Effectively subsumes all students with disabilities eligible under IDEA</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What is ADA ?</a:t>
            </a:r>
          </a:p>
        </p:txBody>
      </p:sp>
      <p:sp>
        <p:nvSpPr>
          <p:cNvPr id="3" name="Content Placeholder 2"/>
          <p:cNvSpPr>
            <a:spLocks noGrp="1"/>
          </p:cNvSpPr>
          <p:nvPr>
            <p:ph idx="1"/>
          </p:nvPr>
        </p:nvSpPr>
        <p:spPr>
          <a:xfrm>
            <a:off x="304800" y="1554162"/>
            <a:ext cx="8686800" cy="4525963"/>
          </a:xfrm>
        </p:spPr>
        <p:txBody>
          <a:bodyPr>
            <a:normAutofit fontScale="92500" lnSpcReduction="10000"/>
          </a:bodyPr>
          <a:lstStyle/>
          <a:p>
            <a:pPr algn="just">
              <a:buFont typeface="Wingdings" panose="05000000000000000000" pitchFamily="2" charset="2"/>
              <a:buChar char="§"/>
            </a:pPr>
            <a:r>
              <a:rPr lang="en-US" dirty="0"/>
              <a:t>Americans with Disabilities Act (1990 &amp; as amended)</a:t>
            </a:r>
          </a:p>
          <a:p>
            <a:pPr>
              <a:buFont typeface="Wingdings" panose="05000000000000000000" pitchFamily="2" charset="2"/>
              <a:buChar char="§"/>
            </a:pPr>
            <a:endParaRPr lang="en-US" dirty="0"/>
          </a:p>
          <a:p>
            <a:pPr algn="just">
              <a:buFont typeface="Wingdings" panose="05000000000000000000" pitchFamily="2" charset="2"/>
              <a:buChar char="§"/>
            </a:pPr>
            <a:r>
              <a:rPr lang="en-US" dirty="0"/>
              <a:t>Effectively, a “companion” statute to Section 504</a:t>
            </a:r>
          </a:p>
          <a:p>
            <a:pPr>
              <a:buFont typeface="Wingdings" panose="05000000000000000000" pitchFamily="2" charset="2"/>
              <a:buChar char="§"/>
            </a:pPr>
            <a:endParaRPr lang="en-US" dirty="0"/>
          </a:p>
          <a:p>
            <a:pPr algn="just">
              <a:buFont typeface="Wingdings" panose="05000000000000000000" pitchFamily="2" charset="2"/>
              <a:buChar char="§"/>
            </a:pPr>
            <a:r>
              <a:rPr lang="en-US" dirty="0"/>
              <a:t>Also prohibits discrimination based on disability for students in public schools (Title II of ADA)</a:t>
            </a:r>
          </a:p>
          <a:p>
            <a:pPr>
              <a:buFont typeface="Wingdings" panose="05000000000000000000" pitchFamily="2" charset="2"/>
              <a:buChar char="§"/>
            </a:pPr>
            <a:endParaRPr lang="en-US" dirty="0"/>
          </a:p>
          <a:p>
            <a:pPr algn="just">
              <a:buFont typeface="Wingdings" panose="05000000000000000000" pitchFamily="2" charset="2"/>
              <a:buChar char="§"/>
            </a:pPr>
            <a:r>
              <a:rPr lang="en-US" dirty="0"/>
              <a:t>Amendments to ADA have also amended 504 over the years</a:t>
            </a:r>
          </a:p>
          <a:p>
            <a:endParaRPr lang="en-US" dirty="0"/>
          </a:p>
        </p:txBody>
      </p:sp>
      <p:sp>
        <p:nvSpPr>
          <p:cNvPr id="4" name="Date Placeholder 3">
            <a:extLst>
              <a:ext uri="{FF2B5EF4-FFF2-40B4-BE49-F238E27FC236}">
                <a16:creationId xmlns:a16="http://schemas.microsoft.com/office/drawing/2014/main" id="{B51B6648-B95F-46DA-B3E6-7FE684EEE9E9}"/>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07667A9F-E073-4E94-AAF5-1AE390686B6A}"/>
              </a:ext>
            </a:extLst>
          </p:cNvPr>
          <p:cNvSpPr>
            <a:spLocks noGrp="1"/>
          </p:cNvSpPr>
          <p:nvPr>
            <p:ph type="sldNum" sz="quarter" idx="12"/>
          </p:nvPr>
        </p:nvSpPr>
        <p:spPr/>
        <p:txBody>
          <a:bodyPr/>
          <a:lstStyle/>
          <a:p>
            <a:fld id="{0DEC491B-BF39-4D09-AF74-6809EEDDEEF8}" type="slidenum">
              <a:rPr lang="en-US" smtClean="0"/>
              <a:pPr/>
              <a:t>3</a:t>
            </a:fld>
            <a:endParaRPr lang="en-US" dirty="0"/>
          </a:p>
        </p:txBody>
      </p:sp>
    </p:spTree>
    <p:extLst>
      <p:ext uri="{BB962C8B-B14F-4D97-AF65-F5344CB8AC3E}">
        <p14:creationId xmlns:p14="http://schemas.microsoft.com/office/powerpoint/2010/main" val="324540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What is ADA ?</a:t>
            </a:r>
          </a:p>
        </p:txBody>
      </p:sp>
      <p:sp>
        <p:nvSpPr>
          <p:cNvPr id="3" name="Content Placeholder 2"/>
          <p:cNvSpPr>
            <a:spLocks noGrp="1"/>
          </p:cNvSpPr>
          <p:nvPr>
            <p:ph idx="1"/>
          </p:nvPr>
        </p:nvSpPr>
        <p:spPr/>
        <p:txBody>
          <a:bodyPr>
            <a:normAutofit lnSpcReduction="10000"/>
          </a:bodyPr>
          <a:lstStyle/>
          <a:p>
            <a:pPr marL="0" indent="0" algn="just">
              <a:buNone/>
            </a:pPr>
            <a:r>
              <a:rPr lang="en-US" dirty="0"/>
              <a:t>The link between 504 and ADA has been recognized by courts for many years; in particular, our U.S. Fifth Circuit Court of Appeals has stated:</a:t>
            </a:r>
          </a:p>
          <a:p>
            <a:pPr marL="0" indent="0">
              <a:buNone/>
            </a:pPr>
            <a:endParaRPr lang="en-US" dirty="0"/>
          </a:p>
          <a:p>
            <a:pPr marL="0" indent="0">
              <a:buNone/>
            </a:pPr>
            <a:r>
              <a:rPr lang="en-US" dirty="0"/>
              <a:t>“Cases concerning either section apply to both.”</a:t>
            </a:r>
          </a:p>
          <a:p>
            <a:pPr marL="0" indent="0">
              <a:buNone/>
            </a:pPr>
            <a:endParaRPr lang="en-US" dirty="0"/>
          </a:p>
          <a:p>
            <a:pPr marL="0" indent="0" algn="just">
              <a:buNone/>
            </a:pPr>
            <a:r>
              <a:rPr lang="en-US" sz="2200" i="1" dirty="0"/>
              <a:t>Doe v. Columbia-Brazoria </a:t>
            </a:r>
            <a:r>
              <a:rPr lang="en-US" sz="2200" i="1" dirty="0" err="1"/>
              <a:t>Indep</a:t>
            </a:r>
            <a:r>
              <a:rPr lang="en-US" sz="2200" i="1" dirty="0"/>
              <a:t>. Sch. Dist</a:t>
            </a:r>
            <a:r>
              <a:rPr lang="en-US" sz="2200" dirty="0"/>
              <a:t>., 855 F.3d 681, 690 (5th Cir. 2017) (citing </a:t>
            </a:r>
            <a:r>
              <a:rPr lang="en-US" sz="2200" i="1" dirty="0" err="1"/>
              <a:t>Hainze</a:t>
            </a:r>
            <a:r>
              <a:rPr lang="en-US" sz="2200" i="1" dirty="0"/>
              <a:t> v. Richardson</a:t>
            </a:r>
            <a:r>
              <a:rPr lang="en-US" sz="2200" dirty="0"/>
              <a:t>, 207 F.3d 795, 799 (5th Cir. 2000))</a:t>
            </a:r>
          </a:p>
        </p:txBody>
      </p:sp>
      <p:sp>
        <p:nvSpPr>
          <p:cNvPr id="4" name="Date Placeholder 3">
            <a:extLst>
              <a:ext uri="{FF2B5EF4-FFF2-40B4-BE49-F238E27FC236}">
                <a16:creationId xmlns:a16="http://schemas.microsoft.com/office/drawing/2014/main" id="{67072059-E282-496A-9446-2DC0F9B4D036}"/>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3B10C9A5-666A-47E0-A14A-2666109BFDED}"/>
              </a:ext>
            </a:extLst>
          </p:cNvPr>
          <p:cNvSpPr>
            <a:spLocks noGrp="1"/>
          </p:cNvSpPr>
          <p:nvPr>
            <p:ph type="sldNum" sz="quarter" idx="12"/>
          </p:nvPr>
        </p:nvSpPr>
        <p:spPr/>
        <p:txBody>
          <a:bodyPr/>
          <a:lstStyle/>
          <a:p>
            <a:fld id="{0DEC491B-BF39-4D09-AF74-6809EEDDEEF8}" type="slidenum">
              <a:rPr lang="en-US" smtClean="0"/>
              <a:pPr/>
              <a:t>4</a:t>
            </a:fld>
            <a:endParaRPr lang="en-US" dirty="0"/>
          </a:p>
        </p:txBody>
      </p:sp>
    </p:spTree>
    <p:extLst>
      <p:ext uri="{BB962C8B-B14F-4D97-AF65-F5344CB8AC3E}">
        <p14:creationId xmlns:p14="http://schemas.microsoft.com/office/powerpoint/2010/main" val="2326676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Qualified</a:t>
            </a:r>
            <a:r>
              <a:rPr lang="en-US" b="1" dirty="0"/>
              <a:t> Individual with a Disability</a:t>
            </a:r>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t>Children who fall in one of the following groups: </a:t>
            </a:r>
          </a:p>
          <a:p>
            <a:pPr algn="just"/>
            <a:r>
              <a:rPr lang="en-US" dirty="0"/>
              <a:t>(1) of an age during which students without disabilities are provided services in public preschool elementary, or secondary education;</a:t>
            </a:r>
          </a:p>
          <a:p>
            <a:pPr algn="just"/>
            <a:r>
              <a:rPr lang="en-US" dirty="0"/>
              <a:t>(2) of any age during which it is mandatory under state law to provide public preschool elementary, and secondary services to children with disabilities; or</a:t>
            </a:r>
          </a:p>
          <a:p>
            <a:pPr algn="just"/>
            <a:r>
              <a:rPr lang="en-US" dirty="0"/>
              <a:t>(3) to whom a state is required to provide FAPE under IDEA.</a:t>
            </a:r>
          </a:p>
          <a:p>
            <a:pPr marL="0" indent="0">
              <a:buNone/>
            </a:pPr>
            <a:r>
              <a:rPr lang="en-US" dirty="0"/>
              <a:t>					34 C.F.R. § 104.3(</a:t>
            </a:r>
            <a:r>
              <a:rPr lang="en-US" i="1" dirty="0"/>
              <a:t>l</a:t>
            </a:r>
            <a:r>
              <a:rPr lang="en-US" dirty="0"/>
              <a:t>)(2)</a:t>
            </a:r>
          </a:p>
          <a:p>
            <a:pPr>
              <a:buNone/>
            </a:pPr>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Definition of Disability</a:t>
            </a:r>
          </a:p>
        </p:txBody>
      </p:sp>
      <p:sp>
        <p:nvSpPr>
          <p:cNvPr id="3" name="Content Placeholder 2"/>
          <p:cNvSpPr>
            <a:spLocks noGrp="1"/>
          </p:cNvSpPr>
          <p:nvPr>
            <p:ph idx="1"/>
          </p:nvPr>
        </p:nvSpPr>
        <p:spPr/>
        <p:txBody>
          <a:bodyPr/>
          <a:lstStyle/>
          <a:p>
            <a:pPr>
              <a:buNone/>
            </a:pPr>
            <a:r>
              <a:rPr lang="en-US" dirty="0"/>
              <a:t>Disability:</a:t>
            </a:r>
          </a:p>
          <a:p>
            <a:pPr algn="just"/>
            <a:r>
              <a:rPr lang="en-US" dirty="0"/>
              <a:t>(A) a </a:t>
            </a:r>
            <a:r>
              <a:rPr lang="en-US" b="1" dirty="0"/>
              <a:t>physical or mental impairment </a:t>
            </a:r>
            <a:r>
              <a:rPr lang="en-US" dirty="0"/>
              <a:t>that </a:t>
            </a:r>
            <a:r>
              <a:rPr lang="en-US" b="1" dirty="0"/>
              <a:t>substantially limits </a:t>
            </a:r>
            <a:r>
              <a:rPr lang="en-US" dirty="0"/>
              <a:t>one or more </a:t>
            </a:r>
            <a:r>
              <a:rPr lang="en-US" b="1" dirty="0"/>
              <a:t>major life activities</a:t>
            </a:r>
            <a:r>
              <a:rPr lang="en-US" dirty="0"/>
              <a:t> of such individual;</a:t>
            </a:r>
          </a:p>
          <a:p>
            <a:pPr algn="just"/>
            <a:r>
              <a:rPr lang="en-US" dirty="0"/>
              <a:t>(B)    a </a:t>
            </a:r>
            <a:r>
              <a:rPr lang="en-US" b="1" dirty="0"/>
              <a:t>record</a:t>
            </a:r>
            <a:r>
              <a:rPr lang="en-US" dirty="0"/>
              <a:t> of such an impairment; or</a:t>
            </a:r>
          </a:p>
          <a:p>
            <a:pPr algn="just"/>
            <a:r>
              <a:rPr lang="en-US" dirty="0"/>
              <a:t>(C) being </a:t>
            </a:r>
            <a:r>
              <a:rPr lang="en-US" b="1" dirty="0"/>
              <a:t>regarded</a:t>
            </a:r>
            <a:r>
              <a:rPr lang="en-US" dirty="0"/>
              <a:t> as having such an impairment.</a:t>
            </a:r>
          </a:p>
          <a:p>
            <a:pPr>
              <a:buNone/>
            </a:pPr>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6</a:t>
            </a:fld>
            <a:endParaRPr lang="en-US" dirty="0"/>
          </a:p>
        </p:txBody>
      </p:sp>
    </p:spTree>
    <p:extLst>
      <p:ext uri="{BB962C8B-B14F-4D97-AF65-F5344CB8AC3E}">
        <p14:creationId xmlns:p14="http://schemas.microsoft.com/office/powerpoint/2010/main" val="3108988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Physical Impairment</a:t>
            </a:r>
          </a:p>
        </p:txBody>
      </p:sp>
      <p:sp>
        <p:nvSpPr>
          <p:cNvPr id="3" name="Content Placeholder 2"/>
          <p:cNvSpPr>
            <a:spLocks noGrp="1"/>
          </p:cNvSpPr>
          <p:nvPr>
            <p:ph idx="1"/>
          </p:nvPr>
        </p:nvSpPr>
        <p:spPr/>
        <p:txBody>
          <a:bodyPr/>
          <a:lstStyle/>
          <a:p>
            <a:pPr algn="just"/>
            <a:r>
              <a:rPr lang="en-US" b="1" dirty="0"/>
              <a:t>Any</a:t>
            </a:r>
            <a:r>
              <a:rPr lang="en-US" dirty="0"/>
              <a:t> physiological disorder or condition, cosmetic disfigurement, or anatomical loss affecting one or more body systems, such as: neurological, musculoskeletal, special sense organs, respiratory (including speech organs), cardiovascular, reproductive, digestive, genitourinary, immune, circulatory, hemic, lymphatic, skin, and endocrine</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7</a:t>
            </a:fld>
            <a:endParaRPr lang="en-US" dirty="0"/>
          </a:p>
        </p:txBody>
      </p:sp>
    </p:spTree>
    <p:extLst>
      <p:ext uri="{BB962C8B-B14F-4D97-AF65-F5344CB8AC3E}">
        <p14:creationId xmlns:p14="http://schemas.microsoft.com/office/powerpoint/2010/main" val="1486568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Mental Impairment</a:t>
            </a:r>
          </a:p>
        </p:txBody>
      </p:sp>
      <p:sp>
        <p:nvSpPr>
          <p:cNvPr id="3" name="Content Placeholder 2"/>
          <p:cNvSpPr>
            <a:spLocks noGrp="1"/>
          </p:cNvSpPr>
          <p:nvPr>
            <p:ph idx="1"/>
          </p:nvPr>
        </p:nvSpPr>
        <p:spPr/>
        <p:txBody>
          <a:bodyPr/>
          <a:lstStyle/>
          <a:p>
            <a:endParaRPr lang="en-US" dirty="0"/>
          </a:p>
          <a:p>
            <a:pPr algn="just"/>
            <a:r>
              <a:rPr lang="en-US" b="1" dirty="0"/>
              <a:t>Any</a:t>
            </a:r>
            <a:r>
              <a:rPr lang="en-US" dirty="0"/>
              <a:t> mental or psychological disorder, such as intellectual disability, organic brain syndrome, emotional or mental illness, and specific learning disability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3962400"/>
            <a:ext cx="3800475" cy="2000250"/>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8</a:t>
            </a:fld>
            <a:endParaRPr lang="en-US" dirty="0"/>
          </a:p>
        </p:txBody>
      </p:sp>
    </p:spTree>
    <p:extLst>
      <p:ext uri="{BB962C8B-B14F-4D97-AF65-F5344CB8AC3E}">
        <p14:creationId xmlns:p14="http://schemas.microsoft.com/office/powerpoint/2010/main" val="4123277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Major Life Activity</a:t>
            </a:r>
          </a:p>
        </p:txBody>
      </p:sp>
      <p:sp>
        <p:nvSpPr>
          <p:cNvPr id="3" name="Content Placeholder 2"/>
          <p:cNvSpPr>
            <a:spLocks noGrp="1"/>
          </p:cNvSpPr>
          <p:nvPr>
            <p:ph idx="1"/>
          </p:nvPr>
        </p:nvSpPr>
        <p:spPr/>
        <p:txBody>
          <a:bodyPr>
            <a:normAutofit fontScale="92500" lnSpcReduction="10000"/>
          </a:bodyPr>
          <a:lstStyle/>
          <a:p>
            <a:pPr>
              <a:buNone/>
            </a:pPr>
            <a:endParaRPr lang="en-US" sz="3000" dirty="0"/>
          </a:p>
          <a:p>
            <a:pPr>
              <a:buNone/>
            </a:pPr>
            <a:r>
              <a:rPr lang="en-US" sz="3000" dirty="0"/>
              <a:t>Activities include, </a:t>
            </a:r>
            <a:r>
              <a:rPr lang="en-US" sz="3000" i="1" dirty="0"/>
              <a:t>but are not limited to</a:t>
            </a:r>
            <a:r>
              <a:rPr lang="en-US" sz="3000" dirty="0"/>
              <a:t>:</a:t>
            </a:r>
          </a:p>
          <a:p>
            <a:endParaRPr lang="en-US" sz="3000" dirty="0"/>
          </a:p>
          <a:p>
            <a:pPr marL="457200" lvl="1" indent="0" algn="just">
              <a:buNone/>
            </a:pPr>
            <a:r>
              <a:rPr lang="en-US" sz="3200" dirty="0"/>
              <a:t>caring for oneself, performing manual tasks, seeing, hearing, eating, sleeping, walking, standing, sitting, reaching, lifting, bending, speaking, breathing, learning, reading, concentrating, thinking, writing, communicating, interacting with others, and working.</a:t>
            </a:r>
            <a:br>
              <a:rPr lang="en-US" sz="3000" dirty="0"/>
            </a:br>
            <a:endParaRPr lang="en-US" sz="3000"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Major Bodily Function</a:t>
            </a:r>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t>A </a:t>
            </a:r>
            <a:r>
              <a:rPr lang="en-US" i="1" dirty="0"/>
              <a:t>major life activity </a:t>
            </a:r>
            <a:r>
              <a:rPr lang="en-US" dirty="0"/>
              <a:t>also includes the operation of a </a:t>
            </a:r>
            <a:r>
              <a:rPr lang="en-US" b="1" dirty="0"/>
              <a:t>major bodily function</a:t>
            </a:r>
            <a:r>
              <a:rPr lang="en-US" dirty="0"/>
              <a:t>, including but not limited to:</a:t>
            </a:r>
          </a:p>
          <a:p>
            <a:pPr>
              <a:buNone/>
            </a:pPr>
            <a:endParaRPr lang="en-US" dirty="0"/>
          </a:p>
          <a:p>
            <a:pPr marL="0" indent="0" algn="just">
              <a:buNone/>
            </a:pPr>
            <a:r>
              <a:rPr lang="en-US" dirty="0"/>
              <a:t>functions of the immune system, special sense organs and skin, normal cell growth, and digestive, genitourinary, bowel, bladder, neurological, brain, respiratory, circulatory, cardiovascular, endocrine, hemic, lymphatic, musculoskeletal, and reproductive systems. The operation of a major bodily function includes the operation of an individual organ within a body system.</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Episodic or In Remission ?</a:t>
            </a:r>
          </a:p>
        </p:txBody>
      </p:sp>
      <p:sp>
        <p:nvSpPr>
          <p:cNvPr id="3" name="Content Placeholder 2"/>
          <p:cNvSpPr>
            <a:spLocks noGrp="1"/>
          </p:cNvSpPr>
          <p:nvPr>
            <p:ph idx="1"/>
          </p:nvPr>
        </p:nvSpPr>
        <p:spPr/>
        <p:txBody>
          <a:bodyPr/>
          <a:lstStyle/>
          <a:p>
            <a:pPr algn="just"/>
            <a:r>
              <a:rPr lang="en-US" dirty="0"/>
              <a:t>Expanded definition of student with a disability (per ADA since Jan. 2009)</a:t>
            </a:r>
          </a:p>
          <a:p>
            <a:endParaRPr lang="en-US" dirty="0"/>
          </a:p>
          <a:p>
            <a:pPr algn="just"/>
            <a:r>
              <a:rPr lang="en-US" dirty="0"/>
              <a:t>Term has been re-defined to include impairments that are </a:t>
            </a:r>
            <a:r>
              <a:rPr lang="en-US" b="1" dirty="0"/>
              <a:t>episodic</a:t>
            </a:r>
            <a:r>
              <a:rPr lang="en-US" dirty="0"/>
              <a:t> or </a:t>
            </a:r>
            <a:r>
              <a:rPr lang="en-US" b="1" dirty="0"/>
              <a:t>in remission IF</a:t>
            </a:r>
            <a:r>
              <a:rPr lang="en-US" dirty="0"/>
              <a:t> the impairment substantially limits a major life activity when active</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Substantially Limits</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The 2016 ADA regulations provide that </a:t>
            </a:r>
          </a:p>
          <a:p>
            <a:endParaRPr lang="en-US" dirty="0"/>
          </a:p>
          <a:p>
            <a:pPr marL="0" indent="0" algn="just">
              <a:buNone/>
            </a:pPr>
            <a:r>
              <a:rPr lang="en-US" dirty="0"/>
              <a:t>An impairment is a disability within the meaning of this part if it substantially limits the ability of an individual to perform a major life activity </a:t>
            </a:r>
            <a:r>
              <a:rPr lang="en-US" u="sng" dirty="0"/>
              <a:t>as compared to most people in the general population</a:t>
            </a:r>
            <a:r>
              <a:rPr lang="en-US" dirty="0"/>
              <a:t>. An impairment does not need to prevent, or significantly or severely restrict, the individual from performing a major life activity in order to be considered substantially limiting. Nonetheless, </a:t>
            </a:r>
            <a:r>
              <a:rPr lang="en-US" i="1" dirty="0"/>
              <a:t>not every impairment will  constitute a disability within the meaning of this section.</a:t>
            </a:r>
            <a:endParaRPr lang="da-DK" i="1" dirty="0"/>
          </a:p>
          <a:p>
            <a:pPr lvl="1">
              <a:buNone/>
            </a:pPr>
            <a:endParaRPr lang="da-DK" dirty="0"/>
          </a:p>
          <a:p>
            <a:pPr lvl="1">
              <a:buNone/>
            </a:pPr>
            <a:r>
              <a:rPr lang="da-DK" dirty="0"/>
              <a:t>						        28 C.F.R. § 35.108(d)(1)(v)</a:t>
            </a:r>
          </a:p>
          <a:p>
            <a:endParaRPr lang="en-US" dirty="0"/>
          </a:p>
        </p:txBody>
      </p:sp>
      <p:sp>
        <p:nvSpPr>
          <p:cNvPr id="4" name="Date Placeholder 3">
            <a:extLst>
              <a:ext uri="{FF2B5EF4-FFF2-40B4-BE49-F238E27FC236}">
                <a16:creationId xmlns:a16="http://schemas.microsoft.com/office/drawing/2014/main" id="{666CAE1E-23D9-4630-A93E-99B1DBCF3A45}"/>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1973ACE1-461F-4B8E-BAFE-721F34499F72}"/>
              </a:ext>
            </a:extLst>
          </p:cNvPr>
          <p:cNvSpPr>
            <a:spLocks noGrp="1"/>
          </p:cNvSpPr>
          <p:nvPr>
            <p:ph type="sldNum" sz="quarter" idx="12"/>
          </p:nvPr>
        </p:nvSpPr>
        <p:spPr/>
        <p:txBody>
          <a:bodyPr/>
          <a:lstStyle/>
          <a:p>
            <a:fld id="{0DEC491B-BF39-4D09-AF74-6809EEDDEEF8}" type="slidenum">
              <a:rPr lang="en-US" smtClean="0"/>
              <a:pPr/>
              <a:t>12</a:t>
            </a:fld>
            <a:endParaRPr lang="en-US" dirty="0"/>
          </a:p>
        </p:txBody>
      </p:sp>
    </p:spTree>
    <p:extLst>
      <p:ext uri="{BB962C8B-B14F-4D97-AF65-F5344CB8AC3E}">
        <p14:creationId xmlns:p14="http://schemas.microsoft.com/office/powerpoint/2010/main" val="315517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Substantially Limits</a:t>
            </a:r>
          </a:p>
        </p:txBody>
      </p:sp>
      <p:sp>
        <p:nvSpPr>
          <p:cNvPr id="3" name="Content Placeholder 2"/>
          <p:cNvSpPr>
            <a:spLocks noGrp="1"/>
          </p:cNvSpPr>
          <p:nvPr>
            <p:ph idx="1"/>
          </p:nvPr>
        </p:nvSpPr>
        <p:spPr/>
        <p:txBody>
          <a:bodyPr>
            <a:normAutofit/>
          </a:bodyPr>
          <a:lstStyle/>
          <a:p>
            <a:r>
              <a:rPr lang="en-US" dirty="0"/>
              <a:t>NOT limited to “significantly restricted”</a:t>
            </a:r>
          </a:p>
          <a:p>
            <a:endParaRPr lang="en-US" dirty="0"/>
          </a:p>
          <a:p>
            <a:pPr algn="just"/>
            <a:r>
              <a:rPr lang="en-US" dirty="0"/>
              <a:t>Construed broadly in favor of expansive coverage, but NOT every “impairment” is a </a:t>
            </a:r>
            <a:br>
              <a:rPr lang="en-US" dirty="0"/>
            </a:br>
            <a:r>
              <a:rPr lang="en-US" dirty="0"/>
              <a:t>“disability”</a:t>
            </a:r>
          </a:p>
          <a:p>
            <a:pPr>
              <a:buNone/>
            </a:pPr>
            <a:endParaRPr lang="en-US" dirty="0"/>
          </a:p>
          <a:p>
            <a:pPr algn="just"/>
            <a:r>
              <a:rPr lang="en-US" dirty="0"/>
              <a:t>Limits ability to perform major life activity as compared to </a:t>
            </a:r>
            <a:r>
              <a:rPr lang="en-US" i="1" dirty="0"/>
              <a:t>most people</a:t>
            </a:r>
            <a:endParaRPr lang="en-US" dirty="0"/>
          </a:p>
          <a:p>
            <a:pPr>
              <a:buNone/>
            </a:pPr>
            <a:endParaRPr lang="en-US" dirty="0"/>
          </a:p>
          <a:p>
            <a:pPr>
              <a:buNone/>
            </a:pPr>
            <a:endParaRPr lang="en-US" dirty="0"/>
          </a:p>
          <a:p>
            <a:pPr>
              <a:buNone/>
            </a:pPr>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NOT an Impairment ?</a:t>
            </a:r>
          </a:p>
        </p:txBody>
      </p:sp>
      <p:pic>
        <p:nvPicPr>
          <p:cNvPr id="3076" name="Picture 4" descr="C:\Users\wstewart_HaS\AppData\Local\Microsoft\Windows\Temporary Internet Files\Content.IE5\RJ3ECY29\MC900440681[1].png"/>
          <p:cNvPicPr>
            <a:picLocks noChangeAspect="1" noChangeArrowheads="1"/>
          </p:cNvPicPr>
          <p:nvPr/>
        </p:nvPicPr>
        <p:blipFill>
          <a:blip r:embed="rId2" cstate="print"/>
          <a:srcRect/>
          <a:stretch>
            <a:fillRect/>
          </a:stretch>
        </p:blipFill>
        <p:spPr bwMode="auto">
          <a:xfrm>
            <a:off x="1202054" y="2577026"/>
            <a:ext cx="2742857" cy="2742857"/>
          </a:xfrm>
          <a:prstGeom prst="rect">
            <a:avLst/>
          </a:prstGeom>
          <a:noFill/>
        </p:spPr>
      </p:pic>
      <p:pic>
        <p:nvPicPr>
          <p:cNvPr id="14" name="Picture 3" descr="C:\Users\wstewart_HaS\AppData\Local\Microsoft\Windows\Temporary Internet Files\Content.IE5\LOX3ZRRG\MP900448297[1].jpg"/>
          <p:cNvPicPr>
            <a:picLocks noChangeAspect="1" noChangeArrowheads="1"/>
          </p:cNvPicPr>
          <p:nvPr/>
        </p:nvPicPr>
        <p:blipFill>
          <a:blip r:embed="rId3" cstate="print"/>
          <a:srcRect/>
          <a:stretch>
            <a:fillRect/>
          </a:stretch>
        </p:blipFill>
        <p:spPr bwMode="auto">
          <a:xfrm>
            <a:off x="5029200" y="1417638"/>
            <a:ext cx="2743200" cy="2468562"/>
          </a:xfrm>
          <a:prstGeom prst="rect">
            <a:avLst/>
          </a:prstGeom>
          <a:noFill/>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2600" y="3948455"/>
            <a:ext cx="2057400" cy="2407895"/>
          </a:xfrm>
          <a:prstGeom prst="rect">
            <a:avLst/>
          </a:prstGeom>
        </p:spPr>
      </p:pic>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14</a:t>
            </a:fld>
            <a:endParaRPr lang="en-US" dirty="0"/>
          </a:p>
        </p:txBody>
      </p:sp>
      <p:sp>
        <p:nvSpPr>
          <p:cNvPr id="7" name="Content Placeholder 6">
            <a:extLst>
              <a:ext uri="{FF2B5EF4-FFF2-40B4-BE49-F238E27FC236}">
                <a16:creationId xmlns:a16="http://schemas.microsoft.com/office/drawing/2014/main" id="{3F740CBA-9F9B-4FAE-B070-9640E293EFC0}"/>
              </a:ext>
            </a:extLst>
          </p:cNvPr>
          <p:cNvSpPr>
            <a:spLocks noGrp="1"/>
          </p:cNvSpPr>
          <p:nvPr>
            <p:ph idx="1"/>
          </p:nvPr>
        </p:nvSpPr>
        <p:spPr/>
        <p:txBody>
          <a:bodyPr/>
          <a:lstStyle/>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NOT an </a:t>
            </a:r>
            <a:r>
              <a:rPr lang="en-US" b="1" i="1" dirty="0"/>
              <a:t>Impairment</a:t>
            </a:r>
            <a:r>
              <a:rPr lang="en-US" b="1" dirty="0"/>
              <a:t> ?</a:t>
            </a:r>
          </a:p>
        </p:txBody>
      </p:sp>
      <p:sp>
        <p:nvSpPr>
          <p:cNvPr id="4" name="Content Placeholder 3"/>
          <p:cNvSpPr>
            <a:spLocks noGrp="1"/>
          </p:cNvSpPr>
          <p:nvPr>
            <p:ph idx="1"/>
          </p:nvPr>
        </p:nvSpPr>
        <p:spPr/>
        <p:txBody>
          <a:bodyPr/>
          <a:lstStyle/>
          <a:p>
            <a:endParaRPr lang="en-US" dirty="0"/>
          </a:p>
          <a:p>
            <a:r>
              <a:rPr lang="en-US" dirty="0"/>
              <a:t>Categorical exclusions under ADA:</a:t>
            </a:r>
          </a:p>
          <a:p>
            <a:endParaRPr lang="en-US" dirty="0"/>
          </a:p>
          <a:p>
            <a:pPr lvl="1"/>
            <a:r>
              <a:rPr lang="en-US" dirty="0"/>
              <a:t>Homosexuality</a:t>
            </a:r>
          </a:p>
          <a:p>
            <a:pPr lvl="1"/>
            <a:r>
              <a:rPr lang="en-US" dirty="0"/>
              <a:t>Bisexuality</a:t>
            </a:r>
          </a:p>
          <a:p>
            <a:pPr lvl="1"/>
            <a:r>
              <a:rPr lang="en-US" dirty="0"/>
              <a:t>Non-disorders (e.g., pregnancy, left-handedness)</a:t>
            </a:r>
          </a:p>
        </p:txBody>
      </p:sp>
      <p:sp>
        <p:nvSpPr>
          <p:cNvPr id="3" name="Date Placeholder 2"/>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15</a:t>
            </a:fld>
            <a:endParaRPr lang="en-US" dirty="0"/>
          </a:p>
        </p:txBody>
      </p:sp>
    </p:spTree>
    <p:extLst>
      <p:ext uri="{BB962C8B-B14F-4D97-AF65-F5344CB8AC3E}">
        <p14:creationId xmlns:p14="http://schemas.microsoft.com/office/powerpoint/2010/main" val="177400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NOT a </a:t>
            </a:r>
            <a:r>
              <a:rPr lang="en-US" b="1" i="1" dirty="0"/>
              <a:t>Disability</a:t>
            </a:r>
            <a:r>
              <a:rPr lang="en-US" b="1" dirty="0"/>
              <a:t> ?</a:t>
            </a:r>
          </a:p>
        </p:txBody>
      </p:sp>
      <p:sp>
        <p:nvSpPr>
          <p:cNvPr id="4" name="Content Placeholder 3"/>
          <p:cNvSpPr>
            <a:spLocks noGrp="1"/>
          </p:cNvSpPr>
          <p:nvPr>
            <p:ph idx="1"/>
          </p:nvPr>
        </p:nvSpPr>
        <p:spPr/>
        <p:txBody>
          <a:bodyPr/>
          <a:lstStyle/>
          <a:p>
            <a:endParaRPr lang="en-US" dirty="0"/>
          </a:p>
          <a:p>
            <a:r>
              <a:rPr lang="en-US" dirty="0"/>
              <a:t>Categorical exclusions under ADA:</a:t>
            </a:r>
          </a:p>
          <a:p>
            <a:endParaRPr lang="en-US" dirty="0"/>
          </a:p>
          <a:p>
            <a:pPr lvl="1" algn="just"/>
            <a:r>
              <a:rPr lang="en-US" dirty="0"/>
              <a:t>An impairment that does NOT substantially limit a major life activity</a:t>
            </a:r>
          </a:p>
        </p:txBody>
      </p:sp>
      <p:sp>
        <p:nvSpPr>
          <p:cNvPr id="3" name="Date Placeholder 2"/>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16</a:t>
            </a:fld>
            <a:endParaRPr lang="en-US" dirty="0"/>
          </a:p>
        </p:txBody>
      </p:sp>
    </p:spTree>
    <p:extLst>
      <p:ext uri="{BB962C8B-B14F-4D97-AF65-F5344CB8AC3E}">
        <p14:creationId xmlns:p14="http://schemas.microsoft.com/office/powerpoint/2010/main" val="3838699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Impairments &amp; How Many ?</a:t>
            </a:r>
          </a:p>
        </p:txBody>
      </p:sp>
      <p:sp>
        <p:nvSpPr>
          <p:cNvPr id="3" name="Content Placeholder 2"/>
          <p:cNvSpPr>
            <a:spLocks noGrp="1"/>
          </p:cNvSpPr>
          <p:nvPr>
            <p:ph idx="1"/>
          </p:nvPr>
        </p:nvSpPr>
        <p:spPr/>
        <p:txBody>
          <a:bodyPr/>
          <a:lstStyle/>
          <a:p>
            <a:endParaRPr lang="en-US" dirty="0"/>
          </a:p>
          <a:p>
            <a:pPr algn="just"/>
            <a:r>
              <a:rPr lang="en-US" dirty="0"/>
              <a:t>Substantial Limitation of ONE activity is enough</a:t>
            </a:r>
          </a:p>
          <a:p>
            <a:endParaRPr lang="en-US" dirty="0"/>
          </a:p>
          <a:p>
            <a:r>
              <a:rPr lang="en-US" dirty="0"/>
              <a:t>OCR – May NOT focus solely on “learning”</a:t>
            </a:r>
          </a:p>
          <a:p>
            <a:pPr marL="0" indent="0">
              <a:buNone/>
            </a:pPr>
            <a:r>
              <a:rPr lang="en-US" dirty="0"/>
              <a:t>	(in fact, does not need to be learning at all)</a:t>
            </a:r>
          </a:p>
          <a:p>
            <a:pPr>
              <a:buNone/>
            </a:pPr>
            <a:endParaRPr lang="en-US" dirty="0"/>
          </a:p>
          <a:p>
            <a:pPr>
              <a:buNone/>
            </a:pPr>
            <a:endParaRPr lang="en-US" dirty="0"/>
          </a:p>
          <a:p>
            <a:pPr>
              <a:buNone/>
            </a:pPr>
            <a:endParaRPr lang="en-US" dirty="0"/>
          </a:p>
        </p:txBody>
      </p:sp>
      <p:pic>
        <p:nvPicPr>
          <p:cNvPr id="3074" name="Picture 2" descr="C:\Users\mlosch_HAS\AppData\Local\Microsoft\Windows\Temporary Internet Files\Content.IE5\4MPGTXLD\bookw[1].jpg"/>
          <p:cNvPicPr>
            <a:picLocks noChangeAspect="1" noChangeArrowheads="1"/>
          </p:cNvPicPr>
          <p:nvPr/>
        </p:nvPicPr>
        <p:blipFill>
          <a:blip r:embed="rId2" cstate="print"/>
          <a:srcRect/>
          <a:stretch>
            <a:fillRect/>
          </a:stretch>
        </p:blipFill>
        <p:spPr bwMode="auto">
          <a:xfrm>
            <a:off x="6046237" y="5172319"/>
            <a:ext cx="2264664" cy="1161288"/>
          </a:xfrm>
          <a:prstGeom prst="rect">
            <a:avLst/>
          </a:prstGeom>
          <a:noFill/>
        </p:spPr>
      </p:pic>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Mitigating Measures</a:t>
            </a:r>
          </a:p>
        </p:txBody>
      </p:sp>
      <p:sp>
        <p:nvSpPr>
          <p:cNvPr id="3" name="Content Placeholder 2"/>
          <p:cNvSpPr>
            <a:spLocks noGrp="1"/>
          </p:cNvSpPr>
          <p:nvPr>
            <p:ph idx="1"/>
          </p:nvPr>
        </p:nvSpPr>
        <p:spPr/>
        <p:txBody>
          <a:bodyPr/>
          <a:lstStyle/>
          <a:p>
            <a:endParaRPr lang="en-US" dirty="0"/>
          </a:p>
          <a:p>
            <a:endParaRPr lang="en-US" dirty="0"/>
          </a:p>
          <a:p>
            <a:r>
              <a:rPr lang="en-US" dirty="0"/>
              <a:t>Look behind the intervention</a:t>
            </a:r>
          </a:p>
          <a:p>
            <a:endParaRPr lang="en-US" dirty="0"/>
          </a:p>
          <a:p>
            <a:pPr algn="just"/>
            <a:r>
              <a:rPr lang="en-US" dirty="0"/>
              <a:t>May NOT consider ameliorative effects of mitigating measures (except ordinary corrective lens)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417638"/>
            <a:ext cx="2438400" cy="205130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417638"/>
            <a:ext cx="1943100" cy="132556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3600" y="5079365"/>
            <a:ext cx="2362200" cy="1642110"/>
          </a:xfrm>
          <a:prstGeom prst="rect">
            <a:avLst/>
          </a:prstGeom>
        </p:spPr>
      </p:pic>
      <p:sp>
        <p:nvSpPr>
          <p:cNvPr id="7" name="Date Placeholder 6"/>
          <p:cNvSpPr>
            <a:spLocks noGrp="1"/>
          </p:cNvSpPr>
          <p:nvPr>
            <p:ph type="dt" sz="half" idx="10"/>
          </p:nvPr>
        </p:nvSpPr>
        <p:spPr/>
        <p:txBody>
          <a:bodyPr/>
          <a:lstStyle/>
          <a:p>
            <a:r>
              <a:rPr lang="en-US"/>
              <a:t>8/23/2017</a:t>
            </a:r>
            <a:endParaRPr lang="en-US" dirty="0"/>
          </a:p>
        </p:txBody>
      </p:sp>
      <p:sp>
        <p:nvSpPr>
          <p:cNvPr id="8" name="Footer Placeholder 7"/>
          <p:cNvSpPr>
            <a:spLocks noGrp="1"/>
          </p:cNvSpPr>
          <p:nvPr>
            <p:ph type="ftr" sz="quarter" idx="11"/>
          </p:nvPr>
        </p:nvSpPr>
        <p:spPr/>
        <p:txBody>
          <a:bodyPr/>
          <a:lstStyle/>
          <a:p>
            <a:r>
              <a:rPr lang="en-US"/>
              <a:t>© 2017 Hammmons, Sills, Adkins &amp; Guice, LLP.  For Educational Purposes Only.</a:t>
            </a:r>
            <a:endParaRPr lang="en-US" dirty="0"/>
          </a:p>
        </p:txBody>
      </p:sp>
      <p:sp>
        <p:nvSpPr>
          <p:cNvPr id="9" name="Slide Number Placeholder 8"/>
          <p:cNvSpPr>
            <a:spLocks noGrp="1"/>
          </p:cNvSpPr>
          <p:nvPr>
            <p:ph type="sldNum" sz="quarter" idx="12"/>
          </p:nvPr>
        </p:nvSpPr>
        <p:spPr/>
        <p:txBody>
          <a:bodyPr/>
          <a:lstStyle/>
          <a:p>
            <a:fld id="{0DEC491B-BF39-4D09-AF74-6809EEDDEEF8}"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Mitigating Measures ?</a:t>
            </a:r>
          </a:p>
        </p:txBody>
      </p:sp>
      <p:sp>
        <p:nvSpPr>
          <p:cNvPr id="3" name="Content Placeholder 2"/>
          <p:cNvSpPr>
            <a:spLocks noGrp="1"/>
          </p:cNvSpPr>
          <p:nvPr>
            <p:ph idx="1"/>
          </p:nvPr>
        </p:nvSpPr>
        <p:spPr/>
        <p:txBody>
          <a:bodyPr>
            <a:normAutofit lnSpcReduction="10000"/>
          </a:bodyPr>
          <a:lstStyle/>
          <a:p>
            <a:endParaRPr lang="en-US" dirty="0"/>
          </a:p>
          <a:p>
            <a:pPr algn="just">
              <a:buFont typeface="Wingdings" panose="05000000000000000000" pitchFamily="2" charset="2"/>
              <a:buChar char="§"/>
            </a:pPr>
            <a:r>
              <a:rPr lang="en-US" dirty="0"/>
              <a:t>In other words, when determining eligibility your may NOT consider whether an intervention, device, or therapy works (or the degree to which it works)</a:t>
            </a:r>
          </a:p>
          <a:p>
            <a:pPr algn="just">
              <a:buFont typeface="Wingdings" panose="05000000000000000000" pitchFamily="2" charset="2"/>
              <a:buChar char="§"/>
            </a:pPr>
            <a:endParaRPr lang="en-US" dirty="0"/>
          </a:p>
          <a:p>
            <a:pPr algn="just">
              <a:buFont typeface="Wingdings" panose="05000000000000000000" pitchFamily="2" charset="2"/>
              <a:buChar char="§"/>
            </a:pPr>
            <a:r>
              <a:rPr lang="en-US" dirty="0"/>
              <a:t>You CAN consider what works and to what degree when determining services under a 504 Plan</a:t>
            </a:r>
          </a:p>
        </p:txBody>
      </p:sp>
      <p:sp>
        <p:nvSpPr>
          <p:cNvPr id="7" name="Date Placeholder 6"/>
          <p:cNvSpPr>
            <a:spLocks noGrp="1"/>
          </p:cNvSpPr>
          <p:nvPr>
            <p:ph type="dt" sz="half" idx="10"/>
          </p:nvPr>
        </p:nvSpPr>
        <p:spPr/>
        <p:txBody>
          <a:bodyPr/>
          <a:lstStyle/>
          <a:p>
            <a:r>
              <a:rPr lang="en-US" dirty="0"/>
              <a:t>8/23/2017                    </a:t>
            </a:r>
          </a:p>
        </p:txBody>
      </p:sp>
      <p:sp>
        <p:nvSpPr>
          <p:cNvPr id="9" name="Slide Number Placeholder 8"/>
          <p:cNvSpPr>
            <a:spLocks noGrp="1"/>
          </p:cNvSpPr>
          <p:nvPr>
            <p:ph type="sldNum" sz="quarter" idx="12"/>
          </p:nvPr>
        </p:nvSpPr>
        <p:spPr/>
        <p:txBody>
          <a:bodyPr/>
          <a:lstStyle/>
          <a:p>
            <a:fld id="{0DEC491B-BF39-4D09-AF74-6809EEDDEEF8}" type="slidenum">
              <a:rPr lang="en-US" smtClean="0"/>
              <a:pPr/>
              <a:t>19</a:t>
            </a:fld>
            <a:endParaRPr lang="en-US" dirty="0"/>
          </a:p>
        </p:txBody>
      </p:sp>
    </p:spTree>
    <p:extLst>
      <p:ext uri="{BB962C8B-B14F-4D97-AF65-F5344CB8AC3E}">
        <p14:creationId xmlns:p14="http://schemas.microsoft.com/office/powerpoint/2010/main" val="2343880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“Importance” of Major Life Activity</a:t>
            </a:r>
          </a:p>
        </p:txBody>
      </p:sp>
      <p:sp>
        <p:nvSpPr>
          <p:cNvPr id="3" name="Content Placeholder 2"/>
          <p:cNvSpPr>
            <a:spLocks noGrp="1"/>
          </p:cNvSpPr>
          <p:nvPr>
            <p:ph idx="1"/>
          </p:nvPr>
        </p:nvSpPr>
        <p:spPr/>
        <p:txBody>
          <a:bodyPr/>
          <a:lstStyle/>
          <a:p>
            <a:pPr algn="just"/>
            <a:endParaRPr lang="en-US" dirty="0"/>
          </a:p>
          <a:p>
            <a:pPr algn="just"/>
            <a:r>
              <a:rPr lang="en-US" dirty="0"/>
              <a:t>Activity need </a:t>
            </a:r>
            <a:r>
              <a:rPr lang="en-US" u="sng" dirty="0"/>
              <a:t>not</a:t>
            </a:r>
            <a:r>
              <a:rPr lang="en-US" dirty="0"/>
              <a:t> be of central importance to most people’s daily lives to be a “substantial limitation”</a:t>
            </a:r>
          </a:p>
          <a:p>
            <a:pPr>
              <a:buNone/>
            </a:pPr>
            <a:endParaRPr lang="en-US" dirty="0"/>
          </a:p>
          <a:p>
            <a:pPr algn="just"/>
            <a:r>
              <a:rPr lang="en-US" dirty="0"/>
              <a:t>Impairment can be a “substantial limitation” if only </a:t>
            </a:r>
            <a:r>
              <a:rPr lang="en-US" u="sng" dirty="0"/>
              <a:t>one</a:t>
            </a:r>
            <a:r>
              <a:rPr lang="en-US" dirty="0"/>
              <a:t> aspect of an activity is limited</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Allergies</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Can be basis for eligibility </a:t>
            </a:r>
          </a:p>
          <a:p>
            <a:pPr>
              <a:buFont typeface="Wingdings" panose="05000000000000000000" pitchFamily="2" charset="2"/>
              <a:buChar char="§"/>
            </a:pPr>
            <a:r>
              <a:rPr lang="en-US" dirty="0"/>
              <a:t>Must accommodate</a:t>
            </a:r>
          </a:p>
          <a:p>
            <a:pPr>
              <a:buFont typeface="Wingdings" panose="05000000000000000000" pitchFamily="2" charset="2"/>
              <a:buChar char="§"/>
            </a:pPr>
            <a:r>
              <a:rPr lang="en-US" dirty="0"/>
              <a:t>To what extent do you accommodate?</a:t>
            </a:r>
          </a:p>
          <a:p>
            <a:pPr algn="just">
              <a:buFont typeface="Wingdings" panose="05000000000000000000" pitchFamily="2" charset="2"/>
              <a:buChar char="§"/>
            </a:pPr>
            <a:r>
              <a:rPr lang="en-US" dirty="0"/>
              <a:t>“We can’t do that” should never be the first reaction; “Let’s discuss” is more reasonable.</a:t>
            </a:r>
          </a:p>
        </p:txBody>
      </p:sp>
      <p:pic>
        <p:nvPicPr>
          <p:cNvPr id="2050" name="Picture 2" descr="C:\Users\wstewart_HaS\AppData\Local\Microsoft\Windows\Temporary Internet Files\Content.IE5\AJTT3FSF\MC900232730[1].wmf"/>
          <p:cNvPicPr>
            <a:picLocks noChangeAspect="1" noChangeArrowheads="1"/>
          </p:cNvPicPr>
          <p:nvPr/>
        </p:nvPicPr>
        <p:blipFill>
          <a:blip r:embed="rId3" cstate="print"/>
          <a:srcRect/>
          <a:stretch>
            <a:fillRect/>
          </a:stretch>
        </p:blipFill>
        <p:spPr bwMode="auto">
          <a:xfrm>
            <a:off x="6705600" y="626182"/>
            <a:ext cx="1489295" cy="1855960"/>
          </a:xfrm>
          <a:prstGeom prst="rect">
            <a:avLst/>
          </a:prstGeom>
          <a:noFill/>
        </p:spPr>
      </p:pic>
      <p:pic>
        <p:nvPicPr>
          <p:cNvPr id="2051" name="Picture 3" descr="C:\Users\wstewart_HaS\AppData\Local\Microsoft\Windows\Temporary Internet Files\Content.IE5\LOX3ZRRG\MC900334412[1].wmf"/>
          <p:cNvPicPr>
            <a:picLocks noChangeAspect="1" noChangeArrowheads="1"/>
          </p:cNvPicPr>
          <p:nvPr/>
        </p:nvPicPr>
        <p:blipFill>
          <a:blip r:embed="rId4" cstate="print"/>
          <a:srcRect/>
          <a:stretch>
            <a:fillRect/>
          </a:stretch>
        </p:blipFill>
        <p:spPr bwMode="auto">
          <a:xfrm>
            <a:off x="1136467" y="358387"/>
            <a:ext cx="955548" cy="1053389"/>
          </a:xfrm>
          <a:prstGeom prst="rect">
            <a:avLst/>
          </a:prstGeom>
          <a:noFill/>
        </p:spPr>
      </p:pic>
      <p:pic>
        <p:nvPicPr>
          <p:cNvPr id="2052" name="Picture 4" descr="C:\Users\wstewart_HaS\AppData\Local\Microsoft\Windows\Temporary Internet Files\Content.IE5\RJ3ECY29\MP900177950[1].jpg"/>
          <p:cNvPicPr>
            <a:picLocks noChangeAspect="1" noChangeArrowheads="1"/>
          </p:cNvPicPr>
          <p:nvPr/>
        </p:nvPicPr>
        <p:blipFill>
          <a:blip r:embed="rId5" cstate="print"/>
          <a:srcRect/>
          <a:stretch>
            <a:fillRect/>
          </a:stretch>
        </p:blipFill>
        <p:spPr bwMode="auto">
          <a:xfrm>
            <a:off x="1614241" y="5004386"/>
            <a:ext cx="1601787" cy="903288"/>
          </a:xfrm>
          <a:prstGeom prst="rect">
            <a:avLst/>
          </a:prstGeom>
          <a:noFill/>
        </p:spPr>
      </p:pic>
      <p:pic>
        <p:nvPicPr>
          <p:cNvPr id="2053" name="Picture 5" descr="C:\Users\wstewart_HaS\AppData\Local\Microsoft\Windows\Temporary Internet Files\Content.IE5\RJ3ECY29\MC900387179[1].jpg"/>
          <p:cNvPicPr>
            <a:picLocks noChangeAspect="1" noChangeArrowheads="1"/>
          </p:cNvPicPr>
          <p:nvPr/>
        </p:nvPicPr>
        <p:blipFill>
          <a:blip r:embed="rId6" cstate="print"/>
          <a:srcRect/>
          <a:stretch>
            <a:fillRect/>
          </a:stretch>
        </p:blipFill>
        <p:spPr bwMode="auto">
          <a:xfrm>
            <a:off x="5257800" y="4754563"/>
            <a:ext cx="1905000" cy="1371600"/>
          </a:xfrm>
          <a:prstGeom prst="rect">
            <a:avLst/>
          </a:prstGeom>
          <a:noFill/>
        </p:spPr>
      </p:pic>
      <p:sp>
        <p:nvSpPr>
          <p:cNvPr id="4" name="Date Placeholder 3">
            <a:extLst>
              <a:ext uri="{FF2B5EF4-FFF2-40B4-BE49-F238E27FC236}">
                <a16:creationId xmlns:a16="http://schemas.microsoft.com/office/drawing/2014/main" id="{32D716E0-B3A9-4533-B9EC-2F080F9F9B0C}"/>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3AC4C050-8C22-44D1-B91F-0BC1C6AAF0A0}"/>
              </a:ext>
            </a:extLst>
          </p:cNvPr>
          <p:cNvSpPr>
            <a:spLocks noGrp="1"/>
          </p:cNvSpPr>
          <p:nvPr>
            <p:ph type="sldNum" sz="quarter" idx="12"/>
          </p:nvPr>
        </p:nvSpPr>
        <p:spPr/>
        <p:txBody>
          <a:bodyPr/>
          <a:lstStyle/>
          <a:p>
            <a:fld id="{0DEC491B-BF39-4D09-AF74-6809EEDDEEF8}" type="slidenum">
              <a:rPr lang="en-US" smtClean="0"/>
              <a:pPr/>
              <a:t>21</a:t>
            </a:fld>
            <a:endParaRPr lang="en-US" dirty="0"/>
          </a:p>
        </p:txBody>
      </p:sp>
    </p:spTree>
    <p:extLst>
      <p:ext uri="{BB962C8B-B14F-4D97-AF65-F5344CB8AC3E}">
        <p14:creationId xmlns:p14="http://schemas.microsoft.com/office/powerpoint/2010/main" val="808585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“Record” of Impairment</a:t>
            </a:r>
          </a:p>
        </p:txBody>
      </p:sp>
      <p:sp>
        <p:nvSpPr>
          <p:cNvPr id="3" name="Content Placeholder 2"/>
          <p:cNvSpPr>
            <a:spLocks noGrp="1"/>
          </p:cNvSpPr>
          <p:nvPr>
            <p:ph idx="1"/>
          </p:nvPr>
        </p:nvSpPr>
        <p:spPr/>
        <p:txBody>
          <a:bodyPr/>
          <a:lstStyle/>
          <a:p>
            <a:endParaRPr lang="en-US" dirty="0"/>
          </a:p>
          <a:p>
            <a:pPr algn="just"/>
            <a:r>
              <a:rPr lang="en-US" dirty="0"/>
              <a:t>An individual has a </a:t>
            </a:r>
            <a:r>
              <a:rPr lang="en-US" b="1" dirty="0"/>
              <a:t>record</a:t>
            </a:r>
            <a:r>
              <a:rPr lang="en-US" dirty="0"/>
              <a:t> of an impairment if the individual has a history of, or has been misclassified as having, a mental or physical impairment that substantially limits one or more major life activities.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4259295"/>
            <a:ext cx="2381250" cy="2095500"/>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22</a:t>
            </a:fld>
            <a:endParaRPr lang="en-US" dirty="0"/>
          </a:p>
        </p:txBody>
      </p:sp>
    </p:spTree>
    <p:extLst>
      <p:ext uri="{BB962C8B-B14F-4D97-AF65-F5344CB8AC3E}">
        <p14:creationId xmlns:p14="http://schemas.microsoft.com/office/powerpoint/2010/main" val="2286793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“Regarded” as Having Impairment</a:t>
            </a:r>
          </a:p>
        </p:txBody>
      </p:sp>
      <p:sp>
        <p:nvSpPr>
          <p:cNvPr id="3" name="Content Placeholder 2"/>
          <p:cNvSpPr>
            <a:spLocks noGrp="1"/>
          </p:cNvSpPr>
          <p:nvPr>
            <p:ph idx="1"/>
          </p:nvPr>
        </p:nvSpPr>
        <p:spPr/>
        <p:txBody>
          <a:bodyPr/>
          <a:lstStyle/>
          <a:p>
            <a:endParaRPr lang="en-US" dirty="0"/>
          </a:p>
          <a:p>
            <a:pPr algn="just"/>
            <a:r>
              <a:rPr lang="en-US" dirty="0"/>
              <a:t>May NOT be sole basis of eligibility for services under Section 504</a:t>
            </a:r>
          </a:p>
          <a:p>
            <a:endParaRPr lang="en-US" dirty="0"/>
          </a:p>
          <a:p>
            <a:pPr algn="just"/>
            <a:r>
              <a:rPr lang="en-US" dirty="0"/>
              <a:t>This applies to discrimination based on an </a:t>
            </a:r>
            <a:r>
              <a:rPr lang="en-US" i="1" dirty="0"/>
              <a:t>actual or perceived </a:t>
            </a:r>
            <a:r>
              <a:rPr lang="en-US" dirty="0"/>
              <a:t>impairment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4571999"/>
            <a:ext cx="2781300" cy="2149475"/>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b="1" dirty="0"/>
              <a:t>Transitory AND Minor Impairments ?</a:t>
            </a:r>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
            </a:pPr>
            <a:r>
              <a:rPr lang="en-US" i="1" dirty="0"/>
              <a:t>Condition, manner, and duration </a:t>
            </a:r>
            <a:r>
              <a:rPr lang="en-US" dirty="0"/>
              <a:t>of an impairment are all factors to consider in determining substantial limitation</a:t>
            </a:r>
          </a:p>
          <a:p>
            <a:pPr lvl="1">
              <a:buFont typeface="Wingdings" panose="05000000000000000000" pitchFamily="2" charset="2"/>
              <a:buChar char="§"/>
            </a:pPr>
            <a:r>
              <a:rPr lang="en-US" dirty="0"/>
              <a:t>E.g.,  Broken leg</a:t>
            </a:r>
          </a:p>
          <a:p>
            <a:pPr>
              <a:buFont typeface="Wingdings" panose="05000000000000000000" pitchFamily="2" charset="2"/>
              <a:buChar char="§"/>
            </a:pPr>
            <a:endParaRPr lang="en-US" dirty="0"/>
          </a:p>
          <a:p>
            <a:pPr algn="just">
              <a:buFont typeface="Wingdings" panose="05000000000000000000" pitchFamily="2" charset="2"/>
              <a:buChar char="§"/>
            </a:pPr>
            <a:r>
              <a:rPr lang="en-US" dirty="0"/>
              <a:t>“Transitory” (temporary) impairments (i.e., less than 6 months duration) are NOT categorically excluded – you must make case-by-case determination</a:t>
            </a:r>
          </a:p>
          <a:p>
            <a:pPr>
              <a:buNone/>
            </a:pPr>
            <a:endParaRPr lang="en-US" dirty="0"/>
          </a:p>
        </p:txBody>
      </p:sp>
      <p:pic>
        <p:nvPicPr>
          <p:cNvPr id="1027" name="Picture 3" descr="C:\Users\mlosch_HAS\AppData\Local\Microsoft\Windows\Temporary Internet Files\Content.IE5\XSQM2GMN\A_boy_with_a_cast_on_his_leg_walking_with_a_crutch_101113-217451-726009[1].jpg"/>
          <p:cNvPicPr>
            <a:picLocks noChangeAspect="1" noChangeArrowheads="1"/>
          </p:cNvPicPr>
          <p:nvPr/>
        </p:nvPicPr>
        <p:blipFill>
          <a:blip r:embed="rId3" cstate="print"/>
          <a:srcRect/>
          <a:stretch>
            <a:fillRect/>
          </a:stretch>
        </p:blipFill>
        <p:spPr bwMode="auto">
          <a:xfrm>
            <a:off x="7162800" y="2590800"/>
            <a:ext cx="1220000" cy="1347600"/>
          </a:xfrm>
          <a:prstGeom prst="rect">
            <a:avLst/>
          </a:prstGeom>
          <a:noFill/>
        </p:spPr>
      </p:pic>
      <p:sp>
        <p:nvSpPr>
          <p:cNvPr id="4" name="Date Placeholder 3">
            <a:extLst>
              <a:ext uri="{FF2B5EF4-FFF2-40B4-BE49-F238E27FC236}">
                <a16:creationId xmlns:a16="http://schemas.microsoft.com/office/drawing/2014/main" id="{2901D2E2-8D17-42E7-967E-38E45897A254}"/>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DB39040E-5756-42BB-A770-BA35E36B782D}"/>
              </a:ext>
            </a:extLst>
          </p:cNvPr>
          <p:cNvSpPr>
            <a:spLocks noGrp="1"/>
          </p:cNvSpPr>
          <p:nvPr>
            <p:ph type="sldNum" sz="quarter" idx="12"/>
          </p:nvPr>
        </p:nvSpPr>
        <p:spPr/>
        <p:txBody>
          <a:bodyPr/>
          <a:lstStyle/>
          <a:p>
            <a:fld id="{0DEC491B-BF39-4D09-AF74-6809EEDDEEF8}" type="slidenum">
              <a:rPr lang="en-US" smtClean="0"/>
              <a:pPr/>
              <a:t>24</a:t>
            </a:fld>
            <a:endParaRPr lang="en-US" dirty="0"/>
          </a:p>
        </p:txBody>
      </p:sp>
    </p:spTree>
    <p:extLst>
      <p:ext uri="{BB962C8B-B14F-4D97-AF65-F5344CB8AC3E}">
        <p14:creationId xmlns:p14="http://schemas.microsoft.com/office/powerpoint/2010/main" val="2484743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143000"/>
          </a:xfrm>
        </p:spPr>
        <p:txBody>
          <a:bodyPr>
            <a:normAutofit fontScale="90000"/>
          </a:bodyPr>
          <a:lstStyle/>
          <a:p>
            <a:r>
              <a:rPr lang="en-US" dirty="0"/>
              <a:t>      </a:t>
            </a:r>
            <a:r>
              <a:rPr lang="en-US" b="1" dirty="0"/>
              <a:t>Some Critical Components of</a:t>
            </a:r>
            <a:br>
              <a:rPr lang="en-US" b="1" dirty="0"/>
            </a:br>
            <a:r>
              <a:rPr lang="en-US" b="1" dirty="0"/>
              <a:t>      Section 504</a:t>
            </a:r>
          </a:p>
        </p:txBody>
      </p:sp>
      <p:sp>
        <p:nvSpPr>
          <p:cNvPr id="3" name="Content Placeholder 2"/>
          <p:cNvSpPr>
            <a:spLocks noGrp="1"/>
          </p:cNvSpPr>
          <p:nvPr>
            <p:ph idx="1"/>
          </p:nvPr>
        </p:nvSpPr>
        <p:spPr>
          <a:xfrm>
            <a:off x="457200" y="1828800"/>
            <a:ext cx="8229600" cy="4297363"/>
          </a:xfrm>
        </p:spPr>
        <p:txBody>
          <a:bodyPr>
            <a:normAutofit fontScale="85000" lnSpcReduction="20000"/>
          </a:bodyPr>
          <a:lstStyle/>
          <a:p>
            <a:pPr>
              <a:buFont typeface="Wingdings" panose="05000000000000000000" pitchFamily="2" charset="2"/>
              <a:buChar char="§"/>
            </a:pPr>
            <a:r>
              <a:rPr lang="en-US" dirty="0"/>
              <a:t>At least </a:t>
            </a:r>
            <a:r>
              <a:rPr lang="en-US" b="1" dirty="0"/>
              <a:t>annual</a:t>
            </a:r>
            <a:r>
              <a:rPr lang="en-US" dirty="0"/>
              <a:t> written notice to parents of procedural rights</a:t>
            </a:r>
          </a:p>
          <a:p>
            <a:pPr>
              <a:buFont typeface="Wingdings" panose="05000000000000000000" pitchFamily="2" charset="2"/>
              <a:buChar char="§"/>
            </a:pPr>
            <a:endParaRPr lang="en-US" dirty="0"/>
          </a:p>
          <a:p>
            <a:pPr>
              <a:buFont typeface="Wingdings" panose="05000000000000000000" pitchFamily="2" charset="2"/>
              <a:buChar char="§"/>
            </a:pPr>
            <a:r>
              <a:rPr lang="en-US" dirty="0"/>
              <a:t>Least Restrictive Environment (LRE)</a:t>
            </a:r>
          </a:p>
          <a:p>
            <a:pPr lvl="1">
              <a:buFont typeface="Wingdings" panose="05000000000000000000" pitchFamily="2" charset="2"/>
              <a:buChar char="§"/>
            </a:pPr>
            <a:r>
              <a:rPr lang="en-US" dirty="0"/>
              <a:t>Academic environments</a:t>
            </a:r>
          </a:p>
          <a:p>
            <a:pPr lvl="1">
              <a:buFont typeface="Wingdings" panose="05000000000000000000" pitchFamily="2" charset="2"/>
              <a:buChar char="§"/>
            </a:pPr>
            <a:r>
              <a:rPr lang="en-US" dirty="0"/>
              <a:t>Non-academic environments</a:t>
            </a:r>
          </a:p>
          <a:p>
            <a:pPr>
              <a:buFont typeface="Wingdings" panose="05000000000000000000" pitchFamily="2" charset="2"/>
              <a:buChar char="§"/>
            </a:pPr>
            <a:endParaRPr lang="en-US" dirty="0"/>
          </a:p>
          <a:p>
            <a:pPr>
              <a:buFont typeface="Wingdings" panose="05000000000000000000" pitchFamily="2" charset="2"/>
              <a:buChar char="§"/>
            </a:pPr>
            <a:r>
              <a:rPr lang="en-US" dirty="0"/>
              <a:t>Re-evaluation PRIOR to change in placement</a:t>
            </a:r>
          </a:p>
          <a:p>
            <a:pPr>
              <a:buFont typeface="Wingdings" panose="05000000000000000000" pitchFamily="2" charset="2"/>
              <a:buChar char="§"/>
            </a:pPr>
            <a:endParaRPr lang="en-US" dirty="0"/>
          </a:p>
          <a:p>
            <a:pPr>
              <a:buFont typeface="Wingdings" panose="05000000000000000000" pitchFamily="2" charset="2"/>
              <a:buChar char="§"/>
            </a:pPr>
            <a:r>
              <a:rPr lang="en-US" dirty="0"/>
              <a:t>Manifestation Determination Review (MDR)</a:t>
            </a:r>
          </a:p>
        </p:txBody>
      </p:sp>
      <p:sp>
        <p:nvSpPr>
          <p:cNvPr id="4" name="Date Placeholder 3">
            <a:extLst>
              <a:ext uri="{FF2B5EF4-FFF2-40B4-BE49-F238E27FC236}">
                <a16:creationId xmlns:a16="http://schemas.microsoft.com/office/drawing/2014/main" id="{03764B16-47E6-4DBB-B8A0-70EE73A422C8}"/>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6152FBDB-6DCB-43EF-B725-D534039376EF}"/>
              </a:ext>
            </a:extLst>
          </p:cNvPr>
          <p:cNvSpPr>
            <a:spLocks noGrp="1"/>
          </p:cNvSpPr>
          <p:nvPr>
            <p:ph type="sldNum" sz="quarter" idx="12"/>
          </p:nvPr>
        </p:nvSpPr>
        <p:spPr/>
        <p:txBody>
          <a:bodyPr/>
          <a:lstStyle/>
          <a:p>
            <a:fld id="{0DEC491B-BF39-4D09-AF74-6809EEDDEEF8}" type="slidenum">
              <a:rPr lang="en-US" smtClean="0"/>
              <a:pPr/>
              <a:t>25</a:t>
            </a:fld>
            <a:endParaRPr lang="en-US" dirty="0"/>
          </a:p>
        </p:txBody>
      </p:sp>
    </p:spTree>
    <p:extLst>
      <p:ext uri="{BB962C8B-B14F-4D97-AF65-F5344CB8AC3E}">
        <p14:creationId xmlns:p14="http://schemas.microsoft.com/office/powerpoint/2010/main" val="3720563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Not IDEA =&gt; Not 504 ?</a:t>
            </a:r>
          </a:p>
        </p:txBody>
      </p:sp>
      <p:sp>
        <p:nvSpPr>
          <p:cNvPr id="3" name="Content Placeholder 2"/>
          <p:cNvSpPr>
            <a:spLocks noGrp="1"/>
          </p:cNvSpPr>
          <p:nvPr>
            <p:ph idx="1"/>
          </p:nvPr>
        </p:nvSpPr>
        <p:spPr/>
        <p:txBody>
          <a:bodyPr/>
          <a:lstStyle/>
          <a:p>
            <a:endParaRPr lang="en-US" dirty="0"/>
          </a:p>
          <a:p>
            <a:r>
              <a:rPr lang="en-US" dirty="0"/>
              <a:t>Not necessarily</a:t>
            </a:r>
          </a:p>
          <a:p>
            <a:endParaRPr lang="en-US" dirty="0"/>
          </a:p>
          <a:p>
            <a:r>
              <a:rPr lang="en-US" dirty="0"/>
              <a:t>Case-by-case determination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2362200"/>
            <a:ext cx="1828800" cy="2292096"/>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26</a:t>
            </a:fld>
            <a:endParaRPr lang="en-US" dirty="0"/>
          </a:p>
        </p:txBody>
      </p:sp>
    </p:spTree>
    <p:extLst>
      <p:ext uri="{BB962C8B-B14F-4D97-AF65-F5344CB8AC3E}">
        <p14:creationId xmlns:p14="http://schemas.microsoft.com/office/powerpoint/2010/main" val="1774735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Health &amp; IHCPs</a:t>
            </a:r>
          </a:p>
        </p:txBody>
      </p:sp>
      <p:sp>
        <p:nvSpPr>
          <p:cNvPr id="3" name="Content Placeholder 2"/>
          <p:cNvSpPr>
            <a:spLocks noGrp="1"/>
          </p:cNvSpPr>
          <p:nvPr>
            <p:ph idx="1"/>
          </p:nvPr>
        </p:nvSpPr>
        <p:spPr/>
        <p:txBody>
          <a:bodyPr>
            <a:normAutofit/>
          </a:bodyPr>
          <a:lstStyle/>
          <a:p>
            <a:pPr algn="just"/>
            <a:r>
              <a:rPr lang="en-US" dirty="0"/>
              <a:t>IHCPs are NOT sufficient procedurally to meet 504 mandates (e.g., diabetes treatment plan)</a:t>
            </a:r>
          </a:p>
          <a:p>
            <a:pPr marL="457200" lvl="1" indent="0" algn="just">
              <a:buNone/>
            </a:pPr>
            <a:endParaRPr lang="en-US" dirty="0"/>
          </a:p>
          <a:p>
            <a:pPr algn="just"/>
            <a:r>
              <a:rPr lang="en-US" dirty="0"/>
              <a:t>Health professionals (e.g., school nurses) are critical members of 504 teams when there are health and medication-related issues</a:t>
            </a:r>
          </a:p>
        </p:txBody>
      </p:sp>
      <p:sp>
        <p:nvSpPr>
          <p:cNvPr id="4" name="Date Placeholder 3"/>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5" name="Slide Number Placeholder 4"/>
          <p:cNvSpPr>
            <a:spLocks noGrp="1"/>
          </p:cNvSpPr>
          <p:nvPr>
            <p:ph type="sldNum" sz="quarter" idx="12"/>
          </p:nvPr>
        </p:nvSpPr>
        <p:spPr/>
        <p:txBody>
          <a:bodyPr/>
          <a:lstStyle/>
          <a:p>
            <a:fld id="{0DEC491B-BF39-4D09-AF74-6809EEDDEEF8}" type="slidenum">
              <a:rPr lang="en-US" smtClean="0"/>
              <a:pPr/>
              <a:t>27</a:t>
            </a:fld>
            <a:endParaRPr lang="en-US" dirty="0"/>
          </a:p>
        </p:txBody>
      </p:sp>
    </p:spTree>
    <p:extLst>
      <p:ext uri="{BB962C8B-B14F-4D97-AF65-F5344CB8AC3E}">
        <p14:creationId xmlns:p14="http://schemas.microsoft.com/office/powerpoint/2010/main" val="3870163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504 Forever ?</a:t>
            </a:r>
          </a:p>
        </p:txBody>
      </p:sp>
      <p:sp>
        <p:nvSpPr>
          <p:cNvPr id="3" name="Content Placeholder 2"/>
          <p:cNvSpPr>
            <a:spLocks noGrp="1"/>
          </p:cNvSpPr>
          <p:nvPr>
            <p:ph idx="1"/>
          </p:nvPr>
        </p:nvSpPr>
        <p:spPr/>
        <p:txBody>
          <a:bodyPr/>
          <a:lstStyle/>
          <a:p>
            <a:r>
              <a:rPr lang="en-US" dirty="0"/>
              <a:t>Maybe</a:t>
            </a:r>
          </a:p>
          <a:p>
            <a:endParaRPr lang="en-US" dirty="0"/>
          </a:p>
          <a:p>
            <a:r>
              <a:rPr lang="en-US" dirty="0"/>
              <a:t>504 team determines eligibility and whether student is no longer eligible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4267200"/>
            <a:ext cx="3457575" cy="1771650"/>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28</a:t>
            </a:fld>
            <a:endParaRPr lang="en-US" dirty="0"/>
          </a:p>
        </p:txBody>
      </p:sp>
    </p:spTree>
    <p:extLst>
      <p:ext uri="{BB962C8B-B14F-4D97-AF65-F5344CB8AC3E}">
        <p14:creationId xmlns:p14="http://schemas.microsoft.com/office/powerpoint/2010/main" val="2760908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Related Services ?</a:t>
            </a:r>
          </a:p>
        </p:txBody>
      </p:sp>
      <p:sp>
        <p:nvSpPr>
          <p:cNvPr id="3" name="Content Placeholder 2"/>
          <p:cNvSpPr>
            <a:spLocks noGrp="1"/>
          </p:cNvSpPr>
          <p:nvPr>
            <p:ph idx="1"/>
          </p:nvPr>
        </p:nvSpPr>
        <p:spPr/>
        <p:txBody>
          <a:bodyPr/>
          <a:lstStyle/>
          <a:p>
            <a:r>
              <a:rPr lang="en-US" dirty="0"/>
              <a:t>OK under 504</a:t>
            </a:r>
          </a:p>
          <a:p>
            <a:endParaRPr lang="en-US" dirty="0"/>
          </a:p>
          <a:p>
            <a:r>
              <a:rPr lang="en-US" dirty="0"/>
              <a:t>May include medication administration or assistance with health care</a:t>
            </a:r>
          </a:p>
          <a:p>
            <a:pPr lvl="1"/>
            <a:r>
              <a:rPr lang="en-US" dirty="0" err="1"/>
              <a:t>Diastat</a:t>
            </a:r>
            <a:endParaRPr lang="en-US" dirty="0"/>
          </a:p>
          <a:p>
            <a:pPr lvl="1"/>
            <a:r>
              <a:rPr lang="en-US" dirty="0"/>
              <a:t>Glucagon</a:t>
            </a:r>
          </a:p>
          <a:p>
            <a:pPr lvl="1"/>
            <a:r>
              <a:rPr lang="en-US" dirty="0"/>
              <a:t>Epi-pen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3627438"/>
            <a:ext cx="3333750" cy="2498725"/>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29</a:t>
            </a:fld>
            <a:endParaRPr lang="en-US" dirty="0"/>
          </a:p>
        </p:txBody>
      </p:sp>
    </p:spTree>
    <p:extLst>
      <p:ext uri="{BB962C8B-B14F-4D97-AF65-F5344CB8AC3E}">
        <p14:creationId xmlns:p14="http://schemas.microsoft.com/office/powerpoint/2010/main" val="452996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Consistency of Process</a:t>
            </a:r>
          </a:p>
        </p:txBody>
      </p:sp>
      <p:sp>
        <p:nvSpPr>
          <p:cNvPr id="3" name="Content Placeholder 2"/>
          <p:cNvSpPr>
            <a:spLocks noGrp="1"/>
          </p:cNvSpPr>
          <p:nvPr>
            <p:ph idx="1"/>
          </p:nvPr>
        </p:nvSpPr>
        <p:spPr/>
        <p:txBody>
          <a:bodyPr/>
          <a:lstStyle/>
          <a:p>
            <a:endParaRPr lang="en-US" dirty="0"/>
          </a:p>
          <a:p>
            <a:pPr algn="just"/>
            <a:r>
              <a:rPr lang="en-US" dirty="0"/>
              <a:t>Section 504 requires decisions by a TEAM of knowledgeable individuals</a:t>
            </a:r>
          </a:p>
          <a:p>
            <a:pPr algn="just"/>
            <a:endParaRPr lang="en-US" dirty="0"/>
          </a:p>
          <a:p>
            <a:pPr>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3657599"/>
            <a:ext cx="3505200" cy="2468563"/>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b="1" dirty="0"/>
              <a:t> Reasonable Accommodations ?</a:t>
            </a:r>
          </a:p>
        </p:txBody>
      </p:sp>
      <p:sp>
        <p:nvSpPr>
          <p:cNvPr id="3" name="Subtitle 2"/>
          <p:cNvSpPr>
            <a:spLocks noGrp="1"/>
          </p:cNvSpPr>
          <p:nvPr>
            <p:ph type="subTitle" idx="1"/>
          </p:nvPr>
        </p:nvSpPr>
        <p:spPr>
          <a:xfrm>
            <a:off x="685800" y="1828800"/>
            <a:ext cx="7772400" cy="4419600"/>
          </a:xfrm>
        </p:spPr>
        <p:txBody>
          <a:bodyPr/>
          <a:lstStyle/>
          <a:p>
            <a:pPr marL="457200" indent="-457200" algn="just">
              <a:buFont typeface="Arial" panose="020B0604020202020204" pitchFamily="34" charset="0"/>
              <a:buChar char="•"/>
            </a:pPr>
            <a:r>
              <a:rPr lang="en-US" dirty="0">
                <a:solidFill>
                  <a:schemeClr val="tx1"/>
                </a:solidFill>
              </a:rPr>
              <a:t>OCR does </a:t>
            </a:r>
            <a:r>
              <a:rPr lang="en-US" u="sng" dirty="0">
                <a:solidFill>
                  <a:schemeClr val="tx1"/>
                </a:solidFill>
              </a:rPr>
              <a:t>not</a:t>
            </a:r>
            <a:r>
              <a:rPr lang="en-US" dirty="0">
                <a:solidFill>
                  <a:schemeClr val="tx1"/>
                </a:solidFill>
              </a:rPr>
              <a:t> apply the reasonable accommodation standard for kids --- cost and inconvenience are NOT considerations in determining FAPE.</a:t>
            </a:r>
          </a:p>
          <a:p>
            <a:pPr marL="457200" indent="-457200" algn="l">
              <a:buFont typeface="Arial" panose="020B0604020202020204" pitchFamily="34" charset="0"/>
              <a:buChar char="•"/>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3962400"/>
            <a:ext cx="2255520" cy="2425440"/>
          </a:xfrm>
          <a:prstGeom prst="rect">
            <a:avLst/>
          </a:prstGeom>
        </p:spPr>
      </p:pic>
      <p:pic>
        <p:nvPicPr>
          <p:cNvPr id="2050" name="Picture 2" descr="C:\Users\wstewart_HaS\AppData\Local\Microsoft\Windows\Temporary Internet Files\Content.IE5\7CQFJV6X\time-money[1].png"/>
          <p:cNvPicPr>
            <a:picLocks noChangeAspect="1" noChangeArrowheads="1"/>
          </p:cNvPicPr>
          <p:nvPr/>
        </p:nvPicPr>
        <p:blipFill>
          <a:blip r:embed="rId4" cstate="print"/>
          <a:srcRect/>
          <a:stretch>
            <a:fillRect/>
          </a:stretch>
        </p:blipFill>
        <p:spPr bwMode="auto">
          <a:xfrm>
            <a:off x="5143500" y="3585148"/>
            <a:ext cx="2819400" cy="2438400"/>
          </a:xfrm>
          <a:prstGeom prst="rect">
            <a:avLst/>
          </a:prstGeom>
          <a:noFill/>
        </p:spPr>
      </p:pic>
      <p:sp>
        <p:nvSpPr>
          <p:cNvPr id="5" name="Date Placeholder 4">
            <a:extLst>
              <a:ext uri="{FF2B5EF4-FFF2-40B4-BE49-F238E27FC236}">
                <a16:creationId xmlns:a16="http://schemas.microsoft.com/office/drawing/2014/main" id="{4149ED0F-AB7B-4AFD-B73E-7FA479A9EF1A}"/>
              </a:ext>
            </a:extLst>
          </p:cNvPr>
          <p:cNvSpPr>
            <a:spLocks noGrp="1"/>
          </p:cNvSpPr>
          <p:nvPr>
            <p:ph type="dt" sz="half" idx="10"/>
          </p:nvPr>
        </p:nvSpPr>
        <p:spPr/>
        <p:txBody>
          <a:bodyPr/>
          <a:lstStyle/>
          <a:p>
            <a:r>
              <a:rPr lang="en-US" dirty="0"/>
              <a:t>8/23/2017                    </a:t>
            </a:r>
          </a:p>
        </p:txBody>
      </p:sp>
      <p:sp>
        <p:nvSpPr>
          <p:cNvPr id="6" name="Slide Number Placeholder 5">
            <a:extLst>
              <a:ext uri="{FF2B5EF4-FFF2-40B4-BE49-F238E27FC236}">
                <a16:creationId xmlns:a16="http://schemas.microsoft.com/office/drawing/2014/main" id="{AED6632F-7C11-4CA1-8653-3BE1C81C4896}"/>
              </a:ext>
            </a:extLst>
          </p:cNvPr>
          <p:cNvSpPr>
            <a:spLocks noGrp="1"/>
          </p:cNvSpPr>
          <p:nvPr>
            <p:ph type="sldNum" sz="quarter" idx="12"/>
          </p:nvPr>
        </p:nvSpPr>
        <p:spPr/>
        <p:txBody>
          <a:bodyPr/>
          <a:lstStyle/>
          <a:p>
            <a:fld id="{0DEC491B-BF39-4D09-AF74-6809EEDDEEF8}" type="slidenum">
              <a:rPr lang="en-US" smtClean="0"/>
              <a:pPr/>
              <a:t>31</a:t>
            </a:fld>
            <a:endParaRPr lang="en-US" dirty="0"/>
          </a:p>
        </p:txBody>
      </p:sp>
    </p:spTree>
    <p:extLst>
      <p:ext uri="{BB962C8B-B14F-4D97-AF65-F5344CB8AC3E}">
        <p14:creationId xmlns:p14="http://schemas.microsoft.com/office/powerpoint/2010/main" val="4016661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a:ln w="12700">
            <a:solidFill>
              <a:schemeClr val="tx1"/>
            </a:solidFill>
          </a:ln>
        </p:spPr>
        <p:txBody>
          <a:bodyPr>
            <a:normAutofit/>
          </a:bodyPr>
          <a:lstStyle/>
          <a:p>
            <a:r>
              <a:rPr lang="en-US" b="1" dirty="0"/>
              <a:t>Accommodations in Advanced Placement and Honors Classes ?</a:t>
            </a:r>
          </a:p>
        </p:txBody>
      </p:sp>
      <p:sp>
        <p:nvSpPr>
          <p:cNvPr id="3" name="Subtitle 2"/>
          <p:cNvSpPr>
            <a:spLocks noGrp="1"/>
          </p:cNvSpPr>
          <p:nvPr>
            <p:ph type="subTitle" idx="1"/>
          </p:nvPr>
        </p:nvSpPr>
        <p:spPr>
          <a:xfrm>
            <a:off x="762000" y="2209800"/>
            <a:ext cx="7772400" cy="1828800"/>
          </a:xfrm>
        </p:spPr>
        <p:txBody>
          <a:bodyPr>
            <a:normAutofit fontScale="85000" lnSpcReduction="20000"/>
          </a:bodyPr>
          <a:lstStyle/>
          <a:p>
            <a:pPr algn="l"/>
            <a:r>
              <a:rPr lang="en-US" dirty="0">
                <a:solidFill>
                  <a:schemeClr val="tx1"/>
                </a:solidFill>
              </a:rPr>
              <a:t>YES, if appropriate.</a:t>
            </a:r>
          </a:p>
          <a:p>
            <a:pPr algn="just"/>
            <a:r>
              <a:rPr lang="en-US" dirty="0">
                <a:solidFill>
                  <a:schemeClr val="tx1"/>
                </a:solidFill>
              </a:rPr>
              <a:t>Students with disabilities under Section 504 can</a:t>
            </a:r>
            <a:r>
              <a:rPr lang="en-US" b="1" dirty="0">
                <a:solidFill>
                  <a:schemeClr val="tx1"/>
                </a:solidFill>
              </a:rPr>
              <a:t>not</a:t>
            </a:r>
            <a:r>
              <a:rPr lang="en-US" dirty="0">
                <a:solidFill>
                  <a:schemeClr val="tx1"/>
                </a:solidFill>
              </a:rPr>
              <a:t> be required to forfeit necessary programs and services when participating in accelerated classes and programs.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4419600"/>
            <a:ext cx="2571750" cy="1981200"/>
          </a:xfrm>
          <a:prstGeom prst="rect">
            <a:avLst/>
          </a:prstGeom>
        </p:spPr>
      </p:pic>
      <p:sp>
        <p:nvSpPr>
          <p:cNvPr id="5" name="Date Placeholder 4">
            <a:extLst>
              <a:ext uri="{FF2B5EF4-FFF2-40B4-BE49-F238E27FC236}">
                <a16:creationId xmlns:a16="http://schemas.microsoft.com/office/drawing/2014/main" id="{69F5E7A5-8CF3-44F1-8619-1CBA3B3E551B}"/>
              </a:ext>
            </a:extLst>
          </p:cNvPr>
          <p:cNvSpPr>
            <a:spLocks noGrp="1"/>
          </p:cNvSpPr>
          <p:nvPr>
            <p:ph type="dt" sz="half" idx="10"/>
          </p:nvPr>
        </p:nvSpPr>
        <p:spPr/>
        <p:txBody>
          <a:bodyPr/>
          <a:lstStyle/>
          <a:p>
            <a:r>
              <a:rPr lang="en-US" dirty="0"/>
              <a:t>8/23/2017                    </a:t>
            </a:r>
          </a:p>
        </p:txBody>
      </p:sp>
      <p:sp>
        <p:nvSpPr>
          <p:cNvPr id="6" name="Slide Number Placeholder 5">
            <a:extLst>
              <a:ext uri="{FF2B5EF4-FFF2-40B4-BE49-F238E27FC236}">
                <a16:creationId xmlns:a16="http://schemas.microsoft.com/office/drawing/2014/main" id="{E7D2AD39-D79F-4421-9F2B-64084060E458}"/>
              </a:ext>
            </a:extLst>
          </p:cNvPr>
          <p:cNvSpPr>
            <a:spLocks noGrp="1"/>
          </p:cNvSpPr>
          <p:nvPr>
            <p:ph type="sldNum" sz="quarter" idx="12"/>
          </p:nvPr>
        </p:nvSpPr>
        <p:spPr/>
        <p:txBody>
          <a:bodyPr/>
          <a:lstStyle/>
          <a:p>
            <a:fld id="{0DEC491B-BF39-4D09-AF74-6809EEDDEEF8}" type="slidenum">
              <a:rPr lang="en-US" smtClean="0"/>
              <a:pPr/>
              <a:t>32</a:t>
            </a:fld>
            <a:endParaRPr lang="en-US" dirty="0"/>
          </a:p>
        </p:txBody>
      </p:sp>
    </p:spTree>
    <p:extLst>
      <p:ext uri="{BB962C8B-B14F-4D97-AF65-F5344CB8AC3E}">
        <p14:creationId xmlns:p14="http://schemas.microsoft.com/office/powerpoint/2010/main" val="715448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  </a:t>
            </a:r>
            <a:r>
              <a:rPr lang="en-US" b="1" i="1" dirty="0"/>
              <a:t>Cypress-Fairbanks</a:t>
            </a:r>
            <a:r>
              <a:rPr lang="en-US" b="1" dirty="0"/>
              <a:t> Factors</a:t>
            </a:r>
          </a:p>
        </p:txBody>
      </p:sp>
      <p:sp>
        <p:nvSpPr>
          <p:cNvPr id="3" name="Content Placeholder 2"/>
          <p:cNvSpPr>
            <a:spLocks noGrp="1"/>
          </p:cNvSpPr>
          <p:nvPr>
            <p:ph idx="1"/>
          </p:nvPr>
        </p:nvSpPr>
        <p:spPr/>
        <p:txBody>
          <a:bodyPr>
            <a:normAutofit fontScale="92500"/>
          </a:bodyPr>
          <a:lstStyle/>
          <a:p>
            <a:pPr algn="just">
              <a:buFont typeface="Wingdings" panose="05000000000000000000" pitchFamily="2" charset="2"/>
              <a:buChar char="§"/>
            </a:pPr>
            <a:r>
              <a:rPr lang="en-US" dirty="0"/>
              <a:t>Individualized on the basis of the student’s assessment and performance</a:t>
            </a:r>
          </a:p>
          <a:p>
            <a:pPr algn="just">
              <a:buFont typeface="Wingdings" panose="05000000000000000000" pitchFamily="2" charset="2"/>
              <a:buChar char="§"/>
            </a:pPr>
            <a:r>
              <a:rPr lang="en-US" dirty="0"/>
              <a:t>Provided in the least restrictive environment (LRE)</a:t>
            </a:r>
          </a:p>
          <a:p>
            <a:pPr algn="just">
              <a:buFont typeface="Wingdings" panose="05000000000000000000" pitchFamily="2" charset="2"/>
              <a:buChar char="§"/>
            </a:pPr>
            <a:r>
              <a:rPr lang="en-US" dirty="0"/>
              <a:t>Implemented in a coordinated and collaborative manner</a:t>
            </a:r>
          </a:p>
          <a:p>
            <a:pPr algn="just">
              <a:buFont typeface="Wingdings" panose="05000000000000000000" pitchFamily="2" charset="2"/>
              <a:buChar char="§"/>
            </a:pPr>
            <a:r>
              <a:rPr lang="en-US" dirty="0"/>
              <a:t>Demonstrated academic and non-academic gains</a:t>
            </a:r>
          </a:p>
          <a:p>
            <a:pPr marL="0" indent="0" algn="just">
              <a:buNone/>
            </a:pPr>
            <a:r>
              <a:rPr lang="en-US" sz="2200" dirty="0"/>
              <a:t>  </a:t>
            </a:r>
          </a:p>
          <a:p>
            <a:pPr marL="0" indent="0" algn="just">
              <a:buNone/>
            </a:pPr>
            <a:r>
              <a:rPr lang="en-US" sz="2200" dirty="0"/>
              <a:t>  </a:t>
            </a:r>
            <a:r>
              <a:rPr lang="en-US" sz="2200" i="1" dirty="0"/>
              <a:t>Cypress-Fairbanks </a:t>
            </a:r>
            <a:r>
              <a:rPr lang="en-US" sz="2200" i="1" dirty="0" err="1"/>
              <a:t>Indep</a:t>
            </a:r>
            <a:r>
              <a:rPr lang="en-US" sz="2200" i="1" dirty="0"/>
              <a:t>. Sch. Dist. v. Michael F</a:t>
            </a:r>
            <a:r>
              <a:rPr lang="en-US" sz="2200" dirty="0"/>
              <a:t>., 118 F.3d 245 (5th Cir. 1997)</a:t>
            </a:r>
          </a:p>
        </p:txBody>
      </p:sp>
      <p:sp>
        <p:nvSpPr>
          <p:cNvPr id="4" name="Date Placeholder 3">
            <a:extLst>
              <a:ext uri="{FF2B5EF4-FFF2-40B4-BE49-F238E27FC236}">
                <a16:creationId xmlns:a16="http://schemas.microsoft.com/office/drawing/2014/main" id="{6CF80AE6-272C-4222-9AB3-E32058AACDB4}"/>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A81AECAA-3FB1-4E7D-AE79-6E19481586DF}"/>
              </a:ext>
            </a:extLst>
          </p:cNvPr>
          <p:cNvSpPr>
            <a:spLocks noGrp="1"/>
          </p:cNvSpPr>
          <p:nvPr>
            <p:ph type="sldNum" sz="quarter" idx="12"/>
          </p:nvPr>
        </p:nvSpPr>
        <p:spPr/>
        <p:txBody>
          <a:bodyPr/>
          <a:lstStyle/>
          <a:p>
            <a:fld id="{0DEC491B-BF39-4D09-AF74-6809EEDDEEF8}" type="slidenum">
              <a:rPr lang="en-US" smtClean="0"/>
              <a:pPr/>
              <a:t>33</a:t>
            </a:fld>
            <a:endParaRPr lang="en-US" dirty="0"/>
          </a:p>
        </p:txBody>
      </p:sp>
    </p:spTree>
    <p:extLst>
      <p:ext uri="{BB962C8B-B14F-4D97-AF65-F5344CB8AC3E}">
        <p14:creationId xmlns:p14="http://schemas.microsoft.com/office/powerpoint/2010/main" val="2803592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LRE Issues</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Must be educated with non-disabled peers to maximum extent </a:t>
            </a:r>
            <a:r>
              <a:rPr lang="en-US" i="1" dirty="0"/>
              <a:t>appropriate</a:t>
            </a:r>
          </a:p>
          <a:p>
            <a:pPr>
              <a:buFont typeface="Wingdings" panose="05000000000000000000" pitchFamily="2" charset="2"/>
              <a:buChar char="§"/>
            </a:pPr>
            <a:endParaRPr lang="en-US" i="1" dirty="0"/>
          </a:p>
          <a:p>
            <a:pPr>
              <a:buFont typeface="Wingdings" panose="05000000000000000000" pitchFamily="2" charset="2"/>
              <a:buChar char="§"/>
            </a:pPr>
            <a:r>
              <a:rPr lang="en-US" dirty="0"/>
              <a:t>Section 504 Team decision</a:t>
            </a:r>
          </a:p>
          <a:p>
            <a:pPr>
              <a:buFont typeface="Wingdings" panose="05000000000000000000" pitchFamily="2" charset="2"/>
              <a:buChar char="§"/>
            </a:pPr>
            <a:endParaRPr lang="en-US" dirty="0"/>
          </a:p>
          <a:p>
            <a:pPr>
              <a:buFont typeface="Wingdings" panose="05000000000000000000" pitchFamily="2" charset="2"/>
              <a:buChar char="§"/>
            </a:pPr>
            <a:r>
              <a:rPr lang="en-US" dirty="0"/>
              <a:t>Applies to more than classroom</a:t>
            </a:r>
          </a:p>
          <a:p>
            <a:pPr lvl="1"/>
            <a:r>
              <a:rPr lang="en-US" dirty="0"/>
              <a:t>E.g., transportation, lunch, recess, halls, field trips, extra-curricular activities</a:t>
            </a:r>
          </a:p>
        </p:txBody>
      </p:sp>
      <p:sp>
        <p:nvSpPr>
          <p:cNvPr id="4" name="Date Placeholder 3">
            <a:extLst>
              <a:ext uri="{FF2B5EF4-FFF2-40B4-BE49-F238E27FC236}">
                <a16:creationId xmlns:a16="http://schemas.microsoft.com/office/drawing/2014/main" id="{85F9E767-0582-446B-AB62-7A9E8B65F247}"/>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651C9C23-DB24-4988-BDD9-1AD354A673F5}"/>
              </a:ext>
            </a:extLst>
          </p:cNvPr>
          <p:cNvSpPr>
            <a:spLocks noGrp="1"/>
          </p:cNvSpPr>
          <p:nvPr>
            <p:ph type="sldNum" sz="quarter" idx="12"/>
          </p:nvPr>
        </p:nvSpPr>
        <p:spPr/>
        <p:txBody>
          <a:bodyPr/>
          <a:lstStyle/>
          <a:p>
            <a:fld id="{0DEC491B-BF39-4D09-AF74-6809EEDDEEF8}" type="slidenum">
              <a:rPr lang="en-US" smtClean="0"/>
              <a:pPr/>
              <a:t>34</a:t>
            </a:fld>
            <a:endParaRPr lang="en-US" dirty="0"/>
          </a:p>
        </p:txBody>
      </p:sp>
    </p:spTree>
    <p:extLst>
      <p:ext uri="{BB962C8B-B14F-4D97-AF65-F5344CB8AC3E}">
        <p14:creationId xmlns:p14="http://schemas.microsoft.com/office/powerpoint/2010/main" val="2410512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504 Plan Implementation</a:t>
            </a:r>
          </a:p>
        </p:txBody>
      </p:sp>
      <p:sp>
        <p:nvSpPr>
          <p:cNvPr id="3" name="Content Placeholder 2"/>
          <p:cNvSpPr>
            <a:spLocks noGrp="1"/>
          </p:cNvSpPr>
          <p:nvPr>
            <p:ph idx="1"/>
          </p:nvPr>
        </p:nvSpPr>
        <p:spPr/>
        <p:txBody>
          <a:bodyPr>
            <a:normAutofit fontScale="92500" lnSpcReduction="20000"/>
          </a:bodyPr>
          <a:lstStyle/>
          <a:p>
            <a:pPr algn="just">
              <a:buFont typeface="Wingdings" panose="05000000000000000000" pitchFamily="2" charset="2"/>
              <a:buChar char="§"/>
            </a:pPr>
            <a:r>
              <a:rPr lang="en-US" dirty="0"/>
              <a:t>Section 504 Plan establishes obligations on the school district</a:t>
            </a:r>
          </a:p>
          <a:p>
            <a:pPr algn="just">
              <a:buFont typeface="Wingdings" panose="05000000000000000000" pitchFamily="2" charset="2"/>
              <a:buChar char="§"/>
            </a:pPr>
            <a:endParaRPr lang="en-US" dirty="0"/>
          </a:p>
          <a:p>
            <a:pPr algn="just">
              <a:buFont typeface="Wingdings" panose="05000000000000000000" pitchFamily="2" charset="2"/>
              <a:buChar char="§"/>
            </a:pPr>
            <a:r>
              <a:rPr lang="en-US" dirty="0"/>
              <a:t>If a service is in the plan, it MUST be provided</a:t>
            </a:r>
          </a:p>
          <a:p>
            <a:pPr algn="just">
              <a:buFont typeface="Wingdings" panose="05000000000000000000" pitchFamily="2" charset="2"/>
              <a:buChar char="§"/>
            </a:pPr>
            <a:endParaRPr lang="en-US" dirty="0"/>
          </a:p>
          <a:p>
            <a:pPr algn="just">
              <a:buFont typeface="Wingdings" panose="05000000000000000000" pitchFamily="2" charset="2"/>
              <a:buChar char="§"/>
            </a:pPr>
            <a:r>
              <a:rPr lang="en-US" dirty="0"/>
              <a:t>Lack of staff, money, or willingness of staff to perform duties NOT a justification for failure to implement</a:t>
            </a:r>
          </a:p>
          <a:p>
            <a:pPr algn="just">
              <a:buFont typeface="Wingdings" panose="05000000000000000000" pitchFamily="2" charset="2"/>
              <a:buChar char="§"/>
            </a:pPr>
            <a:endParaRPr lang="en-US" dirty="0"/>
          </a:p>
          <a:p>
            <a:pPr algn="just">
              <a:buFont typeface="Wingdings" panose="05000000000000000000" pitchFamily="2" charset="2"/>
              <a:buChar char="§"/>
            </a:pPr>
            <a:r>
              <a:rPr lang="en-US" dirty="0"/>
              <a:t>Failure to implement could result in $ damages !</a:t>
            </a:r>
          </a:p>
        </p:txBody>
      </p:sp>
      <p:sp>
        <p:nvSpPr>
          <p:cNvPr id="4" name="Date Placeholder 3">
            <a:extLst>
              <a:ext uri="{FF2B5EF4-FFF2-40B4-BE49-F238E27FC236}">
                <a16:creationId xmlns:a16="http://schemas.microsoft.com/office/drawing/2014/main" id="{29675221-A97F-4F6E-8443-DD4B0B281ABE}"/>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BA3372E9-D1B0-4213-83B8-32B19F9A82EE}"/>
              </a:ext>
            </a:extLst>
          </p:cNvPr>
          <p:cNvSpPr>
            <a:spLocks noGrp="1"/>
          </p:cNvSpPr>
          <p:nvPr>
            <p:ph type="sldNum" sz="quarter" idx="12"/>
          </p:nvPr>
        </p:nvSpPr>
        <p:spPr/>
        <p:txBody>
          <a:bodyPr/>
          <a:lstStyle/>
          <a:p>
            <a:fld id="{0DEC491B-BF39-4D09-AF74-6809EEDDEEF8}" type="slidenum">
              <a:rPr lang="en-US" smtClean="0"/>
              <a:pPr/>
              <a:t>35</a:t>
            </a:fld>
            <a:endParaRPr lang="en-US" dirty="0"/>
          </a:p>
        </p:txBody>
      </p:sp>
    </p:spTree>
    <p:extLst>
      <p:ext uri="{BB962C8B-B14F-4D97-AF65-F5344CB8AC3E}">
        <p14:creationId xmlns:p14="http://schemas.microsoft.com/office/powerpoint/2010/main" val="226980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Consistent Implementation</a:t>
            </a:r>
          </a:p>
        </p:txBody>
      </p:sp>
      <p:sp>
        <p:nvSpPr>
          <p:cNvPr id="3" name="Content Placeholder 2"/>
          <p:cNvSpPr>
            <a:spLocks noGrp="1"/>
          </p:cNvSpPr>
          <p:nvPr>
            <p:ph idx="1"/>
          </p:nvPr>
        </p:nvSpPr>
        <p:spPr/>
        <p:txBody>
          <a:bodyPr/>
          <a:lstStyle/>
          <a:p>
            <a:pPr algn="just">
              <a:buFont typeface="Wingdings" panose="05000000000000000000" pitchFamily="2" charset="2"/>
              <a:buChar char="§"/>
            </a:pPr>
            <a:r>
              <a:rPr lang="en-US" dirty="0"/>
              <a:t>It is imperative that your LEA train staff and monitor implementation of Section 504 mandates and your LEA’s procedures</a:t>
            </a:r>
          </a:p>
          <a:p>
            <a:pPr algn="just">
              <a:buFont typeface="Wingdings" panose="05000000000000000000" pitchFamily="2" charset="2"/>
              <a:buChar char="§"/>
            </a:pPr>
            <a:endParaRPr lang="en-US" dirty="0"/>
          </a:p>
          <a:p>
            <a:pPr algn="just">
              <a:buFont typeface="Wingdings" panose="05000000000000000000" pitchFamily="2" charset="2"/>
              <a:buChar char="§"/>
            </a:pPr>
            <a:r>
              <a:rPr lang="en-US" dirty="0"/>
              <a:t>Failure to locate, indentify, evaluate, provide services (if appropriate), or provide parents appropriate due process protections exposes your LEA to a host of liability issues</a:t>
            </a:r>
          </a:p>
        </p:txBody>
      </p:sp>
      <p:pic>
        <p:nvPicPr>
          <p:cNvPr id="6146" name="Picture 2" descr="C:\Users\wstewart_HaS\AppData\Local\Microsoft\Windows\Temporary Internet Files\Content.IE5\LOX3ZRRG\MC900060140[1].wmf"/>
          <p:cNvPicPr>
            <a:picLocks noChangeAspect="1" noChangeArrowheads="1"/>
          </p:cNvPicPr>
          <p:nvPr/>
        </p:nvPicPr>
        <p:blipFill>
          <a:blip r:embed="rId3" cstate="print"/>
          <a:srcRect/>
          <a:stretch>
            <a:fillRect/>
          </a:stretch>
        </p:blipFill>
        <p:spPr bwMode="auto">
          <a:xfrm>
            <a:off x="7010400" y="5334000"/>
            <a:ext cx="1675181" cy="1371600"/>
          </a:xfrm>
          <a:prstGeom prst="rect">
            <a:avLst/>
          </a:prstGeom>
          <a:noFill/>
        </p:spPr>
      </p:pic>
      <p:sp>
        <p:nvSpPr>
          <p:cNvPr id="4" name="Date Placeholder 3">
            <a:extLst>
              <a:ext uri="{FF2B5EF4-FFF2-40B4-BE49-F238E27FC236}">
                <a16:creationId xmlns:a16="http://schemas.microsoft.com/office/drawing/2014/main" id="{D9BEE701-14D4-46A0-96E2-3351A18CCB29}"/>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D61B1E60-3FCD-4617-A012-E825E0EA19A7}"/>
              </a:ext>
            </a:extLst>
          </p:cNvPr>
          <p:cNvSpPr>
            <a:spLocks noGrp="1"/>
          </p:cNvSpPr>
          <p:nvPr>
            <p:ph type="sldNum" sz="quarter" idx="12"/>
          </p:nvPr>
        </p:nvSpPr>
        <p:spPr/>
        <p:txBody>
          <a:bodyPr/>
          <a:lstStyle/>
          <a:p>
            <a:fld id="{0DEC491B-BF39-4D09-AF74-6809EEDDEEF8}" type="slidenum">
              <a:rPr lang="en-US" smtClean="0"/>
              <a:pPr/>
              <a:t>36</a:t>
            </a:fld>
            <a:endParaRPr lang="en-US" dirty="0"/>
          </a:p>
        </p:txBody>
      </p:sp>
    </p:spTree>
    <p:extLst>
      <p:ext uri="{BB962C8B-B14F-4D97-AF65-F5344CB8AC3E}">
        <p14:creationId xmlns:p14="http://schemas.microsoft.com/office/powerpoint/2010/main" val="3302094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t>
            </a:r>
            <a:r>
              <a:rPr lang="en-US" b="1" dirty="0"/>
              <a:t>Staffing for Health-Related Issues </a:t>
            </a:r>
          </a:p>
        </p:txBody>
      </p:sp>
      <p:sp>
        <p:nvSpPr>
          <p:cNvPr id="3" name="Content Placeholder 2"/>
          <p:cNvSpPr>
            <a:spLocks noGrp="1"/>
          </p:cNvSpPr>
          <p:nvPr>
            <p:ph idx="1"/>
          </p:nvPr>
        </p:nvSpPr>
        <p:spPr/>
        <p:txBody>
          <a:bodyPr/>
          <a:lstStyle/>
          <a:p>
            <a:pPr algn="just">
              <a:buFont typeface="Wingdings" panose="05000000000000000000" pitchFamily="2" charset="2"/>
              <a:buChar char="§"/>
            </a:pPr>
            <a:r>
              <a:rPr lang="en-US" dirty="0"/>
              <a:t>Must respond promptly to staffing issues for students with health issues</a:t>
            </a:r>
          </a:p>
          <a:p>
            <a:pPr>
              <a:buFont typeface="Wingdings" panose="05000000000000000000" pitchFamily="2" charset="2"/>
              <a:buChar char="§"/>
            </a:pPr>
            <a:endParaRPr lang="en-US" dirty="0"/>
          </a:p>
          <a:p>
            <a:pPr algn="just">
              <a:buFont typeface="Wingdings" panose="05000000000000000000" pitchFamily="2" charset="2"/>
              <a:buChar char="§"/>
            </a:pPr>
            <a:r>
              <a:rPr lang="en-US" dirty="0"/>
              <a:t>Failure to provide appropriate staff to meet health needs is a denial of FAPE</a:t>
            </a:r>
          </a:p>
          <a:p>
            <a:pPr algn="just">
              <a:buFont typeface="Wingdings" panose="05000000000000000000" pitchFamily="2" charset="2"/>
              <a:buChar char="§"/>
            </a:pPr>
            <a:endParaRPr lang="en-US" dirty="0"/>
          </a:p>
          <a:p>
            <a:pPr algn="just">
              <a:buFont typeface="Wingdings" panose="05000000000000000000" pitchFamily="2" charset="2"/>
              <a:buChar char="§"/>
            </a:pPr>
            <a:r>
              <a:rPr lang="en-US" dirty="0"/>
              <a:t>Failure to provide appropriate training to staff will be potentially disastrous</a:t>
            </a:r>
          </a:p>
        </p:txBody>
      </p:sp>
      <p:sp>
        <p:nvSpPr>
          <p:cNvPr id="4" name="Date Placeholder 3">
            <a:extLst>
              <a:ext uri="{FF2B5EF4-FFF2-40B4-BE49-F238E27FC236}">
                <a16:creationId xmlns:a16="http://schemas.microsoft.com/office/drawing/2014/main" id="{3CAB1BB4-3633-4984-AEA4-5014D36398C2}"/>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A0A8AD01-4DCD-4369-AD50-BA1EE705FDEC}"/>
              </a:ext>
            </a:extLst>
          </p:cNvPr>
          <p:cNvSpPr>
            <a:spLocks noGrp="1"/>
          </p:cNvSpPr>
          <p:nvPr>
            <p:ph type="sldNum" sz="quarter" idx="12"/>
          </p:nvPr>
        </p:nvSpPr>
        <p:spPr/>
        <p:txBody>
          <a:bodyPr/>
          <a:lstStyle/>
          <a:p>
            <a:fld id="{0DEC491B-BF39-4D09-AF74-6809EEDDEEF8}" type="slidenum">
              <a:rPr lang="en-US" smtClean="0"/>
              <a:pPr/>
              <a:t>37</a:t>
            </a:fld>
            <a:endParaRPr lang="en-US" dirty="0"/>
          </a:p>
        </p:txBody>
      </p:sp>
    </p:spTree>
    <p:extLst>
      <p:ext uri="{BB962C8B-B14F-4D97-AF65-F5344CB8AC3E}">
        <p14:creationId xmlns:p14="http://schemas.microsoft.com/office/powerpoint/2010/main" val="3811983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If not eligible, then … ?</a:t>
            </a:r>
          </a:p>
        </p:txBody>
      </p:sp>
      <p:sp>
        <p:nvSpPr>
          <p:cNvPr id="3" name="Content Placeholder 2"/>
          <p:cNvSpPr>
            <a:spLocks noGrp="1"/>
          </p:cNvSpPr>
          <p:nvPr>
            <p:ph idx="1"/>
          </p:nvPr>
        </p:nvSpPr>
        <p:spPr/>
        <p:txBody>
          <a:bodyPr>
            <a:normAutofit fontScale="92500"/>
          </a:bodyPr>
          <a:lstStyle/>
          <a:p>
            <a:pPr algn="just">
              <a:buFont typeface="Wingdings" panose="05000000000000000000" pitchFamily="2" charset="2"/>
              <a:buChar char="§"/>
            </a:pPr>
            <a:r>
              <a:rPr lang="en-US" dirty="0"/>
              <a:t>Not Eligible but Still Accommodated … What ?!</a:t>
            </a:r>
          </a:p>
          <a:p>
            <a:endParaRPr lang="en-US" dirty="0"/>
          </a:p>
          <a:p>
            <a:endParaRPr lang="en-US" dirty="0"/>
          </a:p>
          <a:p>
            <a:endParaRPr lang="en-US" dirty="0"/>
          </a:p>
          <a:p>
            <a:endParaRPr lang="en-US" dirty="0"/>
          </a:p>
          <a:p>
            <a:endParaRPr lang="en-US" dirty="0"/>
          </a:p>
          <a:p>
            <a:pPr algn="just">
              <a:buFont typeface="Wingdings" panose="05000000000000000000" pitchFamily="2" charset="2"/>
              <a:buChar char="§"/>
            </a:pPr>
            <a:r>
              <a:rPr lang="en-US" dirty="0"/>
              <a:t>Obligation remains to make reasonable changes to policies, practices, or procedures</a:t>
            </a:r>
          </a:p>
        </p:txBody>
      </p:sp>
      <p:pic>
        <p:nvPicPr>
          <p:cNvPr id="4" name="Picture 2" descr="C:\Users\wstewart_HaS\AppData\Local\Microsoft\Windows\Temporary Internet Files\Content.IE5\9EY6F8LY\tumblr_m9n9wz1Kns1rv0qvn[1].png"/>
          <p:cNvPicPr>
            <a:picLocks noChangeAspect="1" noChangeArrowheads="1"/>
          </p:cNvPicPr>
          <p:nvPr/>
        </p:nvPicPr>
        <p:blipFill>
          <a:blip r:embed="rId3" cstate="print"/>
          <a:srcRect/>
          <a:stretch>
            <a:fillRect/>
          </a:stretch>
        </p:blipFill>
        <p:spPr bwMode="auto">
          <a:xfrm>
            <a:off x="3429000" y="2286000"/>
            <a:ext cx="2286000" cy="2362200"/>
          </a:xfrm>
          <a:prstGeom prst="rect">
            <a:avLst/>
          </a:prstGeom>
          <a:noFill/>
        </p:spPr>
      </p:pic>
      <p:sp>
        <p:nvSpPr>
          <p:cNvPr id="5" name="Date Placeholder 4">
            <a:extLst>
              <a:ext uri="{FF2B5EF4-FFF2-40B4-BE49-F238E27FC236}">
                <a16:creationId xmlns:a16="http://schemas.microsoft.com/office/drawing/2014/main" id="{A40976D8-AFFD-40AB-ACED-D29455B80270}"/>
              </a:ext>
            </a:extLst>
          </p:cNvPr>
          <p:cNvSpPr>
            <a:spLocks noGrp="1"/>
          </p:cNvSpPr>
          <p:nvPr>
            <p:ph type="dt" sz="half" idx="10"/>
          </p:nvPr>
        </p:nvSpPr>
        <p:spPr/>
        <p:txBody>
          <a:bodyPr/>
          <a:lstStyle/>
          <a:p>
            <a:r>
              <a:rPr lang="en-US"/>
              <a:t>7/10/2017                    </a:t>
            </a:r>
            <a:endParaRPr lang="en-US" dirty="0"/>
          </a:p>
        </p:txBody>
      </p:sp>
      <p:sp>
        <p:nvSpPr>
          <p:cNvPr id="6" name="Slide Number Placeholder 5">
            <a:extLst>
              <a:ext uri="{FF2B5EF4-FFF2-40B4-BE49-F238E27FC236}">
                <a16:creationId xmlns:a16="http://schemas.microsoft.com/office/drawing/2014/main" id="{413E6600-DCE7-4657-8CCC-CC173D201A62}"/>
              </a:ext>
            </a:extLst>
          </p:cNvPr>
          <p:cNvSpPr>
            <a:spLocks noGrp="1"/>
          </p:cNvSpPr>
          <p:nvPr>
            <p:ph type="sldNum" sz="quarter" idx="12"/>
          </p:nvPr>
        </p:nvSpPr>
        <p:spPr/>
        <p:txBody>
          <a:bodyPr/>
          <a:lstStyle/>
          <a:p>
            <a:fld id="{0DEC491B-BF39-4D09-AF74-6809EEDDEEF8}" type="slidenum">
              <a:rPr lang="en-US" smtClean="0"/>
              <a:pPr/>
              <a:t>38</a:t>
            </a:fld>
            <a:endParaRPr lang="en-US" dirty="0"/>
          </a:p>
        </p:txBody>
      </p:sp>
    </p:spTree>
    <p:extLst>
      <p:ext uri="{BB962C8B-B14F-4D97-AF65-F5344CB8AC3E}">
        <p14:creationId xmlns:p14="http://schemas.microsoft.com/office/powerpoint/2010/main" val="457866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Procedural Safeguards</a:t>
            </a:r>
            <a:endParaRPr lang="en-US" dirty="0"/>
          </a:p>
        </p:txBody>
      </p:sp>
      <p:sp>
        <p:nvSpPr>
          <p:cNvPr id="3" name="Content Placeholder 2"/>
          <p:cNvSpPr>
            <a:spLocks noGrp="1"/>
          </p:cNvSpPr>
          <p:nvPr>
            <p:ph idx="1"/>
          </p:nvPr>
        </p:nvSpPr>
        <p:spPr/>
        <p:txBody>
          <a:bodyPr/>
          <a:lstStyle/>
          <a:p>
            <a:pPr marL="0" indent="0" algn="just">
              <a:buNone/>
            </a:pPr>
            <a:r>
              <a:rPr lang="en-US" dirty="0"/>
              <a:t>Parents have a right to contest the outcome of a Section 504 evaluation, but may also use the procedural safeguards and due process mechanism to contest the Section 504 Plan and its implementation. </a:t>
            </a:r>
          </a:p>
        </p:txBody>
      </p:sp>
      <p:pic>
        <p:nvPicPr>
          <p:cNvPr id="2050" name="Picture 2" descr="C:\Users\wstewart_HaS\AppData\Local\Microsoft\Windows\Temporary Internet Files\Content.IE5\1DJEU76K\PlanB[1].jpg"/>
          <p:cNvPicPr>
            <a:picLocks noChangeAspect="1" noChangeArrowheads="1"/>
          </p:cNvPicPr>
          <p:nvPr/>
        </p:nvPicPr>
        <p:blipFill>
          <a:blip r:embed="rId3" cstate="print"/>
          <a:srcRect/>
          <a:stretch>
            <a:fillRect/>
          </a:stretch>
        </p:blipFill>
        <p:spPr bwMode="auto">
          <a:xfrm>
            <a:off x="4648200" y="3962401"/>
            <a:ext cx="3276600" cy="2514600"/>
          </a:xfrm>
          <a:prstGeom prst="rect">
            <a:avLst/>
          </a:prstGeom>
          <a:noFill/>
        </p:spPr>
      </p:pic>
      <p:sp>
        <p:nvSpPr>
          <p:cNvPr id="4" name="Date Placeholder 3">
            <a:extLst>
              <a:ext uri="{FF2B5EF4-FFF2-40B4-BE49-F238E27FC236}">
                <a16:creationId xmlns:a16="http://schemas.microsoft.com/office/drawing/2014/main" id="{FE44239B-AA34-41B3-B901-6432BAE29FD8}"/>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457BFD3A-F4EF-422E-AB4C-837D60502EB4}"/>
              </a:ext>
            </a:extLst>
          </p:cNvPr>
          <p:cNvSpPr>
            <a:spLocks noGrp="1"/>
          </p:cNvSpPr>
          <p:nvPr>
            <p:ph type="sldNum" sz="quarter" idx="12"/>
          </p:nvPr>
        </p:nvSpPr>
        <p:spPr/>
        <p:txBody>
          <a:bodyPr/>
          <a:lstStyle/>
          <a:p>
            <a:fld id="{0DEC491B-BF39-4D09-AF74-6809EEDDEEF8}" type="slidenum">
              <a:rPr lang="en-US" smtClean="0"/>
              <a:pPr/>
              <a:t>39</a:t>
            </a:fld>
            <a:endParaRPr lang="en-US" dirty="0"/>
          </a:p>
        </p:txBody>
      </p:sp>
    </p:spTree>
    <p:extLst>
      <p:ext uri="{BB962C8B-B14F-4D97-AF65-F5344CB8AC3E}">
        <p14:creationId xmlns:p14="http://schemas.microsoft.com/office/powerpoint/2010/main" val="28995089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Procedural Safeguards</a:t>
            </a:r>
            <a:endParaRPr lang="en-US" dirty="0"/>
          </a:p>
        </p:txBody>
      </p:sp>
      <p:sp>
        <p:nvSpPr>
          <p:cNvPr id="3" name="Content Placeholder 2"/>
          <p:cNvSpPr>
            <a:spLocks noGrp="1"/>
          </p:cNvSpPr>
          <p:nvPr>
            <p:ph idx="1"/>
          </p:nvPr>
        </p:nvSpPr>
        <p:spPr>
          <a:xfrm>
            <a:off x="457200" y="1524000"/>
            <a:ext cx="8229600" cy="4953000"/>
          </a:xfrm>
        </p:spPr>
        <p:txBody>
          <a:bodyPr>
            <a:noAutofit/>
          </a:bodyPr>
          <a:lstStyle/>
          <a:p>
            <a:pPr lvl="1" algn="just"/>
            <a:r>
              <a:rPr lang="en-US" dirty="0"/>
              <a:t>The opportunity to examine the student’s records</a:t>
            </a:r>
          </a:p>
          <a:p>
            <a:pPr lvl="1" algn="just"/>
            <a:r>
              <a:rPr lang="en-US" dirty="0"/>
              <a:t>Prior written notice (PWN) before the school district proposes or refuses action regarding the identification, evaluation, educational placement, or provision of FAPE to the student</a:t>
            </a:r>
          </a:p>
          <a:p>
            <a:pPr lvl="1" algn="just"/>
            <a:r>
              <a:rPr lang="en-US" dirty="0"/>
              <a:t>The opportunity to present a complaint through an impartial due process hearing</a:t>
            </a:r>
          </a:p>
          <a:p>
            <a:pPr lvl="1" algn="just"/>
            <a:r>
              <a:rPr lang="en-US" dirty="0"/>
              <a:t>The opportunity to receive notice of the procedural safeguards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3807" y="122238"/>
            <a:ext cx="1600200" cy="1295400"/>
          </a:xfrm>
          <a:prstGeom prst="rect">
            <a:avLst/>
          </a:prstGeom>
        </p:spPr>
      </p:pic>
      <p:sp>
        <p:nvSpPr>
          <p:cNvPr id="5" name="Date Placeholder 4">
            <a:extLst>
              <a:ext uri="{FF2B5EF4-FFF2-40B4-BE49-F238E27FC236}">
                <a16:creationId xmlns:a16="http://schemas.microsoft.com/office/drawing/2014/main" id="{211E76ED-AFBB-42EC-BD16-9D1020C687F7}"/>
              </a:ext>
            </a:extLst>
          </p:cNvPr>
          <p:cNvSpPr>
            <a:spLocks noGrp="1"/>
          </p:cNvSpPr>
          <p:nvPr>
            <p:ph type="dt" sz="half" idx="10"/>
          </p:nvPr>
        </p:nvSpPr>
        <p:spPr/>
        <p:txBody>
          <a:bodyPr/>
          <a:lstStyle/>
          <a:p>
            <a:r>
              <a:rPr lang="en-US" dirty="0"/>
              <a:t>8/23/2017                    </a:t>
            </a:r>
          </a:p>
        </p:txBody>
      </p:sp>
      <p:sp>
        <p:nvSpPr>
          <p:cNvPr id="6" name="Slide Number Placeholder 5">
            <a:extLst>
              <a:ext uri="{FF2B5EF4-FFF2-40B4-BE49-F238E27FC236}">
                <a16:creationId xmlns:a16="http://schemas.microsoft.com/office/drawing/2014/main" id="{D41FB464-6552-425D-B591-ED657765E108}"/>
              </a:ext>
            </a:extLst>
          </p:cNvPr>
          <p:cNvSpPr>
            <a:spLocks noGrp="1"/>
          </p:cNvSpPr>
          <p:nvPr>
            <p:ph type="sldNum" sz="quarter" idx="12"/>
          </p:nvPr>
        </p:nvSpPr>
        <p:spPr/>
        <p:txBody>
          <a:bodyPr/>
          <a:lstStyle/>
          <a:p>
            <a:fld id="{0DEC491B-BF39-4D09-AF74-6809EEDDEEF8}" type="slidenum">
              <a:rPr lang="en-US" smtClean="0"/>
              <a:pPr/>
              <a:t>40</a:t>
            </a:fld>
            <a:endParaRPr lang="en-US" dirty="0"/>
          </a:p>
        </p:txBody>
      </p:sp>
    </p:spTree>
    <p:extLst>
      <p:ext uri="{BB962C8B-B14F-4D97-AF65-F5344CB8AC3E}">
        <p14:creationId xmlns:p14="http://schemas.microsoft.com/office/powerpoint/2010/main" val="1728276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It’s The Law </a:t>
            </a:r>
            <a:br>
              <a:rPr lang="en-US" dirty="0"/>
            </a:br>
            <a:r>
              <a:rPr lang="en-US" dirty="0"/>
              <a:t>(for students with disabilities)</a:t>
            </a:r>
          </a:p>
        </p:txBody>
      </p:sp>
      <p:sp>
        <p:nvSpPr>
          <p:cNvPr id="3" name="Content Placeholder 2"/>
          <p:cNvSpPr>
            <a:spLocks noGrp="1"/>
          </p:cNvSpPr>
          <p:nvPr>
            <p:ph idx="1"/>
          </p:nvPr>
        </p:nvSpPr>
        <p:spPr/>
        <p:txBody>
          <a:bodyPr>
            <a:normAutofit fontScale="85000" lnSpcReduction="10000"/>
          </a:bodyPr>
          <a:lstStyle/>
          <a:p>
            <a:pPr>
              <a:buFont typeface="Wingdings" panose="05000000000000000000" pitchFamily="2" charset="2"/>
              <a:buChar char="§"/>
            </a:pPr>
            <a:r>
              <a:rPr lang="en-US" dirty="0"/>
              <a:t>Non-Discrimination on the basis of disability (academics/non-academics)</a:t>
            </a:r>
          </a:p>
          <a:p>
            <a:pPr>
              <a:buFont typeface="Wingdings" panose="05000000000000000000" pitchFamily="2" charset="2"/>
              <a:buChar char="§"/>
            </a:pPr>
            <a:r>
              <a:rPr lang="en-US" dirty="0"/>
              <a:t>Free Appropriate Public Education (FAPE)</a:t>
            </a:r>
          </a:p>
          <a:p>
            <a:pPr>
              <a:buFont typeface="Wingdings" panose="05000000000000000000" pitchFamily="2" charset="2"/>
              <a:buChar char="§"/>
            </a:pPr>
            <a:r>
              <a:rPr lang="en-US" dirty="0"/>
              <a:t>Individualized program and services (IEP or IAP)</a:t>
            </a:r>
          </a:p>
          <a:p>
            <a:pPr>
              <a:buFont typeface="Wingdings" panose="05000000000000000000" pitchFamily="2" charset="2"/>
              <a:buChar char="§"/>
            </a:pPr>
            <a:r>
              <a:rPr lang="en-US" dirty="0"/>
              <a:t>Invite (in writing) and Encourage Parental Participation</a:t>
            </a:r>
            <a:endParaRPr lang="en-US" b="1" dirty="0"/>
          </a:p>
          <a:p>
            <a:pPr>
              <a:buFont typeface="Wingdings" panose="05000000000000000000" pitchFamily="2" charset="2"/>
              <a:buChar char="§"/>
            </a:pPr>
            <a:r>
              <a:rPr lang="en-US" dirty="0"/>
              <a:t>Consider Parent Input and Documents</a:t>
            </a:r>
          </a:p>
          <a:p>
            <a:pPr>
              <a:buFont typeface="Wingdings" panose="05000000000000000000" pitchFamily="2" charset="2"/>
              <a:buChar char="§"/>
            </a:pPr>
            <a:r>
              <a:rPr lang="en-US" dirty="0"/>
              <a:t>Manifestation Determination Review (MDR) (Both 504 &amp; IDEA)</a:t>
            </a:r>
          </a:p>
          <a:p>
            <a:pPr>
              <a:buFont typeface="Wingdings" panose="05000000000000000000" pitchFamily="2" charset="2"/>
              <a:buChar char="§"/>
            </a:pPr>
            <a:r>
              <a:rPr lang="en-US" dirty="0"/>
              <a:t>“Coordinate and Collaborate”</a:t>
            </a:r>
          </a:p>
          <a:p>
            <a:pPr>
              <a:buFont typeface="Wingdings" panose="05000000000000000000" pitchFamily="2" charset="2"/>
              <a:buChar char="§"/>
            </a:pPr>
            <a:r>
              <a:rPr lang="en-US" dirty="0"/>
              <a:t>Parental Rights to Redress (Due Process Hearing)</a:t>
            </a:r>
            <a:endParaRPr lang="en-US" b="1" dirty="0"/>
          </a:p>
          <a:p>
            <a:endParaRPr lang="en-US" dirty="0"/>
          </a:p>
        </p:txBody>
      </p:sp>
      <p:sp>
        <p:nvSpPr>
          <p:cNvPr id="4" name="Date Placeholder 3">
            <a:extLst>
              <a:ext uri="{FF2B5EF4-FFF2-40B4-BE49-F238E27FC236}">
                <a16:creationId xmlns:a16="http://schemas.microsoft.com/office/drawing/2014/main" id="{47715A43-6F4B-4FB5-A2F1-40E210C9F889}"/>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D0276063-1E20-4D42-B092-AC9841483960}"/>
              </a:ext>
            </a:extLst>
          </p:cNvPr>
          <p:cNvSpPr>
            <a:spLocks noGrp="1"/>
          </p:cNvSpPr>
          <p:nvPr>
            <p:ph type="sldNum" sz="quarter" idx="12"/>
          </p:nvPr>
        </p:nvSpPr>
        <p:spPr/>
        <p:txBody>
          <a:bodyPr/>
          <a:lstStyle/>
          <a:p>
            <a:fld id="{0DEC491B-BF39-4D09-AF74-6809EEDDEEF8}" type="slidenum">
              <a:rPr lang="en-US" smtClean="0"/>
              <a:pPr/>
              <a:t>41</a:t>
            </a:fld>
            <a:endParaRPr lang="en-US" dirty="0"/>
          </a:p>
        </p:txBody>
      </p:sp>
    </p:spTree>
    <p:extLst>
      <p:ext uri="{BB962C8B-B14F-4D97-AF65-F5344CB8AC3E}">
        <p14:creationId xmlns:p14="http://schemas.microsoft.com/office/powerpoint/2010/main" val="17894611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Other Critical 504 Issues</a:t>
            </a:r>
          </a:p>
        </p:txBody>
      </p:sp>
      <p:sp>
        <p:nvSpPr>
          <p:cNvPr id="3" name="Content Placeholder 2"/>
          <p:cNvSpPr>
            <a:spLocks noGrp="1"/>
          </p:cNvSpPr>
          <p:nvPr>
            <p:ph idx="1"/>
          </p:nvPr>
        </p:nvSpPr>
        <p:spPr>
          <a:xfrm>
            <a:off x="457200" y="1828800"/>
            <a:ext cx="8229600" cy="4297363"/>
          </a:xfrm>
        </p:spPr>
        <p:txBody>
          <a:bodyPr/>
          <a:lstStyle/>
          <a:p>
            <a:r>
              <a:rPr lang="en-US" dirty="0"/>
              <a:t>Individualized Determinations</a:t>
            </a:r>
          </a:p>
          <a:p>
            <a:endParaRPr lang="en-US" dirty="0"/>
          </a:p>
          <a:p>
            <a:r>
              <a:rPr lang="en-US" dirty="0"/>
              <a:t>Re-evaluation PRIOR to change in placement</a:t>
            </a:r>
          </a:p>
          <a:p>
            <a:endParaRPr lang="en-US" dirty="0"/>
          </a:p>
          <a:p>
            <a:r>
              <a:rPr lang="en-US" dirty="0"/>
              <a:t>Absences</a:t>
            </a:r>
          </a:p>
          <a:p>
            <a:endParaRPr lang="en-US" dirty="0"/>
          </a:p>
          <a:p>
            <a:r>
              <a:rPr lang="en-US" dirty="0"/>
              <a:t>Discrimination &amp; FAPE</a:t>
            </a:r>
          </a:p>
          <a:p>
            <a:endParaRPr lang="en-US" dirty="0"/>
          </a:p>
          <a:p>
            <a:pPr marL="0" indent="0">
              <a:buNone/>
            </a:pPr>
            <a:endParaRPr lang="en-US" dirty="0"/>
          </a:p>
          <a:p>
            <a:pPr>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900" y="3657600"/>
            <a:ext cx="1943100" cy="1557337"/>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143000"/>
          </a:xfrm>
        </p:spPr>
        <p:txBody>
          <a:bodyPr>
            <a:normAutofit fontScale="90000"/>
          </a:bodyPr>
          <a:lstStyle/>
          <a:p>
            <a:r>
              <a:rPr lang="en-US" sz="4400" dirty="0"/>
              <a:t> What Does OCR Consider  </a:t>
            </a:r>
            <a:br>
              <a:rPr lang="en-US" sz="4400" dirty="0"/>
            </a:br>
            <a:r>
              <a:rPr lang="en-US" sz="4400" dirty="0"/>
              <a:t> Discriminatory Harassment ?</a:t>
            </a:r>
          </a:p>
        </p:txBody>
      </p:sp>
      <p:sp>
        <p:nvSpPr>
          <p:cNvPr id="3" name="Content Placeholder 2"/>
          <p:cNvSpPr>
            <a:spLocks noGrp="1"/>
          </p:cNvSpPr>
          <p:nvPr>
            <p:ph idx="1"/>
          </p:nvPr>
        </p:nvSpPr>
        <p:spPr>
          <a:xfrm>
            <a:off x="457200" y="1752600"/>
            <a:ext cx="8229600" cy="4373563"/>
          </a:xfrm>
        </p:spPr>
        <p:txBody>
          <a:bodyPr>
            <a:normAutofit fontScale="62500" lnSpcReduction="20000"/>
          </a:bodyPr>
          <a:lstStyle/>
          <a:p>
            <a:pPr algn="just"/>
            <a:endParaRPr lang="en-US" dirty="0">
              <a:solidFill>
                <a:schemeClr val="tx1"/>
              </a:solidFill>
            </a:endParaRPr>
          </a:p>
          <a:p>
            <a:pPr algn="just">
              <a:buFont typeface="Wingdings" panose="05000000000000000000" pitchFamily="2" charset="2"/>
              <a:buChar char="§"/>
            </a:pPr>
            <a:r>
              <a:rPr lang="en-US" dirty="0">
                <a:solidFill>
                  <a:schemeClr val="tx1"/>
                </a:solidFill>
              </a:rPr>
              <a:t>Student is a member of a statutorily protected class (race, color, national origin, sex, or disability), and the peer harassment is based upon the protected class</a:t>
            </a:r>
          </a:p>
          <a:p>
            <a:pPr algn="just">
              <a:buFont typeface="Wingdings" panose="05000000000000000000" pitchFamily="2" charset="2"/>
              <a:buChar char="§"/>
            </a:pPr>
            <a:endParaRPr lang="en-US" dirty="0">
              <a:solidFill>
                <a:schemeClr val="tx1"/>
              </a:solidFill>
            </a:endParaRPr>
          </a:p>
          <a:p>
            <a:pPr algn="just">
              <a:buFont typeface="Wingdings" panose="05000000000000000000" pitchFamily="2" charset="2"/>
              <a:buChar char="§"/>
            </a:pPr>
            <a:r>
              <a:rPr lang="en-US" dirty="0">
                <a:solidFill>
                  <a:schemeClr val="tx1"/>
                </a:solidFill>
              </a:rPr>
              <a:t>School system knew </a:t>
            </a:r>
            <a:r>
              <a:rPr lang="en-US" i="1" dirty="0">
                <a:solidFill>
                  <a:schemeClr val="tx1"/>
                </a:solidFill>
              </a:rPr>
              <a:t>or should have known</a:t>
            </a:r>
            <a:r>
              <a:rPr lang="en-US" dirty="0">
                <a:solidFill>
                  <a:schemeClr val="tx1"/>
                </a:solidFill>
              </a:rPr>
              <a:t> of the discriminatory harassment</a:t>
            </a:r>
          </a:p>
          <a:p>
            <a:pPr algn="just">
              <a:buFont typeface="Wingdings" panose="05000000000000000000" pitchFamily="2" charset="2"/>
              <a:buChar char="§"/>
            </a:pPr>
            <a:endParaRPr lang="en-US" dirty="0">
              <a:solidFill>
                <a:schemeClr val="tx1"/>
              </a:solidFill>
            </a:endParaRPr>
          </a:p>
          <a:p>
            <a:pPr algn="just">
              <a:buFont typeface="Wingdings" panose="05000000000000000000" pitchFamily="2" charset="2"/>
              <a:buChar char="§"/>
            </a:pPr>
            <a:r>
              <a:rPr lang="en-US" dirty="0">
                <a:solidFill>
                  <a:schemeClr val="tx1"/>
                </a:solidFill>
              </a:rPr>
              <a:t>Harassment is so severe, pervasive, or persistent as to interfere with or limit participation in the student’s education</a:t>
            </a:r>
          </a:p>
          <a:p>
            <a:pPr algn="just">
              <a:buFont typeface="Wingdings" panose="05000000000000000000" pitchFamily="2" charset="2"/>
              <a:buChar char="§"/>
            </a:pPr>
            <a:endParaRPr lang="en-US" dirty="0">
              <a:solidFill>
                <a:schemeClr val="tx1"/>
              </a:solidFill>
            </a:endParaRPr>
          </a:p>
          <a:p>
            <a:pPr algn="just">
              <a:buFont typeface="Wingdings" panose="05000000000000000000" pitchFamily="2" charset="2"/>
              <a:buChar char="§"/>
            </a:pPr>
            <a:r>
              <a:rPr lang="en-US" dirty="0">
                <a:solidFill>
                  <a:schemeClr val="tx1"/>
                </a:solidFill>
              </a:rPr>
              <a:t>School system failed to eliminate the harassment and prevent it from reoccurring </a:t>
            </a:r>
          </a:p>
          <a:p>
            <a:pPr marL="274320" indent="-274320">
              <a:buNone/>
              <a:defRPr/>
            </a:pPr>
            <a:endParaRPr lang="en-US" i="1" dirty="0">
              <a:solidFill>
                <a:schemeClr val="tx1"/>
              </a:solidFill>
            </a:endParaRPr>
          </a:p>
          <a:p>
            <a:pPr marL="274320" indent="-274320">
              <a:buNone/>
              <a:defRPr/>
            </a:pPr>
            <a:r>
              <a:rPr lang="en-US" i="1" dirty="0">
                <a:solidFill>
                  <a:schemeClr val="tx1"/>
                </a:solidFill>
              </a:rPr>
              <a:t>		  	   </a:t>
            </a:r>
            <a:r>
              <a:rPr lang="en-US" sz="2900" i="1" dirty="0">
                <a:solidFill>
                  <a:schemeClr val="tx1"/>
                </a:solidFill>
              </a:rPr>
              <a:t>Dear Colleague: Harassment and Bullying </a:t>
            </a:r>
            <a:r>
              <a:rPr lang="en-US" sz="2900" dirty="0">
                <a:solidFill>
                  <a:schemeClr val="tx1"/>
                </a:solidFill>
              </a:rPr>
              <a:t>(OCR Oct. 26, 2010)</a:t>
            </a:r>
            <a:endParaRPr lang="en-US" sz="2900" i="1" dirty="0">
              <a:solidFill>
                <a:schemeClr val="tx1"/>
              </a:solidFill>
            </a:endParaRPr>
          </a:p>
          <a:p>
            <a:endParaRPr lang="en-US" dirty="0">
              <a:solidFill>
                <a:schemeClr val="tx1"/>
              </a:solidFill>
            </a:endParaRPr>
          </a:p>
        </p:txBody>
      </p:sp>
      <p:sp>
        <p:nvSpPr>
          <p:cNvPr id="4" name="Date Placeholder 3"/>
          <p:cNvSpPr>
            <a:spLocks noGrp="1"/>
          </p:cNvSpPr>
          <p:nvPr>
            <p:ph type="dt" sz="half" idx="10"/>
          </p:nvPr>
        </p:nvSpPr>
        <p:spPr/>
        <p:txBody>
          <a:bodyPr/>
          <a:lstStyle/>
          <a:p>
            <a:r>
              <a:rPr lang="en-US" dirty="0"/>
              <a:t>8/23/2017                    </a:t>
            </a:r>
          </a:p>
        </p:txBody>
      </p:sp>
      <p:sp>
        <p:nvSpPr>
          <p:cNvPr id="6" name="Slide Number Placeholder 5"/>
          <p:cNvSpPr>
            <a:spLocks noGrp="1"/>
          </p:cNvSpPr>
          <p:nvPr>
            <p:ph type="sldNum" sz="quarter" idx="12"/>
          </p:nvPr>
        </p:nvSpPr>
        <p:spPr/>
        <p:txBody>
          <a:bodyPr/>
          <a:lstStyle/>
          <a:p>
            <a:fld id="{974AA8AF-9C87-E447-A011-21F92C5374D8}" type="slidenum">
              <a:rPr lang="en-US" smtClean="0"/>
              <a:pPr/>
              <a:t>43</a:t>
            </a:fld>
            <a:endParaRPr lang="en-US" dirty="0"/>
          </a:p>
        </p:txBody>
      </p:sp>
    </p:spTree>
    <p:extLst>
      <p:ext uri="{BB962C8B-B14F-4D97-AF65-F5344CB8AC3E}">
        <p14:creationId xmlns:p14="http://schemas.microsoft.com/office/powerpoint/2010/main" val="600227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Bullying/Harassment</a:t>
            </a:r>
          </a:p>
        </p:txBody>
      </p:sp>
      <p:sp>
        <p:nvSpPr>
          <p:cNvPr id="3" name="Content Placeholder 2"/>
          <p:cNvSpPr>
            <a:spLocks noGrp="1"/>
          </p:cNvSpPr>
          <p:nvPr>
            <p:ph idx="1"/>
          </p:nvPr>
        </p:nvSpPr>
        <p:spPr/>
        <p:txBody>
          <a:bodyPr>
            <a:normAutofit fontScale="92500"/>
          </a:bodyPr>
          <a:lstStyle/>
          <a:p>
            <a:pPr algn="just">
              <a:buFont typeface="Wingdings" panose="05000000000000000000" pitchFamily="2" charset="2"/>
              <a:buChar char="§"/>
            </a:pPr>
            <a:r>
              <a:rPr lang="en-US" dirty="0"/>
              <a:t>Bullying/Harassment of a student with a disability (SWD) is prohibited discriminatory conduct – whether based on the student’s disability or not</a:t>
            </a:r>
          </a:p>
          <a:p>
            <a:pPr algn="just">
              <a:buFont typeface="Wingdings" panose="05000000000000000000" pitchFamily="2" charset="2"/>
              <a:buChar char="§"/>
            </a:pPr>
            <a:r>
              <a:rPr lang="en-US" dirty="0"/>
              <a:t>Research is clear that, in the bullying/harassment context, SWDs with disabilities are among the most vulnerable students</a:t>
            </a:r>
          </a:p>
          <a:p>
            <a:pPr algn="just">
              <a:buFont typeface="Wingdings" panose="05000000000000000000" pitchFamily="2" charset="2"/>
              <a:buChar char="§"/>
            </a:pPr>
            <a:r>
              <a:rPr lang="en-US" dirty="0"/>
              <a:t>As with any student, bullying/harassment can have deleterious effects on SWDs – educationally and otherwise</a:t>
            </a:r>
          </a:p>
        </p:txBody>
      </p:sp>
      <p:sp>
        <p:nvSpPr>
          <p:cNvPr id="4" name="Date Placeholder 3">
            <a:extLst>
              <a:ext uri="{FF2B5EF4-FFF2-40B4-BE49-F238E27FC236}">
                <a16:creationId xmlns:a16="http://schemas.microsoft.com/office/drawing/2014/main" id="{29E6043F-61C2-44C5-8BCE-389E67DF4443}"/>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305760E2-5DDC-420C-9EF0-645ACC60B1B2}"/>
              </a:ext>
            </a:extLst>
          </p:cNvPr>
          <p:cNvSpPr>
            <a:spLocks noGrp="1"/>
          </p:cNvSpPr>
          <p:nvPr>
            <p:ph type="sldNum" sz="quarter" idx="12"/>
          </p:nvPr>
        </p:nvSpPr>
        <p:spPr/>
        <p:txBody>
          <a:bodyPr/>
          <a:lstStyle/>
          <a:p>
            <a:fld id="{0DEC491B-BF39-4D09-AF74-6809EEDDEEF8}" type="slidenum">
              <a:rPr lang="en-US" smtClean="0"/>
              <a:pPr/>
              <a:t>44</a:t>
            </a:fld>
            <a:endParaRPr lang="en-US" dirty="0"/>
          </a:p>
        </p:txBody>
      </p:sp>
    </p:spTree>
    <p:extLst>
      <p:ext uri="{BB962C8B-B14F-4D97-AF65-F5344CB8AC3E}">
        <p14:creationId xmlns:p14="http://schemas.microsoft.com/office/powerpoint/2010/main" val="1640593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  Bullying/Harassment &amp; FAPE</a:t>
            </a:r>
          </a:p>
        </p:txBody>
      </p:sp>
      <p:sp>
        <p:nvSpPr>
          <p:cNvPr id="3" name="Content Placeholder 2"/>
          <p:cNvSpPr>
            <a:spLocks noGrp="1"/>
          </p:cNvSpPr>
          <p:nvPr>
            <p:ph idx="1"/>
          </p:nvPr>
        </p:nvSpPr>
        <p:spPr/>
        <p:txBody>
          <a:bodyPr>
            <a:normAutofit/>
          </a:bodyPr>
          <a:lstStyle/>
          <a:p>
            <a:pPr algn="just"/>
            <a:endParaRPr lang="en-US" dirty="0"/>
          </a:p>
          <a:p>
            <a:pPr marL="0" indent="0" algn="just">
              <a:buNone/>
            </a:pPr>
            <a:r>
              <a:rPr lang="en-US" dirty="0"/>
              <a:t>Bullying/Harassment of a SWD may adversely affect the student’s ability to participate in or benefit from educational activities; this would likely be a denial of FAPE (as well as prohibited discriminatory behavior)</a:t>
            </a:r>
          </a:p>
          <a:p>
            <a:pPr marL="0" indent="0" algn="just">
              <a:buNone/>
            </a:pPr>
            <a:endParaRPr lang="en-US" dirty="0"/>
          </a:p>
        </p:txBody>
      </p:sp>
      <p:sp>
        <p:nvSpPr>
          <p:cNvPr id="4" name="Date Placeholder 3">
            <a:extLst>
              <a:ext uri="{FF2B5EF4-FFF2-40B4-BE49-F238E27FC236}">
                <a16:creationId xmlns:a16="http://schemas.microsoft.com/office/drawing/2014/main" id="{B88D9924-2BB9-4CCF-B976-3C94781627D1}"/>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8897E76F-D708-4C13-94D7-AD6252D21EA4}"/>
              </a:ext>
            </a:extLst>
          </p:cNvPr>
          <p:cNvSpPr>
            <a:spLocks noGrp="1"/>
          </p:cNvSpPr>
          <p:nvPr>
            <p:ph type="sldNum" sz="quarter" idx="12"/>
          </p:nvPr>
        </p:nvSpPr>
        <p:spPr/>
        <p:txBody>
          <a:bodyPr/>
          <a:lstStyle/>
          <a:p>
            <a:fld id="{0DEC491B-BF39-4D09-AF74-6809EEDDEEF8}" type="slidenum">
              <a:rPr lang="en-US" smtClean="0"/>
              <a:pPr/>
              <a:t>45</a:t>
            </a:fld>
            <a:endParaRPr lang="en-US" dirty="0"/>
          </a:p>
        </p:txBody>
      </p:sp>
    </p:spTree>
    <p:extLst>
      <p:ext uri="{BB962C8B-B14F-4D97-AF65-F5344CB8AC3E}">
        <p14:creationId xmlns:p14="http://schemas.microsoft.com/office/powerpoint/2010/main" val="16708652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  Bullying/Harassment &amp; FAPE</a:t>
            </a:r>
          </a:p>
        </p:txBody>
      </p:sp>
      <p:sp>
        <p:nvSpPr>
          <p:cNvPr id="3" name="Content Placeholder 2"/>
          <p:cNvSpPr>
            <a:spLocks noGrp="1"/>
          </p:cNvSpPr>
          <p:nvPr>
            <p:ph idx="1"/>
          </p:nvPr>
        </p:nvSpPr>
        <p:spPr/>
        <p:txBody>
          <a:bodyPr>
            <a:normAutofit/>
          </a:bodyPr>
          <a:lstStyle/>
          <a:p>
            <a:pPr algn="just"/>
            <a:endParaRPr lang="en-US" dirty="0"/>
          </a:p>
          <a:p>
            <a:pPr marL="0" indent="0" algn="just">
              <a:buNone/>
            </a:pPr>
            <a:r>
              <a:rPr lang="en-US" dirty="0"/>
              <a:t>If bullying/harassment of a SWD has occurred, it is imperative that the 504 Team (or IEP Team) meet to determine appropriate steps to address any loss of educational opportunities, to consider remedial or compensatory services, and to modify the IEP to address the student’s needs</a:t>
            </a:r>
          </a:p>
          <a:p>
            <a:pPr marL="0" indent="0" algn="just">
              <a:buNone/>
            </a:pPr>
            <a:endParaRPr lang="en-US" dirty="0"/>
          </a:p>
        </p:txBody>
      </p:sp>
      <p:sp>
        <p:nvSpPr>
          <p:cNvPr id="4" name="Date Placeholder 3">
            <a:extLst>
              <a:ext uri="{FF2B5EF4-FFF2-40B4-BE49-F238E27FC236}">
                <a16:creationId xmlns:a16="http://schemas.microsoft.com/office/drawing/2014/main" id="{397B5992-26D2-423F-9D00-E215D0B743B7}"/>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AE7743C3-2ED4-4564-BF21-61E0735CBF8E}"/>
              </a:ext>
            </a:extLst>
          </p:cNvPr>
          <p:cNvSpPr>
            <a:spLocks noGrp="1"/>
          </p:cNvSpPr>
          <p:nvPr>
            <p:ph type="sldNum" sz="quarter" idx="12"/>
          </p:nvPr>
        </p:nvSpPr>
        <p:spPr/>
        <p:txBody>
          <a:bodyPr/>
          <a:lstStyle/>
          <a:p>
            <a:fld id="{0DEC491B-BF39-4D09-AF74-6809EEDDEEF8}" type="slidenum">
              <a:rPr lang="en-US" smtClean="0"/>
              <a:pPr/>
              <a:t>46</a:t>
            </a:fld>
            <a:endParaRPr lang="en-US" dirty="0"/>
          </a:p>
        </p:txBody>
      </p:sp>
    </p:spTree>
    <p:extLst>
      <p:ext uri="{BB962C8B-B14F-4D97-AF65-F5344CB8AC3E}">
        <p14:creationId xmlns:p14="http://schemas.microsoft.com/office/powerpoint/2010/main" val="13317907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  Bullying/Harassment &amp; FAPE</a:t>
            </a:r>
          </a:p>
        </p:txBody>
      </p:sp>
      <p:sp>
        <p:nvSpPr>
          <p:cNvPr id="3" name="Content Placeholder 2"/>
          <p:cNvSpPr>
            <a:spLocks noGrp="1"/>
          </p:cNvSpPr>
          <p:nvPr>
            <p:ph idx="1"/>
          </p:nvPr>
        </p:nvSpPr>
        <p:spPr/>
        <p:txBody>
          <a:bodyPr>
            <a:normAutofit fontScale="92500" lnSpcReduction="10000"/>
          </a:bodyPr>
          <a:lstStyle/>
          <a:p>
            <a:pPr marL="0" indent="0" algn="just">
              <a:buNone/>
            </a:pPr>
            <a:r>
              <a:rPr lang="en-US" dirty="0"/>
              <a:t>“Educational activities” include not only academics, but all other activities which students typically have the opportunity to access daily or periodically in school-related environments, such as:</a:t>
            </a:r>
          </a:p>
          <a:p>
            <a:pPr lvl="1" algn="just"/>
            <a:r>
              <a:rPr lang="en-US" dirty="0"/>
              <a:t>     Lunch</a:t>
            </a:r>
          </a:p>
          <a:p>
            <a:pPr lvl="1" algn="just"/>
            <a:r>
              <a:rPr lang="en-US" dirty="0"/>
              <a:t>     PE</a:t>
            </a:r>
          </a:p>
          <a:p>
            <a:pPr lvl="1" algn="just"/>
            <a:r>
              <a:rPr lang="en-US" dirty="0"/>
              <a:t>     Bus</a:t>
            </a:r>
          </a:p>
          <a:p>
            <a:pPr lvl="1" algn="just"/>
            <a:r>
              <a:rPr lang="en-US" dirty="0"/>
              <a:t>     Hallways, recess</a:t>
            </a:r>
          </a:p>
          <a:p>
            <a:pPr lvl="1" algn="just"/>
            <a:r>
              <a:rPr lang="en-US" dirty="0"/>
              <a:t>     Extra-curricular (e.g., sports, clubs)</a:t>
            </a:r>
          </a:p>
          <a:p>
            <a:pPr lvl="1" algn="just"/>
            <a:r>
              <a:rPr lang="en-US" dirty="0"/>
              <a:t>     Field trips</a:t>
            </a:r>
          </a:p>
        </p:txBody>
      </p:sp>
      <p:sp>
        <p:nvSpPr>
          <p:cNvPr id="4" name="Date Placeholder 3">
            <a:extLst>
              <a:ext uri="{FF2B5EF4-FFF2-40B4-BE49-F238E27FC236}">
                <a16:creationId xmlns:a16="http://schemas.microsoft.com/office/drawing/2014/main" id="{175A56DC-DBA3-438D-9EE1-794F82DFBFFF}"/>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7740D60A-C042-4C20-B5C0-234D6EDABC22}"/>
              </a:ext>
            </a:extLst>
          </p:cNvPr>
          <p:cNvSpPr>
            <a:spLocks noGrp="1"/>
          </p:cNvSpPr>
          <p:nvPr>
            <p:ph type="sldNum" sz="quarter" idx="12"/>
          </p:nvPr>
        </p:nvSpPr>
        <p:spPr/>
        <p:txBody>
          <a:bodyPr/>
          <a:lstStyle/>
          <a:p>
            <a:fld id="{0DEC491B-BF39-4D09-AF74-6809EEDDEEF8}" type="slidenum">
              <a:rPr lang="en-US" smtClean="0"/>
              <a:pPr/>
              <a:t>47</a:t>
            </a:fld>
            <a:endParaRPr lang="en-US" dirty="0"/>
          </a:p>
        </p:txBody>
      </p:sp>
    </p:spTree>
    <p:extLst>
      <p:ext uri="{BB962C8B-B14F-4D97-AF65-F5344CB8AC3E}">
        <p14:creationId xmlns:p14="http://schemas.microsoft.com/office/powerpoint/2010/main" val="34878701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  Bullying/Harassment &amp; FAPE</a:t>
            </a:r>
          </a:p>
        </p:txBody>
      </p:sp>
      <p:sp>
        <p:nvSpPr>
          <p:cNvPr id="3" name="Content Placeholder 2"/>
          <p:cNvSpPr>
            <a:spLocks noGrp="1"/>
          </p:cNvSpPr>
          <p:nvPr>
            <p:ph idx="1"/>
          </p:nvPr>
        </p:nvSpPr>
        <p:spPr/>
        <p:txBody>
          <a:bodyPr>
            <a:normAutofit/>
          </a:bodyPr>
          <a:lstStyle/>
          <a:p>
            <a:pPr marL="0" indent="0" algn="just">
              <a:buNone/>
            </a:pPr>
            <a:r>
              <a:rPr lang="en-US" dirty="0"/>
              <a:t>Student “needs” (as reflected in the 504 Plan or IEP) in response to bullying could include, for example:</a:t>
            </a:r>
          </a:p>
          <a:p>
            <a:pPr lvl="1" algn="just"/>
            <a:r>
              <a:rPr lang="en-US" dirty="0"/>
              <a:t> Counseling as a related service</a:t>
            </a:r>
          </a:p>
          <a:p>
            <a:pPr lvl="1" algn="just"/>
            <a:r>
              <a:rPr lang="en-US" dirty="0"/>
              <a:t> Additional assistance with transitions</a:t>
            </a:r>
          </a:p>
          <a:p>
            <a:pPr lvl="1" algn="just"/>
            <a:r>
              <a:rPr lang="en-US" dirty="0"/>
              <a:t> Social skills training</a:t>
            </a:r>
          </a:p>
          <a:p>
            <a:pPr lvl="1" algn="just"/>
            <a:r>
              <a:rPr lang="en-US" dirty="0"/>
              <a:t> Bus aide</a:t>
            </a:r>
          </a:p>
          <a:p>
            <a:pPr lvl="1" algn="just"/>
            <a:r>
              <a:rPr lang="en-US" dirty="0"/>
              <a:t> Before/After-school academic supports</a:t>
            </a:r>
          </a:p>
        </p:txBody>
      </p:sp>
      <p:sp>
        <p:nvSpPr>
          <p:cNvPr id="4" name="Date Placeholder 3">
            <a:extLst>
              <a:ext uri="{FF2B5EF4-FFF2-40B4-BE49-F238E27FC236}">
                <a16:creationId xmlns:a16="http://schemas.microsoft.com/office/drawing/2014/main" id="{CE33D0C7-EF75-46B3-A616-5B57E2147A68}"/>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45B2E778-0D18-4F3E-A355-435788C0A85F}"/>
              </a:ext>
            </a:extLst>
          </p:cNvPr>
          <p:cNvSpPr>
            <a:spLocks noGrp="1"/>
          </p:cNvSpPr>
          <p:nvPr>
            <p:ph type="sldNum" sz="quarter" idx="12"/>
          </p:nvPr>
        </p:nvSpPr>
        <p:spPr/>
        <p:txBody>
          <a:bodyPr/>
          <a:lstStyle/>
          <a:p>
            <a:fld id="{0DEC491B-BF39-4D09-AF74-6809EEDDEEF8}" type="slidenum">
              <a:rPr lang="en-US" smtClean="0"/>
              <a:pPr/>
              <a:t>48</a:t>
            </a:fld>
            <a:endParaRPr lang="en-US" dirty="0"/>
          </a:p>
        </p:txBody>
      </p:sp>
    </p:spTree>
    <p:extLst>
      <p:ext uri="{BB962C8B-B14F-4D97-AF65-F5344CB8AC3E}">
        <p14:creationId xmlns:p14="http://schemas.microsoft.com/office/powerpoint/2010/main" val="3715663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1143000"/>
          </a:xfrm>
        </p:spPr>
        <p:txBody>
          <a:bodyPr>
            <a:normAutofit fontScale="90000"/>
          </a:bodyPr>
          <a:lstStyle/>
          <a:p>
            <a:r>
              <a:rPr lang="en-US" sz="4200" dirty="0"/>
              <a:t>  Bullying/Harassment: The rest of</a:t>
            </a:r>
            <a:br>
              <a:rPr lang="en-US" sz="4200" dirty="0"/>
            </a:br>
            <a:r>
              <a:rPr lang="en-US" sz="4200" dirty="0"/>
              <a:t>  the school environment</a:t>
            </a:r>
          </a:p>
        </p:txBody>
      </p:sp>
      <p:sp>
        <p:nvSpPr>
          <p:cNvPr id="3" name="Content Placeholder 2"/>
          <p:cNvSpPr>
            <a:spLocks noGrp="1"/>
          </p:cNvSpPr>
          <p:nvPr>
            <p:ph idx="1"/>
          </p:nvPr>
        </p:nvSpPr>
        <p:spPr/>
        <p:txBody>
          <a:bodyPr>
            <a:normAutofit fontScale="92500" lnSpcReduction="10000"/>
          </a:bodyPr>
          <a:lstStyle/>
          <a:p>
            <a:pPr algn="just"/>
            <a:endParaRPr lang="en-US" dirty="0"/>
          </a:p>
          <a:p>
            <a:pPr algn="just">
              <a:buFont typeface="Wingdings" panose="05000000000000000000" pitchFamily="2" charset="2"/>
              <a:buChar char="§"/>
            </a:pPr>
            <a:r>
              <a:rPr lang="en-US" dirty="0"/>
              <a:t>If bullying/harassment has occurred, the LEA is obligated to take direct and affirmative steps which are reasonably calculated to prevent the recurrence of such behavior</a:t>
            </a:r>
          </a:p>
          <a:p>
            <a:pPr algn="just">
              <a:buFont typeface="Wingdings" panose="05000000000000000000" pitchFamily="2" charset="2"/>
              <a:buChar char="§"/>
            </a:pPr>
            <a:endParaRPr lang="en-US" dirty="0"/>
          </a:p>
          <a:p>
            <a:pPr algn="just">
              <a:buFont typeface="Wingdings" panose="05000000000000000000" pitchFamily="2" charset="2"/>
              <a:buChar char="§"/>
            </a:pPr>
            <a:r>
              <a:rPr lang="en-US" dirty="0"/>
              <a:t>Training of staff and broad dissemination of appropriate information are important components of a comprehensive plan to address bullying/harassment of all students</a:t>
            </a:r>
          </a:p>
        </p:txBody>
      </p:sp>
      <p:sp>
        <p:nvSpPr>
          <p:cNvPr id="4" name="Date Placeholder 3">
            <a:extLst>
              <a:ext uri="{FF2B5EF4-FFF2-40B4-BE49-F238E27FC236}">
                <a16:creationId xmlns:a16="http://schemas.microsoft.com/office/drawing/2014/main" id="{9EA5CA18-3E6D-4B8C-BC6D-A82B3E902A37}"/>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E254F468-A6D1-4C9F-B90D-21DF68B2C758}"/>
              </a:ext>
            </a:extLst>
          </p:cNvPr>
          <p:cNvSpPr>
            <a:spLocks noGrp="1"/>
          </p:cNvSpPr>
          <p:nvPr>
            <p:ph type="sldNum" sz="quarter" idx="12"/>
          </p:nvPr>
        </p:nvSpPr>
        <p:spPr/>
        <p:txBody>
          <a:bodyPr/>
          <a:lstStyle/>
          <a:p>
            <a:fld id="{0DEC491B-BF39-4D09-AF74-6809EEDDEEF8}" type="slidenum">
              <a:rPr lang="en-US" smtClean="0"/>
              <a:pPr/>
              <a:t>49</a:t>
            </a:fld>
            <a:endParaRPr lang="en-US" dirty="0"/>
          </a:p>
        </p:txBody>
      </p:sp>
    </p:spTree>
    <p:extLst>
      <p:ext uri="{BB962C8B-B14F-4D97-AF65-F5344CB8AC3E}">
        <p14:creationId xmlns:p14="http://schemas.microsoft.com/office/powerpoint/2010/main" val="2796627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Resources</a:t>
            </a:r>
          </a:p>
        </p:txBody>
      </p:sp>
      <p:sp>
        <p:nvSpPr>
          <p:cNvPr id="3" name="Content Placeholder 2"/>
          <p:cNvSpPr>
            <a:spLocks noGrp="1"/>
          </p:cNvSpPr>
          <p:nvPr>
            <p:ph idx="1"/>
          </p:nvPr>
        </p:nvSpPr>
        <p:spPr/>
        <p:txBody>
          <a:bodyPr>
            <a:normAutofit/>
          </a:bodyPr>
          <a:lstStyle/>
          <a:p>
            <a:pPr algn="just">
              <a:buFont typeface="Wingdings" panose="05000000000000000000" pitchFamily="2" charset="2"/>
              <a:buChar char="§"/>
            </a:pPr>
            <a:r>
              <a:rPr lang="en-US" i="1" dirty="0"/>
              <a:t>Dear Colleague Letter: Responding to Bullying of Students with Disabilities </a:t>
            </a:r>
            <a:r>
              <a:rPr lang="en-US" dirty="0"/>
              <a:t>(OCR Oct. 2014)</a:t>
            </a:r>
          </a:p>
          <a:p>
            <a:pPr lvl="1" algn="just">
              <a:buFont typeface="Wingdings" panose="05000000000000000000" pitchFamily="2" charset="2"/>
              <a:buChar char="§"/>
            </a:pPr>
            <a:r>
              <a:rPr lang="en-US" dirty="0"/>
              <a:t>Includes references to prior USDOE guidance letters and information on bullying</a:t>
            </a:r>
          </a:p>
          <a:p>
            <a:pPr lvl="1" algn="just">
              <a:buFont typeface="Wingdings" panose="05000000000000000000" pitchFamily="2" charset="2"/>
              <a:buChar char="§"/>
            </a:pPr>
            <a:endParaRPr lang="en-US" dirty="0"/>
          </a:p>
          <a:p>
            <a:pPr algn="just">
              <a:buFont typeface="Wingdings" panose="05000000000000000000" pitchFamily="2" charset="2"/>
              <a:buChar char="§"/>
            </a:pPr>
            <a:r>
              <a:rPr lang="en-US" i="1" dirty="0"/>
              <a:t>Parent &amp; Educator Resource Guide to Section 504 in Public Elementary and Secondary Schools </a:t>
            </a:r>
            <a:r>
              <a:rPr lang="en-US" dirty="0"/>
              <a:t>(OCR Dec. 2016)</a:t>
            </a:r>
          </a:p>
        </p:txBody>
      </p:sp>
      <p:sp>
        <p:nvSpPr>
          <p:cNvPr id="4" name="Date Placeholder 3">
            <a:extLst>
              <a:ext uri="{FF2B5EF4-FFF2-40B4-BE49-F238E27FC236}">
                <a16:creationId xmlns:a16="http://schemas.microsoft.com/office/drawing/2014/main" id="{ED22621A-C9C8-4074-A64D-7F4D8443EC32}"/>
              </a:ext>
            </a:extLst>
          </p:cNvPr>
          <p:cNvSpPr>
            <a:spLocks noGrp="1"/>
          </p:cNvSpPr>
          <p:nvPr>
            <p:ph type="dt" sz="half" idx="10"/>
          </p:nvPr>
        </p:nvSpPr>
        <p:spPr/>
        <p:txBody>
          <a:bodyPr/>
          <a:lstStyle/>
          <a:p>
            <a:r>
              <a:rPr lang="en-US" dirty="0"/>
              <a:t>8/23/2017                    </a:t>
            </a:r>
          </a:p>
        </p:txBody>
      </p:sp>
      <p:sp>
        <p:nvSpPr>
          <p:cNvPr id="5" name="Slide Number Placeholder 4">
            <a:extLst>
              <a:ext uri="{FF2B5EF4-FFF2-40B4-BE49-F238E27FC236}">
                <a16:creationId xmlns:a16="http://schemas.microsoft.com/office/drawing/2014/main" id="{442E3C7E-E80F-4F72-8C68-AC9B2F93AA4F}"/>
              </a:ext>
            </a:extLst>
          </p:cNvPr>
          <p:cNvSpPr>
            <a:spLocks noGrp="1"/>
          </p:cNvSpPr>
          <p:nvPr>
            <p:ph type="sldNum" sz="quarter" idx="12"/>
          </p:nvPr>
        </p:nvSpPr>
        <p:spPr/>
        <p:txBody>
          <a:bodyPr/>
          <a:lstStyle/>
          <a:p>
            <a:fld id="{0DEC491B-BF39-4D09-AF74-6809EEDDEEF8}" type="slidenum">
              <a:rPr lang="en-US" smtClean="0"/>
              <a:pPr/>
              <a:t>50</a:t>
            </a:fld>
            <a:endParaRPr lang="en-US" dirty="0"/>
          </a:p>
        </p:txBody>
      </p:sp>
    </p:spTree>
    <p:extLst>
      <p:ext uri="{BB962C8B-B14F-4D97-AF65-F5344CB8AC3E}">
        <p14:creationId xmlns:p14="http://schemas.microsoft.com/office/powerpoint/2010/main" val="14877188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716881"/>
            <a:ext cx="5715000" cy="4292600"/>
          </a:xfrm>
        </p:spPr>
      </p:pic>
      <p:sp>
        <p:nvSpPr>
          <p:cNvPr id="3" name="Date Placeholder 2"/>
          <p:cNvSpPr>
            <a:spLocks noGrp="1"/>
          </p:cNvSpPr>
          <p:nvPr>
            <p:ph type="dt" sz="half" idx="10"/>
          </p:nvPr>
        </p:nvSpPr>
        <p:spPr/>
        <p:txBody>
          <a:bodyPr/>
          <a:lstStyle/>
          <a:p>
            <a:r>
              <a:rPr lang="en-US"/>
              <a:t>8/23/2017</a:t>
            </a:r>
            <a:endParaRPr lang="en-US" dirty="0"/>
          </a:p>
        </p:txBody>
      </p:sp>
      <p:sp>
        <p:nvSpPr>
          <p:cNvPr id="4" name="Footer Placeholder 3"/>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51</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1353</TotalTime>
  <Words>2776</Words>
  <Application>Microsoft Office PowerPoint</Application>
  <PresentationFormat>On-screen Show (4:3)</PresentationFormat>
  <Paragraphs>451</Paragraphs>
  <Slides>51</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Wingdings</vt:lpstr>
      <vt:lpstr>Office Theme</vt:lpstr>
      <vt:lpstr>  Section 504 </vt:lpstr>
      <vt:lpstr>What is Section 504 ?</vt:lpstr>
      <vt:lpstr> What is ADA ?</vt:lpstr>
      <vt:lpstr> What is ADA ?</vt:lpstr>
      <vt:lpstr>Qualified Individual with a Disability</vt:lpstr>
      <vt:lpstr>Definition of Disability</vt:lpstr>
      <vt:lpstr>Physical Impairment</vt:lpstr>
      <vt:lpstr>Mental Impairment</vt:lpstr>
      <vt:lpstr>Major Life Activity</vt:lpstr>
      <vt:lpstr>Major Bodily Function</vt:lpstr>
      <vt:lpstr>Episodic or In Remission ?</vt:lpstr>
      <vt:lpstr>  Substantially Limits</vt:lpstr>
      <vt:lpstr>Substantially Limits</vt:lpstr>
      <vt:lpstr>What is NOT an Impairment ?</vt:lpstr>
      <vt:lpstr>What is NOT an Impairment ?</vt:lpstr>
      <vt:lpstr>What is NOT a Disability ?</vt:lpstr>
      <vt:lpstr>What Impairments &amp; How Many ?</vt:lpstr>
      <vt:lpstr>Mitigating Measures</vt:lpstr>
      <vt:lpstr>  Mitigating Measures ?</vt:lpstr>
      <vt:lpstr>“Importance” of Major Life Activity</vt:lpstr>
      <vt:lpstr>  Allergies</vt:lpstr>
      <vt:lpstr>“Record” of Impairment</vt:lpstr>
      <vt:lpstr>“Regarded” as Having Impairment</vt:lpstr>
      <vt:lpstr>  Transitory AND Minor Impairments ?</vt:lpstr>
      <vt:lpstr>      Some Critical Components of       Section 504</vt:lpstr>
      <vt:lpstr>Not IDEA =&gt; Not 504 ?</vt:lpstr>
      <vt:lpstr>Health &amp; IHCPs</vt:lpstr>
      <vt:lpstr>504 Forever ?</vt:lpstr>
      <vt:lpstr>Related Services ?</vt:lpstr>
      <vt:lpstr>Consistency of Process</vt:lpstr>
      <vt:lpstr> Reasonable Accommodations ?</vt:lpstr>
      <vt:lpstr>Accommodations in Advanced Placement and Honors Classes ?</vt:lpstr>
      <vt:lpstr>  Cypress-Fairbanks Factors</vt:lpstr>
      <vt:lpstr> LRE Issues</vt:lpstr>
      <vt:lpstr>   504 Plan Implementation</vt:lpstr>
      <vt:lpstr>  Consistent Implementation</vt:lpstr>
      <vt:lpstr> Staffing for Health-Related Issues </vt:lpstr>
      <vt:lpstr>  If not eligible, then … ?</vt:lpstr>
      <vt:lpstr>  Procedural Safeguards</vt:lpstr>
      <vt:lpstr>  Procedural Safeguards</vt:lpstr>
      <vt:lpstr>It’s The Law  (for students with disabilities)</vt:lpstr>
      <vt:lpstr>Other Critical 504 Issues</vt:lpstr>
      <vt:lpstr> What Does OCR Consider    Discriminatory Harassment ?</vt:lpstr>
      <vt:lpstr>Bullying/Harassment</vt:lpstr>
      <vt:lpstr>  Bullying/Harassment &amp; FAPE</vt:lpstr>
      <vt:lpstr>  Bullying/Harassment &amp; FAPE</vt:lpstr>
      <vt:lpstr>  Bullying/Harassment &amp; FAPE</vt:lpstr>
      <vt:lpstr>  Bullying/Harassment &amp; FAPE</vt:lpstr>
      <vt:lpstr>  Bullying/Harassment: The rest of   the school environment</vt:lpstr>
      <vt:lpstr>   Resources</vt:lpstr>
      <vt:lpstr>Questions ?</vt:lpstr>
    </vt:vector>
  </TitlesOfParts>
  <Company>Venyu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504 Basics and Beyond</dc:title>
  <dc:creator>mlosch_HAS</dc:creator>
  <cp:lastModifiedBy>Wayne Stewart</cp:lastModifiedBy>
  <cp:revision>161</cp:revision>
  <cp:lastPrinted>2014-09-10T23:25:18Z</cp:lastPrinted>
  <dcterms:created xsi:type="dcterms:W3CDTF">2013-10-29T22:59:38Z</dcterms:created>
  <dcterms:modified xsi:type="dcterms:W3CDTF">2017-08-17T15:56:04Z</dcterms:modified>
</cp:coreProperties>
</file>