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0"/>
  </p:notesMasterIdLst>
  <p:sldIdLst>
    <p:sldId id="290" r:id="rId3"/>
    <p:sldId id="256" r:id="rId4"/>
    <p:sldId id="318" r:id="rId5"/>
    <p:sldId id="317" r:id="rId6"/>
    <p:sldId id="316" r:id="rId7"/>
    <p:sldId id="315" r:id="rId8"/>
    <p:sldId id="319" r:id="rId9"/>
    <p:sldId id="313" r:id="rId10"/>
    <p:sldId id="299" r:id="rId11"/>
    <p:sldId id="320" r:id="rId12"/>
    <p:sldId id="321" r:id="rId13"/>
    <p:sldId id="259" r:id="rId14"/>
    <p:sldId id="270" r:id="rId15"/>
    <p:sldId id="260" r:id="rId16"/>
    <p:sldId id="261" r:id="rId17"/>
    <p:sldId id="271" r:id="rId18"/>
    <p:sldId id="29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2686"/>
    <a:srgbClr val="0099FF"/>
    <a:srgbClr val="FFFFCC"/>
    <a:srgbClr val="FFD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94" d="100"/>
          <a:sy n="94" d="100"/>
        </p:scale>
        <p:origin x="96" y="13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1502262271712475E-2"/>
                  <c:y val="-3.46320346320346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79-4874-BC74-C2F7D6D28073}"/>
                </c:ext>
              </c:extLst>
            </c:dLbl>
            <c:dLbl>
              <c:idx val="1"/>
              <c:layout>
                <c:manualLayout>
                  <c:x val="-1.4176018022270611E-2"/>
                  <c:y val="-3.2158317872603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79-4874-BC74-C2F7D6D28073}"/>
                </c:ext>
              </c:extLst>
            </c:dLbl>
            <c:dLbl>
              <c:idx val="2"/>
              <c:layout>
                <c:manualLayout>
                  <c:x val="-1.2600904908684988E-2"/>
                  <c:y val="-4.4526901669758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79-4874-BC74-C2F7D6D28073}"/>
                </c:ext>
              </c:extLst>
            </c:dLbl>
            <c:dLbl>
              <c:idx val="3"/>
              <c:layout>
                <c:manualLayout>
                  <c:x val="-1.7326244249441857E-2"/>
                  <c:y val="-4.4526901669758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79-4874-BC74-C2F7D6D28073}"/>
                </c:ext>
              </c:extLst>
            </c:dLbl>
            <c:dLbl>
              <c:idx val="4"/>
              <c:layout>
                <c:manualLayout>
                  <c:x val="-2.9927149158126845E-2"/>
                  <c:y val="4.7000618429189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79-4874-BC74-C2F7D6D28073}"/>
                </c:ext>
              </c:extLst>
            </c:dLbl>
            <c:dLbl>
              <c:idx val="5"/>
              <c:layout>
                <c:manualLayout>
                  <c:x val="-4.410316718039746E-2"/>
                  <c:y val="-5.4421768707482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79-4874-BC74-C2F7D6D28073}"/>
                </c:ext>
              </c:extLst>
            </c:dLbl>
            <c:dLbl>
              <c:idx val="6"/>
              <c:layout>
                <c:manualLayout>
                  <c:x val="-3.3077375385298091E-2"/>
                  <c:y val="-3.4631937241611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679-4874-BC74-C2F7D6D28073}"/>
                </c:ext>
              </c:extLst>
            </c:dLbl>
            <c:dLbl>
              <c:idx val="7"/>
              <c:layout>
                <c:manualLayout>
                  <c:x val="-3.6035926197219022E-2"/>
                  <c:y val="-6.6016317680405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79-4874-BC74-C2F7D6D28073}"/>
                </c:ext>
              </c:extLst>
            </c:dLbl>
            <c:dLbl>
              <c:idx val="8"/>
              <c:layout>
                <c:manualLayout>
                  <c:x val="-3.780271472605496E-2"/>
                  <c:y val="-2.9684601113172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679-4874-BC74-C2F7D6D28073}"/>
                </c:ext>
              </c:extLst>
            </c:dLbl>
            <c:dLbl>
              <c:idx val="9"/>
              <c:layout>
                <c:manualLayout>
                  <c:x val="-2.9927149158126845E-2"/>
                  <c:y val="-3.4632034632034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679-4874-BC74-C2F7D6D28073}"/>
                </c:ext>
              </c:extLst>
            </c:dLbl>
            <c:dLbl>
              <c:idx val="10"/>
              <c:layout>
                <c:manualLayout>
                  <c:x val="-2.6776922930955599E-2"/>
                  <c:y val="-2.9684601113172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679-4874-BC74-C2F7D6D28073}"/>
                </c:ext>
              </c:extLst>
            </c:dLbl>
            <c:dLbl>
              <c:idx val="11"/>
              <c:layout>
                <c:manualLayout>
                  <c:x val="-3.1232761652081682E-2"/>
                  <c:y val="-7.01139187462690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679-4874-BC74-C2F7D6D28073}"/>
                </c:ext>
              </c:extLst>
            </c:dLbl>
            <c:dLbl>
              <c:idx val="12"/>
              <c:layout>
                <c:manualLayout>
                  <c:x val="-3.1502303738407518E-2"/>
                  <c:y val="-5.0788083030876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679-4874-BC74-C2F7D6D28073}"/>
                </c:ext>
              </c:extLst>
            </c:dLbl>
            <c:dLbl>
              <c:idx val="13"/>
              <c:layout>
                <c:manualLayout>
                  <c:x val="-4.1683591623302083E-2"/>
                  <c:y val="-5.27978739215422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679-4874-BC74-C2F7D6D28073}"/>
                </c:ext>
              </c:extLst>
            </c:dLbl>
            <c:dLbl>
              <c:idx val="14"/>
              <c:layout>
                <c:manualLayout>
                  <c:x val="-5.1709188911636769E-2"/>
                  <c:y val="-4.359901194401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679-4874-BC74-C2F7D6D28073}"/>
                </c:ext>
              </c:extLst>
            </c:dLbl>
            <c:dLbl>
              <c:idx val="15"/>
              <c:layout>
                <c:manualLayout>
                  <c:x val="-4.3102963585855296E-2"/>
                  <c:y val="-4.3134956063845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679-4874-BC74-C2F7D6D28073}"/>
                </c:ext>
              </c:extLst>
            </c:dLbl>
            <c:dLbl>
              <c:idx val="16"/>
              <c:layout>
                <c:manualLayout>
                  <c:x val="-1.5176193074584041E-2"/>
                  <c:y val="-6.81041278556028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679-4874-BC74-C2F7D6D28073}"/>
                </c:ext>
              </c:extLst>
            </c:dLbl>
            <c:dLbl>
              <c:idx val="17"/>
              <c:layout>
                <c:manualLayout>
                  <c:x val="-1.1025791795099365E-2"/>
                  <c:y val="-6.1842918985776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679-4874-BC74-C2F7D6D28073}"/>
                </c:ext>
              </c:extLst>
            </c:dLbl>
            <c:dLbl>
              <c:idx val="18"/>
              <c:layout>
                <c:manualLayout>
                  <c:x val="-3.3077375385298209E-2"/>
                  <c:y val="4.2053184910327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679-4874-BC74-C2F7D6D280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'State Aid%'!$B$36:$R$36</c:f>
              <c:strCache>
                <c:ptCount val="17"/>
                <c:pt idx="0">
                  <c:v>FY09</c:v>
                </c:pt>
                <c:pt idx="1">
                  <c:v>FY10</c:v>
                </c:pt>
                <c:pt idx="2">
                  <c:v>FY11</c:v>
                </c:pt>
                <c:pt idx="3">
                  <c:v>FY12</c:v>
                </c:pt>
                <c:pt idx="4">
                  <c:v>FY13</c:v>
                </c:pt>
                <c:pt idx="5">
                  <c:v>FY14</c:v>
                </c:pt>
                <c:pt idx="6">
                  <c:v>FY15</c:v>
                </c:pt>
                <c:pt idx="7">
                  <c:v>FY16</c:v>
                </c:pt>
                <c:pt idx="8">
                  <c:v>FY17</c:v>
                </c:pt>
                <c:pt idx="9">
                  <c:v>FY18</c:v>
                </c:pt>
                <c:pt idx="10">
                  <c:v>FY19</c:v>
                </c:pt>
                <c:pt idx="11">
                  <c:v>FY20</c:v>
                </c:pt>
                <c:pt idx="12">
                  <c:v>FY21</c:v>
                </c:pt>
                <c:pt idx="13">
                  <c:v>FY22</c:v>
                </c:pt>
                <c:pt idx="14">
                  <c:v>FY23</c:v>
                </c:pt>
                <c:pt idx="15">
                  <c:v>FY24</c:v>
                </c:pt>
                <c:pt idx="16">
                  <c:v>FY25</c:v>
                </c:pt>
              </c:strCache>
            </c:strRef>
          </c:cat>
          <c:val>
            <c:numRef>
              <c:f>'State Aid%'!$B$37:$R$37</c:f>
              <c:numCache>
                <c:formatCode>0.0%</c:formatCode>
                <c:ptCount val="17"/>
                <c:pt idx="0">
                  <c:v>0.4</c:v>
                </c:pt>
                <c:pt idx="1">
                  <c:v>0.376</c:v>
                </c:pt>
                <c:pt idx="2">
                  <c:v>0.33700000000000002</c:v>
                </c:pt>
                <c:pt idx="3">
                  <c:v>0.30299999999999999</c:v>
                </c:pt>
                <c:pt idx="4">
                  <c:v>0.29699999999999999</c:v>
                </c:pt>
                <c:pt idx="5">
                  <c:v>0.311</c:v>
                </c:pt>
                <c:pt idx="6">
                  <c:v>0.311</c:v>
                </c:pt>
                <c:pt idx="7">
                  <c:v>0.309</c:v>
                </c:pt>
                <c:pt idx="8">
                  <c:v>0.33100000000000002</c:v>
                </c:pt>
                <c:pt idx="9">
                  <c:v>0.32700000000000001</c:v>
                </c:pt>
                <c:pt idx="10">
                  <c:v>0.33179999999999998</c:v>
                </c:pt>
                <c:pt idx="11">
                  <c:v>0.31175976498222913</c:v>
                </c:pt>
                <c:pt idx="12">
                  <c:v>0.31130194002946754</c:v>
                </c:pt>
                <c:pt idx="13">
                  <c:v>0.32100000000000001</c:v>
                </c:pt>
                <c:pt idx="14">
                  <c:v>0.34045880358193431</c:v>
                </c:pt>
                <c:pt idx="15">
                  <c:v>0.36599999999999999</c:v>
                </c:pt>
                <c:pt idx="16">
                  <c:v>0.36020000000000002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5679-4874-BC74-C2F7D6D28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-1065050256"/>
        <c:axId val="-1065048624"/>
      </c:lineChart>
      <c:catAx>
        <c:axId val="-106505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65048624"/>
        <c:crosses val="autoZero"/>
        <c:auto val="1"/>
        <c:lblAlgn val="ctr"/>
        <c:lblOffset val="100"/>
        <c:noMultiLvlLbl val="0"/>
      </c:catAx>
      <c:valAx>
        <c:axId val="-1065048624"/>
        <c:scaling>
          <c:orientation val="minMax"/>
          <c:min val="0.25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65050256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24C-4B1D-9D22-A1DF501FAA66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24C-4B1D-9D22-A1DF501FAA6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24C-4B1D-9D22-A1DF501FAA66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24C-4B1D-9D22-A1DF501FAA66}"/>
              </c:ext>
            </c:extLst>
          </c:dPt>
          <c:dLbls>
            <c:dLbl>
              <c:idx val="0"/>
              <c:layout>
                <c:manualLayout>
                  <c:x val="0.1246548168594242"/>
                  <c:y val="0.14100185528756956"/>
                </c:manualLayout>
              </c:layout>
              <c:tx>
                <c:rich>
                  <a:bodyPr/>
                  <a:lstStyle/>
                  <a:p>
                    <a:fld id="{CE79143D-4E35-477B-B6F3-68BE68B0420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A97764A-BFB7-4BB6-B130-83513A609F20}" type="VALUE">
                      <a:rPr lang="en-US" baseline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24C-4B1D-9D22-A1DF501FAA66}"/>
                </c:ext>
              </c:extLst>
            </c:dLbl>
            <c:dLbl>
              <c:idx val="1"/>
              <c:layout>
                <c:manualLayout>
                  <c:x val="-0.13254436223027385"/>
                  <c:y val="0.18305504019789742"/>
                </c:manualLayout>
              </c:layout>
              <c:tx>
                <c:rich>
                  <a:bodyPr/>
                  <a:lstStyle/>
                  <a:p>
                    <a:fld id="{C5059095-1F50-407E-B243-DB9D3FAADDEF}" type="CATEGORYNAME">
                      <a:rPr lang="en-US" sz="1600" b="1"/>
                      <a:pPr/>
                      <a:t>[CATEGORY NAME]</a:t>
                    </a:fld>
                    <a:endParaRPr lang="en-US" sz="1600" b="1" baseline="0"/>
                  </a:p>
                  <a:p>
                    <a:fld id="{81B278FC-1216-4E0C-8D4C-8EF9FB057074}" type="VALUE">
                      <a:rPr lang="en-US" sz="1600" b="1" baseline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24C-4B1D-9D22-A1DF501FAA66}"/>
                </c:ext>
              </c:extLst>
            </c:dLbl>
            <c:dLbl>
              <c:idx val="2"/>
              <c:layout>
                <c:manualLayout>
                  <c:x val="-0.26735843065161152"/>
                  <c:y val="-1.5385349558577906E-2"/>
                </c:manualLayout>
              </c:layout>
              <c:tx>
                <c:rich>
                  <a:bodyPr/>
                  <a:lstStyle/>
                  <a:p>
                    <a:fld id="{B5EB5C3C-B168-495E-9642-A2014A11E498}" type="CATEGORYNAME">
                      <a:rPr lang="en-US" sz="1600"/>
                      <a:pPr/>
                      <a:t>[CATEGORY NAME]</a:t>
                    </a:fld>
                    <a:endParaRPr lang="en-US" sz="1600" baseline="0"/>
                  </a:p>
                  <a:p>
                    <a:r>
                      <a:rPr lang="en-US" sz="1600" baseline="0"/>
                      <a:t> </a:t>
                    </a:r>
                    <a:fld id="{5F9AE801-C471-45C0-A6DE-BAFCF6E6DBBE}" type="VALUE">
                      <a:rPr lang="en-US" sz="1600" baseline="0"/>
                      <a:pPr/>
                      <a:t>[VALUE]</a:t>
                    </a:fld>
                    <a:endParaRPr lang="en-US" sz="1600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24C-4B1D-9D22-A1DF501FAA66}"/>
                </c:ext>
              </c:extLst>
            </c:dLbl>
            <c:dLbl>
              <c:idx val="3"/>
              <c:layout>
                <c:manualLayout>
                  <c:x val="-0.14260274994034841"/>
                  <c:y val="-0.1028538505857499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4C-4B1D-9D22-A1DF501FAA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'Graph % of Total'!$X$5:$X$8</c:f>
              <c:strCache>
                <c:ptCount val="4"/>
                <c:pt idx="0">
                  <c:v>Taxes</c:v>
                </c:pt>
                <c:pt idx="1">
                  <c:v>State Aid</c:v>
                </c:pt>
                <c:pt idx="2">
                  <c:v>Fund Balance</c:v>
                </c:pt>
                <c:pt idx="3">
                  <c:v>All Other</c:v>
                </c:pt>
              </c:strCache>
            </c:strRef>
          </c:cat>
          <c:val>
            <c:numRef>
              <c:f>'Graph % of Total'!$Y$5:$Y$8</c:f>
              <c:numCache>
                <c:formatCode>0.0%</c:formatCode>
                <c:ptCount val="4"/>
                <c:pt idx="0">
                  <c:v>0.55929201115086513</c:v>
                </c:pt>
                <c:pt idx="1">
                  <c:v>0.36023966436325544</c:v>
                </c:pt>
                <c:pt idx="2">
                  <c:v>1.4347722896040659E-2</c:v>
                </c:pt>
                <c:pt idx="3">
                  <c:v>6.6120601589838776E-2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24C-4B1D-9D22-A1DF501FA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7886B-E859-45EF-B0E9-3363FD48BAEF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833F8-E051-4A09-ABC2-598D8A1B6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17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2D163-A413-40A6-9949-1951482B161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385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873c130f6_0_3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9" name="Google Shape;129;g2c873c130f6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c873c130f6_0_28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1" name="Google Shape;141;g2c873c130f6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c873c130f6_0_28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1" name="Google Shape;141;g2c873c130f6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5701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ca4c9c6684_0_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65" name="Google Shape;165;g2ca4c9c66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ca4c9c6684_0_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65" name="Google Shape;165;g2ca4c9c66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5324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2FB5E-E655-45A4-BA9A-E823F936C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1E07B-60B3-46A8-A0C2-01D0C8AB71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81F21-BB0D-44D1-991A-23A7D466C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DA9AD-9F88-4177-B3EE-DAA0B7A9F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B5172-F525-49AA-A14B-7ABBA0054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14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11C7E-D465-41AD-9DA5-B6ABFDC02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6DF92-A1BF-424E-880A-A0B987336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7AE0C-083E-4FFE-B5CD-ADB70D494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B69A6-E1A3-4BA0-925E-621FCD72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185B3-2EB0-4D4B-987D-09421B31A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8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86C14-66FF-4710-9747-B1A92CEEB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A55905-785E-484B-A50C-4A00ACE3D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3D85D-C7E8-4517-B8DD-6B9F6D3E5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592A8-FE5B-4E20-B210-F7CD1206D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FBFA0-0727-43D8-8D4A-58AD84D42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52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D4B69-F16C-4251-AA67-185469CDE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6A968-61EA-4779-8505-319022A378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2C71AD-E2E9-46FF-AC57-7CE800A29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2E6F94-F189-4403-93D3-EF01304FE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5D3869-8AEB-4911-9E66-62592EA6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B3D93C-7A98-432C-93F6-D7DF92698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77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3BC15-B4E1-4AE0-9F95-B27F9D368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6FF97-89ED-4DE7-9BFF-8073E6F88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05BC05-FF00-48A2-896C-8895F3104A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A1DF98-3A5C-4557-8743-E3A0F3EA3C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8D76F6-03FF-4534-8CCF-1C3D2D4084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B4D3FF-F2ED-4BCE-8275-931438332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6097F6-CCEA-46A9-89C1-15508C4F7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9C82DA-E21E-4056-A129-0F79DA62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51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66B22-E703-43B7-89D3-775217AD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4A2222-60AD-4AF9-B9A7-51B4ABF7E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B9ED17-DDA0-4D40-9616-23C45CB7C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7359F4-35D6-4655-BEB3-2709E851E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4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D87860-B268-4E2F-9EC8-B9104C74A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1C87DF-62DE-4309-B0FD-1C74C64DF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564C4-FC23-4B56-83A9-4413530D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1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DAFC9-720C-41EB-85EE-383DE45B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5B05D-E1FD-410C-90E0-E0EB286E5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6EB14-1690-48A4-937F-E65365654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64C258-888E-49C4-8BEB-F86DBA829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03102E-0F4D-456B-B9A7-9B6E57F4E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74D3C5-0D32-4010-BDE6-1AEBD74BB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2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4F221-C1F2-4454-AABA-D58214D88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168749-1210-41CF-B664-970A99852B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783D4-B553-4893-86BC-540475072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1DC8BF-8AB4-4E42-A4A7-D4F7FEC72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591105-12DD-4923-B059-97B7CD53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86FB09-7B0A-4B8D-B04F-26C41B600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259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2DAB-EB82-4A18-B90F-D39A8353D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BD463F-4A16-48A3-86C3-D950F44D5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F215D-A464-4EC7-A8B5-FD278BB6C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A1FAF-A7AA-464F-9E42-BDCC6766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DF31F-87ED-47E8-9753-3E797020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502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EF2C89-CDC1-4E9F-8051-9834753231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8BD507-0054-4CDA-BB57-7DBF48407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A733E-72C4-4FCE-B664-6B1BC74D4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64E49-37B9-48BD-89D2-19FD8B5D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FA390-FA0D-4313-832B-3BBE7026E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483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– option 1">
    <p:bg>
      <p:bgPr>
        <a:gradFill flip="none" rotWithShape="1">
          <a:gsLst>
            <a:gs pos="37000">
              <a:schemeClr val="bg1"/>
            </a:gs>
            <a:gs pos="93000">
              <a:schemeClr val="bg2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1" y="4248337"/>
            <a:ext cx="4876800" cy="457200"/>
          </a:xfrm>
          <a:noFill/>
        </p:spPr>
        <p:txBody>
          <a:bodyPr wrap="square" lIns="0" tIns="0" rIns="0" bIns="0" anchor="t" anchorCtr="0">
            <a:noAutofit/>
          </a:bodyPr>
          <a:lstStyle>
            <a:lvl1pPr marL="0" indent="0" algn="l">
              <a:buNone/>
              <a:defRPr sz="2000" baseline="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Presenter Name(s)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4" y="3195759"/>
            <a:ext cx="6839773" cy="338554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1" y="1208228"/>
            <a:ext cx="9360664" cy="1584934"/>
          </a:xfrm>
        </p:spPr>
        <p:txBody>
          <a:bodyPr lIns="0" tIns="0" rIns="0" bIns="0" anchor="t" anchorCtr="0">
            <a:noAutofit/>
          </a:bodyPr>
          <a:lstStyle>
            <a:lvl1pPr algn="l">
              <a:defRPr sz="6600">
                <a:solidFill>
                  <a:srgbClr val="6B2686"/>
                </a:solidFill>
              </a:defRPr>
            </a:lvl1pPr>
          </a:lstStyle>
          <a:p>
            <a:r>
              <a:rPr lang="en-US" dirty="0"/>
              <a:t>Click to edit Master title style 1</a:t>
            </a:r>
          </a:p>
        </p:txBody>
      </p:sp>
      <p:sp>
        <p:nvSpPr>
          <p:cNvPr id="21" name="Date Placeholder 4"/>
          <p:cNvSpPr>
            <a:spLocks noGrp="1"/>
          </p:cNvSpPr>
          <p:nvPr>
            <p:ph type="dt" sz="half" idx="2"/>
          </p:nvPr>
        </p:nvSpPr>
        <p:spPr>
          <a:xfrm>
            <a:off x="10594671" y="6351920"/>
            <a:ext cx="1109692" cy="170025"/>
          </a:xfrm>
          <a:prstGeom prst="rect">
            <a:avLst/>
          </a:prstGeom>
        </p:spPr>
        <p:txBody>
          <a:bodyPr vert="horz" lIns="91440" tIns="0" rIns="91440" bIns="0" rtlCol="0" anchor="ctr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37E4D69-4B5E-014E-8FEA-C6A69799C701}" type="datetime1">
              <a:rPr lang="en-US" smtClean="0"/>
              <a:pPr/>
              <a:t>4/22/2024</a:t>
            </a:fld>
            <a:endParaRPr lang="en-US" dirty="0"/>
          </a:p>
        </p:txBody>
      </p:sp>
      <p:sp>
        <p:nvSpPr>
          <p:cNvPr id="22" name="Slide Number Placeholder 15"/>
          <p:cNvSpPr txBox="1">
            <a:spLocks/>
          </p:cNvSpPr>
          <p:nvPr userDrawn="1"/>
        </p:nvSpPr>
        <p:spPr>
          <a:xfrm>
            <a:off x="11704361" y="6351909"/>
            <a:ext cx="487640" cy="171474"/>
          </a:xfrm>
          <a:prstGeom prst="rect">
            <a:avLst/>
          </a:prstGeom>
          <a:solidFill>
            <a:srgbClr val="6B2686"/>
          </a:solidFill>
          <a:effectLst/>
        </p:spPr>
        <p:txBody>
          <a:bodyPr lIns="45720" tIns="0" rIns="9144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8B385AA4-1930-4848-A39A-3CD2E667BDFC}" type="slidenum">
              <a:rPr lang="en-US" sz="1000" smtClean="0"/>
              <a:pPr algn="l"/>
              <a:t>‹#›</a:t>
            </a:fld>
            <a:endParaRPr lang="en-US" sz="1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8D5E35-D8BE-8786-9A8D-6C999CCFF978}"/>
              </a:ext>
            </a:extLst>
          </p:cNvPr>
          <p:cNvSpPr txBox="1"/>
          <p:nvPr userDrawn="1"/>
        </p:nvSpPr>
        <p:spPr>
          <a:xfrm>
            <a:off x="0" y="4"/>
            <a:ext cx="12192000" cy="830997"/>
          </a:xfrm>
          <a:prstGeom prst="rect">
            <a:avLst/>
          </a:prstGeom>
          <a:solidFill>
            <a:srgbClr val="6B2686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Ballston Spa</a:t>
            </a:r>
          </a:p>
          <a:p>
            <a:endParaRPr lang="en-US" sz="400" dirty="0">
              <a:solidFill>
                <a:schemeClr val="bg1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DE6083-1E62-9678-877D-C48B04B05E23}"/>
              </a:ext>
            </a:extLst>
          </p:cNvPr>
          <p:cNvCxnSpPr/>
          <p:nvPr userDrawn="1"/>
        </p:nvCxnSpPr>
        <p:spPr>
          <a:xfrm>
            <a:off x="2972015" y="618186"/>
            <a:ext cx="9144000" cy="0"/>
          </a:xfrm>
          <a:prstGeom prst="line">
            <a:avLst/>
          </a:prstGeom>
          <a:ln w="28575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8933049-1350-9925-5A82-6F6629C6DB14}"/>
              </a:ext>
            </a:extLst>
          </p:cNvPr>
          <p:cNvCxnSpPr/>
          <p:nvPr userDrawn="1"/>
        </p:nvCxnSpPr>
        <p:spPr>
          <a:xfrm>
            <a:off x="115051" y="618186"/>
            <a:ext cx="2788920" cy="0"/>
          </a:xfrm>
          <a:prstGeom prst="line">
            <a:avLst/>
          </a:prstGeom>
          <a:ln w="28575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F05EBA4-69D5-103E-B6BC-A70194688B57}"/>
              </a:ext>
            </a:extLst>
          </p:cNvPr>
          <p:cNvSpPr txBox="1"/>
          <p:nvPr userDrawn="1"/>
        </p:nvSpPr>
        <p:spPr>
          <a:xfrm>
            <a:off x="9294253" y="220712"/>
            <a:ext cx="2897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CENTRAL SCHOOL DISTRICT</a:t>
            </a:r>
          </a:p>
        </p:txBody>
      </p:sp>
      <p:pic>
        <p:nvPicPr>
          <p:cNvPr id="4" name="Picture 3" descr="A black and white image of a dog&#10;&#10;Description automatically generated">
            <a:extLst>
              <a:ext uri="{FF2B5EF4-FFF2-40B4-BE49-F238E27FC236}">
                <a16:creationId xmlns:a16="http://schemas.microsoft.com/office/drawing/2014/main" id="{5C236498-7C5F-D352-7824-FF86D06792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363777" y="2979325"/>
            <a:ext cx="3575304" cy="365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96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96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3829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7463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0248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1356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4970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24742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0113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4057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30165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855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4CA881-A7C8-45F3-8323-E362EE671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4E596-96E4-44AF-9482-A34E4A71D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FEAC7-877C-4468-A232-D4EF2998E3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A8844-8529-4E5A-98AE-1BDC4757655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DFBCF-BA8C-43BF-AC5C-289860D782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B7A9F-7982-4CD5-9AC1-8097A0D4F1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EF7C9-9401-4B35-831A-68DAA3C00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4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78639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58389" y="3757151"/>
            <a:ext cx="4876800" cy="457200"/>
          </a:xfrm>
        </p:spPr>
        <p:txBody>
          <a:bodyPr/>
          <a:lstStyle/>
          <a:p>
            <a:r>
              <a:rPr lang="en-US" sz="4000" dirty="0">
                <a:solidFill>
                  <a:schemeClr val="tx2"/>
                </a:solidFill>
              </a:rPr>
              <a:t>April 17, 2024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158244" y="2684332"/>
            <a:ext cx="6839773" cy="644721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tx2">
                    <a:lumMod val="50000"/>
                  </a:schemeClr>
                </a:solidFill>
              </a:rPr>
              <a:t>Board of Education Meeting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58389" y="1581346"/>
            <a:ext cx="10180363" cy="842877"/>
          </a:xfrm>
        </p:spPr>
        <p:txBody>
          <a:bodyPr/>
          <a:lstStyle/>
          <a:p>
            <a:r>
              <a:rPr lang="en-US" sz="6000" b="1" dirty="0"/>
              <a:t>FY2025 Budget Development</a:t>
            </a:r>
          </a:p>
        </p:txBody>
      </p:sp>
    </p:spTree>
    <p:extLst>
      <p:ext uri="{BB962C8B-B14F-4D97-AF65-F5344CB8AC3E}">
        <p14:creationId xmlns:p14="http://schemas.microsoft.com/office/powerpoint/2010/main" val="1894643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590A1F-6DFD-4951-9529-6037C069180C}"/>
              </a:ext>
            </a:extLst>
          </p:cNvPr>
          <p:cNvSpPr/>
          <p:nvPr/>
        </p:nvSpPr>
        <p:spPr>
          <a:xfrm>
            <a:off x="0" y="0"/>
            <a:ext cx="12192000" cy="853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60F3B-865B-48AF-9B4C-1F3E0105FE05}"/>
              </a:ext>
            </a:extLst>
          </p:cNvPr>
          <p:cNvCxnSpPr/>
          <p:nvPr/>
        </p:nvCxnSpPr>
        <p:spPr>
          <a:xfrm>
            <a:off x="195072" y="646176"/>
            <a:ext cx="11795760" cy="0"/>
          </a:xfrm>
          <a:prstGeom prst="line">
            <a:avLst/>
          </a:prstGeom>
          <a:ln w="38100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14AD96-133B-45C8-991F-B125501A3B14}"/>
              </a:ext>
            </a:extLst>
          </p:cNvPr>
          <p:cNvSpPr txBox="1"/>
          <p:nvPr/>
        </p:nvSpPr>
        <p:spPr>
          <a:xfrm>
            <a:off x="85344" y="10973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Ballston Spa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7597C-03A7-4ABC-887D-65C8C94BA1F3}"/>
              </a:ext>
            </a:extLst>
          </p:cNvPr>
          <p:cNvSpPr txBox="1"/>
          <p:nvPr/>
        </p:nvSpPr>
        <p:spPr>
          <a:xfrm>
            <a:off x="8924544" y="227923"/>
            <a:ext cx="318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spc="151" dirty="0">
                <a:solidFill>
                  <a:schemeClr val="bg1"/>
                </a:solidFill>
                <a:latin typeface="Bebas Neue" panose="020B0606020202050201" pitchFamily="34" charset="0"/>
              </a:rPr>
              <a:t>CENTRAL SCHOOL DISTRICT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D39376-18D6-4E7C-B0BB-D69EF4F6012D}"/>
              </a:ext>
            </a:extLst>
          </p:cNvPr>
          <p:cNvSpPr txBox="1"/>
          <p:nvPr/>
        </p:nvSpPr>
        <p:spPr>
          <a:xfrm>
            <a:off x="1441909" y="1254305"/>
            <a:ext cx="836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2400" b="1" kern="0" spc="400" dirty="0">
                <a:solidFill>
                  <a:srgbClr val="6B2686"/>
                </a:solidFill>
              </a:rPr>
              <a:t>Agenda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DD780DEE-B5BB-4201-8475-281CC9BAC782}"/>
              </a:ext>
            </a:extLst>
          </p:cNvPr>
          <p:cNvSpPr>
            <a:spLocks noGrp="1"/>
          </p:cNvSpPr>
          <p:nvPr/>
        </p:nvSpPr>
        <p:spPr>
          <a:xfrm>
            <a:off x="10761337" y="6532203"/>
            <a:ext cx="1422400" cy="2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8E578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420042"/>
                </a:solidFill>
              </a:rPr>
              <a:t>April 17, 2024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EE228-B63A-4936-A47F-CCA79CFD9DF7}"/>
              </a:ext>
            </a:extLst>
          </p:cNvPr>
          <p:cNvSpPr/>
          <p:nvPr/>
        </p:nvSpPr>
        <p:spPr>
          <a:xfrm>
            <a:off x="0" y="6769539"/>
            <a:ext cx="4572000" cy="91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35BC7-91FB-459A-923A-F9D24D154720}"/>
              </a:ext>
            </a:extLst>
          </p:cNvPr>
          <p:cNvSpPr/>
          <p:nvPr/>
        </p:nvSpPr>
        <p:spPr>
          <a:xfrm>
            <a:off x="4571995" y="6774464"/>
            <a:ext cx="7607808" cy="9144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7DA5D7-501E-4092-93BD-96204E028879}"/>
              </a:ext>
            </a:extLst>
          </p:cNvPr>
          <p:cNvSpPr txBox="1"/>
          <p:nvPr/>
        </p:nvSpPr>
        <p:spPr>
          <a:xfrm>
            <a:off x="4134211" y="2480985"/>
            <a:ext cx="3917482" cy="1383953"/>
          </a:xfrm>
          <a:prstGeom prst="roundRect">
            <a:avLst>
              <a:gd name="adj" fmla="val 10366"/>
            </a:avLst>
          </a:prstGeom>
          <a:noFill/>
          <a:ln w="38100"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spc="300" dirty="0">
                <a:solidFill>
                  <a:srgbClr val="420042"/>
                </a:solidFill>
              </a:rPr>
              <a:t>Revenue Review</a:t>
            </a:r>
          </a:p>
          <a:p>
            <a:endParaRPr lang="en-US" sz="2000" spc="300" dirty="0">
              <a:solidFill>
                <a:srgbClr val="42004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spc="300" dirty="0">
                <a:solidFill>
                  <a:srgbClr val="420042"/>
                </a:solidFill>
              </a:rPr>
              <a:t>Proposed Budget</a:t>
            </a:r>
          </a:p>
          <a:p>
            <a:endParaRPr lang="en-US" sz="1100" spc="300" dirty="0">
              <a:solidFill>
                <a:srgbClr val="4200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78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590A1F-6DFD-4951-9529-6037C069180C}"/>
              </a:ext>
            </a:extLst>
          </p:cNvPr>
          <p:cNvSpPr/>
          <p:nvPr/>
        </p:nvSpPr>
        <p:spPr>
          <a:xfrm>
            <a:off x="0" y="0"/>
            <a:ext cx="12192000" cy="853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60F3B-865B-48AF-9B4C-1F3E0105FE05}"/>
              </a:ext>
            </a:extLst>
          </p:cNvPr>
          <p:cNvCxnSpPr/>
          <p:nvPr/>
        </p:nvCxnSpPr>
        <p:spPr>
          <a:xfrm>
            <a:off x="195072" y="646176"/>
            <a:ext cx="11795760" cy="0"/>
          </a:xfrm>
          <a:prstGeom prst="line">
            <a:avLst/>
          </a:prstGeom>
          <a:ln w="38100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14AD96-133B-45C8-991F-B125501A3B14}"/>
              </a:ext>
            </a:extLst>
          </p:cNvPr>
          <p:cNvSpPr txBox="1"/>
          <p:nvPr/>
        </p:nvSpPr>
        <p:spPr>
          <a:xfrm>
            <a:off x="85344" y="10973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Ballston Spa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7597C-03A7-4ABC-887D-65C8C94BA1F3}"/>
              </a:ext>
            </a:extLst>
          </p:cNvPr>
          <p:cNvSpPr txBox="1"/>
          <p:nvPr/>
        </p:nvSpPr>
        <p:spPr>
          <a:xfrm>
            <a:off x="8924544" y="227923"/>
            <a:ext cx="318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spc="151" dirty="0">
                <a:solidFill>
                  <a:schemeClr val="bg1"/>
                </a:solidFill>
                <a:latin typeface="Bebas Neue" panose="020B0606020202050201" pitchFamily="34" charset="0"/>
              </a:rPr>
              <a:t>CENTRAL SCHOOL DISTRICT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EE228-B63A-4936-A47F-CCA79CFD9DF7}"/>
              </a:ext>
            </a:extLst>
          </p:cNvPr>
          <p:cNvSpPr/>
          <p:nvPr/>
        </p:nvSpPr>
        <p:spPr>
          <a:xfrm>
            <a:off x="0" y="6769539"/>
            <a:ext cx="4572000" cy="91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35BC7-91FB-459A-923A-F9D24D154720}"/>
              </a:ext>
            </a:extLst>
          </p:cNvPr>
          <p:cNvSpPr/>
          <p:nvPr/>
        </p:nvSpPr>
        <p:spPr>
          <a:xfrm>
            <a:off x="4571995" y="6774464"/>
            <a:ext cx="7607808" cy="9144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48F17A-B683-4B85-A231-D98E05EE9930}"/>
              </a:ext>
            </a:extLst>
          </p:cNvPr>
          <p:cNvSpPr txBox="1"/>
          <p:nvPr/>
        </p:nvSpPr>
        <p:spPr>
          <a:xfrm>
            <a:off x="952428" y="1221158"/>
            <a:ext cx="836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2400" b="1" kern="0" spc="400" dirty="0">
                <a:solidFill>
                  <a:srgbClr val="6B2686"/>
                </a:solidFill>
              </a:rPr>
              <a:t>State Aid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D97FE278-E2B1-4544-A8CD-E43C424E7C5F}"/>
              </a:ext>
            </a:extLst>
          </p:cNvPr>
          <p:cNvSpPr>
            <a:spLocks noGrp="1"/>
          </p:cNvSpPr>
          <p:nvPr/>
        </p:nvSpPr>
        <p:spPr>
          <a:xfrm>
            <a:off x="10761337" y="6532203"/>
            <a:ext cx="1422400" cy="2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8E578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420042"/>
                </a:solidFill>
              </a:rPr>
              <a:t>April 17, 2024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E15C8F9-D501-451B-8B8A-8C58B37C5D50}"/>
              </a:ext>
            </a:extLst>
          </p:cNvPr>
          <p:cNvGraphicFramePr>
            <a:graphicFrameLocks noGrp="1"/>
          </p:cNvGraphicFramePr>
          <p:nvPr/>
        </p:nvGraphicFramePr>
        <p:xfrm>
          <a:off x="2609848" y="2020094"/>
          <a:ext cx="6972303" cy="3962400"/>
        </p:xfrm>
        <a:graphic>
          <a:graphicData uri="http://schemas.openxmlformats.org/drawingml/2006/table">
            <a:tbl>
              <a:tblPr/>
              <a:tblGrid>
                <a:gridCol w="1777937">
                  <a:extLst>
                    <a:ext uri="{9D8B030D-6E8A-4147-A177-3AD203B41FA5}">
                      <a16:colId xmlns:a16="http://schemas.microsoft.com/office/drawing/2014/main" val="1426469138"/>
                    </a:ext>
                  </a:extLst>
                </a:gridCol>
                <a:gridCol w="1318399">
                  <a:extLst>
                    <a:ext uri="{9D8B030D-6E8A-4147-A177-3AD203B41FA5}">
                      <a16:colId xmlns:a16="http://schemas.microsoft.com/office/drawing/2014/main" val="3982303363"/>
                    </a:ext>
                  </a:extLst>
                </a:gridCol>
                <a:gridCol w="66554">
                  <a:extLst>
                    <a:ext uri="{9D8B030D-6E8A-4147-A177-3AD203B41FA5}">
                      <a16:colId xmlns:a16="http://schemas.microsoft.com/office/drawing/2014/main" val="720464441"/>
                    </a:ext>
                  </a:extLst>
                </a:gridCol>
                <a:gridCol w="1318399">
                  <a:extLst>
                    <a:ext uri="{9D8B030D-6E8A-4147-A177-3AD203B41FA5}">
                      <a16:colId xmlns:a16="http://schemas.microsoft.com/office/drawing/2014/main" val="3121274434"/>
                    </a:ext>
                  </a:extLst>
                </a:gridCol>
                <a:gridCol w="66554">
                  <a:extLst>
                    <a:ext uri="{9D8B030D-6E8A-4147-A177-3AD203B41FA5}">
                      <a16:colId xmlns:a16="http://schemas.microsoft.com/office/drawing/2014/main" val="3320747870"/>
                    </a:ext>
                  </a:extLst>
                </a:gridCol>
                <a:gridCol w="1318399">
                  <a:extLst>
                    <a:ext uri="{9D8B030D-6E8A-4147-A177-3AD203B41FA5}">
                      <a16:colId xmlns:a16="http://schemas.microsoft.com/office/drawing/2014/main" val="932808426"/>
                    </a:ext>
                  </a:extLst>
                </a:gridCol>
                <a:gridCol w="66554">
                  <a:extLst>
                    <a:ext uri="{9D8B030D-6E8A-4147-A177-3AD203B41FA5}">
                      <a16:colId xmlns:a16="http://schemas.microsoft.com/office/drawing/2014/main" val="1018329411"/>
                    </a:ext>
                  </a:extLst>
                </a:gridCol>
                <a:gridCol w="1039507">
                  <a:extLst>
                    <a:ext uri="{9D8B030D-6E8A-4147-A177-3AD203B41FA5}">
                      <a16:colId xmlns:a16="http://schemas.microsoft.com/office/drawing/2014/main" val="3073152831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State Aid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FY2024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$ Chg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% Chg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493197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Foundation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$26,151,805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$26,935,000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$783,195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3.0%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391177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BOCES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$2,421,610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$2,039,865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-$381,745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-15.8%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12486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Excess Cost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$858,636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$1,150,859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$292,223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34.0%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631283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Categorical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$394,679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$380,888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-$13,791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-3.5%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43096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Transportation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$4,238,745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$4,285,941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$47,196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658682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Building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$4,085,857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$4,124,527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$38,670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0.9%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251797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  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$38,151,332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$38,917,080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$765,748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2.0%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5090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7053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0000000-0008-0000-0E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3166220"/>
              </p:ext>
            </p:extLst>
          </p:nvPr>
        </p:nvGraphicFramePr>
        <p:xfrm>
          <a:off x="350196" y="862012"/>
          <a:ext cx="11400817" cy="5665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F590A1F-6DFD-4951-9529-6037C069180C}"/>
              </a:ext>
            </a:extLst>
          </p:cNvPr>
          <p:cNvSpPr/>
          <p:nvPr/>
        </p:nvSpPr>
        <p:spPr>
          <a:xfrm>
            <a:off x="0" y="0"/>
            <a:ext cx="12192000" cy="853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60F3B-865B-48AF-9B4C-1F3E0105FE05}"/>
              </a:ext>
            </a:extLst>
          </p:cNvPr>
          <p:cNvCxnSpPr/>
          <p:nvPr/>
        </p:nvCxnSpPr>
        <p:spPr>
          <a:xfrm>
            <a:off x="195072" y="646176"/>
            <a:ext cx="11795760" cy="0"/>
          </a:xfrm>
          <a:prstGeom prst="line">
            <a:avLst/>
          </a:prstGeom>
          <a:ln w="38100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14AD96-133B-45C8-991F-B125501A3B14}"/>
              </a:ext>
            </a:extLst>
          </p:cNvPr>
          <p:cNvSpPr txBox="1"/>
          <p:nvPr/>
        </p:nvSpPr>
        <p:spPr>
          <a:xfrm>
            <a:off x="85344" y="10973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Ballston Spa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7597C-03A7-4ABC-887D-65C8C94BA1F3}"/>
              </a:ext>
            </a:extLst>
          </p:cNvPr>
          <p:cNvSpPr txBox="1"/>
          <p:nvPr/>
        </p:nvSpPr>
        <p:spPr>
          <a:xfrm>
            <a:off x="8924544" y="227923"/>
            <a:ext cx="318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spc="151" dirty="0">
                <a:solidFill>
                  <a:schemeClr val="bg1"/>
                </a:solidFill>
                <a:latin typeface="Bebas Neue" panose="020B0606020202050201" pitchFamily="34" charset="0"/>
              </a:rPr>
              <a:t>CENTRAL SCHOOL DISTRICT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EE228-B63A-4936-A47F-CCA79CFD9DF7}"/>
              </a:ext>
            </a:extLst>
          </p:cNvPr>
          <p:cNvSpPr/>
          <p:nvPr/>
        </p:nvSpPr>
        <p:spPr>
          <a:xfrm>
            <a:off x="0" y="6769539"/>
            <a:ext cx="4572000" cy="91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35BC7-91FB-459A-923A-F9D24D154720}"/>
              </a:ext>
            </a:extLst>
          </p:cNvPr>
          <p:cNvSpPr/>
          <p:nvPr/>
        </p:nvSpPr>
        <p:spPr>
          <a:xfrm>
            <a:off x="4571995" y="6774464"/>
            <a:ext cx="7607808" cy="9144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D97FE278-E2B1-4544-A8CD-E43C424E7C5F}"/>
              </a:ext>
            </a:extLst>
          </p:cNvPr>
          <p:cNvSpPr>
            <a:spLocks noGrp="1"/>
          </p:cNvSpPr>
          <p:nvPr/>
        </p:nvSpPr>
        <p:spPr>
          <a:xfrm>
            <a:off x="10761337" y="6532203"/>
            <a:ext cx="1422400" cy="2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8E578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420042"/>
                </a:solidFill>
              </a:rPr>
              <a:t>April 17,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8D2197-E7A9-4F2B-BABB-3920C05A05E3}"/>
              </a:ext>
            </a:extLst>
          </p:cNvPr>
          <p:cNvSpPr txBox="1"/>
          <p:nvPr/>
        </p:nvSpPr>
        <p:spPr>
          <a:xfrm>
            <a:off x="4429229" y="1095701"/>
            <a:ext cx="3831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State Aid as percent of Total Revenue</a:t>
            </a:r>
          </a:p>
        </p:txBody>
      </p:sp>
    </p:spTree>
    <p:extLst>
      <p:ext uri="{BB962C8B-B14F-4D97-AF65-F5344CB8AC3E}">
        <p14:creationId xmlns:p14="http://schemas.microsoft.com/office/powerpoint/2010/main" val="1713784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590A1F-6DFD-4951-9529-6037C069180C}"/>
              </a:ext>
            </a:extLst>
          </p:cNvPr>
          <p:cNvSpPr/>
          <p:nvPr/>
        </p:nvSpPr>
        <p:spPr>
          <a:xfrm>
            <a:off x="0" y="0"/>
            <a:ext cx="12192000" cy="853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60F3B-865B-48AF-9B4C-1F3E0105FE05}"/>
              </a:ext>
            </a:extLst>
          </p:cNvPr>
          <p:cNvCxnSpPr/>
          <p:nvPr/>
        </p:nvCxnSpPr>
        <p:spPr>
          <a:xfrm>
            <a:off x="195072" y="646176"/>
            <a:ext cx="11795760" cy="0"/>
          </a:xfrm>
          <a:prstGeom prst="line">
            <a:avLst/>
          </a:prstGeom>
          <a:ln w="38100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14AD96-133B-45C8-991F-B125501A3B14}"/>
              </a:ext>
            </a:extLst>
          </p:cNvPr>
          <p:cNvSpPr txBox="1"/>
          <p:nvPr/>
        </p:nvSpPr>
        <p:spPr>
          <a:xfrm>
            <a:off x="85344" y="10973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Ballston Spa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7597C-03A7-4ABC-887D-65C8C94BA1F3}"/>
              </a:ext>
            </a:extLst>
          </p:cNvPr>
          <p:cNvSpPr txBox="1"/>
          <p:nvPr/>
        </p:nvSpPr>
        <p:spPr>
          <a:xfrm>
            <a:off x="8924544" y="227923"/>
            <a:ext cx="318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spc="151" dirty="0">
                <a:solidFill>
                  <a:schemeClr val="bg1"/>
                </a:solidFill>
                <a:latin typeface="Bebas Neue" panose="020B0606020202050201" pitchFamily="34" charset="0"/>
              </a:rPr>
              <a:t>CENTRAL SCHOOL DISTRICT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EE228-B63A-4936-A47F-CCA79CFD9DF7}"/>
              </a:ext>
            </a:extLst>
          </p:cNvPr>
          <p:cNvSpPr/>
          <p:nvPr/>
        </p:nvSpPr>
        <p:spPr>
          <a:xfrm>
            <a:off x="0" y="6769539"/>
            <a:ext cx="4572000" cy="91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35BC7-91FB-459A-923A-F9D24D154720}"/>
              </a:ext>
            </a:extLst>
          </p:cNvPr>
          <p:cNvSpPr/>
          <p:nvPr/>
        </p:nvSpPr>
        <p:spPr>
          <a:xfrm>
            <a:off x="4571995" y="6774464"/>
            <a:ext cx="7607808" cy="9144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48F17A-B683-4B85-A231-D98E05EE9930}"/>
              </a:ext>
            </a:extLst>
          </p:cNvPr>
          <p:cNvSpPr txBox="1"/>
          <p:nvPr/>
        </p:nvSpPr>
        <p:spPr>
          <a:xfrm>
            <a:off x="952428" y="1221158"/>
            <a:ext cx="836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2400" b="1" kern="0" spc="400" dirty="0">
                <a:solidFill>
                  <a:srgbClr val="6B2686"/>
                </a:solidFill>
              </a:rPr>
              <a:t>Revenue Sources- FY2025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D97FE278-E2B1-4544-A8CD-E43C424E7C5F}"/>
              </a:ext>
            </a:extLst>
          </p:cNvPr>
          <p:cNvSpPr>
            <a:spLocks noGrp="1"/>
          </p:cNvSpPr>
          <p:nvPr/>
        </p:nvSpPr>
        <p:spPr>
          <a:xfrm>
            <a:off x="10761337" y="6532203"/>
            <a:ext cx="1422400" cy="2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8E578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420042"/>
                </a:solidFill>
              </a:rPr>
              <a:t>April 17, 2024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9AFE895-51DD-4868-93E2-E4701B52D7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0811894"/>
              </p:ext>
            </p:extLst>
          </p:nvPr>
        </p:nvGraphicFramePr>
        <p:xfrm>
          <a:off x="2740152" y="1916049"/>
          <a:ext cx="6705600" cy="4295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63910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590A1F-6DFD-4951-9529-6037C069180C}"/>
              </a:ext>
            </a:extLst>
          </p:cNvPr>
          <p:cNvSpPr/>
          <p:nvPr/>
        </p:nvSpPr>
        <p:spPr>
          <a:xfrm>
            <a:off x="0" y="0"/>
            <a:ext cx="12192000" cy="853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60F3B-865B-48AF-9B4C-1F3E0105FE05}"/>
              </a:ext>
            </a:extLst>
          </p:cNvPr>
          <p:cNvCxnSpPr/>
          <p:nvPr/>
        </p:nvCxnSpPr>
        <p:spPr>
          <a:xfrm>
            <a:off x="195072" y="646176"/>
            <a:ext cx="11795760" cy="0"/>
          </a:xfrm>
          <a:prstGeom prst="line">
            <a:avLst/>
          </a:prstGeom>
          <a:ln w="38100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14AD96-133B-45C8-991F-B125501A3B14}"/>
              </a:ext>
            </a:extLst>
          </p:cNvPr>
          <p:cNvSpPr txBox="1"/>
          <p:nvPr/>
        </p:nvSpPr>
        <p:spPr>
          <a:xfrm>
            <a:off x="85344" y="10973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Ballston Spa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7597C-03A7-4ABC-887D-65C8C94BA1F3}"/>
              </a:ext>
            </a:extLst>
          </p:cNvPr>
          <p:cNvSpPr txBox="1"/>
          <p:nvPr/>
        </p:nvSpPr>
        <p:spPr>
          <a:xfrm>
            <a:off x="8924544" y="227923"/>
            <a:ext cx="318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spc="151" dirty="0">
                <a:solidFill>
                  <a:schemeClr val="bg1"/>
                </a:solidFill>
                <a:latin typeface="Bebas Neue" panose="020B0606020202050201" pitchFamily="34" charset="0"/>
              </a:rPr>
              <a:t>CENTRAL SCHOOL DISTRICT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EE228-B63A-4936-A47F-CCA79CFD9DF7}"/>
              </a:ext>
            </a:extLst>
          </p:cNvPr>
          <p:cNvSpPr/>
          <p:nvPr/>
        </p:nvSpPr>
        <p:spPr>
          <a:xfrm>
            <a:off x="0" y="6769539"/>
            <a:ext cx="4572000" cy="91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35BC7-91FB-459A-923A-F9D24D154720}"/>
              </a:ext>
            </a:extLst>
          </p:cNvPr>
          <p:cNvSpPr/>
          <p:nvPr/>
        </p:nvSpPr>
        <p:spPr>
          <a:xfrm>
            <a:off x="4571995" y="6774464"/>
            <a:ext cx="7607808" cy="9144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48F17A-B683-4B85-A231-D98E05EE9930}"/>
              </a:ext>
            </a:extLst>
          </p:cNvPr>
          <p:cNvSpPr txBox="1"/>
          <p:nvPr/>
        </p:nvSpPr>
        <p:spPr>
          <a:xfrm>
            <a:off x="952428" y="1221158"/>
            <a:ext cx="836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2400" b="1" kern="0" spc="400" dirty="0">
                <a:solidFill>
                  <a:srgbClr val="6B2686"/>
                </a:solidFill>
              </a:rPr>
              <a:t>PILOTS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D97FE278-E2B1-4544-A8CD-E43C424E7C5F}"/>
              </a:ext>
            </a:extLst>
          </p:cNvPr>
          <p:cNvSpPr>
            <a:spLocks noGrp="1"/>
          </p:cNvSpPr>
          <p:nvPr/>
        </p:nvSpPr>
        <p:spPr>
          <a:xfrm>
            <a:off x="10761337" y="6532203"/>
            <a:ext cx="1422400" cy="2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8E578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420042"/>
                </a:solidFill>
              </a:rPr>
              <a:t>April 17, 2024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FE42984-88F3-4E85-AD05-9C4A1782C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243201"/>
              </p:ext>
            </p:extLst>
          </p:nvPr>
        </p:nvGraphicFramePr>
        <p:xfrm>
          <a:off x="4405811" y="1825624"/>
          <a:ext cx="3380377" cy="4351341"/>
        </p:xfrm>
        <a:graphic>
          <a:graphicData uri="http://schemas.openxmlformats.org/drawingml/2006/table">
            <a:tbl>
              <a:tblPr/>
              <a:tblGrid>
                <a:gridCol w="107884">
                  <a:extLst>
                    <a:ext uri="{9D8B030D-6E8A-4147-A177-3AD203B41FA5}">
                      <a16:colId xmlns:a16="http://schemas.microsoft.com/office/drawing/2014/main" val="3486929190"/>
                    </a:ext>
                  </a:extLst>
                </a:gridCol>
                <a:gridCol w="2112736">
                  <a:extLst>
                    <a:ext uri="{9D8B030D-6E8A-4147-A177-3AD203B41FA5}">
                      <a16:colId xmlns:a16="http://schemas.microsoft.com/office/drawing/2014/main" val="1151427441"/>
                    </a:ext>
                  </a:extLst>
                </a:gridCol>
                <a:gridCol w="1078844">
                  <a:extLst>
                    <a:ext uri="{9D8B030D-6E8A-4147-A177-3AD203B41FA5}">
                      <a16:colId xmlns:a16="http://schemas.microsoft.com/office/drawing/2014/main" val="1985147269"/>
                    </a:ext>
                  </a:extLst>
                </a:gridCol>
                <a:gridCol w="80913">
                  <a:extLst>
                    <a:ext uri="{9D8B030D-6E8A-4147-A177-3AD203B41FA5}">
                      <a16:colId xmlns:a16="http://schemas.microsoft.com/office/drawing/2014/main" val="2808222615"/>
                    </a:ext>
                  </a:extLst>
                </a:gridCol>
              </a:tblGrid>
              <a:tr h="395576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effectLst/>
                          <a:latin typeface="Calibri" panose="020F0502020204030204" pitchFamily="34" charset="0"/>
                        </a:rPr>
                        <a:t>FY2025:  Projected PILOT Payments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989849"/>
                  </a:ext>
                </a:extLst>
              </a:tr>
              <a:tr h="359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Columbia HPS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$13,000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625374"/>
                  </a:ext>
                </a:extLst>
              </a:tr>
              <a:tr h="359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JV Real Estate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$13,000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9419312"/>
                  </a:ext>
                </a:extLst>
              </a:tr>
              <a:tr h="359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G &amp; G LED LLC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$15,980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989098"/>
                  </a:ext>
                </a:extLst>
              </a:tr>
              <a:tr h="359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Milton BDC LP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$16,000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4286227"/>
                  </a:ext>
                </a:extLst>
              </a:tr>
              <a:tr h="359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Dominic Hollow Housing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$25,000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961708"/>
                  </a:ext>
                </a:extLst>
              </a:tr>
              <a:tr h="359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Highpoint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$32,000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109314"/>
                  </a:ext>
                </a:extLst>
              </a:tr>
              <a:tr h="359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Belmont Dev Corp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$37,000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3433805"/>
                  </a:ext>
                </a:extLst>
              </a:tr>
              <a:tr h="359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US Dept Energy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$83,400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208235"/>
                  </a:ext>
                </a:extLst>
              </a:tr>
              <a:tr h="359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Tivoli Properties LLC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$85,000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6251234"/>
                  </a:ext>
                </a:extLst>
              </a:tr>
              <a:tr h="359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Global Foundries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$3,260,000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681515"/>
                  </a:ext>
                </a:extLst>
              </a:tr>
              <a:tr h="3596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500" b="1" i="0" u="none" strike="noStrike">
                          <a:effectLst/>
                          <a:latin typeface="Calibri" panose="020F0502020204030204" pitchFamily="34" charset="0"/>
                        </a:rPr>
                        <a:t>$3,580,380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818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796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590A1F-6DFD-4951-9529-6037C069180C}"/>
              </a:ext>
            </a:extLst>
          </p:cNvPr>
          <p:cNvSpPr/>
          <p:nvPr/>
        </p:nvSpPr>
        <p:spPr>
          <a:xfrm>
            <a:off x="0" y="0"/>
            <a:ext cx="12192000" cy="853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60F3B-865B-48AF-9B4C-1F3E0105FE05}"/>
              </a:ext>
            </a:extLst>
          </p:cNvPr>
          <p:cNvCxnSpPr/>
          <p:nvPr/>
        </p:nvCxnSpPr>
        <p:spPr>
          <a:xfrm>
            <a:off x="195072" y="646176"/>
            <a:ext cx="11795760" cy="0"/>
          </a:xfrm>
          <a:prstGeom prst="line">
            <a:avLst/>
          </a:prstGeom>
          <a:ln w="38100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14AD96-133B-45C8-991F-B125501A3B14}"/>
              </a:ext>
            </a:extLst>
          </p:cNvPr>
          <p:cNvSpPr txBox="1"/>
          <p:nvPr/>
        </p:nvSpPr>
        <p:spPr>
          <a:xfrm>
            <a:off x="85344" y="10973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Ballston Spa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7597C-03A7-4ABC-887D-65C8C94BA1F3}"/>
              </a:ext>
            </a:extLst>
          </p:cNvPr>
          <p:cNvSpPr txBox="1"/>
          <p:nvPr/>
        </p:nvSpPr>
        <p:spPr>
          <a:xfrm>
            <a:off x="8924544" y="227923"/>
            <a:ext cx="318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spc="151" dirty="0">
                <a:solidFill>
                  <a:schemeClr val="bg1"/>
                </a:solidFill>
                <a:latin typeface="Bebas Neue" panose="020B0606020202050201" pitchFamily="34" charset="0"/>
              </a:rPr>
              <a:t>CENTRAL SCHOOL DISTRICT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EE228-B63A-4936-A47F-CCA79CFD9DF7}"/>
              </a:ext>
            </a:extLst>
          </p:cNvPr>
          <p:cNvSpPr/>
          <p:nvPr/>
        </p:nvSpPr>
        <p:spPr>
          <a:xfrm>
            <a:off x="0" y="6769539"/>
            <a:ext cx="4572000" cy="91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35BC7-91FB-459A-923A-F9D24D154720}"/>
              </a:ext>
            </a:extLst>
          </p:cNvPr>
          <p:cNvSpPr/>
          <p:nvPr/>
        </p:nvSpPr>
        <p:spPr>
          <a:xfrm>
            <a:off x="4571995" y="6774464"/>
            <a:ext cx="7607808" cy="9144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48F17A-B683-4B85-A231-D98E05EE9930}"/>
              </a:ext>
            </a:extLst>
          </p:cNvPr>
          <p:cNvSpPr txBox="1"/>
          <p:nvPr/>
        </p:nvSpPr>
        <p:spPr>
          <a:xfrm>
            <a:off x="952428" y="1221158"/>
            <a:ext cx="836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2400" b="1" kern="0" spc="400" dirty="0">
                <a:solidFill>
                  <a:srgbClr val="6B2686"/>
                </a:solidFill>
              </a:rPr>
              <a:t>Total Revenue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D97FE278-E2B1-4544-A8CD-E43C424E7C5F}"/>
              </a:ext>
            </a:extLst>
          </p:cNvPr>
          <p:cNvSpPr>
            <a:spLocks noGrp="1"/>
          </p:cNvSpPr>
          <p:nvPr/>
        </p:nvSpPr>
        <p:spPr>
          <a:xfrm>
            <a:off x="10761337" y="6532203"/>
            <a:ext cx="1422400" cy="2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8E578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420042"/>
                </a:solidFill>
              </a:rPr>
              <a:t>April 17, 2024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DF0D430-09C0-421E-A35F-334E570FC88C}"/>
              </a:ext>
            </a:extLst>
          </p:cNvPr>
          <p:cNvGraphicFramePr>
            <a:graphicFrameLocks noGrp="1"/>
          </p:cNvGraphicFramePr>
          <p:nvPr/>
        </p:nvGraphicFramePr>
        <p:xfrm>
          <a:off x="2609848" y="2020094"/>
          <a:ext cx="6972303" cy="3962400"/>
        </p:xfrm>
        <a:graphic>
          <a:graphicData uri="http://schemas.openxmlformats.org/drawingml/2006/table">
            <a:tbl>
              <a:tblPr/>
              <a:tblGrid>
                <a:gridCol w="1777937">
                  <a:extLst>
                    <a:ext uri="{9D8B030D-6E8A-4147-A177-3AD203B41FA5}">
                      <a16:colId xmlns:a16="http://schemas.microsoft.com/office/drawing/2014/main" val="3111727664"/>
                    </a:ext>
                  </a:extLst>
                </a:gridCol>
                <a:gridCol w="1318399">
                  <a:extLst>
                    <a:ext uri="{9D8B030D-6E8A-4147-A177-3AD203B41FA5}">
                      <a16:colId xmlns:a16="http://schemas.microsoft.com/office/drawing/2014/main" val="2798705960"/>
                    </a:ext>
                  </a:extLst>
                </a:gridCol>
                <a:gridCol w="66554">
                  <a:extLst>
                    <a:ext uri="{9D8B030D-6E8A-4147-A177-3AD203B41FA5}">
                      <a16:colId xmlns:a16="http://schemas.microsoft.com/office/drawing/2014/main" val="1182489499"/>
                    </a:ext>
                  </a:extLst>
                </a:gridCol>
                <a:gridCol w="1318399">
                  <a:extLst>
                    <a:ext uri="{9D8B030D-6E8A-4147-A177-3AD203B41FA5}">
                      <a16:colId xmlns:a16="http://schemas.microsoft.com/office/drawing/2014/main" val="4235520134"/>
                    </a:ext>
                  </a:extLst>
                </a:gridCol>
                <a:gridCol w="66554">
                  <a:extLst>
                    <a:ext uri="{9D8B030D-6E8A-4147-A177-3AD203B41FA5}">
                      <a16:colId xmlns:a16="http://schemas.microsoft.com/office/drawing/2014/main" val="93689630"/>
                    </a:ext>
                  </a:extLst>
                </a:gridCol>
                <a:gridCol w="1318399">
                  <a:extLst>
                    <a:ext uri="{9D8B030D-6E8A-4147-A177-3AD203B41FA5}">
                      <a16:colId xmlns:a16="http://schemas.microsoft.com/office/drawing/2014/main" val="395362416"/>
                    </a:ext>
                  </a:extLst>
                </a:gridCol>
                <a:gridCol w="66554">
                  <a:extLst>
                    <a:ext uri="{9D8B030D-6E8A-4147-A177-3AD203B41FA5}">
                      <a16:colId xmlns:a16="http://schemas.microsoft.com/office/drawing/2014/main" val="1151775999"/>
                    </a:ext>
                  </a:extLst>
                </a:gridCol>
                <a:gridCol w="1039507">
                  <a:extLst>
                    <a:ext uri="{9D8B030D-6E8A-4147-A177-3AD203B41FA5}">
                      <a16:colId xmlns:a16="http://schemas.microsoft.com/office/drawing/2014/main" val="2394745828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Revenues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FY2024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$ Chg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% Chg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34162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Property Taxes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$58,016,479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$60,420,920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$2,404,441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4.1%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194336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PILOTS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$4,291,000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$3,580,380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-$710,620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-16.6%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12589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State Aid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$38,151,332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$38,917,080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$765,748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2.0%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68396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Tuitions / Fed Aid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$934,000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$796,500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-$137,500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-14.7%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46169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Miscellaneous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$1,640,000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$2,766,200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$1,126,200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68.7%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28197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  Fund Balance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$1,200,000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$1,550,000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$350,000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29.2%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24633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  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$104,232,811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$108,031,080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$3,798,269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3.6%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799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039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590A1F-6DFD-4951-9529-6037C069180C}"/>
              </a:ext>
            </a:extLst>
          </p:cNvPr>
          <p:cNvSpPr/>
          <p:nvPr/>
        </p:nvSpPr>
        <p:spPr>
          <a:xfrm>
            <a:off x="0" y="0"/>
            <a:ext cx="12192000" cy="853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60F3B-865B-48AF-9B4C-1F3E0105FE05}"/>
              </a:ext>
            </a:extLst>
          </p:cNvPr>
          <p:cNvCxnSpPr/>
          <p:nvPr/>
        </p:nvCxnSpPr>
        <p:spPr>
          <a:xfrm>
            <a:off x="195072" y="646176"/>
            <a:ext cx="11795760" cy="0"/>
          </a:xfrm>
          <a:prstGeom prst="line">
            <a:avLst/>
          </a:prstGeom>
          <a:ln w="38100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14AD96-133B-45C8-991F-B125501A3B14}"/>
              </a:ext>
            </a:extLst>
          </p:cNvPr>
          <p:cNvSpPr txBox="1"/>
          <p:nvPr/>
        </p:nvSpPr>
        <p:spPr>
          <a:xfrm>
            <a:off x="85344" y="10973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Ballston Spa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7597C-03A7-4ABC-887D-65C8C94BA1F3}"/>
              </a:ext>
            </a:extLst>
          </p:cNvPr>
          <p:cNvSpPr txBox="1"/>
          <p:nvPr/>
        </p:nvSpPr>
        <p:spPr>
          <a:xfrm>
            <a:off x="8924544" y="227923"/>
            <a:ext cx="318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spc="151" dirty="0">
                <a:solidFill>
                  <a:schemeClr val="bg1"/>
                </a:solidFill>
                <a:latin typeface="Bebas Neue" panose="020B0606020202050201" pitchFamily="34" charset="0"/>
              </a:rPr>
              <a:t>CENTRAL SCHOOL DISTRICT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EE228-B63A-4936-A47F-CCA79CFD9DF7}"/>
              </a:ext>
            </a:extLst>
          </p:cNvPr>
          <p:cNvSpPr/>
          <p:nvPr/>
        </p:nvSpPr>
        <p:spPr>
          <a:xfrm>
            <a:off x="0" y="6769539"/>
            <a:ext cx="4572000" cy="91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35BC7-91FB-459A-923A-F9D24D154720}"/>
              </a:ext>
            </a:extLst>
          </p:cNvPr>
          <p:cNvSpPr/>
          <p:nvPr/>
        </p:nvSpPr>
        <p:spPr>
          <a:xfrm>
            <a:off x="4571995" y="6774464"/>
            <a:ext cx="7607808" cy="9144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D97FE278-E2B1-4544-A8CD-E43C424E7C5F}"/>
              </a:ext>
            </a:extLst>
          </p:cNvPr>
          <p:cNvSpPr>
            <a:spLocks noGrp="1"/>
          </p:cNvSpPr>
          <p:nvPr/>
        </p:nvSpPr>
        <p:spPr>
          <a:xfrm>
            <a:off x="10761337" y="6532203"/>
            <a:ext cx="1422400" cy="2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8E578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420042"/>
                </a:solidFill>
              </a:rPr>
              <a:t>April 17, 2024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24A96B-0003-4872-BBAB-D67CB66DDC23}"/>
              </a:ext>
            </a:extLst>
          </p:cNvPr>
          <p:cNvSpPr txBox="1"/>
          <p:nvPr/>
        </p:nvSpPr>
        <p:spPr>
          <a:xfrm>
            <a:off x="766495" y="1174513"/>
            <a:ext cx="8820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200" dirty="0">
                <a:solidFill>
                  <a:srgbClr val="6B2686"/>
                </a:solidFill>
              </a:rPr>
              <a:t>Tax Levy Cap Calculation- Cap vs Actual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655754E-179D-4338-849F-3B83E367C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261586"/>
              </p:ext>
            </p:extLst>
          </p:nvPr>
        </p:nvGraphicFramePr>
        <p:xfrm>
          <a:off x="3908552" y="1878439"/>
          <a:ext cx="4368800" cy="4076700"/>
        </p:xfrm>
        <a:graphic>
          <a:graphicData uri="http://schemas.openxmlformats.org/drawingml/2006/table">
            <a:tbl>
              <a:tblPr/>
              <a:tblGrid>
                <a:gridCol w="1054100">
                  <a:extLst>
                    <a:ext uri="{9D8B030D-6E8A-4147-A177-3AD203B41FA5}">
                      <a16:colId xmlns:a16="http://schemas.microsoft.com/office/drawing/2014/main" val="210124209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572860585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3595318238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482340114"/>
                    </a:ext>
                  </a:extLst>
                </a:gridCol>
                <a:gridCol w="104775">
                  <a:extLst>
                    <a:ext uri="{9D8B030D-6E8A-4147-A177-3AD203B41FA5}">
                      <a16:colId xmlns:a16="http://schemas.microsoft.com/office/drawing/2014/main" val="1305923114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Allowable Levy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Actual Levy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Allowable but Unlevied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89951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2017-18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5.6%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$1,275,294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780095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2018-19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6.9%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2.7%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$2,030,758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9293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4.9%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3.3%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$825,962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13241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2020-21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6.7%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3.5%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$1,661,371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11229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2021-22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4.3%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$1,259,420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41402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2022-23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4.6%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$1,173,320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046669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2023-24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7.0%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3.1%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$2,180,271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458504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10718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Calibri" panose="020F0502020204030204" pitchFamily="34" charset="0"/>
                        </a:rPr>
                        <a:t>2024-25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5.5%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4.1%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effectLst/>
                          <a:latin typeface="Calibri" panose="020F0502020204030204" pitchFamily="34" charset="0"/>
                        </a:rPr>
                        <a:t>$771,186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86706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014E7A8-8C9E-442C-8DE9-8BCEC49C37BA}"/>
              </a:ext>
            </a:extLst>
          </p:cNvPr>
          <p:cNvSpPr txBox="1"/>
          <p:nvPr/>
        </p:nvSpPr>
        <p:spPr>
          <a:xfrm>
            <a:off x="3509695" y="5988115"/>
            <a:ext cx="5379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NOTE:  Estimated as District is waiting for State Aid amounts.</a:t>
            </a:r>
          </a:p>
        </p:txBody>
      </p:sp>
    </p:spTree>
    <p:extLst>
      <p:ext uri="{BB962C8B-B14F-4D97-AF65-F5344CB8AC3E}">
        <p14:creationId xmlns:p14="http://schemas.microsoft.com/office/powerpoint/2010/main" val="2193321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590A1F-6DFD-4951-9529-6037C069180C}"/>
              </a:ext>
            </a:extLst>
          </p:cNvPr>
          <p:cNvSpPr/>
          <p:nvPr/>
        </p:nvSpPr>
        <p:spPr>
          <a:xfrm>
            <a:off x="0" y="0"/>
            <a:ext cx="12192000" cy="853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60F3B-865B-48AF-9B4C-1F3E0105FE05}"/>
              </a:ext>
            </a:extLst>
          </p:cNvPr>
          <p:cNvCxnSpPr/>
          <p:nvPr/>
        </p:nvCxnSpPr>
        <p:spPr>
          <a:xfrm>
            <a:off x="195072" y="646176"/>
            <a:ext cx="11795760" cy="0"/>
          </a:xfrm>
          <a:prstGeom prst="line">
            <a:avLst/>
          </a:prstGeom>
          <a:ln w="38100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14AD96-133B-45C8-991F-B125501A3B14}"/>
              </a:ext>
            </a:extLst>
          </p:cNvPr>
          <p:cNvSpPr txBox="1"/>
          <p:nvPr/>
        </p:nvSpPr>
        <p:spPr>
          <a:xfrm>
            <a:off x="85344" y="10973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Ballston Spa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7597C-03A7-4ABC-887D-65C8C94BA1F3}"/>
              </a:ext>
            </a:extLst>
          </p:cNvPr>
          <p:cNvSpPr txBox="1"/>
          <p:nvPr/>
        </p:nvSpPr>
        <p:spPr>
          <a:xfrm>
            <a:off x="8924544" y="227923"/>
            <a:ext cx="318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spc="151" dirty="0">
                <a:solidFill>
                  <a:schemeClr val="bg1"/>
                </a:solidFill>
                <a:latin typeface="Bebas Neue" panose="020B0606020202050201" pitchFamily="34" charset="0"/>
              </a:rPr>
              <a:t>CENTRAL SCHOOL DISTRICT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EE228-B63A-4936-A47F-CCA79CFD9DF7}"/>
              </a:ext>
            </a:extLst>
          </p:cNvPr>
          <p:cNvSpPr/>
          <p:nvPr/>
        </p:nvSpPr>
        <p:spPr>
          <a:xfrm>
            <a:off x="0" y="6769539"/>
            <a:ext cx="4572000" cy="91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35BC7-91FB-459A-923A-F9D24D154720}"/>
              </a:ext>
            </a:extLst>
          </p:cNvPr>
          <p:cNvSpPr/>
          <p:nvPr/>
        </p:nvSpPr>
        <p:spPr>
          <a:xfrm>
            <a:off x="4571995" y="6774464"/>
            <a:ext cx="7607808" cy="9144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6EDD07-68EC-4E29-B73E-1D9BD7C081BD}"/>
              </a:ext>
            </a:extLst>
          </p:cNvPr>
          <p:cNvSpPr txBox="1"/>
          <p:nvPr/>
        </p:nvSpPr>
        <p:spPr>
          <a:xfrm>
            <a:off x="877825" y="1268783"/>
            <a:ext cx="836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2400" b="1" kern="0" spc="400" dirty="0">
                <a:solidFill>
                  <a:srgbClr val="6B2686"/>
                </a:solidFill>
              </a:rPr>
              <a:t>Proposed Budget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825B5D0C-3880-4FD4-9CF9-B0CD8AF24B58}"/>
              </a:ext>
            </a:extLst>
          </p:cNvPr>
          <p:cNvSpPr>
            <a:spLocks noGrp="1"/>
          </p:cNvSpPr>
          <p:nvPr/>
        </p:nvSpPr>
        <p:spPr>
          <a:xfrm>
            <a:off x="10761337" y="6532203"/>
            <a:ext cx="1422400" cy="2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8E578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420042"/>
                </a:solidFill>
              </a:rPr>
              <a:t>April 17, 2024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544EDE0-8C2D-4790-8EB2-23D708C7E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448692"/>
              </p:ext>
            </p:extLst>
          </p:nvPr>
        </p:nvGraphicFramePr>
        <p:xfrm>
          <a:off x="2676650" y="2321221"/>
          <a:ext cx="6832603" cy="2743200"/>
        </p:xfrm>
        <a:graphic>
          <a:graphicData uri="http://schemas.openxmlformats.org/drawingml/2006/table">
            <a:tbl>
              <a:tblPr/>
              <a:tblGrid>
                <a:gridCol w="1780348">
                  <a:extLst>
                    <a:ext uri="{9D8B030D-6E8A-4147-A177-3AD203B41FA5}">
                      <a16:colId xmlns:a16="http://schemas.microsoft.com/office/drawing/2014/main" val="120530749"/>
                    </a:ext>
                  </a:extLst>
                </a:gridCol>
                <a:gridCol w="1332881">
                  <a:extLst>
                    <a:ext uri="{9D8B030D-6E8A-4147-A177-3AD203B41FA5}">
                      <a16:colId xmlns:a16="http://schemas.microsoft.com/office/drawing/2014/main" val="2263740816"/>
                    </a:ext>
                  </a:extLst>
                </a:gridCol>
                <a:gridCol w="63471">
                  <a:extLst>
                    <a:ext uri="{9D8B030D-6E8A-4147-A177-3AD203B41FA5}">
                      <a16:colId xmlns:a16="http://schemas.microsoft.com/office/drawing/2014/main" val="2790989365"/>
                    </a:ext>
                  </a:extLst>
                </a:gridCol>
                <a:gridCol w="1332881">
                  <a:extLst>
                    <a:ext uri="{9D8B030D-6E8A-4147-A177-3AD203B41FA5}">
                      <a16:colId xmlns:a16="http://schemas.microsoft.com/office/drawing/2014/main" val="1950897334"/>
                    </a:ext>
                  </a:extLst>
                </a:gridCol>
                <a:gridCol w="63471">
                  <a:extLst>
                    <a:ext uri="{9D8B030D-6E8A-4147-A177-3AD203B41FA5}">
                      <a16:colId xmlns:a16="http://schemas.microsoft.com/office/drawing/2014/main" val="2197790299"/>
                    </a:ext>
                  </a:extLst>
                </a:gridCol>
                <a:gridCol w="1218634">
                  <a:extLst>
                    <a:ext uri="{9D8B030D-6E8A-4147-A177-3AD203B41FA5}">
                      <a16:colId xmlns:a16="http://schemas.microsoft.com/office/drawing/2014/main" val="1314561983"/>
                    </a:ext>
                  </a:extLst>
                </a:gridCol>
                <a:gridCol w="63471">
                  <a:extLst>
                    <a:ext uri="{9D8B030D-6E8A-4147-A177-3AD203B41FA5}">
                      <a16:colId xmlns:a16="http://schemas.microsoft.com/office/drawing/2014/main" val="3139024606"/>
                    </a:ext>
                  </a:extLst>
                </a:gridCol>
                <a:gridCol w="977446">
                  <a:extLst>
                    <a:ext uri="{9D8B030D-6E8A-4147-A177-3AD203B41FA5}">
                      <a16:colId xmlns:a16="http://schemas.microsoft.com/office/drawing/2014/main" val="300430755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FY2024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Chg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Chg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6187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General Support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$10,860,611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$11,602,828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$742,217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24934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Instruction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$54,254,848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$55,283,732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$1,028,884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0214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Transportation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$4,806,262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$5,098,551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$292,289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4029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Undistributed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$34,311,090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$36,045,969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$1,734,879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7008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$104,232,811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$108,031,080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$3,798,269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9161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2806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590A1F-6DFD-4951-9529-6037C069180C}"/>
              </a:ext>
            </a:extLst>
          </p:cNvPr>
          <p:cNvSpPr/>
          <p:nvPr/>
        </p:nvSpPr>
        <p:spPr>
          <a:xfrm>
            <a:off x="0" y="0"/>
            <a:ext cx="12192000" cy="853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60F3B-865B-48AF-9B4C-1F3E0105FE05}"/>
              </a:ext>
            </a:extLst>
          </p:cNvPr>
          <p:cNvCxnSpPr/>
          <p:nvPr/>
        </p:nvCxnSpPr>
        <p:spPr>
          <a:xfrm>
            <a:off x="195072" y="646176"/>
            <a:ext cx="11795760" cy="0"/>
          </a:xfrm>
          <a:prstGeom prst="line">
            <a:avLst/>
          </a:prstGeom>
          <a:ln w="38100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14AD96-133B-45C8-991F-B125501A3B14}"/>
              </a:ext>
            </a:extLst>
          </p:cNvPr>
          <p:cNvSpPr txBox="1"/>
          <p:nvPr/>
        </p:nvSpPr>
        <p:spPr>
          <a:xfrm>
            <a:off x="85344" y="10973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Ballston Spa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7597C-03A7-4ABC-887D-65C8C94BA1F3}"/>
              </a:ext>
            </a:extLst>
          </p:cNvPr>
          <p:cNvSpPr txBox="1"/>
          <p:nvPr/>
        </p:nvSpPr>
        <p:spPr>
          <a:xfrm>
            <a:off x="8924544" y="227923"/>
            <a:ext cx="318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spc="151" dirty="0">
                <a:solidFill>
                  <a:schemeClr val="bg1"/>
                </a:solidFill>
                <a:latin typeface="Bebas Neue" panose="020B0606020202050201" pitchFamily="34" charset="0"/>
              </a:rPr>
              <a:t>CENTRAL SCHOOL DISTRICT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EE228-B63A-4936-A47F-CCA79CFD9DF7}"/>
              </a:ext>
            </a:extLst>
          </p:cNvPr>
          <p:cNvSpPr/>
          <p:nvPr/>
        </p:nvSpPr>
        <p:spPr>
          <a:xfrm>
            <a:off x="0" y="6769539"/>
            <a:ext cx="4572000" cy="91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35BC7-91FB-459A-923A-F9D24D154720}"/>
              </a:ext>
            </a:extLst>
          </p:cNvPr>
          <p:cNvSpPr/>
          <p:nvPr/>
        </p:nvSpPr>
        <p:spPr>
          <a:xfrm>
            <a:off x="4571995" y="6774464"/>
            <a:ext cx="7607808" cy="9144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BEF075-DA94-49B5-ABB5-32614132332F}"/>
              </a:ext>
            </a:extLst>
          </p:cNvPr>
          <p:cNvSpPr txBox="1"/>
          <p:nvPr/>
        </p:nvSpPr>
        <p:spPr>
          <a:xfrm>
            <a:off x="952428" y="1268783"/>
            <a:ext cx="836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2400" b="1" kern="0" spc="400" dirty="0">
                <a:solidFill>
                  <a:srgbClr val="6B2686"/>
                </a:solidFill>
              </a:rPr>
              <a:t>Budget Drivers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08FD3600-5064-4850-AFCC-1F32BA37A17F}"/>
              </a:ext>
            </a:extLst>
          </p:cNvPr>
          <p:cNvSpPr>
            <a:spLocks noGrp="1"/>
          </p:cNvSpPr>
          <p:nvPr/>
        </p:nvSpPr>
        <p:spPr>
          <a:xfrm>
            <a:off x="10761337" y="6532203"/>
            <a:ext cx="1422400" cy="2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8E578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420042"/>
                </a:solidFill>
              </a:rPr>
              <a:t>April 10, 2024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5D6DBF9-B578-4460-A695-7F3616DC956D}"/>
              </a:ext>
            </a:extLst>
          </p:cNvPr>
          <p:cNvGraphicFramePr>
            <a:graphicFrameLocks noGrp="1"/>
          </p:cNvGraphicFramePr>
          <p:nvPr/>
        </p:nvGraphicFramePr>
        <p:xfrm>
          <a:off x="2755899" y="2047466"/>
          <a:ext cx="6680201" cy="3676650"/>
        </p:xfrm>
        <a:graphic>
          <a:graphicData uri="http://schemas.openxmlformats.org/drawingml/2006/table">
            <a:tbl>
              <a:tblPr/>
              <a:tblGrid>
                <a:gridCol w="1779483">
                  <a:extLst>
                    <a:ext uri="{9D8B030D-6E8A-4147-A177-3AD203B41FA5}">
                      <a16:colId xmlns:a16="http://schemas.microsoft.com/office/drawing/2014/main" val="1303472327"/>
                    </a:ext>
                  </a:extLst>
                </a:gridCol>
                <a:gridCol w="1306858">
                  <a:extLst>
                    <a:ext uri="{9D8B030D-6E8A-4147-A177-3AD203B41FA5}">
                      <a16:colId xmlns:a16="http://schemas.microsoft.com/office/drawing/2014/main" val="2648301906"/>
                    </a:ext>
                  </a:extLst>
                </a:gridCol>
                <a:gridCol w="63440">
                  <a:extLst>
                    <a:ext uri="{9D8B030D-6E8A-4147-A177-3AD203B41FA5}">
                      <a16:colId xmlns:a16="http://schemas.microsoft.com/office/drawing/2014/main" val="1473922673"/>
                    </a:ext>
                  </a:extLst>
                </a:gridCol>
                <a:gridCol w="1306858">
                  <a:extLst>
                    <a:ext uri="{9D8B030D-6E8A-4147-A177-3AD203B41FA5}">
                      <a16:colId xmlns:a16="http://schemas.microsoft.com/office/drawing/2014/main" val="920665269"/>
                    </a:ext>
                  </a:extLst>
                </a:gridCol>
                <a:gridCol w="63440">
                  <a:extLst>
                    <a:ext uri="{9D8B030D-6E8A-4147-A177-3AD203B41FA5}">
                      <a16:colId xmlns:a16="http://schemas.microsoft.com/office/drawing/2014/main" val="1102596021"/>
                    </a:ext>
                  </a:extLst>
                </a:gridCol>
                <a:gridCol w="1192666">
                  <a:extLst>
                    <a:ext uri="{9D8B030D-6E8A-4147-A177-3AD203B41FA5}">
                      <a16:colId xmlns:a16="http://schemas.microsoft.com/office/drawing/2014/main" val="1592592999"/>
                    </a:ext>
                  </a:extLst>
                </a:gridCol>
                <a:gridCol w="63440">
                  <a:extLst>
                    <a:ext uri="{9D8B030D-6E8A-4147-A177-3AD203B41FA5}">
                      <a16:colId xmlns:a16="http://schemas.microsoft.com/office/drawing/2014/main" val="3068870847"/>
                    </a:ext>
                  </a:extLst>
                </a:gridCol>
                <a:gridCol w="904016">
                  <a:extLst>
                    <a:ext uri="{9D8B030D-6E8A-4147-A177-3AD203B41FA5}">
                      <a16:colId xmlns:a16="http://schemas.microsoft.com/office/drawing/2014/main" val="329628557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FY2024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 Chg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Chg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676174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Total Budget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$104,232,811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$108,031,080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$3,798,269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67921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187832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5068904"/>
                  </a:ext>
                </a:extLst>
              </a:tr>
              <a:tr h="533400"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Electricity &amp; Natural Gas: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$432,200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22622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6538213"/>
                  </a:ext>
                </a:extLst>
              </a:tr>
              <a:tr h="533400"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Medical Insurance: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$1,225,500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630978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2272174"/>
                  </a:ext>
                </a:extLst>
              </a:tr>
              <a:tr h="533400"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 budget increase without these two items: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$2,140,569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025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011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c873c130f6_0_39"/>
          <p:cNvSpPr/>
          <p:nvPr/>
        </p:nvSpPr>
        <p:spPr>
          <a:xfrm>
            <a:off x="0" y="0"/>
            <a:ext cx="12192000" cy="85350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2" name="Google Shape;132;g2c873c130f6_0_39"/>
          <p:cNvCxnSpPr/>
          <p:nvPr/>
        </p:nvCxnSpPr>
        <p:spPr>
          <a:xfrm>
            <a:off x="195072" y="646176"/>
            <a:ext cx="11795700" cy="0"/>
          </a:xfrm>
          <a:prstGeom prst="straightConnector1">
            <a:avLst/>
          </a:prstGeom>
          <a:noFill/>
          <a:ln w="38100" cap="flat" cmpd="sng">
            <a:solidFill>
              <a:srgbClr val="FFDE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3" name="Google Shape;133;g2c873c130f6_0_39"/>
          <p:cNvSpPr txBox="1"/>
          <p:nvPr/>
        </p:nvSpPr>
        <p:spPr>
          <a:xfrm>
            <a:off x="85344" y="109730"/>
            <a:ext cx="3352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Ballston Spa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4" name="Google Shape;134;g2c873c130f6_0_39"/>
          <p:cNvSpPr txBox="1"/>
          <p:nvPr/>
        </p:nvSpPr>
        <p:spPr>
          <a:xfrm>
            <a:off x="8924544" y="227923"/>
            <a:ext cx="318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rPr>
              <a:t>CENTRAL SCHOOL DISTRICT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5" name="Google Shape;135;g2c873c130f6_0_39"/>
          <p:cNvSpPr/>
          <p:nvPr/>
        </p:nvSpPr>
        <p:spPr>
          <a:xfrm>
            <a:off x="0" y="6769539"/>
            <a:ext cx="4572000" cy="9150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2c873c130f6_0_39"/>
          <p:cNvSpPr/>
          <p:nvPr/>
        </p:nvSpPr>
        <p:spPr>
          <a:xfrm>
            <a:off x="4571995" y="6774464"/>
            <a:ext cx="7607700" cy="9150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2c873c130f6_0_39"/>
          <p:cNvSpPr txBox="1"/>
          <p:nvPr/>
        </p:nvSpPr>
        <p:spPr>
          <a:xfrm>
            <a:off x="952425" y="1268775"/>
            <a:ext cx="10256700" cy="513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Fiscal Frameworks: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B2686"/>
              </a:buClr>
              <a:buSzPts val="2600"/>
              <a:buFont typeface="Calibri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Our district is committed to the </a:t>
            </a: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thoughtful allocation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of all of our resources in order to </a:t>
            </a: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maximize the return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on our investment</a:t>
            </a:r>
          </a:p>
          <a:p>
            <a:pPr marL="457200" marR="0" lvl="0" indent="-393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2686"/>
              </a:buClr>
              <a:buSzPts val="2600"/>
              <a:buFont typeface="Calibri"/>
              <a:buAutoNum type="arabicPeriod"/>
              <a:tabLst/>
              <a:defRPr/>
            </a:pP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2686"/>
              </a:buClr>
              <a:buSzPts val="2600"/>
              <a:buFont typeface="Calibri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Our district is committed to </a:t>
            </a: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providing the best opportunities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to help our students reach their full potential, while maintaining cost-effective practices and leveraging existing resources</a:t>
            </a:r>
          </a:p>
          <a:p>
            <a:pPr marL="457200" marR="0" lvl="0" indent="-393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2686"/>
              </a:buClr>
              <a:buSzPts val="2600"/>
              <a:buFont typeface="Calibri"/>
              <a:buAutoNum type="arabicPeriod"/>
              <a:tabLst/>
              <a:defRPr/>
            </a:pP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2686"/>
              </a:buClr>
              <a:buSzPts val="2600"/>
              <a:buFont typeface="Calibri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Our district is committed to </a:t>
            </a: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preserving and improving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quality </a:t>
            </a: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programs and services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for students through innovative practices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2c873c130f6_0_39"/>
          <p:cNvSpPr/>
          <p:nvPr/>
        </p:nvSpPr>
        <p:spPr>
          <a:xfrm>
            <a:off x="10761337" y="6532203"/>
            <a:ext cx="1422300" cy="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42004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April 17, 2024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c873c130f6_0_28"/>
          <p:cNvSpPr/>
          <p:nvPr/>
        </p:nvSpPr>
        <p:spPr>
          <a:xfrm>
            <a:off x="0" y="0"/>
            <a:ext cx="12192000" cy="85350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4" name="Google Shape;144;g2c873c130f6_0_28"/>
          <p:cNvCxnSpPr/>
          <p:nvPr/>
        </p:nvCxnSpPr>
        <p:spPr>
          <a:xfrm>
            <a:off x="195072" y="646176"/>
            <a:ext cx="11795700" cy="0"/>
          </a:xfrm>
          <a:prstGeom prst="straightConnector1">
            <a:avLst/>
          </a:prstGeom>
          <a:noFill/>
          <a:ln w="38100" cap="flat" cmpd="sng">
            <a:solidFill>
              <a:srgbClr val="FFDE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5" name="Google Shape;145;g2c873c130f6_0_28"/>
          <p:cNvSpPr txBox="1"/>
          <p:nvPr/>
        </p:nvSpPr>
        <p:spPr>
          <a:xfrm>
            <a:off x="85344" y="109730"/>
            <a:ext cx="3352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Ballston Spa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6" name="Google Shape;146;g2c873c130f6_0_28"/>
          <p:cNvSpPr txBox="1"/>
          <p:nvPr/>
        </p:nvSpPr>
        <p:spPr>
          <a:xfrm>
            <a:off x="8924544" y="227923"/>
            <a:ext cx="318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rPr>
              <a:t>CENTRAL SCHOOL DISTRICT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7" name="Google Shape;147;g2c873c130f6_0_28"/>
          <p:cNvSpPr/>
          <p:nvPr/>
        </p:nvSpPr>
        <p:spPr>
          <a:xfrm>
            <a:off x="0" y="6769539"/>
            <a:ext cx="4572000" cy="9150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g2c873c130f6_0_28"/>
          <p:cNvSpPr/>
          <p:nvPr/>
        </p:nvSpPr>
        <p:spPr>
          <a:xfrm>
            <a:off x="4571995" y="6774464"/>
            <a:ext cx="7607700" cy="9150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g2c873c130f6_0_28"/>
          <p:cNvSpPr txBox="1"/>
          <p:nvPr/>
        </p:nvSpPr>
        <p:spPr>
          <a:xfrm>
            <a:off x="962550" y="1259747"/>
            <a:ext cx="10266900" cy="7186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Budget Drivers: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5207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B2686"/>
              </a:buClr>
              <a:buSzPts val="26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Uncertainty with NYS Foundation Aid 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5207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B2686"/>
              </a:buClr>
              <a:buSzPts val="26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Global PILOT Reduction 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5207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B2686"/>
              </a:buClr>
              <a:buSzPts val="26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American Rescue Plan Elementary and Secondary School Emergency Relief (ARP ESSER) Fund 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9779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B2686"/>
              </a:buClr>
              <a:buSzPts val="26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ARP funds are set to expire on August 31, 2024</a:t>
            </a:r>
          </a:p>
          <a:p>
            <a:pPr marL="5207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B2686"/>
              </a:buClr>
              <a:buSzPts val="2600"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2c873c130f6_0_28"/>
          <p:cNvSpPr/>
          <p:nvPr/>
        </p:nvSpPr>
        <p:spPr>
          <a:xfrm>
            <a:off x="10761337" y="6532203"/>
            <a:ext cx="1422300" cy="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42004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April 17, 2024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c873c130f6_0_28"/>
          <p:cNvSpPr/>
          <p:nvPr/>
        </p:nvSpPr>
        <p:spPr>
          <a:xfrm>
            <a:off x="0" y="0"/>
            <a:ext cx="12192000" cy="85350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4" name="Google Shape;144;g2c873c130f6_0_28"/>
          <p:cNvCxnSpPr/>
          <p:nvPr/>
        </p:nvCxnSpPr>
        <p:spPr>
          <a:xfrm>
            <a:off x="195072" y="646176"/>
            <a:ext cx="11795700" cy="0"/>
          </a:xfrm>
          <a:prstGeom prst="straightConnector1">
            <a:avLst/>
          </a:prstGeom>
          <a:noFill/>
          <a:ln w="38100" cap="flat" cmpd="sng">
            <a:solidFill>
              <a:srgbClr val="FFDE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5" name="Google Shape;145;g2c873c130f6_0_28"/>
          <p:cNvSpPr txBox="1"/>
          <p:nvPr/>
        </p:nvSpPr>
        <p:spPr>
          <a:xfrm>
            <a:off x="85344" y="109730"/>
            <a:ext cx="3352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Ballston Spa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6" name="Google Shape;146;g2c873c130f6_0_28"/>
          <p:cNvSpPr txBox="1"/>
          <p:nvPr/>
        </p:nvSpPr>
        <p:spPr>
          <a:xfrm>
            <a:off x="8924544" y="227923"/>
            <a:ext cx="318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rPr>
              <a:t>CENTRAL SCHOOL DISTRICT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7" name="Google Shape;147;g2c873c130f6_0_28"/>
          <p:cNvSpPr/>
          <p:nvPr/>
        </p:nvSpPr>
        <p:spPr>
          <a:xfrm>
            <a:off x="0" y="6769539"/>
            <a:ext cx="4572000" cy="9150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g2c873c130f6_0_28"/>
          <p:cNvSpPr/>
          <p:nvPr/>
        </p:nvSpPr>
        <p:spPr>
          <a:xfrm>
            <a:off x="4571995" y="6774464"/>
            <a:ext cx="7607700" cy="9150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g2c873c130f6_0_28"/>
          <p:cNvSpPr txBox="1"/>
          <p:nvPr/>
        </p:nvSpPr>
        <p:spPr>
          <a:xfrm>
            <a:off x="952425" y="1268625"/>
            <a:ext cx="10266900" cy="680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207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2686"/>
              </a:buClr>
              <a:buSzPts val="2600"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Budget Priority: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6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Reallocating some of our current resources to help maintain equitable opportunities for all students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2c873c130f6_0_28"/>
          <p:cNvSpPr/>
          <p:nvPr/>
        </p:nvSpPr>
        <p:spPr>
          <a:xfrm>
            <a:off x="10761337" y="6532203"/>
            <a:ext cx="1422300" cy="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42004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April 17, 2024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0024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"/>
          <p:cNvSpPr/>
          <p:nvPr/>
        </p:nvSpPr>
        <p:spPr>
          <a:xfrm>
            <a:off x="0" y="0"/>
            <a:ext cx="12192000" cy="853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6" name="Google Shape;156;p2"/>
          <p:cNvCxnSpPr/>
          <p:nvPr/>
        </p:nvCxnSpPr>
        <p:spPr>
          <a:xfrm>
            <a:off x="195072" y="646176"/>
            <a:ext cx="11795760" cy="0"/>
          </a:xfrm>
          <a:prstGeom prst="straightConnector1">
            <a:avLst/>
          </a:prstGeom>
          <a:noFill/>
          <a:ln w="38100" cap="flat" cmpd="sng">
            <a:solidFill>
              <a:srgbClr val="FFDE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7" name="Google Shape;157;p2"/>
          <p:cNvSpPr txBox="1"/>
          <p:nvPr/>
        </p:nvSpPr>
        <p:spPr>
          <a:xfrm>
            <a:off x="85344" y="109730"/>
            <a:ext cx="33528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Ballston Spa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8" name="Google Shape;158;p2"/>
          <p:cNvSpPr txBox="1"/>
          <p:nvPr/>
        </p:nvSpPr>
        <p:spPr>
          <a:xfrm>
            <a:off x="8924544" y="227923"/>
            <a:ext cx="318211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rPr>
              <a:t>CENTRAL SCHOOL DISTRICT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9" name="Google Shape;159;p2"/>
          <p:cNvSpPr/>
          <p:nvPr/>
        </p:nvSpPr>
        <p:spPr>
          <a:xfrm>
            <a:off x="0" y="6769539"/>
            <a:ext cx="4572000" cy="91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"/>
          <p:cNvSpPr/>
          <p:nvPr/>
        </p:nvSpPr>
        <p:spPr>
          <a:xfrm>
            <a:off x="4571995" y="6774464"/>
            <a:ext cx="7607808" cy="9144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"/>
          <p:cNvSpPr txBox="1"/>
          <p:nvPr/>
        </p:nvSpPr>
        <p:spPr>
          <a:xfrm>
            <a:off x="921350" y="1258275"/>
            <a:ext cx="10287600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Program Adjustments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Conducted a systemic program review with the goal of reallocating resources to better align with District/budget goals and priorities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2686"/>
              </a:buClr>
              <a:buSzPts val="2800"/>
              <a:buFont typeface="Calibri"/>
              <a:buChar char="●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Spa Academy for 24-25 school year</a:t>
            </a:r>
          </a:p>
          <a:p>
            <a:pPr marL="508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2686"/>
              </a:buClr>
              <a:buSzPts val="2800"/>
              <a:buFont typeface="Arial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2686"/>
              </a:buClr>
              <a:buSzPts val="2800"/>
              <a:buFont typeface="Calibri"/>
              <a:buChar char="●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IB Middle 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Years Program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508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2686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508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2686"/>
              </a:buClr>
              <a:buSzPts val="2800"/>
              <a:buFont typeface="Arial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508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2686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743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"/>
          <p:cNvSpPr/>
          <p:nvPr/>
        </p:nvSpPr>
        <p:spPr>
          <a:xfrm>
            <a:off x="10761337" y="6532203"/>
            <a:ext cx="1422400" cy="26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42004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April 17, 2024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ca4c9c6684_0_0"/>
          <p:cNvSpPr/>
          <p:nvPr/>
        </p:nvSpPr>
        <p:spPr>
          <a:xfrm>
            <a:off x="0" y="0"/>
            <a:ext cx="12192000" cy="85350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8" name="Google Shape;168;g2ca4c9c6684_0_0"/>
          <p:cNvCxnSpPr/>
          <p:nvPr/>
        </p:nvCxnSpPr>
        <p:spPr>
          <a:xfrm>
            <a:off x="195072" y="646176"/>
            <a:ext cx="11795700" cy="0"/>
          </a:xfrm>
          <a:prstGeom prst="straightConnector1">
            <a:avLst/>
          </a:prstGeom>
          <a:noFill/>
          <a:ln w="38100" cap="flat" cmpd="sng">
            <a:solidFill>
              <a:srgbClr val="FFDE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9" name="Google Shape;169;g2ca4c9c6684_0_0"/>
          <p:cNvSpPr txBox="1"/>
          <p:nvPr/>
        </p:nvSpPr>
        <p:spPr>
          <a:xfrm>
            <a:off x="85344" y="109730"/>
            <a:ext cx="3352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Ballston Spa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0" name="Google Shape;170;g2ca4c9c6684_0_0"/>
          <p:cNvSpPr txBox="1"/>
          <p:nvPr/>
        </p:nvSpPr>
        <p:spPr>
          <a:xfrm>
            <a:off x="8924544" y="227923"/>
            <a:ext cx="318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rPr>
              <a:t>CENTRAL SCHOOL DISTRICT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1" name="Google Shape;171;g2ca4c9c6684_0_0"/>
          <p:cNvSpPr/>
          <p:nvPr/>
        </p:nvSpPr>
        <p:spPr>
          <a:xfrm>
            <a:off x="0" y="6769539"/>
            <a:ext cx="4572000" cy="9150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2ca4c9c6684_0_0"/>
          <p:cNvSpPr/>
          <p:nvPr/>
        </p:nvSpPr>
        <p:spPr>
          <a:xfrm>
            <a:off x="4571995" y="6774464"/>
            <a:ext cx="7607700" cy="9150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2ca4c9c6684_0_0"/>
          <p:cNvSpPr txBox="1"/>
          <p:nvPr/>
        </p:nvSpPr>
        <p:spPr>
          <a:xfrm>
            <a:off x="4904070" y="2384544"/>
            <a:ext cx="3914810" cy="3754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Retirements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Five Classroom Teachers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One Teaching Assistant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Resignations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One Administrator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Two Classroom Teachers</a:t>
            </a:r>
            <a:endParaRPr kumimoji="0" lang="en-US" sz="2600" b="0" i="0" u="sng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Four Teaching Assistants	</a:t>
            </a:r>
          </a:p>
        </p:txBody>
      </p:sp>
      <p:sp>
        <p:nvSpPr>
          <p:cNvPr id="174" name="Google Shape;174;g2ca4c9c6684_0_0"/>
          <p:cNvSpPr/>
          <p:nvPr/>
        </p:nvSpPr>
        <p:spPr>
          <a:xfrm>
            <a:off x="10761337" y="6532203"/>
            <a:ext cx="1422300" cy="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42004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April 17, 2024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173;g2ca4c9c6684_0_0">
            <a:extLst>
              <a:ext uri="{FF2B5EF4-FFF2-40B4-BE49-F238E27FC236}">
                <a16:creationId xmlns:a16="http://schemas.microsoft.com/office/drawing/2014/main" id="{BD9E6A06-07A7-42F4-B57F-7E04357CAA63}"/>
              </a:ext>
            </a:extLst>
          </p:cNvPr>
          <p:cNvSpPr txBox="1"/>
          <p:nvPr/>
        </p:nvSpPr>
        <p:spPr>
          <a:xfrm>
            <a:off x="2571026" y="1131233"/>
            <a:ext cx="7798578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Current Uncertainly with NYS Foundation Aid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Positions to be Absorbed Through: 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ca4c9c6684_0_0"/>
          <p:cNvSpPr/>
          <p:nvPr/>
        </p:nvSpPr>
        <p:spPr>
          <a:xfrm>
            <a:off x="0" y="0"/>
            <a:ext cx="12192000" cy="85350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8" name="Google Shape;168;g2ca4c9c6684_0_0"/>
          <p:cNvCxnSpPr/>
          <p:nvPr/>
        </p:nvCxnSpPr>
        <p:spPr>
          <a:xfrm>
            <a:off x="195072" y="646176"/>
            <a:ext cx="11795700" cy="0"/>
          </a:xfrm>
          <a:prstGeom prst="straightConnector1">
            <a:avLst/>
          </a:prstGeom>
          <a:noFill/>
          <a:ln w="38100" cap="flat" cmpd="sng">
            <a:solidFill>
              <a:srgbClr val="FFDE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9" name="Google Shape;169;g2ca4c9c6684_0_0"/>
          <p:cNvSpPr txBox="1"/>
          <p:nvPr/>
        </p:nvSpPr>
        <p:spPr>
          <a:xfrm>
            <a:off x="85344" y="109730"/>
            <a:ext cx="3352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/>
                <a:ea typeface="Poppins Medium"/>
                <a:cs typeface="Poppins Medium"/>
                <a:sym typeface="Poppins Medium"/>
              </a:rPr>
              <a:t>Ballston Spa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0" name="Google Shape;170;g2ca4c9c6684_0_0"/>
          <p:cNvSpPr txBox="1"/>
          <p:nvPr/>
        </p:nvSpPr>
        <p:spPr>
          <a:xfrm>
            <a:off x="8924544" y="227923"/>
            <a:ext cx="318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bas Neue"/>
                <a:ea typeface="Bebas Neue"/>
                <a:cs typeface="Bebas Neue"/>
                <a:sym typeface="Bebas Neue"/>
              </a:rPr>
              <a:t>CENTRAL SCHOOL DISTRICT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1" name="Google Shape;171;g2ca4c9c6684_0_0"/>
          <p:cNvSpPr/>
          <p:nvPr/>
        </p:nvSpPr>
        <p:spPr>
          <a:xfrm>
            <a:off x="0" y="6769539"/>
            <a:ext cx="4572000" cy="9150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2ca4c9c6684_0_0"/>
          <p:cNvSpPr/>
          <p:nvPr/>
        </p:nvSpPr>
        <p:spPr>
          <a:xfrm>
            <a:off x="4571995" y="6774464"/>
            <a:ext cx="7607700" cy="9150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2ca4c9c6684_0_0"/>
          <p:cNvSpPr txBox="1"/>
          <p:nvPr/>
        </p:nvSpPr>
        <p:spPr>
          <a:xfrm>
            <a:off x="1387607" y="2849906"/>
            <a:ext cx="4891643" cy="2461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Budgeted for a 3% FA Increase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sng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Additional Staff Reductions	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Three positions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ca4c9c6684_0_0"/>
          <p:cNvSpPr/>
          <p:nvPr/>
        </p:nvSpPr>
        <p:spPr>
          <a:xfrm>
            <a:off x="10761337" y="6532203"/>
            <a:ext cx="1422300" cy="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42004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April 17, 2024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5E86ECB-C31A-4EFE-B62E-00114E4ED534}"/>
              </a:ext>
            </a:extLst>
          </p:cNvPr>
          <p:cNvCxnSpPr/>
          <p:nvPr/>
        </p:nvCxnSpPr>
        <p:spPr>
          <a:xfrm>
            <a:off x="4137068" y="4591235"/>
            <a:ext cx="2050742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oogle Shape;173;g2ca4c9c6684_0_0">
            <a:extLst>
              <a:ext uri="{FF2B5EF4-FFF2-40B4-BE49-F238E27FC236}">
                <a16:creationId xmlns:a16="http://schemas.microsoft.com/office/drawing/2014/main" id="{5326BB6A-9EA3-42F2-A2EA-620097DF8143}"/>
              </a:ext>
            </a:extLst>
          </p:cNvPr>
          <p:cNvSpPr txBox="1"/>
          <p:nvPr/>
        </p:nvSpPr>
        <p:spPr>
          <a:xfrm>
            <a:off x="1930797" y="1197381"/>
            <a:ext cx="8324250" cy="109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Current Uncertainly with NYS Foundation Aid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Reductions in Force</a:t>
            </a:r>
          </a:p>
        </p:txBody>
      </p:sp>
      <p:sp>
        <p:nvSpPr>
          <p:cNvPr id="12" name="Google Shape;173;g2ca4c9c6684_0_0">
            <a:extLst>
              <a:ext uri="{FF2B5EF4-FFF2-40B4-BE49-F238E27FC236}">
                <a16:creationId xmlns:a16="http://schemas.microsoft.com/office/drawing/2014/main" id="{7228753B-2283-488D-B2DE-422CB09B8730}"/>
              </a:ext>
            </a:extLst>
          </p:cNvPr>
          <p:cNvSpPr txBox="1"/>
          <p:nvPr/>
        </p:nvSpPr>
        <p:spPr>
          <a:xfrm>
            <a:off x="6473767" y="2849906"/>
            <a:ext cx="4592320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Budgeted for no additional FA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sng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Additional Staff Reductions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Up to Sixteen positions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6B268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7005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590A1F-6DFD-4951-9529-6037C069180C}"/>
              </a:ext>
            </a:extLst>
          </p:cNvPr>
          <p:cNvSpPr/>
          <p:nvPr/>
        </p:nvSpPr>
        <p:spPr>
          <a:xfrm>
            <a:off x="0" y="0"/>
            <a:ext cx="12192000" cy="853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1260F3B-865B-48AF-9B4C-1F3E0105FE05}"/>
              </a:ext>
            </a:extLst>
          </p:cNvPr>
          <p:cNvCxnSpPr/>
          <p:nvPr/>
        </p:nvCxnSpPr>
        <p:spPr>
          <a:xfrm>
            <a:off x="195072" y="646176"/>
            <a:ext cx="11795760" cy="0"/>
          </a:xfrm>
          <a:prstGeom prst="line">
            <a:avLst/>
          </a:prstGeom>
          <a:ln w="38100">
            <a:solidFill>
              <a:srgbClr val="FFD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F14AD96-133B-45C8-991F-B125501A3B14}"/>
              </a:ext>
            </a:extLst>
          </p:cNvPr>
          <p:cNvSpPr txBox="1"/>
          <p:nvPr/>
        </p:nvSpPr>
        <p:spPr>
          <a:xfrm>
            <a:off x="85344" y="10973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Ballston Spa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D7597C-03A7-4ABC-887D-65C8C94BA1F3}"/>
              </a:ext>
            </a:extLst>
          </p:cNvPr>
          <p:cNvSpPr txBox="1"/>
          <p:nvPr/>
        </p:nvSpPr>
        <p:spPr>
          <a:xfrm>
            <a:off x="8924544" y="227923"/>
            <a:ext cx="318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spc="151" dirty="0">
                <a:solidFill>
                  <a:schemeClr val="bg1"/>
                </a:solidFill>
                <a:latin typeface="Bebas Neue" panose="020B0606020202050201" pitchFamily="34" charset="0"/>
              </a:rPr>
              <a:t>CENTRAL SCHOOL DISTRICT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D39376-18D6-4E7C-B0BB-D69EF4F6012D}"/>
              </a:ext>
            </a:extLst>
          </p:cNvPr>
          <p:cNvSpPr txBox="1"/>
          <p:nvPr/>
        </p:nvSpPr>
        <p:spPr>
          <a:xfrm>
            <a:off x="1910377" y="3116530"/>
            <a:ext cx="836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2400" b="1" kern="0" spc="600" dirty="0">
                <a:solidFill>
                  <a:srgbClr val="6B2686"/>
                </a:solidFill>
              </a:rPr>
              <a:t>Budget Hearing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0EE228-B63A-4936-A47F-CCA79CFD9DF7}"/>
              </a:ext>
            </a:extLst>
          </p:cNvPr>
          <p:cNvSpPr/>
          <p:nvPr/>
        </p:nvSpPr>
        <p:spPr>
          <a:xfrm>
            <a:off x="0" y="6769539"/>
            <a:ext cx="4572000" cy="91440"/>
          </a:xfrm>
          <a:prstGeom prst="rect">
            <a:avLst/>
          </a:prstGeom>
          <a:solidFill>
            <a:srgbClr val="6B2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35BC7-91FB-459A-923A-F9D24D154720}"/>
              </a:ext>
            </a:extLst>
          </p:cNvPr>
          <p:cNvSpPr/>
          <p:nvPr/>
        </p:nvSpPr>
        <p:spPr>
          <a:xfrm>
            <a:off x="4571995" y="6774464"/>
            <a:ext cx="7607808" cy="91440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20499B55-AC02-44B4-964E-8AFC6DC02E9E}"/>
              </a:ext>
            </a:extLst>
          </p:cNvPr>
          <p:cNvSpPr>
            <a:spLocks noGrp="1"/>
          </p:cNvSpPr>
          <p:nvPr/>
        </p:nvSpPr>
        <p:spPr>
          <a:xfrm>
            <a:off x="10761337" y="6532203"/>
            <a:ext cx="1422400" cy="2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8E578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420042"/>
                </a:solidFill>
              </a:rPr>
              <a:t>April 17,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38ECC5-FB3F-4137-982B-1D98738734B6}"/>
              </a:ext>
            </a:extLst>
          </p:cNvPr>
          <p:cNvSpPr txBox="1"/>
          <p:nvPr/>
        </p:nvSpPr>
        <p:spPr>
          <a:xfrm>
            <a:off x="2890712" y="2106511"/>
            <a:ext cx="6404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600" normalizeH="0" baseline="0" noProof="0" dirty="0">
                <a:ln>
                  <a:noFill/>
                </a:ln>
                <a:solidFill>
                  <a:srgbClr val="6B2686"/>
                </a:solidFill>
                <a:effectLst/>
                <a:uLnTx/>
                <a:uFillTx/>
              </a:rPr>
              <a:t>Next Budget Presentation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27627C-383D-4A11-8ACF-D8B8291FD32C}"/>
              </a:ext>
            </a:extLst>
          </p:cNvPr>
          <p:cNvSpPr txBox="1"/>
          <p:nvPr/>
        </p:nvSpPr>
        <p:spPr>
          <a:xfrm>
            <a:off x="1910377" y="4037399"/>
            <a:ext cx="836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2400" b="1" kern="0" spc="600" dirty="0">
                <a:solidFill>
                  <a:srgbClr val="6B2686"/>
                </a:solidFill>
              </a:rPr>
              <a:t>Next Meeting- May 8</a:t>
            </a:r>
            <a:r>
              <a:rPr lang="en-US" sz="2400" b="1" kern="0" spc="600" baseline="30000" dirty="0">
                <a:solidFill>
                  <a:srgbClr val="6B2686"/>
                </a:solidFill>
              </a:rPr>
              <a:t>th</a:t>
            </a:r>
            <a:r>
              <a:rPr lang="en-US" sz="2400" b="1" kern="0" spc="600" dirty="0">
                <a:solidFill>
                  <a:srgbClr val="6B268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6348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939</Words>
  <Application>Microsoft Office PowerPoint</Application>
  <PresentationFormat>Widescreen</PresentationFormat>
  <Paragraphs>436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Bebas Neue</vt:lpstr>
      <vt:lpstr>Calibri</vt:lpstr>
      <vt:lpstr>Calibri Light</vt:lpstr>
      <vt:lpstr>Poppins Medium</vt:lpstr>
      <vt:lpstr>Poppins SemiBold</vt:lpstr>
      <vt:lpstr>Roboto Condensed</vt:lpstr>
      <vt:lpstr>Wingdings</vt:lpstr>
      <vt:lpstr>Office Theme</vt:lpstr>
      <vt:lpstr>1_Office Theme</vt:lpstr>
      <vt:lpstr>FY2025 Budget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FY2025 Budget Development</dc:title>
  <dc:creator>bsirianni</dc:creator>
  <cp:lastModifiedBy>bsirianni</cp:lastModifiedBy>
  <cp:revision>62</cp:revision>
  <cp:lastPrinted>2024-04-17T14:37:33Z</cp:lastPrinted>
  <dcterms:created xsi:type="dcterms:W3CDTF">2024-02-05T17:22:30Z</dcterms:created>
  <dcterms:modified xsi:type="dcterms:W3CDTF">2024-04-22T14:25:27Z</dcterms:modified>
</cp:coreProperties>
</file>