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70" r:id="rId3"/>
    <p:sldId id="258" r:id="rId4"/>
    <p:sldId id="259" r:id="rId5"/>
    <p:sldId id="261" r:id="rId6"/>
    <p:sldId id="262" r:id="rId7"/>
    <p:sldId id="263" r:id="rId8"/>
    <p:sldId id="264" r:id="rId9"/>
    <p:sldId id="265" r:id="rId10"/>
    <p:sldId id="266" r:id="rId11"/>
    <p:sldId id="268"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1513240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259129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00731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124747-A42D-4D5B-B86C-DE92250FDD7B}"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409804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124747-A42D-4D5B-B86C-DE92250FDD7B}"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55723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4084141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732837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92745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124747-A42D-4D5B-B86C-DE92250FDD7B}"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32661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124747-A42D-4D5B-B86C-DE92250FDD7B}"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2334158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1487843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46404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715733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1738519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1816375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376545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24747-A42D-4D5B-B86C-DE92250FDD7B}"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323B0-E14E-4B8B-BAB1-FF39E2D89DC3}" type="slidenum">
              <a:rPr lang="en-US" smtClean="0"/>
              <a:t>‹#›</a:t>
            </a:fld>
            <a:endParaRPr lang="en-US"/>
          </a:p>
        </p:txBody>
      </p:sp>
    </p:spTree>
    <p:extLst>
      <p:ext uri="{BB962C8B-B14F-4D97-AF65-F5344CB8AC3E}">
        <p14:creationId xmlns:p14="http://schemas.microsoft.com/office/powerpoint/2010/main" val="424397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0124747-A42D-4D5B-B86C-DE92250FDD7B}" type="datetimeFigureOut">
              <a:rPr lang="en-US" smtClean="0"/>
              <a:t>2/25/2020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DA323B0-E14E-4B8B-BAB1-FF39E2D89DC3}" type="slidenum">
              <a:rPr lang="en-US" smtClean="0"/>
              <a:t>‹#›</a:t>
            </a:fld>
            <a:endParaRPr lang="en-US"/>
          </a:p>
        </p:txBody>
      </p:sp>
    </p:spTree>
    <p:extLst>
      <p:ext uri="{BB962C8B-B14F-4D97-AF65-F5344CB8AC3E}">
        <p14:creationId xmlns:p14="http://schemas.microsoft.com/office/powerpoint/2010/main" val="377475769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clev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i="0" dirty="0" err="1" smtClean="0">
                <a:solidFill>
                  <a:srgbClr val="000000"/>
                </a:solidFill>
                <a:effectLst/>
                <a:latin typeface="Calibri" panose="020F0502020204030204" pitchFamily="34" charset="0"/>
              </a:rPr>
              <a:t>Naviance</a:t>
            </a:r>
            <a:r>
              <a:rPr lang="en-US" b="0" i="0" dirty="0" smtClean="0">
                <a:solidFill>
                  <a:srgbClr val="000000"/>
                </a:solidFill>
                <a:effectLst/>
                <a:latin typeface="Calibri" panose="020F0502020204030204" pitchFamily="34" charset="0"/>
              </a:rPr>
              <a:t>/Clever</a:t>
            </a:r>
            <a:endParaRPr lang="en-US" dirty="0"/>
          </a:p>
        </p:txBody>
      </p:sp>
      <p:sp>
        <p:nvSpPr>
          <p:cNvPr id="3" name="Subtitle 2"/>
          <p:cNvSpPr>
            <a:spLocks noGrp="1"/>
          </p:cNvSpPr>
          <p:nvPr>
            <p:ph type="subTitle" idx="1"/>
          </p:nvPr>
        </p:nvSpPr>
        <p:spPr/>
        <p:txBody>
          <a:bodyPr/>
          <a:lstStyle/>
          <a:p>
            <a:r>
              <a:rPr lang="en-US" dirty="0" smtClean="0"/>
              <a:t>Adding Colleges to “I’m Thinking About” List</a:t>
            </a:r>
            <a:endParaRPr lang="en-US" dirty="0"/>
          </a:p>
        </p:txBody>
      </p:sp>
    </p:spTree>
    <p:extLst>
      <p:ext uri="{BB962C8B-B14F-4D97-AF65-F5344CB8AC3E}">
        <p14:creationId xmlns:p14="http://schemas.microsoft.com/office/powerpoint/2010/main" val="1399169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How do Students Log-in to their account:</a:t>
            </a:r>
            <a:br>
              <a:rPr lang="en-US" b="1" u="sng" dirty="0" smtClean="0"/>
            </a:br>
            <a:r>
              <a:rPr lang="en-US" b="1" u="sng" dirty="0" smtClean="0"/>
              <a:t/>
            </a:r>
            <a:br>
              <a:rPr lang="en-US" b="1" u="sng" dirty="0" smtClean="0"/>
            </a:br>
            <a:r>
              <a:rPr lang="en-US" sz="2000" b="1" u="sng" dirty="0" smtClean="0"/>
              <a:t>Students, please follow the directions given below. </a:t>
            </a:r>
            <a:br>
              <a:rPr lang="en-US" sz="2000" b="1" u="sng" dirty="0" smtClean="0"/>
            </a:br>
            <a:r>
              <a:rPr lang="en-US" sz="2000" b="1" u="sng" dirty="0" smtClean="0"/>
              <a:t>(Screenshots of directions below are in the following 3 screens.)</a:t>
            </a:r>
            <a:endParaRPr lang="en-US" sz="2000" b="1" u="sng" dirty="0"/>
          </a:p>
        </p:txBody>
      </p:sp>
      <p:sp>
        <p:nvSpPr>
          <p:cNvPr id="3" name="Content Placeholder 2"/>
          <p:cNvSpPr>
            <a:spLocks noGrp="1"/>
          </p:cNvSpPr>
          <p:nvPr>
            <p:ph idx="1"/>
          </p:nvPr>
        </p:nvSpPr>
        <p:spPr>
          <a:xfrm>
            <a:off x="646111" y="3310529"/>
            <a:ext cx="8946541" cy="2976282"/>
          </a:xfrm>
        </p:spPr>
        <p:txBody>
          <a:bodyPr>
            <a:normAutofit fontScale="92500" lnSpcReduction="20000"/>
          </a:bodyPr>
          <a:lstStyle/>
          <a:p>
            <a:pPr marL="0" indent="0">
              <a:buNone/>
            </a:pPr>
            <a:r>
              <a:rPr lang="en-US" dirty="0" smtClean="0"/>
              <a:t> </a:t>
            </a:r>
          </a:p>
          <a:p>
            <a:pPr marL="0" indent="0">
              <a:buNone/>
            </a:pPr>
            <a:r>
              <a:rPr lang="en-US" b="1" u="sng" dirty="0"/>
              <a:t>Students go </a:t>
            </a:r>
            <a:r>
              <a:rPr lang="en-US" b="1" u="sng" dirty="0" smtClean="0"/>
              <a:t>to </a:t>
            </a:r>
            <a:r>
              <a:rPr lang="en-US" dirty="0" smtClean="0"/>
              <a:t>:</a:t>
            </a:r>
          </a:p>
          <a:p>
            <a:r>
              <a:rPr lang="en-US" b="1" dirty="0" smtClean="0">
                <a:hlinkClick r:id="rId2"/>
              </a:rPr>
              <a:t>https</a:t>
            </a:r>
            <a:r>
              <a:rPr lang="en-US" b="1" dirty="0">
                <a:hlinkClick r:id="rId2"/>
              </a:rPr>
              <a:t>://clever.com</a:t>
            </a:r>
            <a:r>
              <a:rPr lang="en-US" b="1" dirty="0" smtClean="0">
                <a:hlinkClick r:id="rId2"/>
              </a:rPr>
              <a:t>/</a:t>
            </a:r>
            <a:endParaRPr lang="en-US" b="1" dirty="0" smtClean="0"/>
          </a:p>
          <a:p>
            <a:pPr lvl="1"/>
            <a:r>
              <a:rPr lang="en-US" b="1" dirty="0" smtClean="0"/>
              <a:t>Go to “Log In As a Student”</a:t>
            </a:r>
          </a:p>
          <a:p>
            <a:pPr lvl="1"/>
            <a:r>
              <a:rPr lang="en-US" b="1" dirty="0" smtClean="0"/>
              <a:t>Type in school name as “Flora”, then choose AC Flora from Drop down menu</a:t>
            </a:r>
            <a:endParaRPr lang="en-US" dirty="0"/>
          </a:p>
          <a:p>
            <a:r>
              <a:rPr lang="en-US" dirty="0"/>
              <a:t>Username: Student ID, example 11344</a:t>
            </a:r>
          </a:p>
          <a:p>
            <a:r>
              <a:rPr lang="en-US" dirty="0"/>
              <a:t>Student password:      M/D/YYYY                </a:t>
            </a:r>
            <a:r>
              <a:rPr lang="en-US" dirty="0" smtClean="0"/>
              <a:t>      </a:t>
            </a:r>
            <a:r>
              <a:rPr lang="en-US" dirty="0"/>
              <a:t>  Ex: 5/9/2004</a:t>
            </a:r>
          </a:p>
          <a:p>
            <a:pPr marL="2743200" lvl="6" indent="0">
              <a:buNone/>
            </a:pPr>
            <a:r>
              <a:rPr lang="en-US" sz="2000" dirty="0" smtClean="0"/>
              <a:t>  MM/DD/YYYY</a:t>
            </a:r>
            <a:r>
              <a:rPr lang="en-US" sz="2000" dirty="0"/>
              <a:t>             </a:t>
            </a:r>
            <a:r>
              <a:rPr lang="en-US" sz="2000" dirty="0" smtClean="0"/>
              <a:t>     Ex</a:t>
            </a:r>
            <a:r>
              <a:rPr lang="en-US" sz="2000" dirty="0"/>
              <a:t>: </a:t>
            </a:r>
            <a:r>
              <a:rPr lang="en-US" sz="2000" dirty="0" smtClean="0"/>
              <a:t>12/24/2003</a:t>
            </a:r>
          </a:p>
          <a:p>
            <a:pPr marL="2743200" lvl="6" indent="0">
              <a:buNone/>
            </a:pPr>
            <a:endParaRPr lang="en-US" sz="2000" dirty="0"/>
          </a:p>
          <a:p>
            <a:pPr marL="0" indent="0">
              <a:buNone/>
            </a:pPr>
            <a:endParaRPr lang="en-US" dirty="0" smtClean="0"/>
          </a:p>
        </p:txBody>
      </p:sp>
    </p:spTree>
    <p:extLst>
      <p:ext uri="{BB962C8B-B14F-4D97-AF65-F5344CB8AC3E}">
        <p14:creationId xmlns:p14="http://schemas.microsoft.com/office/powerpoint/2010/main" val="862945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6525"/>
            <a:ext cx="10287000" cy="777875"/>
          </a:xfrm>
        </p:spPr>
        <p:txBody>
          <a:bodyPr>
            <a:normAutofit fontScale="90000"/>
          </a:bodyPr>
          <a:lstStyle/>
          <a:p>
            <a:r>
              <a:rPr lang="en-US" b="1" u="sng" dirty="0" smtClean="0"/>
              <a:t>In the upper right hand corner, click on the log in tab</a:t>
            </a:r>
            <a:endParaRPr lang="en-US" b="1" u="sng" dirty="0"/>
          </a:p>
        </p:txBody>
      </p:sp>
      <p:pic>
        <p:nvPicPr>
          <p:cNvPr id="4" name="Content Placeholder 3"/>
          <p:cNvPicPr>
            <a:picLocks noGrp="1" noChangeAspect="1"/>
          </p:cNvPicPr>
          <p:nvPr>
            <p:ph idx="1"/>
          </p:nvPr>
        </p:nvPicPr>
        <p:blipFill rotWithShape="1">
          <a:blip r:embed="rId2"/>
          <a:srcRect t="6122"/>
          <a:stretch/>
        </p:blipFill>
        <p:spPr>
          <a:xfrm>
            <a:off x="469901" y="1270000"/>
            <a:ext cx="9474200" cy="5237163"/>
          </a:xfrm>
          <a:prstGeom prst="rect">
            <a:avLst/>
          </a:prstGeom>
        </p:spPr>
      </p:pic>
      <p:sp>
        <p:nvSpPr>
          <p:cNvPr id="5" name="Left Arrow 4"/>
          <p:cNvSpPr/>
          <p:nvPr/>
        </p:nvSpPr>
        <p:spPr>
          <a:xfrm>
            <a:off x="9734294" y="1181100"/>
            <a:ext cx="1225805" cy="7132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6629400" y="1181100"/>
            <a:ext cx="1181608" cy="713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4415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74" y="136525"/>
            <a:ext cx="10490200" cy="625475"/>
          </a:xfrm>
        </p:spPr>
        <p:txBody>
          <a:bodyPr>
            <a:normAutofit fontScale="90000"/>
          </a:bodyPr>
          <a:lstStyle/>
          <a:p>
            <a:r>
              <a:rPr lang="en-US" b="1" u="sng" dirty="0" smtClean="0"/>
              <a:t>If this screen appears: Type </a:t>
            </a:r>
            <a:r>
              <a:rPr lang="en-US" sz="6000" b="1" u="sng" dirty="0" smtClean="0"/>
              <a:t>Flora </a:t>
            </a:r>
            <a:r>
              <a:rPr lang="en-US" b="1" u="sng" dirty="0" smtClean="0"/>
              <a:t>in the school name section; and then select AC Flora High School.</a:t>
            </a:r>
            <a:endParaRPr lang="en-US" b="1" u="sng" dirty="0"/>
          </a:p>
        </p:txBody>
      </p:sp>
      <p:pic>
        <p:nvPicPr>
          <p:cNvPr id="4" name="Content Placeholder 3"/>
          <p:cNvPicPr>
            <a:picLocks noGrp="1" noChangeAspect="1"/>
          </p:cNvPicPr>
          <p:nvPr>
            <p:ph idx="1"/>
          </p:nvPr>
        </p:nvPicPr>
        <p:blipFill rotWithShape="1">
          <a:blip r:embed="rId2"/>
          <a:srcRect t="16374"/>
          <a:stretch/>
        </p:blipFill>
        <p:spPr>
          <a:xfrm>
            <a:off x="223955" y="2172010"/>
            <a:ext cx="9555665" cy="4584300"/>
          </a:xfrm>
          <a:prstGeom prst="rect">
            <a:avLst/>
          </a:prstGeom>
        </p:spPr>
      </p:pic>
      <p:sp>
        <p:nvSpPr>
          <p:cNvPr id="5" name="Left Arrow 4"/>
          <p:cNvSpPr/>
          <p:nvPr/>
        </p:nvSpPr>
        <p:spPr>
          <a:xfrm>
            <a:off x="4577015" y="2965450"/>
            <a:ext cx="1127128" cy="5969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120901" y="2965450"/>
            <a:ext cx="1089278" cy="596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361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8425"/>
            <a:ext cx="10515600" cy="2009775"/>
          </a:xfrm>
        </p:spPr>
        <p:txBody>
          <a:bodyPr>
            <a:normAutofit/>
          </a:bodyPr>
          <a:lstStyle/>
          <a:p>
            <a:r>
              <a:rPr lang="en-US" sz="2000" dirty="0" smtClean="0"/>
              <a:t>Your </a:t>
            </a:r>
            <a:r>
              <a:rPr lang="en-US" sz="2000" u="sng" dirty="0" smtClean="0"/>
              <a:t>username</a:t>
            </a:r>
            <a:r>
              <a:rPr lang="en-US" sz="2000" dirty="0" smtClean="0"/>
              <a:t> is your </a:t>
            </a:r>
            <a:r>
              <a:rPr lang="en-US" sz="3200" b="1" u="sng" dirty="0" smtClean="0"/>
              <a:t>school</a:t>
            </a:r>
            <a:r>
              <a:rPr lang="en-US" sz="3200" u="sng" dirty="0" smtClean="0"/>
              <a:t> </a:t>
            </a:r>
            <a:r>
              <a:rPr lang="en-US" sz="3200" b="1" u="sng" dirty="0" smtClean="0"/>
              <a:t>ID </a:t>
            </a:r>
            <a:r>
              <a:rPr lang="en-US" sz="3200" dirty="0" smtClean="0"/>
              <a:t>(</a:t>
            </a:r>
            <a:r>
              <a:rPr lang="en-US" sz="2000" dirty="0" smtClean="0"/>
              <a:t>the entire ID number</a:t>
            </a:r>
            <a:r>
              <a:rPr lang="en-US" sz="3200" dirty="0" smtClean="0"/>
              <a:t>)</a:t>
            </a:r>
            <a:r>
              <a:rPr lang="en-US" sz="2000" dirty="0" smtClean="0"/>
              <a:t/>
            </a:r>
            <a:br>
              <a:rPr lang="en-US" sz="2000" dirty="0" smtClean="0"/>
            </a:br>
            <a:r>
              <a:rPr lang="en-US" sz="2000" dirty="0" smtClean="0"/>
              <a:t>Your </a:t>
            </a:r>
            <a:r>
              <a:rPr lang="en-US" sz="2000" u="sng" dirty="0" smtClean="0"/>
              <a:t>password</a:t>
            </a:r>
            <a:r>
              <a:rPr lang="en-US" sz="2000" dirty="0" smtClean="0"/>
              <a:t> is your </a:t>
            </a:r>
            <a:r>
              <a:rPr lang="en-US" sz="3200" b="1" u="sng" dirty="0" smtClean="0"/>
              <a:t>birthday</a:t>
            </a:r>
            <a:r>
              <a:rPr lang="en-US" sz="2000" dirty="0" smtClean="0"/>
              <a:t> (if you have a </a:t>
            </a:r>
            <a:r>
              <a:rPr lang="en-US" sz="2000" u="sng" dirty="0" smtClean="0"/>
              <a:t>0</a:t>
            </a:r>
            <a:r>
              <a:rPr lang="en-US" sz="2000" dirty="0" smtClean="0"/>
              <a:t> at the beginning of the month or day of your birthday </a:t>
            </a:r>
            <a:r>
              <a:rPr lang="en-US" sz="2400" b="1" u="sng" dirty="0" smtClean="0"/>
              <a:t>DO NOT TYPE THE ZERO</a:t>
            </a:r>
            <a:r>
              <a:rPr lang="en-US" sz="2000" dirty="0" smtClean="0"/>
              <a:t>). For example students born in the month of January should write 1/2/2001.</a:t>
            </a:r>
            <a:endParaRPr lang="en-US" sz="2000" dirty="0"/>
          </a:p>
        </p:txBody>
      </p:sp>
      <p:pic>
        <p:nvPicPr>
          <p:cNvPr id="4" name="Content Placeholder 3"/>
          <p:cNvPicPr>
            <a:picLocks noGrp="1" noChangeAspect="1"/>
          </p:cNvPicPr>
          <p:nvPr>
            <p:ph idx="1"/>
          </p:nvPr>
        </p:nvPicPr>
        <p:blipFill rotWithShape="1">
          <a:blip r:embed="rId2"/>
          <a:srcRect l="3310" t="15411" r="15121"/>
          <a:stretch/>
        </p:blipFill>
        <p:spPr>
          <a:xfrm>
            <a:off x="622301" y="1905000"/>
            <a:ext cx="9385300" cy="4775200"/>
          </a:xfrm>
          <a:prstGeom prst="rect">
            <a:avLst/>
          </a:prstGeom>
        </p:spPr>
      </p:pic>
      <p:sp>
        <p:nvSpPr>
          <p:cNvPr id="5" name="Right Arrow 4"/>
          <p:cNvSpPr/>
          <p:nvPr/>
        </p:nvSpPr>
        <p:spPr>
          <a:xfrm>
            <a:off x="2653540" y="3126358"/>
            <a:ext cx="978408" cy="6074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nvSpPr>
        <p:spPr>
          <a:xfrm>
            <a:off x="4965192" y="3126359"/>
            <a:ext cx="978408" cy="6074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357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Once in the site, go to the </a:t>
            </a:r>
            <a:r>
              <a:rPr lang="en-US" b="1" u="sng" dirty="0" err="1" smtClean="0"/>
              <a:t>Naviance</a:t>
            </a:r>
            <a:r>
              <a:rPr lang="en-US" b="1" u="sng" dirty="0" smtClean="0"/>
              <a:t> tab</a:t>
            </a:r>
            <a:endParaRPr lang="en-US" b="1" u="sng" dirty="0"/>
          </a:p>
        </p:txBody>
      </p:sp>
      <p:pic>
        <p:nvPicPr>
          <p:cNvPr id="4" name="Content Placeholder 3"/>
          <p:cNvPicPr>
            <a:picLocks noGrp="1" noChangeAspect="1"/>
          </p:cNvPicPr>
          <p:nvPr>
            <p:ph idx="1"/>
          </p:nvPr>
        </p:nvPicPr>
        <p:blipFill rotWithShape="1">
          <a:blip r:embed="rId2"/>
          <a:srcRect t="6394"/>
          <a:stretch/>
        </p:blipFill>
        <p:spPr>
          <a:xfrm>
            <a:off x="838201" y="1853248"/>
            <a:ext cx="7493038" cy="4978400"/>
          </a:xfrm>
          <a:prstGeom prst="rect">
            <a:avLst/>
          </a:prstGeom>
        </p:spPr>
      </p:pic>
      <p:sp>
        <p:nvSpPr>
          <p:cNvPr id="5" name="Right Arrow 4"/>
          <p:cNvSpPr/>
          <p:nvPr/>
        </p:nvSpPr>
        <p:spPr>
          <a:xfrm>
            <a:off x="3442779" y="429021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a:off x="4737100" y="5143500"/>
            <a:ext cx="584200" cy="11049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4786884" y="281181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5683808" y="4290219"/>
            <a:ext cx="1097991"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48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24118"/>
            <a:ext cx="9404723" cy="1400530"/>
          </a:xfrm>
        </p:spPr>
        <p:txBody>
          <a:bodyPr/>
          <a:lstStyle/>
          <a:p>
            <a:r>
              <a:rPr lang="en-US" b="1" u="sng" dirty="0" smtClean="0"/>
              <a:t>You did it!!!!!  This site will be used for various activities, etc.</a:t>
            </a:r>
            <a:endParaRPr lang="en-US" b="1" u="sng" dirty="0"/>
          </a:p>
        </p:txBody>
      </p:sp>
      <p:pic>
        <p:nvPicPr>
          <p:cNvPr id="5" name="Content Placeholder 4"/>
          <p:cNvPicPr>
            <a:picLocks noGrp="1" noChangeAspect="1"/>
          </p:cNvPicPr>
          <p:nvPr>
            <p:ph idx="1"/>
          </p:nvPr>
        </p:nvPicPr>
        <p:blipFill>
          <a:blip r:embed="rId2"/>
          <a:stretch>
            <a:fillRect/>
          </a:stretch>
        </p:blipFill>
        <p:spPr>
          <a:xfrm>
            <a:off x="1617704" y="1785662"/>
            <a:ext cx="7461536" cy="4663460"/>
          </a:xfrm>
          <a:prstGeom prst="rect">
            <a:avLst/>
          </a:prstGeom>
        </p:spPr>
      </p:pic>
    </p:spTree>
    <p:extLst>
      <p:ext uri="{BB962C8B-B14F-4D97-AF65-F5344CB8AC3E}">
        <p14:creationId xmlns:p14="http://schemas.microsoft.com/office/powerpoint/2010/main" val="1967699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Now, go to the top RIGHT corner and click on Colleges.</a:t>
            </a:r>
            <a:endParaRPr lang="en-US" sz="3600" dirty="0"/>
          </a:p>
        </p:txBody>
      </p:sp>
      <p:pic>
        <p:nvPicPr>
          <p:cNvPr id="6" name="Content Placeholder 5"/>
          <p:cNvPicPr>
            <a:picLocks noGrp="1" noChangeAspect="1"/>
          </p:cNvPicPr>
          <p:nvPr>
            <p:ph idx="1"/>
          </p:nvPr>
        </p:nvPicPr>
        <p:blipFill>
          <a:blip r:embed="rId2"/>
          <a:stretch>
            <a:fillRect/>
          </a:stretch>
        </p:blipFill>
        <p:spPr>
          <a:xfrm>
            <a:off x="1282391" y="1999608"/>
            <a:ext cx="7883912" cy="4927445"/>
          </a:xfrm>
          <a:prstGeom prst="rect">
            <a:avLst/>
          </a:prstGeom>
        </p:spPr>
      </p:pic>
      <p:sp>
        <p:nvSpPr>
          <p:cNvPr id="7" name="Down Arrow 6"/>
          <p:cNvSpPr/>
          <p:nvPr/>
        </p:nvSpPr>
        <p:spPr>
          <a:xfrm>
            <a:off x="7504771" y="1617093"/>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561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11873"/>
            <a:ext cx="9404723" cy="1641375"/>
          </a:xfrm>
        </p:spPr>
        <p:txBody>
          <a:bodyPr/>
          <a:lstStyle/>
          <a:p>
            <a:r>
              <a:rPr lang="en-US" sz="4000" dirty="0" smtClean="0"/>
              <a:t>Select I’m Thinking About</a:t>
            </a:r>
            <a:endParaRPr lang="en-US" sz="4000" dirty="0"/>
          </a:p>
        </p:txBody>
      </p:sp>
      <p:sp>
        <p:nvSpPr>
          <p:cNvPr id="6" name="Right Arrow 5"/>
          <p:cNvSpPr/>
          <p:nvPr/>
        </p:nvSpPr>
        <p:spPr>
          <a:xfrm>
            <a:off x="5975940" y="2497872"/>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a:blip r:embed="rId2"/>
          <a:stretch>
            <a:fillRect/>
          </a:stretch>
        </p:blipFill>
        <p:spPr>
          <a:xfrm>
            <a:off x="1260088" y="1452519"/>
            <a:ext cx="7673409" cy="4795881"/>
          </a:xfrm>
          <a:prstGeom prst="rect">
            <a:avLst/>
          </a:prstGeom>
        </p:spPr>
      </p:pic>
      <p:sp>
        <p:nvSpPr>
          <p:cNvPr id="10" name="Right Arrow 9"/>
          <p:cNvSpPr/>
          <p:nvPr/>
        </p:nvSpPr>
        <p:spPr>
          <a:xfrm>
            <a:off x="6201779" y="2520731"/>
            <a:ext cx="757097" cy="2564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3093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Review your list of schools of interest (generated by your previous College </a:t>
            </a:r>
            <a:r>
              <a:rPr lang="en-US" sz="2400" dirty="0" err="1" smtClean="0"/>
              <a:t>SuperMatch</a:t>
            </a:r>
            <a:r>
              <a:rPr lang="en-US" sz="2400" dirty="0" smtClean="0"/>
              <a:t> Activity). Select colleges of interest by marking the box in front of the college. Then click on the “More” icon of 2 schools and review their website, taking note of that schools admissions requirements.</a:t>
            </a:r>
            <a:endParaRPr lang="en-US" sz="2400" dirty="0"/>
          </a:p>
        </p:txBody>
      </p:sp>
      <p:pic>
        <p:nvPicPr>
          <p:cNvPr id="6" name="Content Placeholder 5"/>
          <p:cNvPicPr>
            <a:picLocks noGrp="1" noChangeAspect="1"/>
          </p:cNvPicPr>
          <p:nvPr>
            <p:ph idx="1"/>
          </p:nvPr>
        </p:nvPicPr>
        <p:blipFill>
          <a:blip r:embed="rId2"/>
          <a:stretch>
            <a:fillRect/>
          </a:stretch>
        </p:blipFill>
        <p:spPr>
          <a:xfrm>
            <a:off x="1395089" y="2335527"/>
            <a:ext cx="8763672" cy="4522473"/>
          </a:xfrm>
          <a:prstGeom prst="rect">
            <a:avLst/>
          </a:prstGeom>
        </p:spPr>
      </p:pic>
      <p:sp>
        <p:nvSpPr>
          <p:cNvPr id="7" name="Down Arrow 6"/>
          <p:cNvSpPr/>
          <p:nvPr/>
        </p:nvSpPr>
        <p:spPr>
          <a:xfrm>
            <a:off x="3646449" y="3590857"/>
            <a:ext cx="267628" cy="7135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9385611" y="3590858"/>
            <a:ext cx="267628" cy="7135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802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3200" dirty="0"/>
          </a:p>
        </p:txBody>
      </p:sp>
      <p:sp>
        <p:nvSpPr>
          <p:cNvPr id="3" name="Content Placeholder 2"/>
          <p:cNvSpPr>
            <a:spLocks noGrp="1"/>
          </p:cNvSpPr>
          <p:nvPr>
            <p:ph idx="1"/>
          </p:nvPr>
        </p:nvSpPr>
        <p:spPr/>
        <p:txBody>
          <a:bodyPr>
            <a:noAutofit/>
          </a:bodyPr>
          <a:lstStyle/>
          <a:p>
            <a:r>
              <a:rPr lang="en-US" sz="6000" dirty="0"/>
              <a:t>Once you have completed this, you have completed your tasks for this session.</a:t>
            </a:r>
          </a:p>
        </p:txBody>
      </p:sp>
    </p:spTree>
    <p:extLst>
      <p:ext uri="{BB962C8B-B14F-4D97-AF65-F5344CB8AC3E}">
        <p14:creationId xmlns:p14="http://schemas.microsoft.com/office/powerpoint/2010/main" val="627298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208</TotalTime>
  <Words>219</Words>
  <Application>Microsoft Office PowerPoint</Application>
  <PresentationFormat>Widescreen</PresentationFormat>
  <Paragraphs>20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Naviance/Clever</vt:lpstr>
      <vt:lpstr>How do Students Log-in to their account:  Students, please follow the directions given below.  (Screenshots of directions below are in the following 3 screens.)</vt:lpstr>
      <vt:lpstr>In the upper right hand corner, click on the log in tab</vt:lpstr>
      <vt:lpstr>If this screen appears: Type Flora in the school name section; and then select AC Flora High School.</vt:lpstr>
      <vt:lpstr>Your username is your school ID (the entire ID number) Your password is your birthday (if you have a 0 at the beginning of the month or day of your birthday DO NOT TYPE THE ZERO). For example students born in the month of January should write 1/2/2001.</vt:lpstr>
      <vt:lpstr>Once in the site, go to the Naviance tab</vt:lpstr>
      <vt:lpstr>You did it!!!!!  This site will be used for various activities, etc.</vt:lpstr>
      <vt:lpstr>Now, go to the top RIGHT corner and click on Colleges.</vt:lpstr>
      <vt:lpstr>Select I’m Thinking About</vt:lpstr>
      <vt:lpstr>Review your list of schools of interest (generated by your previous College SuperMatch Activity). Select colleges of interest by marking the box in front of the college. Then click on the “More” icon of 2 schools and review their website, taking note of that schools admissions requirements.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Naviance/Clever</dc:title>
  <dc:creator>McLean-Hasinger, Saran</dc:creator>
  <cp:lastModifiedBy>Pauciello, Julia S</cp:lastModifiedBy>
  <cp:revision>23</cp:revision>
  <cp:lastPrinted>2018-10-16T16:16:38Z</cp:lastPrinted>
  <dcterms:created xsi:type="dcterms:W3CDTF">2018-04-12T18:05:49Z</dcterms:created>
  <dcterms:modified xsi:type="dcterms:W3CDTF">2020-02-25T12:40:36Z</dcterms:modified>
</cp:coreProperties>
</file>