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handoutMasterIdLst>
    <p:handoutMasterId r:id="rId13"/>
  </p:handoutMasterIdLst>
  <p:sldIdLst>
    <p:sldId id="274" r:id="rId2"/>
    <p:sldId id="277" r:id="rId3"/>
    <p:sldId id="258" r:id="rId4"/>
    <p:sldId id="259" r:id="rId5"/>
    <p:sldId id="261" r:id="rId6"/>
    <p:sldId id="262" r:id="rId7"/>
    <p:sldId id="276" r:id="rId8"/>
    <p:sldId id="264" r:id="rId9"/>
    <p:sldId id="270" r:id="rId10"/>
    <p:sldId id="271" r:id="rId11"/>
    <p:sldId id="268" r:id="rId1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86" d="100"/>
          <a:sy n="86" d="100"/>
        </p:scale>
        <p:origin x="10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B51DCC-6EE0-49C1-A84E-5671A070BFA3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C54468-E889-49D9-ABEC-987993F0DB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2133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240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129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31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041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237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141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837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457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616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158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8430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464045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7332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5195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3754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459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975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0124747-A42D-4D5B-B86C-DE92250FDD7B}" type="datetimeFigureOut">
              <a:rPr lang="en-US" smtClean="0"/>
              <a:t>12/13/2019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7576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clever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0" i="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Naviance</a:t>
            </a:r>
            <a:r>
              <a:rPr lang="en-US" b="0" i="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/Clever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Complete </a:t>
            </a:r>
            <a:r>
              <a:rPr lang="en-US" dirty="0" smtClean="0"/>
              <a:t>Do What you are Personality Assessment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28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How do Students Log-in to their account:</a:t>
            </a:r>
            <a:br>
              <a:rPr lang="en-US" b="1" u="sng" dirty="0" smtClean="0"/>
            </a:br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sz="2000" b="1" u="sng" dirty="0" smtClean="0"/>
              <a:t>Students, please follow the directions given below. </a:t>
            </a:r>
            <a:br>
              <a:rPr lang="en-US" sz="2000" b="1" u="sng" dirty="0" smtClean="0"/>
            </a:br>
            <a:r>
              <a:rPr lang="en-US" sz="2000" b="1" u="sng" dirty="0" smtClean="0"/>
              <a:t>(Screenshots of directions below are in the following 3 screens.)</a:t>
            </a:r>
            <a:endParaRPr lang="en-US" sz="2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3310529"/>
            <a:ext cx="8946541" cy="297628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b="1" u="sng" dirty="0"/>
              <a:t>Students go </a:t>
            </a:r>
            <a:r>
              <a:rPr lang="en-US" b="1" u="sng" dirty="0" smtClean="0"/>
              <a:t>to </a:t>
            </a:r>
            <a:r>
              <a:rPr lang="en-US" dirty="0" smtClean="0"/>
              <a:t>:</a:t>
            </a:r>
          </a:p>
          <a:p>
            <a:r>
              <a:rPr lang="en-US" b="1" dirty="0" smtClean="0">
                <a:hlinkClick r:id="rId2"/>
              </a:rPr>
              <a:t>https</a:t>
            </a:r>
            <a:r>
              <a:rPr lang="en-US" b="1" dirty="0">
                <a:hlinkClick r:id="rId2"/>
              </a:rPr>
              <a:t>://clever.com</a:t>
            </a:r>
            <a:r>
              <a:rPr lang="en-US" b="1" dirty="0" smtClean="0">
                <a:hlinkClick r:id="rId2"/>
              </a:rPr>
              <a:t>/</a:t>
            </a:r>
            <a:endParaRPr lang="en-US" b="1" dirty="0" smtClean="0"/>
          </a:p>
          <a:p>
            <a:pPr lvl="1"/>
            <a:r>
              <a:rPr lang="en-US" b="1" dirty="0" smtClean="0"/>
              <a:t>Go to “Log In As a Student”</a:t>
            </a:r>
          </a:p>
          <a:p>
            <a:pPr lvl="1"/>
            <a:r>
              <a:rPr lang="en-US" b="1" dirty="0" smtClean="0"/>
              <a:t>Type in school name as “Flora”, then choose AC Flora from Drop down menu</a:t>
            </a:r>
            <a:endParaRPr lang="en-US" dirty="0"/>
          </a:p>
          <a:p>
            <a:r>
              <a:rPr lang="en-US" dirty="0"/>
              <a:t>Username: Student ID, example 11344</a:t>
            </a:r>
          </a:p>
          <a:p>
            <a:r>
              <a:rPr lang="en-US" dirty="0"/>
              <a:t>Student password:      M/D/YYYY                </a:t>
            </a:r>
            <a:r>
              <a:rPr lang="en-US" dirty="0" smtClean="0"/>
              <a:t>      </a:t>
            </a:r>
            <a:r>
              <a:rPr lang="en-US" dirty="0"/>
              <a:t>  Ex: 5/9/2004</a:t>
            </a:r>
          </a:p>
          <a:p>
            <a:pPr marL="2743200" lvl="6" indent="0">
              <a:buNone/>
            </a:pPr>
            <a:r>
              <a:rPr lang="en-US" sz="2000" dirty="0" smtClean="0"/>
              <a:t>  MM/DD/YYYY</a:t>
            </a:r>
            <a:r>
              <a:rPr lang="en-US" sz="2000" dirty="0"/>
              <a:t>             </a:t>
            </a:r>
            <a:r>
              <a:rPr lang="en-US" sz="2000" dirty="0" smtClean="0"/>
              <a:t>     Ex</a:t>
            </a:r>
            <a:r>
              <a:rPr lang="en-US" sz="2000" dirty="0"/>
              <a:t>: </a:t>
            </a:r>
            <a:r>
              <a:rPr lang="en-US" sz="2000" dirty="0" smtClean="0"/>
              <a:t>12/24/2003</a:t>
            </a:r>
          </a:p>
          <a:p>
            <a:pPr marL="2743200" lvl="6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6354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36525"/>
            <a:ext cx="10287000" cy="777875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In the upper right hand corner, click on the log in tab</a:t>
            </a:r>
            <a:endParaRPr lang="en-US" b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122"/>
          <a:stretch/>
        </p:blipFill>
        <p:spPr>
          <a:xfrm>
            <a:off x="469901" y="1270000"/>
            <a:ext cx="9474200" cy="5237163"/>
          </a:xfrm>
          <a:prstGeom prst="rect">
            <a:avLst/>
          </a:prstGeom>
        </p:spPr>
      </p:pic>
      <p:sp>
        <p:nvSpPr>
          <p:cNvPr id="5" name="Left Arrow 4"/>
          <p:cNvSpPr/>
          <p:nvPr/>
        </p:nvSpPr>
        <p:spPr>
          <a:xfrm>
            <a:off x="9734294" y="1181100"/>
            <a:ext cx="1225805" cy="7132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6629400" y="1181100"/>
            <a:ext cx="1181608" cy="7132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41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74" y="136525"/>
            <a:ext cx="10490200" cy="625475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If this screen appears: Type </a:t>
            </a:r>
            <a:r>
              <a:rPr lang="en-US" sz="6000" b="1" u="sng" dirty="0" smtClean="0"/>
              <a:t>Flora </a:t>
            </a:r>
            <a:r>
              <a:rPr lang="en-US" b="1" u="sng" dirty="0" smtClean="0"/>
              <a:t>in the school name section; and then select AC Flora High School.</a:t>
            </a:r>
            <a:endParaRPr lang="en-US" b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6374"/>
          <a:stretch/>
        </p:blipFill>
        <p:spPr>
          <a:xfrm>
            <a:off x="223955" y="2172010"/>
            <a:ext cx="9555665" cy="4584300"/>
          </a:xfrm>
          <a:prstGeom prst="rect">
            <a:avLst/>
          </a:prstGeom>
        </p:spPr>
      </p:pic>
      <p:sp>
        <p:nvSpPr>
          <p:cNvPr id="5" name="Left Arrow 4"/>
          <p:cNvSpPr/>
          <p:nvPr/>
        </p:nvSpPr>
        <p:spPr>
          <a:xfrm>
            <a:off x="4577015" y="2965450"/>
            <a:ext cx="1127128" cy="5969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2120901" y="2965450"/>
            <a:ext cx="1089278" cy="596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36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8425"/>
            <a:ext cx="10515600" cy="2009775"/>
          </a:xfrm>
        </p:spPr>
        <p:txBody>
          <a:bodyPr>
            <a:normAutofit/>
          </a:bodyPr>
          <a:lstStyle/>
          <a:p>
            <a:r>
              <a:rPr lang="en-US" sz="2000" dirty="0" smtClean="0"/>
              <a:t>Your </a:t>
            </a:r>
            <a:r>
              <a:rPr lang="en-US" sz="2000" u="sng" dirty="0" smtClean="0"/>
              <a:t>username</a:t>
            </a:r>
            <a:r>
              <a:rPr lang="en-US" sz="2000" dirty="0" smtClean="0"/>
              <a:t> is your </a:t>
            </a:r>
            <a:r>
              <a:rPr lang="en-US" sz="3200" b="1" u="sng" dirty="0" smtClean="0"/>
              <a:t>school</a:t>
            </a:r>
            <a:r>
              <a:rPr lang="en-US" sz="3200" u="sng" dirty="0" smtClean="0"/>
              <a:t> </a:t>
            </a:r>
            <a:r>
              <a:rPr lang="en-US" sz="3200" b="1" u="sng" dirty="0" smtClean="0"/>
              <a:t>ID </a:t>
            </a:r>
            <a:r>
              <a:rPr lang="en-US" sz="3200" dirty="0" smtClean="0"/>
              <a:t>(</a:t>
            </a:r>
            <a:r>
              <a:rPr lang="en-US" sz="2000" dirty="0" smtClean="0"/>
              <a:t>the entire ID number</a:t>
            </a:r>
            <a:r>
              <a:rPr lang="en-US" sz="3200" dirty="0" smtClean="0"/>
              <a:t>)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Your </a:t>
            </a:r>
            <a:r>
              <a:rPr lang="en-US" sz="2000" u="sng" dirty="0" smtClean="0"/>
              <a:t>password</a:t>
            </a:r>
            <a:r>
              <a:rPr lang="en-US" sz="2000" dirty="0" smtClean="0"/>
              <a:t> is your </a:t>
            </a:r>
            <a:r>
              <a:rPr lang="en-US" sz="3200" b="1" u="sng" dirty="0" smtClean="0"/>
              <a:t>birthday</a:t>
            </a:r>
            <a:r>
              <a:rPr lang="en-US" sz="2000" dirty="0" smtClean="0"/>
              <a:t> (if you have a </a:t>
            </a:r>
            <a:r>
              <a:rPr lang="en-US" sz="2000" u="sng" dirty="0" smtClean="0"/>
              <a:t>0</a:t>
            </a:r>
            <a:r>
              <a:rPr lang="en-US" sz="2000" dirty="0" smtClean="0"/>
              <a:t> at the beginning of the month or day of your birthday </a:t>
            </a:r>
            <a:r>
              <a:rPr lang="en-US" sz="2400" b="1" u="sng" dirty="0" smtClean="0"/>
              <a:t>DO NOT TYPE THE ZERO</a:t>
            </a:r>
            <a:r>
              <a:rPr lang="en-US" sz="2000" dirty="0" smtClean="0"/>
              <a:t>). For example students born in the month of January should write 1/2/2001.</a:t>
            </a:r>
            <a:endParaRPr lang="en-US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310" t="15411" r="15121"/>
          <a:stretch/>
        </p:blipFill>
        <p:spPr>
          <a:xfrm>
            <a:off x="622301" y="1905000"/>
            <a:ext cx="9385300" cy="477520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2653540" y="3126358"/>
            <a:ext cx="978408" cy="6074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Arrow 5"/>
          <p:cNvSpPr/>
          <p:nvPr/>
        </p:nvSpPr>
        <p:spPr>
          <a:xfrm>
            <a:off x="4965192" y="3126359"/>
            <a:ext cx="978408" cy="60744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35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Once in the site, go to the </a:t>
            </a:r>
            <a:r>
              <a:rPr lang="en-US" b="1" u="sng" dirty="0" err="1" smtClean="0"/>
              <a:t>Naviance</a:t>
            </a:r>
            <a:r>
              <a:rPr lang="en-US" b="1" u="sng" dirty="0" smtClean="0"/>
              <a:t> tab</a:t>
            </a:r>
            <a:endParaRPr lang="en-US" b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394"/>
          <a:stretch/>
        </p:blipFill>
        <p:spPr>
          <a:xfrm>
            <a:off x="838201" y="1853248"/>
            <a:ext cx="7493038" cy="497840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3442779" y="429021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 Arrow 5"/>
          <p:cNvSpPr/>
          <p:nvPr/>
        </p:nvSpPr>
        <p:spPr>
          <a:xfrm>
            <a:off x="4737100" y="5143500"/>
            <a:ext cx="584200" cy="11049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4786884" y="2811812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Arrow 8"/>
          <p:cNvSpPr/>
          <p:nvPr/>
        </p:nvSpPr>
        <p:spPr>
          <a:xfrm>
            <a:off x="5683808" y="4290219"/>
            <a:ext cx="1097991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4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224118"/>
            <a:ext cx="9404723" cy="1400530"/>
          </a:xfrm>
        </p:spPr>
        <p:txBody>
          <a:bodyPr/>
          <a:lstStyle/>
          <a:p>
            <a:r>
              <a:rPr lang="en-US" b="1" u="sng" dirty="0" smtClean="0"/>
              <a:t>Go to ABOUT ME</a:t>
            </a:r>
            <a:endParaRPr lang="en-US" b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075"/>
          <a:stretch/>
        </p:blipFill>
        <p:spPr>
          <a:xfrm>
            <a:off x="646111" y="2324100"/>
            <a:ext cx="7570827" cy="4368800"/>
          </a:xfrm>
          <a:prstGeom prst="rect">
            <a:avLst/>
          </a:prstGeom>
        </p:spPr>
      </p:pic>
      <p:sp>
        <p:nvSpPr>
          <p:cNvPr id="5" name="Down Arrow 4"/>
          <p:cNvSpPr/>
          <p:nvPr/>
        </p:nvSpPr>
        <p:spPr>
          <a:xfrm>
            <a:off x="6969512" y="2040164"/>
            <a:ext cx="331525" cy="5678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96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All students: Now, go to the Important To-</a:t>
            </a:r>
            <a:r>
              <a:rPr lang="en-US" sz="3600" dirty="0" err="1" smtClean="0"/>
              <a:t>DoGo</a:t>
            </a:r>
            <a:r>
              <a:rPr lang="en-US" sz="3600" dirty="0" smtClean="0"/>
              <a:t> to MY Assessments.</a:t>
            </a:r>
            <a:endParaRPr lang="en-US" sz="36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9985" y="2064309"/>
            <a:ext cx="6713219" cy="4195762"/>
          </a:xfrm>
          <a:prstGeom prst="rect">
            <a:avLst/>
          </a:prstGeom>
        </p:spPr>
      </p:pic>
      <p:sp>
        <p:nvSpPr>
          <p:cNvPr id="10" name="Left Arrow 9"/>
          <p:cNvSpPr/>
          <p:nvPr/>
        </p:nvSpPr>
        <p:spPr>
          <a:xfrm>
            <a:off x="3703576" y="4502631"/>
            <a:ext cx="522737" cy="20318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064308"/>
            <a:ext cx="10972800" cy="4793691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9266663" y="3498483"/>
            <a:ext cx="496926" cy="2483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617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Begin by clicking on Do What You Are.</a:t>
            </a:r>
            <a:endParaRPr lang="en-US" sz="3600" dirty="0"/>
          </a:p>
        </p:txBody>
      </p:sp>
      <p:sp>
        <p:nvSpPr>
          <p:cNvPr id="10" name="Left Arrow 9"/>
          <p:cNvSpPr/>
          <p:nvPr/>
        </p:nvSpPr>
        <p:spPr>
          <a:xfrm>
            <a:off x="3703576" y="4502631"/>
            <a:ext cx="522737" cy="20318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7805853" y="3836019"/>
            <a:ext cx="211874" cy="3033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2648" y="1550833"/>
            <a:ext cx="8261868" cy="4916874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8363414" y="2472143"/>
            <a:ext cx="496926" cy="1260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971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Begin the assessment by clicking continue and answering the questions. </a:t>
            </a:r>
            <a:endParaRPr lang="en-US" sz="3200" dirty="0"/>
          </a:p>
        </p:txBody>
      </p:sp>
      <p:sp>
        <p:nvSpPr>
          <p:cNvPr id="10" name="Right Arrow 9"/>
          <p:cNvSpPr/>
          <p:nvPr/>
        </p:nvSpPr>
        <p:spPr>
          <a:xfrm>
            <a:off x="8926279" y="3342366"/>
            <a:ext cx="250630" cy="1145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1171" y="1718101"/>
            <a:ext cx="7839307" cy="4195762"/>
          </a:xfrm>
          <a:prstGeom prst="rect">
            <a:avLst/>
          </a:prstGeom>
        </p:spPr>
      </p:pic>
      <p:sp>
        <p:nvSpPr>
          <p:cNvPr id="11" name="Right Arrow 10"/>
          <p:cNvSpPr/>
          <p:nvPr/>
        </p:nvSpPr>
        <p:spPr>
          <a:xfrm>
            <a:off x="3280045" y="4821762"/>
            <a:ext cx="250630" cy="1145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0776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506287"/>
          </a:xfrm>
        </p:spPr>
        <p:txBody>
          <a:bodyPr/>
          <a:lstStyle/>
          <a:p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193180"/>
            <a:ext cx="8946541" cy="5055219"/>
          </a:xfrm>
        </p:spPr>
        <p:txBody>
          <a:bodyPr>
            <a:noAutofit/>
          </a:bodyPr>
          <a:lstStyle/>
          <a:p>
            <a:r>
              <a:rPr lang="en-US" sz="3200" dirty="0"/>
              <a:t>If you complete your survey quickly, continue to Build Your </a:t>
            </a:r>
            <a:r>
              <a:rPr lang="en-US" sz="3200" dirty="0" smtClean="0"/>
              <a:t>Resume, search for scholarships, or review other tasks that you have completed and may need to be updated.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627298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397</TotalTime>
  <Words>186</Words>
  <Application>Microsoft Office PowerPoint</Application>
  <PresentationFormat>Widescreen</PresentationFormat>
  <Paragraphs>20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Century Gothic</vt:lpstr>
      <vt:lpstr>Wingdings 3</vt:lpstr>
      <vt:lpstr>Ion</vt:lpstr>
      <vt:lpstr>Naviance/Clever</vt:lpstr>
      <vt:lpstr>How do Students Log-in to their account:  Students, please follow the directions given below.  (Screenshots of directions below are in the following 3 screens.)</vt:lpstr>
      <vt:lpstr>In the upper right hand corner, click on the log in tab</vt:lpstr>
      <vt:lpstr>If this screen appears: Type Flora in the school name section; and then select AC Flora High School.</vt:lpstr>
      <vt:lpstr>Your username is your school ID (the entire ID number) Your password is your birthday (if you have a 0 at the beginning of the month or day of your birthday DO NOT TYPE THE ZERO). For example students born in the month of January should write 1/2/2001.</vt:lpstr>
      <vt:lpstr>Once in the site, go to the Naviance tab</vt:lpstr>
      <vt:lpstr>Go to ABOUT ME</vt:lpstr>
      <vt:lpstr>All students: Now, go to the Important To-DoGo to MY Assessments.</vt:lpstr>
      <vt:lpstr>Begin by clicking on Do What You Are.</vt:lpstr>
      <vt:lpstr>Begin the assessment by clicking continue and answering the questions.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Naviance/Clever</dc:title>
  <dc:creator>McLean-Hasinger, Saran</dc:creator>
  <cp:lastModifiedBy>Porter, Moira</cp:lastModifiedBy>
  <cp:revision>28</cp:revision>
  <cp:lastPrinted>2018-10-25T13:34:08Z</cp:lastPrinted>
  <dcterms:created xsi:type="dcterms:W3CDTF">2018-04-12T18:05:49Z</dcterms:created>
  <dcterms:modified xsi:type="dcterms:W3CDTF">2019-12-13T13:54:48Z</dcterms:modified>
</cp:coreProperties>
</file>