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handoutMasterIdLst>
    <p:handoutMasterId r:id="rId15"/>
  </p:handoutMasterIdLst>
  <p:sldIdLst>
    <p:sldId id="256" r:id="rId2"/>
    <p:sldId id="275" r:id="rId3"/>
    <p:sldId id="258" r:id="rId4"/>
    <p:sldId id="259" r:id="rId5"/>
    <p:sldId id="261" r:id="rId6"/>
    <p:sldId id="262" r:id="rId7"/>
    <p:sldId id="263" r:id="rId8"/>
    <p:sldId id="264" r:id="rId9"/>
    <p:sldId id="270" r:id="rId10"/>
    <p:sldId id="271" r:id="rId11"/>
    <p:sldId id="265" r:id="rId12"/>
    <p:sldId id="273" r:id="rId13"/>
    <p:sldId id="268" r:id="rId14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86" d="100"/>
          <a:sy n="86" d="100"/>
        </p:scale>
        <p:origin x="108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B51DCC-6EE0-49C1-A84E-5671A070BFA3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C54468-E889-49D9-ABEC-987993F0DB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2133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2405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129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310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041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237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141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837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457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616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158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8430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464045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7332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5195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3754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459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975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7576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clever.com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0" i="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Naviance</a:t>
            </a:r>
            <a:r>
              <a:rPr lang="en-US" b="0" i="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/Clever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Building a Resume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9169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How do Students Log-in to their account:</a:t>
            </a:r>
            <a:br>
              <a:rPr lang="en-US" b="1" u="sng" dirty="0" smtClean="0"/>
            </a:br>
            <a:r>
              <a:rPr lang="en-US" b="1" u="sng" dirty="0" smtClean="0"/>
              <a:t/>
            </a:r>
            <a:br>
              <a:rPr lang="en-US" b="1" u="sng" dirty="0" smtClean="0"/>
            </a:br>
            <a:r>
              <a:rPr lang="en-US" sz="2000" b="1" u="sng" dirty="0" smtClean="0"/>
              <a:t>Students, please follow the directions given below. </a:t>
            </a:r>
            <a:br>
              <a:rPr lang="en-US" sz="2000" b="1" u="sng" dirty="0" smtClean="0"/>
            </a:br>
            <a:r>
              <a:rPr lang="en-US" sz="2000" b="1" u="sng" dirty="0" smtClean="0"/>
              <a:t>(Screenshots of directions below are in the following 3 screens.)</a:t>
            </a:r>
            <a:endParaRPr lang="en-US" sz="20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3310529"/>
            <a:ext cx="8946541" cy="297628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b="1" u="sng" dirty="0"/>
              <a:t>Students go </a:t>
            </a:r>
            <a:r>
              <a:rPr lang="en-US" b="1" u="sng" dirty="0" smtClean="0"/>
              <a:t>to </a:t>
            </a:r>
            <a:r>
              <a:rPr lang="en-US" dirty="0" smtClean="0"/>
              <a:t>:</a:t>
            </a:r>
          </a:p>
          <a:p>
            <a:r>
              <a:rPr lang="en-US" b="1" dirty="0" smtClean="0">
                <a:hlinkClick r:id="rId2"/>
              </a:rPr>
              <a:t>https</a:t>
            </a:r>
            <a:r>
              <a:rPr lang="en-US" b="1" dirty="0">
                <a:hlinkClick r:id="rId2"/>
              </a:rPr>
              <a:t>://clever.com</a:t>
            </a:r>
            <a:r>
              <a:rPr lang="en-US" b="1" dirty="0" smtClean="0">
                <a:hlinkClick r:id="rId2"/>
              </a:rPr>
              <a:t>/</a:t>
            </a:r>
            <a:endParaRPr lang="en-US" b="1" dirty="0" smtClean="0"/>
          </a:p>
          <a:p>
            <a:pPr lvl="1"/>
            <a:r>
              <a:rPr lang="en-US" b="1" dirty="0" smtClean="0"/>
              <a:t>Go to “Log In As a Student”</a:t>
            </a:r>
          </a:p>
          <a:p>
            <a:pPr lvl="1"/>
            <a:r>
              <a:rPr lang="en-US" b="1" dirty="0" smtClean="0"/>
              <a:t>Type in school name as “Flora”, then choose AC Flora from Drop down menu</a:t>
            </a:r>
            <a:endParaRPr lang="en-US" dirty="0"/>
          </a:p>
          <a:p>
            <a:r>
              <a:rPr lang="en-US" dirty="0"/>
              <a:t>Username: Student ID, example 11344</a:t>
            </a:r>
          </a:p>
          <a:p>
            <a:r>
              <a:rPr lang="en-US" dirty="0"/>
              <a:t>Student password:      M/D/YYYY                </a:t>
            </a:r>
            <a:r>
              <a:rPr lang="en-US" dirty="0" smtClean="0"/>
              <a:t>      </a:t>
            </a:r>
            <a:r>
              <a:rPr lang="en-US" dirty="0"/>
              <a:t>  Ex: 5/9/2004</a:t>
            </a:r>
          </a:p>
          <a:p>
            <a:pPr marL="2743200" lvl="6" indent="0">
              <a:buNone/>
            </a:pPr>
            <a:r>
              <a:rPr lang="en-US" sz="2000" dirty="0" smtClean="0"/>
              <a:t>  MM/DD/YYYY</a:t>
            </a:r>
            <a:r>
              <a:rPr lang="en-US" sz="2000" dirty="0"/>
              <a:t>             </a:t>
            </a:r>
            <a:r>
              <a:rPr lang="en-US" sz="2000" dirty="0" smtClean="0"/>
              <a:t>     Ex</a:t>
            </a:r>
            <a:r>
              <a:rPr lang="en-US" sz="2000" dirty="0"/>
              <a:t>: </a:t>
            </a:r>
            <a:r>
              <a:rPr lang="en-US" sz="2000" dirty="0" smtClean="0"/>
              <a:t>12/24/2003</a:t>
            </a:r>
          </a:p>
          <a:p>
            <a:pPr marL="2743200" lvl="6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98359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36525"/>
            <a:ext cx="10287000" cy="777875"/>
          </a:xfrm>
        </p:spPr>
        <p:txBody>
          <a:bodyPr>
            <a:normAutofit fontScale="90000"/>
          </a:bodyPr>
          <a:lstStyle/>
          <a:p>
            <a:r>
              <a:rPr lang="en-US" b="1" u="sng" dirty="0" smtClean="0"/>
              <a:t>In the upper right hand corner, click on the log in tab</a:t>
            </a:r>
            <a:endParaRPr lang="en-US" b="1" u="sng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6122"/>
          <a:stretch/>
        </p:blipFill>
        <p:spPr>
          <a:xfrm>
            <a:off x="469901" y="1270000"/>
            <a:ext cx="9474200" cy="5237163"/>
          </a:xfrm>
          <a:prstGeom prst="rect">
            <a:avLst/>
          </a:prstGeom>
        </p:spPr>
      </p:pic>
      <p:sp>
        <p:nvSpPr>
          <p:cNvPr id="5" name="Left Arrow 4"/>
          <p:cNvSpPr/>
          <p:nvPr/>
        </p:nvSpPr>
        <p:spPr>
          <a:xfrm>
            <a:off x="9734294" y="1181100"/>
            <a:ext cx="1225805" cy="7132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6629400" y="1181100"/>
            <a:ext cx="1181608" cy="7132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415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074" y="136525"/>
            <a:ext cx="10490200" cy="625475"/>
          </a:xfrm>
        </p:spPr>
        <p:txBody>
          <a:bodyPr>
            <a:normAutofit fontScale="90000"/>
          </a:bodyPr>
          <a:lstStyle/>
          <a:p>
            <a:r>
              <a:rPr lang="en-US" b="1" u="sng" dirty="0" smtClean="0"/>
              <a:t>If this screen appears: Type </a:t>
            </a:r>
            <a:r>
              <a:rPr lang="en-US" sz="6000" b="1" u="sng" dirty="0" smtClean="0"/>
              <a:t>Flora </a:t>
            </a:r>
            <a:r>
              <a:rPr lang="en-US" b="1" u="sng" dirty="0" smtClean="0"/>
              <a:t>in the school name section; and then select AC Flora High School.</a:t>
            </a:r>
            <a:endParaRPr lang="en-US" b="1" u="sng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6374"/>
          <a:stretch/>
        </p:blipFill>
        <p:spPr>
          <a:xfrm>
            <a:off x="223955" y="2172010"/>
            <a:ext cx="9555665" cy="4584300"/>
          </a:xfrm>
          <a:prstGeom prst="rect">
            <a:avLst/>
          </a:prstGeom>
        </p:spPr>
      </p:pic>
      <p:sp>
        <p:nvSpPr>
          <p:cNvPr id="5" name="Left Arrow 4"/>
          <p:cNvSpPr/>
          <p:nvPr/>
        </p:nvSpPr>
        <p:spPr>
          <a:xfrm>
            <a:off x="4577015" y="2965450"/>
            <a:ext cx="1127128" cy="5969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2120901" y="2965450"/>
            <a:ext cx="1089278" cy="5969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361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98425"/>
            <a:ext cx="10515600" cy="2009775"/>
          </a:xfrm>
        </p:spPr>
        <p:txBody>
          <a:bodyPr>
            <a:normAutofit/>
          </a:bodyPr>
          <a:lstStyle/>
          <a:p>
            <a:r>
              <a:rPr lang="en-US" sz="2000" dirty="0" smtClean="0"/>
              <a:t>Your </a:t>
            </a:r>
            <a:r>
              <a:rPr lang="en-US" sz="2000" u="sng" dirty="0" smtClean="0"/>
              <a:t>username</a:t>
            </a:r>
            <a:r>
              <a:rPr lang="en-US" sz="2000" dirty="0" smtClean="0"/>
              <a:t> is your </a:t>
            </a:r>
            <a:r>
              <a:rPr lang="en-US" sz="3200" b="1" u="sng" dirty="0" smtClean="0"/>
              <a:t>school</a:t>
            </a:r>
            <a:r>
              <a:rPr lang="en-US" sz="3200" u="sng" dirty="0" smtClean="0"/>
              <a:t> </a:t>
            </a:r>
            <a:r>
              <a:rPr lang="en-US" sz="3200" b="1" u="sng" dirty="0" smtClean="0"/>
              <a:t>ID </a:t>
            </a:r>
            <a:r>
              <a:rPr lang="en-US" sz="3200" dirty="0" smtClean="0"/>
              <a:t>(</a:t>
            </a:r>
            <a:r>
              <a:rPr lang="en-US" sz="2000" dirty="0" smtClean="0"/>
              <a:t>the entire ID number</a:t>
            </a:r>
            <a:r>
              <a:rPr lang="en-US" sz="3200" dirty="0" smtClean="0"/>
              <a:t>)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Your </a:t>
            </a:r>
            <a:r>
              <a:rPr lang="en-US" sz="2000" u="sng" dirty="0" smtClean="0"/>
              <a:t>password</a:t>
            </a:r>
            <a:r>
              <a:rPr lang="en-US" sz="2000" dirty="0" smtClean="0"/>
              <a:t> is your </a:t>
            </a:r>
            <a:r>
              <a:rPr lang="en-US" sz="3200" b="1" u="sng" dirty="0" smtClean="0"/>
              <a:t>birthday</a:t>
            </a:r>
            <a:r>
              <a:rPr lang="en-US" sz="2000" dirty="0" smtClean="0"/>
              <a:t> (if you have a </a:t>
            </a:r>
            <a:r>
              <a:rPr lang="en-US" sz="2000" u="sng" dirty="0" smtClean="0"/>
              <a:t>0</a:t>
            </a:r>
            <a:r>
              <a:rPr lang="en-US" sz="2000" dirty="0" smtClean="0"/>
              <a:t> at the beginning of the month or day of your birthday </a:t>
            </a:r>
            <a:r>
              <a:rPr lang="en-US" sz="2400" b="1" u="sng" dirty="0" smtClean="0"/>
              <a:t>DO NOT TYPE THE ZERO</a:t>
            </a:r>
            <a:r>
              <a:rPr lang="en-US" sz="2000" dirty="0" smtClean="0"/>
              <a:t>). For example students born in the month of January should write 1/2/2001.</a:t>
            </a:r>
            <a:endParaRPr lang="en-US" sz="2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310" t="15411" r="15121"/>
          <a:stretch/>
        </p:blipFill>
        <p:spPr>
          <a:xfrm>
            <a:off x="622301" y="1905000"/>
            <a:ext cx="9385300" cy="4775200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>
            <a:off x="2653540" y="3126358"/>
            <a:ext cx="978408" cy="60744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 Arrow 5"/>
          <p:cNvSpPr/>
          <p:nvPr/>
        </p:nvSpPr>
        <p:spPr>
          <a:xfrm>
            <a:off x="4965192" y="3126359"/>
            <a:ext cx="978408" cy="60744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357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Once in the site, go to the </a:t>
            </a:r>
            <a:r>
              <a:rPr lang="en-US" b="1" u="sng" dirty="0" err="1" smtClean="0"/>
              <a:t>Naviance</a:t>
            </a:r>
            <a:r>
              <a:rPr lang="en-US" b="1" u="sng" dirty="0" smtClean="0"/>
              <a:t> tab</a:t>
            </a:r>
            <a:endParaRPr lang="en-US" b="1" u="sng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6394"/>
          <a:stretch/>
        </p:blipFill>
        <p:spPr>
          <a:xfrm>
            <a:off x="838201" y="1853248"/>
            <a:ext cx="7493038" cy="4978400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>
            <a:off x="3442779" y="4290219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Up Arrow 5"/>
          <p:cNvSpPr/>
          <p:nvPr/>
        </p:nvSpPr>
        <p:spPr>
          <a:xfrm>
            <a:off x="4737100" y="5143500"/>
            <a:ext cx="584200" cy="11049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wn Arrow 6"/>
          <p:cNvSpPr/>
          <p:nvPr/>
        </p:nvSpPr>
        <p:spPr>
          <a:xfrm>
            <a:off x="4786884" y="2811812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eft Arrow 8"/>
          <p:cNvSpPr/>
          <p:nvPr/>
        </p:nvSpPr>
        <p:spPr>
          <a:xfrm>
            <a:off x="5683808" y="4290219"/>
            <a:ext cx="1097991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48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224118"/>
            <a:ext cx="9404723" cy="1400530"/>
          </a:xfrm>
        </p:spPr>
        <p:txBody>
          <a:bodyPr/>
          <a:lstStyle/>
          <a:p>
            <a:r>
              <a:rPr lang="en-US" b="1" u="sng" dirty="0" smtClean="0"/>
              <a:t>You did it!!!!!  This site will be used for various activities, etc.</a:t>
            </a:r>
            <a:endParaRPr lang="en-US" b="1" u="sng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7075"/>
          <a:stretch/>
        </p:blipFill>
        <p:spPr>
          <a:xfrm>
            <a:off x="646111" y="2324100"/>
            <a:ext cx="7570827" cy="436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699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All students: Now, go to the Important To-Do’s and Tasks. Click on Build Resume.</a:t>
            </a:r>
            <a:endParaRPr lang="en-US" sz="36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29985" y="2064309"/>
            <a:ext cx="6713219" cy="4195762"/>
          </a:xfrm>
          <a:prstGeom prst="rect">
            <a:avLst/>
          </a:prstGeom>
        </p:spPr>
      </p:pic>
      <p:sp>
        <p:nvSpPr>
          <p:cNvPr id="10" name="Left Arrow 9"/>
          <p:cNvSpPr/>
          <p:nvPr/>
        </p:nvSpPr>
        <p:spPr>
          <a:xfrm>
            <a:off x="3703576" y="4502631"/>
            <a:ext cx="522737" cy="20318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6176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Begin by clicking on Build a Resume.</a:t>
            </a:r>
            <a:endParaRPr lang="en-US" sz="3600" dirty="0"/>
          </a:p>
        </p:txBody>
      </p:sp>
      <p:sp>
        <p:nvSpPr>
          <p:cNvPr id="10" name="Left Arrow 9"/>
          <p:cNvSpPr/>
          <p:nvPr/>
        </p:nvSpPr>
        <p:spPr>
          <a:xfrm>
            <a:off x="3703576" y="4502631"/>
            <a:ext cx="522737" cy="20318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0278" y="2052638"/>
            <a:ext cx="6713219" cy="4195762"/>
          </a:xfrm>
          <a:prstGeom prst="rect">
            <a:avLst/>
          </a:prstGeom>
        </p:spPr>
      </p:pic>
      <p:sp>
        <p:nvSpPr>
          <p:cNvPr id="8" name="Down Arrow 7"/>
          <p:cNvSpPr/>
          <p:nvPr/>
        </p:nvSpPr>
        <p:spPr>
          <a:xfrm>
            <a:off x="7805853" y="3836019"/>
            <a:ext cx="211874" cy="3033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9717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To Add/Update Sections, click on the (+) button; Then click on each category and complete what is asked.</a:t>
            </a:r>
            <a:endParaRPr lang="en-US" sz="32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03313" y="2163337"/>
            <a:ext cx="4395787" cy="3368802"/>
          </a:xfrm>
          <a:prstGeom prst="rect">
            <a:avLst/>
          </a:prstGeom>
        </p:spPr>
      </p:pic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788490" y="2163337"/>
            <a:ext cx="4395788" cy="3366422"/>
          </a:xfrm>
          <a:prstGeom prst="rect">
            <a:avLst/>
          </a:prstGeom>
        </p:spPr>
      </p:pic>
      <p:sp>
        <p:nvSpPr>
          <p:cNvPr id="8" name="Down Arrow 7"/>
          <p:cNvSpPr/>
          <p:nvPr/>
        </p:nvSpPr>
        <p:spPr>
          <a:xfrm>
            <a:off x="4873082" y="2743199"/>
            <a:ext cx="211874" cy="3033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8926279" y="3342366"/>
            <a:ext cx="250630" cy="1145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0776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If you DO NOT have a To-Do and Tasks list use the directions below:</a:t>
            </a:r>
            <a:endParaRPr lang="en-US" sz="2400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Go to ABOUT ME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8" name="Picture Placeholder 27"/>
          <p:cNvPicPr>
            <a:picLocks noGrp="1" noChangeAspect="1"/>
          </p:cNvPicPr>
          <p:nvPr>
            <p:ph type="pic" idx="15"/>
          </p:nvPr>
        </p:nvPicPr>
        <p:blipFill>
          <a:blip r:embed="rId2"/>
          <a:srcRect t="8531" b="8531"/>
          <a:stretch>
            <a:fillRect/>
          </a:stretch>
        </p:blipFill>
        <p:spPr>
          <a:xfrm>
            <a:off x="478267" y="1386560"/>
            <a:ext cx="2940050" cy="2459437"/>
          </a:xfrm>
          <a:prstGeom prst="rect">
            <a:avLst/>
          </a:prstGeom>
        </p:spPr>
      </p:pic>
      <p:sp>
        <p:nvSpPr>
          <p:cNvPr id="23" name="Text Placeholder 22"/>
          <p:cNvSpPr>
            <a:spLocks noGrp="1"/>
          </p:cNvSpPr>
          <p:nvPr>
            <p:ph type="body" sz="half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Click MY STUFF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9" name="Picture Placeholder 28"/>
          <p:cNvPicPr>
            <a:picLocks noGrp="1" noChangeAspect="1"/>
          </p:cNvPicPr>
          <p:nvPr>
            <p:ph type="pic" idx="21"/>
          </p:nvPr>
        </p:nvPicPr>
        <p:blipFill>
          <a:blip r:embed="rId3"/>
          <a:srcRect t="8397" b="8397"/>
          <a:stretch>
            <a:fillRect/>
          </a:stretch>
        </p:blipFill>
        <p:spPr>
          <a:xfrm>
            <a:off x="3586161" y="1386561"/>
            <a:ext cx="3311059" cy="2459436"/>
          </a:xfrm>
          <a:prstGeom prst="rect">
            <a:avLst/>
          </a:prstGeom>
        </p:spPr>
      </p:pic>
      <p:sp>
        <p:nvSpPr>
          <p:cNvPr id="24" name="Text Placeholder 23"/>
          <p:cNvSpPr>
            <a:spLocks noGrp="1"/>
          </p:cNvSpPr>
          <p:nvPr>
            <p:ph type="body" sz="half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Click RESUME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2" name="Picture Placeholder 31"/>
          <p:cNvPicPr>
            <a:picLocks noGrp="1" noChangeAspect="1"/>
          </p:cNvPicPr>
          <p:nvPr>
            <p:ph type="pic" idx="22"/>
          </p:nvPr>
        </p:nvPicPr>
        <p:blipFill>
          <a:blip r:embed="rId4"/>
          <a:srcRect t="8419" b="8419"/>
          <a:stretch>
            <a:fillRect/>
          </a:stretch>
        </p:blipFill>
        <p:spPr>
          <a:xfrm>
            <a:off x="7124699" y="1386560"/>
            <a:ext cx="2932113" cy="2459437"/>
          </a:xfrm>
          <a:prstGeom prst="rect">
            <a:avLst/>
          </a:prstGeom>
        </p:spPr>
      </p:pic>
      <p:sp>
        <p:nvSpPr>
          <p:cNvPr id="25" name="Text Placeholder 24"/>
          <p:cNvSpPr>
            <a:spLocks noGrp="1"/>
          </p:cNvSpPr>
          <p:nvPr>
            <p:ph type="body" sz="half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5975940" y="2497872"/>
            <a:ext cx="45719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wn Arrow 9"/>
          <p:cNvSpPr/>
          <p:nvPr/>
        </p:nvSpPr>
        <p:spPr>
          <a:xfrm>
            <a:off x="3021980" y="1092820"/>
            <a:ext cx="256479" cy="35547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ight Arrow 29"/>
          <p:cNvSpPr/>
          <p:nvPr/>
        </p:nvSpPr>
        <p:spPr>
          <a:xfrm>
            <a:off x="5887843" y="1838684"/>
            <a:ext cx="424689" cy="1016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ight Arrow 33"/>
          <p:cNvSpPr/>
          <p:nvPr/>
        </p:nvSpPr>
        <p:spPr>
          <a:xfrm>
            <a:off x="9095447" y="1637842"/>
            <a:ext cx="424689" cy="1016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0939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To Add/Update Sections, click on the (+) button; Then click on each category and complete what is asked.</a:t>
            </a:r>
            <a:endParaRPr lang="en-US" sz="32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03313" y="2163337"/>
            <a:ext cx="4395787" cy="3368802"/>
          </a:xfrm>
          <a:prstGeom prst="rect">
            <a:avLst/>
          </a:prstGeom>
        </p:spPr>
      </p:pic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788490" y="2163337"/>
            <a:ext cx="4395788" cy="3366422"/>
          </a:xfrm>
          <a:prstGeom prst="rect">
            <a:avLst/>
          </a:prstGeom>
        </p:spPr>
      </p:pic>
      <p:sp>
        <p:nvSpPr>
          <p:cNvPr id="8" name="Down Arrow 7"/>
          <p:cNvSpPr/>
          <p:nvPr/>
        </p:nvSpPr>
        <p:spPr>
          <a:xfrm>
            <a:off x="4873082" y="2743199"/>
            <a:ext cx="211874" cy="3033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8926279" y="3342366"/>
            <a:ext cx="250630" cy="1145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8631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506287"/>
          </a:xfrm>
        </p:spPr>
        <p:txBody>
          <a:bodyPr/>
          <a:lstStyle/>
          <a:p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193180"/>
            <a:ext cx="8946541" cy="5055219"/>
          </a:xfrm>
        </p:spPr>
        <p:txBody>
          <a:bodyPr>
            <a:noAutofit/>
          </a:bodyPr>
          <a:lstStyle/>
          <a:p>
            <a:r>
              <a:rPr lang="en-US" sz="3200" dirty="0"/>
              <a:t>If you complete your goals quickly, use the College and Career Resources at the top of the “Welcome” page to do some research on your own. </a:t>
            </a:r>
            <a:endParaRPr lang="en-US" sz="3200" dirty="0" smtClean="0"/>
          </a:p>
          <a:p>
            <a:r>
              <a:rPr lang="en-US" sz="3200" dirty="0" smtClean="0"/>
              <a:t>You can also review your previous activities and make any changes or additions you feel </a:t>
            </a:r>
            <a:r>
              <a:rPr lang="en-US" sz="3200" smtClean="0"/>
              <a:t>are needed.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272989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362</TotalTime>
  <Words>267</Words>
  <Application>Microsoft Office PowerPoint</Application>
  <PresentationFormat>Widescreen</PresentationFormat>
  <Paragraphs>26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Century Gothic</vt:lpstr>
      <vt:lpstr>Wingdings 3</vt:lpstr>
      <vt:lpstr>Ion</vt:lpstr>
      <vt:lpstr>Naviance/Clever</vt:lpstr>
      <vt:lpstr>How do Students Log-in to their account:  Students, please follow the directions given below.  (Screenshots of directions below are in the following 3 screens.)</vt:lpstr>
      <vt:lpstr>In the upper right hand corner, click on the log in tab</vt:lpstr>
      <vt:lpstr>If this screen appears: Type Flora in the school name section; and then select AC Flora High School.</vt:lpstr>
      <vt:lpstr>Your username is your school ID (the entire ID number) Your password is your birthday (if you have a 0 at the beginning of the month or day of your birthday DO NOT TYPE THE ZERO). For example students born in the month of January should write 1/2/2001.</vt:lpstr>
      <vt:lpstr>Once in the site, go to the Naviance tab</vt:lpstr>
      <vt:lpstr>You did it!!!!!  This site will be used for various activities, etc.</vt:lpstr>
      <vt:lpstr>All students: Now, go to the Important To-Do’s and Tasks. Click on Build Resume.</vt:lpstr>
      <vt:lpstr>Begin by clicking on Build a Resume.</vt:lpstr>
      <vt:lpstr>To Add/Update Sections, click on the (+) button; Then click on each category and complete what is asked.</vt:lpstr>
      <vt:lpstr>If you DO NOT have a To-Do and Tasks list use the directions below:</vt:lpstr>
      <vt:lpstr>To Add/Update Sections, click on the (+) button; Then click on each category and complete what is asked.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Naviance/Clever</dc:title>
  <dc:creator>McLean-Hasinger, Saran</dc:creator>
  <cp:lastModifiedBy>Porter, Moira</cp:lastModifiedBy>
  <cp:revision>26</cp:revision>
  <cp:lastPrinted>2018-10-25T13:34:08Z</cp:lastPrinted>
  <dcterms:created xsi:type="dcterms:W3CDTF">2018-04-12T18:05:49Z</dcterms:created>
  <dcterms:modified xsi:type="dcterms:W3CDTF">2019-12-13T13:50:02Z</dcterms:modified>
</cp:coreProperties>
</file>