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256" r:id="rId2"/>
    <p:sldId id="371" r:id="rId3"/>
    <p:sldId id="354" r:id="rId4"/>
    <p:sldId id="372" r:id="rId5"/>
    <p:sldId id="356" r:id="rId6"/>
    <p:sldId id="357" r:id="rId7"/>
    <p:sldId id="373" r:id="rId8"/>
    <p:sldId id="375" r:id="rId9"/>
    <p:sldId id="376" r:id="rId10"/>
    <p:sldId id="377" r:id="rId11"/>
    <p:sldId id="378" r:id="rId12"/>
    <p:sldId id="358" r:id="rId13"/>
    <p:sldId id="379" r:id="rId14"/>
    <p:sldId id="401" r:id="rId15"/>
    <p:sldId id="404" r:id="rId16"/>
    <p:sldId id="389" r:id="rId17"/>
  </p:sldIdLst>
  <p:sldSz cx="9144000" cy="6858000" type="screen4x3"/>
  <p:notesSz cx="7023100" cy="9309100"/>
  <p:defaultTextStyle>
    <a:defPPr>
      <a:defRPr lang="en-US"/>
    </a:defPPr>
    <a:lvl1pPr algn="l" rtl="0" fontAlgn="base">
      <a:spcBef>
        <a:spcPct val="0"/>
      </a:spcBef>
      <a:spcAft>
        <a:spcPct val="0"/>
      </a:spcAft>
      <a:defRPr sz="1100"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11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11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11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1100" kern="1200">
        <a:solidFill>
          <a:schemeClr val="tx1"/>
        </a:solidFill>
        <a:latin typeface="Arial" charset="0"/>
        <a:ea typeface="ＭＳ Ｐゴシック" charset="0"/>
        <a:cs typeface="ＭＳ Ｐゴシック" charset="0"/>
      </a:defRPr>
    </a:lvl5pPr>
    <a:lvl6pPr marL="2286000" algn="l" defTabSz="457200" rtl="0" eaLnBrk="1" latinLnBrk="0" hangingPunct="1">
      <a:defRPr sz="1100" kern="1200">
        <a:solidFill>
          <a:schemeClr val="tx1"/>
        </a:solidFill>
        <a:latin typeface="Arial" charset="0"/>
        <a:ea typeface="ＭＳ Ｐゴシック" charset="0"/>
        <a:cs typeface="ＭＳ Ｐゴシック" charset="0"/>
      </a:defRPr>
    </a:lvl6pPr>
    <a:lvl7pPr marL="2743200" algn="l" defTabSz="457200" rtl="0" eaLnBrk="1" latinLnBrk="0" hangingPunct="1">
      <a:defRPr sz="1100" kern="1200">
        <a:solidFill>
          <a:schemeClr val="tx1"/>
        </a:solidFill>
        <a:latin typeface="Arial" charset="0"/>
        <a:ea typeface="ＭＳ Ｐゴシック" charset="0"/>
        <a:cs typeface="ＭＳ Ｐゴシック" charset="0"/>
      </a:defRPr>
    </a:lvl7pPr>
    <a:lvl8pPr marL="3200400" algn="l" defTabSz="457200" rtl="0" eaLnBrk="1" latinLnBrk="0" hangingPunct="1">
      <a:defRPr sz="1100" kern="1200">
        <a:solidFill>
          <a:schemeClr val="tx1"/>
        </a:solidFill>
        <a:latin typeface="Arial" charset="0"/>
        <a:ea typeface="ＭＳ Ｐゴシック" charset="0"/>
        <a:cs typeface="ＭＳ Ｐゴシック" charset="0"/>
      </a:defRPr>
    </a:lvl8pPr>
    <a:lvl9pPr marL="3657600" algn="l" defTabSz="457200" rtl="0" eaLnBrk="1" latinLnBrk="0" hangingPunct="1">
      <a:defRPr sz="11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itzsimmons, Kelly" initials="kf" lastIdx="4" clrIdx="0"/>
  <p:cmAuthor id="1" name="lshin" initials="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5669"/>
    <a:srgbClr val="6FB867"/>
    <a:srgbClr val="869F2A"/>
    <a:srgbClr val="003366"/>
    <a:srgbClr val="808000"/>
    <a:srgbClr val="5F0023"/>
    <a:srgbClr val="E2A036"/>
    <a:srgbClr val="FFC21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244" autoAdjust="0"/>
  </p:normalViewPr>
  <p:slideViewPr>
    <p:cSldViewPr>
      <p:cViewPr varScale="1">
        <p:scale>
          <a:sx n="74" d="100"/>
          <a:sy n="74" d="100"/>
        </p:scale>
        <p:origin x="72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3108" y="-84"/>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3324" tIns="46662" rIns="93324" bIns="46662"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978275" y="0"/>
            <a:ext cx="3043238" cy="465138"/>
          </a:xfrm>
          <a:prstGeom prst="rect">
            <a:avLst/>
          </a:prstGeom>
        </p:spPr>
        <p:txBody>
          <a:bodyPr vert="horz" wrap="square" lIns="93324" tIns="46662" rIns="93324" bIns="46662" numCol="1" anchor="t" anchorCtr="0" compatLnSpc="1">
            <a:prstTxWarp prst="textNoShape">
              <a:avLst/>
            </a:prstTxWarp>
          </a:bodyPr>
          <a:lstStyle>
            <a:lvl1pPr algn="r">
              <a:defRPr sz="1200">
                <a:latin typeface="Calibri" charset="0"/>
              </a:defRPr>
            </a:lvl1pPr>
          </a:lstStyle>
          <a:p>
            <a:pPr>
              <a:defRPr/>
            </a:pPr>
            <a:fld id="{985C4D57-5874-B74B-8888-11E9B857E79B}" type="datetime1">
              <a:rPr lang="en-US"/>
              <a:pPr>
                <a:defRPr/>
              </a:pPr>
              <a:t>1/30/2017</a:t>
            </a:fld>
            <a:endParaRPr lang="en-US"/>
          </a:p>
        </p:txBody>
      </p:sp>
      <p:sp>
        <p:nvSpPr>
          <p:cNvPr id="4" name="Footer Placeholder 3"/>
          <p:cNvSpPr>
            <a:spLocks noGrp="1"/>
          </p:cNvSpPr>
          <p:nvPr>
            <p:ph type="ftr" sz="quarter" idx="2"/>
          </p:nvPr>
        </p:nvSpPr>
        <p:spPr>
          <a:xfrm>
            <a:off x="0" y="8842375"/>
            <a:ext cx="3043238" cy="465138"/>
          </a:xfrm>
          <a:prstGeom prst="rect">
            <a:avLst/>
          </a:prstGeom>
        </p:spPr>
        <p:txBody>
          <a:bodyPr vert="horz" lIns="93324" tIns="46662" rIns="93324" bIns="46662"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978275" y="8842375"/>
            <a:ext cx="3043238" cy="465138"/>
          </a:xfrm>
          <a:prstGeom prst="rect">
            <a:avLst/>
          </a:prstGeom>
        </p:spPr>
        <p:txBody>
          <a:bodyPr vert="horz" wrap="square" lIns="93324" tIns="46662" rIns="93324" bIns="46662" numCol="1" anchor="b" anchorCtr="0" compatLnSpc="1">
            <a:prstTxWarp prst="textNoShape">
              <a:avLst/>
            </a:prstTxWarp>
          </a:bodyPr>
          <a:lstStyle>
            <a:lvl1pPr algn="r">
              <a:defRPr sz="1200">
                <a:latin typeface="Calibri" charset="0"/>
              </a:defRPr>
            </a:lvl1pPr>
          </a:lstStyle>
          <a:p>
            <a:pPr>
              <a:defRPr/>
            </a:pPr>
            <a:fld id="{50A23B41-0F75-DD48-85B9-B318AFD28103}" type="slidenum">
              <a:rPr lang="en-US"/>
              <a:pPr>
                <a:defRPr/>
              </a:pPr>
              <a:t>‹#›</a:t>
            </a:fld>
            <a:endParaRPr lang="en-US"/>
          </a:p>
        </p:txBody>
      </p:sp>
    </p:spTree>
    <p:extLst>
      <p:ext uri="{BB962C8B-B14F-4D97-AF65-F5344CB8AC3E}">
        <p14:creationId xmlns:p14="http://schemas.microsoft.com/office/powerpoint/2010/main" val="12979890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3324" tIns="46662" rIns="93324" bIns="46662"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978275" y="0"/>
            <a:ext cx="3043238" cy="465138"/>
          </a:xfrm>
          <a:prstGeom prst="rect">
            <a:avLst/>
          </a:prstGeom>
        </p:spPr>
        <p:txBody>
          <a:bodyPr vert="horz" wrap="square" lIns="93324" tIns="46662" rIns="93324" bIns="46662" numCol="1" anchor="t" anchorCtr="0" compatLnSpc="1">
            <a:prstTxWarp prst="textNoShape">
              <a:avLst/>
            </a:prstTxWarp>
          </a:bodyPr>
          <a:lstStyle>
            <a:lvl1pPr algn="r">
              <a:defRPr sz="1200">
                <a:latin typeface="Calibri" charset="0"/>
              </a:defRPr>
            </a:lvl1pPr>
          </a:lstStyle>
          <a:p>
            <a:pPr>
              <a:defRPr/>
            </a:pPr>
            <a:fld id="{F61A5758-B2D6-E741-B01A-84D2938D9AAB}" type="datetime1">
              <a:rPr lang="en-US"/>
              <a:pPr>
                <a:defRPr/>
              </a:pPr>
              <a:t>1/30/2017</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pPr lvl="0"/>
            <a:endParaRPr lang="en-US" noProof="0" dirty="0"/>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3324" tIns="46662" rIns="93324" bIns="46662"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42375"/>
            <a:ext cx="3043238" cy="465138"/>
          </a:xfrm>
          <a:prstGeom prst="rect">
            <a:avLst/>
          </a:prstGeom>
        </p:spPr>
        <p:txBody>
          <a:bodyPr vert="horz" lIns="93324" tIns="46662" rIns="93324" bIns="46662"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wrap="square" lIns="93324" tIns="46662" rIns="93324" bIns="46662" numCol="1" anchor="b" anchorCtr="0" compatLnSpc="1">
            <a:prstTxWarp prst="textNoShape">
              <a:avLst/>
            </a:prstTxWarp>
          </a:bodyPr>
          <a:lstStyle>
            <a:lvl1pPr algn="r">
              <a:defRPr sz="1200">
                <a:latin typeface="Calibri" charset="0"/>
              </a:defRPr>
            </a:lvl1pPr>
          </a:lstStyle>
          <a:p>
            <a:pPr>
              <a:defRPr/>
            </a:pPr>
            <a:fld id="{2C2FFAAF-7442-8D40-92A7-D1448ADFA910}" type="slidenum">
              <a:rPr lang="en-US"/>
              <a:pPr>
                <a:defRPr/>
              </a:pPr>
              <a:t>‹#›</a:t>
            </a:fld>
            <a:endParaRPr lang="en-US"/>
          </a:p>
        </p:txBody>
      </p:sp>
    </p:spTree>
    <p:extLst>
      <p:ext uri="{BB962C8B-B14F-4D97-AF65-F5344CB8AC3E}">
        <p14:creationId xmlns:p14="http://schemas.microsoft.com/office/powerpoint/2010/main" val="53556328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1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a typeface="ＭＳ Ｐゴシック" charset="0"/>
              <a:cs typeface="ＭＳ Ｐゴシック" charset="0"/>
            </a:endParaRPr>
          </a:p>
        </p:txBody>
      </p:sp>
      <p:sp>
        <p:nvSpPr>
          <p:cNvPr id="71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fld id="{E0F87649-4AAC-D149-B3C8-5F4312063D60}" type="slidenum">
              <a:rPr lang="en-US" sz="1200">
                <a:latin typeface="Calibri" charset="0"/>
              </a:rPr>
              <a:pPr eaLnBrk="1" hangingPunct="1"/>
              <a:t>1</a:t>
            </a:fld>
            <a:endParaRPr lang="en-US" sz="1200">
              <a:latin typeface="Calibri" charset="0"/>
            </a:endParaRPr>
          </a:p>
        </p:txBody>
      </p:sp>
    </p:spTree>
    <p:extLst>
      <p:ext uri="{BB962C8B-B14F-4D97-AF65-F5344CB8AC3E}">
        <p14:creationId xmlns:p14="http://schemas.microsoft.com/office/powerpoint/2010/main" val="3175506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228600" indent="-228600" eaLnBrk="1" hangingPunct="1">
              <a:spcBef>
                <a:spcPct val="0"/>
              </a:spcBef>
              <a:buFont typeface="Calibri" charset="0"/>
              <a:buNone/>
            </a:pPr>
            <a:endParaRPr lang="en-US">
              <a:latin typeface="Calibri" charset="0"/>
              <a:ea typeface="ＭＳ Ｐゴシック" charset="0"/>
              <a:cs typeface="ＭＳ Ｐゴシック" charset="0"/>
            </a:endParaRPr>
          </a:p>
        </p:txBody>
      </p:sp>
      <p:sp>
        <p:nvSpPr>
          <p:cNvPr id="133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fld id="{E8F52268-A452-484F-AB93-024A6368E8A5}" type="slidenum">
              <a:rPr lang="en-US" sz="1200">
                <a:latin typeface="Calibri" charset="0"/>
              </a:rPr>
              <a:pPr eaLnBrk="1" hangingPunct="1"/>
              <a:t>2</a:t>
            </a:fld>
            <a:endParaRPr lang="en-US" sz="1200">
              <a:latin typeface="Calibri" charset="0"/>
            </a:endParaRPr>
          </a:p>
        </p:txBody>
      </p:sp>
    </p:spTree>
    <p:extLst>
      <p:ext uri="{BB962C8B-B14F-4D97-AF65-F5344CB8AC3E}">
        <p14:creationId xmlns:p14="http://schemas.microsoft.com/office/powerpoint/2010/main" val="3643553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latin typeface="Calibri" charset="0"/>
                <a:ea typeface="ＭＳ Ｐゴシック" charset="0"/>
                <a:cs typeface="ＭＳ Ｐゴシック" charset="0"/>
              </a:rPr>
              <a:t>Presenter can add to this information with the following points:</a:t>
            </a:r>
          </a:p>
          <a:p>
            <a:pPr lvl="1">
              <a:buFontTx/>
              <a:buChar char="•"/>
            </a:pPr>
            <a:r>
              <a:rPr lang="en-US" dirty="0" smtClean="0">
                <a:ea typeface="ＭＳ Ｐゴシック" pitchFamily="34" charset="-128"/>
              </a:rPr>
              <a:t> Advanced Placement</a:t>
            </a:r>
            <a:r>
              <a:rPr lang="en-US" baseline="30000" dirty="0" smtClean="0">
                <a:solidFill>
                  <a:srgbClr val="375669"/>
                </a:solidFill>
                <a:ea typeface="ＭＳ Ｐゴシック" pitchFamily="34" charset="-128"/>
              </a:rPr>
              <a:t>®</a:t>
            </a:r>
            <a:r>
              <a:rPr lang="en-US" dirty="0" smtClean="0">
                <a:ea typeface="ＭＳ Ｐゴシック" pitchFamily="34" charset="-128"/>
              </a:rPr>
              <a:t> is a program developed and overseen by the College Board, the not-for-profit organization that is responsible for the PSAT/NMSQT</a:t>
            </a:r>
            <a:r>
              <a:rPr lang="en-US" baseline="30000" dirty="0" smtClean="0">
                <a:solidFill>
                  <a:srgbClr val="375669"/>
                </a:solidFill>
                <a:ea typeface="ＭＳ Ｐゴシック" pitchFamily="34" charset="-128"/>
              </a:rPr>
              <a:t>®</a:t>
            </a:r>
            <a:r>
              <a:rPr lang="en-US" dirty="0" smtClean="0">
                <a:ea typeface="ＭＳ Ｐゴシック" pitchFamily="34" charset="-128"/>
              </a:rPr>
              <a:t>, SAT</a:t>
            </a:r>
            <a:r>
              <a:rPr lang="en-US" baseline="30000" dirty="0" smtClean="0">
                <a:solidFill>
                  <a:srgbClr val="375669"/>
                </a:solidFill>
                <a:ea typeface="ＭＳ Ｐゴシック" pitchFamily="34" charset="-128"/>
              </a:rPr>
              <a:t>®</a:t>
            </a:r>
            <a:r>
              <a:rPr lang="en-US" dirty="0" smtClean="0">
                <a:ea typeface="ＭＳ Ｐゴシック" pitchFamily="34" charset="-128"/>
              </a:rPr>
              <a:t>, </a:t>
            </a:r>
            <a:r>
              <a:rPr lang="en-US" b="1" dirty="0" smtClean="0">
                <a:ea typeface="ＭＳ Ｐゴシック" pitchFamily="34" charset="-128"/>
              </a:rPr>
              <a:t>and other programs and services in college readiness and college success that help more than seven million students each year prepare for a successful transition to college</a:t>
            </a:r>
            <a:r>
              <a:rPr lang="en-US" dirty="0" smtClean="0">
                <a:ea typeface="ＭＳ Ｐゴシック" pitchFamily="34" charset="-128"/>
              </a:rPr>
              <a:t>.</a:t>
            </a:r>
          </a:p>
          <a:p>
            <a:endParaRPr lang="en-US" dirty="0">
              <a:latin typeface="Calibri" charset="0"/>
              <a:ea typeface="ＭＳ Ｐゴシック" charset="0"/>
              <a:cs typeface="ＭＳ Ｐゴシック" charset="0"/>
            </a:endParaRPr>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fld id="{BA92A1CF-BF66-9B4D-8625-26590E49C4A6}" type="slidenum">
              <a:rPr lang="en-US" sz="1200">
                <a:latin typeface="Calibri" charset="0"/>
              </a:rPr>
              <a:pPr eaLnBrk="1" hangingPunct="1"/>
              <a:t>3</a:t>
            </a:fld>
            <a:endParaRPr lang="en-US" sz="1200">
              <a:latin typeface="Calibri" charset="0"/>
            </a:endParaRPr>
          </a:p>
        </p:txBody>
      </p:sp>
    </p:spTree>
    <p:extLst>
      <p:ext uri="{BB962C8B-B14F-4D97-AF65-F5344CB8AC3E}">
        <p14:creationId xmlns:p14="http://schemas.microsoft.com/office/powerpoint/2010/main" val="4089148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228600" indent="-228600" eaLnBrk="1" hangingPunct="1">
              <a:spcBef>
                <a:spcPct val="0"/>
              </a:spcBef>
              <a:buFont typeface="Calibri" charset="0"/>
              <a:buNone/>
            </a:pPr>
            <a:endParaRPr lang="en-US">
              <a:latin typeface="Calibri" charset="0"/>
              <a:ea typeface="ＭＳ Ｐゴシック" charset="0"/>
              <a:cs typeface="ＭＳ Ｐゴシック" charset="0"/>
            </a:endParaRPr>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fld id="{1B6AEC85-0890-D948-94BC-198822CF0DE9}" type="slidenum">
              <a:rPr lang="en-US" sz="1200">
                <a:latin typeface="Calibri" charset="0"/>
              </a:rPr>
              <a:pPr eaLnBrk="1" hangingPunct="1"/>
              <a:t>4</a:t>
            </a:fld>
            <a:endParaRPr lang="en-US" sz="1200">
              <a:latin typeface="Calibri" charset="0"/>
            </a:endParaRPr>
          </a:p>
        </p:txBody>
      </p:sp>
    </p:spTree>
    <p:extLst>
      <p:ext uri="{BB962C8B-B14F-4D97-AF65-F5344CB8AC3E}">
        <p14:creationId xmlns:p14="http://schemas.microsoft.com/office/powerpoint/2010/main" val="2598015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pitchFamily="34" charset="0"/>
                <a:ea typeface="ＭＳ Ｐゴシック" pitchFamily="34" charset="-128"/>
              </a:rPr>
              <a:t>Presenters are encouraged to include the AP</a:t>
            </a:r>
            <a:r>
              <a:rPr lang="en-US" baseline="30000" dirty="0" smtClean="0">
                <a:latin typeface="Calibri" pitchFamily="34" charset="0"/>
                <a:ea typeface="ＭＳ Ｐゴシック" pitchFamily="34" charset="-128"/>
              </a:rPr>
              <a:t>®</a:t>
            </a:r>
            <a:r>
              <a:rPr lang="en-US" dirty="0" smtClean="0">
                <a:latin typeface="Calibri" pitchFamily="34" charset="0"/>
                <a:ea typeface="ＭＳ Ｐゴシック" pitchFamily="34" charset="-128"/>
              </a:rPr>
              <a:t> policies and statements of their own local and state universities where applicable to reinforce the importance of AP classes in the competitive college admission process.</a:t>
            </a:r>
          </a:p>
          <a:p>
            <a:endParaRPr lang="en-US" dirty="0">
              <a:latin typeface="Calibri" charset="0"/>
              <a:ea typeface="ＭＳ Ｐゴシック" charset="0"/>
              <a:cs typeface="ＭＳ Ｐゴシック" charset="0"/>
            </a:endParaRP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fld id="{234B605E-2CDE-774F-AD9B-F0F10A20A43B}" type="slidenum">
              <a:rPr lang="en-US" sz="1200">
                <a:latin typeface="Calibri" charset="0"/>
              </a:rPr>
              <a:pPr eaLnBrk="1" hangingPunct="1"/>
              <a:t>6</a:t>
            </a:fld>
            <a:endParaRPr lang="en-US" sz="1200">
              <a:latin typeface="Calibri" charset="0"/>
            </a:endParaRPr>
          </a:p>
        </p:txBody>
      </p:sp>
    </p:spTree>
    <p:extLst>
      <p:ext uri="{BB962C8B-B14F-4D97-AF65-F5344CB8AC3E}">
        <p14:creationId xmlns:p14="http://schemas.microsoft.com/office/powerpoint/2010/main" val="3846425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Calibri" charset="0"/>
              <a:ea typeface="ＭＳ Ｐゴシック" charset="0"/>
              <a:cs typeface="ＭＳ Ｐゴシック" charset="0"/>
            </a:endParaRPr>
          </a:p>
        </p:txBody>
      </p:sp>
      <p:sp>
        <p:nvSpPr>
          <p:cNvPr id="266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fld id="{5F76FB7C-ECD2-B84D-9357-BF7B9485FDC7}" type="slidenum">
              <a:rPr lang="en-US" sz="1200">
                <a:latin typeface="Calibri" charset="0"/>
              </a:rPr>
              <a:pPr eaLnBrk="1" hangingPunct="1"/>
              <a:t>7</a:t>
            </a:fld>
            <a:endParaRPr lang="en-US" sz="1200">
              <a:latin typeface="Calibri" charset="0"/>
            </a:endParaRPr>
          </a:p>
        </p:txBody>
      </p:sp>
    </p:spTree>
    <p:extLst>
      <p:ext uri="{BB962C8B-B14F-4D97-AF65-F5344CB8AC3E}">
        <p14:creationId xmlns:p14="http://schemas.microsoft.com/office/powerpoint/2010/main" val="3327566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ea typeface="ＭＳ Ｐゴシック" pitchFamily="34" charset="-128"/>
              </a:rPr>
              <a:t>Presenter can add additional bullets on the college admission/college graduation rates at your school for former students in your AP courses.</a:t>
            </a:r>
            <a:endParaRPr lang="en-US" dirty="0"/>
          </a:p>
        </p:txBody>
      </p:sp>
      <p:sp>
        <p:nvSpPr>
          <p:cNvPr id="4" name="Slide Number Placeholder 3"/>
          <p:cNvSpPr>
            <a:spLocks noGrp="1"/>
          </p:cNvSpPr>
          <p:nvPr>
            <p:ph type="sldNum" sz="quarter" idx="10"/>
          </p:nvPr>
        </p:nvSpPr>
        <p:spPr/>
        <p:txBody>
          <a:bodyPr/>
          <a:lstStyle/>
          <a:p>
            <a:pPr>
              <a:defRPr/>
            </a:pPr>
            <a:fld id="{2C2FFAAF-7442-8D40-92A7-D1448ADFA910}" type="slidenum">
              <a:rPr lang="en-US" smtClean="0"/>
              <a:pPr>
                <a:defRPr/>
              </a:pPr>
              <a:t>8</a:t>
            </a:fld>
            <a:endParaRPr lang="en-US"/>
          </a:p>
        </p:txBody>
      </p:sp>
    </p:spTree>
    <p:extLst>
      <p:ext uri="{BB962C8B-B14F-4D97-AF65-F5344CB8AC3E}">
        <p14:creationId xmlns:p14="http://schemas.microsoft.com/office/powerpoint/2010/main" val="4042150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228600" indent="-228600" eaLnBrk="1" hangingPunct="1">
              <a:spcBef>
                <a:spcPct val="0"/>
              </a:spcBef>
              <a:buFont typeface="Calibri" charset="0"/>
              <a:buNone/>
            </a:pPr>
            <a:endParaRPr lang="en-US">
              <a:latin typeface="Calibri" charset="0"/>
              <a:ea typeface="ＭＳ Ｐゴシック" charset="0"/>
              <a:cs typeface="ＭＳ Ｐゴシック" charset="0"/>
            </a:endParaRPr>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fld id="{EB0DFE6B-9C43-4140-8317-2A037CCB164C}" type="slidenum">
              <a:rPr lang="en-US" sz="1200">
                <a:latin typeface="Calibri" charset="0"/>
              </a:rPr>
              <a:pPr eaLnBrk="1" hangingPunct="1"/>
              <a:t>11</a:t>
            </a:fld>
            <a:endParaRPr lang="en-US" sz="1200">
              <a:latin typeface="Calibri" charset="0"/>
            </a:endParaRPr>
          </a:p>
        </p:txBody>
      </p:sp>
    </p:spTree>
    <p:extLst>
      <p:ext uri="{BB962C8B-B14F-4D97-AF65-F5344CB8AC3E}">
        <p14:creationId xmlns:p14="http://schemas.microsoft.com/office/powerpoint/2010/main" val="183446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91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228600" indent="-228600" eaLnBrk="1" hangingPunct="1">
              <a:spcBef>
                <a:spcPct val="0"/>
              </a:spcBef>
              <a:buFont typeface="Calibri" charset="0"/>
              <a:buNone/>
            </a:pPr>
            <a:endParaRPr lang="en-US">
              <a:latin typeface="Calibri" charset="0"/>
              <a:ea typeface="ＭＳ Ｐゴシック" charset="0"/>
              <a:cs typeface="ＭＳ Ｐゴシック" charset="0"/>
            </a:endParaRPr>
          </a:p>
        </p:txBody>
      </p:sp>
      <p:sp>
        <p:nvSpPr>
          <p:cNvPr id="491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fld id="{92ED433B-64A1-3B45-B3ED-7FFE0EB760EB}" type="slidenum">
              <a:rPr lang="en-US" sz="1200">
                <a:latin typeface="Calibri" charset="0"/>
              </a:rPr>
              <a:pPr eaLnBrk="1" hangingPunct="1"/>
              <a:t>14</a:t>
            </a:fld>
            <a:endParaRPr lang="en-US" sz="1200">
              <a:latin typeface="Calibri" charset="0"/>
            </a:endParaRPr>
          </a:p>
        </p:txBody>
      </p:sp>
    </p:spTree>
    <p:extLst>
      <p:ext uri="{BB962C8B-B14F-4D97-AF65-F5344CB8AC3E}">
        <p14:creationId xmlns:p14="http://schemas.microsoft.com/office/powerpoint/2010/main" val="957555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12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ea typeface="ＭＳ Ｐゴシック" pitchFamily="34" charset="-128"/>
              </a:rPr>
              <a:t>Presenter: Encourage families to talk openly and realistically with students about the time commitment, challenges, etc., without exaggerating the difficulties. Many students take multiple AP courses and thrive. Others find better success with one or two AP courses, depending on their other school, work and home commitments.</a:t>
            </a:r>
          </a:p>
        </p:txBody>
      </p:sp>
      <p:sp>
        <p:nvSpPr>
          <p:cNvPr id="512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fld id="{C96EDDD7-CFF6-0E4A-8F19-6B6610E3D644}" type="slidenum">
              <a:rPr lang="en-US" sz="1200">
                <a:latin typeface="Calibri" charset="0"/>
              </a:rPr>
              <a:pPr eaLnBrk="1" hangingPunct="1"/>
              <a:t>15</a:t>
            </a:fld>
            <a:endParaRPr lang="en-US" sz="1200">
              <a:latin typeface="Calibri" charset="0"/>
            </a:endParaRPr>
          </a:p>
        </p:txBody>
      </p:sp>
    </p:spTree>
    <p:extLst>
      <p:ext uri="{BB962C8B-B14F-4D97-AF65-F5344CB8AC3E}">
        <p14:creationId xmlns:p14="http://schemas.microsoft.com/office/powerpoint/2010/main" val="3522219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ea typeface="ＭＳ Ｐゴシック" charset="0"/>
                <a:cs typeface="ＭＳ Ｐゴシック" charset="0"/>
              </a:rPr>
              <a:t>Presenter: Encourage families to explore these resources on their own and with their children as they</a:t>
            </a:r>
            <a:r>
              <a:rPr lang="ja-JP" altLang="en-US">
                <a:latin typeface="Calibri" charset="0"/>
                <a:ea typeface="ＭＳ Ｐゴシック" charset="0"/>
                <a:cs typeface="ＭＳ Ｐゴシック" charset="0"/>
              </a:rPr>
              <a:t>’</a:t>
            </a:r>
            <a:r>
              <a:rPr lang="en-US" altLang="ja-JP">
                <a:latin typeface="Calibri" charset="0"/>
                <a:ea typeface="ＭＳ Ｐゴシック" charset="0"/>
                <a:cs typeface="ＭＳ Ｐゴシック" charset="0"/>
              </a:rPr>
              <a:t>re researching college opportunities and options.</a:t>
            </a:r>
            <a:endParaRPr lang="en-US">
              <a:latin typeface="Calibri" charset="0"/>
              <a:ea typeface="ＭＳ Ｐゴシック" charset="0"/>
              <a:cs typeface="ＭＳ Ｐゴシック" charset="0"/>
            </a:endParaRPr>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fld id="{4A9D5037-801E-E042-9B64-7BB3522C27CA}" type="slidenum">
              <a:rPr lang="en-US" sz="1200">
                <a:latin typeface="Calibri" charset="0"/>
              </a:rPr>
              <a:pPr eaLnBrk="1" hangingPunct="1"/>
              <a:t>16</a:t>
            </a:fld>
            <a:endParaRPr lang="en-US" sz="1200">
              <a:latin typeface="Calibri" charset="0"/>
            </a:endParaRPr>
          </a:p>
        </p:txBody>
      </p:sp>
    </p:spTree>
    <p:extLst>
      <p:ext uri="{BB962C8B-B14F-4D97-AF65-F5344CB8AC3E}">
        <p14:creationId xmlns:p14="http://schemas.microsoft.com/office/powerpoint/2010/main" val="15112167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990600" y="2819400"/>
            <a:ext cx="7162800" cy="1219200"/>
          </a:xfrm>
          <a:prstGeom prst="rect">
            <a:avLst/>
          </a:prstGeom>
        </p:spPr>
        <p:txBody>
          <a:bodyPr anchor="t"/>
          <a:lstStyle>
            <a:lvl1pPr algn="ctr">
              <a:defRPr sz="5400" b="1">
                <a:solidFill>
                  <a:srgbClr val="FFFFFF"/>
                </a:solidFill>
                <a:latin typeface="+mj-lt"/>
              </a:defRPr>
            </a:lvl1pPr>
          </a:lstStyle>
          <a:p>
            <a:r>
              <a:rPr lang="en-US" smtClean="0"/>
              <a:t>Click to edit Master title style</a:t>
            </a:r>
            <a:endParaRPr lang="en-US" dirty="0"/>
          </a:p>
        </p:txBody>
      </p:sp>
      <p:pic>
        <p:nvPicPr>
          <p:cNvPr id="5" name="Picture 3"/>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val="0"/>
              </a:ext>
            </a:extLst>
          </a:blip>
          <a:srcRect t="67460" b="16667"/>
          <a:stretch/>
        </p:blipFill>
        <p:spPr bwMode="auto">
          <a:xfrm>
            <a:off x="0" y="5760962"/>
            <a:ext cx="9144000" cy="1088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collegeboard_logo_KO.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467600" y="6433094"/>
            <a:ext cx="1441237" cy="247105"/>
          </a:xfrm>
          <a:prstGeom prst="rect">
            <a:avLst/>
          </a:prstGeom>
        </p:spPr>
      </p:pic>
    </p:spTree>
    <p:extLst>
      <p:ext uri="{BB962C8B-B14F-4D97-AF65-F5344CB8AC3E}">
        <p14:creationId xmlns:p14="http://schemas.microsoft.com/office/powerpoint/2010/main" val="1821721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pic>
        <p:nvPicPr>
          <p:cNvPr id="8" name="Picture 7" descr="146-554_AP_PPT_Sub.jp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146-554_AP_PPT_Sub.jpg"/>
          <p:cNvPicPr>
            <a:picLocks noChangeAspect="1"/>
          </p:cNvPicPr>
          <p:nvPr userDrawn="1"/>
        </p:nvPicPr>
        <p:blipFill rotWithShape="1">
          <a:blip r:embed="rId2" cstate="email">
            <a:extLst>
              <a:ext uri="{28A0092B-C50C-407E-A947-70E740481C1C}">
                <a14:useLocalDpi xmlns:a14="http://schemas.microsoft.com/office/drawing/2010/main" val="0"/>
              </a:ext>
            </a:extLst>
          </a:blip>
          <a:srcRect l="51111" r="25555"/>
          <a:stretch/>
        </p:blipFill>
        <p:spPr bwMode="auto">
          <a:xfrm>
            <a:off x="7010400" y="0"/>
            <a:ext cx="213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seperator.png"/>
          <p:cNvPicPr>
            <a:picLocks noChangeAspect="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0" y="414338"/>
            <a:ext cx="9144000"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13"/>
          <p:cNvSpPr>
            <a:spLocks noGrp="1"/>
          </p:cNvSpPr>
          <p:nvPr>
            <p:ph sz="quarter" idx="11"/>
          </p:nvPr>
        </p:nvSpPr>
        <p:spPr>
          <a:xfrm>
            <a:off x="1066800" y="1447800"/>
            <a:ext cx="7086600" cy="4114800"/>
          </a:xfrm>
          <a:prstGeom prst="rect">
            <a:avLst/>
          </a:prstGeom>
        </p:spPr>
        <p:txBody>
          <a:bodyPr/>
          <a:lstStyle>
            <a:lvl1pPr>
              <a:defRPr sz="2000">
                <a:solidFill>
                  <a:srgbClr val="1B416C"/>
                </a:solidFill>
                <a:latin typeface="+mn-lt"/>
              </a:defRPr>
            </a:lvl1pPr>
            <a:lvl2pPr>
              <a:buClr>
                <a:srgbClr val="6FB867"/>
              </a:buClr>
              <a:buFont typeface="Arial"/>
              <a:buChar char="•"/>
              <a:defRPr>
                <a:solidFill>
                  <a:srgbClr val="1B416C"/>
                </a:solidFill>
                <a:latin typeface="+mn-lt"/>
              </a:defRPr>
            </a:lvl2pPr>
            <a:lvl3pPr>
              <a:buClr>
                <a:srgbClr val="6FB867"/>
              </a:buClr>
              <a:buFont typeface="Arial"/>
              <a:buChar char="•"/>
              <a:defRPr>
                <a:solidFill>
                  <a:srgbClr val="1B416C"/>
                </a:solidFill>
                <a:latin typeface="+mn-lt"/>
              </a:defRPr>
            </a:lvl3pPr>
            <a:lvl4pPr>
              <a:buSzPct val="100000"/>
              <a:buFontTx/>
              <a:buBlip>
                <a:blip r:embed="rId4"/>
              </a:buBlip>
              <a:defRPr sz="1300" baseline="0">
                <a:solidFill>
                  <a:srgbClr val="1B416C"/>
                </a:solidFill>
              </a:defRPr>
            </a:lvl4pPr>
            <a:lvl5pPr>
              <a:buFont typeface="Arial" pitchFamily="34" charset="0"/>
              <a:buChar char="•"/>
              <a:defRPr sz="1100" baseline="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3" name="Title 9"/>
          <p:cNvSpPr>
            <a:spLocks noGrp="1"/>
          </p:cNvSpPr>
          <p:nvPr>
            <p:ph type="title"/>
          </p:nvPr>
        </p:nvSpPr>
        <p:spPr>
          <a:xfrm>
            <a:off x="0" y="457201"/>
            <a:ext cx="9144000" cy="685800"/>
          </a:xfrm>
        </p:spPr>
        <p:txBody>
          <a:bodyPr/>
          <a:lstStyle>
            <a:lvl1pPr algn="ctr">
              <a:defRPr sz="3200" b="1">
                <a:solidFill>
                  <a:schemeClr val="bg1"/>
                </a:solidFill>
                <a:latin typeface="+mj-lt"/>
              </a:defRPr>
            </a:lvl1pPr>
          </a:lstStyle>
          <a:p>
            <a:r>
              <a:rPr lang="en-US" dirty="0" smtClean="0"/>
              <a:t>Click to edit Master title style</a:t>
            </a:r>
            <a:endParaRPr lang="en-US" dirty="0"/>
          </a:p>
        </p:txBody>
      </p:sp>
      <p:pic>
        <p:nvPicPr>
          <p:cNvPr id="15" name="Picture 14" descr="collegeboard_logo_KO.png"/>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7467600" y="6433094"/>
            <a:ext cx="1441237" cy="247105"/>
          </a:xfrm>
          <a:prstGeom prst="rect">
            <a:avLst/>
          </a:prstGeom>
        </p:spPr>
      </p:pic>
    </p:spTree>
    <p:extLst>
      <p:ext uri="{BB962C8B-B14F-4D97-AF65-F5344CB8AC3E}">
        <p14:creationId xmlns:p14="http://schemas.microsoft.com/office/powerpoint/2010/main" val="12988560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7"/>
          <p:cNvSpPr>
            <a:spLocks noGrp="1"/>
          </p:cNvSpPr>
          <p:nvPr>
            <p:ph type="title"/>
          </p:nvPr>
        </p:nvSpPr>
        <p:spPr bwMode="auto">
          <a:xfrm>
            <a:off x="609600" y="3886200"/>
            <a:ext cx="6019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7" name="Slide Number Placeholder 5"/>
          <p:cNvSpPr>
            <a:spLocks noGrp="1"/>
          </p:cNvSpPr>
          <p:nvPr>
            <p:ph type="sldNum" sz="quarter" idx="4"/>
          </p:nvPr>
        </p:nvSpPr>
        <p:spPr>
          <a:xfrm>
            <a:off x="5257800" y="6477000"/>
            <a:ext cx="2133600" cy="304800"/>
          </a:xfrm>
          <a:prstGeom prst="rect">
            <a:avLst/>
          </a:prstGeom>
        </p:spPr>
        <p:txBody>
          <a:bodyPr vert="horz" wrap="square" lIns="91440" tIns="45720" rIns="91440" bIns="45720" numCol="1" anchor="ctr" anchorCtr="0" compatLnSpc="1">
            <a:prstTxWarp prst="textNoShape">
              <a:avLst/>
            </a:prstTxWarp>
          </a:bodyPr>
          <a:lstStyle>
            <a:lvl1pPr>
              <a:defRPr sz="800">
                <a:solidFill>
                  <a:schemeClr val="bg1"/>
                </a:solidFill>
              </a:defRPr>
            </a:lvl1pPr>
          </a:lstStyle>
          <a:p>
            <a:pPr>
              <a:defRPr/>
            </a:pPr>
            <a:r>
              <a:rPr lang="en-US"/>
              <a:t>Page </a:t>
            </a:r>
            <a:fld id="{92DAEF31-F4BA-0249-8059-84DB830615C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614" r:id="rId1"/>
    <p:sldLayoutId id="2147484615" r:id="rId2"/>
  </p:sldLayoutIdLst>
  <p:timing>
    <p:tnLst>
      <p:par>
        <p:cTn id="1" dur="indefinite" restart="never" nodeType="tmRoot"/>
      </p:par>
    </p:tnLst>
  </p:timing>
  <p:hf hdr="0" ftr="0" dt="0"/>
  <p:txStyles>
    <p:titleStyle>
      <a:lvl1pPr algn="l" rtl="0" eaLnBrk="0" fontAlgn="base" hangingPunct="0">
        <a:spcBef>
          <a:spcPct val="0"/>
        </a:spcBef>
        <a:spcAft>
          <a:spcPct val="0"/>
        </a:spcAft>
        <a:defRPr lang="en-US" sz="2800" kern="1200" dirty="0">
          <a:solidFill>
            <a:schemeClr val="bg1"/>
          </a:solidFill>
          <a:latin typeface="Calibri (Headings)"/>
          <a:ea typeface="ＭＳ Ｐゴシック" charset="-128"/>
          <a:cs typeface="Calibri (Headings)"/>
        </a:defRPr>
      </a:lvl1pPr>
      <a:lvl2pPr algn="l" rtl="0" eaLnBrk="0" fontAlgn="base" hangingPunct="0">
        <a:spcBef>
          <a:spcPct val="0"/>
        </a:spcBef>
        <a:spcAft>
          <a:spcPct val="0"/>
        </a:spcAft>
        <a:defRPr sz="2800">
          <a:solidFill>
            <a:schemeClr val="bg1"/>
          </a:solidFill>
          <a:latin typeface="Calibri (Headings)" charset="0"/>
          <a:ea typeface="ＭＳ Ｐゴシック" charset="-128"/>
          <a:cs typeface="Calibri (Headings)" charset="0"/>
        </a:defRPr>
      </a:lvl2pPr>
      <a:lvl3pPr algn="l" rtl="0" eaLnBrk="0" fontAlgn="base" hangingPunct="0">
        <a:spcBef>
          <a:spcPct val="0"/>
        </a:spcBef>
        <a:spcAft>
          <a:spcPct val="0"/>
        </a:spcAft>
        <a:defRPr sz="2800">
          <a:solidFill>
            <a:schemeClr val="bg1"/>
          </a:solidFill>
          <a:latin typeface="Calibri (Headings)" charset="0"/>
          <a:ea typeface="ＭＳ Ｐゴシック" charset="-128"/>
          <a:cs typeface="Calibri (Headings)" charset="0"/>
        </a:defRPr>
      </a:lvl3pPr>
      <a:lvl4pPr algn="l" rtl="0" eaLnBrk="0" fontAlgn="base" hangingPunct="0">
        <a:spcBef>
          <a:spcPct val="0"/>
        </a:spcBef>
        <a:spcAft>
          <a:spcPct val="0"/>
        </a:spcAft>
        <a:defRPr sz="2800">
          <a:solidFill>
            <a:schemeClr val="bg1"/>
          </a:solidFill>
          <a:latin typeface="Calibri (Headings)" charset="0"/>
          <a:ea typeface="ＭＳ Ｐゴシック" charset="-128"/>
          <a:cs typeface="Calibri (Headings)" charset="0"/>
        </a:defRPr>
      </a:lvl4pPr>
      <a:lvl5pPr algn="l" rtl="0" eaLnBrk="0" fontAlgn="base" hangingPunct="0">
        <a:spcBef>
          <a:spcPct val="0"/>
        </a:spcBef>
        <a:spcAft>
          <a:spcPct val="0"/>
        </a:spcAft>
        <a:defRPr sz="2800">
          <a:solidFill>
            <a:schemeClr val="bg1"/>
          </a:solidFill>
          <a:latin typeface="Calibri (Headings)" charset="0"/>
          <a:ea typeface="ＭＳ Ｐゴシック" charset="-128"/>
          <a:cs typeface="Calibri (Headings)" charset="0"/>
        </a:defRPr>
      </a:lvl5pPr>
      <a:lvl6pPr marL="457200" algn="l" rtl="0" fontAlgn="base">
        <a:spcBef>
          <a:spcPct val="0"/>
        </a:spcBef>
        <a:spcAft>
          <a:spcPct val="0"/>
        </a:spcAft>
        <a:defRPr sz="3000">
          <a:solidFill>
            <a:srgbClr val="003366"/>
          </a:solidFill>
          <a:latin typeface="Serifa Std 55 Roman" pitchFamily="18" charset="0"/>
        </a:defRPr>
      </a:lvl6pPr>
      <a:lvl7pPr marL="914400" algn="l" rtl="0" fontAlgn="base">
        <a:spcBef>
          <a:spcPct val="0"/>
        </a:spcBef>
        <a:spcAft>
          <a:spcPct val="0"/>
        </a:spcAft>
        <a:defRPr sz="3000">
          <a:solidFill>
            <a:srgbClr val="003366"/>
          </a:solidFill>
          <a:latin typeface="Serifa Std 55 Roman" pitchFamily="18" charset="0"/>
        </a:defRPr>
      </a:lvl7pPr>
      <a:lvl8pPr marL="1371600" algn="l" rtl="0" fontAlgn="base">
        <a:spcBef>
          <a:spcPct val="0"/>
        </a:spcBef>
        <a:spcAft>
          <a:spcPct val="0"/>
        </a:spcAft>
        <a:defRPr sz="3000">
          <a:solidFill>
            <a:srgbClr val="003366"/>
          </a:solidFill>
          <a:latin typeface="Serifa Std 55 Roman" pitchFamily="18" charset="0"/>
        </a:defRPr>
      </a:lvl8pPr>
      <a:lvl9pPr marL="1828800" algn="l" rtl="0" fontAlgn="base">
        <a:spcBef>
          <a:spcPct val="0"/>
        </a:spcBef>
        <a:spcAft>
          <a:spcPct val="0"/>
        </a:spcAft>
        <a:defRPr sz="3000">
          <a:solidFill>
            <a:srgbClr val="003366"/>
          </a:solidFill>
          <a:latin typeface="Serifa Std 55 Roman" pitchFamily="18" charset="0"/>
        </a:defRPr>
      </a:lvl9pPr>
    </p:titleStyle>
    <p:bodyStyle>
      <a:lvl1pPr marL="342900" indent="-342900" algn="l" rtl="0" eaLnBrk="0" fontAlgn="base" hangingPunct="0">
        <a:spcBef>
          <a:spcPct val="20000"/>
        </a:spcBef>
        <a:spcAft>
          <a:spcPct val="0"/>
        </a:spcAft>
        <a:buFont typeface="Wingdings" charset="0"/>
        <a:defRPr lang="en-US" sz="1600" kern="1200" dirty="0">
          <a:solidFill>
            <a:schemeClr val="tx1"/>
          </a:solidFill>
          <a:latin typeface="+mj-lt"/>
          <a:ea typeface="ＭＳ Ｐゴシック" charset="-128"/>
          <a:cs typeface="ＭＳ Ｐゴシック" charset="-128"/>
        </a:defRPr>
      </a:lvl1pPr>
      <a:lvl2pPr marL="461963" indent="-233363" algn="l" rtl="0" eaLnBrk="0" fontAlgn="base" hangingPunct="0">
        <a:spcBef>
          <a:spcPct val="20000"/>
        </a:spcBef>
        <a:spcAft>
          <a:spcPct val="0"/>
        </a:spcAft>
        <a:buClr>
          <a:srgbClr val="00B0F0"/>
        </a:buClr>
        <a:buFont typeface="Arial" charset="0"/>
        <a:buChar char="►"/>
        <a:defRPr lang="en-US" sz="1500" kern="1200" dirty="0">
          <a:solidFill>
            <a:schemeClr val="tx1"/>
          </a:solidFill>
          <a:latin typeface="+mj-lt"/>
          <a:ea typeface="ＭＳ Ｐゴシック" charset="-128"/>
          <a:cs typeface="+mn-cs"/>
        </a:defRPr>
      </a:lvl2pPr>
      <a:lvl3pPr marL="630238" indent="-168275" algn="l" rtl="0" eaLnBrk="0" fontAlgn="base" hangingPunct="0">
        <a:spcBef>
          <a:spcPts val="600"/>
        </a:spcBef>
        <a:spcAft>
          <a:spcPct val="0"/>
        </a:spcAft>
        <a:buClr>
          <a:srgbClr val="E5D490"/>
        </a:buClr>
        <a:defRPr lang="en-US" sz="1200" kern="1200" dirty="0">
          <a:solidFill>
            <a:schemeClr val="tx1"/>
          </a:solidFill>
          <a:latin typeface="+mj-lt"/>
          <a:ea typeface="ＭＳ Ｐゴシック" charset="-128"/>
          <a:cs typeface="+mn-cs"/>
        </a:defRPr>
      </a:lvl3pPr>
      <a:lvl4pPr marL="800100" indent="-114300" algn="l" rtl="0" eaLnBrk="0" fontAlgn="base" hangingPunct="0">
        <a:spcBef>
          <a:spcPct val="20000"/>
        </a:spcBef>
        <a:spcAft>
          <a:spcPct val="0"/>
        </a:spcAft>
        <a:buFont typeface="Arial" charset="0"/>
        <a:buChar char="•"/>
        <a:defRPr sz="1300" kern="1200">
          <a:solidFill>
            <a:schemeClr val="tx1"/>
          </a:solidFill>
          <a:latin typeface="+mj-lt"/>
          <a:ea typeface="ＭＳ Ｐゴシック" charset="-128"/>
          <a:cs typeface="+mn-cs"/>
        </a:defRPr>
      </a:lvl4pPr>
      <a:lvl5pPr marL="1028700" indent="-114300" algn="l" rtl="0" eaLnBrk="0" fontAlgn="base" hangingPunct="0">
        <a:spcBef>
          <a:spcPct val="20000"/>
        </a:spcBef>
        <a:spcAft>
          <a:spcPct val="0"/>
        </a:spcAft>
        <a:buFont typeface="Arial" charset="0"/>
        <a:buChar char="•"/>
        <a:defRPr sz="1100" kern="1200">
          <a:solidFill>
            <a:schemeClr val="tx1"/>
          </a:solidFill>
          <a:latin typeface="+mj-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collegeboard.org/apcreditpolicy"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apstudent.collegeboard.org/hom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www.collegeboard.org/apcreditpolicy" TargetMode="External"/><Relationship Id="rId5" Type="http://schemas.openxmlformats.org/officeDocument/2006/relationships/hyperlink" Target="http://www.collegeboard.org/quickstart" TargetMode="External"/><Relationship Id="rId4" Type="http://schemas.openxmlformats.org/officeDocument/2006/relationships/hyperlink" Target="bigfuture.collegeboar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3" descr="image_title_1.pn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2425700"/>
            <a:ext cx="9144000"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4"/>
          <p:cNvSpPr txBox="1">
            <a:spLocks/>
          </p:cNvSpPr>
          <p:nvPr/>
        </p:nvSpPr>
        <p:spPr bwMode="auto">
          <a:xfrm>
            <a:off x="990600" y="4724400"/>
            <a:ext cx="7162800" cy="304800"/>
          </a:xfrm>
          <a:prstGeom prst="rect">
            <a:avLst/>
          </a:prstGeom>
          <a:noFill/>
          <a:ln w="9525">
            <a:noFill/>
            <a:miter lim="800000"/>
            <a:headEnd/>
            <a:tailEnd/>
          </a:ln>
        </p:spPr>
        <p:txBody>
          <a:bodyPr anchor="ctr"/>
          <a:lstStyle/>
          <a:p>
            <a:pPr algn="ctr" eaLnBrk="0" hangingPunct="0">
              <a:defRPr/>
            </a:pPr>
            <a:r>
              <a:rPr lang="en-US" sz="5400" dirty="0" smtClean="0">
                <a:solidFill>
                  <a:schemeClr val="bg1"/>
                </a:solidFill>
                <a:latin typeface="+mn-lt"/>
                <a:ea typeface="+mn-ea"/>
                <a:cs typeface="+mn-cs"/>
              </a:rPr>
              <a:t>A C Flora High School</a:t>
            </a:r>
            <a:endParaRPr lang="en-US" sz="5400" dirty="0">
              <a:solidFill>
                <a:schemeClr val="bg1"/>
              </a:solidFill>
              <a:latin typeface="+mn-lt"/>
              <a:ea typeface="+mj-ea"/>
              <a:cs typeface="+mj-cs"/>
            </a:endParaRPr>
          </a:p>
        </p:txBody>
      </p:sp>
      <p:sp>
        <p:nvSpPr>
          <p:cNvPr id="6147" name="Title 4"/>
          <p:cNvSpPr>
            <a:spLocks noGrp="1"/>
          </p:cNvSpPr>
          <p:nvPr>
            <p:ph type="title"/>
          </p:nvPr>
        </p:nvSpPr>
        <p:spPr/>
        <p:txBody>
          <a:bodyPr anchor="ctr"/>
          <a:lstStyle/>
          <a:p>
            <a:r>
              <a:rPr sz="3600" dirty="0">
                <a:latin typeface="Calibri" charset="0"/>
                <a:ea typeface="ＭＳ Ｐゴシック" charset="0"/>
              </a:rPr>
              <a:t>An Introduction to the </a:t>
            </a:r>
            <a:br>
              <a:rPr sz="3600" dirty="0">
                <a:latin typeface="Calibri" charset="0"/>
                <a:ea typeface="ＭＳ Ｐゴシック" charset="0"/>
              </a:rPr>
            </a:br>
            <a:r>
              <a:rPr sz="3600" dirty="0">
                <a:latin typeface="Calibri" charset="0"/>
                <a:ea typeface="ＭＳ Ｐゴシック" charset="0"/>
              </a:rPr>
              <a:t>Advanced </a:t>
            </a:r>
            <a:r>
              <a:rPr sz="3600" dirty="0" smtClean="0">
                <a:latin typeface="Calibri" charset="0"/>
                <a:ea typeface="ＭＳ Ｐゴシック" charset="0"/>
              </a:rPr>
              <a:t>Placement</a:t>
            </a:r>
            <a:r>
              <a:rPr sz="2800" baseline="30000" dirty="0" smtClean="0">
                <a:latin typeface="Arial" charset="0"/>
                <a:ea typeface="ＭＳ Ｐゴシック" charset="0"/>
                <a:cs typeface="Arial" charset="0"/>
              </a:rPr>
              <a:t> </a:t>
            </a:r>
            <a:r>
              <a:rPr sz="2800" dirty="0" smtClean="0">
                <a:latin typeface="Arial" charset="0"/>
                <a:ea typeface="ＭＳ Ｐゴシック" charset="0"/>
                <a:cs typeface="Arial" charset="0"/>
              </a:rPr>
              <a:t>Program</a:t>
            </a:r>
            <a:r>
              <a:rPr lang="en-US" sz="2800" baseline="30000" dirty="0" smtClean="0">
                <a:latin typeface="+mn-lt"/>
                <a:ea typeface="ＭＳ Ｐゴシック" charset="0"/>
                <a:cs typeface="Arial" charset="0"/>
              </a:rPr>
              <a:t>®</a:t>
            </a:r>
            <a:endParaRPr sz="2800" b="0" dirty="0">
              <a:latin typeface="+mn-lt"/>
              <a:ea typeface="ＭＳ Ｐゴシック"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1" descr="image_title_2.pn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2438400"/>
            <a:ext cx="9144000"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4"/>
          <p:cNvSpPr>
            <a:spLocks noGrp="1"/>
          </p:cNvSpPr>
          <p:nvPr>
            <p:ph type="title"/>
          </p:nvPr>
        </p:nvSpPr>
        <p:spPr/>
        <p:txBody>
          <a:bodyPr anchor="ctr"/>
          <a:lstStyle/>
          <a:p>
            <a:pPr>
              <a:defRPr/>
            </a:pPr>
            <a:r>
              <a:rPr sz="3600" dirty="0" smtClean="0">
                <a:solidFill>
                  <a:schemeClr val="bg1"/>
                </a:solidFill>
                <a:ea typeface="ＭＳ Ｐゴシック" pitchFamily="34" charset="-128"/>
              </a:rPr>
              <a:t>What Are Advanced Placement</a:t>
            </a:r>
            <a:r>
              <a:rPr lang="en-US" sz="3600" baseline="30000" dirty="0" smtClean="0">
                <a:solidFill>
                  <a:schemeClr val="bg1"/>
                </a:solidFill>
              </a:rPr>
              <a:t>®</a:t>
            </a:r>
            <a:r>
              <a:rPr lang="en-US" sz="3600" dirty="0" smtClean="0">
                <a:solidFill>
                  <a:schemeClr val="bg1"/>
                </a:solidFill>
              </a:rPr>
              <a:t> </a:t>
            </a:r>
            <a:r>
              <a:rPr sz="3600" dirty="0" smtClean="0">
                <a:solidFill>
                  <a:schemeClr val="bg1"/>
                </a:solidFill>
                <a:ea typeface="ＭＳ Ｐゴシック" pitchFamily="34" charset="-128"/>
              </a:rPr>
              <a:t>Courses?</a:t>
            </a:r>
            <a:endParaRPr sz="2400" b="0" dirty="0" smtClean="0">
              <a:ea typeface="ＭＳ Ｐゴシック"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8"/>
          <p:cNvSpPr>
            <a:spLocks noGrp="1"/>
          </p:cNvSpPr>
          <p:nvPr>
            <p:ph sz="quarter" idx="4294967295"/>
          </p:nvPr>
        </p:nvSpPr>
        <p:spPr bwMode="auto">
          <a:xfrm>
            <a:off x="1066800" y="1447800"/>
            <a:ext cx="7086600" cy="41148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285750" indent="-285750">
              <a:spcAft>
                <a:spcPts val="1800"/>
              </a:spcAft>
              <a:buClr>
                <a:srgbClr val="6FB867"/>
              </a:buClr>
              <a:buFont typeface="Arial" panose="020B0604020202020204" pitchFamily="34" charset="0"/>
              <a:buChar char="•"/>
              <a:defRPr/>
            </a:pPr>
            <a:r>
              <a:rPr lang="en-US" sz="2400" dirty="0" smtClean="0">
                <a:ea typeface="ＭＳ Ｐゴシック" pitchFamily="34" charset="-128"/>
              </a:rPr>
              <a:t>AP</a:t>
            </a:r>
            <a:r>
              <a:rPr lang="en-US" sz="2400" dirty="0" smtClean="0">
                <a:solidFill>
                  <a:srgbClr val="375669"/>
                </a:solidFill>
                <a:ea typeface="ＭＳ Ｐゴシック" pitchFamily="34" charset="-128"/>
              </a:rPr>
              <a:t>®</a:t>
            </a:r>
            <a:r>
              <a:rPr lang="en-US" sz="2400" dirty="0" smtClean="0">
                <a:ea typeface="ＭＳ Ｐゴシック" pitchFamily="34" charset="-128"/>
              </a:rPr>
              <a:t> courses are college-level courses offered in high school</a:t>
            </a:r>
          </a:p>
          <a:p>
            <a:pPr marL="285750" indent="-285750">
              <a:spcAft>
                <a:spcPts val="1800"/>
              </a:spcAft>
              <a:buClr>
                <a:srgbClr val="6FB867"/>
              </a:buClr>
              <a:buFont typeface="Arial" panose="020B0604020202020204" pitchFamily="34" charset="0"/>
              <a:buChar char="•"/>
              <a:defRPr/>
            </a:pPr>
            <a:r>
              <a:rPr sz="2400" dirty="0" smtClean="0">
                <a:ea typeface="ＭＳ Ｐゴシック" pitchFamily="34" charset="-128"/>
              </a:rPr>
              <a:t>Courses reflect what is taught in top introductory college courses</a:t>
            </a:r>
          </a:p>
          <a:p>
            <a:pPr marL="285750" indent="-285750">
              <a:spcAft>
                <a:spcPts val="1800"/>
              </a:spcAft>
              <a:buClr>
                <a:srgbClr val="6FB867"/>
              </a:buClr>
              <a:buFont typeface="Arial" panose="020B0604020202020204" pitchFamily="34" charset="0"/>
              <a:buChar char="•"/>
              <a:defRPr/>
            </a:pPr>
            <a:r>
              <a:rPr sz="2400" dirty="0" smtClean="0">
                <a:ea typeface="ＭＳ Ｐゴシック" pitchFamily="34" charset="-128"/>
              </a:rPr>
              <a:t>Students take </a:t>
            </a:r>
            <a:r>
              <a:rPr sz="2400" b="1" dirty="0" smtClean="0">
                <a:ea typeface="ＭＳ Ｐゴシック" pitchFamily="34" charset="-128"/>
              </a:rPr>
              <a:t>AP Exams</a:t>
            </a:r>
            <a:r>
              <a:rPr sz="2400" dirty="0" smtClean="0">
                <a:ea typeface="ＭＳ Ｐゴシック" pitchFamily="34" charset="-128"/>
              </a:rPr>
              <a:t> at the end of the course, measuring their mastery of college-level work</a:t>
            </a:r>
          </a:p>
          <a:p>
            <a:pPr marL="285750" indent="-285750">
              <a:spcAft>
                <a:spcPts val="1800"/>
              </a:spcAft>
              <a:buClr>
                <a:srgbClr val="6FB867"/>
              </a:buClr>
              <a:buFont typeface="Arial" panose="020B0604020202020204" pitchFamily="34" charset="0"/>
              <a:buChar char="•"/>
              <a:defRPr/>
            </a:pPr>
            <a:r>
              <a:rPr sz="2400" dirty="0" smtClean="0">
                <a:ea typeface="ＭＳ Ｐゴシック" pitchFamily="34" charset="-128"/>
              </a:rPr>
              <a:t>A score of 3 or higher on an AP Exam can typically earn students college credit and/or placement into advanced courses in college </a:t>
            </a:r>
          </a:p>
        </p:txBody>
      </p:sp>
      <p:sp>
        <p:nvSpPr>
          <p:cNvPr id="14338" name="Title 7"/>
          <p:cNvSpPr>
            <a:spLocks noGrp="1"/>
          </p:cNvSpPr>
          <p:nvPr>
            <p:ph type="title"/>
          </p:nvPr>
        </p:nvSpPr>
        <p:spPr>
          <a:xfrm>
            <a:off x="0" y="457200"/>
            <a:ext cx="9220200" cy="685800"/>
          </a:xfrm>
        </p:spPr>
        <p:txBody>
          <a:bodyPr/>
          <a:lstStyle/>
          <a:p>
            <a:pPr>
              <a:defRPr/>
            </a:pPr>
            <a:r>
              <a:rPr dirty="0" smtClean="0">
                <a:ea typeface="ＭＳ Ｐゴシック" pitchFamily="34" charset="-128"/>
              </a:rPr>
              <a:t>Advanced Placement</a:t>
            </a:r>
            <a:r>
              <a:rPr lang="en-US" b="0" baseline="30000" dirty="0" smtClean="0">
                <a:ea typeface="ＭＳ Ｐゴシック" pitchFamily="34" charset="-128"/>
              </a:rPr>
              <a:t> ®</a:t>
            </a:r>
            <a:r>
              <a:rPr lang="en-US" dirty="0" smtClean="0">
                <a:ea typeface="ＭＳ Ｐゴシック" pitchFamily="34" charset="-128"/>
              </a:rPr>
              <a:t>: </a:t>
            </a:r>
            <a:r>
              <a:rPr dirty="0" smtClean="0">
                <a:ea typeface="ＭＳ Ｐゴシック" pitchFamily="34" charset="-128"/>
              </a:rPr>
              <a:t>The Basics</a:t>
            </a:r>
          </a:p>
        </p:txBody>
      </p:sp>
      <p:sp>
        <p:nvSpPr>
          <p:cNvPr id="14339" name="TextBox 4"/>
          <p:cNvSpPr txBox="1">
            <a:spLocks noChangeArrowheads="1"/>
          </p:cNvSpPr>
          <p:nvPr/>
        </p:nvSpPr>
        <p:spPr bwMode="auto">
          <a:xfrm>
            <a:off x="2355850" y="1320800"/>
            <a:ext cx="1841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2" descr="image_title_4.pn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2425700"/>
            <a:ext cx="9144000"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4"/>
          <p:cNvSpPr>
            <a:spLocks noGrp="1"/>
          </p:cNvSpPr>
          <p:nvPr>
            <p:ph type="title"/>
          </p:nvPr>
        </p:nvSpPr>
        <p:spPr/>
        <p:txBody>
          <a:bodyPr anchor="ctr"/>
          <a:lstStyle/>
          <a:p>
            <a:pPr>
              <a:defRPr/>
            </a:pPr>
            <a:r>
              <a:rPr sz="3600" dirty="0" smtClean="0">
                <a:solidFill>
                  <a:schemeClr val="bg1"/>
                </a:solidFill>
                <a:ea typeface="ＭＳ Ｐゴシック" pitchFamily="34" charset="-128"/>
              </a:rPr>
              <a:t>AP</a:t>
            </a:r>
            <a:r>
              <a:rPr lang="en-US" sz="3600" dirty="0" smtClean="0">
                <a:solidFill>
                  <a:schemeClr val="bg1"/>
                </a:solidFill>
                <a:ea typeface="ＭＳ Ｐゴシック" pitchFamily="34" charset="-128"/>
              </a:rPr>
              <a:t>®</a:t>
            </a:r>
            <a:r>
              <a:rPr sz="3600" dirty="0" smtClean="0">
                <a:solidFill>
                  <a:schemeClr val="bg1"/>
                </a:solidFill>
                <a:ea typeface="ＭＳ Ｐゴシック" pitchFamily="34" charset="-128"/>
              </a:rPr>
              <a:t>: The Benefits</a:t>
            </a:r>
            <a:endParaRPr sz="2400" b="0" dirty="0" smtClean="0">
              <a:ea typeface="ＭＳ Ｐゴシック"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descr="image_3.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3048000"/>
            <a:ext cx="91440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0" name="TextBox 4"/>
          <p:cNvSpPr txBox="1">
            <a:spLocks noChangeArrowheads="1"/>
          </p:cNvSpPr>
          <p:nvPr/>
        </p:nvSpPr>
        <p:spPr bwMode="auto">
          <a:xfrm>
            <a:off x="2355850" y="1320800"/>
            <a:ext cx="1841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endParaRPr lang="en-US"/>
          </a:p>
        </p:txBody>
      </p:sp>
      <p:sp>
        <p:nvSpPr>
          <p:cNvPr id="2" name="Content Placeholder 8"/>
          <p:cNvSpPr>
            <a:spLocks noGrp="1"/>
          </p:cNvSpPr>
          <p:nvPr>
            <p:ph sz="quarter" idx="4294967295"/>
          </p:nvPr>
        </p:nvSpPr>
        <p:spPr bwMode="auto">
          <a:xfrm>
            <a:off x="762000" y="1447800"/>
            <a:ext cx="7772400" cy="41148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285750" indent="-285750">
              <a:spcAft>
                <a:spcPts val="1800"/>
              </a:spcAft>
              <a:buClr>
                <a:srgbClr val="6FB867"/>
              </a:buClr>
              <a:buFont typeface="Arial" panose="020B0604020202020204" pitchFamily="34" charset="0"/>
              <a:buChar char="•"/>
              <a:defRPr/>
            </a:pPr>
            <a:r>
              <a:rPr lang="en-US" sz="2000" dirty="0" smtClean="0">
                <a:latin typeface="Calibri" pitchFamily="34" charset="0"/>
                <a:ea typeface="ＭＳ Ｐゴシック" pitchFamily="34" charset="-128"/>
              </a:rPr>
              <a:t>Students learn rigorous college-level content and skills</a:t>
            </a:r>
          </a:p>
          <a:p>
            <a:pPr marL="285750" indent="-285750">
              <a:spcAft>
                <a:spcPts val="1800"/>
              </a:spcAft>
              <a:buClr>
                <a:srgbClr val="6FB867"/>
              </a:buClr>
              <a:buFont typeface="Arial" panose="020B0604020202020204" pitchFamily="34" charset="0"/>
              <a:buChar char="•"/>
              <a:defRPr/>
            </a:pPr>
            <a:r>
              <a:rPr lang="en-US" sz="2000" dirty="0" smtClean="0">
                <a:latin typeface="Calibri" pitchFamily="34" charset="0"/>
                <a:ea typeface="ＭＳ Ｐゴシック" pitchFamily="34" charset="-128"/>
              </a:rPr>
              <a:t>Taking AP is valued in the college admission process</a:t>
            </a:r>
          </a:p>
          <a:p>
            <a:pPr marL="285750" indent="-285750">
              <a:spcAft>
                <a:spcPts val="1800"/>
              </a:spcAft>
              <a:buClr>
                <a:srgbClr val="6FB867"/>
              </a:buClr>
              <a:buFont typeface="Arial" panose="020B0604020202020204" pitchFamily="34" charset="0"/>
              <a:buChar char="•"/>
              <a:defRPr/>
            </a:pPr>
            <a:r>
              <a:rPr lang="en-US" sz="2000" dirty="0" smtClean="0">
                <a:latin typeface="Calibri" pitchFamily="34" charset="0"/>
                <a:ea typeface="ＭＳ Ｐゴシック" pitchFamily="34" charset="-128"/>
              </a:rPr>
              <a:t>AP courses are interesting and rewarding academic experiences</a:t>
            </a:r>
          </a:p>
          <a:p>
            <a:pPr marL="285750" indent="-285750">
              <a:spcAft>
                <a:spcPts val="1800"/>
              </a:spcAft>
              <a:buClr>
                <a:srgbClr val="6FB867"/>
              </a:buClr>
              <a:buFont typeface="Arial" panose="020B0604020202020204" pitchFamily="34" charset="0"/>
              <a:buChar char="•"/>
              <a:defRPr/>
            </a:pPr>
            <a:r>
              <a:rPr lang="en-US" sz="2000" dirty="0" smtClean="0">
                <a:latin typeface="Calibri" pitchFamily="34" charset="0"/>
                <a:ea typeface="ＭＳ Ｐゴシック" pitchFamily="34" charset="-128"/>
              </a:rPr>
              <a:t>Opportunity to earn valuable credit and placement in college</a:t>
            </a:r>
          </a:p>
        </p:txBody>
      </p:sp>
      <p:sp>
        <p:nvSpPr>
          <p:cNvPr id="3" name="Title 7"/>
          <p:cNvSpPr>
            <a:spLocks noGrp="1"/>
          </p:cNvSpPr>
          <p:nvPr>
            <p:ph type="title"/>
          </p:nvPr>
        </p:nvSpPr>
        <p:spPr>
          <a:xfrm>
            <a:off x="0" y="457200"/>
            <a:ext cx="9220200" cy="685800"/>
          </a:xfrm>
        </p:spPr>
        <p:txBody>
          <a:bodyPr/>
          <a:lstStyle/>
          <a:p>
            <a:pPr>
              <a:defRPr/>
            </a:pPr>
            <a:r>
              <a:rPr dirty="0" smtClean="0">
                <a:ea typeface="ＭＳ Ｐゴシック" pitchFamily="34" charset="-128"/>
              </a:rPr>
              <a:t> AP</a:t>
            </a:r>
            <a:r>
              <a:rPr lang="en-US" baseline="30000" dirty="0" smtClean="0">
                <a:ea typeface="ＭＳ Ｐゴシック" pitchFamily="34" charset="-128"/>
              </a:rPr>
              <a:t>®</a:t>
            </a:r>
            <a:r>
              <a:rPr lang="en-US" dirty="0" smtClean="0">
                <a:ea typeface="ＭＳ Ｐゴシック" pitchFamily="34" charset="-128"/>
              </a:rPr>
              <a:t>: </a:t>
            </a:r>
            <a:r>
              <a:rPr dirty="0" smtClean="0">
                <a:ea typeface="ＭＳ Ｐゴシック" pitchFamily="34" charset="-128"/>
              </a:rPr>
              <a:t>The Benefits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Content Placeholder 8"/>
          <p:cNvSpPr>
            <a:spLocks noGrp="1"/>
          </p:cNvSpPr>
          <p:nvPr>
            <p:ph sz="quarter" idx="4294967295"/>
          </p:nvPr>
        </p:nvSpPr>
        <p:spPr bwMode="auto">
          <a:xfrm>
            <a:off x="1066800" y="1447800"/>
            <a:ext cx="70866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285750" indent="-285750">
              <a:spcAft>
                <a:spcPts val="1800"/>
              </a:spcAft>
              <a:buClr>
                <a:srgbClr val="6FB867"/>
              </a:buClr>
              <a:buFont typeface="Arial" panose="020B0604020202020204" pitchFamily="34" charset="0"/>
              <a:buChar char="•"/>
              <a:defRPr/>
            </a:pPr>
            <a:r>
              <a:rPr lang="en-US" sz="2000" dirty="0" smtClean="0">
                <a:ea typeface="ＭＳ Ｐゴシック" pitchFamily="34" charset="-128"/>
              </a:rPr>
              <a:t>85% of selective colleges and universities report that a student</a:t>
            </a:r>
            <a:r>
              <a:rPr lang="en-US" altLang="ja-JP" sz="2000" dirty="0" smtClean="0">
                <a:ea typeface="ＭＳ Ｐゴシック" pitchFamily="34" charset="-128"/>
              </a:rPr>
              <a:t>’s AP experience favorably impacts admission decisions*</a:t>
            </a:r>
          </a:p>
          <a:p>
            <a:pPr marL="285750" indent="-285750">
              <a:spcAft>
                <a:spcPts val="1800"/>
              </a:spcAft>
              <a:buClr>
                <a:srgbClr val="6FB867"/>
              </a:buClr>
              <a:buFont typeface="Arial" panose="020B0604020202020204" pitchFamily="34" charset="0"/>
              <a:buChar char="•"/>
              <a:defRPr/>
            </a:pPr>
            <a:r>
              <a:rPr lang="en-US" sz="2000" dirty="0" smtClean="0">
                <a:ea typeface="ＭＳ Ｐゴシック" pitchFamily="34" charset="-128"/>
              </a:rPr>
              <a:t>Colleges rank grades in college-preparatory courses and strength of curriculum as the two top factors in the admission decision</a:t>
            </a:r>
          </a:p>
          <a:p>
            <a:pPr marL="285750" indent="-285750">
              <a:spcAft>
                <a:spcPts val="1800"/>
              </a:spcAft>
              <a:buClr>
                <a:srgbClr val="6FB867"/>
              </a:buClr>
              <a:buFont typeface="Arial" panose="020B0604020202020204" pitchFamily="34" charset="0"/>
              <a:buChar char="•"/>
              <a:defRPr/>
            </a:pPr>
            <a:r>
              <a:rPr lang="en-US" sz="2000" dirty="0" smtClean="0">
                <a:ea typeface="ＭＳ Ｐゴシック" pitchFamily="34" charset="-128"/>
              </a:rPr>
              <a:t>AP courses tell college admission officials that students are challenging themselves and preparing for the rigors they'</a:t>
            </a:r>
            <a:r>
              <a:rPr lang="en-US" altLang="ja-JP" sz="2000" dirty="0" smtClean="0">
                <a:ea typeface="ＭＳ Ｐゴシック" pitchFamily="34" charset="-128"/>
              </a:rPr>
              <a:t>ll encounter in their college careers</a:t>
            </a:r>
          </a:p>
          <a:p>
            <a:pPr marL="171450" indent="-171450" algn="r">
              <a:spcAft>
                <a:spcPts val="1800"/>
              </a:spcAft>
              <a:buClr>
                <a:srgbClr val="6FB867"/>
              </a:buClr>
              <a:buFont typeface="Arial" panose="020B0604020202020204" pitchFamily="34" charset="0"/>
              <a:buChar char="•"/>
            </a:pPr>
            <a:r>
              <a:rPr lang="en-US" sz="2000" i="1" dirty="0" smtClean="0">
                <a:latin typeface="Calibri" charset="0"/>
                <a:ea typeface="ＭＳ Ｐゴシック" charset="0"/>
                <a:cs typeface="ＭＳ Ｐゴシック" charset="0"/>
              </a:rPr>
              <a:t>*Unpublished institutional research, Crux Research Inc., March 2007</a:t>
            </a:r>
            <a:endParaRPr lang="en-US" sz="2000" i="1" dirty="0">
              <a:latin typeface="Calibri" charset="0"/>
              <a:ea typeface="ＭＳ Ｐゴシック" charset="0"/>
              <a:cs typeface="ＭＳ Ｐゴシック" charset="0"/>
            </a:endParaRPr>
          </a:p>
        </p:txBody>
      </p:sp>
      <p:sp>
        <p:nvSpPr>
          <p:cNvPr id="23554" name="Title 7"/>
          <p:cNvSpPr>
            <a:spLocks noGrp="1"/>
          </p:cNvSpPr>
          <p:nvPr>
            <p:ph type="title"/>
          </p:nvPr>
        </p:nvSpPr>
        <p:spPr>
          <a:xfrm>
            <a:off x="0" y="457200"/>
            <a:ext cx="9220200" cy="685800"/>
          </a:xfrm>
        </p:spPr>
        <p:txBody>
          <a:bodyPr/>
          <a:lstStyle/>
          <a:p>
            <a:pPr>
              <a:defRPr/>
            </a:pPr>
            <a:r>
              <a:rPr dirty="0" smtClean="0">
                <a:ea typeface="ＭＳ Ｐゴシック" pitchFamily="34" charset="-128"/>
              </a:rPr>
              <a:t>AP</a:t>
            </a:r>
            <a:r>
              <a:rPr lang="en-US" baseline="30000" dirty="0" smtClean="0">
                <a:ea typeface="ＭＳ Ｐゴシック" pitchFamily="34" charset="-128"/>
              </a:rPr>
              <a:t>®</a:t>
            </a:r>
            <a:r>
              <a:rPr dirty="0" smtClean="0">
                <a:ea typeface="ＭＳ Ｐゴシック" pitchFamily="34" charset="-128"/>
              </a:rPr>
              <a:t> from the College Admissions Perspective</a:t>
            </a:r>
          </a:p>
        </p:txBody>
      </p:sp>
      <p:sp>
        <p:nvSpPr>
          <p:cNvPr id="23555" name="TextBox 4"/>
          <p:cNvSpPr txBox="1">
            <a:spLocks noChangeArrowheads="1"/>
          </p:cNvSpPr>
          <p:nvPr/>
        </p:nvSpPr>
        <p:spPr bwMode="auto">
          <a:xfrm>
            <a:off x="2355850" y="1320800"/>
            <a:ext cx="1841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Content Placeholder 8"/>
          <p:cNvSpPr>
            <a:spLocks noGrp="1"/>
          </p:cNvSpPr>
          <p:nvPr>
            <p:ph sz="quarter" idx="4294967295"/>
          </p:nvPr>
        </p:nvSpPr>
        <p:spPr bwMode="auto">
          <a:xfrm>
            <a:off x="1066800" y="1447800"/>
            <a:ext cx="70866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285750" indent="-285750">
              <a:spcAft>
                <a:spcPts val="1800"/>
              </a:spcAft>
              <a:buClr>
                <a:srgbClr val="6FB867"/>
              </a:buClr>
              <a:buFont typeface="Arial" panose="020B0604020202020204" pitchFamily="34" charset="0"/>
              <a:buChar char="•"/>
              <a:defRPr/>
            </a:pPr>
            <a:r>
              <a:rPr lang="en-US" sz="2000" dirty="0" smtClean="0">
                <a:ea typeface="ＭＳ Ｐゴシック" pitchFamily="34" charset="-128"/>
              </a:rPr>
              <a:t>Taking an AP course helps students build critical thinking skills, confidence, and the essential time management and study skills needed for college success</a:t>
            </a:r>
          </a:p>
          <a:p>
            <a:pPr marL="285750" indent="-285750">
              <a:spcAft>
                <a:spcPts val="1800"/>
              </a:spcAft>
              <a:buClr>
                <a:srgbClr val="6FB867"/>
              </a:buClr>
              <a:buFont typeface="Arial" panose="020B0604020202020204" pitchFamily="34" charset="0"/>
              <a:buChar char="•"/>
              <a:defRPr/>
            </a:pPr>
            <a:r>
              <a:rPr lang="en-US" sz="2000" dirty="0" smtClean="0">
                <a:ea typeface="ＭＳ Ｐゴシック" pitchFamily="34" charset="-128"/>
              </a:rPr>
              <a:t>Nationally, research shows that students who score a 3 or higher on an AP Exam typically earn higher grade point averages in college and have higher graduation rates than their non-AP peers*</a:t>
            </a:r>
          </a:p>
          <a:p>
            <a:pPr marL="0" indent="0" algn="r">
              <a:spcAft>
                <a:spcPts val="1800"/>
              </a:spcAft>
              <a:buClr>
                <a:srgbClr val="6FB867"/>
              </a:buClr>
              <a:defRPr/>
            </a:pPr>
            <a:r>
              <a:rPr lang="en-US" sz="2000" i="1" dirty="0" smtClean="0">
                <a:ea typeface="ＭＳ Ｐゴシック" pitchFamily="34" charset="-128"/>
              </a:rPr>
              <a:t>*2009, The College Board, </a:t>
            </a:r>
            <a:r>
              <a:rPr lang="en-US" altLang="ja-JP" sz="2000" i="1" dirty="0" smtClean="0">
                <a:ea typeface="ＭＳ Ｐゴシック" pitchFamily="34" charset="-128"/>
              </a:rPr>
              <a:t>“The Relationship Between AP Exam Performance and College Outcomes"</a:t>
            </a:r>
          </a:p>
          <a:p>
            <a:pPr marL="285750" indent="-285750">
              <a:spcAft>
                <a:spcPts val="1800"/>
              </a:spcAft>
              <a:buFont typeface="Arial" panose="020B0604020202020204" pitchFamily="34" charset="0"/>
              <a:buChar char="•"/>
            </a:pPr>
            <a:endParaRPr dirty="0">
              <a:latin typeface="Calibri" charset="0"/>
              <a:ea typeface="ＭＳ Ｐゴシック" charset="0"/>
              <a:cs typeface="ＭＳ Ｐゴシック" charset="0"/>
            </a:endParaRPr>
          </a:p>
        </p:txBody>
      </p:sp>
      <p:sp>
        <p:nvSpPr>
          <p:cNvPr id="25602" name="Title 7"/>
          <p:cNvSpPr>
            <a:spLocks noGrp="1"/>
          </p:cNvSpPr>
          <p:nvPr>
            <p:ph type="title"/>
          </p:nvPr>
        </p:nvSpPr>
        <p:spPr>
          <a:xfrm>
            <a:off x="0" y="457200"/>
            <a:ext cx="9220200" cy="685800"/>
          </a:xfrm>
        </p:spPr>
        <p:txBody>
          <a:bodyPr/>
          <a:lstStyle/>
          <a:p>
            <a:pPr>
              <a:defRPr/>
            </a:pPr>
            <a:r>
              <a:rPr lang="en-US" dirty="0" smtClean="0">
                <a:ea typeface="ＭＳ Ｐゴシック" pitchFamily="34" charset="-128"/>
              </a:rPr>
              <a:t>AP</a:t>
            </a:r>
            <a:r>
              <a:rPr lang="en-US" baseline="30000" dirty="0" smtClean="0">
                <a:ea typeface="ＭＳ Ｐゴシック" pitchFamily="34" charset="-128"/>
              </a:rPr>
              <a:t>®</a:t>
            </a:r>
            <a:r>
              <a:rPr lang="en-US" dirty="0" smtClean="0">
                <a:ea typeface="ＭＳ Ｐゴシック" pitchFamily="34" charset="-128"/>
              </a:rPr>
              <a:t>: Skills &amp; Advantages that Last a Lifetime</a:t>
            </a:r>
            <a:endParaRPr dirty="0" smtClean="0">
              <a:ea typeface="ＭＳ Ｐゴシック" pitchFamily="34" charset="-128"/>
            </a:endParaRPr>
          </a:p>
        </p:txBody>
      </p:sp>
      <p:sp>
        <p:nvSpPr>
          <p:cNvPr id="25603" name="TextBox 4"/>
          <p:cNvSpPr txBox="1">
            <a:spLocks noChangeArrowheads="1"/>
          </p:cNvSpPr>
          <p:nvPr/>
        </p:nvSpPr>
        <p:spPr bwMode="auto">
          <a:xfrm>
            <a:off x="2355850" y="1320800"/>
            <a:ext cx="1841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Content Placeholder 8"/>
          <p:cNvSpPr>
            <a:spLocks noGrp="1"/>
          </p:cNvSpPr>
          <p:nvPr>
            <p:ph sz="quarter" idx="4294967295"/>
          </p:nvPr>
        </p:nvSpPr>
        <p:spPr bwMode="auto">
          <a:xfrm>
            <a:off x="1066800" y="1447800"/>
            <a:ext cx="70866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285750" indent="-285750">
              <a:spcAft>
                <a:spcPts val="1800"/>
              </a:spcAft>
              <a:buClr>
                <a:srgbClr val="6FB867"/>
              </a:buClr>
              <a:buFont typeface="Arial" panose="020B0604020202020204" pitchFamily="34" charset="0"/>
              <a:buChar char="•"/>
              <a:defRPr/>
            </a:pPr>
            <a:r>
              <a:rPr lang="en-US" sz="2000" dirty="0">
                <a:ea typeface="ＭＳ Ｐゴシック" pitchFamily="34" charset="-128"/>
              </a:rPr>
              <a:t>Students who take AP courses and exams are much more likely to complete a college degree on time.* Graduating in four years represents a significant savings on the cost of college.</a:t>
            </a:r>
          </a:p>
          <a:p>
            <a:pPr marL="285750" indent="-285750">
              <a:spcAft>
                <a:spcPts val="1800"/>
              </a:spcAft>
              <a:buClr>
                <a:srgbClr val="6FB867"/>
              </a:buClr>
              <a:buFont typeface="Arial" panose="020B0604020202020204" pitchFamily="34" charset="0"/>
              <a:buChar char="•"/>
              <a:defRPr/>
            </a:pPr>
            <a:r>
              <a:rPr lang="en-US" sz="2000" dirty="0" smtClean="0">
                <a:ea typeface="ＭＳ Ｐゴシック" pitchFamily="34" charset="-128"/>
              </a:rPr>
              <a:t>Only 1 in 4 college students completes a bachelor</a:t>
            </a:r>
            <a:r>
              <a:rPr lang="en-US" altLang="ja-JP" sz="2000" dirty="0" smtClean="0">
                <a:ea typeface="ＭＳ Ｐゴシック" pitchFamily="34" charset="-128"/>
              </a:rPr>
              <a:t>’s degree in 4 years.</a:t>
            </a:r>
          </a:p>
          <a:p>
            <a:pPr marL="285750" indent="-285750">
              <a:spcAft>
                <a:spcPts val="1800"/>
              </a:spcAft>
              <a:buClr>
                <a:srgbClr val="6FB867"/>
              </a:buClr>
              <a:buFont typeface="Arial" panose="020B0604020202020204" pitchFamily="34" charset="0"/>
              <a:buChar char="•"/>
              <a:defRPr/>
            </a:pPr>
            <a:r>
              <a:rPr lang="en-US" sz="2000" dirty="0" smtClean="0">
                <a:ea typeface="ＭＳ Ｐゴシック" pitchFamily="34" charset="-128"/>
              </a:rPr>
              <a:t>The average cost of college for a single year is $23,410** for in-state schools (tuition, fees, room/board, misc. expenses). </a:t>
            </a:r>
          </a:p>
          <a:p>
            <a:pPr marL="0" indent="0" algn="r">
              <a:spcAft>
                <a:spcPts val="1800"/>
              </a:spcAft>
              <a:defRPr/>
            </a:pPr>
            <a:r>
              <a:rPr lang="en-US" sz="2000" i="1" dirty="0" smtClean="0">
                <a:ea typeface="ＭＳ Ｐゴシック" pitchFamily="34" charset="-128"/>
              </a:rPr>
              <a:t>*</a:t>
            </a:r>
            <a:r>
              <a:rPr lang="en-US" sz="2000" dirty="0" smtClean="0">
                <a:ea typeface="ＭＳ Ｐゴシック" pitchFamily="34" charset="-128"/>
              </a:rPr>
              <a:t>College Outcomes Comparisons by AP and Non-AP High School Experiences</a:t>
            </a:r>
            <a:r>
              <a:rPr lang="en-US" sz="2000" i="1" dirty="0" smtClean="0">
                <a:ea typeface="ＭＳ Ｐゴシック" pitchFamily="34" charset="-128"/>
              </a:rPr>
              <a:t>, The College Board, 2008 </a:t>
            </a:r>
            <a:br>
              <a:rPr lang="en-US" sz="2000" i="1" dirty="0" smtClean="0">
                <a:ea typeface="ＭＳ Ｐゴシック" pitchFamily="34" charset="-128"/>
              </a:rPr>
            </a:br>
            <a:r>
              <a:rPr lang="en-US" sz="2000" i="1" dirty="0" smtClean="0">
                <a:ea typeface="ＭＳ Ｐゴシック" pitchFamily="34" charset="-128"/>
              </a:rPr>
              <a:t>**The College Board, </a:t>
            </a:r>
            <a:r>
              <a:rPr lang="en-US" sz="2000" dirty="0" smtClean="0">
                <a:ea typeface="ＭＳ Ｐゴシック" pitchFamily="34" charset="-128"/>
              </a:rPr>
              <a:t>Trends in College Pricing 2014</a:t>
            </a:r>
            <a:r>
              <a:rPr lang="en-US" sz="2000" i="1" dirty="0" smtClean="0">
                <a:ea typeface="ＭＳ Ｐゴシック" pitchFamily="34" charset="-128"/>
              </a:rPr>
              <a:t>, Figure 1</a:t>
            </a:r>
          </a:p>
        </p:txBody>
      </p:sp>
      <p:sp>
        <p:nvSpPr>
          <p:cNvPr id="27650" name="Title 7"/>
          <p:cNvSpPr>
            <a:spLocks noGrp="1"/>
          </p:cNvSpPr>
          <p:nvPr>
            <p:ph type="title"/>
          </p:nvPr>
        </p:nvSpPr>
        <p:spPr>
          <a:xfrm>
            <a:off x="0" y="457200"/>
            <a:ext cx="9220200" cy="685800"/>
          </a:xfrm>
        </p:spPr>
        <p:txBody>
          <a:bodyPr/>
          <a:lstStyle/>
          <a:p>
            <a:pPr>
              <a:defRPr/>
            </a:pPr>
            <a:r>
              <a:rPr lang="en-US" sz="3000" dirty="0" smtClean="0">
                <a:ea typeface="ＭＳ Ｐゴシック" pitchFamily="34" charset="-128"/>
              </a:rPr>
              <a:t>AP</a:t>
            </a:r>
            <a:r>
              <a:rPr lang="en-US" sz="2800" baseline="30000" dirty="0" smtClean="0">
                <a:ea typeface="ＭＳ Ｐゴシック" pitchFamily="34" charset="-128"/>
              </a:rPr>
              <a:t>®</a:t>
            </a:r>
            <a:r>
              <a:rPr lang="en-US" sz="3000" dirty="0" smtClean="0">
                <a:ea typeface="ＭＳ Ｐゴシック" pitchFamily="34" charset="-128"/>
              </a:rPr>
              <a:t> Helps Students Graduate on Time &amp; Save Money</a:t>
            </a:r>
            <a:endParaRPr sz="3000" dirty="0" smtClean="0">
              <a:ea typeface="ＭＳ Ｐゴシック" pitchFamily="34" charset="-128"/>
            </a:endParaRPr>
          </a:p>
        </p:txBody>
      </p:sp>
      <p:sp>
        <p:nvSpPr>
          <p:cNvPr id="27651" name="TextBox 4"/>
          <p:cNvSpPr txBox="1">
            <a:spLocks noChangeArrowheads="1"/>
          </p:cNvSpPr>
          <p:nvPr/>
        </p:nvSpPr>
        <p:spPr bwMode="auto">
          <a:xfrm>
            <a:off x="2355850" y="1320800"/>
            <a:ext cx="1841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1" descr="image_1.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3048000"/>
            <a:ext cx="91440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4" name="Title 7"/>
          <p:cNvSpPr>
            <a:spLocks noGrp="1"/>
          </p:cNvSpPr>
          <p:nvPr>
            <p:ph type="title"/>
          </p:nvPr>
        </p:nvSpPr>
        <p:spPr>
          <a:xfrm>
            <a:off x="0" y="457200"/>
            <a:ext cx="9220200" cy="685800"/>
          </a:xfrm>
        </p:spPr>
        <p:txBody>
          <a:bodyPr/>
          <a:lstStyle/>
          <a:p>
            <a:r>
              <a:rPr lang="en-US" dirty="0" smtClean="0">
                <a:ea typeface="ＭＳ Ｐゴシック" pitchFamily="34" charset="-128"/>
              </a:rPr>
              <a:t>AP</a:t>
            </a:r>
            <a:r>
              <a:rPr lang="en-US" baseline="30000" dirty="0" smtClean="0">
                <a:ea typeface="ＭＳ Ｐゴシック" pitchFamily="34" charset="-128"/>
              </a:rPr>
              <a:t>®</a:t>
            </a:r>
            <a:r>
              <a:rPr lang="en-US" dirty="0" smtClean="0">
                <a:ea typeface="ＭＳ Ｐゴシック" pitchFamily="34" charset="-128"/>
              </a:rPr>
              <a:t> Expands Students</a:t>
            </a:r>
            <a:r>
              <a:rPr lang="en-US" altLang="en-US" dirty="0" smtClean="0">
                <a:ea typeface="ＭＳ Ｐゴシック" pitchFamily="34" charset="-128"/>
              </a:rPr>
              <a:t>’</a:t>
            </a:r>
            <a:r>
              <a:rPr lang="en-US" dirty="0" smtClean="0">
                <a:ea typeface="ＭＳ Ｐゴシック" pitchFamily="34" charset="-128"/>
              </a:rPr>
              <a:t> </a:t>
            </a:r>
            <a:r>
              <a:rPr lang="en-US" altLang="ja-JP" dirty="0" smtClean="0">
                <a:ea typeface="ＭＳ Ｐゴシック" pitchFamily="34" charset="-128"/>
              </a:rPr>
              <a:t>Options</a:t>
            </a:r>
            <a:endParaRPr dirty="0">
              <a:latin typeface="Calibri" charset="0"/>
              <a:ea typeface="ＭＳ Ｐゴシック" charset="0"/>
            </a:endParaRPr>
          </a:p>
        </p:txBody>
      </p:sp>
      <p:sp>
        <p:nvSpPr>
          <p:cNvPr id="28675" name="TextBox 4"/>
          <p:cNvSpPr txBox="1">
            <a:spLocks noChangeArrowheads="1"/>
          </p:cNvSpPr>
          <p:nvPr/>
        </p:nvSpPr>
        <p:spPr bwMode="auto">
          <a:xfrm>
            <a:off x="2355850" y="1320800"/>
            <a:ext cx="1841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endParaRPr lang="en-US"/>
          </a:p>
        </p:txBody>
      </p:sp>
      <p:sp>
        <p:nvSpPr>
          <p:cNvPr id="9218" name="Content Placeholder 8"/>
          <p:cNvSpPr>
            <a:spLocks noGrp="1"/>
          </p:cNvSpPr>
          <p:nvPr>
            <p:ph sz="quarter" idx="4294967295"/>
          </p:nvPr>
        </p:nvSpPr>
        <p:spPr bwMode="auto">
          <a:xfrm>
            <a:off x="1066800" y="1447800"/>
            <a:ext cx="7086600" cy="41148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0" indent="0">
              <a:defRPr/>
            </a:pPr>
            <a:r>
              <a:rPr lang="en-US" sz="2000" dirty="0" smtClean="0">
                <a:ea typeface="ＭＳ Ｐゴシック" charset="0"/>
                <a:cs typeface="ＭＳ Ｐゴシック" charset="0"/>
              </a:rPr>
              <a:t>When students earn college credit through AP Exams, their options and opportunities expand:</a:t>
            </a:r>
          </a:p>
          <a:p>
            <a:pPr marL="0" indent="0">
              <a:lnSpc>
                <a:spcPct val="50000"/>
              </a:lnSpc>
              <a:defRPr/>
            </a:pPr>
            <a:endParaRPr lang="en-US" sz="2000" dirty="0" smtClean="0">
              <a:ea typeface="ＭＳ Ｐゴシック" charset="0"/>
              <a:cs typeface="ＭＳ Ｐゴシック" charset="0"/>
            </a:endParaRPr>
          </a:p>
          <a:p>
            <a:pPr marL="285750" indent="-285750">
              <a:lnSpc>
                <a:spcPct val="50000"/>
              </a:lnSpc>
              <a:spcAft>
                <a:spcPts val="1800"/>
              </a:spcAft>
              <a:buClr>
                <a:srgbClr val="6FB867"/>
              </a:buClr>
              <a:buFont typeface="Arial" panose="020B0604020202020204" pitchFamily="34" charset="0"/>
              <a:buChar char="•"/>
              <a:defRPr/>
            </a:pPr>
            <a:r>
              <a:rPr lang="en-US" sz="2000" dirty="0" smtClean="0">
                <a:ea typeface="ＭＳ Ｐゴシック" charset="0"/>
                <a:cs typeface="ＭＳ Ｐゴシック" charset="0"/>
              </a:rPr>
              <a:t>Move to upper-level college courses sooner</a:t>
            </a:r>
          </a:p>
          <a:p>
            <a:pPr marL="285750" indent="-285750">
              <a:lnSpc>
                <a:spcPct val="50000"/>
              </a:lnSpc>
              <a:spcAft>
                <a:spcPts val="1800"/>
              </a:spcAft>
              <a:buClr>
                <a:srgbClr val="6FB867"/>
              </a:buClr>
              <a:buFont typeface="Arial" panose="020B0604020202020204" pitchFamily="34" charset="0"/>
              <a:buChar char="•"/>
              <a:defRPr/>
            </a:pPr>
            <a:r>
              <a:rPr lang="en-US" sz="2000" dirty="0" smtClean="0">
                <a:ea typeface="ＭＳ Ｐゴシック" charset="0"/>
                <a:cs typeface="ＭＳ Ｐゴシック" charset="0"/>
              </a:rPr>
              <a:t>Pursue a double major</a:t>
            </a:r>
          </a:p>
          <a:p>
            <a:pPr marL="285750" indent="-285750">
              <a:lnSpc>
                <a:spcPct val="50000"/>
              </a:lnSpc>
              <a:spcAft>
                <a:spcPts val="1800"/>
              </a:spcAft>
              <a:buClr>
                <a:srgbClr val="6FB867"/>
              </a:buClr>
              <a:buFont typeface="Arial" panose="020B0604020202020204" pitchFamily="34" charset="0"/>
              <a:buChar char="•"/>
              <a:defRPr/>
            </a:pPr>
            <a:r>
              <a:rPr lang="en-US" sz="2000" dirty="0" smtClean="0">
                <a:ea typeface="ＭＳ Ｐゴシック" charset="0"/>
                <a:cs typeface="ＭＳ Ｐゴシック" charset="0"/>
              </a:rPr>
              <a:t>Gain time to study and travel abroad</a:t>
            </a:r>
          </a:p>
          <a:p>
            <a:pPr>
              <a:lnSpc>
                <a:spcPct val="50000"/>
              </a:lnSpc>
              <a:spcAft>
                <a:spcPts val="1800"/>
              </a:spcAft>
              <a:buClr>
                <a:srgbClr val="6FB867"/>
              </a:buClr>
              <a:buFont typeface="Arial"/>
              <a:buChar char="•"/>
              <a:defRPr/>
            </a:pPr>
            <a:endParaRPr dirty="0">
              <a:ea typeface="ＭＳ Ｐゴシック" charset="0"/>
              <a:cs typeface="ＭＳ Ｐゴシック" charset="0"/>
            </a:endParaRPr>
          </a:p>
          <a:p>
            <a:pPr lvl="1">
              <a:buFont typeface="Arial" charset="0"/>
              <a:buNone/>
              <a:defRPr/>
            </a:pPr>
            <a:endParaRPr dirty="0">
              <a:ea typeface="ＭＳ Ｐゴシック"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8"/>
          <p:cNvSpPr>
            <a:spLocks noGrp="1"/>
          </p:cNvSpPr>
          <p:nvPr>
            <p:ph sz="quarter" idx="4294967295"/>
          </p:nvPr>
        </p:nvSpPr>
        <p:spPr bwMode="auto">
          <a:xfrm>
            <a:off x="914400" y="1358363"/>
            <a:ext cx="7543800" cy="41148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0" indent="0">
              <a:defRPr/>
            </a:pPr>
            <a:r>
              <a:rPr lang="en-US" sz="2400" dirty="0" smtClean="0">
                <a:ea typeface="ＭＳ Ｐゴシック" charset="0"/>
                <a:cs typeface="ＭＳ Ｐゴシック" charset="0"/>
              </a:rPr>
              <a:t>AP courses challenge students to work and participate at a higher level:</a:t>
            </a:r>
          </a:p>
          <a:p>
            <a:pPr>
              <a:buFont typeface="Arial"/>
              <a:buChar char="•"/>
              <a:defRPr/>
            </a:pPr>
            <a:endParaRPr lang="en-US" sz="2400" dirty="0" smtClean="0">
              <a:ea typeface="ＭＳ Ｐゴシック" charset="0"/>
              <a:cs typeface="ＭＳ Ｐゴシック" charset="0"/>
            </a:endParaRPr>
          </a:p>
          <a:p>
            <a:pPr marL="285750" indent="-285750">
              <a:spcAft>
                <a:spcPts val="1800"/>
              </a:spcAft>
              <a:buClr>
                <a:srgbClr val="6FB867"/>
              </a:buClr>
              <a:buFont typeface="Arial" panose="020B0604020202020204" pitchFamily="34" charset="0"/>
              <a:buChar char="•"/>
              <a:defRPr/>
            </a:pPr>
            <a:r>
              <a:rPr lang="en-US" sz="2400" dirty="0" smtClean="0">
                <a:ea typeface="ＭＳ Ｐゴシック" charset="0"/>
                <a:cs typeface="ＭＳ Ｐゴシック" charset="0"/>
              </a:rPr>
              <a:t>Opportunities to explore topics in depth</a:t>
            </a:r>
          </a:p>
          <a:p>
            <a:pPr marL="285750" indent="-285750">
              <a:spcAft>
                <a:spcPts val="1800"/>
              </a:spcAft>
              <a:buClr>
                <a:srgbClr val="6FB867"/>
              </a:buClr>
              <a:buFont typeface="Arial" panose="020B0604020202020204" pitchFamily="34" charset="0"/>
              <a:buChar char="•"/>
              <a:defRPr/>
            </a:pPr>
            <a:r>
              <a:rPr lang="en-US" sz="2400" dirty="0" smtClean="0">
                <a:ea typeface="ＭＳ Ｐゴシック" charset="0"/>
                <a:cs typeface="ＭＳ Ｐゴシック" charset="0"/>
              </a:rPr>
              <a:t>More time in and out of the classroom required to complete assignments and projects</a:t>
            </a:r>
          </a:p>
          <a:p>
            <a:pPr marL="285750" indent="-285750">
              <a:spcAft>
                <a:spcPts val="1800"/>
              </a:spcAft>
              <a:buClr>
                <a:srgbClr val="6FB867"/>
              </a:buClr>
              <a:buFont typeface="Arial" panose="020B0604020202020204" pitchFamily="34" charset="0"/>
              <a:buChar char="•"/>
              <a:defRPr/>
            </a:pPr>
            <a:r>
              <a:rPr lang="en-US" sz="2400" dirty="0" smtClean="0">
                <a:ea typeface="ＭＳ Ｐゴシック" charset="0"/>
                <a:cs typeface="ＭＳ Ｐゴシック" charset="0"/>
              </a:rPr>
              <a:t>High expectations for critical thinking, analysis, synthesis, evidence, multiple perspectives, and clear written and verbal communications</a:t>
            </a:r>
            <a:endParaRPr lang="en-US" sz="2400" dirty="0">
              <a:ea typeface="ＭＳ Ｐゴシック" charset="0"/>
              <a:cs typeface="ＭＳ Ｐゴシック" charset="0"/>
            </a:endParaRPr>
          </a:p>
        </p:txBody>
      </p:sp>
      <p:sp>
        <p:nvSpPr>
          <p:cNvPr id="29698" name="Title 7"/>
          <p:cNvSpPr>
            <a:spLocks noGrp="1"/>
          </p:cNvSpPr>
          <p:nvPr>
            <p:ph type="title"/>
          </p:nvPr>
        </p:nvSpPr>
        <p:spPr>
          <a:xfrm>
            <a:off x="0" y="457200"/>
            <a:ext cx="9220200" cy="685800"/>
          </a:xfrm>
        </p:spPr>
        <p:txBody>
          <a:bodyPr/>
          <a:lstStyle/>
          <a:p>
            <a:pPr>
              <a:defRPr/>
            </a:pPr>
            <a:r>
              <a:rPr lang="en-US" dirty="0" smtClean="0">
                <a:ea typeface="ＭＳ Ｐゴシック" pitchFamily="34" charset="-128"/>
              </a:rPr>
              <a:t>AP</a:t>
            </a:r>
            <a:r>
              <a:rPr lang="en-US" baseline="30000" dirty="0" smtClean="0">
                <a:ea typeface="ＭＳ Ｐゴシック" pitchFamily="34" charset="-128"/>
              </a:rPr>
              <a:t>®</a:t>
            </a:r>
            <a:r>
              <a:rPr lang="en-US" dirty="0" smtClean="0">
                <a:ea typeface="ＭＳ Ｐゴシック" pitchFamily="34" charset="-128"/>
              </a:rPr>
              <a:t>: A More Engaging Learning Experience</a:t>
            </a:r>
            <a:endParaRPr dirty="0" smtClean="0">
              <a:ea typeface="ＭＳ Ｐゴシック" pitchFamily="34" charset="-128"/>
            </a:endParaRPr>
          </a:p>
        </p:txBody>
      </p:sp>
      <p:sp>
        <p:nvSpPr>
          <p:cNvPr id="29699" name="TextBox 4"/>
          <p:cNvSpPr txBox="1">
            <a:spLocks noChangeArrowheads="1"/>
          </p:cNvSpPr>
          <p:nvPr/>
        </p:nvSpPr>
        <p:spPr bwMode="auto">
          <a:xfrm>
            <a:off x="2355850" y="1320800"/>
            <a:ext cx="1841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 descr="image_title_3.pn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2425700"/>
            <a:ext cx="9144000"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4"/>
          <p:cNvSpPr>
            <a:spLocks noGrp="1"/>
          </p:cNvSpPr>
          <p:nvPr>
            <p:ph type="title"/>
          </p:nvPr>
        </p:nvSpPr>
        <p:spPr/>
        <p:txBody>
          <a:bodyPr anchor="ctr"/>
          <a:lstStyle/>
          <a:p>
            <a:pPr>
              <a:defRPr/>
            </a:pPr>
            <a:r>
              <a:rPr lang="en-US" sz="3600" dirty="0" smtClean="0"/>
              <a:t>AP® Exams</a:t>
            </a:r>
            <a:endParaRPr sz="2400" b="0" dirty="0" smtClean="0">
              <a:ea typeface="ＭＳ Ｐゴシック"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1" descr="image_5.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3048000"/>
            <a:ext cx="91440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0" name="Title 7"/>
          <p:cNvSpPr>
            <a:spLocks noGrp="1"/>
          </p:cNvSpPr>
          <p:nvPr>
            <p:ph type="title"/>
          </p:nvPr>
        </p:nvSpPr>
        <p:spPr>
          <a:xfrm>
            <a:off x="0" y="457200"/>
            <a:ext cx="9220200" cy="685800"/>
          </a:xfrm>
        </p:spPr>
        <p:txBody>
          <a:bodyPr/>
          <a:lstStyle/>
          <a:p>
            <a:pPr>
              <a:defRPr/>
            </a:pPr>
            <a:r>
              <a:rPr lang="en-US" dirty="0" smtClean="0">
                <a:ea typeface="ＭＳ Ｐゴシック" pitchFamily="34" charset="-128"/>
              </a:rPr>
              <a:t>AP</a:t>
            </a:r>
            <a:r>
              <a:rPr lang="en-US" baseline="30000" dirty="0" smtClean="0">
                <a:ea typeface="ＭＳ Ｐゴシック" pitchFamily="34" charset="-128"/>
              </a:rPr>
              <a:t>®</a:t>
            </a:r>
            <a:r>
              <a:rPr lang="en-US" dirty="0" smtClean="0">
                <a:ea typeface="ＭＳ Ｐゴシック" pitchFamily="34" charset="-128"/>
              </a:rPr>
              <a:t> Exams</a:t>
            </a:r>
            <a:endParaRPr dirty="0" smtClean="0">
              <a:ea typeface="ＭＳ Ｐゴシック" pitchFamily="34" charset="-128"/>
            </a:endParaRPr>
          </a:p>
        </p:txBody>
      </p:sp>
      <p:sp>
        <p:nvSpPr>
          <p:cNvPr id="32771" name="TextBox 4"/>
          <p:cNvSpPr txBox="1">
            <a:spLocks noChangeArrowheads="1"/>
          </p:cNvSpPr>
          <p:nvPr/>
        </p:nvSpPr>
        <p:spPr bwMode="auto">
          <a:xfrm>
            <a:off x="2355850" y="1320800"/>
            <a:ext cx="1841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endParaRPr lang="en-US"/>
          </a:p>
        </p:txBody>
      </p:sp>
      <p:sp>
        <p:nvSpPr>
          <p:cNvPr id="30721" name="Content Placeholder 8"/>
          <p:cNvSpPr>
            <a:spLocks noGrp="1"/>
          </p:cNvSpPr>
          <p:nvPr>
            <p:ph sz="quarter" idx="4294967295"/>
          </p:nvPr>
        </p:nvSpPr>
        <p:spPr bwMode="auto">
          <a:xfrm>
            <a:off x="1066800" y="1295400"/>
            <a:ext cx="7086600" cy="4114800"/>
          </a:xfrm>
          <a:prstGeom prst="rect">
            <a:avLst/>
          </a:prstGeom>
          <a:extLst/>
        </p:spPr>
        <p:txBody>
          <a:bodyPr vert="horz" wrap="square" lIns="91440" tIns="45720" rIns="91440" bIns="45720" numCol="1" anchor="t" anchorCtr="0" compatLnSpc="1">
            <a:prstTxWarp prst="textNoShape">
              <a:avLst/>
            </a:prstTxWarp>
          </a:bodyPr>
          <a:lstStyle/>
          <a:p>
            <a:pPr marL="0" indent="0">
              <a:spcAft>
                <a:spcPts val="1800"/>
              </a:spcAft>
              <a:defRPr/>
            </a:pPr>
            <a:r>
              <a:rPr lang="en-US" sz="2000" dirty="0" smtClean="0">
                <a:ea typeface="ＭＳ Ｐゴシック" charset="0"/>
                <a:cs typeface="ＭＳ Ｐゴシック" charset="0"/>
              </a:rPr>
              <a:t>AP Exams are administered by schools worldwide on set dates in May each year. </a:t>
            </a:r>
          </a:p>
          <a:p>
            <a:pPr marL="285750" indent="-285750">
              <a:lnSpc>
                <a:spcPct val="50000"/>
              </a:lnSpc>
              <a:spcAft>
                <a:spcPts val="1800"/>
              </a:spcAft>
              <a:buClr>
                <a:srgbClr val="6FB867"/>
              </a:buClr>
              <a:buFont typeface="Arial" panose="020B0604020202020204" pitchFamily="34" charset="0"/>
              <a:buChar char="•"/>
              <a:defRPr/>
            </a:pPr>
            <a:r>
              <a:rPr lang="en-US" sz="2000" dirty="0" smtClean="0">
                <a:ea typeface="ＭＳ Ｐゴシック" charset="0"/>
                <a:cs typeface="ＭＳ Ｐゴシック" charset="0"/>
              </a:rPr>
              <a:t>Exams are typically 2–3 hours and include:</a:t>
            </a:r>
          </a:p>
          <a:p>
            <a:pPr lvl="1">
              <a:lnSpc>
                <a:spcPct val="50000"/>
              </a:lnSpc>
              <a:spcAft>
                <a:spcPts val="1800"/>
              </a:spcAft>
              <a:buClr>
                <a:srgbClr val="375669"/>
              </a:buClr>
              <a:buSzPct val="100000"/>
              <a:buFont typeface="Arial" panose="020B0604020202020204" pitchFamily="34" charset="0"/>
              <a:buChar char="•"/>
              <a:defRPr/>
            </a:pPr>
            <a:r>
              <a:rPr lang="en-US" sz="2000" dirty="0">
                <a:ea typeface="ＭＳ Ｐゴシック" charset="0"/>
                <a:cs typeface="ＭＳ Ｐゴシック" charset="0"/>
              </a:rPr>
              <a:t>Multiple-choice questions</a:t>
            </a:r>
          </a:p>
          <a:p>
            <a:pPr lvl="1">
              <a:lnSpc>
                <a:spcPct val="50000"/>
              </a:lnSpc>
              <a:spcAft>
                <a:spcPts val="1800"/>
              </a:spcAft>
              <a:buClr>
                <a:srgbClr val="375669"/>
              </a:buClr>
              <a:buSzPct val="100000"/>
              <a:buFont typeface="Arial" panose="020B0604020202020204" pitchFamily="34" charset="0"/>
              <a:buChar char="•"/>
              <a:defRPr/>
            </a:pPr>
            <a:r>
              <a:rPr lang="en-US" sz="2000" dirty="0">
                <a:ea typeface="ＭＳ Ｐゴシック" charset="0"/>
                <a:cs typeface="ＭＳ Ｐゴシック" charset="0"/>
              </a:rPr>
              <a:t>Free-response items such as essays, problem solving, </a:t>
            </a:r>
            <a:br>
              <a:rPr lang="en-US" sz="2000" dirty="0">
                <a:ea typeface="ＭＳ Ｐゴシック" charset="0"/>
                <a:cs typeface="ＭＳ Ｐゴシック" charset="0"/>
              </a:rPr>
            </a:br>
            <a:r>
              <a:rPr lang="en-US" sz="2000" dirty="0">
                <a:ea typeface="ＭＳ Ｐゴシック" charset="0"/>
                <a:cs typeface="ＭＳ Ｐゴシック" charset="0"/>
              </a:rPr>
              <a:t/>
            </a:r>
            <a:br>
              <a:rPr lang="en-US" sz="2000" dirty="0">
                <a:ea typeface="ＭＳ Ｐゴシック" charset="0"/>
                <a:cs typeface="ＭＳ Ｐゴシック" charset="0"/>
              </a:rPr>
            </a:br>
            <a:r>
              <a:rPr lang="en-US" sz="2000" dirty="0">
                <a:ea typeface="ＭＳ Ｐゴシック" charset="0"/>
                <a:cs typeface="ＭＳ Ｐゴシック" charset="0"/>
              </a:rPr>
              <a:t>document-based questions and oral response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Content Placeholder 8"/>
          <p:cNvSpPr>
            <a:spLocks noGrp="1"/>
          </p:cNvSpPr>
          <p:nvPr>
            <p:ph sz="quarter" idx="4294967295"/>
          </p:nvPr>
        </p:nvSpPr>
        <p:spPr bwMode="auto">
          <a:xfrm>
            <a:off x="457200" y="1295400"/>
            <a:ext cx="8305800" cy="10668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0" indent="0">
              <a:spcAft>
                <a:spcPts val="1800"/>
              </a:spcAft>
              <a:defRPr/>
            </a:pPr>
            <a:r>
              <a:rPr lang="en-US" dirty="0" smtClean="0">
                <a:ea typeface="ＭＳ Ｐゴシック" pitchFamily="34" charset="-128"/>
              </a:rPr>
              <a:t>Each college and university has its own policies regarding AP</a:t>
            </a:r>
            <a:r>
              <a:rPr lang="en-US" baseline="30000" dirty="0" smtClean="0">
                <a:ea typeface="ＭＳ Ｐゴシック" pitchFamily="34" charset="-128"/>
              </a:rPr>
              <a:t>®</a:t>
            </a:r>
            <a:r>
              <a:rPr lang="en-US" dirty="0" smtClean="0">
                <a:ea typeface="ＭＳ Ｐゴシック" pitchFamily="34" charset="-128"/>
              </a:rPr>
              <a:t> credit and placement. The College Board offers information about AP credit at thousands of college and universities at </a:t>
            </a:r>
            <a:r>
              <a:rPr lang="en-US" u="sng" dirty="0" smtClean="0">
                <a:solidFill>
                  <a:srgbClr val="4083CF"/>
                </a:solidFill>
                <a:ea typeface="ＭＳ Ｐゴシック" pitchFamily="34" charset="-128"/>
                <a:hlinkClick r:id="rId2"/>
              </a:rPr>
              <a:t>www.collegeboard.org/apcreditpolicy</a:t>
            </a:r>
            <a:r>
              <a:rPr lang="en-US" dirty="0" smtClean="0">
                <a:solidFill>
                  <a:srgbClr val="395669"/>
                </a:solidFill>
                <a:ea typeface="ＭＳ Ｐゴシック" pitchFamily="34" charset="-128"/>
              </a:rPr>
              <a:t>.</a:t>
            </a:r>
          </a:p>
        </p:txBody>
      </p:sp>
      <p:sp>
        <p:nvSpPr>
          <p:cNvPr id="34818" name="Title 7"/>
          <p:cNvSpPr>
            <a:spLocks noGrp="1"/>
          </p:cNvSpPr>
          <p:nvPr>
            <p:ph type="title"/>
          </p:nvPr>
        </p:nvSpPr>
        <p:spPr>
          <a:xfrm>
            <a:off x="0" y="457200"/>
            <a:ext cx="9220200" cy="685800"/>
          </a:xfrm>
        </p:spPr>
        <p:txBody>
          <a:bodyPr/>
          <a:lstStyle/>
          <a:p>
            <a:pPr>
              <a:defRPr/>
            </a:pPr>
            <a:r>
              <a:rPr smtClean="0">
                <a:ea typeface="ＭＳ Ｐゴシック" pitchFamily="34" charset="-128"/>
              </a:rPr>
              <a:t>Credit and Placement Opportunities</a:t>
            </a:r>
          </a:p>
        </p:txBody>
      </p:sp>
      <p:sp>
        <p:nvSpPr>
          <p:cNvPr id="35843" name="TextBox 4"/>
          <p:cNvSpPr txBox="1">
            <a:spLocks noChangeArrowheads="1"/>
          </p:cNvSpPr>
          <p:nvPr/>
        </p:nvSpPr>
        <p:spPr bwMode="auto">
          <a:xfrm>
            <a:off x="2355850" y="1320800"/>
            <a:ext cx="1841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endParaRPr lang="en-US"/>
          </a:p>
        </p:txBody>
      </p:sp>
      <p:sp>
        <p:nvSpPr>
          <p:cNvPr id="35844" name="Content Placeholder 8"/>
          <p:cNvSpPr txBox="1">
            <a:spLocks/>
          </p:cNvSpPr>
          <p:nvPr/>
        </p:nvSpPr>
        <p:spPr bwMode="auto">
          <a:xfrm>
            <a:off x="3657600" y="2971800"/>
            <a:ext cx="5105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1100">
                <a:solidFill>
                  <a:schemeClr val="tx1"/>
                </a:solidFill>
                <a:latin typeface="Arial" charset="0"/>
                <a:ea typeface="ＭＳ Ｐゴシック" charset="0"/>
                <a:cs typeface="ＭＳ Ｐゴシック" charset="0"/>
              </a:defRPr>
            </a:lvl1pPr>
            <a:lvl2pPr marL="461963" indent="-233363"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a:spcBef>
                <a:spcPct val="20000"/>
              </a:spcBef>
              <a:spcAft>
                <a:spcPts val="1200"/>
              </a:spcAft>
              <a:buClr>
                <a:srgbClr val="6FB867"/>
              </a:buClr>
              <a:buFont typeface="Arial" pitchFamily="34" charset="0"/>
              <a:buChar char="•"/>
            </a:pPr>
            <a:r>
              <a:rPr lang="en-US" sz="2000" dirty="0" smtClean="0">
                <a:solidFill>
                  <a:srgbClr val="1B416C"/>
                </a:solidFill>
                <a:latin typeface="+mn-lt"/>
                <a:ea typeface="ＭＳ Ｐゴシック" pitchFamily="34" charset="-128"/>
                <a:cs typeface="+mn-cs"/>
              </a:rPr>
              <a:t>Search by school name or alphabetically</a:t>
            </a:r>
          </a:p>
          <a:p>
            <a:pPr>
              <a:spcBef>
                <a:spcPct val="20000"/>
              </a:spcBef>
              <a:spcAft>
                <a:spcPts val="1200"/>
              </a:spcAft>
              <a:buClr>
                <a:srgbClr val="6FB867"/>
              </a:buClr>
              <a:buFont typeface="Arial" pitchFamily="34" charset="0"/>
              <a:buChar char="•"/>
            </a:pPr>
            <a:r>
              <a:rPr lang="en-US" sz="2000" dirty="0" smtClean="0">
                <a:solidFill>
                  <a:srgbClr val="1B416C"/>
                </a:solidFill>
                <a:latin typeface="+mn-lt"/>
                <a:ea typeface="ＭＳ Ｐゴシック" pitchFamily="34" charset="-128"/>
                <a:cs typeface="+mn-cs"/>
              </a:rPr>
              <a:t>Data for each school includes a direct link to that school’</a:t>
            </a:r>
            <a:r>
              <a:rPr lang="en-US" altLang="ja-JP" sz="2000" dirty="0" smtClean="0">
                <a:solidFill>
                  <a:srgbClr val="1B416C"/>
                </a:solidFill>
                <a:latin typeface="+mn-lt"/>
                <a:ea typeface="ＭＳ Ｐゴシック" pitchFamily="34" charset="-128"/>
                <a:cs typeface="+mn-cs"/>
              </a:rPr>
              <a:t>s Web page detailing AP credit and placement policies</a:t>
            </a:r>
          </a:p>
          <a:p>
            <a:pPr>
              <a:spcBef>
                <a:spcPct val="20000"/>
              </a:spcBef>
              <a:spcAft>
                <a:spcPts val="1200"/>
              </a:spcAft>
              <a:buClr>
                <a:srgbClr val="6FB867"/>
              </a:buClr>
              <a:buFont typeface="Arial" pitchFamily="34" charset="0"/>
              <a:buChar char="•"/>
            </a:pPr>
            <a:r>
              <a:rPr lang="en-US" sz="2000" dirty="0" smtClean="0">
                <a:solidFill>
                  <a:srgbClr val="1B416C"/>
                </a:solidFill>
                <a:latin typeface="+mn-lt"/>
                <a:ea typeface="ＭＳ Ｐゴシック" pitchFamily="34" charset="-128"/>
                <a:cs typeface="+mn-cs"/>
              </a:rPr>
              <a:t>A statement from the college or university about its AP policy</a:t>
            </a:r>
          </a:p>
          <a:p>
            <a:pPr lvl="1">
              <a:spcBef>
                <a:spcPct val="20000"/>
              </a:spcBef>
              <a:spcAft>
                <a:spcPts val="1200"/>
              </a:spcAft>
              <a:buClr>
                <a:srgbClr val="6FB867"/>
              </a:buClr>
              <a:buFont typeface="Arial" charset="0"/>
              <a:buNone/>
            </a:pPr>
            <a:r>
              <a:rPr lang="en-US" sz="2000" dirty="0" smtClean="0">
                <a:solidFill>
                  <a:srgbClr val="1B416C"/>
                </a:solidFill>
                <a:latin typeface="Calibri" charset="0"/>
              </a:rPr>
              <a:t> </a:t>
            </a:r>
            <a:endParaRPr lang="en-US" sz="2000" dirty="0">
              <a:solidFill>
                <a:srgbClr val="1B416C"/>
              </a:solidFill>
              <a:latin typeface="Calibri" charset="0"/>
            </a:endParaRPr>
          </a:p>
        </p:txBody>
      </p:sp>
      <p:pic>
        <p:nvPicPr>
          <p:cNvPr id="35845" name="Picture 11" descr="AP_Credit_Policy.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38200" y="3124200"/>
            <a:ext cx="260508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3" descr="image_title_2.pn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2438400"/>
            <a:ext cx="9144000"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7" name="Title 4"/>
          <p:cNvSpPr>
            <a:spLocks noGrp="1"/>
          </p:cNvSpPr>
          <p:nvPr>
            <p:ph type="title"/>
          </p:nvPr>
        </p:nvSpPr>
        <p:spPr/>
        <p:txBody>
          <a:bodyPr anchor="ctr"/>
          <a:lstStyle/>
          <a:p>
            <a:pPr>
              <a:defRPr/>
            </a:pPr>
            <a:r>
              <a:rPr sz="3600" dirty="0">
                <a:solidFill>
                  <a:schemeClr val="bg1"/>
                </a:solidFill>
              </a:rPr>
              <a:t>Next Steps: Help Your </a:t>
            </a:r>
            <a:r>
              <a:rPr sz="3600" dirty="0" smtClean="0">
                <a:solidFill>
                  <a:schemeClr val="bg1"/>
                </a:solidFill>
              </a:rPr>
              <a:t>Child</a:t>
            </a:r>
            <a:br>
              <a:rPr sz="3600" dirty="0" smtClean="0">
                <a:solidFill>
                  <a:schemeClr val="bg1"/>
                </a:solidFill>
              </a:rPr>
            </a:br>
            <a:r>
              <a:rPr sz="3600" dirty="0" smtClean="0">
                <a:solidFill>
                  <a:schemeClr val="bg1"/>
                </a:solidFill>
              </a:rPr>
              <a:t>Make </a:t>
            </a:r>
            <a:r>
              <a:rPr sz="3600" dirty="0">
                <a:solidFill>
                  <a:schemeClr val="bg1"/>
                </a:solidFill>
              </a:rPr>
              <a:t>the Best </a:t>
            </a:r>
            <a:r>
              <a:rPr sz="3600" dirty="0" smtClean="0">
                <a:solidFill>
                  <a:schemeClr val="bg1"/>
                </a:solidFill>
              </a:rPr>
              <a:t>Choices</a:t>
            </a:r>
            <a:endParaRPr sz="2400" b="0" dirty="0">
              <a:solidFill>
                <a:schemeClr val="bg1"/>
              </a:solidFill>
              <a:ea typeface="ＭＳ Ｐゴシック"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Content Placeholder 8"/>
          <p:cNvSpPr>
            <a:spLocks noGrp="1"/>
          </p:cNvSpPr>
          <p:nvPr>
            <p:ph sz="quarter" idx="4294967295"/>
          </p:nvPr>
        </p:nvSpPr>
        <p:spPr bwMode="auto">
          <a:xfrm>
            <a:off x="685800" y="1447800"/>
            <a:ext cx="78486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defRPr/>
            </a:pPr>
            <a:r>
              <a:rPr lang="en-US" sz="1400" dirty="0" smtClean="0">
                <a:ea typeface="ＭＳ Ｐゴシック" pitchFamily="34" charset="-128"/>
              </a:rPr>
              <a:t>Help your child prepare to talk to a teacher or counselor about AP.  Here are some questions to encourage your child to think about:</a:t>
            </a:r>
            <a:br>
              <a:rPr lang="en-US" sz="1400" dirty="0" smtClean="0">
                <a:ea typeface="ＭＳ Ｐゴシック" pitchFamily="34" charset="-128"/>
              </a:rPr>
            </a:br>
            <a:endParaRPr lang="en-US" sz="1400" dirty="0" smtClean="0">
              <a:ea typeface="ＭＳ Ｐゴシック" pitchFamily="34" charset="-128"/>
            </a:endParaRPr>
          </a:p>
          <a:p>
            <a:pPr marL="0" indent="0">
              <a:defRPr/>
            </a:pPr>
            <a:r>
              <a:rPr lang="en-US" sz="1400" b="1" dirty="0" smtClean="0">
                <a:ea typeface="ＭＳ Ｐゴシック" pitchFamily="34" charset="-128"/>
              </a:rPr>
              <a:t>What AP course is right for me? </a:t>
            </a:r>
          </a:p>
          <a:p>
            <a:pPr marL="0" indent="0">
              <a:defRPr/>
            </a:pPr>
            <a:r>
              <a:rPr lang="en-US" sz="1400" dirty="0" smtClean="0">
                <a:ea typeface="ＭＳ Ｐゴシック" pitchFamily="34" charset="-128"/>
              </a:rPr>
              <a:t>Before you talk to a teacher or counselor, think about what interests you:</a:t>
            </a:r>
          </a:p>
          <a:p>
            <a:pPr marL="285750" indent="-285750">
              <a:buClr>
                <a:srgbClr val="6FB867"/>
              </a:buClr>
              <a:buFont typeface="Arial" panose="020B0604020202020204" pitchFamily="34" charset="0"/>
              <a:buChar char="•"/>
              <a:defRPr/>
            </a:pPr>
            <a:r>
              <a:rPr lang="en-US" sz="1400" dirty="0" smtClean="0">
                <a:ea typeface="ＭＳ Ｐゴシック" pitchFamily="34" charset="-128"/>
              </a:rPr>
              <a:t>Which courses do you enjoy most in school? In which subjects do you excel?</a:t>
            </a:r>
          </a:p>
          <a:p>
            <a:pPr marL="285750" indent="-285750">
              <a:buClr>
                <a:srgbClr val="6FB867"/>
              </a:buClr>
              <a:buFont typeface="Arial" panose="020B0604020202020204" pitchFamily="34" charset="0"/>
              <a:buChar char="•"/>
              <a:defRPr/>
            </a:pPr>
            <a:r>
              <a:rPr lang="en-US" sz="1400" dirty="0" smtClean="0">
                <a:ea typeface="ＭＳ Ｐゴシック" pitchFamily="34" charset="-128"/>
              </a:rPr>
              <a:t>What college majors are you considering? What careers excite you?</a:t>
            </a:r>
          </a:p>
          <a:p>
            <a:pPr marL="0" indent="0">
              <a:buClr>
                <a:srgbClr val="6FB867"/>
              </a:buClr>
              <a:defRPr/>
            </a:pPr>
            <a:r>
              <a:rPr lang="en-US" sz="1400" dirty="0" smtClean="0">
                <a:ea typeface="ＭＳ Ｐゴシック" pitchFamily="34" charset="-128"/>
              </a:rPr>
              <a:t/>
            </a:r>
            <a:br>
              <a:rPr lang="en-US" sz="1400" dirty="0" smtClean="0">
                <a:ea typeface="ＭＳ Ｐゴシック" pitchFamily="34" charset="-128"/>
              </a:rPr>
            </a:br>
            <a:r>
              <a:rPr lang="en-US" sz="1400" dirty="0" smtClean="0">
                <a:ea typeface="ＭＳ Ｐゴシック" pitchFamily="34" charset="-128"/>
              </a:rPr>
              <a:t>Ask your counselor or teacher the following questions:</a:t>
            </a:r>
          </a:p>
          <a:p>
            <a:pPr marL="285750" indent="-285750">
              <a:buClr>
                <a:srgbClr val="6FB867"/>
              </a:buClr>
              <a:buFont typeface="Arial" panose="020B0604020202020204" pitchFamily="34" charset="0"/>
              <a:buChar char="•"/>
              <a:defRPr/>
            </a:pPr>
            <a:r>
              <a:rPr lang="en-US" sz="1400" dirty="0" smtClean="0">
                <a:ea typeface="ＭＳ Ｐゴシック" pitchFamily="34" charset="-128"/>
              </a:rPr>
              <a:t>In which AP courses at our school am I likely to do well?</a:t>
            </a:r>
          </a:p>
          <a:p>
            <a:pPr marL="285750" indent="-285750">
              <a:buClr>
                <a:srgbClr val="6FB867"/>
              </a:buClr>
              <a:buFont typeface="Arial" panose="020B0604020202020204" pitchFamily="34" charset="0"/>
              <a:buChar char="•"/>
              <a:defRPr/>
            </a:pPr>
            <a:r>
              <a:rPr lang="en-US" sz="1400" dirty="0" smtClean="0">
                <a:ea typeface="ＭＳ Ｐゴシック" pitchFamily="34" charset="-128"/>
              </a:rPr>
              <a:t>Are there other courses that can help me succeed in AP or prepare me for college and careers?</a:t>
            </a:r>
          </a:p>
          <a:p>
            <a:pPr marL="0" indent="0">
              <a:defRPr/>
            </a:pPr>
            <a:r>
              <a:rPr lang="en-US" sz="1400" b="1" dirty="0" smtClean="0">
                <a:ea typeface="ＭＳ Ｐゴシック" pitchFamily="34" charset="-128"/>
              </a:rPr>
              <a:t/>
            </a:r>
            <a:br>
              <a:rPr lang="en-US" sz="1400" b="1" dirty="0" smtClean="0">
                <a:ea typeface="ＭＳ Ｐゴシック" pitchFamily="34" charset="-128"/>
              </a:rPr>
            </a:br>
            <a:r>
              <a:rPr lang="en-US" sz="1400" b="1" dirty="0" smtClean="0">
                <a:ea typeface="ＭＳ Ｐゴシック" pitchFamily="34" charset="-128"/>
              </a:rPr>
              <a:t>What steps do I need to take? </a:t>
            </a:r>
          </a:p>
          <a:p>
            <a:pPr marL="285750" indent="-285750">
              <a:buClr>
                <a:srgbClr val="6FB867"/>
              </a:buClr>
              <a:buFont typeface="Arial" panose="020B0604020202020204" pitchFamily="34" charset="0"/>
              <a:buChar char="•"/>
              <a:defRPr/>
            </a:pPr>
            <a:r>
              <a:rPr lang="en-US" sz="1400" dirty="0" smtClean="0">
                <a:ea typeface="ＭＳ Ｐゴシック" pitchFamily="34" charset="-128"/>
              </a:rPr>
              <a:t>What is our school</a:t>
            </a:r>
            <a:r>
              <a:rPr lang="en-US" altLang="en-US" sz="1400" dirty="0" smtClean="0">
                <a:ea typeface="ＭＳ Ｐゴシック" pitchFamily="34" charset="-128"/>
              </a:rPr>
              <a:t>’</a:t>
            </a:r>
            <a:r>
              <a:rPr lang="en-US" sz="1400" dirty="0" smtClean="0">
                <a:ea typeface="ＭＳ Ｐゴシック" pitchFamily="34" charset="-128"/>
              </a:rPr>
              <a:t>s enrollment deadline?</a:t>
            </a:r>
          </a:p>
          <a:p>
            <a:pPr marL="285750" indent="-285750">
              <a:buClr>
                <a:srgbClr val="6FB867"/>
              </a:buClr>
              <a:buFont typeface="Arial" panose="020B0604020202020204" pitchFamily="34" charset="0"/>
              <a:buChar char="•"/>
              <a:defRPr/>
            </a:pPr>
            <a:r>
              <a:rPr lang="en-US" sz="1400" dirty="0" smtClean="0">
                <a:ea typeface="ＭＳ Ｐゴシック" pitchFamily="34" charset="-128"/>
              </a:rPr>
              <a:t>May I speak with a student who has taken an AP course?</a:t>
            </a:r>
          </a:p>
          <a:p>
            <a:pPr marL="285750" indent="-285750">
              <a:buClr>
                <a:srgbClr val="6FB867"/>
              </a:buClr>
              <a:buFont typeface="Arial" panose="020B0604020202020204" pitchFamily="34" charset="0"/>
              <a:buChar char="•"/>
              <a:defRPr/>
            </a:pPr>
            <a:r>
              <a:rPr lang="en-US" sz="1400" dirty="0" smtClean="0">
                <a:ea typeface="ＭＳ Ｐゴシック" pitchFamily="34" charset="-128"/>
              </a:rPr>
              <a:t>Are there study groups or people who can offer help if I need it?</a:t>
            </a:r>
          </a:p>
          <a:p>
            <a:pPr marL="285750" indent="-285750">
              <a:buClr>
                <a:srgbClr val="6FB867"/>
              </a:buClr>
              <a:buFont typeface="Arial" panose="020B0604020202020204" pitchFamily="34" charset="0"/>
              <a:buChar char="•"/>
              <a:defRPr/>
            </a:pPr>
            <a:r>
              <a:rPr lang="en-US" sz="1400" dirty="0" smtClean="0">
                <a:ea typeface="ＭＳ Ｐゴシック" pitchFamily="34" charset="-128"/>
              </a:rPr>
              <a:t>What can I do next to help me prepare for AP? </a:t>
            </a:r>
          </a:p>
        </p:txBody>
      </p:sp>
      <p:sp>
        <p:nvSpPr>
          <p:cNvPr id="47106" name="Title 7"/>
          <p:cNvSpPr>
            <a:spLocks noGrp="1"/>
          </p:cNvSpPr>
          <p:nvPr>
            <p:ph type="title"/>
          </p:nvPr>
        </p:nvSpPr>
        <p:spPr>
          <a:xfrm>
            <a:off x="0" y="457200"/>
            <a:ext cx="9220200" cy="685800"/>
          </a:xfrm>
        </p:spPr>
        <p:txBody>
          <a:bodyPr/>
          <a:lstStyle/>
          <a:p>
            <a:pPr>
              <a:defRPr/>
            </a:pPr>
            <a:r>
              <a:rPr lang="en-US" sz="2800" dirty="0" smtClean="0"/>
              <a:t>AP</a:t>
            </a:r>
            <a:r>
              <a:rPr lang="en-US" sz="2800" baseline="30000" dirty="0" smtClean="0">
                <a:ea typeface="ＭＳ Ｐゴシック" pitchFamily="34" charset="-128"/>
              </a:rPr>
              <a:t>®</a:t>
            </a:r>
            <a:r>
              <a:rPr lang="en-US" sz="2800" dirty="0" smtClean="0"/>
              <a:t>: Start the Conversation</a:t>
            </a:r>
            <a:endParaRPr sz="2800" dirty="0">
              <a:ea typeface="ＭＳ Ｐゴシック" charset="0"/>
            </a:endParaRPr>
          </a:p>
        </p:txBody>
      </p:sp>
      <p:sp>
        <p:nvSpPr>
          <p:cNvPr id="50179" name="TextBox 4"/>
          <p:cNvSpPr txBox="1">
            <a:spLocks noChangeArrowheads="1"/>
          </p:cNvSpPr>
          <p:nvPr/>
        </p:nvSpPr>
        <p:spPr bwMode="auto">
          <a:xfrm>
            <a:off x="2355850" y="1320800"/>
            <a:ext cx="1841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Content Placeholder 8"/>
          <p:cNvSpPr>
            <a:spLocks noGrp="1"/>
          </p:cNvSpPr>
          <p:nvPr>
            <p:ph sz="quarter" idx="4294967295"/>
          </p:nvPr>
        </p:nvSpPr>
        <p:spPr bwMode="auto">
          <a:xfrm>
            <a:off x="1066800" y="1447800"/>
            <a:ext cx="7086600" cy="41148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285750" indent="-285750">
              <a:spcAft>
                <a:spcPts val="1800"/>
              </a:spcAft>
              <a:buClr>
                <a:srgbClr val="6FB867"/>
              </a:buClr>
              <a:buFont typeface="Arial" panose="020B0604020202020204" pitchFamily="34" charset="0"/>
              <a:buChar char="•"/>
              <a:defRPr/>
            </a:pPr>
            <a:r>
              <a:rPr dirty="0" smtClean="0">
                <a:ea typeface="ＭＳ Ｐゴシック" pitchFamily="34" charset="-128"/>
              </a:rPr>
              <a:t>AP information: </a:t>
            </a:r>
            <a:r>
              <a:rPr lang="en-US" dirty="0" smtClean="0">
                <a:hlinkClick r:id="rId3"/>
              </a:rPr>
              <a:t>apstudent.collegeboard.org</a:t>
            </a:r>
            <a:endParaRPr dirty="0" smtClean="0">
              <a:ea typeface="ＭＳ Ｐゴシック" pitchFamily="34" charset="-128"/>
            </a:endParaRPr>
          </a:p>
          <a:p>
            <a:pPr marL="285750" indent="-285750">
              <a:spcAft>
                <a:spcPts val="1800"/>
              </a:spcAft>
              <a:buClr>
                <a:srgbClr val="6FB867"/>
              </a:buClr>
              <a:buFont typeface="Arial" panose="020B0604020202020204" pitchFamily="34" charset="0"/>
              <a:buChar char="•"/>
              <a:defRPr/>
            </a:pPr>
            <a:r>
              <a:rPr dirty="0" smtClean="0">
                <a:ea typeface="ＭＳ Ｐゴシック" pitchFamily="34" charset="-128"/>
              </a:rPr>
              <a:t>College and Career Planning: </a:t>
            </a:r>
            <a:r>
              <a:rPr u="sng" dirty="0" smtClean="0">
                <a:solidFill>
                  <a:srgbClr val="4083CF"/>
                </a:solidFill>
                <a:ea typeface="ＭＳ Ｐゴシック" pitchFamily="34" charset="-128"/>
                <a:hlinkClick r:id="rId4" action="ppaction://hlinkfile"/>
              </a:rPr>
              <a:t>bigfuture.org</a:t>
            </a:r>
            <a:endParaRPr dirty="0" smtClean="0">
              <a:ea typeface="ＭＳ Ｐゴシック" pitchFamily="34" charset="-128"/>
            </a:endParaRPr>
          </a:p>
          <a:p>
            <a:pPr marL="285750" indent="-285750">
              <a:spcAft>
                <a:spcPts val="1800"/>
              </a:spcAft>
              <a:buClr>
                <a:srgbClr val="6FB867"/>
              </a:buClr>
              <a:buFont typeface="Arial" panose="020B0604020202020204" pitchFamily="34" charset="0"/>
              <a:buChar char="•"/>
              <a:defRPr/>
            </a:pPr>
            <a:r>
              <a:rPr dirty="0" smtClean="0">
                <a:ea typeface="ＭＳ Ｐゴシック" pitchFamily="34" charset="-128"/>
              </a:rPr>
              <a:t>Personalized feedback, practice and college planning based on your PSAT/NMSQT</a:t>
            </a:r>
            <a:r>
              <a:rPr lang="en-US" baseline="30000" dirty="0" smtClean="0">
                <a:ea typeface="ＭＳ Ｐゴシック" pitchFamily="34" charset="-128"/>
              </a:rPr>
              <a:t>®</a:t>
            </a:r>
            <a:r>
              <a:rPr dirty="0" smtClean="0">
                <a:ea typeface="ＭＳ Ｐゴシック" pitchFamily="34" charset="-128"/>
              </a:rPr>
              <a:t> results: My College </a:t>
            </a:r>
            <a:r>
              <a:rPr dirty="0" err="1" smtClean="0">
                <a:ea typeface="ＭＳ Ｐゴシック" pitchFamily="34" charset="-128"/>
              </a:rPr>
              <a:t>QuickStart</a:t>
            </a:r>
            <a:r>
              <a:rPr lang="en-US" dirty="0" smtClean="0">
                <a:ea typeface="ＭＳ Ｐゴシック" pitchFamily="34" charset="-128"/>
              </a:rPr>
              <a:t>™ </a:t>
            </a:r>
            <a:r>
              <a:rPr lang="en-US" dirty="0" smtClean="0">
                <a:ea typeface="ＭＳ Ｐゴシック" pitchFamily="34" charset="-128"/>
                <a:hlinkClick r:id="rId5"/>
              </a:rPr>
              <a:t>www.</a:t>
            </a:r>
            <a:r>
              <a:rPr lang="en-US" dirty="0" smtClean="0">
                <a:hlinkClick r:id="rId5"/>
              </a:rPr>
              <a:t>collegeboard.org/quickstart</a:t>
            </a:r>
            <a:endParaRPr dirty="0" smtClean="0">
              <a:ea typeface="ＭＳ Ｐゴシック" pitchFamily="34" charset="-128"/>
            </a:endParaRPr>
          </a:p>
          <a:p>
            <a:pPr marL="285750" indent="-285750">
              <a:spcAft>
                <a:spcPts val="1800"/>
              </a:spcAft>
              <a:buClr>
                <a:srgbClr val="6FB867"/>
              </a:buClr>
              <a:buFont typeface="Arial" panose="020B0604020202020204" pitchFamily="34" charset="0"/>
              <a:buChar char="•"/>
              <a:defRPr/>
            </a:pPr>
            <a:r>
              <a:rPr dirty="0" smtClean="0">
                <a:ea typeface="ＭＳ Ｐゴシック" pitchFamily="34" charset="-128"/>
              </a:rPr>
              <a:t>AP credit policy information from colleges and universities: </a:t>
            </a:r>
            <a:r>
              <a:rPr dirty="0" smtClean="0">
                <a:solidFill>
                  <a:srgbClr val="4083CF"/>
                </a:solidFill>
                <a:ea typeface="ＭＳ Ｐゴシック" pitchFamily="34" charset="-128"/>
                <a:hlinkClick r:id="rId6"/>
              </a:rPr>
              <a:t>www.collegeboard.org/apcreditpolicy</a:t>
            </a:r>
            <a:endParaRPr dirty="0" smtClean="0">
              <a:solidFill>
                <a:srgbClr val="4083CF"/>
              </a:solidFill>
              <a:ea typeface="ＭＳ Ｐゴシック" pitchFamily="34" charset="-128"/>
            </a:endParaRPr>
          </a:p>
        </p:txBody>
      </p:sp>
      <p:sp>
        <p:nvSpPr>
          <p:cNvPr id="49154" name="Title 7"/>
          <p:cNvSpPr>
            <a:spLocks noGrp="1"/>
          </p:cNvSpPr>
          <p:nvPr>
            <p:ph type="title"/>
          </p:nvPr>
        </p:nvSpPr>
        <p:spPr>
          <a:xfrm>
            <a:off x="0" y="457200"/>
            <a:ext cx="9220200" cy="685800"/>
          </a:xfrm>
        </p:spPr>
        <p:txBody>
          <a:bodyPr/>
          <a:lstStyle/>
          <a:p>
            <a:pPr>
              <a:defRPr/>
            </a:pPr>
            <a:r>
              <a:rPr lang="en-US" sz="2800" dirty="0" smtClean="0">
                <a:ea typeface="ＭＳ Ｐゴシック" pitchFamily="34" charset="-128"/>
              </a:rPr>
              <a:t>AP</a:t>
            </a:r>
            <a:r>
              <a:rPr lang="en-US" sz="2800" baseline="30000" dirty="0" smtClean="0">
                <a:ea typeface="ＭＳ Ｐゴシック" pitchFamily="34" charset="-128"/>
              </a:rPr>
              <a:t>®</a:t>
            </a:r>
            <a:r>
              <a:rPr lang="en-US" sz="2800" dirty="0" smtClean="0">
                <a:ea typeface="ＭＳ Ｐゴシック" pitchFamily="34" charset="-128"/>
              </a:rPr>
              <a:t>: Resources Worth Exploring for Students and Families </a:t>
            </a:r>
            <a:endParaRPr sz="2800" dirty="0" smtClean="0">
              <a:ea typeface="ＭＳ Ｐゴシック" pitchFamily="34" charset="-128"/>
            </a:endParaRPr>
          </a:p>
        </p:txBody>
      </p:sp>
      <p:sp>
        <p:nvSpPr>
          <p:cNvPr id="52227" name="TextBox 4"/>
          <p:cNvSpPr txBox="1">
            <a:spLocks noChangeArrowheads="1"/>
          </p:cNvSpPr>
          <p:nvPr/>
        </p:nvSpPr>
        <p:spPr bwMode="auto">
          <a:xfrm>
            <a:off x="2355850" y="1320800"/>
            <a:ext cx="1841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100">
                <a:solidFill>
                  <a:schemeClr val="tx1"/>
                </a:solidFill>
                <a:latin typeface="Arial" charset="0"/>
                <a:ea typeface="ＭＳ Ｐゴシック" charset="0"/>
                <a:cs typeface="ＭＳ Ｐゴシック" charset="0"/>
              </a:defRPr>
            </a:lvl1pPr>
            <a:lvl2pPr marL="742950" indent="-285750" eaLnBrk="0" hangingPunct="0">
              <a:defRPr sz="1100">
                <a:solidFill>
                  <a:schemeClr val="tx1"/>
                </a:solidFill>
                <a:latin typeface="Arial" charset="0"/>
                <a:ea typeface="ＭＳ Ｐゴシック" charset="0"/>
              </a:defRPr>
            </a:lvl2pPr>
            <a:lvl3pPr marL="1143000" indent="-228600" eaLnBrk="0" hangingPunct="0">
              <a:defRPr sz="1100">
                <a:solidFill>
                  <a:schemeClr val="tx1"/>
                </a:solidFill>
                <a:latin typeface="Arial" charset="0"/>
                <a:ea typeface="ＭＳ Ｐゴシック" charset="0"/>
              </a:defRPr>
            </a:lvl3pPr>
            <a:lvl4pPr marL="1600200" indent="-228600" eaLnBrk="0" hangingPunct="0">
              <a:defRPr sz="1100">
                <a:solidFill>
                  <a:schemeClr val="tx1"/>
                </a:solidFill>
                <a:latin typeface="Arial" charset="0"/>
                <a:ea typeface="ＭＳ Ｐゴシック" charset="0"/>
              </a:defRPr>
            </a:lvl4pPr>
            <a:lvl5pPr marL="2057400" indent="-228600" eaLnBrk="0" hangingPunct="0">
              <a:defRPr sz="1100">
                <a:solidFill>
                  <a:schemeClr val="tx1"/>
                </a:solidFill>
                <a:latin typeface="Arial" charset="0"/>
                <a:ea typeface="ＭＳ Ｐゴシック" charset="0"/>
              </a:defRPr>
            </a:lvl5pPr>
            <a:lvl6pPr marL="2514600" indent="-228600" eaLnBrk="0" fontAlgn="base" hangingPunct="0">
              <a:spcBef>
                <a:spcPct val="0"/>
              </a:spcBef>
              <a:spcAft>
                <a:spcPct val="0"/>
              </a:spcAft>
              <a:defRPr sz="1100">
                <a:solidFill>
                  <a:schemeClr val="tx1"/>
                </a:solidFill>
                <a:latin typeface="Arial" charset="0"/>
                <a:ea typeface="ＭＳ Ｐゴシック" charset="0"/>
              </a:defRPr>
            </a:lvl6pPr>
            <a:lvl7pPr marL="2971800" indent="-228600" eaLnBrk="0" fontAlgn="base" hangingPunct="0">
              <a:spcBef>
                <a:spcPct val="0"/>
              </a:spcBef>
              <a:spcAft>
                <a:spcPct val="0"/>
              </a:spcAft>
              <a:defRPr sz="1100">
                <a:solidFill>
                  <a:schemeClr val="tx1"/>
                </a:solidFill>
                <a:latin typeface="Arial" charset="0"/>
                <a:ea typeface="ＭＳ Ｐゴシック" charset="0"/>
              </a:defRPr>
            </a:lvl7pPr>
            <a:lvl8pPr marL="3429000" indent="-228600" eaLnBrk="0" fontAlgn="base" hangingPunct="0">
              <a:spcBef>
                <a:spcPct val="0"/>
              </a:spcBef>
              <a:spcAft>
                <a:spcPct val="0"/>
              </a:spcAft>
              <a:defRPr sz="1100">
                <a:solidFill>
                  <a:schemeClr val="tx1"/>
                </a:solidFill>
                <a:latin typeface="Arial" charset="0"/>
                <a:ea typeface="ＭＳ Ｐゴシック" charset="0"/>
              </a:defRPr>
            </a:lvl8pPr>
            <a:lvl9pPr marL="3886200" indent="-228600" eaLnBrk="0" fontAlgn="base" hangingPunct="0">
              <a:spcBef>
                <a:spcPct val="0"/>
              </a:spcBef>
              <a:spcAft>
                <a:spcPct val="0"/>
              </a:spcAft>
              <a:defRPr sz="1100">
                <a:solidFill>
                  <a:schemeClr val="tx1"/>
                </a:solidFill>
                <a:latin typeface="Arial" charset="0"/>
                <a:ea typeface="ＭＳ Ｐゴシック" charset="0"/>
              </a:defRPr>
            </a:lvl9pPr>
          </a:lstStyle>
          <a:p>
            <a:pPr eaLnBrk="1" hangingPunct="1"/>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4083CF"/>
      </a:hlink>
      <a:folHlink>
        <a:srgbClr val="FEC60B"/>
      </a:folHlink>
    </a:clrScheme>
    <a:fontScheme name="Custom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8673</TotalTime>
  <Words>899</Words>
  <Application>Microsoft Office PowerPoint</Application>
  <PresentationFormat>On-screen Show (4:3)</PresentationFormat>
  <Paragraphs>89</Paragraphs>
  <Slides>16</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ＭＳ Ｐゴシック</vt:lpstr>
      <vt:lpstr>Arial</vt:lpstr>
      <vt:lpstr>Calibri</vt:lpstr>
      <vt:lpstr>Calibri (Headings)</vt:lpstr>
      <vt:lpstr>Serifa Std 55 Roman</vt:lpstr>
      <vt:lpstr>Wingdings</vt:lpstr>
      <vt:lpstr>Office Theme</vt:lpstr>
      <vt:lpstr>An Introduction to the  Advanced Placement Program®</vt:lpstr>
      <vt:lpstr>What Are Advanced Placement® Courses?</vt:lpstr>
      <vt:lpstr>Advanced Placement ®: The Basics</vt:lpstr>
      <vt:lpstr>AP®: The Benefits</vt:lpstr>
      <vt:lpstr> AP®: The Benefits</vt:lpstr>
      <vt:lpstr>AP® from the College Admissions Perspective</vt:lpstr>
      <vt:lpstr>AP®: Skills &amp; Advantages that Last a Lifetime</vt:lpstr>
      <vt:lpstr>AP® Helps Students Graduate on Time &amp; Save Money</vt:lpstr>
      <vt:lpstr>AP® Expands Students’ Options</vt:lpstr>
      <vt:lpstr>AP®: A More Engaging Learning Experience</vt:lpstr>
      <vt:lpstr>AP® Exams</vt:lpstr>
      <vt:lpstr>AP® Exams</vt:lpstr>
      <vt:lpstr>Credit and Placement Opportunities</vt:lpstr>
      <vt:lpstr>Next Steps: Help Your Child Make the Best Choices</vt:lpstr>
      <vt:lpstr>AP®: Start the Conversation</vt:lpstr>
      <vt:lpstr>AP®: Resources Worth Exploring for Students and Families </vt:lpstr>
    </vt:vector>
  </TitlesOfParts>
  <Company>Hawthorne Visual Communications,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knortey</dc:creator>
  <cp:lastModifiedBy>Weinberg, Mortimer M</cp:lastModifiedBy>
  <cp:revision>789</cp:revision>
  <cp:lastPrinted>2013-04-24T15:30:45Z</cp:lastPrinted>
  <dcterms:created xsi:type="dcterms:W3CDTF">2013-01-11T21:38:43Z</dcterms:created>
  <dcterms:modified xsi:type="dcterms:W3CDTF">2017-01-30T13:25:11Z</dcterms:modified>
</cp:coreProperties>
</file>