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67" r:id="rId1"/>
    <p:sldMasterId id="2147485800" r:id="rId2"/>
    <p:sldMasterId id="2147486271" r:id="rId3"/>
  </p:sldMasterIdLst>
  <p:notesMasterIdLst>
    <p:notesMasterId r:id="rId16"/>
  </p:notesMasterIdLst>
  <p:handoutMasterIdLst>
    <p:handoutMasterId r:id="rId17"/>
  </p:handoutMasterIdLst>
  <p:sldIdLst>
    <p:sldId id="256" r:id="rId4"/>
    <p:sldId id="320" r:id="rId5"/>
    <p:sldId id="302" r:id="rId6"/>
    <p:sldId id="304" r:id="rId7"/>
    <p:sldId id="310" r:id="rId8"/>
    <p:sldId id="311" r:id="rId9"/>
    <p:sldId id="272" r:id="rId10"/>
    <p:sldId id="321" r:id="rId11"/>
    <p:sldId id="312" r:id="rId12"/>
    <p:sldId id="274" r:id="rId13"/>
    <p:sldId id="317" r:id="rId14"/>
    <p:sldId id="316" r:id="rId15"/>
  </p:sldIdLst>
  <p:sldSz cx="9144000" cy="6858000" type="screen4x3"/>
  <p:notesSz cx="7000875" cy="92297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1" autoAdjust="0"/>
    <p:restoredTop sz="94676" autoAdjust="0"/>
  </p:normalViewPr>
  <p:slideViewPr>
    <p:cSldViewPr>
      <p:cViewPr varScale="1">
        <p:scale>
          <a:sx n="87" d="100"/>
          <a:sy n="87" d="100"/>
        </p:scale>
        <p:origin x="1500" y="90"/>
      </p:cViewPr>
      <p:guideLst>
        <p:guide orient="horz" pos="2160"/>
        <p:guide pos="2880"/>
      </p:guideLst>
    </p:cSldViewPr>
  </p:slideViewPr>
  <p:outlineViewPr>
    <p:cViewPr>
      <p:scale>
        <a:sx n="33" d="100"/>
        <a:sy n="33" d="100"/>
      </p:scale>
      <p:origin x="0" y="650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199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3713" cy="461487"/>
          </a:xfrm>
          <a:prstGeom prst="rect">
            <a:avLst/>
          </a:prstGeom>
        </p:spPr>
        <p:txBody>
          <a:bodyPr vert="horz" lIns="90973" tIns="45486" rIns="90973" bIns="45486" rtlCol="0"/>
          <a:lstStyle>
            <a:lvl1pPr algn="l">
              <a:defRPr sz="1200"/>
            </a:lvl1pPr>
          </a:lstStyle>
          <a:p>
            <a:endParaRPr lang="en-US" dirty="0"/>
          </a:p>
        </p:txBody>
      </p:sp>
      <p:sp>
        <p:nvSpPr>
          <p:cNvPr id="3" name="Date Placeholder 2"/>
          <p:cNvSpPr>
            <a:spLocks noGrp="1"/>
          </p:cNvSpPr>
          <p:nvPr>
            <p:ph type="dt" sz="quarter" idx="1"/>
          </p:nvPr>
        </p:nvSpPr>
        <p:spPr>
          <a:xfrm>
            <a:off x="3965542" y="0"/>
            <a:ext cx="3033713" cy="461487"/>
          </a:xfrm>
          <a:prstGeom prst="rect">
            <a:avLst/>
          </a:prstGeom>
        </p:spPr>
        <p:txBody>
          <a:bodyPr vert="horz" lIns="90973" tIns="45486" rIns="90973" bIns="45486" rtlCol="0"/>
          <a:lstStyle>
            <a:lvl1pPr algn="r">
              <a:defRPr sz="1200"/>
            </a:lvl1pPr>
          </a:lstStyle>
          <a:p>
            <a:fld id="{EA01B749-EA8C-4DD2-8D2F-708AF9F785D4}" type="datetimeFigureOut">
              <a:rPr lang="en-US" smtClean="0"/>
              <a:t>10/17/2017</a:t>
            </a:fld>
            <a:endParaRPr lang="en-US" dirty="0"/>
          </a:p>
        </p:txBody>
      </p:sp>
      <p:sp>
        <p:nvSpPr>
          <p:cNvPr id="4" name="Footer Placeholder 3"/>
          <p:cNvSpPr>
            <a:spLocks noGrp="1"/>
          </p:cNvSpPr>
          <p:nvPr>
            <p:ph type="ftr" sz="quarter" idx="2"/>
          </p:nvPr>
        </p:nvSpPr>
        <p:spPr>
          <a:xfrm>
            <a:off x="1" y="8766638"/>
            <a:ext cx="3033713" cy="461487"/>
          </a:xfrm>
          <a:prstGeom prst="rect">
            <a:avLst/>
          </a:prstGeom>
        </p:spPr>
        <p:txBody>
          <a:bodyPr vert="horz" lIns="90973" tIns="45486" rIns="90973" bIns="4548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5542" y="8766638"/>
            <a:ext cx="3033713" cy="461487"/>
          </a:xfrm>
          <a:prstGeom prst="rect">
            <a:avLst/>
          </a:prstGeom>
        </p:spPr>
        <p:txBody>
          <a:bodyPr vert="horz" lIns="90973" tIns="45486" rIns="90973" bIns="45486" rtlCol="0" anchor="b"/>
          <a:lstStyle>
            <a:lvl1pPr algn="r">
              <a:defRPr sz="1200"/>
            </a:lvl1pPr>
          </a:lstStyle>
          <a:p>
            <a:fld id="{46C51A09-B2E8-4283-A78F-AF1B5E25E3F4}" type="slidenum">
              <a:rPr lang="en-US" smtClean="0"/>
              <a:t>‹#›</a:t>
            </a:fld>
            <a:endParaRPr lang="en-US" dirty="0"/>
          </a:p>
        </p:txBody>
      </p:sp>
    </p:spTree>
    <p:extLst>
      <p:ext uri="{BB962C8B-B14F-4D97-AF65-F5344CB8AC3E}">
        <p14:creationId xmlns:p14="http://schemas.microsoft.com/office/powerpoint/2010/main" val="48268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3713" cy="461964"/>
          </a:xfrm>
          <a:prstGeom prst="rect">
            <a:avLst/>
          </a:prstGeom>
        </p:spPr>
        <p:txBody>
          <a:bodyPr vert="horz" lIns="90973" tIns="45486" rIns="90973" bIns="45486" rtlCol="0"/>
          <a:lstStyle>
            <a:lvl1pPr algn="l">
              <a:defRPr sz="1200"/>
            </a:lvl1pPr>
          </a:lstStyle>
          <a:p>
            <a:endParaRPr lang="en-US" dirty="0"/>
          </a:p>
        </p:txBody>
      </p:sp>
      <p:sp>
        <p:nvSpPr>
          <p:cNvPr id="3" name="Date Placeholder 2"/>
          <p:cNvSpPr>
            <a:spLocks noGrp="1"/>
          </p:cNvSpPr>
          <p:nvPr>
            <p:ph type="dt" idx="1"/>
          </p:nvPr>
        </p:nvSpPr>
        <p:spPr>
          <a:xfrm>
            <a:off x="3965575" y="0"/>
            <a:ext cx="3033713" cy="461964"/>
          </a:xfrm>
          <a:prstGeom prst="rect">
            <a:avLst/>
          </a:prstGeom>
        </p:spPr>
        <p:txBody>
          <a:bodyPr vert="horz" lIns="90973" tIns="45486" rIns="90973" bIns="45486" rtlCol="0"/>
          <a:lstStyle>
            <a:lvl1pPr algn="r">
              <a:defRPr sz="1200"/>
            </a:lvl1pPr>
          </a:lstStyle>
          <a:p>
            <a:fld id="{40BB696C-2DA1-4F32-AF63-153AF678EEBD}" type="datetimeFigureOut">
              <a:rPr lang="en-US" smtClean="0"/>
              <a:t>10/17/2017</a:t>
            </a:fld>
            <a:endParaRPr lang="en-US" dirty="0"/>
          </a:p>
        </p:txBody>
      </p:sp>
      <p:sp>
        <p:nvSpPr>
          <p:cNvPr id="4" name="Slide Image Placeholder 3"/>
          <p:cNvSpPr>
            <a:spLocks noGrp="1" noRot="1" noChangeAspect="1"/>
          </p:cNvSpPr>
          <p:nvPr>
            <p:ph type="sldImg" idx="2"/>
          </p:nvPr>
        </p:nvSpPr>
        <p:spPr>
          <a:xfrm>
            <a:off x="1425575" y="1154113"/>
            <a:ext cx="4149725" cy="3113087"/>
          </a:xfrm>
          <a:prstGeom prst="rect">
            <a:avLst/>
          </a:prstGeom>
          <a:noFill/>
          <a:ln w="12700">
            <a:solidFill>
              <a:prstClr val="black"/>
            </a:solidFill>
          </a:ln>
        </p:spPr>
        <p:txBody>
          <a:bodyPr vert="horz" lIns="90973" tIns="45486" rIns="90973" bIns="45486" rtlCol="0" anchor="ctr"/>
          <a:lstStyle/>
          <a:p>
            <a:endParaRPr lang="en-US" dirty="0"/>
          </a:p>
        </p:txBody>
      </p:sp>
      <p:sp>
        <p:nvSpPr>
          <p:cNvPr id="5" name="Notes Placeholder 4"/>
          <p:cNvSpPr>
            <a:spLocks noGrp="1"/>
          </p:cNvSpPr>
          <p:nvPr>
            <p:ph type="body" sz="quarter" idx="3"/>
          </p:nvPr>
        </p:nvSpPr>
        <p:spPr>
          <a:xfrm>
            <a:off x="700088" y="4441825"/>
            <a:ext cx="5600700" cy="3633788"/>
          </a:xfrm>
          <a:prstGeom prst="rect">
            <a:avLst/>
          </a:prstGeom>
        </p:spPr>
        <p:txBody>
          <a:bodyPr vert="horz" lIns="90973" tIns="45486" rIns="90973" bIns="454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67763"/>
            <a:ext cx="3033713" cy="461963"/>
          </a:xfrm>
          <a:prstGeom prst="rect">
            <a:avLst/>
          </a:prstGeom>
        </p:spPr>
        <p:txBody>
          <a:bodyPr vert="horz" lIns="90973" tIns="45486" rIns="90973" bIns="454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5575" y="8767763"/>
            <a:ext cx="3033713" cy="461963"/>
          </a:xfrm>
          <a:prstGeom prst="rect">
            <a:avLst/>
          </a:prstGeom>
        </p:spPr>
        <p:txBody>
          <a:bodyPr vert="horz" lIns="90973" tIns="45486" rIns="90973" bIns="45486" rtlCol="0" anchor="b"/>
          <a:lstStyle>
            <a:lvl1pPr algn="r">
              <a:defRPr sz="1200"/>
            </a:lvl1pPr>
          </a:lstStyle>
          <a:p>
            <a:fld id="{C0B6F8A3-02AB-47D2-8BAD-8EC2EBF7D866}" type="slidenum">
              <a:rPr lang="en-US" smtClean="0"/>
              <a:t>‹#›</a:t>
            </a:fld>
            <a:endParaRPr lang="en-US" dirty="0"/>
          </a:p>
        </p:txBody>
      </p:sp>
    </p:spTree>
    <p:extLst>
      <p:ext uri="{BB962C8B-B14F-4D97-AF65-F5344CB8AC3E}">
        <p14:creationId xmlns:p14="http://schemas.microsoft.com/office/powerpoint/2010/main" val="3231583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Steps to developing an SIC “Area of Focus.”  The area of focus can be fairly broad, e.g. family engagement, attendance,</a:t>
            </a:r>
            <a:r>
              <a:rPr lang="en-US" baseline="0" dirty="0" smtClean="0"/>
              <a:t> student achievement in a particular subject, etc.  I generally suggest that SICs make a list of the topics they are interested in working on as they work through each of these steps.  Once they have a comprehensive, list, they can use strategies like letting everyone vote for their top three, and continuing to narrow the list in that way until they identify one or two areas of focus that everyone can live with.</a:t>
            </a:r>
            <a:endParaRPr lang="en-US" dirty="0" smtClean="0"/>
          </a:p>
          <a:p>
            <a:endParaRPr lang="en-US" dirty="0"/>
          </a:p>
          <a:p>
            <a:r>
              <a:rPr lang="en-US" dirty="0" smtClean="0"/>
              <a:t>Fort Mill uses slightly different terms for these areas:</a:t>
            </a:r>
          </a:p>
          <a:p>
            <a:endParaRPr lang="en-US" dirty="0"/>
          </a:p>
          <a:p>
            <a:r>
              <a:rPr lang="en-US" dirty="0" smtClean="0"/>
              <a:t>Teaching and Learning</a:t>
            </a:r>
          </a:p>
          <a:p>
            <a:r>
              <a:rPr lang="en-US" dirty="0" smtClean="0"/>
              <a:t>Continuous Improvement</a:t>
            </a:r>
          </a:p>
          <a:p>
            <a:r>
              <a:rPr lang="en-US" dirty="0" smtClean="0"/>
              <a:t>Leadership and Communication</a:t>
            </a:r>
          </a:p>
          <a:p>
            <a:r>
              <a:rPr lang="en-US" dirty="0" smtClean="0"/>
              <a:t>Safe, Supportive, Inviting Schools</a:t>
            </a:r>
            <a:endParaRPr lang="en-US" dirty="0"/>
          </a:p>
        </p:txBody>
      </p:sp>
      <p:sp>
        <p:nvSpPr>
          <p:cNvPr id="4" name="Slide Number Placeholder 3"/>
          <p:cNvSpPr>
            <a:spLocks noGrp="1"/>
          </p:cNvSpPr>
          <p:nvPr>
            <p:ph type="sldNum" sz="quarter" idx="10"/>
          </p:nvPr>
        </p:nvSpPr>
        <p:spPr/>
        <p:txBody>
          <a:bodyPr/>
          <a:lstStyle/>
          <a:p>
            <a:fld id="{BBE4B64D-CD10-421F-B9B6-66065C23E3D4}" type="slidenum">
              <a:rPr lang="en-US" smtClean="0"/>
              <a:t>2</a:t>
            </a:fld>
            <a:endParaRPr lang="en-US" dirty="0"/>
          </a:p>
        </p:txBody>
      </p:sp>
    </p:spTree>
    <p:extLst>
      <p:ext uri="{BB962C8B-B14F-4D97-AF65-F5344CB8AC3E}">
        <p14:creationId xmlns:p14="http://schemas.microsoft.com/office/powerpoint/2010/main" val="2880363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3</a:t>
            </a:fld>
            <a:endParaRPr lang="en-US" dirty="0"/>
          </a:p>
        </p:txBody>
      </p:sp>
    </p:spTree>
    <p:extLst>
      <p:ext uri="{BB962C8B-B14F-4D97-AF65-F5344CB8AC3E}">
        <p14:creationId xmlns:p14="http://schemas.microsoft.com/office/powerpoint/2010/main" val="2774500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4</a:t>
            </a:fld>
            <a:endParaRPr lang="en-US" dirty="0"/>
          </a:p>
        </p:txBody>
      </p:sp>
    </p:spTree>
    <p:extLst>
      <p:ext uri="{BB962C8B-B14F-4D97-AF65-F5344CB8AC3E}">
        <p14:creationId xmlns:p14="http://schemas.microsoft.com/office/powerpoint/2010/main" val="841208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this as an example to explain what school improvement goals look like and what the different items mean.</a:t>
            </a:r>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5</a:t>
            </a:fld>
            <a:endParaRPr lang="en-US" dirty="0"/>
          </a:p>
        </p:txBody>
      </p:sp>
    </p:spTree>
    <p:extLst>
      <p:ext uri="{BB962C8B-B14F-4D97-AF65-F5344CB8AC3E}">
        <p14:creationId xmlns:p14="http://schemas.microsoft.com/office/powerpoint/2010/main" val="1100963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example to show what an action plan might look like and what information to look for. </a:t>
            </a:r>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6</a:t>
            </a:fld>
            <a:endParaRPr lang="en-US" dirty="0"/>
          </a:p>
        </p:txBody>
      </p:sp>
    </p:spTree>
    <p:extLst>
      <p:ext uri="{BB962C8B-B14F-4D97-AF65-F5344CB8AC3E}">
        <p14:creationId xmlns:p14="http://schemas.microsoft.com/office/powerpoint/2010/main" val="1226766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SIC</a:t>
            </a:r>
            <a:r>
              <a:rPr lang="en-US" baseline="0" dirty="0" smtClean="0"/>
              <a:t>s can adopt goals, strategies and actions directly from their school improvement plan.  This exercise is intended to help SIC members learn how to do that.</a:t>
            </a:r>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7</a:t>
            </a:fld>
            <a:endParaRPr lang="en-US" dirty="0"/>
          </a:p>
        </p:txBody>
      </p:sp>
    </p:spTree>
    <p:extLst>
      <p:ext uri="{BB962C8B-B14F-4D97-AF65-F5344CB8AC3E}">
        <p14:creationId xmlns:p14="http://schemas.microsoft.com/office/powerpoint/2010/main" val="3170062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SIC</a:t>
            </a:r>
            <a:r>
              <a:rPr lang="en-US" baseline="0" dirty="0" smtClean="0"/>
              <a:t>s can adopt goals, strategies and actions directly from their school improvement plan.  This exercise is intended to help SIC members learn how to do that.</a:t>
            </a:r>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8</a:t>
            </a:fld>
            <a:endParaRPr lang="en-US" dirty="0"/>
          </a:p>
        </p:txBody>
      </p:sp>
    </p:spTree>
    <p:extLst>
      <p:ext uri="{BB962C8B-B14F-4D97-AF65-F5344CB8AC3E}">
        <p14:creationId xmlns:p14="http://schemas.microsoft.com/office/powerpoint/2010/main" val="3198144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a concrete example such as an SIC that wants to focus on improving attendance.  The</a:t>
            </a:r>
            <a:r>
              <a:rPr lang="en-US" baseline="0" dirty="0" smtClean="0"/>
              <a:t> bottom line is that you want SICs to try and identify what the cause or causes of their particular attendance problem is before they set goals and plan activities.  They may be able to find out through existing data, or they may need to collect some data.  They may also need to ask someone with expertise on this issue or look at a website like “Attendance Works” to get some sound guidance on how to approach this issue.  The more that they understand the problem, the better able they will be to choose an action that will be effective in achieving improvement.  </a:t>
            </a:r>
            <a:endParaRPr lang="en-US" dirty="0"/>
          </a:p>
        </p:txBody>
      </p:sp>
      <p:sp>
        <p:nvSpPr>
          <p:cNvPr id="4" name="Slide Number Placeholder 3"/>
          <p:cNvSpPr>
            <a:spLocks noGrp="1"/>
          </p:cNvSpPr>
          <p:nvPr>
            <p:ph type="sldNum" sz="quarter" idx="10"/>
          </p:nvPr>
        </p:nvSpPr>
        <p:spPr/>
        <p:txBody>
          <a:bodyPr/>
          <a:lstStyle/>
          <a:p>
            <a:fld id="{C0B6F8A3-02AB-47D2-8BAD-8EC2EBF7D866}" type="slidenum">
              <a:rPr lang="en-US" smtClean="0"/>
              <a:t>9</a:t>
            </a:fld>
            <a:endParaRPr lang="en-US" dirty="0"/>
          </a:p>
        </p:txBody>
      </p:sp>
    </p:spTree>
    <p:extLst>
      <p:ext uri="{BB962C8B-B14F-4D97-AF65-F5344CB8AC3E}">
        <p14:creationId xmlns:p14="http://schemas.microsoft.com/office/powerpoint/2010/main" val="3691228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E.g. Goal:  To</a:t>
            </a:r>
            <a:r>
              <a:rPr lang="en-US" baseline="0" dirty="0" smtClean="0"/>
              <a:t> improve student attendance at our school; Objective:  Student absences in grade 2 will decrease by 5% by the end of this school year as measured by classroom attendance records.  An action might be to create an incentive program for good attendance.  </a:t>
            </a:r>
          </a:p>
        </p:txBody>
      </p:sp>
      <p:sp>
        <p:nvSpPr>
          <p:cNvPr id="4" name="Slide Number Placeholder 3"/>
          <p:cNvSpPr>
            <a:spLocks noGrp="1"/>
          </p:cNvSpPr>
          <p:nvPr>
            <p:ph type="sldNum" sz="quarter" idx="10"/>
          </p:nvPr>
        </p:nvSpPr>
        <p:spPr/>
        <p:txBody>
          <a:bodyPr/>
          <a:lstStyle/>
          <a:p>
            <a:fld id="{C0B6F8A3-02AB-47D2-8BAD-8EC2EBF7D866}" type="slidenum">
              <a:rPr lang="en-US" smtClean="0"/>
              <a:t>10</a:t>
            </a:fld>
            <a:endParaRPr lang="en-US" dirty="0"/>
          </a:p>
        </p:txBody>
      </p:sp>
    </p:spTree>
    <p:extLst>
      <p:ext uri="{BB962C8B-B14F-4D97-AF65-F5344CB8AC3E}">
        <p14:creationId xmlns:p14="http://schemas.microsoft.com/office/powerpoint/2010/main" val="47243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3775203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84728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099559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85102033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33845" y="2507551"/>
            <a:ext cx="386715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7551"/>
            <a:ext cx="38862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DA2F81-80B8-4B51-BD35-3C893BE5C165}" type="slidenum">
              <a:rPr lang="en-US" smtClean="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01667217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DA2F81-80B8-4B51-BD35-3C893BE5C165}"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15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01838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65910250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42236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241304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761247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94815824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835038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145015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24224604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33845" y="2507551"/>
            <a:ext cx="386715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7551"/>
            <a:ext cx="38862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DA2F81-80B8-4B51-BD35-3C893BE5C165}" type="slidenum">
              <a:rPr lang="en-US" smtClean="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3692792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DA2F81-80B8-4B51-BD35-3C893BE5C165}"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9834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77854167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92995123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smtClean="0"/>
              <a:t>Click icon to add picture</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3061269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592265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28148682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fld id="{F0DA2F81-80B8-4B51-BD35-3C893BE5C165}" type="slidenum">
              <a:rPr lang="en-US" smtClean="0"/>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298962808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a:xfrm>
            <a:off x="1972647" y="6108173"/>
            <a:ext cx="5314517" cy="365125"/>
          </a:xfrm>
        </p:spPr>
        <p:txBody>
          <a:bodyPr/>
          <a:lstStyle/>
          <a:p>
            <a:endParaRPr lang="en-US" dirty="0"/>
          </a:p>
        </p:txBody>
      </p:sp>
      <p:sp>
        <p:nvSpPr>
          <p:cNvPr id="6" name="Slide Number Placeholder 5"/>
          <p:cNvSpPr>
            <a:spLocks noGrp="1"/>
          </p:cNvSpPr>
          <p:nvPr>
            <p:ph type="sldNum" sz="quarter" idx="12"/>
          </p:nvPr>
        </p:nvSpPr>
        <p:spPr>
          <a:xfrm>
            <a:off x="8258967" y="6108173"/>
            <a:ext cx="427833" cy="365125"/>
          </a:xfrm>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38400606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273317" y="6116070"/>
            <a:ext cx="413483" cy="365125"/>
          </a:xfrm>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15942281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058567874"/>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3781034759"/>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3011889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318414313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333762608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798219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3165991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2101827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070473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098548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392180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146407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17493367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A0C07-6F34-445C-81AE-D662A93B8DD4}" type="datetimeFigureOut">
              <a:rPr lang="en-US" smtClean="0"/>
              <a:t>10/17/2017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DA2F81-80B8-4B51-BD35-3C893BE5C165}" type="slidenum">
              <a:rPr lang="en-US" smtClean="0"/>
              <a:t>‹#›</a:t>
            </a:fld>
            <a:endParaRPr lang="en-US" dirty="0"/>
          </a:p>
        </p:txBody>
      </p:sp>
    </p:spTree>
    <p:extLst>
      <p:ext uri="{BB962C8B-B14F-4D97-AF65-F5344CB8AC3E}">
        <p14:creationId xmlns:p14="http://schemas.microsoft.com/office/powerpoint/2010/main" val="243806318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47BA0C07-6F34-445C-81AE-D662A93B8DD4}" type="datetimeFigureOut">
              <a:rPr lang="en-US" smtClean="0"/>
              <a:t>10/17/2017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0DA2F81-80B8-4B51-BD35-3C893BE5C165}" type="slidenum">
              <a:rPr lang="en-US" smtClean="0"/>
              <a:t>‹#›</a:t>
            </a:fld>
            <a:endParaRPr lang="en-US" dirty="0"/>
          </a:p>
        </p:txBody>
      </p:sp>
    </p:spTree>
    <p:extLst>
      <p:ext uri="{BB962C8B-B14F-4D97-AF65-F5344CB8AC3E}">
        <p14:creationId xmlns:p14="http://schemas.microsoft.com/office/powerpoint/2010/main" val="14758193"/>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47BA0C07-6F34-445C-81AE-D662A93B8DD4}" type="datetimeFigureOut">
              <a:rPr lang="en-US" smtClean="0"/>
              <a:t>10/17/2017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F0DA2F81-80B8-4B51-BD35-3C893BE5C165}" type="slidenum">
              <a:rPr lang="en-US" smtClean="0"/>
              <a:t>‹#›</a:t>
            </a:fld>
            <a:endParaRPr lang="en-US" dirty="0"/>
          </a:p>
        </p:txBody>
      </p:sp>
    </p:spTree>
    <p:extLst>
      <p:ext uri="{BB962C8B-B14F-4D97-AF65-F5344CB8AC3E}">
        <p14:creationId xmlns:p14="http://schemas.microsoft.com/office/powerpoint/2010/main" val="1709739166"/>
      </p:ext>
    </p:extLst>
  </p:cSld>
  <p:clrMap bg1="lt1" tx1="dk1" bg2="lt2" tx2="dk2" accent1="accent1" accent2="accent2" accent3="accent3" accent4="accent4" accent5="accent5" accent6="accent6" hlink="hlink" folHlink="folHlink"/>
  <p:sldLayoutIdLst>
    <p:sldLayoutId id="2147485801" r:id="rId1"/>
    <p:sldLayoutId id="2147485802" r:id="rId2"/>
    <p:sldLayoutId id="2147485803" r:id="rId3"/>
    <p:sldLayoutId id="2147485804" r:id="rId4"/>
    <p:sldLayoutId id="2147485805" r:id="rId5"/>
    <p:sldLayoutId id="2147485806" r:id="rId6"/>
    <p:sldLayoutId id="2147485807" r:id="rId7"/>
    <p:sldLayoutId id="2147485808" r:id="rId8"/>
    <p:sldLayoutId id="2147485809" r:id="rId9"/>
    <p:sldLayoutId id="2147485810" r:id="rId10"/>
    <p:sldLayoutId id="214748581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7BA0C07-6F34-445C-81AE-D662A93B8DD4}" type="datetimeFigureOut">
              <a:rPr lang="en-US" smtClean="0"/>
              <a:t>10/17/2017</a:t>
            </a:fld>
            <a:endParaRPr lang="en-US"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DA2F81-80B8-4B51-BD35-3C893BE5C165}" type="slidenum">
              <a:rPr lang="en-US" smtClean="0"/>
              <a:t>‹#›</a:t>
            </a:fld>
            <a:endParaRPr lang="en-US" dirty="0"/>
          </a:p>
        </p:txBody>
      </p:sp>
    </p:spTree>
    <p:extLst>
      <p:ext uri="{BB962C8B-B14F-4D97-AF65-F5344CB8AC3E}">
        <p14:creationId xmlns:p14="http://schemas.microsoft.com/office/powerpoint/2010/main" val="1743638757"/>
      </p:ext>
    </p:extLst>
  </p:cSld>
  <p:clrMap bg1="lt1" tx1="dk1" bg2="lt2" tx2="dk2" accent1="accent1" accent2="accent2" accent3="accent3" accent4="accent4" accent5="accent5" accent6="accent6" hlink="hlink" folHlink="folHlink"/>
  <p:sldLayoutIdLst>
    <p:sldLayoutId id="2147486272" r:id="rId1"/>
    <p:sldLayoutId id="2147486273" r:id="rId2"/>
    <p:sldLayoutId id="2147486274" r:id="rId3"/>
    <p:sldLayoutId id="2147486275" r:id="rId4"/>
    <p:sldLayoutId id="2147486276" r:id="rId5"/>
    <p:sldLayoutId id="2147486277" r:id="rId6"/>
    <p:sldLayoutId id="2147486278" r:id="rId7"/>
    <p:sldLayoutId id="2147486279" r:id="rId8"/>
    <p:sldLayoutId id="2147486280" r:id="rId9"/>
    <p:sldLayoutId id="2147486281" r:id="rId10"/>
    <p:sldLayoutId id="2147486282" r:id="rId11"/>
    <p:sldLayoutId id="2147486283" r:id="rId12"/>
    <p:sldLayoutId id="2147486284" r:id="rId13"/>
    <p:sldLayoutId id="2147486285" r:id="rId14"/>
    <p:sldLayoutId id="2147486286" r:id="rId15"/>
    <p:sldLayoutId id="2147486287" r:id="rId16"/>
    <p:sldLayoutId id="214748628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11" name="Title 10"/>
          <p:cNvSpPr>
            <a:spLocks noGrp="1"/>
          </p:cNvSpPr>
          <p:nvPr>
            <p:ph type="ctr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2200" dirty="0" smtClean="0">
                <a:solidFill>
                  <a:schemeClr val="bg1"/>
                </a:solidFill>
              </a:rPr>
              <a:t>A Workshop for Richland One School District</a:t>
            </a:r>
            <a:br>
              <a:rPr lang="en-US" sz="2200" dirty="0" smtClean="0">
                <a:solidFill>
                  <a:schemeClr val="bg1"/>
                </a:solidFill>
              </a:rPr>
            </a:br>
            <a:r>
              <a:rPr lang="en-US" sz="2200" dirty="0" smtClean="0">
                <a:solidFill>
                  <a:schemeClr val="bg1"/>
                </a:solidFill>
              </a:rPr>
              <a:t/>
            </a:r>
            <a:br>
              <a:rPr lang="en-US" sz="2200" dirty="0" smtClean="0">
                <a:solidFill>
                  <a:schemeClr val="bg1"/>
                </a:solidFill>
              </a:rPr>
            </a:br>
            <a:r>
              <a:rPr lang="en-US" dirty="0" smtClean="0"/>
              <a:t/>
            </a:r>
            <a:br>
              <a:rPr lang="en-US" dirty="0" smtClean="0"/>
            </a:br>
            <a:endParaRPr lang="en-US" dirty="0"/>
          </a:p>
        </p:txBody>
      </p:sp>
      <p:sp>
        <p:nvSpPr>
          <p:cNvPr id="12" name="Text Placeholder 11"/>
          <p:cNvSpPr>
            <a:spLocks noGrp="1"/>
          </p:cNvSpPr>
          <p:nvPr>
            <p:ph type="subTitle" idx="1"/>
          </p:nvPr>
        </p:nvSpPr>
        <p:spPr/>
        <p:txBody>
          <a:bodyPr>
            <a:noAutofit/>
          </a:bodyPr>
          <a:lstStyle/>
          <a:p>
            <a:r>
              <a:rPr lang="en-US" sz="4800" dirty="0" smtClean="0">
                <a:solidFill>
                  <a:schemeClr val="bg1"/>
                </a:solidFill>
              </a:rPr>
              <a:t>Setting a Course for Improvement</a:t>
            </a:r>
          </a:p>
          <a:p>
            <a:endParaRPr lang="en-US" sz="4800" dirty="0" smtClean="0">
              <a:solidFill>
                <a:schemeClr val="bg1"/>
              </a:solidFill>
            </a:endParaRPr>
          </a:p>
          <a:p>
            <a:endParaRPr lang="en-US" sz="4800" dirty="0" smtClean="0">
              <a:solidFill>
                <a:schemeClr val="bg1"/>
              </a:solidFill>
            </a:endParaRPr>
          </a:p>
          <a:p>
            <a:endParaRPr lang="en-US" sz="4800" dirty="0" smtClean="0">
              <a:solidFill>
                <a:schemeClr val="bg1"/>
              </a:solidFill>
            </a:endParaRPr>
          </a:p>
          <a:p>
            <a:endParaRPr lang="en-US" sz="4800" dirty="0">
              <a:solidFill>
                <a:schemeClr val="bg1"/>
              </a:solidFill>
            </a:endParaRPr>
          </a:p>
          <a:p>
            <a:endParaRPr lang="en-US" sz="48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04113"/>
            <a:ext cx="2036187" cy="1645920"/>
          </a:xfrm>
          <a:prstGeom prst="rect">
            <a:avLst/>
          </a:prstGeom>
        </p:spPr>
      </p:pic>
    </p:spTree>
    <p:extLst>
      <p:ext uri="{BB962C8B-B14F-4D97-AF65-F5344CB8AC3E}">
        <p14:creationId xmlns:p14="http://schemas.microsoft.com/office/powerpoint/2010/main" val="3560846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2" y="516819"/>
            <a:ext cx="7704667" cy="1230197"/>
          </a:xfrm>
        </p:spPr>
        <p:txBody>
          <a:bodyPr/>
          <a:lstStyle/>
          <a:p>
            <a:r>
              <a:rPr lang="en-US" dirty="0" smtClean="0"/>
              <a:t>Identifying SIC Area(s) of Focus</a:t>
            </a:r>
            <a:endParaRPr lang="en-US" dirty="0"/>
          </a:p>
        </p:txBody>
      </p:sp>
      <p:sp>
        <p:nvSpPr>
          <p:cNvPr id="3" name="Content Placeholder 2"/>
          <p:cNvSpPr>
            <a:spLocks noGrp="1"/>
          </p:cNvSpPr>
          <p:nvPr>
            <p:ph idx="1"/>
          </p:nvPr>
        </p:nvSpPr>
        <p:spPr>
          <a:xfrm>
            <a:off x="982132" y="2438400"/>
            <a:ext cx="7704667" cy="3332816"/>
          </a:xfrm>
        </p:spPr>
        <p:txBody>
          <a:bodyPr>
            <a:noAutofit/>
          </a:bodyPr>
          <a:lstStyle/>
          <a:p>
            <a:pPr marL="457200" indent="-457200">
              <a:buAutoNum type="arabicPeriod"/>
            </a:pPr>
            <a:r>
              <a:rPr lang="en-US" sz="2000" dirty="0" smtClean="0"/>
              <a:t>Review goals and strategies in current school improvement plan.</a:t>
            </a:r>
          </a:p>
          <a:p>
            <a:pPr marL="0" indent="0">
              <a:buNone/>
            </a:pPr>
            <a:endParaRPr lang="en-US" sz="800" dirty="0" smtClean="0"/>
          </a:p>
          <a:p>
            <a:pPr marL="457200" indent="-457200">
              <a:buAutoNum type="arabicPeriod" startAt="2"/>
            </a:pPr>
            <a:r>
              <a:rPr lang="en-US" sz="2000" dirty="0"/>
              <a:t>Identify other school priorities not listed in the school improvement plan.</a:t>
            </a:r>
          </a:p>
          <a:p>
            <a:pPr lvl="1"/>
            <a:r>
              <a:rPr lang="en-US" dirty="0"/>
              <a:t>Other areas identified by principal/ teachers/staff/SIC members</a:t>
            </a:r>
          </a:p>
          <a:p>
            <a:pPr marL="457200" lvl="1" indent="0">
              <a:buNone/>
            </a:pPr>
            <a:endParaRPr lang="en-US" sz="800" dirty="0"/>
          </a:p>
          <a:p>
            <a:pPr marL="457200" indent="-457200">
              <a:buAutoNum type="arabicPeriod" startAt="2"/>
            </a:pPr>
            <a:r>
              <a:rPr lang="en-US" sz="2000" dirty="0"/>
              <a:t> Review SIC areas of interest from prior year.</a:t>
            </a:r>
          </a:p>
          <a:p>
            <a:pPr marL="0" indent="0">
              <a:buNone/>
            </a:pPr>
            <a:endParaRPr lang="en-US" sz="800" dirty="0"/>
          </a:p>
          <a:p>
            <a:pPr marL="0" indent="0">
              <a:buNone/>
            </a:pPr>
            <a:r>
              <a:rPr lang="en-US" sz="2800" dirty="0">
                <a:solidFill>
                  <a:schemeClr val="accent2">
                    <a:lumMod val="50000"/>
                  </a:schemeClr>
                </a:solidFill>
              </a:rPr>
              <a:t>4.     </a:t>
            </a:r>
            <a:r>
              <a:rPr lang="en-US" sz="2000" dirty="0"/>
              <a:t>Review other data of interest.</a:t>
            </a:r>
          </a:p>
          <a:p>
            <a:pPr lvl="1"/>
            <a:r>
              <a:rPr lang="en-US" dirty="0"/>
              <a:t>E.g. school report card, school climate survey results, etc.</a:t>
            </a:r>
          </a:p>
          <a:p>
            <a:pPr marL="457200" lvl="1" indent="0">
              <a:buNone/>
            </a:pPr>
            <a:endParaRPr lang="en-US" dirty="0"/>
          </a:p>
          <a:p>
            <a:pPr marL="457200" lvl="1" indent="0">
              <a:buNone/>
            </a:pPr>
            <a:r>
              <a:rPr lang="en-US" dirty="0" smtClean="0"/>
              <a:t>Narrow down your list to one or two areas of focus.</a:t>
            </a:r>
          </a:p>
        </p:txBody>
      </p:sp>
    </p:spTree>
    <p:extLst>
      <p:ext uri="{BB962C8B-B14F-4D97-AF65-F5344CB8AC3E}">
        <p14:creationId xmlns:p14="http://schemas.microsoft.com/office/powerpoint/2010/main" val="3916471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704667" cy="1524000"/>
          </a:xfrm>
        </p:spPr>
        <p:txBody>
          <a:bodyPr>
            <a:normAutofit/>
          </a:bodyPr>
          <a:lstStyle/>
          <a:p>
            <a:r>
              <a:rPr lang="en-US" dirty="0" smtClean="0"/>
              <a:t>Where do we find school improvement goals? </a:t>
            </a:r>
            <a:endParaRPr lang="en-US" dirty="0"/>
          </a:p>
        </p:txBody>
      </p:sp>
      <p:sp>
        <p:nvSpPr>
          <p:cNvPr id="4" name="TextBox 3"/>
          <p:cNvSpPr txBox="1"/>
          <p:nvPr/>
        </p:nvSpPr>
        <p:spPr>
          <a:xfrm>
            <a:off x="761999" y="1600200"/>
            <a:ext cx="7933267" cy="3416320"/>
          </a:xfrm>
          <a:prstGeom prst="rect">
            <a:avLst/>
          </a:prstGeom>
          <a:noFill/>
        </p:spPr>
        <p:txBody>
          <a:bodyPr wrap="square" rtlCol="0">
            <a:spAutoFit/>
          </a:bodyPr>
          <a:lstStyle/>
          <a:p>
            <a:pPr lvl="1"/>
            <a:r>
              <a:rPr lang="en-US" dirty="0" smtClean="0">
                <a:latin typeface="Arial" panose="020B0604020202020204" pitchFamily="34" charset="0"/>
                <a:cs typeface="Arial" panose="020B0604020202020204" pitchFamily="34" charset="0"/>
              </a:rPr>
              <a:t>School Renewal Plan Focused on Three (3) Broad Areas:</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Student Achievement</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Teacher/Administrator Quality</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School Climate</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School Reading Plan required by Read to Succeed is also incorporated into the School Renewal Plan</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  </a:t>
            </a:r>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4180999"/>
            <a:ext cx="4000139" cy="23774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424297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704667" cy="1524000"/>
          </a:xfrm>
        </p:spPr>
        <p:txBody>
          <a:bodyPr>
            <a:normAutofit/>
          </a:bodyPr>
          <a:lstStyle/>
          <a:p>
            <a:r>
              <a:rPr lang="en-US" dirty="0" smtClean="0"/>
              <a:t>Key Components of School Improvement Plan</a:t>
            </a:r>
            <a:endParaRPr lang="en-US" dirty="0"/>
          </a:p>
        </p:txBody>
      </p:sp>
      <p:sp>
        <p:nvSpPr>
          <p:cNvPr id="3" name="TextBox 2"/>
          <p:cNvSpPr txBox="1"/>
          <p:nvPr/>
        </p:nvSpPr>
        <p:spPr>
          <a:xfrm>
            <a:off x="1066800" y="2133600"/>
            <a:ext cx="8382000" cy="221599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Assesses school needs in each of the 3 performance goal areas. </a:t>
            </a:r>
          </a:p>
          <a:p>
            <a:endParaRPr lang="en-US" dirty="0" smtClean="0"/>
          </a:p>
          <a:p>
            <a:pPr marL="342900" indent="-342900">
              <a:buFont typeface="Arial" panose="020B0604020202020204" pitchFamily="34" charset="0"/>
              <a:buChar char="•"/>
            </a:pPr>
            <a:r>
              <a:rPr lang="en-US" sz="2000" dirty="0" smtClean="0"/>
              <a:t>Sets long and short term goals in each area.</a:t>
            </a:r>
          </a:p>
          <a:p>
            <a:endParaRPr lang="en-US" sz="2000" dirty="0"/>
          </a:p>
          <a:p>
            <a:pPr marL="342900" indent="-342900">
              <a:buFont typeface="Arial" panose="020B0604020202020204" pitchFamily="34" charset="0"/>
              <a:buChar char="•"/>
            </a:pPr>
            <a:r>
              <a:rPr lang="en-US" sz="2000" dirty="0" smtClean="0"/>
              <a:t>Includes strategies and action plans for each goal.</a:t>
            </a:r>
          </a:p>
          <a:p>
            <a:endParaRPr lang="en-US" sz="2000" dirty="0"/>
          </a:p>
          <a:p>
            <a:pPr marL="342900" indent="-342900">
              <a:buFont typeface="Arial" panose="020B0604020202020204" pitchFamily="34" charset="0"/>
              <a:buChar char="•"/>
            </a:pPr>
            <a:r>
              <a:rPr lang="en-US" sz="2000" dirty="0" smtClean="0"/>
              <a:t>Identifies measure of yearly progress for each goal.</a:t>
            </a:r>
            <a:r>
              <a:rPr lang="en-US" dirty="0"/>
              <a:t>	</a:t>
            </a:r>
            <a:endParaRPr lang="en-US" dirty="0" smtClean="0"/>
          </a:p>
        </p:txBody>
      </p:sp>
    </p:spTree>
    <p:extLst>
      <p:ext uri="{BB962C8B-B14F-4D97-AF65-F5344CB8AC3E}">
        <p14:creationId xmlns:p14="http://schemas.microsoft.com/office/powerpoint/2010/main" val="2373530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00763669"/>
              </p:ext>
            </p:extLst>
          </p:nvPr>
        </p:nvGraphicFramePr>
        <p:xfrm>
          <a:off x="304800" y="609600"/>
          <a:ext cx="8515352" cy="5823627"/>
        </p:xfrm>
        <a:graphic>
          <a:graphicData uri="http://schemas.openxmlformats.org/drawingml/2006/table">
            <a:tbl>
              <a:tblPr firstRow="1" bandRow="1">
                <a:tableStyleId>{0505E3EF-67EA-436B-97B2-0124C06EBD24}</a:tableStyleId>
              </a:tblPr>
              <a:tblGrid>
                <a:gridCol w="2514600"/>
                <a:gridCol w="990600"/>
                <a:gridCol w="914400"/>
                <a:gridCol w="990600"/>
                <a:gridCol w="914400"/>
                <a:gridCol w="914400"/>
                <a:gridCol w="1276352"/>
              </a:tblGrid>
              <a:tr h="615358">
                <a:tc>
                  <a:txBody>
                    <a:bodyPr/>
                    <a:lstStyle/>
                    <a:p>
                      <a:r>
                        <a:rPr lang="en-US" sz="1500" baseline="0" dirty="0" smtClean="0"/>
                        <a:t>Performance Goal Area: </a:t>
                      </a:r>
                      <a:endParaRPr lang="en-US" sz="1500" dirty="0">
                        <a:solidFill>
                          <a:schemeClr val="bg1"/>
                        </a:solidFill>
                      </a:endParaRPr>
                    </a:p>
                  </a:txBody>
                  <a:tcPr marL="68580" marR="68580" marT="34290" marB="34290"/>
                </a:tc>
                <a:tc gridSpan="6">
                  <a:txBody>
                    <a:bodyPr/>
                    <a:lstStyle/>
                    <a:p>
                      <a:r>
                        <a:rPr lang="en-US" sz="1500" dirty="0" smtClean="0"/>
                        <a:t>  School Climate</a:t>
                      </a:r>
                      <a:endParaRPr lang="en-US" sz="1500" dirty="0">
                        <a:solidFill>
                          <a:schemeClr val="bg1"/>
                        </a:solidFill>
                      </a:endParaRPr>
                    </a:p>
                  </a:txBody>
                  <a:tcPr marL="68580" marR="68580" marT="34290" marB="3429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23386">
                <a:tc>
                  <a:txBody>
                    <a:bodyPr/>
                    <a:lstStyle/>
                    <a:p>
                      <a:pPr algn="ctr"/>
                      <a:r>
                        <a:rPr lang="en-US" sz="1500" b="1" dirty="0" smtClean="0"/>
                        <a:t>Performance</a:t>
                      </a:r>
                      <a:r>
                        <a:rPr lang="en-US" sz="1500" b="1" baseline="0" dirty="0" smtClean="0"/>
                        <a:t> Goal</a:t>
                      </a:r>
                    </a:p>
                    <a:p>
                      <a:pPr algn="ctr"/>
                      <a:r>
                        <a:rPr lang="en-US" sz="1400" baseline="0" dirty="0" smtClean="0"/>
                        <a:t>  (desired result of </a:t>
                      </a:r>
                    </a:p>
                    <a:p>
                      <a:pPr algn="ctr"/>
                      <a:r>
                        <a:rPr lang="en-US" sz="1400" baseline="0" dirty="0" smtClean="0"/>
                        <a:t>  student learning)</a:t>
                      </a:r>
                      <a:endParaRPr lang="en-US" sz="1400" dirty="0">
                        <a:solidFill>
                          <a:schemeClr val="tx1"/>
                        </a:solidFill>
                      </a:endParaRPr>
                    </a:p>
                  </a:txBody>
                  <a:tcPr marL="68580" marR="68580" marT="34290" marB="34290"/>
                </a:tc>
                <a:tc gridSpan="6">
                  <a:txBody>
                    <a:bodyPr/>
                    <a:lstStyle/>
                    <a:p>
                      <a:r>
                        <a:rPr lang="en-US" sz="1200" b="0" dirty="0" smtClean="0">
                          <a:solidFill>
                            <a:schemeClr val="tx1"/>
                          </a:solidFill>
                        </a:rPr>
                        <a:t>The percentage of students, teachers, and parents satisfied with the learning environment, physical environment, and home-school relations as measured by the Annual Report Card will increase to 100% by</a:t>
                      </a:r>
                      <a:r>
                        <a:rPr lang="en-US" sz="1200" b="0" baseline="0" dirty="0" smtClean="0">
                          <a:solidFill>
                            <a:schemeClr val="tx1"/>
                          </a:solidFill>
                        </a:rPr>
                        <a:t> </a:t>
                      </a:r>
                      <a:r>
                        <a:rPr lang="en-US" sz="1200" b="0" baseline="0" dirty="0" smtClean="0">
                          <a:solidFill>
                            <a:schemeClr val="tx1"/>
                          </a:solidFill>
                        </a:rPr>
                        <a:t>2020-21</a:t>
                      </a:r>
                      <a:r>
                        <a:rPr lang="en-US" sz="1200" b="0" baseline="0" dirty="0" smtClean="0">
                          <a:solidFill>
                            <a:schemeClr val="tx1"/>
                          </a:solidFill>
                        </a:rPr>
                        <a:t>.</a:t>
                      </a:r>
                      <a:endParaRPr lang="en-US" sz="1200" b="0" dirty="0">
                        <a:solidFill>
                          <a:schemeClr val="tx1"/>
                        </a:solidFill>
                      </a:endParaRPr>
                    </a:p>
                  </a:txBody>
                  <a:tcPr marL="68580" marR="68580" marT="34290" marB="3429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23977">
                <a:tc>
                  <a:txBody>
                    <a:bodyPr/>
                    <a:lstStyle/>
                    <a:p>
                      <a:pPr algn="ctr"/>
                      <a:r>
                        <a:rPr lang="en-US" sz="1500" b="1" dirty="0" smtClean="0"/>
                        <a:t>Interim Performance Goals</a:t>
                      </a:r>
                    </a:p>
                  </a:txBody>
                  <a:tcPr marL="68580" marR="68580" marT="34290" marB="34290"/>
                </a:tc>
                <a:tc gridSpan="6">
                  <a:txBody>
                    <a:bodyPr/>
                    <a:lstStyle/>
                    <a:p>
                      <a:r>
                        <a:rPr lang="en-US" sz="1200" dirty="0" smtClean="0"/>
                        <a:t>See interim performance goals below</a:t>
                      </a:r>
                      <a:endParaRPr lang="en-US" sz="1200" dirty="0"/>
                    </a:p>
                  </a:txBody>
                  <a:tcPr marL="68580" marR="68580" marT="34290" marB="3429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74458">
                <a:tc>
                  <a:txBody>
                    <a:bodyPr/>
                    <a:lstStyle/>
                    <a:p>
                      <a:pPr algn="ctr"/>
                      <a:r>
                        <a:rPr lang="en-US" sz="1500" b="1" dirty="0" smtClean="0"/>
                        <a:t>Data Sources</a:t>
                      </a:r>
                    </a:p>
                    <a:p>
                      <a:endParaRPr lang="en-US" sz="1400" b="1" dirty="0"/>
                    </a:p>
                  </a:txBody>
                  <a:tcPr marL="68580" marR="68580" marT="34290" marB="34290">
                    <a:lnB w="12700" cap="flat" cmpd="sng" algn="ctr">
                      <a:solidFill>
                        <a:schemeClr val="bg2">
                          <a:lumMod val="75000"/>
                        </a:schemeClr>
                      </a:solidFill>
                      <a:prstDash val="solid"/>
                      <a:round/>
                      <a:headEnd type="none" w="med" len="med"/>
                      <a:tailEnd type="none" w="med" len="med"/>
                    </a:lnB>
                  </a:tcPr>
                </a:tc>
                <a:tc gridSpan="6">
                  <a:txBody>
                    <a:bodyPr/>
                    <a:lstStyle/>
                    <a:p>
                      <a:r>
                        <a:rPr lang="en-US" sz="1200" dirty="0" smtClean="0"/>
                        <a:t>Surveys from School Report Cards, Parent Contact and Visits, Parent Nights and Workshops, Attendance Records, Leadership Team Evaluation</a:t>
                      </a:r>
                      <a:endParaRPr lang="en-US" sz="1200" dirty="0"/>
                    </a:p>
                  </a:txBody>
                  <a:tcPr marL="68580" marR="68580" marT="34290" marB="34290">
                    <a:lnB w="12700" cap="flat" cmpd="sng" algn="ctr">
                      <a:solidFill>
                        <a:schemeClr val="bg2">
                          <a:lumMod val="75000"/>
                        </a:schemeClr>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238">
                <a:tc gridSpan="7">
                  <a:txBody>
                    <a:bodyPr/>
                    <a:lstStyle/>
                    <a:p>
                      <a:pPr algn="ctr"/>
                      <a:r>
                        <a:rPr lang="en-US" sz="1400" b="1" dirty="0" smtClean="0"/>
                        <a:t>Overall Measures</a:t>
                      </a: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tcPr>
                </a:tc>
                <a:tc hMerge="1">
                  <a:txBody>
                    <a:bodyPr/>
                    <a:lstStyle/>
                    <a:p>
                      <a:endParaRPr lang="en-US" sz="1200" dirty="0"/>
                    </a:p>
                  </a:txBody>
                  <a:tcPr marL="68580" marR="68580" marT="34290" marB="34290">
                    <a:lnT w="12700" cap="flat" cmpd="sng" algn="ctr">
                      <a:solidFill>
                        <a:schemeClr val="bg2">
                          <a:lumMod val="75000"/>
                        </a:schemeClr>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29412">
                <a:tc>
                  <a:txBody>
                    <a:bodyPr/>
                    <a:lstStyle/>
                    <a:p>
                      <a:pPr algn="ctr"/>
                      <a:r>
                        <a:rPr lang="en-US" sz="1500" b="1" dirty="0" smtClean="0"/>
                        <a:t>Measure</a:t>
                      </a:r>
                    </a:p>
                    <a:p>
                      <a:endParaRPr lang="en-US" sz="1500" dirty="0" smtClean="0"/>
                    </a:p>
                  </a:txBody>
                  <a:tcPr marL="68580" marR="68580" marT="34290" marB="34290">
                    <a:lnB w="12700" cap="flat" cmpd="sng" algn="ctr">
                      <a:solidFill>
                        <a:schemeClr val="bg2">
                          <a:lumMod val="75000"/>
                        </a:schemeClr>
                      </a:solidFill>
                      <a:prstDash val="solid"/>
                      <a:round/>
                      <a:headEnd type="none" w="med" len="med"/>
                      <a:tailEnd type="none" w="med" len="med"/>
                    </a:lnB>
                  </a:tcPr>
                </a:tc>
                <a:tc>
                  <a:txBody>
                    <a:bodyPr/>
                    <a:lstStyle/>
                    <a:p>
                      <a:pPr algn="ctr"/>
                      <a:r>
                        <a:rPr lang="en-US" sz="1400" b="1" dirty="0" smtClean="0"/>
                        <a:t>Average</a:t>
                      </a:r>
                    </a:p>
                    <a:p>
                      <a:pPr algn="ctr"/>
                      <a:r>
                        <a:rPr lang="en-US" sz="1400" b="1" dirty="0" smtClean="0"/>
                        <a:t>Baseline</a:t>
                      </a:r>
                    </a:p>
                  </a:txBody>
                  <a:tcPr marL="68580" marR="68580" marT="34290" marB="34290">
                    <a:lnB w="12700" cap="flat" cmpd="sng" algn="ctr">
                      <a:solidFill>
                        <a:schemeClr val="bg2">
                          <a:lumMod val="75000"/>
                        </a:schemeClr>
                      </a:solidFill>
                      <a:prstDash val="solid"/>
                      <a:round/>
                      <a:headEnd type="none" w="med" len="med"/>
                      <a:tailEnd type="none" w="med" len="med"/>
                    </a:lnB>
                  </a:tcPr>
                </a:tc>
                <a:tc>
                  <a:txBody>
                    <a:bodyPr/>
                    <a:lstStyle/>
                    <a:p>
                      <a:pPr algn="ctr"/>
                      <a:r>
                        <a:rPr lang="en-US" sz="1200" b="1" dirty="0" smtClean="0"/>
                        <a:t>2016-17</a:t>
                      </a:r>
                      <a:endParaRPr lang="en-US" sz="1200" b="1" dirty="0"/>
                    </a:p>
                  </a:txBody>
                  <a:tcPr marL="68580" marR="68580" marT="34290" marB="34290"/>
                </a:tc>
                <a:tc>
                  <a:txBody>
                    <a:bodyPr/>
                    <a:lstStyle/>
                    <a:p>
                      <a:pPr algn="ctr"/>
                      <a:r>
                        <a:rPr lang="en-US" sz="1200" b="1" dirty="0" smtClean="0"/>
                        <a:t>2017-18</a:t>
                      </a:r>
                      <a:endParaRPr lang="en-US" sz="1200" b="1" dirty="0"/>
                    </a:p>
                  </a:txBody>
                  <a:tcPr marL="68580" marR="68580" marT="34290" marB="34290"/>
                </a:tc>
                <a:tc>
                  <a:txBody>
                    <a:bodyPr/>
                    <a:lstStyle/>
                    <a:p>
                      <a:pPr algn="ctr"/>
                      <a:r>
                        <a:rPr lang="en-US" sz="1200" b="1" dirty="0" smtClean="0"/>
                        <a:t>2018/19</a:t>
                      </a:r>
                      <a:endParaRPr lang="en-US" sz="1200" b="1" dirty="0"/>
                    </a:p>
                  </a:txBody>
                  <a:tcPr marL="68580" marR="68580" marT="34290" marB="34290"/>
                </a:tc>
                <a:tc>
                  <a:txBody>
                    <a:bodyPr/>
                    <a:lstStyle/>
                    <a:p>
                      <a:pPr algn="ctr"/>
                      <a:r>
                        <a:rPr lang="en-US" sz="1200" b="1" dirty="0" smtClean="0"/>
                        <a:t>2019/20</a:t>
                      </a:r>
                      <a:endParaRPr lang="en-US" sz="1200" b="1" dirty="0"/>
                    </a:p>
                  </a:txBody>
                  <a:tcPr marL="68580" marR="68580" marT="34290" marB="34290"/>
                </a:tc>
                <a:tc>
                  <a:txBody>
                    <a:bodyPr/>
                    <a:lstStyle/>
                    <a:p>
                      <a:pPr algn="ctr"/>
                      <a:r>
                        <a:rPr lang="en-US" sz="1200" b="1" dirty="0" smtClean="0"/>
                        <a:t>2020/21</a:t>
                      </a:r>
                      <a:endParaRPr lang="en-US" sz="1200" b="1" dirty="0"/>
                    </a:p>
                  </a:txBody>
                  <a:tcPr marL="68580" marR="68580" marT="34290" marB="34290"/>
                </a:tc>
              </a:tr>
              <a:tr h="330971">
                <a:tc>
                  <a:txBody>
                    <a:bodyPr/>
                    <a:lstStyle/>
                    <a:p>
                      <a:pPr algn="ctr"/>
                      <a:r>
                        <a:rPr lang="en-US" sz="1200" dirty="0" smtClean="0"/>
                        <a:t>Learning Environment Interim Goal</a:t>
                      </a:r>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87%</a:t>
                      </a:r>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90%</a:t>
                      </a:r>
                      <a:endParaRPr lang="en-US" sz="1400" dirty="0"/>
                    </a:p>
                  </a:txBody>
                  <a:tcPr marL="68580" marR="68580" marT="34290" marB="34290">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57.0%</a:t>
                      </a:r>
                      <a:endParaRPr lang="en-US" sz="1400" dirty="0"/>
                    </a:p>
                  </a:txBody>
                  <a:tcPr marL="68580" marR="68580" marT="34290" marB="34290">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62.4%</a:t>
                      </a:r>
                      <a:endParaRPr lang="en-US" sz="1400" dirty="0"/>
                    </a:p>
                  </a:txBody>
                  <a:tcPr marL="68580" marR="68580" marT="34290" marB="34290">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67.8%</a:t>
                      </a:r>
                      <a:endParaRPr lang="en-US" sz="1400" dirty="0"/>
                    </a:p>
                  </a:txBody>
                  <a:tcPr marL="68580" marR="68580" marT="34290" marB="34290">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73.2%</a:t>
                      </a:r>
                      <a:endParaRPr lang="en-US" sz="1400" dirty="0"/>
                    </a:p>
                  </a:txBody>
                  <a:tcPr marL="68580" marR="68580" marT="34290" marB="34290">
                    <a:lnB w="12700" cap="flat" cmpd="sng" algn="ctr">
                      <a:solidFill>
                        <a:schemeClr val="bg2">
                          <a:lumMod val="75000"/>
                        </a:schemeClr>
                      </a:solidFill>
                      <a:prstDash val="solid"/>
                      <a:round/>
                      <a:headEnd type="none" w="med" len="med"/>
                      <a:tailEnd type="none" w="med" len="med"/>
                    </a:lnB>
                  </a:tcPr>
                </a:tc>
              </a:tr>
              <a:tr h="283888">
                <a:tc>
                  <a:txBody>
                    <a:bodyPr/>
                    <a:lstStyle/>
                    <a:p>
                      <a:pPr algn="ctr"/>
                      <a:r>
                        <a:rPr lang="en-US" sz="1200" b="1" dirty="0" smtClean="0"/>
                        <a:t>Actual</a:t>
                      </a:r>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b="0" dirty="0" smtClean="0"/>
                        <a:t>88%</a:t>
                      </a:r>
                      <a:endParaRPr lang="en-US" sz="1400" b="0" dirty="0"/>
                    </a:p>
                  </a:txBody>
                  <a:tcPr marL="68580" marR="68580" marT="34290" marB="34290" anchor="ct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nchor="ct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nchor="ct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nchor="ct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nchor="ct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r>
              <a:tr h="325712">
                <a:tc>
                  <a:txBody>
                    <a:bodyPr/>
                    <a:lstStyle/>
                    <a:p>
                      <a:pPr algn="ctr"/>
                      <a:r>
                        <a:rPr lang="en-US" sz="1200" dirty="0" smtClean="0"/>
                        <a:t>Social and Physical Environment Interim Goal</a:t>
                      </a:r>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78.2%</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80.4%</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84.0%</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84.8%</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87.0%</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89.2%</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r>
              <a:tr h="283888">
                <a:tc>
                  <a:txBody>
                    <a:bodyPr/>
                    <a:lstStyle/>
                    <a:p>
                      <a:pPr algn="ctr"/>
                      <a:r>
                        <a:rPr lang="en-US" sz="1200" b="1" dirty="0" smtClean="0"/>
                        <a:t>Actual</a:t>
                      </a:r>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b="0" dirty="0" smtClean="0"/>
                        <a:t>82%</a:t>
                      </a:r>
                      <a:endParaRPr lang="en-US" sz="1400" b="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nchor="ct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r>
              <a:tr h="401912">
                <a:tc>
                  <a:txBody>
                    <a:bodyPr/>
                    <a:lstStyle/>
                    <a:p>
                      <a:pPr algn="ctr"/>
                      <a:r>
                        <a:rPr lang="en-US" sz="1200" b="0" dirty="0" smtClean="0"/>
                        <a:t>Home-School Relations Interim Goal</a:t>
                      </a:r>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75.6%</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78.0%</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80.4%</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82.8%</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85.2%</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lang="en-US" sz="1400" dirty="0" smtClean="0"/>
                        <a:t>87.6%</a:t>
                      </a:r>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r>
              <a:tr h="304799">
                <a:tc>
                  <a:txBody>
                    <a:bodyPr/>
                    <a:lstStyle/>
                    <a:p>
                      <a:pPr algn="ctr"/>
                      <a:r>
                        <a:rPr lang="en-US" sz="1200" b="1" dirty="0" smtClean="0"/>
                        <a:t>Actual</a:t>
                      </a:r>
                    </a:p>
                  </a:txBody>
                  <a:tcPr marL="68580" marR="68580" marT="34290" marB="34290">
                    <a:lnT w="12700" cap="flat" cmpd="sng" algn="ctr">
                      <a:solidFill>
                        <a:schemeClr val="bg2">
                          <a:lumMod val="75000"/>
                        </a:schemeClr>
                      </a:solidFill>
                      <a:prstDash val="solid"/>
                      <a:round/>
                      <a:headEnd type="none" w="med" len="med"/>
                      <a:tailEnd type="none" w="med" len="med"/>
                    </a:lnT>
                  </a:tcPr>
                </a:tc>
                <a:tc>
                  <a:txBody>
                    <a:bodyPr/>
                    <a:lstStyle/>
                    <a:p>
                      <a:endParaRPr lang="en-US" sz="1400" dirty="0"/>
                    </a:p>
                  </a:txBody>
                  <a:tcPr marL="68580" marR="68580" marT="34290" marB="34290">
                    <a:lnT w="12700" cap="flat" cmpd="sng" algn="ctr">
                      <a:solidFill>
                        <a:schemeClr val="bg2">
                          <a:lumMod val="75000"/>
                        </a:schemeClr>
                      </a:solidFill>
                      <a:prstDash val="solid"/>
                      <a:round/>
                      <a:headEnd type="none" w="med" len="med"/>
                      <a:tailEnd type="none" w="med" len="med"/>
                    </a:lnT>
                  </a:tcPr>
                </a:tc>
                <a:tc>
                  <a:txBody>
                    <a:bodyPr/>
                    <a:lstStyle/>
                    <a:p>
                      <a:pPr algn="ctr"/>
                      <a:r>
                        <a:rPr lang="en-US" sz="1400" b="0" dirty="0" smtClean="0"/>
                        <a:t>65%</a:t>
                      </a:r>
                      <a:endParaRPr lang="en-US" sz="1400" b="0" dirty="0"/>
                    </a:p>
                  </a:txBody>
                  <a:tcPr marL="68580" marR="68580" marT="34290" marB="34290">
                    <a:lnT w="12700" cap="flat" cmpd="sng" algn="ctr">
                      <a:solidFill>
                        <a:schemeClr val="bg2">
                          <a:lumMod val="75000"/>
                        </a:schemeClr>
                      </a:solidFill>
                      <a:prstDash val="solid"/>
                      <a:round/>
                      <a:headEnd type="none" w="med" len="med"/>
                      <a:tailEnd type="none" w="med" len="med"/>
                    </a:lnT>
                  </a:tcPr>
                </a:tc>
                <a:tc>
                  <a:txBody>
                    <a:bodyPr/>
                    <a:lstStyle/>
                    <a:p>
                      <a:pPr algn="ctr"/>
                      <a:endParaRPr lang="en-US" sz="1400" b="1" dirty="0"/>
                    </a:p>
                  </a:txBody>
                  <a:tcPr marL="68580" marR="68580" marT="34290" marB="34290" anchor="ctr">
                    <a:lnT w="12700" cap="flat" cmpd="sng" algn="ctr">
                      <a:solidFill>
                        <a:schemeClr val="bg2">
                          <a:lumMod val="75000"/>
                        </a:schemeClr>
                      </a:solidFill>
                      <a:prstDash val="solid"/>
                      <a:round/>
                      <a:headEnd type="none" w="med" len="med"/>
                      <a:tailEnd type="none" w="med" len="med"/>
                    </a:lnT>
                  </a:tcPr>
                </a:tc>
                <a:tc>
                  <a:txBody>
                    <a:bodyPr/>
                    <a:lstStyle/>
                    <a:p>
                      <a:pPr algn="ct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tcPr>
                </a:tc>
                <a:tc>
                  <a:txBody>
                    <a:bodyPr/>
                    <a:lstStyle/>
                    <a:p>
                      <a:pPr algn="ct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tcPr>
                </a:tc>
                <a:tc>
                  <a:txBody>
                    <a:bodyPr/>
                    <a:lstStyle/>
                    <a:p>
                      <a:pPr algn="ctr"/>
                      <a:endParaRPr lang="en-US" sz="1400" b="1" dirty="0"/>
                    </a:p>
                  </a:txBody>
                  <a:tcPr marL="68580" marR="68580" marT="34290" marB="34290">
                    <a:lnT w="12700" cap="flat" cmpd="sng" algn="ctr">
                      <a:solidFill>
                        <a:schemeClr val="bg2">
                          <a:lumMod val="75000"/>
                        </a:schemeClr>
                      </a:solidFill>
                      <a:prstDash val="solid"/>
                      <a:round/>
                      <a:headEnd type="none" w="med" len="med"/>
                      <a:tailEnd type="none" w="med" len="med"/>
                    </a:lnT>
                  </a:tcPr>
                </a:tc>
              </a:tr>
            </a:tbl>
          </a:graphicData>
        </a:graphic>
      </p:graphicFrame>
      <p:sp>
        <p:nvSpPr>
          <p:cNvPr id="2" name="TextBox 1"/>
          <p:cNvSpPr txBox="1"/>
          <p:nvPr/>
        </p:nvSpPr>
        <p:spPr>
          <a:xfrm>
            <a:off x="1019176" y="35767"/>
            <a:ext cx="7086600" cy="400110"/>
          </a:xfrm>
          <a:prstGeom prst="rect">
            <a:avLst/>
          </a:prstGeom>
          <a:noFill/>
        </p:spPr>
        <p:txBody>
          <a:bodyPr wrap="square" rtlCol="0">
            <a:spAutoFit/>
          </a:bodyPr>
          <a:lstStyle/>
          <a:p>
            <a:r>
              <a:rPr lang="en-US" sz="2000" dirty="0" smtClean="0"/>
              <a:t>                                           Performance Goal   </a:t>
            </a:r>
            <a:endParaRPr lang="en-US" sz="2000" dirty="0"/>
          </a:p>
        </p:txBody>
      </p:sp>
    </p:spTree>
    <p:extLst>
      <p:ext uri="{BB962C8B-B14F-4D97-AF65-F5344CB8AC3E}">
        <p14:creationId xmlns:p14="http://schemas.microsoft.com/office/powerpoint/2010/main" val="358274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9343" y="1600200"/>
            <a:ext cx="7933267" cy="1200329"/>
          </a:xfrm>
          <a:prstGeom prst="rect">
            <a:avLst/>
          </a:prstGeom>
          <a:noFill/>
        </p:spPr>
        <p:txBody>
          <a:bodyPr wrap="square" rtlCol="0">
            <a:spAutoFit/>
          </a:bodyPr>
          <a:lstStyle/>
          <a:p>
            <a:pPr lvl="1"/>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lvl="1"/>
            <a:r>
              <a:rPr lang="en-US" dirty="0" smtClean="0">
                <a:latin typeface="Arial" panose="020B0604020202020204" pitchFamily="34" charset="0"/>
                <a:cs typeface="Arial" panose="020B0604020202020204" pitchFamily="34" charset="0"/>
              </a:rPr>
              <a:t>  </a:t>
            </a:r>
          </a:p>
          <a:p>
            <a:endParaRPr lang="en-US" dirty="0"/>
          </a:p>
        </p:txBody>
      </p:sp>
      <p:sp>
        <p:nvSpPr>
          <p:cNvPr id="3" name="TextBox 2"/>
          <p:cNvSpPr txBox="1"/>
          <p:nvPr/>
        </p:nvSpPr>
        <p:spPr>
          <a:xfrm>
            <a:off x="304800" y="0"/>
            <a:ext cx="8534400" cy="369332"/>
          </a:xfrm>
          <a:prstGeom prst="rect">
            <a:avLst/>
          </a:prstGeom>
          <a:noFill/>
        </p:spPr>
        <p:txBody>
          <a:bodyPr wrap="square" rtlCol="0">
            <a:spAutoFit/>
          </a:bodyPr>
          <a:lstStyle/>
          <a:p>
            <a:pPr algn="ctr"/>
            <a:r>
              <a:rPr lang="en-US" dirty="0" smtClean="0"/>
              <a:t>Action Plan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09977589"/>
              </p:ext>
            </p:extLst>
          </p:nvPr>
        </p:nvGraphicFramePr>
        <p:xfrm>
          <a:off x="76200" y="533400"/>
          <a:ext cx="8991600" cy="6256020"/>
        </p:xfrm>
        <a:graphic>
          <a:graphicData uri="http://schemas.openxmlformats.org/drawingml/2006/table">
            <a:tbl>
              <a:tblPr firstRow="1" bandRow="1">
                <a:tableStyleId>{F5AB1C69-6EDB-4FF4-983F-18BD219EF322}</a:tableStyleId>
              </a:tblPr>
              <a:tblGrid>
                <a:gridCol w="3595575"/>
                <a:gridCol w="850462"/>
                <a:gridCol w="1295400"/>
                <a:gridCol w="914400"/>
                <a:gridCol w="838200"/>
                <a:gridCol w="1497563"/>
              </a:tblGrid>
              <a:tr h="145553">
                <a:tc gridSpan="6">
                  <a:txBody>
                    <a:bodyPr/>
                    <a:lstStyle/>
                    <a:p>
                      <a:r>
                        <a:rPr lang="en-US" dirty="0" smtClean="0"/>
                        <a:t>Strategy #1: Create a comprehensive framework to address students’ physical, emotional, and mental health including strategies to promote positive behaviors.</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gn="ctr"/>
                      <a:r>
                        <a:rPr lang="en-US" b="1" dirty="0" smtClean="0"/>
                        <a:t>Action Step</a:t>
                      </a:r>
                    </a:p>
                    <a:p>
                      <a:r>
                        <a:rPr lang="en-US" sz="1000" dirty="0" smtClean="0"/>
                        <a:t>(List the processes to fully implement the strategy. Include professional development, scientifically</a:t>
                      </a:r>
                      <a:r>
                        <a:rPr lang="en-US" sz="1000" baseline="0" dirty="0" smtClean="0"/>
                        <a:t> based research, innovation initiatives, etc.)</a:t>
                      </a:r>
                      <a:endParaRPr lang="en-US" sz="1000" dirty="0"/>
                    </a:p>
                  </a:txBody>
                  <a:tcPr/>
                </a:tc>
                <a:tc>
                  <a:txBody>
                    <a:bodyPr/>
                    <a:lstStyle/>
                    <a:p>
                      <a:r>
                        <a:rPr lang="en-US" b="1" dirty="0" smtClean="0"/>
                        <a:t>Timeline</a:t>
                      </a:r>
                      <a:endParaRPr lang="en-US" b="1" dirty="0"/>
                    </a:p>
                  </a:txBody>
                  <a:tcPr/>
                </a:tc>
                <a:tc>
                  <a:txBody>
                    <a:bodyPr/>
                    <a:lstStyle/>
                    <a:p>
                      <a:r>
                        <a:rPr lang="en-US" b="1" dirty="0" smtClean="0"/>
                        <a:t>People Responsible</a:t>
                      </a:r>
                      <a:endParaRPr lang="en-US" b="1" dirty="0"/>
                    </a:p>
                  </a:txBody>
                  <a:tcPr/>
                </a:tc>
                <a:tc>
                  <a:txBody>
                    <a:bodyPr/>
                    <a:lstStyle/>
                    <a:p>
                      <a:r>
                        <a:rPr lang="en-US" b="1" dirty="0" smtClean="0"/>
                        <a:t>Estimated Cost</a:t>
                      </a:r>
                      <a:endParaRPr lang="en-US" b="1" dirty="0"/>
                    </a:p>
                  </a:txBody>
                  <a:tcPr/>
                </a:tc>
                <a:tc>
                  <a:txBody>
                    <a:bodyPr/>
                    <a:lstStyle/>
                    <a:p>
                      <a:r>
                        <a:rPr lang="en-US" b="1" dirty="0" smtClean="0"/>
                        <a:t>Funding Source</a:t>
                      </a:r>
                      <a:endParaRPr lang="en-US" b="1" dirty="0"/>
                    </a:p>
                  </a:txBody>
                  <a:tcPr/>
                </a:tc>
                <a:tc>
                  <a:txBody>
                    <a:bodyPr/>
                    <a:lstStyle/>
                    <a:p>
                      <a:r>
                        <a:rPr lang="en-US" b="1" dirty="0" smtClean="0"/>
                        <a:t>Indicators of Implementation</a:t>
                      </a:r>
                      <a:endParaRPr lang="en-US" b="1" dirty="0"/>
                    </a:p>
                  </a:txBody>
                  <a:tcPr/>
                </a:tc>
              </a:tr>
              <a:tr h="370840">
                <a:tc>
                  <a:txBody>
                    <a:bodyPr/>
                    <a:lstStyle/>
                    <a:p>
                      <a:r>
                        <a:rPr lang="en-US" sz="1000" dirty="0" smtClean="0"/>
                        <a:t>1.  Continue to implement effective Bullying Prevention Programs in each of the schools including anonymous</a:t>
                      </a:r>
                      <a:r>
                        <a:rPr lang="en-US" sz="1000" baseline="0" dirty="0" smtClean="0"/>
                        <a:t> reporting.</a:t>
                      </a:r>
                      <a:endParaRPr lang="en-US" sz="1000" dirty="0"/>
                    </a:p>
                  </a:txBody>
                  <a:tcPr/>
                </a:tc>
                <a:tc>
                  <a:txBody>
                    <a:bodyPr/>
                    <a:lstStyle/>
                    <a:p>
                      <a:r>
                        <a:rPr lang="en-US" sz="1000" dirty="0" smtClean="0"/>
                        <a:t>August 2016-July 2021</a:t>
                      </a:r>
                      <a:endParaRPr lang="en-US" sz="1000" dirty="0"/>
                    </a:p>
                  </a:txBody>
                  <a:tcPr/>
                </a:tc>
                <a:tc>
                  <a:txBody>
                    <a:bodyPr/>
                    <a:lstStyle/>
                    <a:p>
                      <a:r>
                        <a:rPr lang="en-US" sz="1000" dirty="0" smtClean="0"/>
                        <a:t>Principals, Guidance Counselors</a:t>
                      </a:r>
                      <a:endParaRPr lang="en-US" sz="1000" dirty="0"/>
                    </a:p>
                  </a:txBody>
                  <a:tcPr/>
                </a:tc>
                <a:tc>
                  <a:txBody>
                    <a:bodyPr/>
                    <a:lstStyle/>
                    <a:p>
                      <a:r>
                        <a:rPr lang="en-US" sz="1000" dirty="0" smtClean="0"/>
                        <a:t>0</a:t>
                      </a:r>
                      <a:endParaRPr lang="en-US" sz="1000" dirty="0"/>
                    </a:p>
                  </a:txBody>
                  <a:tcPr/>
                </a:tc>
                <a:tc>
                  <a:txBody>
                    <a:bodyPr/>
                    <a:lstStyle/>
                    <a:p>
                      <a:r>
                        <a:rPr lang="en-US" sz="1000" dirty="0" smtClean="0"/>
                        <a:t>N/A</a:t>
                      </a:r>
                      <a:endParaRPr lang="en-US" sz="1000" dirty="0"/>
                    </a:p>
                  </a:txBody>
                  <a:tcPr/>
                </a:tc>
                <a:tc>
                  <a:txBody>
                    <a:bodyPr/>
                    <a:lstStyle/>
                    <a:p>
                      <a:r>
                        <a:rPr lang="en-US" sz="1000" dirty="0" smtClean="0"/>
                        <a:t>Decreased discipline referrals, schoolwide policies and practices.</a:t>
                      </a:r>
                      <a:endParaRPr lang="en-US" sz="1000" dirty="0"/>
                    </a:p>
                  </a:txBody>
                  <a:tcPr/>
                </a:tc>
              </a:tr>
              <a:tr h="370840">
                <a:tc>
                  <a:txBody>
                    <a:bodyPr/>
                    <a:lstStyle/>
                    <a:p>
                      <a:r>
                        <a:rPr lang="en-US" sz="1000" dirty="0" smtClean="0"/>
                        <a:t>2.</a:t>
                      </a:r>
                      <a:r>
                        <a:rPr lang="en-US" sz="1000" baseline="0" dirty="0" smtClean="0"/>
                        <a:t>  Implement a Character Education program at each school including Bullying Prevention Mechanisms and Dress Code adherence.</a:t>
                      </a:r>
                      <a:endParaRPr lang="en-US" sz="1000" dirty="0"/>
                    </a:p>
                  </a:txBody>
                  <a:tcPr/>
                </a:tc>
                <a:tc>
                  <a:txBody>
                    <a:bodyPr/>
                    <a:lstStyle/>
                    <a:p>
                      <a:r>
                        <a:rPr lang="en-US" sz="1000" dirty="0" smtClean="0"/>
                        <a:t>August 2016-July 2021</a:t>
                      </a:r>
                      <a:endParaRPr lang="en-US" sz="1000" dirty="0"/>
                    </a:p>
                  </a:txBody>
                  <a:tcPr/>
                </a:tc>
                <a:tc>
                  <a:txBody>
                    <a:bodyPr/>
                    <a:lstStyle/>
                    <a:p>
                      <a:r>
                        <a:rPr lang="en-US" sz="1000" dirty="0" smtClean="0"/>
                        <a:t>Principals, Guidance Counselors</a:t>
                      </a:r>
                      <a:endParaRPr lang="en-US" sz="1000" dirty="0"/>
                    </a:p>
                  </a:txBody>
                  <a:tcPr/>
                </a:tc>
                <a:tc>
                  <a:txBody>
                    <a:bodyPr/>
                    <a:lstStyle/>
                    <a:p>
                      <a:r>
                        <a:rPr lang="en-US" sz="1000" dirty="0" smtClean="0"/>
                        <a:t>$1,500</a:t>
                      </a:r>
                      <a:endParaRPr lang="en-US" sz="1000" dirty="0"/>
                    </a:p>
                  </a:txBody>
                  <a:tcPr/>
                </a:tc>
                <a:tc>
                  <a:txBody>
                    <a:bodyPr/>
                    <a:lstStyle/>
                    <a:p>
                      <a:r>
                        <a:rPr lang="en-US" sz="1000" dirty="0" smtClean="0"/>
                        <a:t>Local Funds</a:t>
                      </a:r>
                      <a:endParaRPr lang="en-US" sz="1000" dirty="0"/>
                    </a:p>
                  </a:txBody>
                  <a:tcPr/>
                </a:tc>
                <a:tc>
                  <a:txBody>
                    <a:bodyPr/>
                    <a:lstStyle/>
                    <a:p>
                      <a:r>
                        <a:rPr lang="en-US" sz="1000" dirty="0" smtClean="0"/>
                        <a:t>My Learning Plan attendance records, class schedules, and lesson plans.</a:t>
                      </a:r>
                      <a:endParaRPr lang="en-US" sz="1000" dirty="0"/>
                    </a:p>
                  </a:txBody>
                  <a:tcPr/>
                </a:tc>
              </a:tr>
              <a:tr h="288787">
                <a:tc>
                  <a:txBody>
                    <a:bodyPr/>
                    <a:lstStyle/>
                    <a:p>
                      <a:pPr marL="0" indent="0">
                        <a:buNone/>
                      </a:pPr>
                      <a:r>
                        <a:rPr lang="en-US" sz="1000" b="0" baseline="0" dirty="0" smtClean="0">
                          <a:solidFill>
                            <a:schemeClr val="tx1"/>
                          </a:solidFill>
                        </a:rPr>
                        <a:t>3. Implement Positive Behavior Intervention incentives</a:t>
                      </a:r>
                      <a:endParaRPr lang="en-US" sz="1000" b="0" dirty="0">
                        <a:solidFill>
                          <a:schemeClr val="tx1"/>
                        </a:solidFill>
                      </a:endParaRPr>
                    </a:p>
                  </a:txBody>
                  <a:tcPr>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marL="0" indent="0">
                        <a:buNone/>
                      </a:pPr>
                      <a:r>
                        <a:rPr lang="en-US" sz="1000" b="0" dirty="0" smtClean="0">
                          <a:solidFill>
                            <a:schemeClr val="tx1"/>
                          </a:solidFill>
                        </a:rPr>
                        <a:t>August 2016 - July 2021</a:t>
                      </a:r>
                      <a:endParaRPr lang="en-US" sz="10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marL="0" indent="0">
                        <a:buNone/>
                      </a:pPr>
                      <a:r>
                        <a:rPr lang="en-US" sz="1000" b="0" dirty="0" smtClean="0">
                          <a:solidFill>
                            <a:schemeClr val="tx1"/>
                          </a:solidFill>
                        </a:rPr>
                        <a:t>Principals, Director of Special Services</a:t>
                      </a:r>
                      <a:endParaRPr lang="en-US" sz="10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marL="0" indent="0">
                        <a:buNone/>
                      </a:pPr>
                      <a:r>
                        <a:rPr lang="en-US" sz="1000" b="0" dirty="0" smtClean="0">
                          <a:solidFill>
                            <a:schemeClr val="tx1"/>
                          </a:solidFill>
                        </a:rPr>
                        <a:t>$3,000</a:t>
                      </a:r>
                      <a:endParaRPr lang="en-US" sz="10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marL="0" indent="0">
                        <a:buNone/>
                      </a:pPr>
                      <a:r>
                        <a:rPr lang="en-US" sz="1000" b="0" dirty="0" smtClean="0">
                          <a:solidFill>
                            <a:schemeClr val="tx1"/>
                          </a:solidFill>
                        </a:rPr>
                        <a:t>Local Funds</a:t>
                      </a:r>
                      <a:endParaRPr lang="en-US" sz="10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95000"/>
                      </a:schemeClr>
                    </a:solidFill>
                  </a:tcPr>
                </a:tc>
                <a:tc>
                  <a:txBody>
                    <a:bodyPr/>
                    <a:lstStyle/>
                    <a:p>
                      <a:pPr marL="0" indent="0">
                        <a:buNone/>
                      </a:pPr>
                      <a:r>
                        <a:rPr lang="en-US" sz="1000" b="0" dirty="0" smtClean="0">
                          <a:solidFill>
                            <a:schemeClr val="tx1"/>
                          </a:solidFill>
                        </a:rPr>
                        <a:t>Decrease in discipline referrals, visible positive incentives, student participation in recognition programs.</a:t>
                      </a:r>
                      <a:endParaRPr lang="en-US" sz="1000" b="0" dirty="0">
                        <a:solidFill>
                          <a:schemeClr val="tx1"/>
                        </a:solidFill>
                      </a:endParaRPr>
                    </a:p>
                  </a:txBody>
                  <a:tcPr>
                    <a:lnL w="12700" cap="flat" cmpd="sng" algn="ctr">
                      <a:solidFill>
                        <a:schemeClr val="bg1"/>
                      </a:solidFill>
                      <a:prstDash val="solid"/>
                      <a:round/>
                      <a:headEnd type="none" w="med" len="med"/>
                      <a:tailEnd type="none" w="med" len="med"/>
                    </a:lnL>
                    <a:solidFill>
                      <a:schemeClr val="bg1">
                        <a:lumMod val="95000"/>
                      </a:schemeClr>
                    </a:solidFill>
                  </a:tcPr>
                </a:tc>
              </a:tr>
              <a:tr h="370840">
                <a:tc>
                  <a:txBody>
                    <a:bodyPr/>
                    <a:lstStyle/>
                    <a:p>
                      <a:pPr algn="l"/>
                      <a:r>
                        <a:rPr lang="en-US" sz="1000" b="0" dirty="0" smtClean="0"/>
                        <a:t>4.</a:t>
                      </a:r>
                      <a:r>
                        <a:rPr lang="en-US" sz="1000" b="0" baseline="0" dirty="0" smtClean="0"/>
                        <a:t>  Annually administer parent satisfaction survey to obtain satisfaction results and to better guide decision making process.</a:t>
                      </a:r>
                      <a:endParaRPr lang="en-US" sz="1000" b="0" dirty="0"/>
                    </a:p>
                  </a:txBody>
                  <a:tcPr/>
                </a:tc>
                <a:tc>
                  <a:txBody>
                    <a:bodyPr/>
                    <a:lstStyle/>
                    <a:p>
                      <a:r>
                        <a:rPr lang="en-US" sz="1000" dirty="0" smtClean="0"/>
                        <a:t>August 2016</a:t>
                      </a:r>
                      <a:r>
                        <a:rPr lang="en-US" sz="1000" baseline="0" dirty="0" smtClean="0"/>
                        <a:t> – July 2021</a:t>
                      </a:r>
                      <a:endParaRPr lang="en-US" sz="1000" dirty="0"/>
                    </a:p>
                  </a:txBody>
                  <a:tcPr/>
                </a:tc>
                <a:tc>
                  <a:txBody>
                    <a:bodyPr/>
                    <a:lstStyle/>
                    <a:p>
                      <a:r>
                        <a:rPr lang="en-US" sz="1000" dirty="0" smtClean="0"/>
                        <a:t>Director of Instruction, Technology Coach</a:t>
                      </a:r>
                      <a:endParaRPr lang="en-US" sz="1000" dirty="0"/>
                    </a:p>
                  </a:txBody>
                  <a:tcPr/>
                </a:tc>
                <a:tc>
                  <a:txBody>
                    <a:bodyPr/>
                    <a:lstStyle/>
                    <a:p>
                      <a:r>
                        <a:rPr lang="en-US" sz="1000" dirty="0" smtClean="0"/>
                        <a:t>0</a:t>
                      </a:r>
                      <a:endParaRPr lang="en-US" sz="1000" dirty="0"/>
                    </a:p>
                  </a:txBody>
                  <a:tcPr/>
                </a:tc>
                <a:tc>
                  <a:txBody>
                    <a:bodyPr/>
                    <a:lstStyle/>
                    <a:p>
                      <a:r>
                        <a:rPr lang="en-US" sz="1000" dirty="0" smtClean="0"/>
                        <a:t>N/A</a:t>
                      </a:r>
                      <a:endParaRPr lang="en-US" sz="1000" dirty="0"/>
                    </a:p>
                  </a:txBody>
                  <a:tcPr/>
                </a:tc>
                <a:tc>
                  <a:txBody>
                    <a:bodyPr/>
                    <a:lstStyle/>
                    <a:p>
                      <a:r>
                        <a:rPr lang="en-US" sz="1000" dirty="0" smtClean="0"/>
                        <a:t>Survey results, plans adjusted with feedback.</a:t>
                      </a:r>
                      <a:endParaRPr lang="en-US" sz="1000" dirty="0"/>
                    </a:p>
                  </a:txBody>
                  <a:tcPr/>
                </a:tc>
              </a:tr>
              <a:tr h="370840">
                <a:tc>
                  <a:txBody>
                    <a:bodyPr/>
                    <a:lstStyle/>
                    <a:p>
                      <a:r>
                        <a:rPr lang="en-US" sz="1000" dirty="0" smtClean="0"/>
                        <a:t>5. Provide suicide prevention training to all certified staff before next certification renewal.</a:t>
                      </a:r>
                      <a:endParaRPr lang="en-US" sz="1000" dirty="0"/>
                    </a:p>
                  </a:txBody>
                  <a:tcPr/>
                </a:tc>
                <a:tc>
                  <a:txBody>
                    <a:bodyPr/>
                    <a:lstStyle/>
                    <a:p>
                      <a:r>
                        <a:rPr lang="en-US" sz="1000" dirty="0" smtClean="0"/>
                        <a:t>August 2016- July 2021</a:t>
                      </a:r>
                      <a:endParaRPr lang="en-US" sz="1000" dirty="0"/>
                    </a:p>
                  </a:txBody>
                  <a:tcPr/>
                </a:tc>
                <a:tc>
                  <a:txBody>
                    <a:bodyPr/>
                    <a:lstStyle/>
                    <a:p>
                      <a:r>
                        <a:rPr lang="en-US" sz="1000" dirty="0" smtClean="0"/>
                        <a:t>Director</a:t>
                      </a:r>
                      <a:r>
                        <a:rPr lang="en-US" sz="1000" baseline="0" dirty="0" smtClean="0"/>
                        <a:t> of Special Services</a:t>
                      </a:r>
                      <a:endParaRPr lang="en-US" sz="1000" dirty="0"/>
                    </a:p>
                  </a:txBody>
                  <a:tcPr/>
                </a:tc>
                <a:tc>
                  <a:txBody>
                    <a:bodyPr/>
                    <a:lstStyle/>
                    <a:p>
                      <a:r>
                        <a:rPr lang="en-US" sz="1000" dirty="0" smtClean="0"/>
                        <a:t>0</a:t>
                      </a:r>
                      <a:endParaRPr lang="en-US" sz="1000" dirty="0"/>
                    </a:p>
                  </a:txBody>
                  <a:tcPr/>
                </a:tc>
                <a:tc>
                  <a:txBody>
                    <a:bodyPr/>
                    <a:lstStyle/>
                    <a:p>
                      <a:r>
                        <a:rPr lang="en-US" sz="1000" dirty="0" smtClean="0"/>
                        <a:t>N/A</a:t>
                      </a:r>
                      <a:endParaRPr lang="en-US" sz="1000" dirty="0"/>
                    </a:p>
                  </a:txBody>
                  <a:tcPr/>
                </a:tc>
                <a:tc>
                  <a:txBody>
                    <a:bodyPr/>
                    <a:lstStyle/>
                    <a:p>
                      <a:r>
                        <a:rPr lang="en-US" sz="1000" dirty="0" smtClean="0"/>
                        <a:t>Jason Flack Suicide Prevention training</a:t>
                      </a:r>
                      <a:r>
                        <a:rPr lang="en-US" sz="1000" baseline="0" dirty="0" smtClean="0"/>
                        <a:t> certificates.</a:t>
                      </a:r>
                      <a:endParaRPr lang="en-US" sz="1000" dirty="0"/>
                    </a:p>
                  </a:txBody>
                  <a:tcPr/>
                </a:tc>
              </a:tr>
              <a:tr h="370840">
                <a:tc>
                  <a:txBody>
                    <a:bodyPr/>
                    <a:lstStyle/>
                    <a:p>
                      <a:pPr algn="l"/>
                      <a:r>
                        <a:rPr lang="en-US" sz="1000" b="0" dirty="0" smtClean="0"/>
                        <a:t>6.  Strengthen the Advisor/Advisee curriculum in grades 6-12 for a minimum of 30 minutes per week.</a:t>
                      </a:r>
                      <a:endParaRPr lang="en-US" sz="1000" b="0" dirty="0"/>
                    </a:p>
                  </a:txBody>
                  <a:tcPr/>
                </a:tc>
                <a:tc>
                  <a:txBody>
                    <a:bodyPr/>
                    <a:lstStyle/>
                    <a:p>
                      <a:r>
                        <a:rPr lang="en-US" sz="1000" dirty="0" smtClean="0">
                          <a:latin typeface="+mn-lt"/>
                        </a:rPr>
                        <a:t>August</a:t>
                      </a:r>
                      <a:r>
                        <a:rPr lang="en-US" sz="1000" baseline="0" dirty="0" smtClean="0">
                          <a:latin typeface="+mn-lt"/>
                        </a:rPr>
                        <a:t> 2016-July 2021</a:t>
                      </a:r>
                      <a:endParaRPr lang="en-US" sz="1000" dirty="0">
                        <a:latin typeface="+mn-lt"/>
                      </a:endParaRPr>
                    </a:p>
                  </a:txBody>
                  <a:tcPr/>
                </a:tc>
                <a:tc>
                  <a:txBody>
                    <a:bodyPr/>
                    <a:lstStyle/>
                    <a:p>
                      <a:r>
                        <a:rPr lang="en-US" sz="1000" dirty="0" smtClean="0"/>
                        <a:t>Director of Special Services, Principals</a:t>
                      </a:r>
                      <a:endParaRPr lang="en-US" sz="1000" dirty="0"/>
                    </a:p>
                  </a:txBody>
                  <a:tcPr/>
                </a:tc>
                <a:tc>
                  <a:txBody>
                    <a:bodyPr/>
                    <a:lstStyle/>
                    <a:p>
                      <a:r>
                        <a:rPr lang="en-US" sz="1000" dirty="0" smtClean="0"/>
                        <a:t>0</a:t>
                      </a:r>
                      <a:endParaRPr lang="en-US" sz="1000" dirty="0"/>
                    </a:p>
                  </a:txBody>
                  <a:tcPr/>
                </a:tc>
                <a:tc>
                  <a:txBody>
                    <a:bodyPr/>
                    <a:lstStyle/>
                    <a:p>
                      <a:r>
                        <a:rPr lang="en-US" sz="1000" dirty="0" smtClean="0"/>
                        <a:t>N/A</a:t>
                      </a:r>
                      <a:endParaRPr lang="en-US" sz="1000" dirty="0"/>
                    </a:p>
                  </a:txBody>
                  <a:tcPr/>
                </a:tc>
                <a:tc>
                  <a:txBody>
                    <a:bodyPr/>
                    <a:lstStyle/>
                    <a:p>
                      <a:r>
                        <a:rPr lang="en-US" sz="1000" dirty="0" smtClean="0"/>
                        <a:t>Lesson plans, observations, decreased referrals/</a:t>
                      </a:r>
                      <a:endParaRPr lang="en-US" sz="1000" dirty="0"/>
                    </a:p>
                  </a:txBody>
                  <a:tcPr/>
                </a:tc>
              </a:tr>
              <a:tr h="370840">
                <a:tc>
                  <a:txBody>
                    <a:bodyPr/>
                    <a:lstStyle/>
                    <a:p>
                      <a:r>
                        <a:rPr lang="en-US" sz="1000" dirty="0" smtClean="0"/>
                        <a:t>7.</a:t>
                      </a:r>
                      <a:r>
                        <a:rPr lang="en-US" sz="1000" baseline="0" dirty="0" smtClean="0"/>
                        <a:t>  Utilize community agencies to address student needs</a:t>
                      </a:r>
                      <a:endParaRPr lang="en-US" sz="1000" dirty="0"/>
                    </a:p>
                  </a:txBody>
                  <a:tcPr/>
                </a:tc>
                <a:tc>
                  <a:txBody>
                    <a:bodyPr/>
                    <a:lstStyle/>
                    <a:p>
                      <a:r>
                        <a:rPr lang="en-US" sz="1000" dirty="0" smtClean="0"/>
                        <a:t>August 2016-July 2021</a:t>
                      </a:r>
                      <a:endParaRPr lang="en-US" sz="1000" dirty="0"/>
                    </a:p>
                  </a:txBody>
                  <a:tcPr/>
                </a:tc>
                <a:tc>
                  <a:txBody>
                    <a:bodyPr/>
                    <a:lstStyle/>
                    <a:p>
                      <a:r>
                        <a:rPr lang="en-US" sz="1000" dirty="0" smtClean="0"/>
                        <a:t>Guidance, Principal, AXIS</a:t>
                      </a:r>
                      <a:r>
                        <a:rPr lang="en-US" sz="1000" baseline="0" dirty="0" smtClean="0"/>
                        <a:t> 1, counselor, mental health</a:t>
                      </a:r>
                      <a:endParaRPr lang="en-US" sz="1000" dirty="0"/>
                    </a:p>
                  </a:txBody>
                  <a:tcPr/>
                </a:tc>
                <a:tc>
                  <a:txBody>
                    <a:bodyPr/>
                    <a:lstStyle/>
                    <a:p>
                      <a:r>
                        <a:rPr lang="en-US" sz="1000" dirty="0" smtClean="0"/>
                        <a:t>0</a:t>
                      </a:r>
                      <a:endParaRPr lang="en-US" sz="1000" dirty="0"/>
                    </a:p>
                  </a:txBody>
                  <a:tcPr/>
                </a:tc>
                <a:tc>
                  <a:txBody>
                    <a:bodyPr/>
                    <a:lstStyle/>
                    <a:p>
                      <a:r>
                        <a:rPr lang="en-US" sz="1000" dirty="0" smtClean="0"/>
                        <a:t>State</a:t>
                      </a:r>
                      <a:endParaRPr lang="en-US" sz="1000" dirty="0"/>
                    </a:p>
                  </a:txBody>
                  <a:tcPr/>
                </a:tc>
                <a:tc>
                  <a:txBody>
                    <a:bodyPr/>
                    <a:lstStyle/>
                    <a:p>
                      <a:r>
                        <a:rPr lang="en-US" sz="1000" dirty="0" smtClean="0"/>
                        <a:t>Referral forms</a:t>
                      </a:r>
                      <a:endParaRPr lang="en-US" sz="1000" dirty="0"/>
                    </a:p>
                  </a:txBody>
                  <a:tcPr/>
                </a:tc>
              </a:tr>
              <a:tr h="370840">
                <a:tc>
                  <a:txBody>
                    <a:bodyPr/>
                    <a:lstStyle/>
                    <a:p>
                      <a:r>
                        <a:rPr lang="en-US" sz="1000" dirty="0" smtClean="0"/>
                        <a:t>8.  Address aging facilities (20-50</a:t>
                      </a:r>
                      <a:r>
                        <a:rPr lang="en-US" sz="1000" baseline="0" dirty="0" smtClean="0"/>
                        <a:t> years old) to ensure student safety as well as educational appropriateness and utilization of technology for next 15-20 years.</a:t>
                      </a:r>
                      <a:endParaRPr lang="en-US" sz="1000" dirty="0"/>
                    </a:p>
                  </a:txBody>
                  <a:tcPr/>
                </a:tc>
                <a:tc>
                  <a:txBody>
                    <a:bodyPr/>
                    <a:lstStyle/>
                    <a:p>
                      <a:r>
                        <a:rPr lang="en-US" sz="1000" dirty="0" smtClean="0"/>
                        <a:t>August</a:t>
                      </a:r>
                      <a:r>
                        <a:rPr lang="en-US" sz="1000" baseline="0" dirty="0" smtClean="0"/>
                        <a:t> 2016-July 2021</a:t>
                      </a:r>
                      <a:endParaRPr lang="en-US" sz="1000" dirty="0"/>
                    </a:p>
                  </a:txBody>
                  <a:tcPr/>
                </a:tc>
                <a:tc>
                  <a:txBody>
                    <a:bodyPr/>
                    <a:lstStyle/>
                    <a:p>
                      <a:r>
                        <a:rPr lang="en-US" sz="1000" dirty="0" smtClean="0"/>
                        <a:t>Superintendent, Principals, Bd. of Ed, Community, Facilities task force.</a:t>
                      </a:r>
                      <a:endParaRPr lang="en-US" sz="1000" dirty="0"/>
                    </a:p>
                  </a:txBody>
                  <a:tcPr/>
                </a:tc>
                <a:tc>
                  <a:txBody>
                    <a:bodyPr/>
                    <a:lstStyle/>
                    <a:p>
                      <a:r>
                        <a:rPr lang="en-US" sz="1000" dirty="0" smtClean="0"/>
                        <a:t>0</a:t>
                      </a:r>
                      <a:endParaRPr lang="en-US" sz="1000" dirty="0"/>
                    </a:p>
                  </a:txBody>
                  <a:tcPr/>
                </a:tc>
                <a:tc>
                  <a:txBody>
                    <a:bodyPr/>
                    <a:lstStyle/>
                    <a:p>
                      <a:r>
                        <a:rPr lang="en-US" sz="1000" dirty="0" smtClean="0"/>
                        <a:t>N/A</a:t>
                      </a:r>
                      <a:endParaRPr lang="en-US" sz="1000" dirty="0"/>
                    </a:p>
                  </a:txBody>
                  <a:tcPr/>
                </a:tc>
                <a:tc>
                  <a:txBody>
                    <a:bodyPr/>
                    <a:lstStyle/>
                    <a:p>
                      <a:r>
                        <a:rPr lang="en-US" sz="1000" dirty="0" smtClean="0"/>
                        <a:t>New facilities</a:t>
                      </a:r>
                      <a:endParaRPr lang="en-US" sz="1000" dirty="0"/>
                    </a:p>
                  </a:txBody>
                  <a:tcPr/>
                </a:tc>
              </a:tr>
            </a:tbl>
          </a:graphicData>
        </a:graphic>
      </p:graphicFrame>
    </p:spTree>
    <p:extLst>
      <p:ext uri="{BB962C8B-B14F-4D97-AF65-F5344CB8AC3E}">
        <p14:creationId xmlns:p14="http://schemas.microsoft.com/office/powerpoint/2010/main" val="7922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smtClean="0"/>
          </a:p>
          <a:p>
            <a:pPr marL="0" indent="0">
              <a:buNone/>
            </a:pPr>
            <a:r>
              <a:rPr lang="en-US" dirty="0" smtClean="0"/>
              <a:t>	  </a:t>
            </a:r>
            <a:endParaRPr lang="en-US" dirty="0"/>
          </a:p>
          <a:p>
            <a:pPr marL="0" indent="0">
              <a:buNone/>
            </a:pPr>
            <a:r>
              <a:rPr lang="en-US" dirty="0" smtClean="0"/>
              <a:t>	</a:t>
            </a:r>
          </a:p>
          <a:p>
            <a:pPr marL="0" indent="0">
              <a:buNone/>
            </a:pPr>
            <a:endParaRPr lang="en-US" dirty="0"/>
          </a:p>
          <a:p>
            <a:pPr marL="0" indent="0">
              <a:buNone/>
            </a:pPr>
            <a:endParaRPr lang="en-US" dirty="0" smtClean="0"/>
          </a:p>
        </p:txBody>
      </p:sp>
      <p:sp>
        <p:nvSpPr>
          <p:cNvPr id="4" name="Title 3"/>
          <p:cNvSpPr>
            <a:spLocks noGrp="1"/>
          </p:cNvSpPr>
          <p:nvPr>
            <p:ph type="title"/>
          </p:nvPr>
        </p:nvSpPr>
        <p:spPr>
          <a:xfrm>
            <a:off x="914400" y="132416"/>
            <a:ext cx="7704667" cy="5867400"/>
          </a:xfrm>
        </p:spPr>
        <p:txBody>
          <a:bodyPr>
            <a:normAutofit/>
          </a:bodyPr>
          <a:lstStyle/>
          <a:p>
            <a:pPr algn="l"/>
            <a:r>
              <a:rPr lang="en-US" sz="3600" dirty="0" smtClean="0"/>
              <a:t>SIC Exercise</a:t>
            </a:r>
            <a:r>
              <a:rPr lang="en-US" dirty="0" smtClean="0"/>
              <a:t/>
            </a:r>
            <a:br>
              <a:rPr lang="en-US" dirty="0" smtClean="0"/>
            </a:br>
            <a:r>
              <a:rPr lang="en-US" dirty="0" smtClean="0"/>
              <a:t/>
            </a:r>
            <a:br>
              <a:rPr lang="en-US" dirty="0" smtClean="0"/>
            </a:br>
            <a:r>
              <a:rPr lang="en-US" sz="2400" dirty="0" smtClean="0"/>
              <a:t>Break into your individual SIC groups and review the list of goals, strategies, and action plans on the handout.  </a:t>
            </a:r>
            <a:br>
              <a:rPr lang="en-US" sz="2400" dirty="0" smtClean="0"/>
            </a:br>
            <a:r>
              <a:rPr lang="en-US" sz="2400" dirty="0"/>
              <a:t/>
            </a:r>
            <a:br>
              <a:rPr lang="en-US" sz="2400" dirty="0"/>
            </a:br>
            <a:r>
              <a:rPr lang="en-US" sz="2400" dirty="0" smtClean="0"/>
              <a:t>	1.   Look at the Action Steps under Strategy #2, #4 and #5.  Find some actions steps that an SIC might be able to help with.  </a:t>
            </a:r>
            <a:br>
              <a:rPr lang="en-US" sz="2400" dirty="0" smtClean="0"/>
            </a:br>
            <a:r>
              <a:rPr lang="en-US" sz="2400" dirty="0"/>
              <a:t/>
            </a:r>
            <a:br>
              <a:rPr lang="en-US" sz="2400" dirty="0"/>
            </a:br>
            <a:r>
              <a:rPr lang="en-US" sz="2400" dirty="0"/>
              <a:t>	</a:t>
            </a:r>
            <a:r>
              <a:rPr lang="en-US" sz="2400" dirty="0" smtClean="0"/>
              <a:t>2.  Look at Strategy #3 and Strategy #7.  Can you think of some action steps in addition to the ones already listed that an SIC </a:t>
            </a:r>
            <a:r>
              <a:rPr lang="en-US" sz="2400" smtClean="0"/>
              <a:t>could take? </a:t>
            </a:r>
            <a:r>
              <a:rPr lang="en-US" sz="2700" smtClean="0"/>
              <a:t>   </a:t>
            </a:r>
            <a:endParaRPr lang="en-US" sz="2700" dirty="0"/>
          </a:p>
        </p:txBody>
      </p:sp>
    </p:spTree>
    <p:extLst>
      <p:ext uri="{BB962C8B-B14F-4D97-AF65-F5344CB8AC3E}">
        <p14:creationId xmlns:p14="http://schemas.microsoft.com/office/powerpoint/2010/main" val="1619439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dirty="0" smtClean="0"/>
          </a:p>
          <a:p>
            <a:pPr marL="0" indent="0">
              <a:buNone/>
            </a:pPr>
            <a:r>
              <a:rPr lang="en-US" dirty="0" smtClean="0"/>
              <a:t>	  </a:t>
            </a:r>
            <a:endParaRPr lang="en-US" dirty="0"/>
          </a:p>
          <a:p>
            <a:pPr marL="0" indent="0">
              <a:buNone/>
            </a:pPr>
            <a:r>
              <a:rPr lang="en-US" dirty="0" smtClean="0"/>
              <a:t>	</a:t>
            </a:r>
          </a:p>
          <a:p>
            <a:pPr marL="0" indent="0">
              <a:buNone/>
            </a:pPr>
            <a:endParaRPr lang="en-US" dirty="0"/>
          </a:p>
          <a:p>
            <a:pPr marL="0" indent="0">
              <a:buNone/>
            </a:pPr>
            <a:endParaRPr lang="en-US" dirty="0" smtClean="0"/>
          </a:p>
        </p:txBody>
      </p:sp>
      <p:sp>
        <p:nvSpPr>
          <p:cNvPr id="4" name="Title 3"/>
          <p:cNvSpPr>
            <a:spLocks noGrp="1"/>
          </p:cNvSpPr>
          <p:nvPr>
            <p:ph type="title"/>
          </p:nvPr>
        </p:nvSpPr>
        <p:spPr>
          <a:xfrm>
            <a:off x="914400" y="132416"/>
            <a:ext cx="7704667" cy="5867400"/>
          </a:xfrm>
        </p:spPr>
        <p:txBody>
          <a:bodyPr>
            <a:normAutofit/>
          </a:bodyPr>
          <a:lstStyle/>
          <a:p>
            <a:pPr algn="l"/>
            <a:r>
              <a:rPr lang="en-US" sz="3600" dirty="0" smtClean="0"/>
              <a:t>SIC Exercise</a:t>
            </a:r>
            <a:r>
              <a:rPr lang="en-US" dirty="0" smtClean="0"/>
              <a:t/>
            </a:r>
            <a:br>
              <a:rPr lang="en-US" dirty="0" smtClean="0"/>
            </a:br>
            <a:r>
              <a:rPr lang="en-US" dirty="0" smtClean="0"/>
              <a:t/>
            </a:r>
            <a:br>
              <a:rPr lang="en-US" dirty="0" smtClean="0"/>
            </a:br>
            <a:r>
              <a:rPr lang="en-US" sz="2400" dirty="0" smtClean="0"/>
              <a:t>Break into your individual SIC groups and review the list of goals, strategies, and action plans on the handout.  </a:t>
            </a:r>
            <a:br>
              <a:rPr lang="en-US" sz="2400" dirty="0" smtClean="0"/>
            </a:br>
            <a:r>
              <a:rPr lang="en-US" sz="2400" dirty="0"/>
              <a:t/>
            </a:r>
            <a:br>
              <a:rPr lang="en-US" sz="2400" dirty="0"/>
            </a:br>
            <a:r>
              <a:rPr lang="en-US" sz="2400" dirty="0" smtClean="0"/>
              <a:t>	1.   Look at the Action Steps under Strategy </a:t>
            </a:r>
            <a:r>
              <a:rPr lang="en-US" sz="2400" dirty="0" smtClean="0"/>
              <a:t>#1.  </a:t>
            </a:r>
            <a:r>
              <a:rPr lang="en-US" sz="2400" dirty="0" smtClean="0"/>
              <a:t>Find some actions </a:t>
            </a:r>
            <a:r>
              <a:rPr lang="en-US" sz="2400" b="1" dirty="0" smtClean="0"/>
              <a:t>additional</a:t>
            </a:r>
            <a:r>
              <a:rPr lang="en-US" sz="2400" dirty="0" smtClean="0"/>
              <a:t> steps </a:t>
            </a:r>
            <a:r>
              <a:rPr lang="en-US" sz="2400" dirty="0" smtClean="0"/>
              <a:t>that an SIC might be able to help with.  </a:t>
            </a:r>
            <a:br>
              <a:rPr lang="en-US" sz="2400" dirty="0" smtClean="0"/>
            </a:br>
            <a:r>
              <a:rPr lang="en-US" sz="2400" dirty="0"/>
              <a:t/>
            </a:r>
            <a:br>
              <a:rPr lang="en-US" sz="2400" dirty="0"/>
            </a:br>
            <a:r>
              <a:rPr lang="en-US" sz="2400" dirty="0"/>
              <a:t>	</a:t>
            </a:r>
            <a:endParaRPr lang="en-US" sz="2700" dirty="0"/>
          </a:p>
        </p:txBody>
      </p:sp>
    </p:spTree>
    <p:extLst>
      <p:ext uri="{BB962C8B-B14F-4D97-AF65-F5344CB8AC3E}">
        <p14:creationId xmlns:p14="http://schemas.microsoft.com/office/powerpoint/2010/main" val="12494226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39863" y="2667000"/>
            <a:ext cx="7704137" cy="3332163"/>
          </a:xfrm>
        </p:spPr>
        <p:txBody>
          <a:bodyPr>
            <a:normAutofit/>
          </a:bodyPr>
          <a:lstStyle/>
          <a:p>
            <a:pPr marL="0" indent="0">
              <a:buNone/>
            </a:pPr>
            <a:endParaRPr lang="en-US" dirty="0" smtClean="0"/>
          </a:p>
          <a:p>
            <a:pPr marL="0" indent="0">
              <a:buNone/>
            </a:pPr>
            <a:r>
              <a:rPr lang="en-US" dirty="0" smtClean="0"/>
              <a:t>	  </a:t>
            </a:r>
            <a:endParaRPr lang="en-US" dirty="0"/>
          </a:p>
          <a:p>
            <a:pPr marL="0" indent="0">
              <a:buNone/>
            </a:pPr>
            <a:r>
              <a:rPr lang="en-US" dirty="0" smtClean="0"/>
              <a:t>	</a:t>
            </a:r>
          </a:p>
          <a:p>
            <a:pPr marL="0" indent="0">
              <a:buNone/>
            </a:pPr>
            <a:endParaRPr lang="en-US" dirty="0"/>
          </a:p>
          <a:p>
            <a:pPr marL="0" indent="0">
              <a:buNone/>
            </a:pPr>
            <a:endParaRPr lang="en-US" dirty="0" smtClean="0"/>
          </a:p>
        </p:txBody>
      </p:sp>
      <p:sp>
        <p:nvSpPr>
          <p:cNvPr id="5" name="TextBox 4"/>
          <p:cNvSpPr txBox="1"/>
          <p:nvPr/>
        </p:nvSpPr>
        <p:spPr>
          <a:xfrm>
            <a:off x="1066800" y="304800"/>
            <a:ext cx="7848600" cy="5670783"/>
          </a:xfrm>
          <a:prstGeom prst="rect">
            <a:avLst/>
          </a:prstGeom>
          <a:noFill/>
        </p:spPr>
        <p:txBody>
          <a:bodyPr wrap="square" rtlCol="0">
            <a:spAutoFit/>
          </a:bodyPr>
          <a:lstStyle/>
          <a:p>
            <a:r>
              <a:rPr lang="en-US" sz="2800" dirty="0" smtClean="0"/>
              <a:t>Once your SIC has an area of focus, ask the following questions:</a:t>
            </a:r>
          </a:p>
          <a:p>
            <a:endParaRPr lang="en-US" sz="2800" u="sng" dirty="0" smtClean="0"/>
          </a:p>
          <a:p>
            <a:r>
              <a:rPr lang="en-US" sz="2800" u="sng" dirty="0" smtClean="0"/>
              <a:t>Needs</a:t>
            </a:r>
            <a:r>
              <a:rPr lang="en-US" sz="2800" dirty="0" smtClean="0"/>
              <a:t>:  </a:t>
            </a:r>
          </a:p>
          <a:p>
            <a:endParaRPr lang="en-US" sz="1050" dirty="0"/>
          </a:p>
          <a:p>
            <a:pPr marL="1028700" lvl="1" indent="-571500">
              <a:buFont typeface="Arial" panose="020B0604020202020204" pitchFamily="34" charset="0"/>
              <a:buChar char="•"/>
            </a:pPr>
            <a:r>
              <a:rPr lang="en-US" sz="2000" dirty="0"/>
              <a:t>W</a:t>
            </a:r>
            <a:r>
              <a:rPr lang="en-US" sz="2000" dirty="0" smtClean="0"/>
              <a:t>hat information or data do you already have about the area you want to improve?</a:t>
            </a:r>
          </a:p>
          <a:p>
            <a:pPr marL="1028700" lvl="1" indent="-571500">
              <a:buFont typeface="Arial" panose="020B0604020202020204" pitchFamily="34" charset="0"/>
              <a:buChar char="•"/>
            </a:pPr>
            <a:endParaRPr lang="en-US" sz="2000" dirty="0"/>
          </a:p>
          <a:p>
            <a:pPr marL="914400" lvl="1" indent="-457200">
              <a:buFont typeface="Arial" panose="020B0604020202020204" pitchFamily="34" charset="0"/>
              <a:buChar char="•"/>
            </a:pPr>
            <a:r>
              <a:rPr lang="en-US" sz="2000" dirty="0" smtClean="0"/>
              <a:t> Which students should you target with your activity?</a:t>
            </a:r>
          </a:p>
          <a:p>
            <a:pPr lvl="1"/>
            <a:endParaRPr lang="en-US" sz="2000" dirty="0" smtClean="0"/>
          </a:p>
          <a:p>
            <a:pPr marL="1028700" lvl="1" indent="-571500">
              <a:buFont typeface="Arial" panose="020B0604020202020204" pitchFamily="34" charset="0"/>
              <a:buChar char="•"/>
            </a:pPr>
            <a:r>
              <a:rPr lang="en-US" sz="2000" dirty="0" smtClean="0"/>
              <a:t>What additional information would help you understand the problem better?</a:t>
            </a:r>
          </a:p>
          <a:p>
            <a:pPr lvl="1"/>
            <a:endParaRPr lang="en-US" sz="2000" dirty="0" smtClean="0"/>
          </a:p>
          <a:p>
            <a:pPr marL="1028700" lvl="1" indent="-571500">
              <a:buFont typeface="Arial" panose="020B0604020202020204" pitchFamily="34" charset="0"/>
              <a:buChar char="•"/>
            </a:pPr>
            <a:r>
              <a:rPr lang="en-US" sz="2000" dirty="0" smtClean="0"/>
              <a:t>How might your SIC collect this information? </a:t>
            </a:r>
          </a:p>
          <a:p>
            <a:pPr marL="1028700" lvl="1" indent="-571500">
              <a:buFont typeface="Arial" panose="020B0604020202020204" pitchFamily="34" charset="0"/>
              <a:buChar char="•"/>
            </a:pPr>
            <a:endParaRPr lang="en-US" sz="2000" dirty="0"/>
          </a:p>
          <a:p>
            <a:pPr marL="1028700" lvl="1" indent="-571500">
              <a:buFont typeface="Arial" panose="020B0604020202020204" pitchFamily="34" charset="0"/>
              <a:buChar char="•"/>
            </a:pPr>
            <a:r>
              <a:rPr lang="en-US" sz="2000" dirty="0" smtClean="0"/>
              <a:t>Who might the SIC consult?</a:t>
            </a:r>
            <a:r>
              <a:rPr lang="en-US" sz="2000" dirty="0"/>
              <a:t/>
            </a:r>
            <a:br>
              <a:rPr lang="en-US" sz="2000" dirty="0"/>
            </a:br>
            <a:endParaRPr lang="en-US" sz="2000" dirty="0"/>
          </a:p>
        </p:txBody>
      </p:sp>
    </p:spTree>
    <p:extLst>
      <p:ext uri="{BB962C8B-B14F-4D97-AF65-F5344CB8AC3E}">
        <p14:creationId xmlns:p14="http://schemas.microsoft.com/office/powerpoint/2010/main" val="1049078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a:p>
          <a:p>
            <a:endParaRPr lang="en-US" dirty="0" smtClean="0"/>
          </a:p>
          <a:p>
            <a:endParaRPr lang="en-US" dirty="0"/>
          </a:p>
          <a:p>
            <a:endParaRPr lang="en-US" dirty="0"/>
          </a:p>
          <a:p>
            <a:endParaRPr lang="en-US" dirty="0" smtClean="0"/>
          </a:p>
          <a:p>
            <a:endParaRPr lang="en-US" dirty="0"/>
          </a:p>
        </p:txBody>
      </p:sp>
      <p:sp>
        <p:nvSpPr>
          <p:cNvPr id="6" name="TextBox 5"/>
          <p:cNvSpPr txBox="1"/>
          <p:nvPr/>
        </p:nvSpPr>
        <p:spPr>
          <a:xfrm>
            <a:off x="1447800" y="381000"/>
            <a:ext cx="7090403" cy="3662541"/>
          </a:xfrm>
          <a:prstGeom prst="rect">
            <a:avLst/>
          </a:prstGeom>
          <a:noFill/>
        </p:spPr>
        <p:txBody>
          <a:bodyPr wrap="none" rtlCol="0">
            <a:spAutoFit/>
          </a:bodyPr>
          <a:lstStyle/>
          <a:p>
            <a:r>
              <a:rPr lang="en-US" sz="3600" u="sng" dirty="0" smtClean="0"/>
              <a:t>Goals and Objectives</a:t>
            </a:r>
            <a:r>
              <a:rPr lang="en-US" sz="3600" dirty="0" smtClean="0"/>
              <a:t>:</a:t>
            </a:r>
          </a:p>
          <a:p>
            <a:endParaRPr lang="en-US" sz="2800" dirty="0"/>
          </a:p>
          <a:p>
            <a:pPr marL="457200" indent="-457200">
              <a:buFont typeface="Arial" panose="020B0604020202020204" pitchFamily="34" charset="0"/>
              <a:buChar char="•"/>
            </a:pPr>
            <a:r>
              <a:rPr lang="en-US" sz="2800" dirty="0" smtClean="0"/>
              <a:t>Goals are broad statements of the results </a:t>
            </a:r>
          </a:p>
          <a:p>
            <a:r>
              <a:rPr lang="en-US" sz="2800" dirty="0"/>
              <a:t>	</a:t>
            </a:r>
            <a:r>
              <a:rPr lang="en-US" sz="2800" dirty="0" smtClean="0"/>
              <a:t>your SIC wants to achieve.</a:t>
            </a:r>
          </a:p>
          <a:p>
            <a:endParaRPr lang="en-US" sz="2800" dirty="0"/>
          </a:p>
          <a:p>
            <a:pPr marL="457200" indent="-457200">
              <a:buFont typeface="Arial" panose="020B0604020202020204" pitchFamily="34" charset="0"/>
              <a:buChar char="•"/>
            </a:pPr>
            <a:r>
              <a:rPr lang="en-US" sz="2800" dirty="0" smtClean="0"/>
              <a:t>Objectives identify what needs to change in</a:t>
            </a:r>
          </a:p>
          <a:p>
            <a:r>
              <a:rPr lang="en-US" sz="2800" dirty="0" smtClean="0"/>
              <a:t>	order to achieve your SIC’s goal and how</a:t>
            </a:r>
          </a:p>
          <a:p>
            <a:r>
              <a:rPr lang="en-US" sz="2800" dirty="0" smtClean="0"/>
              <a:t>	you will measure that change.</a:t>
            </a:r>
            <a:endParaRPr lang="en-US" sz="2800" dirty="0"/>
          </a:p>
        </p:txBody>
      </p:sp>
      <p:sp>
        <p:nvSpPr>
          <p:cNvPr id="7" name="TextBox 6"/>
          <p:cNvSpPr txBox="1"/>
          <p:nvPr/>
        </p:nvSpPr>
        <p:spPr>
          <a:xfrm>
            <a:off x="1295400" y="4314358"/>
            <a:ext cx="6553200" cy="2246769"/>
          </a:xfrm>
          <a:prstGeom prst="rect">
            <a:avLst/>
          </a:prstGeom>
          <a:noFill/>
        </p:spPr>
        <p:txBody>
          <a:bodyPr wrap="square" rtlCol="0">
            <a:spAutoFit/>
          </a:bodyPr>
          <a:lstStyle/>
          <a:p>
            <a:r>
              <a:rPr lang="en-US" sz="3600" u="sng" dirty="0" smtClean="0"/>
              <a:t>Actions:</a:t>
            </a:r>
          </a:p>
          <a:p>
            <a:endParaRPr lang="en-US" sz="2000" u="sng" dirty="0"/>
          </a:p>
          <a:p>
            <a:pPr marL="457200" indent="-457200">
              <a:buFont typeface="Arial" panose="020B0604020202020204" pitchFamily="34" charset="0"/>
              <a:buChar char="•"/>
            </a:pPr>
            <a:r>
              <a:rPr lang="en-US" sz="2800" dirty="0" smtClean="0"/>
              <a:t>Programs or activities that the SIC will   	implement to achieve its goals and 	objectives.</a:t>
            </a:r>
            <a:endParaRPr lang="en-US" sz="2800" dirty="0"/>
          </a:p>
        </p:txBody>
      </p:sp>
    </p:spTree>
    <p:extLst>
      <p:ext uri="{BB962C8B-B14F-4D97-AF65-F5344CB8AC3E}">
        <p14:creationId xmlns:p14="http://schemas.microsoft.com/office/powerpoint/2010/main" val="3269473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828800" y="914400"/>
            <a:ext cx="6364190" cy="2673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nSpc>
                <a:spcPct val="150000"/>
              </a:lnSpc>
              <a:spcBef>
                <a:spcPct val="0"/>
              </a:spcBef>
              <a:buFontTx/>
              <a:buNone/>
            </a:pPr>
            <a:r>
              <a:rPr lang="en-US" altLang="en-US" sz="2400" b="1" dirty="0">
                <a:solidFill>
                  <a:srgbClr val="000000"/>
                </a:solidFill>
                <a:latin typeface="Corbel" panose="020B0503020204020204" pitchFamily="34" charset="0"/>
              </a:rPr>
              <a:t>“Never doubt that a small group of thoughtful, committed citizens can change the world. Indeed, it is the only thing that ever has.”</a:t>
            </a:r>
            <a:r>
              <a:rPr lang="en-US" altLang="en-US" sz="2400" b="1" i="1" dirty="0">
                <a:solidFill>
                  <a:srgbClr val="800000"/>
                </a:solidFill>
                <a:latin typeface="Corbel" panose="020B0503020204020204" pitchFamily="34" charset="0"/>
              </a:rPr>
              <a:t> </a:t>
            </a:r>
          </a:p>
          <a:p>
            <a:pPr>
              <a:lnSpc>
                <a:spcPct val="150000"/>
              </a:lnSpc>
              <a:spcBef>
                <a:spcPct val="0"/>
              </a:spcBef>
              <a:buFontTx/>
              <a:buNone/>
            </a:pPr>
            <a:endParaRPr lang="en-US" altLang="en-US" sz="2100" b="1" i="1" dirty="0">
              <a:solidFill>
                <a:srgbClr val="800000"/>
              </a:solidFill>
              <a:latin typeface="Corbel" panose="020B0503020204020204" pitchFamily="34" charset="0"/>
            </a:endParaRPr>
          </a:p>
          <a:p>
            <a:pPr algn="r">
              <a:lnSpc>
                <a:spcPct val="150000"/>
              </a:lnSpc>
              <a:spcBef>
                <a:spcPct val="0"/>
              </a:spcBef>
              <a:buFontTx/>
              <a:buNone/>
            </a:pPr>
            <a:r>
              <a:rPr lang="en-US" altLang="en-US" sz="2100" b="1" i="1" dirty="0">
                <a:solidFill>
                  <a:srgbClr val="800000"/>
                </a:solidFill>
                <a:latin typeface="Corbel" panose="020B0503020204020204" pitchFamily="34" charset="0"/>
              </a:rPr>
              <a:t>Margaret Mead, Anthropologist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061" y="4195330"/>
            <a:ext cx="1741478" cy="1407695"/>
          </a:xfrm>
          <a:prstGeom prst="rect">
            <a:avLst/>
          </a:prstGeom>
          <a:ln w="28575">
            <a:solidFill>
              <a:schemeClr val="tx1">
                <a:lumMod val="75000"/>
              </a:schemeClr>
            </a:solidFill>
          </a:ln>
          <a:effectLst/>
        </p:spPr>
      </p:pic>
    </p:spTree>
    <p:extLst>
      <p:ext uri="{BB962C8B-B14F-4D97-AF65-F5344CB8AC3E}">
        <p14:creationId xmlns:p14="http://schemas.microsoft.com/office/powerpoint/2010/main" val="183297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2200" y="1219200"/>
            <a:ext cx="4572000" cy="3662541"/>
          </a:xfrm>
          <a:prstGeom prst="rect">
            <a:avLst/>
          </a:prstGeom>
        </p:spPr>
        <p:txBody>
          <a:bodyPr>
            <a:spAutoFit/>
          </a:bodyPr>
          <a:lstStyle/>
          <a:p>
            <a:pPr algn="ctr"/>
            <a:r>
              <a:rPr lang="en-US" sz="2400" b="1" dirty="0">
                <a:solidFill>
                  <a:srgbClr val="800000"/>
                </a:solidFill>
              </a:rPr>
              <a:t>SC School Improvement Council</a:t>
            </a:r>
          </a:p>
          <a:p>
            <a:pPr algn="ctr"/>
            <a:r>
              <a:rPr lang="en-US" sz="2400" b="1" dirty="0" smtClean="0">
                <a:solidFill>
                  <a:srgbClr val="000000"/>
                </a:solidFill>
              </a:rPr>
              <a:t>Center </a:t>
            </a:r>
            <a:r>
              <a:rPr lang="en-US" sz="2400" b="1" dirty="0">
                <a:solidFill>
                  <a:srgbClr val="000000"/>
                </a:solidFill>
              </a:rPr>
              <a:t>for Educational Partnerships</a:t>
            </a:r>
          </a:p>
          <a:p>
            <a:pPr algn="ctr"/>
            <a:r>
              <a:rPr lang="en-US" sz="2400" b="1" dirty="0">
                <a:solidFill>
                  <a:srgbClr val="000000"/>
                </a:solidFill>
              </a:rPr>
              <a:t>USC College of Education</a:t>
            </a:r>
          </a:p>
          <a:p>
            <a:pPr algn="ctr"/>
            <a:r>
              <a:rPr lang="en-US" sz="2400" b="1" dirty="0">
                <a:solidFill>
                  <a:srgbClr val="000000"/>
                </a:solidFill>
              </a:rPr>
              <a:t>Columbia, SC 29208</a:t>
            </a:r>
          </a:p>
          <a:p>
            <a:pPr algn="ctr"/>
            <a:endParaRPr lang="en-US" sz="2400" b="1" dirty="0">
              <a:solidFill>
                <a:srgbClr val="800000"/>
              </a:solidFill>
            </a:endParaRPr>
          </a:p>
          <a:p>
            <a:pPr algn="ctr"/>
            <a:r>
              <a:rPr lang="en-US" sz="2400" b="1" dirty="0">
                <a:solidFill>
                  <a:srgbClr val="800000"/>
                </a:solidFill>
              </a:rPr>
              <a:t>803-777-7658 or 800-868-2232</a:t>
            </a:r>
          </a:p>
          <a:p>
            <a:pPr algn="ctr"/>
            <a:endParaRPr lang="en-US" sz="800" b="1" dirty="0">
              <a:solidFill>
                <a:srgbClr val="800000"/>
              </a:solidFill>
            </a:endParaRPr>
          </a:p>
          <a:p>
            <a:pPr algn="ctr"/>
            <a:r>
              <a:rPr lang="en-US" sz="2400" b="1" dirty="0">
                <a:solidFill>
                  <a:srgbClr val="000000"/>
                </a:solidFill>
              </a:rPr>
              <a:t>Email: </a:t>
            </a:r>
            <a:r>
              <a:rPr lang="en-US" sz="2400" b="1" i="1" dirty="0">
                <a:solidFill>
                  <a:srgbClr val="000000"/>
                </a:solidFill>
              </a:rPr>
              <a:t>sic@mailbox.sc.edu</a:t>
            </a:r>
          </a:p>
          <a:p>
            <a:pPr algn="ctr"/>
            <a:endParaRPr lang="en-US" sz="800" b="1" dirty="0">
              <a:solidFill>
                <a:srgbClr val="800000"/>
              </a:solidFill>
            </a:endParaRPr>
          </a:p>
          <a:p>
            <a:pPr algn="ctr"/>
            <a:r>
              <a:rPr lang="en-US" sz="2400" b="1" dirty="0">
                <a:solidFill>
                  <a:srgbClr val="000000"/>
                </a:solidFill>
              </a:rPr>
              <a:t>Visit us on the web at </a:t>
            </a:r>
            <a:r>
              <a:rPr lang="en-US" sz="2400" b="1" i="1" dirty="0">
                <a:solidFill>
                  <a:srgbClr val="000000"/>
                </a:solidFill>
              </a:rPr>
              <a:t>sic.sc.gov</a:t>
            </a:r>
          </a:p>
        </p:txBody>
      </p:sp>
    </p:spTree>
    <p:extLst>
      <p:ext uri="{BB962C8B-B14F-4D97-AF65-F5344CB8AC3E}">
        <p14:creationId xmlns:p14="http://schemas.microsoft.com/office/powerpoint/2010/main" val="757657381"/>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2386</TotalTime>
  <Words>1263</Words>
  <Application>Microsoft Office PowerPoint</Application>
  <PresentationFormat>On-screen Show (4:3)</PresentationFormat>
  <Paragraphs>219</Paragraphs>
  <Slides>12</Slides>
  <Notes>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12</vt:i4>
      </vt:variant>
    </vt:vector>
  </HeadingPairs>
  <TitlesOfParts>
    <vt:vector size="20" baseType="lpstr">
      <vt:lpstr>Arial</vt:lpstr>
      <vt:lpstr>Calibri</vt:lpstr>
      <vt:lpstr>Calibri Light</vt:lpstr>
      <vt:lpstr>Corbel</vt:lpstr>
      <vt:lpstr>Wingdings 2</vt:lpstr>
      <vt:lpstr>HDOfficeLightV0</vt:lpstr>
      <vt:lpstr>1_HDOfficeLightV0</vt:lpstr>
      <vt:lpstr>Parallax</vt:lpstr>
      <vt:lpstr>         A Workshop for Richland One School District   </vt:lpstr>
      <vt:lpstr>Identifying SIC Area(s) of Focus</vt:lpstr>
      <vt:lpstr>Where do we find school improvement goals? </vt:lpstr>
      <vt:lpstr>Key Components of School Improvement Plan</vt:lpstr>
      <vt:lpstr>PowerPoint Presentation</vt:lpstr>
      <vt:lpstr>PowerPoint Presentation</vt:lpstr>
      <vt:lpstr>SIC Exercise  Break into your individual SIC groups and review the list of goals, strategies, and action plans on the handout.     1.   Look at the Action Steps under Strategy #2, #4 and #5.  Find some actions steps that an SIC might be able to help with.     2.  Look at Strategy #3 and Strategy #7.  Can you think of some action steps in addition to the ones already listed that an SIC could take?    </vt:lpstr>
      <vt:lpstr>SIC Exercise  Break into your individual SIC groups and review the list of goals, strategies, and action plans on the handout.     1.   Look at the Action Steps under Strategy #1.  Find some actions additional steps that an SIC might be able to help with.     </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Sc-sic l</dc:title>
  <dc:creator>Karen</dc:creator>
  <cp:lastModifiedBy>Cooper, Traci Y</cp:lastModifiedBy>
  <cp:revision>247</cp:revision>
  <cp:lastPrinted>2017-10-17T23:48:47Z</cp:lastPrinted>
  <dcterms:created xsi:type="dcterms:W3CDTF">2013-09-15T13:18:28Z</dcterms:created>
  <dcterms:modified xsi:type="dcterms:W3CDTF">2017-10-17T23:49:31Z</dcterms:modified>
</cp:coreProperties>
</file>