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69" r:id="rId2"/>
    <p:sldId id="258" r:id="rId3"/>
    <p:sldId id="259" r:id="rId4"/>
    <p:sldId id="260" r:id="rId5"/>
    <p:sldId id="261" r:id="rId6"/>
    <p:sldId id="262" r:id="rId7"/>
    <p:sldId id="267" r:id="rId8"/>
    <p:sldId id="266" r:id="rId9"/>
    <p:sldId id="263" r:id="rId10"/>
    <p:sldId id="264" r:id="rId11"/>
    <p:sldId id="268" r:id="rId12"/>
    <p:sldId id="256" r:id="rId13"/>
  </p:sldIdLst>
  <p:sldSz cx="12192000" cy="6858000"/>
  <p:notesSz cx="6881813"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00" autoAdjust="0"/>
    <p:restoredTop sz="94660"/>
  </p:normalViewPr>
  <p:slideViewPr>
    <p:cSldViewPr snapToGrid="0" showGuides="1">
      <p:cViewPr varScale="1">
        <p:scale>
          <a:sx n="92" d="100"/>
          <a:sy n="92" d="100"/>
        </p:scale>
        <p:origin x="37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8A87A34-81AB-432B-8DAE-1953F412C126}" type="datetimeFigureOut">
              <a:rPr lang="en-US" dirty="0"/>
              <a:t>9/15/2016</a:t>
            </a:fld>
            <a:endParaRPr lang="en-US" dirty="0"/>
          </a:p>
        </p:txBody>
      </p:sp>
      <p:sp>
        <p:nvSpPr>
          <p:cNvPr id="5" name="Footer Placeholder 4"/>
          <p:cNvSpPr>
            <a:spLocks noGrp="1"/>
          </p:cNvSpPr>
          <p:nvPr>
            <p:ph type="ftr" sz="quarter" idx="11"/>
          </p:nvPr>
        </p:nvSpPr>
        <p:spPr>
          <a:xfrm>
            <a:off x="1371600" y="4323845"/>
            <a:ext cx="6400800" cy="365125"/>
          </a:xfrm>
        </p:spPr>
        <p:txBody>
          <a:bodyPr/>
          <a:lstStyle/>
          <a:p>
            <a:endParaRPr lang="en-US" dirty="0"/>
          </a:p>
        </p:txBody>
      </p:sp>
      <p:sp>
        <p:nvSpPr>
          <p:cNvPr id="6" name="Slide Number Placeholder 5"/>
          <p:cNvSpPr>
            <a:spLocks noGrp="1"/>
          </p:cNvSpPr>
          <p:nvPr>
            <p:ph type="sldNum" sz="quarter" idx="12"/>
          </p:nvPr>
        </p:nvSpPr>
        <p:spPr>
          <a:xfrm>
            <a:off x="8077200" y="1430866"/>
            <a:ext cx="2743200"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9/15/2016</a:t>
            </a:fld>
            <a:endParaRPr lang="en-US" dirty="0"/>
          </a:p>
        </p:txBody>
      </p:sp>
      <p:sp>
        <p:nvSpPr>
          <p:cNvPr id="5" name="Footer Placeholder 4"/>
          <p:cNvSpPr>
            <a:spLocks noGrp="1"/>
          </p:cNvSpPr>
          <p:nvPr>
            <p:ph type="ftr" sz="quarter" idx="11"/>
          </p:nvPr>
        </p:nvSpPr>
        <p:spPr>
          <a:xfrm>
            <a:off x="685800" y="381001"/>
            <a:ext cx="6991492" cy="36406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9/15/2016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9/15/2016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9/15/2016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9/15/2016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9/15/2016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9/15/2016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8A87A34-81AB-432B-8DAE-1953F412C126}" type="datetimeFigureOut">
              <a:rPr lang="en-US" dirty="0"/>
              <a:pPr/>
              <a:t>9/15/2016</a:t>
            </a:fld>
            <a:endParaRPr lang="en-US" dirty="0"/>
          </a:p>
        </p:txBody>
      </p:sp>
      <p:sp>
        <p:nvSpPr>
          <p:cNvPr id="6" name="Footer Placeholder 5"/>
          <p:cNvSpPr>
            <a:spLocks noGrp="1"/>
          </p:cNvSpPr>
          <p:nvPr>
            <p:ph type="ftr" sz="quarter" idx="11"/>
          </p:nvPr>
        </p:nvSpPr>
        <p:spPr>
          <a:xfrm>
            <a:off x="685800" y="379941"/>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8A87A34-81AB-432B-8DAE-1953F412C126}" type="datetimeFigureOut">
              <a:rPr lang="en-US" dirty="0"/>
              <a:pPr/>
              <a:t>9/15/2016</a:t>
            </a:fld>
            <a:endParaRPr lang="en-US" dirty="0"/>
          </a:p>
        </p:txBody>
      </p:sp>
      <p:sp>
        <p:nvSpPr>
          <p:cNvPr id="6" name="Footer Placeholder 5"/>
          <p:cNvSpPr>
            <a:spLocks noGrp="1"/>
          </p:cNvSpPr>
          <p:nvPr>
            <p:ph type="ftr" sz="quarter" idx="11"/>
          </p:nvPr>
        </p:nvSpPr>
        <p:spPr>
          <a:xfrm>
            <a:off x="685800" y="378883"/>
            <a:ext cx="6991492" cy="365125"/>
          </a:xfrm>
        </p:spPr>
        <p:txBody>
          <a:bodyPr/>
          <a:lstStyle/>
          <a:p>
            <a:endParaRPr lang="en-US" dirty="0"/>
          </a:p>
        </p:txBody>
      </p:sp>
      <p:sp>
        <p:nvSpPr>
          <p:cNvPr id="7" name="Slide Number Placeholder 6"/>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9/15/2016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9/15/2016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8A87A34-81AB-432B-8DAE-1953F412C126}" type="datetimeFigureOut">
              <a:rPr lang="en-US" dirty="0"/>
              <a:pPr/>
              <a:t>9/15/2016</a:t>
            </a:fld>
            <a:endParaRPr lang="en-US" dirty="0"/>
          </a:p>
        </p:txBody>
      </p:sp>
      <p:sp>
        <p:nvSpPr>
          <p:cNvPr id="5" name="Footer Placeholder 4"/>
          <p:cNvSpPr>
            <a:spLocks noGrp="1"/>
          </p:cNvSpPr>
          <p:nvPr>
            <p:ph type="ftr" sz="quarter" idx="11"/>
          </p:nvPr>
        </p:nvSpPr>
        <p:spPr>
          <a:xfrm>
            <a:off x="685800" y="381000"/>
            <a:ext cx="6991492" cy="365125"/>
          </a:xfrm>
        </p:spPr>
        <p:txBody>
          <a:bodyPr/>
          <a:lstStyle/>
          <a:p>
            <a:endParaRPr lang="en-US" dirty="0"/>
          </a:p>
        </p:txBody>
      </p:sp>
      <p:sp>
        <p:nvSpPr>
          <p:cNvPr id="6" name="Slide Number Placeholder 5"/>
          <p:cNvSpPr>
            <a:spLocks noGrp="1"/>
          </p:cNvSpPr>
          <p:nvPr>
            <p:ph type="sldNum" sz="quarter" idx="12"/>
          </p:nvPr>
        </p:nvSpPr>
        <p:spPr>
          <a:xfrm>
            <a:off x="10862452" y="381000"/>
            <a:ext cx="643748" cy="365125"/>
          </a:xfrm>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9/15/2016</a:t>
            </a:fld>
            <a:endParaRPr lang="en-US" dirty="0"/>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7882" y="835777"/>
            <a:ext cx="11088710" cy="5509200"/>
          </a:xfrm>
          <a:prstGeom prst="rect">
            <a:avLst/>
          </a:prstGeom>
        </p:spPr>
        <p:txBody>
          <a:bodyPr wrap="square">
            <a:spAutoFit/>
          </a:bodyPr>
          <a:lstStyle/>
          <a:p>
            <a:pPr algn="ctr"/>
            <a:r>
              <a:rPr lang="en-US" sz="4400" dirty="0"/>
              <a:t>What is </a:t>
            </a:r>
            <a:r>
              <a:rPr lang="en-US" sz="4400" dirty="0" smtClean="0"/>
              <a:t>an </a:t>
            </a:r>
            <a:r>
              <a:rPr lang="en-US" sz="4400" dirty="0"/>
              <a:t>School Improvement Council (SIC</a:t>
            </a:r>
            <a:r>
              <a:rPr lang="en-US" sz="4400" dirty="0" smtClean="0"/>
              <a:t>)?</a:t>
            </a:r>
          </a:p>
          <a:p>
            <a:r>
              <a:rPr lang="en-US" sz="4400" dirty="0"/>
              <a:t/>
            </a:r>
            <a:br>
              <a:rPr lang="en-US" sz="4400" dirty="0"/>
            </a:br>
            <a:r>
              <a:rPr lang="en-US" sz="4400" dirty="0"/>
              <a:t>An SIC is a broad-based body intended to advise the principal and school, and is focused on helping to achieve school improvement.</a:t>
            </a:r>
            <a:br>
              <a:rPr lang="en-US" sz="4400" dirty="0"/>
            </a:br>
            <a:endParaRPr lang="en-US" sz="4400" dirty="0"/>
          </a:p>
        </p:txBody>
      </p:sp>
    </p:spTree>
    <p:extLst>
      <p:ext uri="{BB962C8B-B14F-4D97-AF65-F5344CB8AC3E}">
        <p14:creationId xmlns:p14="http://schemas.microsoft.com/office/powerpoint/2010/main" val="2927416098"/>
      </p:ext>
    </p:extLst>
  </p:cSld>
  <p:clrMapOvr>
    <a:masterClrMapping/>
  </p:clrMapOvr>
  <mc:AlternateContent xmlns:mc="http://schemas.openxmlformats.org/markup-compatibility/2006" xmlns:p14="http://schemas.microsoft.com/office/powerpoint/2010/main">
    <mc:Choice Requires="p14">
      <p:transition spd="slow" p14:dur="2000" advTm="10580"/>
    </mc:Choice>
    <mc:Fallback xmlns="">
      <p:transition spd="slow" advTm="1058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6620" y="781096"/>
            <a:ext cx="11118760" cy="4832092"/>
          </a:xfrm>
          <a:prstGeom prst="rect">
            <a:avLst/>
          </a:prstGeom>
        </p:spPr>
        <p:txBody>
          <a:bodyPr wrap="square">
            <a:spAutoFit/>
          </a:bodyPr>
          <a:lstStyle/>
          <a:p>
            <a:pPr algn="ctr"/>
            <a:r>
              <a:rPr lang="en-US" sz="4400" dirty="0"/>
              <a:t>How are SIC </a:t>
            </a:r>
            <a:r>
              <a:rPr lang="en-US" sz="4400" dirty="0" smtClean="0"/>
              <a:t>Parent Representatives </a:t>
            </a:r>
            <a:r>
              <a:rPr lang="en-US" sz="4400" dirty="0"/>
              <a:t>c</a:t>
            </a:r>
            <a:r>
              <a:rPr lang="en-US" sz="4400" dirty="0" smtClean="0"/>
              <a:t>hosen?</a:t>
            </a:r>
          </a:p>
          <a:p>
            <a:r>
              <a:rPr lang="en-US" sz="4400" dirty="0"/>
              <a:t/>
            </a:r>
            <a:br>
              <a:rPr lang="en-US" sz="4400" dirty="0"/>
            </a:br>
            <a:r>
              <a:rPr lang="en-US" sz="4400" dirty="0"/>
              <a:t>Parents are nominated and elected by the parents at their child's school. State law requires that parent elections be held by October 15 each year. </a:t>
            </a:r>
          </a:p>
        </p:txBody>
      </p:sp>
    </p:spTree>
    <p:extLst>
      <p:ext uri="{BB962C8B-B14F-4D97-AF65-F5344CB8AC3E}">
        <p14:creationId xmlns:p14="http://schemas.microsoft.com/office/powerpoint/2010/main" val="1511562217"/>
      </p:ext>
    </p:extLst>
  </p:cSld>
  <p:clrMapOvr>
    <a:masterClrMapping/>
  </p:clrMapOvr>
  <mc:AlternateContent xmlns:mc="http://schemas.openxmlformats.org/markup-compatibility/2006" xmlns:p14="http://schemas.microsoft.com/office/powerpoint/2010/main">
    <mc:Choice Requires="p14">
      <p:transition spd="slow" p14:dur="2000" advTm="6202"/>
    </mc:Choice>
    <mc:Fallback xmlns="">
      <p:transition spd="slow" advTm="6202"/>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2907" y="674400"/>
            <a:ext cx="11286186" cy="5509200"/>
          </a:xfrm>
          <a:prstGeom prst="rect">
            <a:avLst/>
          </a:prstGeom>
        </p:spPr>
        <p:txBody>
          <a:bodyPr wrap="square">
            <a:spAutoFit/>
          </a:bodyPr>
          <a:lstStyle/>
          <a:p>
            <a:pPr algn="ctr"/>
            <a:r>
              <a:rPr lang="en-US" sz="4400" dirty="0"/>
              <a:t>What are the limitations on an </a:t>
            </a:r>
            <a:endParaRPr lang="en-US" sz="4400" dirty="0" smtClean="0"/>
          </a:p>
          <a:p>
            <a:pPr algn="ctr"/>
            <a:r>
              <a:rPr lang="en-US" sz="4400" dirty="0" smtClean="0"/>
              <a:t>SICs</a:t>
            </a:r>
            <a:r>
              <a:rPr lang="en-US" sz="4400" dirty="0"/>
              <a:t>' authority</a:t>
            </a:r>
            <a:r>
              <a:rPr lang="en-US" sz="4400" dirty="0" smtClean="0"/>
              <a:t>?</a:t>
            </a:r>
          </a:p>
          <a:p>
            <a:r>
              <a:rPr lang="en-US" sz="4400" dirty="0"/>
              <a:t/>
            </a:r>
            <a:br>
              <a:rPr lang="en-US" sz="4400" dirty="0"/>
            </a:br>
            <a:r>
              <a:rPr lang="en-US" sz="4400" dirty="0"/>
              <a:t>SICs are advisory only. </a:t>
            </a:r>
            <a:r>
              <a:rPr lang="en-US" sz="4400" dirty="0" smtClean="0"/>
              <a:t>They </a:t>
            </a:r>
            <a:r>
              <a:rPr lang="en-US" sz="4400" dirty="0"/>
              <a:t>do not have any of the powers and duties reserved for the local school board, district, or school administrators, teachers, and staff.</a:t>
            </a:r>
          </a:p>
        </p:txBody>
      </p:sp>
    </p:spTree>
    <p:extLst>
      <p:ext uri="{BB962C8B-B14F-4D97-AF65-F5344CB8AC3E}">
        <p14:creationId xmlns:p14="http://schemas.microsoft.com/office/powerpoint/2010/main" val="998213833"/>
      </p:ext>
    </p:extLst>
  </p:cSld>
  <p:clrMapOvr>
    <a:masterClrMapping/>
  </p:clrMapOvr>
  <mc:AlternateContent xmlns:mc="http://schemas.openxmlformats.org/markup-compatibility/2006" xmlns:p14="http://schemas.microsoft.com/office/powerpoint/2010/main">
    <mc:Choice Requires="p14">
      <p:transition spd="slow" p14:dur="2000" advTm="11027"/>
    </mc:Choice>
    <mc:Fallback xmlns="">
      <p:transition spd="slow" advTm="11027"/>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4851" y="433158"/>
            <a:ext cx="11384924" cy="6217087"/>
          </a:xfrm>
          <a:prstGeom prst="rect">
            <a:avLst/>
          </a:prstGeom>
        </p:spPr>
        <p:txBody>
          <a:bodyPr wrap="square">
            <a:spAutoFit/>
          </a:bodyPr>
          <a:lstStyle/>
          <a:p>
            <a:pPr algn="ctr"/>
            <a:r>
              <a:rPr lang="en-US" sz="4400" dirty="0" smtClean="0"/>
              <a:t>What </a:t>
            </a:r>
            <a:r>
              <a:rPr lang="en-US" sz="4400" dirty="0"/>
              <a:t>do SICs do?</a:t>
            </a:r>
            <a:br>
              <a:rPr lang="en-US" sz="4400" dirty="0"/>
            </a:br>
            <a:r>
              <a:rPr lang="en-US" sz="2800" i="1" dirty="0"/>
              <a:t>SIC duties focus primarily on the school improvement </a:t>
            </a:r>
            <a:r>
              <a:rPr lang="en-US" sz="2800" i="1" dirty="0" smtClean="0"/>
              <a:t>process -</a:t>
            </a:r>
            <a:r>
              <a:rPr lang="en-US" sz="4400" dirty="0" smtClean="0"/>
              <a:t> </a:t>
            </a:r>
            <a:endParaRPr lang="en-US" sz="4400" dirty="0"/>
          </a:p>
          <a:p>
            <a:endParaRPr lang="en-US" sz="1500" dirty="0" smtClean="0"/>
          </a:p>
          <a:p>
            <a:r>
              <a:rPr lang="en-US" sz="2400" dirty="0" smtClean="0"/>
              <a:t>SICs</a:t>
            </a:r>
            <a:r>
              <a:rPr lang="en-US" sz="2400" dirty="0"/>
              <a:t>:</a:t>
            </a:r>
            <a:r>
              <a:rPr lang="en-US" sz="4400" dirty="0"/>
              <a:t/>
            </a:r>
            <a:br>
              <a:rPr lang="en-US" sz="4400" dirty="0"/>
            </a:br>
            <a:endParaRPr lang="en-US" dirty="0" smtClean="0"/>
          </a:p>
          <a:p>
            <a:pPr marL="457200" indent="-457200">
              <a:buFont typeface="Courier New" panose="02070309020205020404" pitchFamily="49" charset="0"/>
              <a:buChar char="o"/>
            </a:pPr>
            <a:r>
              <a:rPr lang="en-US" sz="2800" dirty="0" smtClean="0"/>
              <a:t> </a:t>
            </a:r>
            <a:r>
              <a:rPr lang="en-US" sz="2400" dirty="0" smtClean="0"/>
              <a:t>Assist </a:t>
            </a:r>
            <a:r>
              <a:rPr lang="en-US" sz="2400" dirty="0"/>
              <a:t>in implementation of school improvement programs </a:t>
            </a:r>
            <a:r>
              <a:rPr lang="en-US" sz="2400" dirty="0" smtClean="0"/>
              <a:t>and activities</a:t>
            </a:r>
          </a:p>
          <a:p>
            <a:pPr marL="571500" indent="-571500">
              <a:buFont typeface="Courier New" panose="02070309020205020404" pitchFamily="49" charset="0"/>
              <a:buChar char="o"/>
            </a:pPr>
            <a:endParaRPr lang="en-US" sz="2400" dirty="0" smtClean="0"/>
          </a:p>
          <a:p>
            <a:pPr marL="571500" indent="-571500">
              <a:buFont typeface="Courier New" panose="02070309020205020404" pitchFamily="49" charset="0"/>
              <a:buChar char="o"/>
            </a:pPr>
            <a:r>
              <a:rPr lang="en-US" sz="2400" dirty="0" smtClean="0"/>
              <a:t>Monitor </a:t>
            </a:r>
            <a:r>
              <a:rPr lang="en-US" sz="2400" dirty="0"/>
              <a:t>and report on progress toward improvement goals in the annual SIC Report to the Parents and with the principal in the narrative to the SC School Report </a:t>
            </a:r>
            <a:r>
              <a:rPr lang="en-US" sz="2400" dirty="0" smtClean="0"/>
              <a:t>Card</a:t>
            </a:r>
          </a:p>
          <a:p>
            <a:pPr marL="571500" indent="-571500">
              <a:buFont typeface="Courier New" panose="02070309020205020404" pitchFamily="49" charset="0"/>
              <a:buChar char="o"/>
            </a:pPr>
            <a:endParaRPr lang="en-US" sz="2400" dirty="0" smtClean="0"/>
          </a:p>
          <a:p>
            <a:pPr marL="571500" indent="-571500">
              <a:buFont typeface="Courier New" panose="02070309020205020404" pitchFamily="49" charset="0"/>
              <a:buChar char="o"/>
            </a:pPr>
            <a:r>
              <a:rPr lang="en-US" sz="2400" dirty="0" smtClean="0"/>
              <a:t>Provide </a:t>
            </a:r>
            <a:r>
              <a:rPr lang="en-US" sz="2400" dirty="0"/>
              <a:t>other assistance as requested by the </a:t>
            </a:r>
            <a:r>
              <a:rPr lang="en-US" sz="2400" dirty="0" smtClean="0"/>
              <a:t>principal</a:t>
            </a:r>
          </a:p>
          <a:p>
            <a:pPr marL="571500" indent="-571500">
              <a:buFont typeface="Courier New" panose="02070309020205020404" pitchFamily="49" charset="0"/>
              <a:buChar char="o"/>
            </a:pPr>
            <a:endParaRPr lang="en-US" sz="2400" dirty="0" smtClean="0"/>
          </a:p>
          <a:p>
            <a:pPr marL="571500" indent="-571500">
              <a:buFont typeface="Courier New" panose="02070309020205020404" pitchFamily="49" charset="0"/>
              <a:buChar char="o"/>
            </a:pPr>
            <a:r>
              <a:rPr lang="en-US" sz="2400" dirty="0" smtClean="0"/>
              <a:t>Provide </a:t>
            </a:r>
            <a:r>
              <a:rPr lang="en-US" sz="2400" dirty="0"/>
              <a:t>input and feedback during the development of the school's five-year renewal (improvement) plan and annual </a:t>
            </a:r>
            <a:r>
              <a:rPr lang="en-US" sz="2400" dirty="0" smtClean="0"/>
              <a:t>updates</a:t>
            </a:r>
            <a:endParaRPr lang="en-US" sz="2400" dirty="0"/>
          </a:p>
        </p:txBody>
      </p:sp>
    </p:spTree>
    <p:extLst>
      <p:ext uri="{BB962C8B-B14F-4D97-AF65-F5344CB8AC3E}">
        <p14:creationId xmlns:p14="http://schemas.microsoft.com/office/powerpoint/2010/main" val="416184376"/>
      </p:ext>
    </p:extLst>
  </p:cSld>
  <p:clrMapOvr>
    <a:masterClrMapping/>
  </p:clrMapOvr>
  <mc:AlternateContent xmlns:mc="http://schemas.openxmlformats.org/markup-compatibility/2006" xmlns:p14="http://schemas.microsoft.com/office/powerpoint/2010/main">
    <mc:Choice Requires="p14">
      <p:transition spd="slow" p14:dur="2000" advTm="16030"/>
    </mc:Choice>
    <mc:Fallback xmlns="">
      <p:transition spd="slow" advTm="16030"/>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6162" y="140319"/>
            <a:ext cx="11350581" cy="6186309"/>
          </a:xfrm>
          <a:prstGeom prst="rect">
            <a:avLst/>
          </a:prstGeom>
        </p:spPr>
        <p:txBody>
          <a:bodyPr wrap="square">
            <a:spAutoFit/>
          </a:bodyPr>
          <a:lstStyle/>
          <a:p>
            <a:pPr algn="ctr"/>
            <a:endParaRPr lang="en-US" sz="4400" dirty="0" smtClean="0"/>
          </a:p>
          <a:p>
            <a:pPr algn="ctr"/>
            <a:r>
              <a:rPr lang="en-US" sz="4400" dirty="0" smtClean="0"/>
              <a:t>How </a:t>
            </a:r>
            <a:r>
              <a:rPr lang="en-US" sz="4400" dirty="0"/>
              <a:t>are SIC student representatives chosen?</a:t>
            </a:r>
            <a:br>
              <a:rPr lang="en-US" sz="4400" dirty="0"/>
            </a:br>
            <a:endParaRPr lang="en-US" sz="4400" dirty="0" smtClean="0"/>
          </a:p>
          <a:p>
            <a:r>
              <a:rPr lang="en-US" sz="4400" dirty="0" smtClean="0"/>
              <a:t>Students </a:t>
            </a:r>
            <a:r>
              <a:rPr lang="en-US" sz="4400" dirty="0"/>
              <a:t>elect student representatives in schools serving grade 9 or higher. </a:t>
            </a:r>
            <a:endParaRPr lang="en-US" sz="4400" dirty="0" smtClean="0"/>
          </a:p>
          <a:p>
            <a:endParaRPr lang="en-US" sz="4400" dirty="0"/>
          </a:p>
          <a:p>
            <a:r>
              <a:rPr lang="en-US" sz="4400" dirty="0" smtClean="0"/>
              <a:t>State </a:t>
            </a:r>
            <a:r>
              <a:rPr lang="en-US" sz="4400" dirty="0"/>
              <a:t>law requires that student elections also be held by October 15 each year. </a:t>
            </a:r>
          </a:p>
        </p:txBody>
      </p:sp>
    </p:spTree>
    <p:extLst>
      <p:ext uri="{BB962C8B-B14F-4D97-AF65-F5344CB8AC3E}">
        <p14:creationId xmlns:p14="http://schemas.microsoft.com/office/powerpoint/2010/main" val="3891310539"/>
      </p:ext>
    </p:extLst>
  </p:cSld>
  <p:clrMapOvr>
    <a:masterClrMapping/>
  </p:clrMapOvr>
  <mc:AlternateContent xmlns:mc="http://schemas.openxmlformats.org/markup-compatibility/2006" xmlns:p14="http://schemas.microsoft.com/office/powerpoint/2010/main">
    <mc:Choice Requires="p14">
      <p:transition spd="slow" p14:dur="2000" advTm="11035"/>
    </mc:Choice>
    <mc:Fallback xmlns="">
      <p:transition spd="slow" advTm="11035"/>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28919" y="1095697"/>
            <a:ext cx="10934162" cy="4154984"/>
          </a:xfrm>
          <a:prstGeom prst="rect">
            <a:avLst/>
          </a:prstGeom>
        </p:spPr>
        <p:txBody>
          <a:bodyPr wrap="square">
            <a:spAutoFit/>
          </a:bodyPr>
          <a:lstStyle/>
          <a:p>
            <a:pPr algn="ctr"/>
            <a:r>
              <a:rPr lang="en-US" sz="4400" dirty="0"/>
              <a:t>How are community member representatives chosen?</a:t>
            </a:r>
            <a:br>
              <a:rPr lang="en-US" sz="4400" dirty="0"/>
            </a:br>
            <a:endParaRPr lang="en-US" sz="4400" dirty="0" smtClean="0"/>
          </a:p>
          <a:p>
            <a:r>
              <a:rPr lang="en-US" sz="4400" dirty="0" smtClean="0"/>
              <a:t>The </a:t>
            </a:r>
            <a:r>
              <a:rPr lang="en-US" sz="4400" dirty="0"/>
              <a:t>school principal appoints community member representatives to the </a:t>
            </a:r>
            <a:r>
              <a:rPr lang="en-US" sz="4400" dirty="0" smtClean="0"/>
              <a:t>School Improvement Council. </a:t>
            </a:r>
            <a:endParaRPr lang="en-US" sz="4400" dirty="0"/>
          </a:p>
        </p:txBody>
      </p:sp>
    </p:spTree>
    <p:extLst>
      <p:ext uri="{BB962C8B-B14F-4D97-AF65-F5344CB8AC3E}">
        <p14:creationId xmlns:p14="http://schemas.microsoft.com/office/powerpoint/2010/main" val="2282404730"/>
      </p:ext>
    </p:extLst>
  </p:cSld>
  <p:clrMapOvr>
    <a:masterClrMapping/>
  </p:clrMapOvr>
  <mc:AlternateContent xmlns:mc="http://schemas.openxmlformats.org/markup-compatibility/2006" xmlns:p14="http://schemas.microsoft.com/office/powerpoint/2010/main">
    <mc:Choice Requires="p14">
      <p:transition spd="slow" p14:dur="2000" advTm="10968"/>
    </mc:Choice>
    <mc:Fallback xmlns="">
      <p:transition spd="slow" advTm="10968"/>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42682" y="378476"/>
            <a:ext cx="10964214" cy="6247864"/>
          </a:xfrm>
          <a:prstGeom prst="rect">
            <a:avLst/>
          </a:prstGeom>
        </p:spPr>
        <p:txBody>
          <a:bodyPr wrap="square">
            <a:spAutoFit/>
          </a:bodyPr>
          <a:lstStyle/>
          <a:p>
            <a:pPr algn="ctr"/>
            <a:endParaRPr lang="en-US" sz="4000" dirty="0" smtClean="0"/>
          </a:p>
          <a:p>
            <a:pPr algn="ctr"/>
            <a:r>
              <a:rPr lang="en-US" sz="4000" dirty="0" smtClean="0"/>
              <a:t>Who </a:t>
            </a:r>
            <a:r>
              <a:rPr lang="en-US" sz="4000" dirty="0"/>
              <a:t>serves on an SIC</a:t>
            </a:r>
            <a:r>
              <a:rPr lang="en-US" sz="4000" dirty="0" smtClean="0"/>
              <a:t>?</a:t>
            </a:r>
          </a:p>
          <a:p>
            <a:r>
              <a:rPr lang="en-US" sz="4000" dirty="0"/>
              <a:t/>
            </a:r>
            <a:br>
              <a:rPr lang="en-US" sz="4000" dirty="0"/>
            </a:br>
            <a:r>
              <a:rPr lang="en-US" sz="4000" dirty="0"/>
              <a:t>Parent, teacher, student (9th grade or above), and community member representatives serve on an SIC, as do the school's principal and other ex-officio members.</a:t>
            </a:r>
            <a:br>
              <a:rPr lang="en-US" sz="4000" dirty="0"/>
            </a:br>
            <a:r>
              <a:rPr lang="en-US" sz="4000" dirty="0"/>
              <a:t/>
            </a:r>
            <a:br>
              <a:rPr lang="en-US" sz="4000" dirty="0"/>
            </a:br>
            <a:endParaRPr lang="en-US" sz="4000" dirty="0"/>
          </a:p>
        </p:txBody>
      </p:sp>
    </p:spTree>
    <p:extLst>
      <p:ext uri="{BB962C8B-B14F-4D97-AF65-F5344CB8AC3E}">
        <p14:creationId xmlns:p14="http://schemas.microsoft.com/office/powerpoint/2010/main" val="4237349790"/>
      </p:ext>
    </p:extLst>
  </p:cSld>
  <p:clrMapOvr>
    <a:masterClrMapping/>
  </p:clrMapOvr>
  <mc:AlternateContent xmlns:mc="http://schemas.openxmlformats.org/markup-compatibility/2006" xmlns:p14="http://schemas.microsoft.com/office/powerpoint/2010/main">
    <mc:Choice Requires="p14">
      <p:transition spd="slow" p14:dur="2000" advTm="11025"/>
    </mc:Choice>
    <mc:Fallback xmlns="">
      <p:transition spd="slow" advTm="11025"/>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7883" y="309092"/>
            <a:ext cx="11307650" cy="6186309"/>
          </a:xfrm>
          <a:prstGeom prst="rect">
            <a:avLst/>
          </a:prstGeom>
        </p:spPr>
        <p:txBody>
          <a:bodyPr wrap="square">
            <a:spAutoFit/>
          </a:bodyPr>
          <a:lstStyle/>
          <a:p>
            <a:pPr algn="ctr"/>
            <a:r>
              <a:rPr lang="en-US" sz="3600" dirty="0"/>
              <a:t>Is every school required to have an SIC?</a:t>
            </a:r>
            <a:br>
              <a:rPr lang="en-US" sz="3600" dirty="0"/>
            </a:br>
            <a:endParaRPr lang="en-US" sz="3600" dirty="0" smtClean="0"/>
          </a:p>
          <a:p>
            <a:r>
              <a:rPr lang="en-US" sz="3600" dirty="0" smtClean="0"/>
              <a:t>State </a:t>
            </a:r>
            <a:r>
              <a:rPr lang="en-US" sz="3600" dirty="0"/>
              <a:t>law requires that every K-12 public school in South Carolina convene an SIC. </a:t>
            </a:r>
            <a:endParaRPr lang="en-US" sz="3600" dirty="0" smtClean="0"/>
          </a:p>
          <a:p>
            <a:endParaRPr lang="en-US" sz="3600" dirty="0"/>
          </a:p>
          <a:p>
            <a:r>
              <a:rPr lang="en-US" sz="3600" dirty="0" smtClean="0"/>
              <a:t>The </a:t>
            </a:r>
            <a:r>
              <a:rPr lang="en-US" sz="3600" dirty="0"/>
              <a:t>law states that it is the responsibility of the local school board to ensure SICs are constituted within each district. This includes career, vocational, and technical schools. Public charter schools may convene an SIC but it is not required by law</a:t>
            </a:r>
            <a:r>
              <a:rPr lang="en-US" sz="3600" dirty="0" smtClean="0"/>
              <a:t>.</a:t>
            </a:r>
            <a:endParaRPr lang="en-US" sz="3600" dirty="0"/>
          </a:p>
        </p:txBody>
      </p:sp>
    </p:spTree>
    <p:extLst>
      <p:ext uri="{BB962C8B-B14F-4D97-AF65-F5344CB8AC3E}">
        <p14:creationId xmlns:p14="http://schemas.microsoft.com/office/powerpoint/2010/main" val="3460885696"/>
      </p:ext>
    </p:extLst>
  </p:cSld>
  <p:clrMapOvr>
    <a:masterClrMapping/>
  </p:clrMapOvr>
  <mc:AlternateContent xmlns:mc="http://schemas.openxmlformats.org/markup-compatibility/2006" xmlns:p14="http://schemas.microsoft.com/office/powerpoint/2010/main">
    <mc:Choice Requires="p14">
      <p:transition spd="slow" p14:dur="2000" advTm="15980"/>
    </mc:Choice>
    <mc:Fallback xmlns="">
      <p:transition spd="slow" advTm="1598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29802" y="339839"/>
            <a:ext cx="10977093" cy="6186309"/>
          </a:xfrm>
          <a:prstGeom prst="rect">
            <a:avLst/>
          </a:prstGeom>
        </p:spPr>
        <p:txBody>
          <a:bodyPr wrap="square">
            <a:spAutoFit/>
          </a:bodyPr>
          <a:lstStyle/>
          <a:p>
            <a:pPr algn="ctr"/>
            <a:r>
              <a:rPr lang="en-US" sz="4400" dirty="0"/>
              <a:t>How many SICs members are there in South Carolina?</a:t>
            </a:r>
            <a:br>
              <a:rPr lang="en-US" sz="4400" dirty="0"/>
            </a:br>
            <a:endParaRPr lang="en-US" sz="4400" dirty="0" smtClean="0"/>
          </a:p>
          <a:p>
            <a:r>
              <a:rPr lang="en-US" sz="4400" dirty="0" smtClean="0"/>
              <a:t>As </a:t>
            </a:r>
            <a:r>
              <a:rPr lang="en-US" sz="4400" dirty="0"/>
              <a:t>of June 2016, there are approximately 14,000 individuals serving as SIC members on more than 1,100 School Improvement Councils throughout South Carolina.</a:t>
            </a:r>
            <a:br>
              <a:rPr lang="en-US" sz="4400" dirty="0"/>
            </a:br>
            <a:endParaRPr lang="en-US" sz="4400" dirty="0"/>
          </a:p>
        </p:txBody>
      </p:sp>
    </p:spTree>
    <p:extLst>
      <p:ext uri="{BB962C8B-B14F-4D97-AF65-F5344CB8AC3E}">
        <p14:creationId xmlns:p14="http://schemas.microsoft.com/office/powerpoint/2010/main" val="2260074827"/>
      </p:ext>
    </p:extLst>
  </p:cSld>
  <p:clrMapOvr>
    <a:masterClrMapping/>
  </p:clrMapOvr>
  <mc:AlternateContent xmlns:mc="http://schemas.openxmlformats.org/markup-compatibility/2006" xmlns:p14="http://schemas.microsoft.com/office/powerpoint/2010/main">
    <mc:Choice Requires="p14">
      <p:transition spd="slow" p14:dur="2000" advTm="10916"/>
    </mc:Choice>
    <mc:Fallback xmlns="">
      <p:transition spd="slow" advTm="10916"/>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49497" y="0"/>
            <a:ext cx="11234671" cy="7140416"/>
          </a:xfrm>
          <a:prstGeom prst="rect">
            <a:avLst/>
          </a:prstGeom>
        </p:spPr>
        <p:txBody>
          <a:bodyPr wrap="square">
            <a:spAutoFit/>
          </a:bodyPr>
          <a:lstStyle/>
          <a:p>
            <a:pPr algn="ctr"/>
            <a:r>
              <a:rPr lang="en-US" dirty="0"/>
              <a:t/>
            </a:r>
            <a:br>
              <a:rPr lang="en-US" dirty="0"/>
            </a:br>
            <a:r>
              <a:rPr lang="en-US" sz="4400" dirty="0"/>
              <a:t>How are SIC teacher representatives chosen</a:t>
            </a:r>
            <a:r>
              <a:rPr lang="en-US" sz="4400" dirty="0" smtClean="0"/>
              <a:t>?</a:t>
            </a:r>
          </a:p>
          <a:p>
            <a:r>
              <a:rPr lang="en-US" sz="4400" dirty="0"/>
              <a:t/>
            </a:r>
            <a:br>
              <a:rPr lang="en-US" sz="4400" dirty="0"/>
            </a:br>
            <a:r>
              <a:rPr lang="en-US" sz="4400" dirty="0"/>
              <a:t>Teachers are nominated and elected by teachers at their school. </a:t>
            </a:r>
            <a:endParaRPr lang="en-US" sz="4400" dirty="0" smtClean="0"/>
          </a:p>
          <a:p>
            <a:endParaRPr lang="en-US" sz="4400" dirty="0"/>
          </a:p>
          <a:p>
            <a:r>
              <a:rPr lang="en-US" sz="4400" dirty="0" smtClean="0"/>
              <a:t>State </a:t>
            </a:r>
            <a:r>
              <a:rPr lang="en-US" sz="4400" dirty="0"/>
              <a:t>law requires that teacher elections be held by October 15 each year.</a:t>
            </a:r>
            <a:br>
              <a:rPr lang="en-US" sz="4400" dirty="0"/>
            </a:br>
            <a:r>
              <a:rPr lang="en-US" sz="4400" dirty="0"/>
              <a:t/>
            </a:r>
            <a:br>
              <a:rPr lang="en-US" sz="4400" dirty="0"/>
            </a:br>
            <a:endParaRPr lang="en-US" sz="4400" dirty="0"/>
          </a:p>
        </p:txBody>
      </p:sp>
    </p:spTree>
    <p:extLst>
      <p:ext uri="{BB962C8B-B14F-4D97-AF65-F5344CB8AC3E}">
        <p14:creationId xmlns:p14="http://schemas.microsoft.com/office/powerpoint/2010/main" val="2567206495"/>
      </p:ext>
    </p:extLst>
  </p:cSld>
  <p:clrMapOvr>
    <a:masterClrMapping/>
  </p:clrMapOvr>
  <mc:AlternateContent xmlns:mc="http://schemas.openxmlformats.org/markup-compatibility/2006" xmlns:p14="http://schemas.microsoft.com/office/powerpoint/2010/main">
    <mc:Choice Requires="p14">
      <p:transition spd="slow" p14:dur="2000" advTm="11013"/>
    </mc:Choice>
    <mc:Fallback xmlns="">
      <p:transition spd="slow" advTm="11013"/>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5938" y="612844"/>
            <a:ext cx="11286186" cy="5632311"/>
          </a:xfrm>
          <a:prstGeom prst="rect">
            <a:avLst/>
          </a:prstGeom>
        </p:spPr>
        <p:txBody>
          <a:bodyPr wrap="square">
            <a:spAutoFit/>
          </a:bodyPr>
          <a:lstStyle/>
          <a:p>
            <a:pPr algn="ctr"/>
            <a:r>
              <a:rPr lang="en-US" sz="4000" dirty="0"/>
              <a:t>What leadership does an SIC have?</a:t>
            </a:r>
            <a:br>
              <a:rPr lang="en-US" sz="4000" dirty="0"/>
            </a:br>
            <a:endParaRPr lang="en-US" sz="4000" dirty="0" smtClean="0"/>
          </a:p>
          <a:p>
            <a:r>
              <a:rPr lang="en-US" sz="4000" dirty="0" smtClean="0"/>
              <a:t>Each </a:t>
            </a:r>
            <a:r>
              <a:rPr lang="en-US" sz="4000" dirty="0"/>
              <a:t>SIC elects its own officers annually – a Chair, a Vice Chair or Co-Chair, and a Secretary. </a:t>
            </a:r>
            <a:endParaRPr lang="en-US" sz="4000" dirty="0" smtClean="0"/>
          </a:p>
          <a:p>
            <a:endParaRPr lang="en-US" sz="4000" dirty="0"/>
          </a:p>
          <a:p>
            <a:r>
              <a:rPr lang="en-US" sz="4000" dirty="0"/>
              <a:t>SICs were first created as School Advisory Councils in 1977 with the passage of the Education Finance Act. </a:t>
            </a:r>
          </a:p>
        </p:txBody>
      </p:sp>
    </p:spTree>
    <p:extLst>
      <p:ext uri="{BB962C8B-B14F-4D97-AF65-F5344CB8AC3E}">
        <p14:creationId xmlns:p14="http://schemas.microsoft.com/office/powerpoint/2010/main" val="1975189369"/>
      </p:ext>
    </p:extLst>
  </p:cSld>
  <p:clrMapOvr>
    <a:masterClrMapping/>
  </p:clrMapOvr>
  <mc:AlternateContent xmlns:mc="http://schemas.openxmlformats.org/markup-compatibility/2006" xmlns:p14="http://schemas.microsoft.com/office/powerpoint/2010/main">
    <mc:Choice Requires="p14">
      <p:transition spd="slow" p14:dur="2000" advTm="7804"/>
    </mc:Choice>
    <mc:Fallback xmlns="">
      <p:transition spd="slow" advTm="7804"/>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75633" y="822899"/>
            <a:ext cx="11234671" cy="5509200"/>
          </a:xfrm>
          <a:prstGeom prst="rect">
            <a:avLst/>
          </a:prstGeom>
        </p:spPr>
        <p:txBody>
          <a:bodyPr wrap="square">
            <a:spAutoFit/>
          </a:bodyPr>
          <a:lstStyle/>
          <a:p>
            <a:r>
              <a:rPr lang="en-US" sz="4400" dirty="0"/>
              <a:t>As SICs are not intended to (and should not) hold funds, there is no office of treasurer. </a:t>
            </a:r>
            <a:endParaRPr lang="en-US" sz="4400" dirty="0" smtClean="0"/>
          </a:p>
          <a:p>
            <a:endParaRPr lang="en-US" sz="4400" dirty="0"/>
          </a:p>
          <a:p>
            <a:r>
              <a:rPr lang="en-US" sz="4400" dirty="0" smtClean="0"/>
              <a:t>It </a:t>
            </a:r>
            <a:r>
              <a:rPr lang="en-US" sz="4400" dirty="0"/>
              <a:t>is the responsibility of the elected SIC Chair to preside over SIC meetings and to work with the principal to develop meeting agendas.</a:t>
            </a:r>
          </a:p>
        </p:txBody>
      </p:sp>
    </p:spTree>
    <p:extLst>
      <p:ext uri="{BB962C8B-B14F-4D97-AF65-F5344CB8AC3E}">
        <p14:creationId xmlns:p14="http://schemas.microsoft.com/office/powerpoint/2010/main" val="3276189024"/>
      </p:ext>
    </p:extLst>
  </p:cSld>
  <p:clrMapOvr>
    <a:masterClrMapping/>
  </p:clrMapOvr>
  <mc:AlternateContent xmlns:mc="http://schemas.openxmlformats.org/markup-compatibility/2006" xmlns:p14="http://schemas.microsoft.com/office/powerpoint/2010/main">
    <mc:Choice Requires="p14">
      <p:transition spd="slow" p14:dur="2000" advTm="11101"/>
    </mc:Choice>
    <mc:Fallback xmlns="">
      <p:transition spd="slow" advTm="11101"/>
    </mc:Fallback>
  </mc:AlternateContent>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556</TotalTime>
  <Words>123</Words>
  <Application>Microsoft Office PowerPoint</Application>
  <PresentationFormat>Widescreen</PresentationFormat>
  <Paragraphs>44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Courier New</vt:lpstr>
      <vt:lpstr>Vapor Trail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Richland County School Disrict One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Cooper, Traci Y</dc:creator>
  <cp:lastModifiedBy>Cooper, Traci Y</cp:lastModifiedBy>
  <cp:revision>12</cp:revision>
  <cp:lastPrinted>2016-09-15T19:29:08Z</cp:lastPrinted>
  <dcterms:created xsi:type="dcterms:W3CDTF">2016-09-14T18:56:47Z</dcterms:created>
  <dcterms:modified xsi:type="dcterms:W3CDTF">2016-09-15T19:33:27Z</dcterms:modified>
</cp:coreProperties>
</file>