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0" r:id="rId5"/>
  </p:sldMasterIdLst>
  <p:notesMasterIdLst>
    <p:notesMasterId r:id="rId21"/>
  </p:notesMasterIdLst>
  <p:sldIdLst>
    <p:sldId id="256" r:id="rId6"/>
    <p:sldId id="338" r:id="rId7"/>
    <p:sldId id="327" r:id="rId8"/>
    <p:sldId id="329" r:id="rId9"/>
    <p:sldId id="257" r:id="rId10"/>
    <p:sldId id="328" r:id="rId11"/>
    <p:sldId id="330" r:id="rId12"/>
    <p:sldId id="331" r:id="rId13"/>
    <p:sldId id="339" r:id="rId14"/>
    <p:sldId id="332" r:id="rId15"/>
    <p:sldId id="333" r:id="rId16"/>
    <p:sldId id="334" r:id="rId17"/>
    <p:sldId id="335" r:id="rId18"/>
    <p:sldId id="336" r:id="rId19"/>
    <p:sldId id="337"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CA906E-E0E5-4F3B-A178-25FBBC110A87}" v="5" dt="2022-03-22T20:45:14.158"/>
    <p1510:client id="{4F6D5759-28D8-F521-08A1-2F7A7E8DF108}" v="6" dt="2022-03-23T19:55:48.830"/>
    <p1510:client id="{898B6370-BE63-FBB7-EC70-198F06F7C7A6}" v="28" dt="2022-03-24T15:42:07.147"/>
    <p1510:client id="{9042B4C5-D05C-4FDD-AD8E-03C7AB8E0D0C}" v="134" dt="2022-03-22T19:12:46.774"/>
    <p1510:client id="{9DC928AC-C348-FE34-0FA6-941A813897FB}" v="150" dt="2022-03-23T19:51:53.179"/>
    <p1510:client id="{C2BEAF12-B150-4D72-BCD4-045A801E96F7}" v="8" dt="2022-03-23T19:04:02.628"/>
    <p1510:client id="{FD11CA81-5B2C-44D0-B720-C727EB14F434}" v="1" dt="2022-03-22T18:53:33.4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3256" autoAdjust="0"/>
  </p:normalViewPr>
  <p:slideViewPr>
    <p:cSldViewPr snapToGrid="0">
      <p:cViewPr varScale="1">
        <p:scale>
          <a:sx n="107" d="100"/>
          <a:sy n="107" d="100"/>
        </p:scale>
        <p:origin x="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6434"/>
          </a:xfrm>
          <a:prstGeom prst="rect">
            <a:avLst/>
          </a:prstGeom>
        </p:spPr>
        <p:txBody>
          <a:bodyPr vert="horz" lIns="93173" tIns="46586" rIns="93173" bIns="46586" rtlCol="0"/>
          <a:lstStyle>
            <a:lvl1pPr algn="l">
              <a:defRPr sz="1300"/>
            </a:lvl1pPr>
          </a:lstStyle>
          <a:p>
            <a:endParaRPr lang="en-US"/>
          </a:p>
        </p:txBody>
      </p:sp>
      <p:sp>
        <p:nvSpPr>
          <p:cNvPr id="3" name="Date Placeholder 2"/>
          <p:cNvSpPr>
            <a:spLocks noGrp="1"/>
          </p:cNvSpPr>
          <p:nvPr>
            <p:ph type="dt" idx="1"/>
          </p:nvPr>
        </p:nvSpPr>
        <p:spPr>
          <a:xfrm>
            <a:off x="3970939" y="1"/>
            <a:ext cx="3037840" cy="466434"/>
          </a:xfrm>
          <a:prstGeom prst="rect">
            <a:avLst/>
          </a:prstGeom>
        </p:spPr>
        <p:txBody>
          <a:bodyPr vert="horz" lIns="93173" tIns="46586" rIns="93173" bIns="46586" rtlCol="0"/>
          <a:lstStyle>
            <a:lvl1pPr algn="r">
              <a:defRPr sz="1300"/>
            </a:lvl1pPr>
          </a:lstStyle>
          <a:p>
            <a:fld id="{7B8B846F-A294-42A0-83F9-17AF1487543A}" type="datetimeFigureOut">
              <a:rPr lang="en-US" smtClean="0"/>
              <a:t>4/25/2022</a:t>
            </a:fld>
            <a:endParaRPr lang="en-US"/>
          </a:p>
        </p:txBody>
      </p:sp>
      <p:sp>
        <p:nvSpPr>
          <p:cNvPr id="4" name="Slide Image Placeholder 3"/>
          <p:cNvSpPr>
            <a:spLocks noGrp="1" noRot="1" noChangeAspect="1"/>
          </p:cNvSpPr>
          <p:nvPr>
            <p:ph type="sldImg" idx="2"/>
          </p:nvPr>
        </p:nvSpPr>
        <p:spPr>
          <a:xfrm>
            <a:off x="719138" y="1162050"/>
            <a:ext cx="5573712" cy="3136900"/>
          </a:xfrm>
          <a:prstGeom prst="rect">
            <a:avLst/>
          </a:prstGeom>
          <a:noFill/>
          <a:ln w="12700">
            <a:solidFill>
              <a:prstClr val="black"/>
            </a:solidFill>
          </a:ln>
        </p:spPr>
        <p:txBody>
          <a:bodyPr vert="horz" lIns="93173" tIns="46586" rIns="93173" bIns="46586" rtlCol="0" anchor="ctr"/>
          <a:lstStyle/>
          <a:p>
            <a:endParaRPr lang="en-US"/>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3173" tIns="46586" rIns="93173"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3"/>
          </a:xfrm>
          <a:prstGeom prst="rect">
            <a:avLst/>
          </a:prstGeom>
        </p:spPr>
        <p:txBody>
          <a:bodyPr vert="horz" lIns="93173" tIns="46586" rIns="93173"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73" tIns="46586" rIns="93173" bIns="46586" rtlCol="0" anchor="b"/>
          <a:lstStyle>
            <a:lvl1pPr algn="r">
              <a:defRPr sz="1300"/>
            </a:lvl1pPr>
          </a:lstStyle>
          <a:p>
            <a:fld id="{689CFCFD-9503-4C27-BFAC-EE2963AD783A}" type="slidenum">
              <a:rPr lang="en-US" smtClean="0"/>
              <a:t>‹#›</a:t>
            </a:fld>
            <a:endParaRPr lang="en-US"/>
          </a:p>
        </p:txBody>
      </p:sp>
    </p:spTree>
    <p:extLst>
      <p:ext uri="{BB962C8B-B14F-4D97-AF65-F5344CB8AC3E}">
        <p14:creationId xmlns:p14="http://schemas.microsoft.com/office/powerpoint/2010/main" val="3357429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pic>
        <p:nvPicPr>
          <p:cNvPr id="11" name="Picture 10" descr="R1_PPT_image-wash.jpg"/>
          <p:cNvPicPr>
            <a:picLocks noChangeAspect="1"/>
          </p:cNvPicPr>
          <p:nvPr/>
        </p:nvPicPr>
        <p:blipFill>
          <a:blip r:embed="rId2" cstate="print"/>
          <a:srcRect l="1875" r="18125"/>
          <a:stretch>
            <a:fillRect/>
          </a:stretch>
        </p:blipFill>
        <p:spPr>
          <a:xfrm>
            <a:off x="-17780" y="0"/>
            <a:ext cx="12246187" cy="4305300"/>
          </a:xfrm>
          <a:prstGeom prst="rect">
            <a:avLst/>
          </a:prstGeom>
        </p:spPr>
      </p:pic>
      <p:pic>
        <p:nvPicPr>
          <p:cNvPr id="9" name="Picture 8" descr="R1_logo_inverse_transparent.png"/>
          <p:cNvPicPr>
            <a:picLocks noChangeAspect="1"/>
          </p:cNvPicPr>
          <p:nvPr/>
        </p:nvPicPr>
        <p:blipFill>
          <a:blip r:embed="rId3" cstate="print"/>
          <a:stretch>
            <a:fillRect/>
          </a:stretch>
        </p:blipFill>
        <p:spPr>
          <a:xfrm>
            <a:off x="1828800" y="-152400"/>
            <a:ext cx="8514312" cy="5038344"/>
          </a:xfrm>
          <a:prstGeom prst="rect">
            <a:avLst/>
          </a:prstGeom>
        </p:spPr>
      </p:pic>
      <p:sp>
        <p:nvSpPr>
          <p:cNvPr id="2" name="Title 1"/>
          <p:cNvSpPr>
            <a:spLocks noGrp="1"/>
          </p:cNvSpPr>
          <p:nvPr>
            <p:ph type="ctrTitle" hasCustomPrompt="1"/>
          </p:nvPr>
        </p:nvSpPr>
        <p:spPr>
          <a:xfrm>
            <a:off x="914400" y="4800600"/>
            <a:ext cx="10363200" cy="914400"/>
          </a:xfrm>
        </p:spPr>
        <p:txBody>
          <a:bodyPr/>
          <a:lstStyle>
            <a:lvl1pPr algn="ctr">
              <a:defRPr>
                <a:solidFill>
                  <a:srgbClr val="77246C"/>
                </a:solidFill>
              </a:defRPr>
            </a:lvl1pPr>
          </a:lstStyle>
          <a:p>
            <a:r>
              <a:rPr lang="en-US" dirty="0"/>
              <a:t>CLICK TO EDIT MASTER TITLE STYLE</a:t>
            </a:r>
          </a:p>
        </p:txBody>
      </p:sp>
      <p:sp>
        <p:nvSpPr>
          <p:cNvPr id="10" name="Text Placeholder 2"/>
          <p:cNvSpPr>
            <a:spLocks noGrp="1"/>
          </p:cNvSpPr>
          <p:nvPr>
            <p:ph type="body" idx="1"/>
          </p:nvPr>
        </p:nvSpPr>
        <p:spPr>
          <a:xfrm>
            <a:off x="914400" y="5715000"/>
            <a:ext cx="10363200" cy="457200"/>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88050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dirty="0"/>
              <a:t>CLICK TO EDIT MASTER TITLE STYLE</a:t>
            </a:r>
          </a:p>
        </p:txBody>
      </p:sp>
      <p:sp>
        <p:nvSpPr>
          <p:cNvPr id="3" name="Content Placeholder 2"/>
          <p:cNvSpPr>
            <a:spLocks noGrp="1"/>
          </p:cNvSpPr>
          <p:nvPr>
            <p:ph idx="1"/>
          </p:nvPr>
        </p:nvSpPr>
        <p:spPr>
          <a:xfrm>
            <a:off x="609600" y="1981201"/>
            <a:ext cx="109728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92CE5A-A0BB-43E8-BCE8-8C2B28AC2F2F}" type="datetimeFigureOut">
              <a:rPr lang="en-US" smtClean="0"/>
              <a:t>4/25/2022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3964908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rgbClr val="77246C"/>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92CE5A-A0BB-43E8-BCE8-8C2B28AC2F2F}" type="datetimeFigureOut">
              <a:rPr lang="en-US" smtClean="0"/>
              <a:t>4/25/2022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327337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dirty="0"/>
              <a:t>CLICK TO EDIT MASTER TITLE STYLE</a:t>
            </a:r>
          </a:p>
        </p:txBody>
      </p:sp>
      <p:sp>
        <p:nvSpPr>
          <p:cNvPr id="3" name="Content Placeholder 2"/>
          <p:cNvSpPr>
            <a:spLocks noGrp="1"/>
          </p:cNvSpPr>
          <p:nvPr>
            <p:ph sz="half" idx="1"/>
          </p:nvPr>
        </p:nvSpPr>
        <p:spPr>
          <a:xfrm>
            <a:off x="609600" y="1981201"/>
            <a:ext cx="53848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1"/>
            <a:ext cx="53848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92CE5A-A0BB-43E8-BCE8-8C2B28AC2F2F}" type="datetimeFigureOut">
              <a:rPr lang="en-US" smtClean="0"/>
              <a:t>4/25/2022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139564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20574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819401"/>
            <a:ext cx="5386917" cy="3124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1" y="20574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819401"/>
            <a:ext cx="5389033" cy="3124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92CE5A-A0BB-43E8-BCE8-8C2B28AC2F2F}" type="datetimeFigureOut">
              <a:rPr lang="en-US" smtClean="0"/>
              <a:t>4/25/2022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3737635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5492CE5A-A0BB-43E8-BCE8-8C2B28AC2F2F}" type="datetimeFigureOut">
              <a:rPr lang="en-US" smtClean="0"/>
              <a:t>4/25/2022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2635075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2CE5A-A0BB-43E8-BCE8-8C2B28AC2F2F}" type="datetimeFigureOut">
              <a:rPr lang="en-US" smtClean="0"/>
              <a:t>4/25/2022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404747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3050"/>
            <a:ext cx="9347200" cy="1162050"/>
          </a:xfrm>
        </p:spPr>
        <p:txBody>
          <a:bodyPr anchor="ctr">
            <a:normAutofit/>
          </a:bodyPr>
          <a:lstStyle>
            <a:lvl1pPr algn="l">
              <a:defRPr sz="3600" b="1"/>
            </a:lvl1pPr>
          </a:lstStyle>
          <a:p>
            <a:r>
              <a:rPr lang="en-US" dirty="0"/>
              <a:t>CLICK TO EDIT MASTER TITLE STYLE</a:t>
            </a:r>
          </a:p>
        </p:txBody>
      </p:sp>
      <p:sp>
        <p:nvSpPr>
          <p:cNvPr id="3" name="Content Placeholder 2"/>
          <p:cNvSpPr>
            <a:spLocks noGrp="1"/>
          </p:cNvSpPr>
          <p:nvPr>
            <p:ph idx="1"/>
          </p:nvPr>
        </p:nvSpPr>
        <p:spPr>
          <a:xfrm>
            <a:off x="4766733" y="1981201"/>
            <a:ext cx="6815667" cy="4144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981201"/>
            <a:ext cx="4011084" cy="4144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92CE5A-A0BB-43E8-BCE8-8C2B28AC2F2F}" type="datetimeFigureOut">
              <a:rPr lang="en-US" smtClean="0"/>
              <a:t>4/25/2022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398494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981200"/>
            <a:ext cx="7315200" cy="3352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6524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92CE5A-A0BB-43E8-BCE8-8C2B28AC2F2F}" type="datetimeFigureOut">
              <a:rPr lang="en-US" smtClean="0"/>
              <a:t>4/25/2022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E6119-7FC3-4288-82B0-E8B52335FABF}" type="slidenum">
              <a:rPr lang="en-US" smtClean="0"/>
              <a:t>‹#›</a:t>
            </a:fld>
            <a:endParaRPr lang="en-US"/>
          </a:p>
        </p:txBody>
      </p:sp>
    </p:spTree>
    <p:extLst>
      <p:ext uri="{BB962C8B-B14F-4D97-AF65-F5344CB8AC3E}">
        <p14:creationId xmlns:p14="http://schemas.microsoft.com/office/powerpoint/2010/main" val="3629104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eaLnBrk="0" fontAlgn="base" hangingPunct="0">
              <a:spcBef>
                <a:spcPct val="0"/>
              </a:spcBef>
              <a:spcAft>
                <a:spcPct val="0"/>
              </a:spcAft>
            </a:pPr>
            <a:endParaRPr lang="en-US" sz="1800">
              <a:solidFill>
                <a:prstClr val="white"/>
              </a:solidFill>
            </a:endParaRPr>
          </a:p>
        </p:txBody>
      </p:sp>
      <p:pic>
        <p:nvPicPr>
          <p:cNvPr id="11" name="Picture 10" descr="R1_PPT_image-wash.jpg"/>
          <p:cNvPicPr>
            <a:picLocks noChangeAspect="1"/>
          </p:cNvPicPr>
          <p:nvPr/>
        </p:nvPicPr>
        <p:blipFill>
          <a:blip r:embed="rId2" cstate="print"/>
          <a:srcRect l="1875" r="18125"/>
          <a:stretch>
            <a:fillRect/>
          </a:stretch>
        </p:blipFill>
        <p:spPr>
          <a:xfrm>
            <a:off x="-17780" y="0"/>
            <a:ext cx="12246187" cy="4305300"/>
          </a:xfrm>
          <a:prstGeom prst="rect">
            <a:avLst/>
          </a:prstGeom>
        </p:spPr>
      </p:pic>
      <p:pic>
        <p:nvPicPr>
          <p:cNvPr id="9" name="Picture 8" descr="R1_logo_inverse_transparent.png"/>
          <p:cNvPicPr>
            <a:picLocks noChangeAspect="1"/>
          </p:cNvPicPr>
          <p:nvPr/>
        </p:nvPicPr>
        <p:blipFill>
          <a:blip r:embed="rId3" cstate="print"/>
          <a:stretch>
            <a:fillRect/>
          </a:stretch>
        </p:blipFill>
        <p:spPr>
          <a:xfrm>
            <a:off x="1828800" y="-152400"/>
            <a:ext cx="8514312" cy="5038344"/>
          </a:xfrm>
          <a:prstGeom prst="rect">
            <a:avLst/>
          </a:prstGeom>
        </p:spPr>
      </p:pic>
      <p:sp>
        <p:nvSpPr>
          <p:cNvPr id="2" name="Title 1"/>
          <p:cNvSpPr>
            <a:spLocks noGrp="1"/>
          </p:cNvSpPr>
          <p:nvPr>
            <p:ph type="ctrTitle" hasCustomPrompt="1"/>
          </p:nvPr>
        </p:nvSpPr>
        <p:spPr>
          <a:xfrm>
            <a:off x="914400" y="4800600"/>
            <a:ext cx="10363200" cy="914400"/>
          </a:xfrm>
        </p:spPr>
        <p:txBody>
          <a:bodyPr/>
          <a:lstStyle>
            <a:lvl1pPr algn="ctr">
              <a:defRPr>
                <a:solidFill>
                  <a:srgbClr val="77246C"/>
                </a:solidFill>
              </a:defRPr>
            </a:lvl1pPr>
          </a:lstStyle>
          <a:p>
            <a:r>
              <a:rPr lang="en-US" dirty="0"/>
              <a:t>CLICK TO EDIT MASTER TITLE STYLE</a:t>
            </a:r>
          </a:p>
        </p:txBody>
      </p:sp>
      <p:sp>
        <p:nvSpPr>
          <p:cNvPr id="10" name="Text Placeholder 2"/>
          <p:cNvSpPr>
            <a:spLocks noGrp="1"/>
          </p:cNvSpPr>
          <p:nvPr>
            <p:ph type="body" idx="1"/>
          </p:nvPr>
        </p:nvSpPr>
        <p:spPr>
          <a:xfrm>
            <a:off x="914400" y="5715000"/>
            <a:ext cx="10363200" cy="457200"/>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19813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dirty="0"/>
              <a:t>CLICK TO EDIT MASTER TITLE STYLE</a:t>
            </a:r>
          </a:p>
        </p:txBody>
      </p:sp>
      <p:sp>
        <p:nvSpPr>
          <p:cNvPr id="3" name="Content Placeholder 2"/>
          <p:cNvSpPr>
            <a:spLocks noGrp="1"/>
          </p:cNvSpPr>
          <p:nvPr>
            <p:ph idx="1"/>
          </p:nvPr>
        </p:nvSpPr>
        <p:spPr>
          <a:xfrm>
            <a:off x="609600" y="1981201"/>
            <a:ext cx="109728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tint val="75000"/>
                  </a:prstClr>
                </a:solidFill>
              </a:rPr>
              <a:pPr/>
              <a:t>4/25/2022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9979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rgbClr val="77246C"/>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C06C830-1CC6-4E12-9EA2-F7E170198D51}"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08963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dirty="0"/>
              <a:t>CLICK TO EDIT MASTER TITLE STYLE</a:t>
            </a:r>
          </a:p>
        </p:txBody>
      </p:sp>
      <p:sp>
        <p:nvSpPr>
          <p:cNvPr id="3" name="Content Placeholder 2"/>
          <p:cNvSpPr>
            <a:spLocks noGrp="1"/>
          </p:cNvSpPr>
          <p:nvPr>
            <p:ph sz="half" idx="1"/>
          </p:nvPr>
        </p:nvSpPr>
        <p:spPr>
          <a:xfrm>
            <a:off x="609600" y="1981201"/>
            <a:ext cx="53848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1"/>
            <a:ext cx="53848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38393B33-755A-4BCE-A3C9-21FB48EC3A6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90127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20574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819401"/>
            <a:ext cx="5386917" cy="3124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1" y="20574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819401"/>
            <a:ext cx="5389033" cy="3124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4818D7C-DC4B-437C-95ED-8E2F72F9190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16957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785A74C-F2BF-43A9-BAC3-88B187D0723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04079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D212828A-9529-420B-9E14-6DC9647F3A6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07092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3050"/>
            <a:ext cx="9347200" cy="1162050"/>
          </a:xfrm>
        </p:spPr>
        <p:txBody>
          <a:bodyPr anchor="ctr">
            <a:normAutofit/>
          </a:bodyPr>
          <a:lstStyle>
            <a:lvl1pPr algn="l">
              <a:defRPr sz="3600" b="1"/>
            </a:lvl1pPr>
          </a:lstStyle>
          <a:p>
            <a:r>
              <a:rPr lang="en-US" dirty="0"/>
              <a:t>CLICK TO EDIT MASTER TITLE STYLE</a:t>
            </a:r>
          </a:p>
        </p:txBody>
      </p:sp>
      <p:sp>
        <p:nvSpPr>
          <p:cNvPr id="3" name="Content Placeholder 2"/>
          <p:cNvSpPr>
            <a:spLocks noGrp="1"/>
          </p:cNvSpPr>
          <p:nvPr>
            <p:ph idx="1"/>
          </p:nvPr>
        </p:nvSpPr>
        <p:spPr>
          <a:xfrm>
            <a:off x="4766733" y="1981201"/>
            <a:ext cx="6815667" cy="4144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981201"/>
            <a:ext cx="4011084" cy="4144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8A82BF08-F4A2-44FE-A6FE-90ACE6B571F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45555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981200"/>
            <a:ext cx="7315200" cy="3352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6524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1B5A7BF-EAA5-4F30-9570-DB02EF0FF20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6467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tagline.png"/>
          <p:cNvPicPr>
            <a:picLocks noChangeAspect="1"/>
          </p:cNvPicPr>
          <p:nvPr/>
        </p:nvPicPr>
        <p:blipFill>
          <a:blip r:embed="rId11" cstate="print"/>
          <a:stretch>
            <a:fillRect/>
          </a:stretch>
        </p:blipFill>
        <p:spPr>
          <a:xfrm>
            <a:off x="0" y="6172200"/>
            <a:ext cx="4267200" cy="800100"/>
          </a:xfrm>
          <a:prstGeom prst="rect">
            <a:avLst/>
          </a:prstGeom>
        </p:spPr>
      </p:pic>
      <p:pic>
        <p:nvPicPr>
          <p:cNvPr id="10" name="Picture 9" descr="rppt.png"/>
          <p:cNvPicPr>
            <a:picLocks noChangeAspect="1"/>
          </p:cNvPicPr>
          <p:nvPr/>
        </p:nvPicPr>
        <p:blipFill>
          <a:blip r:embed="rId12" cstate="print"/>
          <a:stretch>
            <a:fillRect/>
          </a:stretch>
        </p:blipFill>
        <p:spPr>
          <a:xfrm>
            <a:off x="6908800" y="1981200"/>
            <a:ext cx="7213600" cy="54102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981201"/>
            <a:ext cx="10972800" cy="3962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267200" y="6416676"/>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2CE5A-A0BB-43E8-BCE8-8C2B28AC2F2F}" type="datetimeFigureOut">
              <a:rPr lang="en-US" smtClean="0"/>
              <a:t>4/25/2022</a:t>
            </a:fld>
            <a:endParaRPr lang="en-US"/>
          </a:p>
        </p:txBody>
      </p:sp>
      <p:sp>
        <p:nvSpPr>
          <p:cNvPr id="5" name="Footer Placeholder 4"/>
          <p:cNvSpPr>
            <a:spLocks noGrp="1"/>
          </p:cNvSpPr>
          <p:nvPr>
            <p:ph type="ftr" sz="quarter" idx="3"/>
          </p:nvPr>
        </p:nvSpPr>
        <p:spPr>
          <a:xfrm>
            <a:off x="7112000" y="640080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972800" y="6400801"/>
            <a:ext cx="914400" cy="349249"/>
          </a:xfrm>
          <a:prstGeom prst="rect">
            <a:avLst/>
          </a:prstGeom>
        </p:spPr>
        <p:txBody>
          <a:bodyPr vert="horz" lIns="91440" tIns="45720" rIns="91440" bIns="45720" rtlCol="0" anchor="ctr"/>
          <a:lstStyle>
            <a:lvl1pPr algn="r">
              <a:defRPr sz="1200">
                <a:solidFill>
                  <a:schemeClr val="tx1">
                    <a:tint val="75000"/>
                  </a:schemeClr>
                </a:solidFill>
              </a:defRPr>
            </a:lvl1pPr>
          </a:lstStyle>
          <a:p>
            <a:fld id="{B8FE6119-7FC3-4288-82B0-E8B52335FABF}" type="slidenum">
              <a:rPr lang="en-US" smtClean="0"/>
              <a:t>‹#›</a:t>
            </a:fld>
            <a:endParaRPr lang="en-US"/>
          </a:p>
        </p:txBody>
      </p:sp>
      <p:sp>
        <p:nvSpPr>
          <p:cNvPr id="7" name="Rectangle 6"/>
          <p:cNvSpPr/>
          <p:nvPr/>
        </p:nvSpPr>
        <p:spPr>
          <a:xfrm>
            <a:off x="0" y="0"/>
            <a:ext cx="12192000" cy="1752600"/>
          </a:xfrm>
          <a:prstGeom prst="rect">
            <a:avLst/>
          </a:prstGeom>
          <a:solidFill>
            <a:srgbClr val="77246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pic>
        <p:nvPicPr>
          <p:cNvPr id="8" name="Picture 7" descr="R1_icon_inverse_transparent.png"/>
          <p:cNvPicPr>
            <a:picLocks noChangeAspect="1"/>
          </p:cNvPicPr>
          <p:nvPr/>
        </p:nvPicPr>
        <p:blipFill>
          <a:blip r:embed="rId13" cstate="print"/>
          <a:stretch>
            <a:fillRect/>
          </a:stretch>
        </p:blipFill>
        <p:spPr>
          <a:xfrm>
            <a:off x="10058400" y="304800"/>
            <a:ext cx="1524000" cy="1143000"/>
          </a:xfrm>
          <a:prstGeom prst="rect">
            <a:avLst/>
          </a:prstGeom>
        </p:spPr>
      </p:pic>
    </p:spTree>
    <p:extLst>
      <p:ext uri="{BB962C8B-B14F-4D97-AF65-F5344CB8AC3E}">
        <p14:creationId xmlns:p14="http://schemas.microsoft.com/office/powerpoint/2010/main" val="243117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spcBef>
          <a:spcPct val="0"/>
        </a:spcBef>
        <a:buNone/>
        <a:defRPr sz="36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tagline.png"/>
          <p:cNvPicPr>
            <a:picLocks noChangeAspect="1"/>
          </p:cNvPicPr>
          <p:nvPr/>
        </p:nvPicPr>
        <p:blipFill>
          <a:blip r:embed="rId11" cstate="print"/>
          <a:stretch>
            <a:fillRect/>
          </a:stretch>
        </p:blipFill>
        <p:spPr>
          <a:xfrm>
            <a:off x="0" y="6172200"/>
            <a:ext cx="4267200" cy="800100"/>
          </a:xfrm>
          <a:prstGeom prst="rect">
            <a:avLst/>
          </a:prstGeom>
        </p:spPr>
      </p:pic>
      <p:pic>
        <p:nvPicPr>
          <p:cNvPr id="10" name="Picture 9" descr="rppt.png"/>
          <p:cNvPicPr>
            <a:picLocks noChangeAspect="1"/>
          </p:cNvPicPr>
          <p:nvPr/>
        </p:nvPicPr>
        <p:blipFill>
          <a:blip r:embed="rId12" cstate="print"/>
          <a:stretch>
            <a:fillRect/>
          </a:stretch>
        </p:blipFill>
        <p:spPr>
          <a:xfrm>
            <a:off x="6908800" y="1981200"/>
            <a:ext cx="7213600" cy="54102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981201"/>
            <a:ext cx="10972800" cy="3962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267200" y="6416676"/>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defRPr/>
            </a:pPr>
            <a:endParaRPr lang="en-US">
              <a:solidFill>
                <a:prstClr val="black">
                  <a:tint val="75000"/>
                </a:prstClr>
              </a:solidFill>
              <a:latin typeface="Verdana" pitchFamily="34" charset="0"/>
            </a:endParaRPr>
          </a:p>
        </p:txBody>
      </p:sp>
      <p:sp>
        <p:nvSpPr>
          <p:cNvPr id="5" name="Footer Placeholder 4"/>
          <p:cNvSpPr>
            <a:spLocks noGrp="1"/>
          </p:cNvSpPr>
          <p:nvPr>
            <p:ph type="ftr" sz="quarter" idx="3"/>
          </p:nvPr>
        </p:nvSpPr>
        <p:spPr>
          <a:xfrm>
            <a:off x="7112000" y="640080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defRPr/>
            </a:pPr>
            <a:endParaRPr lang="en-US">
              <a:solidFill>
                <a:prstClr val="black">
                  <a:tint val="75000"/>
                </a:prstClr>
              </a:solidFill>
              <a:latin typeface="Verdana" pitchFamily="34" charset="0"/>
            </a:endParaRPr>
          </a:p>
        </p:txBody>
      </p:sp>
      <p:sp>
        <p:nvSpPr>
          <p:cNvPr id="6" name="Slide Number Placeholder 5"/>
          <p:cNvSpPr>
            <a:spLocks noGrp="1"/>
          </p:cNvSpPr>
          <p:nvPr>
            <p:ph type="sldNum" sz="quarter" idx="4"/>
          </p:nvPr>
        </p:nvSpPr>
        <p:spPr>
          <a:xfrm>
            <a:off x="10972800" y="6400801"/>
            <a:ext cx="914400" cy="349249"/>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defRPr/>
            </a:pPr>
            <a:fld id="{21B5A7BF-EAA5-4F30-9570-DB02EF0FF206}" type="slidenum">
              <a:rPr lang="en-US" smtClean="0">
                <a:solidFill>
                  <a:prstClr val="black">
                    <a:tint val="75000"/>
                  </a:prstClr>
                </a:solidFill>
                <a:latin typeface="Verdana" pitchFamily="34" charset="0"/>
              </a:rPr>
              <a:pPr eaLnBrk="0" fontAlgn="base" hangingPunct="0">
                <a:spcBef>
                  <a:spcPct val="0"/>
                </a:spcBef>
                <a:spcAft>
                  <a:spcPct val="0"/>
                </a:spcAft>
                <a:defRPr/>
              </a:pPr>
              <a:t>‹#›</a:t>
            </a:fld>
            <a:endParaRPr lang="en-US" dirty="0">
              <a:solidFill>
                <a:prstClr val="black">
                  <a:tint val="75000"/>
                </a:prstClr>
              </a:solidFill>
              <a:latin typeface="Verdana" pitchFamily="34" charset="0"/>
            </a:endParaRPr>
          </a:p>
        </p:txBody>
      </p:sp>
      <p:sp>
        <p:nvSpPr>
          <p:cNvPr id="7" name="Rectangle 6"/>
          <p:cNvSpPr/>
          <p:nvPr/>
        </p:nvSpPr>
        <p:spPr>
          <a:xfrm>
            <a:off x="0" y="0"/>
            <a:ext cx="12192000" cy="1752600"/>
          </a:xfrm>
          <a:prstGeom prst="rect">
            <a:avLst/>
          </a:prstGeom>
          <a:solidFill>
            <a:srgbClr val="77246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eaLnBrk="0" fontAlgn="base" hangingPunct="0">
              <a:spcBef>
                <a:spcPct val="0"/>
              </a:spcBef>
              <a:spcAft>
                <a:spcPct val="0"/>
              </a:spcAft>
            </a:pPr>
            <a:endParaRPr lang="en-US" sz="1800">
              <a:solidFill>
                <a:prstClr val="white"/>
              </a:solidFill>
            </a:endParaRPr>
          </a:p>
        </p:txBody>
      </p:sp>
      <p:pic>
        <p:nvPicPr>
          <p:cNvPr id="8" name="Picture 7" descr="R1_icon_inverse_transparent.png"/>
          <p:cNvPicPr>
            <a:picLocks noChangeAspect="1"/>
          </p:cNvPicPr>
          <p:nvPr/>
        </p:nvPicPr>
        <p:blipFill>
          <a:blip r:embed="rId13" cstate="print"/>
          <a:stretch>
            <a:fillRect/>
          </a:stretch>
        </p:blipFill>
        <p:spPr>
          <a:xfrm>
            <a:off x="10058400" y="304800"/>
            <a:ext cx="1524000" cy="1143000"/>
          </a:xfrm>
          <a:prstGeom prst="rect">
            <a:avLst/>
          </a:prstGeom>
        </p:spPr>
      </p:pic>
    </p:spTree>
    <p:extLst>
      <p:ext uri="{BB962C8B-B14F-4D97-AF65-F5344CB8AC3E}">
        <p14:creationId xmlns:p14="http://schemas.microsoft.com/office/powerpoint/2010/main" val="112073621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txStyles>
    <p:titleStyle>
      <a:lvl1pPr algn="l" defTabSz="914400" rtl="0" eaLnBrk="1" latinLnBrk="0" hangingPunct="1">
        <a:spcBef>
          <a:spcPct val="0"/>
        </a:spcBef>
        <a:buNone/>
        <a:defRPr sz="36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E161E4-4D23-44A7-B562-C6531E38C6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74638"/>
            <a:ext cx="4354283" cy="1371600"/>
          </a:xfrm>
          <a:prstGeom prst="rect">
            <a:avLst/>
          </a:prstGeom>
          <a:noFill/>
        </p:spPr>
      </p:pic>
      <p:pic>
        <p:nvPicPr>
          <p:cNvPr id="6" name="Picture 5"/>
          <p:cNvPicPr>
            <a:picLocks noChangeAspect="1"/>
          </p:cNvPicPr>
          <p:nvPr/>
        </p:nvPicPr>
        <p:blipFill>
          <a:blip r:embed="rId3"/>
          <a:stretch>
            <a:fillRect/>
          </a:stretch>
        </p:blipFill>
        <p:spPr>
          <a:xfrm>
            <a:off x="1726165" y="2138576"/>
            <a:ext cx="8155880" cy="2377440"/>
          </a:xfrm>
          <a:prstGeom prst="rect">
            <a:avLst/>
          </a:prstGeom>
        </p:spPr>
      </p:pic>
      <p:sp>
        <p:nvSpPr>
          <p:cNvPr id="3" name="TextBox 2"/>
          <p:cNvSpPr txBox="1"/>
          <p:nvPr/>
        </p:nvSpPr>
        <p:spPr>
          <a:xfrm>
            <a:off x="2705877" y="4315856"/>
            <a:ext cx="6410130" cy="1138773"/>
          </a:xfrm>
          <a:prstGeom prst="rect">
            <a:avLst/>
          </a:prstGeom>
          <a:noFill/>
        </p:spPr>
        <p:txBody>
          <a:bodyPr wrap="square" rtlCol="0">
            <a:spAutoFit/>
          </a:bodyPr>
          <a:lstStyle/>
          <a:p>
            <a:pPr algn="ctr"/>
            <a:r>
              <a:rPr lang="en-US" sz="4000" b="1" dirty="0"/>
              <a:t>Cognia Accreditation Update</a:t>
            </a:r>
          </a:p>
          <a:p>
            <a:pPr algn="ctr"/>
            <a:r>
              <a:rPr lang="en-US" sz="2800" dirty="0" smtClean="0"/>
              <a:t>Tuesday, April 26, </a:t>
            </a:r>
            <a:r>
              <a:rPr lang="en-US" sz="2800" dirty="0"/>
              <a:t>2022</a:t>
            </a:r>
          </a:p>
        </p:txBody>
      </p:sp>
    </p:spTree>
    <p:extLst>
      <p:ext uri="{BB962C8B-B14F-4D97-AF65-F5344CB8AC3E}">
        <p14:creationId xmlns:p14="http://schemas.microsoft.com/office/powerpoint/2010/main" val="4148330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Strategic Plan and Superintendent Goal Alignment</a:t>
            </a:r>
          </a:p>
        </p:txBody>
      </p:sp>
      <p:sp>
        <p:nvSpPr>
          <p:cNvPr id="3" name="Content Placeholder 2"/>
          <p:cNvSpPr>
            <a:spLocks noGrp="1"/>
          </p:cNvSpPr>
          <p:nvPr>
            <p:ph idx="1"/>
          </p:nvPr>
        </p:nvSpPr>
        <p:spPr>
          <a:xfrm>
            <a:off x="251552" y="1981201"/>
            <a:ext cx="11780703" cy="3962400"/>
          </a:xfrm>
        </p:spPr>
        <p:txBody>
          <a:bodyPr vert="horz" lIns="91440" tIns="45720" rIns="91440" bIns="45720" rtlCol="0" anchor="t">
            <a:normAutofit lnSpcReduction="10000"/>
          </a:bodyPr>
          <a:lstStyle/>
          <a:p>
            <a:pPr>
              <a:buFont typeface="Wingdings" panose="05000000000000000000" pitchFamily="2" charset="2"/>
              <a:buChar char="ü"/>
            </a:pPr>
            <a:r>
              <a:rPr lang="en-US" b="1" dirty="0"/>
              <a:t>The Cognia Review aligns to all goals in the District’s Strategic Plan:</a:t>
            </a:r>
          </a:p>
          <a:p>
            <a:pPr lvl="1">
              <a:buFont typeface="Wingdings" panose="05000000000000000000" pitchFamily="2" charset="2"/>
              <a:buChar char="ü"/>
            </a:pPr>
            <a:r>
              <a:rPr lang="en-US" dirty="0"/>
              <a:t>Student Achievement (Learning Capacity)</a:t>
            </a:r>
            <a:endParaRPr lang="en-US" dirty="0">
              <a:cs typeface="Calibri"/>
            </a:endParaRPr>
          </a:p>
          <a:p>
            <a:pPr lvl="1">
              <a:buFont typeface="Wingdings" panose="05000000000000000000" pitchFamily="2" charset="2"/>
              <a:buChar char="ü"/>
            </a:pPr>
            <a:r>
              <a:rPr lang="en-US" dirty="0"/>
              <a:t>Teacher/Administrator Quality (Leadership Capacity)</a:t>
            </a:r>
          </a:p>
          <a:p>
            <a:pPr lvl="1">
              <a:buFont typeface="Wingdings" panose="05000000000000000000" pitchFamily="2" charset="2"/>
              <a:buChar char="ü"/>
            </a:pPr>
            <a:r>
              <a:rPr lang="en-US" dirty="0"/>
              <a:t>Climate (Resource Capacity)</a:t>
            </a:r>
          </a:p>
          <a:p>
            <a:pPr>
              <a:buFont typeface="Wingdings" panose="05000000000000000000" pitchFamily="2" charset="2"/>
              <a:buChar char="ü"/>
            </a:pPr>
            <a:endParaRPr lang="en-US" dirty="0"/>
          </a:p>
          <a:p>
            <a:pPr>
              <a:buFont typeface="Wingdings" panose="05000000000000000000" pitchFamily="2" charset="2"/>
              <a:buChar char="ü"/>
            </a:pPr>
            <a:r>
              <a:rPr lang="en-US" b="1" dirty="0"/>
              <a:t>Board and Superintendent’s Goal #3:</a:t>
            </a:r>
            <a:endParaRPr lang="en-US" b="1" dirty="0">
              <a:cs typeface="Calibri"/>
            </a:endParaRPr>
          </a:p>
          <a:p>
            <a:pPr lvl="1">
              <a:buFont typeface="Wingdings" panose="05000000000000000000" pitchFamily="2" charset="2"/>
              <a:buChar char="ü"/>
            </a:pPr>
            <a:r>
              <a:rPr lang="en-US" dirty="0"/>
              <a:t>Complete Cognia Accreditation Review.</a:t>
            </a:r>
          </a:p>
        </p:txBody>
      </p:sp>
    </p:spTree>
    <p:extLst>
      <p:ext uri="{BB962C8B-B14F-4D97-AF65-F5344CB8AC3E}">
        <p14:creationId xmlns:p14="http://schemas.microsoft.com/office/powerpoint/2010/main" val="2999682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Accreditation?</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dirty="0"/>
              <a:t>An international protocol for institutions committed to systematic and sustainable improvement:</a:t>
            </a:r>
            <a:endParaRPr lang="en-US" dirty="0">
              <a:cs typeface="Calibri"/>
            </a:endParaRPr>
          </a:p>
          <a:p>
            <a:pPr marL="457200" indent="-457200"/>
            <a:r>
              <a:rPr lang="en-US" sz="2800" dirty="0"/>
              <a:t>Builds capacity of your institution to improve and sustain student learning</a:t>
            </a:r>
            <a:endParaRPr lang="en-US" sz="2800">
              <a:cs typeface="Calibri"/>
            </a:endParaRPr>
          </a:p>
          <a:p>
            <a:pPr marL="457200" indent="-457200"/>
            <a:r>
              <a:rPr lang="en-US" sz="2800" dirty="0"/>
              <a:t>Stimulates and improves effectiveness and </a:t>
            </a:r>
            <a:br>
              <a:rPr lang="en-US" sz="2800" dirty="0"/>
            </a:br>
            <a:r>
              <a:rPr lang="en-US" sz="2800" dirty="0"/>
              <a:t>efficiency throughout </a:t>
            </a:r>
            <a:br>
              <a:rPr lang="en-US" sz="2800" dirty="0"/>
            </a:br>
            <a:r>
              <a:rPr lang="en-US" sz="2800" dirty="0"/>
              <a:t>your institution</a:t>
            </a:r>
            <a:endParaRPr lang="en-US" sz="2800">
              <a:cs typeface="Calibri"/>
            </a:endParaRPr>
          </a:p>
          <a:p>
            <a:endParaRPr lang="en-US" dirty="0"/>
          </a:p>
        </p:txBody>
      </p:sp>
      <p:pic>
        <p:nvPicPr>
          <p:cNvPr id="4" name="Picture 3"/>
          <p:cNvPicPr>
            <a:picLocks noChangeAspect="1"/>
          </p:cNvPicPr>
          <p:nvPr/>
        </p:nvPicPr>
        <p:blipFill>
          <a:blip r:embed="rId2"/>
          <a:stretch>
            <a:fillRect/>
          </a:stretch>
        </p:blipFill>
        <p:spPr>
          <a:xfrm>
            <a:off x="8572332" y="3962657"/>
            <a:ext cx="2292295" cy="2286198"/>
          </a:xfrm>
          <a:prstGeom prst="rect">
            <a:avLst/>
          </a:prstGeom>
        </p:spPr>
      </p:pic>
    </p:spTree>
    <p:extLst>
      <p:ext uri="{BB962C8B-B14F-4D97-AF65-F5344CB8AC3E}">
        <p14:creationId xmlns:p14="http://schemas.microsoft.com/office/powerpoint/2010/main" val="3169009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Preparing for the Review Timeline</a:t>
            </a:r>
          </a:p>
        </p:txBody>
      </p:sp>
      <p:sp>
        <p:nvSpPr>
          <p:cNvPr id="5" name="Content Placeholder 4"/>
          <p:cNvSpPr>
            <a:spLocks noGrp="1"/>
          </p:cNvSpPr>
          <p:nvPr>
            <p:ph idx="1"/>
          </p:nvPr>
        </p:nvSpPr>
        <p:spPr>
          <a:xfrm>
            <a:off x="200025" y="1801159"/>
            <a:ext cx="11970124" cy="4617570"/>
          </a:xfrm>
        </p:spPr>
        <p:txBody>
          <a:bodyPr vert="horz" lIns="91440" tIns="45720" rIns="91440" bIns="45720" rtlCol="0" anchor="t">
            <a:noAutofit/>
          </a:bodyPr>
          <a:lstStyle/>
          <a:p>
            <a:pPr marL="0" indent="0">
              <a:buNone/>
            </a:pPr>
            <a:r>
              <a:rPr lang="en-US" sz="1900" b="1" dirty="0"/>
              <a:t>June 2021 </a:t>
            </a:r>
            <a:endParaRPr lang="en-US" sz="1900">
              <a:cs typeface="Calibri"/>
            </a:endParaRPr>
          </a:p>
          <a:p>
            <a:pPr lvl="1"/>
            <a:r>
              <a:rPr lang="en-US" sz="1900" dirty="0"/>
              <a:t>Executive Team presentation and designation of teams for each standard area (Leadership, Learning, Resources)</a:t>
            </a:r>
            <a:endParaRPr lang="en-US" sz="1900">
              <a:cs typeface="Calibri"/>
            </a:endParaRPr>
          </a:p>
          <a:p>
            <a:pPr marL="0" indent="0">
              <a:buNone/>
            </a:pPr>
            <a:r>
              <a:rPr lang="en-US" sz="1900" b="1" dirty="0"/>
              <a:t>June 2021 through January 2022 </a:t>
            </a:r>
            <a:endParaRPr lang="en-US" sz="1900">
              <a:cs typeface="Calibri"/>
            </a:endParaRPr>
          </a:p>
          <a:p>
            <a:pPr lvl="1"/>
            <a:r>
              <a:rPr lang="en-US" sz="1900" dirty="0"/>
              <a:t>Teams rated their respective areas and provided evidence for each standard</a:t>
            </a:r>
            <a:endParaRPr lang="en-US" sz="1900">
              <a:cs typeface="Calibri"/>
            </a:endParaRPr>
          </a:p>
          <a:p>
            <a:pPr marL="0" indent="0">
              <a:buNone/>
            </a:pPr>
            <a:r>
              <a:rPr lang="en-US" sz="1900" b="1" dirty="0"/>
              <a:t>October 2021 – December 2021</a:t>
            </a:r>
            <a:endParaRPr lang="en-US" sz="1900">
              <a:cs typeface="Calibri"/>
            </a:endParaRPr>
          </a:p>
          <a:p>
            <a:pPr lvl="1" indent="-342900"/>
            <a:r>
              <a:rPr lang="en-US" sz="1900" dirty="0"/>
              <a:t>Schools rated each standard area and provided evidence</a:t>
            </a:r>
            <a:endParaRPr lang="en-US" sz="1900">
              <a:cs typeface="Calibri"/>
            </a:endParaRPr>
          </a:p>
          <a:p>
            <a:pPr marL="0" indent="0">
              <a:buNone/>
            </a:pPr>
            <a:r>
              <a:rPr lang="en-US" sz="1900" b="1" dirty="0"/>
              <a:t>November 2021</a:t>
            </a:r>
            <a:endParaRPr lang="en-US" sz="1900">
              <a:cs typeface="Calibri"/>
            </a:endParaRPr>
          </a:p>
          <a:p>
            <a:pPr lvl="1"/>
            <a:r>
              <a:rPr lang="en-US" sz="1900" dirty="0"/>
              <a:t>Surveyed staff, parents, and students</a:t>
            </a:r>
            <a:endParaRPr lang="en-US" sz="1900">
              <a:cs typeface="Calibri"/>
            </a:endParaRPr>
          </a:p>
          <a:p>
            <a:pPr marL="0" indent="0">
              <a:buNone/>
            </a:pPr>
            <a:r>
              <a:rPr lang="en-US" sz="1900" b="1" dirty="0"/>
              <a:t>January 2022</a:t>
            </a:r>
            <a:endParaRPr lang="en-US" sz="1900">
              <a:cs typeface="Calibri"/>
            </a:endParaRPr>
          </a:p>
          <a:p>
            <a:pPr lvl="1"/>
            <a:r>
              <a:rPr lang="en-US" sz="1900" dirty="0"/>
              <a:t>Finalized ratings and uploaded evidence by January 7, 2022</a:t>
            </a:r>
            <a:endParaRPr lang="en-US" sz="1900">
              <a:cs typeface="Calibri"/>
            </a:endParaRPr>
          </a:p>
          <a:p>
            <a:pPr marL="0" indent="0">
              <a:buNone/>
            </a:pPr>
            <a:r>
              <a:rPr lang="en-US" sz="1900" b="1" dirty="0"/>
              <a:t>January 30 – February 2, 2022</a:t>
            </a:r>
            <a:endParaRPr lang="en-US" sz="1900" b="1">
              <a:cs typeface="Calibri"/>
            </a:endParaRPr>
          </a:p>
          <a:p>
            <a:pPr lvl="1"/>
            <a:r>
              <a:rPr lang="en-US" sz="1900" dirty="0"/>
              <a:t>Hosted engagement review team virtually January 30 – February 2, 2022</a:t>
            </a:r>
            <a:endParaRPr lang="en-US" sz="1900" dirty="0">
              <a:cs typeface="Calibri"/>
            </a:endParaRPr>
          </a:p>
        </p:txBody>
      </p:sp>
    </p:spTree>
    <p:extLst>
      <p:ext uri="{BB962C8B-B14F-4D97-AF65-F5344CB8AC3E}">
        <p14:creationId xmlns:p14="http://schemas.microsoft.com/office/powerpoint/2010/main" val="208077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1143000"/>
          </a:xfrm>
        </p:spPr>
        <p:txBody>
          <a:bodyPr anchor="ctr">
            <a:normAutofit/>
          </a:bodyPr>
          <a:lstStyle/>
          <a:p>
            <a:r>
              <a:rPr lang="en-US" dirty="0"/>
              <a:t>The Role of the Engagement Review Team</a:t>
            </a:r>
          </a:p>
        </p:txBody>
      </p:sp>
      <p:pic>
        <p:nvPicPr>
          <p:cNvPr id="3" name="Picture 2"/>
          <p:cNvPicPr>
            <a:picLocks noChangeAspect="1"/>
          </p:cNvPicPr>
          <p:nvPr/>
        </p:nvPicPr>
        <p:blipFill>
          <a:blip r:embed="rId2"/>
          <a:stretch>
            <a:fillRect/>
          </a:stretch>
        </p:blipFill>
        <p:spPr>
          <a:xfrm>
            <a:off x="145368" y="1954869"/>
            <a:ext cx="5486400" cy="3374430"/>
          </a:xfrm>
          <a:prstGeom prst="rect">
            <a:avLst/>
          </a:prstGeom>
        </p:spPr>
      </p:pic>
      <p:sp>
        <p:nvSpPr>
          <p:cNvPr id="8" name="Rectangle 7"/>
          <p:cNvSpPr/>
          <p:nvPr/>
        </p:nvSpPr>
        <p:spPr>
          <a:xfrm>
            <a:off x="6096000" y="1954869"/>
            <a:ext cx="6096000" cy="4524315"/>
          </a:xfrm>
          <a:prstGeom prst="rect">
            <a:avLst/>
          </a:prstGeom>
        </p:spPr>
        <p:txBody>
          <a:bodyPr lIns="91440" tIns="45720" rIns="91440" bIns="45720" anchor="t">
            <a:spAutoFit/>
          </a:bodyPr>
          <a:lstStyle/>
          <a:p>
            <a:pPr marL="457200" indent="-457200">
              <a:spcAft>
                <a:spcPts val="600"/>
              </a:spcAft>
              <a:buFont typeface="Arial" panose="020B0604020202020204" pitchFamily="34" charset="0"/>
              <a:buChar char="•"/>
            </a:pPr>
            <a:r>
              <a:rPr lang="en-US" sz="2800" dirty="0"/>
              <a:t>Gather first-hand information to evaluate your institution’s performance against the Cognia Performance Standards:</a:t>
            </a:r>
            <a:endParaRPr lang="en-US" sz="2400" dirty="0">
              <a:cs typeface="Calibri"/>
            </a:endParaRPr>
          </a:p>
          <a:p>
            <a:pPr marL="914400" lvl="1" indent="-457200">
              <a:spcAft>
                <a:spcPts val="600"/>
              </a:spcAft>
              <a:buFont typeface="Courier New" panose="020B0604020202020204" pitchFamily="34" charset="0"/>
              <a:buChar char="o"/>
            </a:pPr>
            <a:r>
              <a:rPr lang="en-US" sz="2400" dirty="0"/>
              <a:t>Interview stakeholder groups</a:t>
            </a:r>
            <a:endParaRPr lang="en-US" sz="2400" dirty="0">
              <a:cs typeface="Calibri"/>
            </a:endParaRPr>
          </a:p>
          <a:p>
            <a:pPr marL="914400" lvl="1" indent="-457200">
              <a:spcAft>
                <a:spcPts val="600"/>
              </a:spcAft>
              <a:buFont typeface="Courier New" panose="020B0604020202020204" pitchFamily="34" charset="0"/>
              <a:buChar char="o"/>
            </a:pPr>
            <a:r>
              <a:rPr lang="en-US" sz="2400" dirty="0"/>
              <a:t>Review documentation you provided</a:t>
            </a:r>
            <a:endParaRPr lang="en-US" sz="2400" dirty="0">
              <a:cs typeface="Calibri"/>
            </a:endParaRPr>
          </a:p>
          <a:p>
            <a:pPr marL="800100" lvl="1" indent="-342900">
              <a:spcAft>
                <a:spcPts val="600"/>
              </a:spcAft>
              <a:buFont typeface="Arial" panose="020B0604020202020204" pitchFamily="34" charset="0"/>
              <a:buChar char="•"/>
            </a:pPr>
            <a:endParaRPr lang="en-US" sz="2400" dirty="0"/>
          </a:p>
          <a:p>
            <a:pPr marL="457200" indent="-457200">
              <a:spcAft>
                <a:spcPts val="600"/>
              </a:spcAft>
              <a:buFont typeface="Arial" panose="020B0604020202020204" pitchFamily="34" charset="0"/>
              <a:buChar char="•"/>
            </a:pPr>
            <a:r>
              <a:rPr lang="en-US" sz="2800" dirty="0"/>
              <a:t>Provide feedback to your institution that helps to focus and guide your improvement journey </a:t>
            </a:r>
          </a:p>
        </p:txBody>
      </p:sp>
    </p:spTree>
    <p:extLst>
      <p:ext uri="{BB962C8B-B14F-4D97-AF65-F5344CB8AC3E}">
        <p14:creationId xmlns:p14="http://schemas.microsoft.com/office/powerpoint/2010/main" val="3728509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1143000"/>
          </a:xfrm>
        </p:spPr>
        <p:txBody>
          <a:bodyPr anchor="ctr">
            <a:normAutofit fontScale="90000"/>
          </a:bodyPr>
          <a:lstStyle/>
          <a:p>
            <a:r>
              <a:rPr lang="en-US" dirty="0"/>
              <a:t>Interviews Conducted by the Cognia Review Team</a:t>
            </a: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2900944380"/>
              </p:ext>
            </p:extLst>
          </p:nvPr>
        </p:nvGraphicFramePr>
        <p:xfrm>
          <a:off x="522513" y="1894118"/>
          <a:ext cx="5309120" cy="3522199"/>
        </p:xfrm>
        <a:graphic>
          <a:graphicData uri="http://schemas.openxmlformats.org/drawingml/2006/table">
            <a:tbl>
              <a:tblPr firstRow="1" bandRow="1">
                <a:tableStyleId>{2D5ABB26-0587-4C30-8999-92F81FD0307C}</a:tableStyleId>
              </a:tblPr>
              <a:tblGrid>
                <a:gridCol w="2654560">
                  <a:extLst>
                    <a:ext uri="{9D8B030D-6E8A-4147-A177-3AD203B41FA5}">
                      <a16:colId xmlns:a16="http://schemas.microsoft.com/office/drawing/2014/main" val="2129258882"/>
                    </a:ext>
                  </a:extLst>
                </a:gridCol>
                <a:gridCol w="2654560">
                  <a:extLst>
                    <a:ext uri="{9D8B030D-6E8A-4147-A177-3AD203B41FA5}">
                      <a16:colId xmlns:a16="http://schemas.microsoft.com/office/drawing/2014/main" val="1825412459"/>
                    </a:ext>
                  </a:extLst>
                </a:gridCol>
              </a:tblGrid>
              <a:tr h="391952">
                <a:tc>
                  <a:txBody>
                    <a:bodyPr/>
                    <a:lstStyle/>
                    <a:p>
                      <a:r>
                        <a:rPr lang="en-US" dirty="0"/>
                        <a:t>Stakeholder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en-US" dirty="0"/>
                        <a:t>Number of Participants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675690723"/>
                  </a:ext>
                </a:extLst>
              </a:tr>
              <a:tr h="391952">
                <a:tc>
                  <a:txBody>
                    <a:bodyPr/>
                    <a:lstStyle/>
                    <a:p>
                      <a:r>
                        <a:rPr lang="en-US" dirty="0"/>
                        <a:t>Students</a:t>
                      </a:r>
                      <a:r>
                        <a:rPr lang="en-US" baseline="0" dirty="0"/>
                        <a:t> (Learners)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3471190"/>
                  </a:ext>
                </a:extLst>
              </a:tr>
              <a:tr h="391952">
                <a:tc>
                  <a:txBody>
                    <a:bodyPr/>
                    <a:lstStyle/>
                    <a:p>
                      <a:r>
                        <a:rPr lang="en-US" dirty="0"/>
                        <a:t>Parents/Community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6401091"/>
                  </a:ext>
                </a:extLst>
              </a:tr>
              <a:tr h="391952">
                <a:tc>
                  <a:txBody>
                    <a:bodyPr/>
                    <a:lstStyle/>
                    <a:p>
                      <a:r>
                        <a:rPr lang="en-US" dirty="0"/>
                        <a:t>Certified</a:t>
                      </a:r>
                      <a:r>
                        <a:rPr lang="en-US" baseline="0" dirty="0"/>
                        <a:t> Staff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0459531"/>
                  </a:ext>
                </a:extLst>
              </a:tr>
              <a:tr h="391952">
                <a:tc>
                  <a:txBody>
                    <a:bodyPr/>
                    <a:lstStyle/>
                    <a:p>
                      <a:r>
                        <a:rPr lang="en-US" dirty="0"/>
                        <a:t>Supporting Staff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8292928"/>
                  </a:ext>
                </a:extLst>
              </a:tr>
              <a:tr h="386583">
                <a:tc>
                  <a:txBody>
                    <a:bodyPr/>
                    <a:lstStyle/>
                    <a:p>
                      <a:r>
                        <a:rPr lang="en-US" dirty="0"/>
                        <a:t>Leaders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8165210"/>
                  </a:ext>
                </a:extLst>
              </a:tr>
              <a:tr h="391952">
                <a:tc>
                  <a:txBody>
                    <a:bodyPr/>
                    <a:lstStyle/>
                    <a:p>
                      <a:r>
                        <a:rPr lang="en-US" dirty="0"/>
                        <a:t>Superintendent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3226717"/>
                  </a:ext>
                </a:extLst>
              </a:tr>
              <a:tr h="391952">
                <a:tc>
                  <a:txBody>
                    <a:bodyPr/>
                    <a:lstStyle/>
                    <a:p>
                      <a:r>
                        <a:rPr lang="en-US" dirty="0"/>
                        <a:t>Governing</a:t>
                      </a:r>
                      <a:r>
                        <a:rPr lang="en-US" baseline="0" dirty="0"/>
                        <a:t> Board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6211510"/>
                  </a:ext>
                </a:extLst>
              </a:tr>
              <a:tr h="391952">
                <a:tc>
                  <a:txBody>
                    <a:bodyPr/>
                    <a:lstStyle/>
                    <a:p>
                      <a:r>
                        <a:rPr lang="en-US" b="1" dirty="0"/>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b="1" dirty="0"/>
                        <a:t>223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30213557"/>
                  </a:ext>
                </a:extLst>
              </a:tr>
            </a:tbl>
          </a:graphicData>
        </a:graphic>
      </p:graphicFrame>
      <p:pic>
        <p:nvPicPr>
          <p:cNvPr id="9" name="Picture 8"/>
          <p:cNvPicPr>
            <a:picLocks noChangeAspect="1"/>
          </p:cNvPicPr>
          <p:nvPr/>
        </p:nvPicPr>
        <p:blipFill>
          <a:blip r:embed="rId2"/>
          <a:stretch>
            <a:fillRect/>
          </a:stretch>
        </p:blipFill>
        <p:spPr>
          <a:xfrm>
            <a:off x="6102220" y="1894118"/>
            <a:ext cx="5852160" cy="3518181"/>
          </a:xfrm>
          <a:prstGeom prst="rect">
            <a:avLst/>
          </a:prstGeom>
        </p:spPr>
      </p:pic>
    </p:spTree>
    <p:extLst>
      <p:ext uri="{BB962C8B-B14F-4D97-AF65-F5344CB8AC3E}">
        <p14:creationId xmlns:p14="http://schemas.microsoft.com/office/powerpoint/2010/main" val="1355072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a:t>Cognia’s Three Main Performance Standards for Systems Accreditation</a:t>
            </a:r>
          </a:p>
        </p:txBody>
      </p:sp>
      <p:sp>
        <p:nvSpPr>
          <p:cNvPr id="5" name="Content Placeholder 4"/>
          <p:cNvSpPr>
            <a:spLocks noGrp="1"/>
          </p:cNvSpPr>
          <p:nvPr>
            <p:ph sz="half" idx="1"/>
          </p:nvPr>
        </p:nvSpPr>
        <p:spPr>
          <a:xfrm>
            <a:off x="313765" y="1972237"/>
            <a:ext cx="3451411" cy="3962400"/>
          </a:xfrm>
        </p:spPr>
        <p:txBody>
          <a:bodyPr>
            <a:normAutofit fontScale="62500" lnSpcReduction="20000"/>
          </a:bodyPr>
          <a:lstStyle/>
          <a:p>
            <a:pPr marL="0" indent="0" algn="ctr">
              <a:buNone/>
            </a:pPr>
            <a:r>
              <a:rPr lang="en-US" b="1" u="sng" dirty="0"/>
              <a:t>Leadership Capacity</a:t>
            </a:r>
          </a:p>
          <a:p>
            <a:pPr marL="0" indent="0">
              <a:buNone/>
            </a:pPr>
            <a:endParaRPr lang="en-US" dirty="0"/>
          </a:p>
          <a:p>
            <a:pPr marL="0" indent="0">
              <a:buNone/>
            </a:pPr>
            <a:r>
              <a:rPr lang="en-US" dirty="0"/>
              <a:t>An institution’s leadership capacity includes the fidelity and commitment to its purpose and direction, the effectiveness of governance and leadership to enable the institution to realize its stated objectives, the ability to engage and involve stakeholders in meaningful and productive ways, and the capacity to implement strategies that improve learner and educator performance.</a:t>
            </a:r>
          </a:p>
          <a:p>
            <a:pPr marL="0" indent="0">
              <a:buNone/>
            </a:pPr>
            <a:endParaRPr lang="en-US" dirty="0"/>
          </a:p>
        </p:txBody>
      </p:sp>
      <p:sp>
        <p:nvSpPr>
          <p:cNvPr id="6" name="Content Placeholder 5"/>
          <p:cNvSpPr>
            <a:spLocks noGrp="1"/>
          </p:cNvSpPr>
          <p:nvPr>
            <p:ph sz="half" idx="2"/>
          </p:nvPr>
        </p:nvSpPr>
        <p:spPr>
          <a:xfrm>
            <a:off x="3950447" y="1972237"/>
            <a:ext cx="3860800" cy="3962400"/>
          </a:xfrm>
        </p:spPr>
        <p:txBody>
          <a:bodyPr>
            <a:normAutofit fontScale="62500" lnSpcReduction="20000"/>
          </a:bodyPr>
          <a:lstStyle/>
          <a:p>
            <a:pPr marL="0" indent="0" algn="ctr">
              <a:buNone/>
            </a:pPr>
            <a:r>
              <a:rPr lang="en-US" b="1" u="sng" dirty="0"/>
              <a:t>Learning Capacity</a:t>
            </a:r>
          </a:p>
          <a:p>
            <a:pPr marL="0" indent="0">
              <a:buNone/>
            </a:pPr>
            <a:r>
              <a:rPr lang="en-US" dirty="0"/>
              <a:t>	</a:t>
            </a:r>
          </a:p>
          <a:p>
            <a:pPr marL="0" indent="0">
              <a:buNone/>
            </a:pPr>
            <a:r>
              <a:rPr lang="en-US" dirty="0"/>
              <a:t>An effective learning culture is characterized by positive teacher/learner relationships, high expectations and standards, a challenging and engaging curriculum, quality instruction and comprehensive support that enable all learners to be successful, and assessment practices (formative and summative) that monitor and measure learner progress and achievement. Moreover, a quality institution evaluates the impact of its learning culture, including all programs and support services, and adjusts accordingly.</a:t>
            </a:r>
          </a:p>
        </p:txBody>
      </p:sp>
      <p:sp>
        <p:nvSpPr>
          <p:cNvPr id="9" name="Content Placeholder 5"/>
          <p:cNvSpPr txBox="1">
            <a:spLocks/>
          </p:cNvSpPr>
          <p:nvPr/>
        </p:nvSpPr>
        <p:spPr>
          <a:xfrm>
            <a:off x="7811247" y="1972237"/>
            <a:ext cx="3860800" cy="3962400"/>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n-US" b="1" u="sng" dirty="0"/>
              <a:t>Resources Capacity</a:t>
            </a:r>
          </a:p>
          <a:p>
            <a:pPr marL="0" indent="0" algn="ctr">
              <a:buNone/>
            </a:pPr>
            <a:endParaRPr lang="en-US" b="1" u="sng" dirty="0"/>
          </a:p>
          <a:p>
            <a:pPr marL="0" indent="0">
              <a:buNone/>
            </a:pPr>
            <a:r>
              <a:rPr lang="en-US" dirty="0"/>
              <a:t>Institutions ensure that resources are distributed and utilized equitably, so the needs of all learners are adequately and effectively addressed. The utilization of resources includes support for professional learning for all staff. The institution examines the allocation and use of resources to ensure appropriate levels of funding, sustainability, organizational effectiveness, and increased student learning.</a:t>
            </a:r>
          </a:p>
          <a:p>
            <a:pPr marL="0" indent="0">
              <a:buNone/>
            </a:pPr>
            <a:r>
              <a:rPr lang="en-US" dirty="0"/>
              <a:t>	</a:t>
            </a:r>
          </a:p>
        </p:txBody>
      </p:sp>
    </p:spTree>
    <p:extLst>
      <p:ext uri="{BB962C8B-B14F-4D97-AF65-F5344CB8AC3E}">
        <p14:creationId xmlns:p14="http://schemas.microsoft.com/office/powerpoint/2010/main" val="31676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Cognia Ratings</a:t>
            </a:r>
          </a:p>
        </p:txBody>
      </p:sp>
      <p:pic>
        <p:nvPicPr>
          <p:cNvPr id="5" name="Content Placeholder 4"/>
          <p:cNvPicPr>
            <a:picLocks noGrp="1" noChangeAspect="1"/>
          </p:cNvPicPr>
          <p:nvPr>
            <p:ph idx="1"/>
          </p:nvPr>
        </p:nvPicPr>
        <p:blipFill>
          <a:blip r:embed="rId2"/>
          <a:stretch>
            <a:fillRect/>
          </a:stretch>
        </p:blipFill>
        <p:spPr>
          <a:xfrm>
            <a:off x="609600" y="3041323"/>
            <a:ext cx="10972800" cy="2953777"/>
          </a:xfrm>
          <a:prstGeom prst="rect">
            <a:avLst/>
          </a:prstGeom>
        </p:spPr>
      </p:pic>
      <p:sp>
        <p:nvSpPr>
          <p:cNvPr id="7" name="TextBox 6"/>
          <p:cNvSpPr txBox="1"/>
          <p:nvPr/>
        </p:nvSpPr>
        <p:spPr>
          <a:xfrm>
            <a:off x="546847" y="2061882"/>
            <a:ext cx="11035553" cy="646331"/>
          </a:xfrm>
          <a:prstGeom prst="rect">
            <a:avLst/>
          </a:prstGeom>
          <a:noFill/>
        </p:spPr>
        <p:txBody>
          <a:bodyPr wrap="square" rtlCol="0">
            <a:spAutoFit/>
          </a:bodyPr>
          <a:lstStyle/>
          <a:p>
            <a:r>
              <a:rPr lang="en-US" dirty="0"/>
              <a:t>The Cognia Performance Standards Diagnostic is used by the Engagement Review Team to evaluate the institution’s effectiveness based on the Cognia Performance Standards. </a:t>
            </a:r>
          </a:p>
        </p:txBody>
      </p:sp>
    </p:spTree>
    <p:extLst>
      <p:ext uri="{BB962C8B-B14F-4D97-AF65-F5344CB8AC3E}">
        <p14:creationId xmlns:p14="http://schemas.microsoft.com/office/powerpoint/2010/main" val="3332317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Cognia Ratings Sample</a:t>
            </a:r>
          </a:p>
        </p:txBody>
      </p:sp>
      <p:pic>
        <p:nvPicPr>
          <p:cNvPr id="4" name="Picture 7" descr="Timeline&#10;&#10;Description automatically generated">
            <a:extLst>
              <a:ext uri="{FF2B5EF4-FFF2-40B4-BE49-F238E27FC236}">
                <a16:creationId xmlns:a16="http://schemas.microsoft.com/office/drawing/2014/main" id="{0330107F-46EC-DF6A-595A-33BEF285F179}"/>
              </a:ext>
            </a:extLst>
          </p:cNvPr>
          <p:cNvPicPr>
            <a:picLocks noGrp="1" noChangeAspect="1"/>
          </p:cNvPicPr>
          <p:nvPr>
            <p:ph idx="1"/>
          </p:nvPr>
        </p:nvPicPr>
        <p:blipFill>
          <a:blip r:embed="rId2"/>
          <a:stretch>
            <a:fillRect/>
          </a:stretch>
        </p:blipFill>
        <p:spPr>
          <a:xfrm>
            <a:off x="2544792" y="2005391"/>
            <a:ext cx="7102415" cy="3962400"/>
          </a:xfrm>
        </p:spPr>
      </p:pic>
    </p:spTree>
    <p:extLst>
      <p:ext uri="{BB962C8B-B14F-4D97-AF65-F5344CB8AC3E}">
        <p14:creationId xmlns:p14="http://schemas.microsoft.com/office/powerpoint/2010/main" val="2375794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Domain Ratings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407882789"/>
              </p:ext>
            </p:extLst>
          </p:nvPr>
        </p:nvGraphicFramePr>
        <p:xfrm>
          <a:off x="609600" y="1981200"/>
          <a:ext cx="10972800" cy="3949850"/>
        </p:xfrm>
        <a:graphic>
          <a:graphicData uri="http://schemas.openxmlformats.org/drawingml/2006/table">
            <a:tbl>
              <a:tblPr firstRow="1" bandRow="1">
                <a:tableStyleId>{AF606853-7671-496A-8E4F-DF71F8EC918B}</a:tableStyleId>
              </a:tblPr>
              <a:tblGrid>
                <a:gridCol w="2194560">
                  <a:extLst>
                    <a:ext uri="{9D8B030D-6E8A-4147-A177-3AD203B41FA5}">
                      <a16:colId xmlns:a16="http://schemas.microsoft.com/office/drawing/2014/main" val="3738281439"/>
                    </a:ext>
                  </a:extLst>
                </a:gridCol>
                <a:gridCol w="2194560">
                  <a:extLst>
                    <a:ext uri="{9D8B030D-6E8A-4147-A177-3AD203B41FA5}">
                      <a16:colId xmlns:a16="http://schemas.microsoft.com/office/drawing/2014/main" val="2749091385"/>
                    </a:ext>
                  </a:extLst>
                </a:gridCol>
                <a:gridCol w="2194560">
                  <a:extLst>
                    <a:ext uri="{9D8B030D-6E8A-4147-A177-3AD203B41FA5}">
                      <a16:colId xmlns:a16="http://schemas.microsoft.com/office/drawing/2014/main" val="3776084027"/>
                    </a:ext>
                  </a:extLst>
                </a:gridCol>
                <a:gridCol w="2194560">
                  <a:extLst>
                    <a:ext uri="{9D8B030D-6E8A-4147-A177-3AD203B41FA5}">
                      <a16:colId xmlns:a16="http://schemas.microsoft.com/office/drawing/2014/main" val="1788116581"/>
                    </a:ext>
                  </a:extLst>
                </a:gridCol>
                <a:gridCol w="2194560">
                  <a:extLst>
                    <a:ext uri="{9D8B030D-6E8A-4147-A177-3AD203B41FA5}">
                      <a16:colId xmlns:a16="http://schemas.microsoft.com/office/drawing/2014/main" val="1382121177"/>
                    </a:ext>
                  </a:extLst>
                </a:gridCol>
              </a:tblGrid>
              <a:tr h="74048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i="1" dirty="0">
                          <a:solidFill>
                            <a:schemeClr val="tx1"/>
                          </a:solidFill>
                        </a:rPr>
                        <a:t>Impacting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2800" i="1" dirty="0">
                          <a:solidFill>
                            <a:schemeClr val="tx1"/>
                          </a:solidFill>
                        </a:rPr>
                        <a:t>Improving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a:r>
                        <a:rPr lang="en-US" sz="2800" i="1" dirty="0">
                          <a:solidFill>
                            <a:schemeClr val="tx1"/>
                          </a:solidFill>
                        </a:rPr>
                        <a:t>Initiating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800" i="1" dirty="0">
                          <a:solidFill>
                            <a:schemeClr val="tx1"/>
                          </a:solidFill>
                        </a:rPr>
                        <a:t>Insufficient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53142190"/>
                  </a:ext>
                </a:extLst>
              </a:tr>
              <a:tr h="740485">
                <a:tc>
                  <a:txBody>
                    <a:bodyPr/>
                    <a:lstStyle/>
                    <a:p>
                      <a:pPr algn="ctr"/>
                      <a:r>
                        <a:rPr lang="en-US" sz="2400" b="1" dirty="0">
                          <a:solidFill>
                            <a:schemeClr val="tx1"/>
                          </a:solidFill>
                        </a:rPr>
                        <a:t>Leadership Capacity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b="1"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sz="28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en-US" sz="2800" b="1"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US" sz="2800" b="1"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229008857"/>
                  </a:ext>
                </a:extLst>
              </a:tr>
              <a:tr h="740485">
                <a:tc>
                  <a:txBody>
                    <a:bodyPr/>
                    <a:lstStyle/>
                    <a:p>
                      <a:pPr algn="ctr"/>
                      <a:r>
                        <a:rPr lang="en-US" sz="2400" b="1" dirty="0">
                          <a:solidFill>
                            <a:schemeClr val="tx1"/>
                          </a:solidFill>
                        </a:rPr>
                        <a:t>Learning Capacity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b="1"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sz="2800" b="1"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en-US" sz="28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US" sz="2800" b="1"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609744126"/>
                  </a:ext>
                </a:extLst>
              </a:tr>
              <a:tr h="740485">
                <a:tc>
                  <a:txBody>
                    <a:bodyPr/>
                    <a:lstStyle/>
                    <a:p>
                      <a:pPr algn="ctr"/>
                      <a:r>
                        <a:rPr lang="en-US" sz="2400" b="1" dirty="0">
                          <a:solidFill>
                            <a:schemeClr val="tx1"/>
                          </a:solidFill>
                        </a:rPr>
                        <a:t>Resource Capacity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sz="2800" b="1"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en-US" sz="2800" b="1"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US" sz="2800" b="1"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941408725"/>
                  </a:ext>
                </a:extLst>
              </a:tr>
              <a:tr h="740485">
                <a:tc>
                  <a:txBody>
                    <a:bodyPr/>
                    <a:lstStyle/>
                    <a:p>
                      <a:pPr algn="ctr"/>
                      <a:r>
                        <a:rPr lang="en-US" sz="3200" b="1" i="1" dirty="0">
                          <a:solidFill>
                            <a:schemeClr val="tx1"/>
                          </a:solidFill>
                          <a:effectLst>
                            <a:outerShdw blurRad="38100" dist="38100" dir="2700000" algn="tl">
                              <a:srgbClr val="000000">
                                <a:alpha val="43137"/>
                              </a:srgbClr>
                            </a:outerShdw>
                          </a:effectLst>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3600" b="1" i="1" dirty="0">
                          <a:solidFill>
                            <a:schemeClr val="tx1"/>
                          </a:solidFill>
                          <a:effectLst>
                            <a:outerShdw blurRad="38100" dist="38100" dir="2700000" algn="tl">
                              <a:srgbClr val="000000">
                                <a:alpha val="43137"/>
                              </a:srgbClr>
                            </a:outerShdw>
                          </a:effectLst>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sz="3600" b="1" i="1" dirty="0">
                          <a:solidFill>
                            <a:schemeClr val="tx1"/>
                          </a:solidFill>
                          <a:effectLst>
                            <a:outerShdw blurRad="38100" dist="38100" dir="2700000" algn="tl">
                              <a:srgbClr val="000000">
                                <a:alpha val="43137"/>
                              </a:srgbClr>
                            </a:outerShdw>
                          </a:effectLst>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en-US" sz="3600" b="1" i="1" dirty="0">
                          <a:solidFill>
                            <a:schemeClr val="tx1"/>
                          </a:solidFill>
                          <a:effectLst>
                            <a:outerShdw blurRad="38100" dist="38100" dir="2700000" algn="tl">
                              <a:srgbClr val="000000">
                                <a:alpha val="43137"/>
                              </a:srgbClr>
                            </a:outerShdw>
                          </a:effectLst>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US" sz="3600" b="1" i="1" dirty="0">
                          <a:solidFill>
                            <a:schemeClr val="tx1"/>
                          </a:solidFill>
                          <a:effectLst>
                            <a:outerShdw blurRad="38100" dist="38100" dir="2700000" algn="tl">
                              <a:srgbClr val="000000">
                                <a:alpha val="43137"/>
                              </a:srgbClr>
                            </a:outerShdw>
                          </a:effectLst>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015210050"/>
                  </a:ext>
                </a:extLst>
              </a:tr>
            </a:tbl>
          </a:graphicData>
        </a:graphic>
      </p:graphicFrame>
    </p:spTree>
    <p:extLst>
      <p:ext uri="{BB962C8B-B14F-4D97-AF65-F5344CB8AC3E}">
        <p14:creationId xmlns:p14="http://schemas.microsoft.com/office/powerpoint/2010/main" val="3510715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 of Educational Quality (IEQ)</a:t>
            </a:r>
          </a:p>
        </p:txBody>
      </p:sp>
      <p:sp>
        <p:nvSpPr>
          <p:cNvPr id="3" name="Content Placeholder 2"/>
          <p:cNvSpPr>
            <a:spLocks noGrp="1"/>
          </p:cNvSpPr>
          <p:nvPr>
            <p:ph idx="1"/>
          </p:nvPr>
        </p:nvSpPr>
        <p:spPr>
          <a:xfrm>
            <a:off x="215153" y="1981200"/>
            <a:ext cx="11806518" cy="4447591"/>
          </a:xfrm>
        </p:spPr>
        <p:txBody>
          <a:bodyPr vert="horz" lIns="91440" tIns="45720" rIns="91440" bIns="45720" rtlCol="0" anchor="t">
            <a:normAutofit lnSpcReduction="10000"/>
          </a:bodyPr>
          <a:lstStyle/>
          <a:p>
            <a:r>
              <a:rPr lang="en-US" b="1" dirty="0"/>
              <a:t>The Index of Educational Quality (IEQ) </a:t>
            </a:r>
            <a:r>
              <a:rPr lang="en-US" dirty="0"/>
              <a:t>results are reported on a scale of 100 to 400.</a:t>
            </a:r>
            <a:endParaRPr lang="en-US" dirty="0">
              <a:cs typeface="Calibri"/>
            </a:endParaRPr>
          </a:p>
          <a:p>
            <a:pPr lvl="1"/>
            <a:r>
              <a:rPr lang="en-US" b="1" dirty="0"/>
              <a:t>An IEQ score below 250 </a:t>
            </a:r>
            <a:r>
              <a:rPr lang="en-US" dirty="0"/>
              <a:t>– institution has several areas in the </a:t>
            </a:r>
            <a:r>
              <a:rPr lang="en-US" b="1" i="1" dirty="0"/>
              <a:t>Initiate</a:t>
            </a:r>
            <a:r>
              <a:rPr lang="en-US" dirty="0"/>
              <a:t> level and should focus their efforts on those standards.</a:t>
            </a:r>
            <a:endParaRPr lang="en-US" dirty="0">
              <a:cs typeface="Calibri"/>
            </a:endParaRPr>
          </a:p>
          <a:p>
            <a:pPr lvl="1"/>
            <a:r>
              <a:rPr lang="en-US" b="1" dirty="0"/>
              <a:t>An IEQ score in the range of 225-300 </a:t>
            </a:r>
            <a:r>
              <a:rPr lang="en-US" dirty="0"/>
              <a:t>– institution has several standards within the </a:t>
            </a:r>
            <a:r>
              <a:rPr lang="en-US" b="1" i="1" dirty="0"/>
              <a:t>Improve</a:t>
            </a:r>
            <a:r>
              <a:rPr lang="en-US" dirty="0"/>
              <a:t> level and is using the results to inform continuous improvement</a:t>
            </a:r>
            <a:endParaRPr lang="en-US" dirty="0">
              <a:cs typeface="Calibri"/>
            </a:endParaRPr>
          </a:p>
          <a:p>
            <a:pPr lvl="1"/>
            <a:r>
              <a:rPr lang="en-US" b="1" dirty="0"/>
              <a:t>An IEQ score of 275 and higher </a:t>
            </a:r>
            <a:r>
              <a:rPr lang="en-US" dirty="0"/>
              <a:t>– institution is beginning to reach </a:t>
            </a:r>
            <a:r>
              <a:rPr lang="en-US" b="1" i="1" dirty="0"/>
              <a:t>Impact</a:t>
            </a:r>
            <a:r>
              <a:rPr lang="en-US" dirty="0"/>
              <a:t> level and is engaged in practices that are sustained over time and are becoming engrained in the culture of the institution.</a:t>
            </a:r>
            <a:endParaRPr lang="en-US" dirty="0">
              <a:cs typeface="Calibri"/>
            </a:endParaRPr>
          </a:p>
        </p:txBody>
      </p:sp>
    </p:spTree>
    <p:extLst>
      <p:ext uri="{BB962C8B-B14F-4D97-AF65-F5344CB8AC3E}">
        <p14:creationId xmlns:p14="http://schemas.microsoft.com/office/powerpoint/2010/main" val="183479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Richland School District One IEQ Score</a:t>
            </a:r>
          </a:p>
        </p:txBody>
      </p:sp>
      <p:pic>
        <p:nvPicPr>
          <p:cNvPr id="5" name="Content Placeholder 4"/>
          <p:cNvPicPr>
            <a:picLocks noGrp="1" noChangeAspect="1"/>
          </p:cNvPicPr>
          <p:nvPr>
            <p:ph idx="1"/>
          </p:nvPr>
        </p:nvPicPr>
        <p:blipFill>
          <a:blip r:embed="rId2"/>
          <a:stretch>
            <a:fillRect/>
          </a:stretch>
        </p:blipFill>
        <p:spPr>
          <a:xfrm>
            <a:off x="505211" y="2088367"/>
            <a:ext cx="11170915" cy="966651"/>
          </a:xfrm>
          <a:prstGeom prst="rect">
            <a:avLst/>
          </a:prstGeom>
        </p:spPr>
      </p:pic>
      <p:sp>
        <p:nvSpPr>
          <p:cNvPr id="7" name="Rectangle 6"/>
          <p:cNvSpPr/>
          <p:nvPr/>
        </p:nvSpPr>
        <p:spPr>
          <a:xfrm>
            <a:off x="505210" y="3162250"/>
            <a:ext cx="11167515" cy="2677656"/>
          </a:xfrm>
          <a:prstGeom prst="rect">
            <a:avLst/>
          </a:prstGeom>
        </p:spPr>
        <p:txBody>
          <a:bodyPr wrap="square" lIns="91440" tIns="45720" rIns="91440" bIns="45720" anchor="t">
            <a:spAutoFit/>
          </a:bodyPr>
          <a:lstStyle/>
          <a:p>
            <a:pPr marL="342900" indent="-342900">
              <a:buFont typeface="Arial"/>
              <a:buChar char="•"/>
            </a:pPr>
            <a:r>
              <a:rPr lang="en-US" sz="2400" b="1" dirty="0"/>
              <a:t>An IEQ score of 275 and higher </a:t>
            </a:r>
            <a:r>
              <a:rPr lang="en-US" sz="2400" dirty="0"/>
              <a:t>– institution is beginning to reach </a:t>
            </a:r>
            <a:r>
              <a:rPr lang="en-US" sz="2400" b="1" dirty="0"/>
              <a:t>Impact </a:t>
            </a:r>
            <a:r>
              <a:rPr lang="en-US" sz="2400" dirty="0"/>
              <a:t>level and is engaged in practices that are sustained over time and are becoming engrained in the culture of the institution.</a:t>
            </a:r>
            <a:endParaRPr lang="en-US" sz="2400" dirty="0">
              <a:cs typeface="Calibri"/>
            </a:endParaRPr>
          </a:p>
          <a:p>
            <a:pPr marL="800100" lvl="1" indent="-342900">
              <a:buFont typeface="Arial"/>
              <a:buChar char="•"/>
            </a:pPr>
            <a:r>
              <a:rPr lang="en-US" sz="2400" b="1" i="1" dirty="0">
                <a:cs typeface="Calibri"/>
              </a:rPr>
              <a:t>Impact:</a:t>
            </a:r>
            <a:r>
              <a:rPr lang="en-US" sz="2400" i="1" dirty="0">
                <a:cs typeface="Calibri"/>
              </a:rPr>
              <a:t> </a:t>
            </a:r>
            <a:r>
              <a:rPr lang="en-US" sz="2400" i="1" dirty="0">
                <a:ea typeface="+mn-lt"/>
                <a:cs typeface="+mn-lt"/>
              </a:rPr>
              <a:t>where desired practices are deeply entrenched</a:t>
            </a:r>
            <a:endParaRPr lang="en-US" sz="2400" i="1" dirty="0">
              <a:cs typeface="Calibri"/>
            </a:endParaRPr>
          </a:p>
          <a:p>
            <a:pPr marL="342900" indent="-342900">
              <a:buFont typeface="Arial"/>
              <a:buChar char="•"/>
            </a:pPr>
            <a:endParaRPr lang="en-US" sz="2400" dirty="0">
              <a:cs typeface="Calibri"/>
            </a:endParaRPr>
          </a:p>
          <a:p>
            <a:pPr marL="342900" indent="-342900">
              <a:buFont typeface="Arial"/>
              <a:buChar char="•"/>
            </a:pPr>
            <a:r>
              <a:rPr lang="en-US" sz="2400" b="1" dirty="0"/>
              <a:t>The CIN (Cognia Improvement Network) IEQ range </a:t>
            </a:r>
            <a:r>
              <a:rPr lang="en-US" sz="2400" dirty="0"/>
              <a:t>includes all institutions evaluated during the last five years and their range of IEQs. </a:t>
            </a:r>
            <a:endParaRPr lang="en-US" sz="2400" dirty="0">
              <a:cs typeface="Calibri"/>
            </a:endParaRPr>
          </a:p>
        </p:txBody>
      </p:sp>
    </p:spTree>
    <p:extLst>
      <p:ext uri="{BB962C8B-B14F-4D97-AF65-F5344CB8AC3E}">
        <p14:creationId xmlns:p14="http://schemas.microsoft.com/office/powerpoint/2010/main" val="2958706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Insights from the Review</a:t>
            </a:r>
          </a:p>
        </p:txBody>
      </p:sp>
      <p:sp>
        <p:nvSpPr>
          <p:cNvPr id="7" name="Content Placeholder 6"/>
          <p:cNvSpPr>
            <a:spLocks noGrp="1"/>
          </p:cNvSpPr>
          <p:nvPr>
            <p:ph sz="half" idx="1"/>
          </p:nvPr>
        </p:nvSpPr>
        <p:spPr>
          <a:xfrm>
            <a:off x="298580" y="1981201"/>
            <a:ext cx="11551298" cy="4438260"/>
          </a:xfrm>
        </p:spPr>
        <p:txBody>
          <a:bodyPr vert="horz" lIns="91440" tIns="45720" rIns="91440" bIns="45720" rtlCol="0" anchor="t">
            <a:normAutofit fontScale="85000" lnSpcReduction="20000"/>
          </a:bodyPr>
          <a:lstStyle/>
          <a:p>
            <a:pPr marL="514350" indent="-514350">
              <a:buFont typeface="+mj-lt"/>
              <a:buAutoNum type="arabicPeriod"/>
            </a:pPr>
            <a:r>
              <a:rPr lang="en-US" dirty="0"/>
              <a:t>Richland County School District One enacts its mission, “We are Richland One, a leader in transforming lives through education, empowering all students to achieve their potential and dreams,” through conscientious creation of myriad pathways and multiple levels of support to ensure that options and opportunities are realities for all learners. </a:t>
            </a:r>
          </a:p>
          <a:p>
            <a:pPr marL="514350" indent="-514350">
              <a:buAutoNum type="arabicPeriod"/>
            </a:pPr>
            <a:endParaRPr lang="en-US" dirty="0">
              <a:ea typeface="+mn-lt"/>
              <a:cs typeface="+mn-lt"/>
            </a:endParaRPr>
          </a:p>
          <a:p>
            <a:pPr marL="514350" indent="-514350">
              <a:buAutoNum type="arabicPeriod"/>
            </a:pPr>
            <a:r>
              <a:rPr lang="en-US" dirty="0">
                <a:ea typeface="+mn-lt"/>
                <a:cs typeface="+mn-lt"/>
              </a:rPr>
              <a:t>Although curricular areas and policies were formally reviewed per published cycles, formal evaluation of all the district’s programs, initiatives, and practices appeared inconsistent.</a:t>
            </a:r>
            <a:endParaRPr lang="en-US" dirty="0">
              <a:ea typeface="Calibri"/>
              <a:cs typeface="Calibri"/>
            </a:endParaRPr>
          </a:p>
          <a:p>
            <a:pPr marL="514350" indent="-514350">
              <a:buAutoNum type="arabicPeriod"/>
            </a:pPr>
            <a:endParaRPr lang="en-US" dirty="0"/>
          </a:p>
          <a:p>
            <a:pPr marL="514350" indent="-514350">
              <a:buFont typeface="+mj-lt"/>
              <a:buAutoNum type="arabicPeriod"/>
            </a:pPr>
            <a:r>
              <a:rPr lang="en-US" dirty="0"/>
              <a:t>The district has conscientiously established clear direction and systems of accountability and support that have provided schools with both structure and flexibility to serve the needs of learners, for staff to grow, and for programs to develop as indicated.</a:t>
            </a:r>
          </a:p>
        </p:txBody>
      </p:sp>
    </p:spTree>
    <p:extLst>
      <p:ext uri="{BB962C8B-B14F-4D97-AF65-F5344CB8AC3E}">
        <p14:creationId xmlns:p14="http://schemas.microsoft.com/office/powerpoint/2010/main" val="1685944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Insights from the Review</a:t>
            </a:r>
          </a:p>
        </p:txBody>
      </p:sp>
      <p:sp>
        <p:nvSpPr>
          <p:cNvPr id="7" name="Content Placeholder 6"/>
          <p:cNvSpPr>
            <a:spLocks noGrp="1"/>
          </p:cNvSpPr>
          <p:nvPr>
            <p:ph sz="half" idx="1"/>
          </p:nvPr>
        </p:nvSpPr>
        <p:spPr>
          <a:xfrm>
            <a:off x="298580" y="1981201"/>
            <a:ext cx="11551298" cy="4438260"/>
          </a:xfrm>
        </p:spPr>
        <p:txBody>
          <a:bodyPr vert="horz" lIns="91440" tIns="45720" rIns="91440" bIns="45720" rtlCol="0" anchor="t">
            <a:normAutofit/>
          </a:bodyPr>
          <a:lstStyle/>
          <a:p>
            <a:pPr marL="514350" indent="-514350">
              <a:buFont typeface="+mj-lt"/>
              <a:buAutoNum type="arabicPeriod" startAt="4"/>
            </a:pPr>
            <a:r>
              <a:rPr lang="en-US" dirty="0"/>
              <a:t>Strategic and improvement planning across the district is aligned, data-informed, and systematic.</a:t>
            </a:r>
            <a:endParaRPr lang="en-US" dirty="0">
              <a:ea typeface="Calibri"/>
              <a:cs typeface="Calibri"/>
            </a:endParaRPr>
          </a:p>
          <a:p>
            <a:pPr marL="514350" indent="-514350">
              <a:buFont typeface="+mj-lt"/>
              <a:buAutoNum type="arabicPeriod" startAt="4"/>
            </a:pPr>
            <a:endParaRPr lang="en-US" dirty="0">
              <a:ea typeface="Calibri"/>
              <a:cs typeface="Calibri"/>
            </a:endParaRPr>
          </a:p>
          <a:p>
            <a:pPr marL="514350" indent="-514350">
              <a:buFont typeface="+mj-lt"/>
              <a:buAutoNum type="arabicPeriod" startAt="4"/>
            </a:pPr>
            <a:r>
              <a:rPr lang="en-US" dirty="0"/>
              <a:t>Richland County School District One collects, analyzes, disseminates, and utilizes informative and impressive sets of available trend and comparative data responsibly and systematically.</a:t>
            </a:r>
            <a:endParaRPr lang="en-US" dirty="0">
              <a:ea typeface="Calibri"/>
              <a:cs typeface="Calibri"/>
            </a:endParaRPr>
          </a:p>
          <a:p>
            <a:pPr marL="514350" indent="-514350">
              <a:buFont typeface="+mj-lt"/>
              <a:buAutoNum type="arabicPeriod" startAt="3"/>
            </a:pPr>
            <a:endParaRPr lang="en-US" dirty="0"/>
          </a:p>
          <a:p>
            <a:pPr marL="514350" indent="-514350">
              <a:buFont typeface="+mj-lt"/>
              <a:buAutoNum type="arabicPeriod" startAt="3"/>
            </a:pPr>
            <a:endParaRPr lang="en-US" dirty="0"/>
          </a:p>
        </p:txBody>
      </p:sp>
    </p:spTree>
    <p:extLst>
      <p:ext uri="{BB962C8B-B14F-4D97-AF65-F5344CB8AC3E}">
        <p14:creationId xmlns:p14="http://schemas.microsoft.com/office/powerpoint/2010/main" val="3109028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Next Steps</a:t>
            </a:r>
          </a:p>
        </p:txBody>
      </p:sp>
      <p:sp>
        <p:nvSpPr>
          <p:cNvPr id="7" name="Content Placeholder 6"/>
          <p:cNvSpPr>
            <a:spLocks noGrp="1"/>
          </p:cNvSpPr>
          <p:nvPr>
            <p:ph sz="half" idx="1"/>
          </p:nvPr>
        </p:nvSpPr>
        <p:spPr>
          <a:xfrm>
            <a:off x="298580" y="1981201"/>
            <a:ext cx="11551298" cy="4438260"/>
          </a:xfrm>
        </p:spPr>
        <p:txBody>
          <a:bodyPr>
            <a:normAutofit/>
          </a:bodyPr>
          <a:lstStyle/>
          <a:p>
            <a:r>
              <a:rPr lang="en-US" dirty="0"/>
              <a:t>Review and share findings with Richland One Stakeholders.</a:t>
            </a:r>
          </a:p>
          <a:p>
            <a:r>
              <a:rPr lang="en-US" dirty="0"/>
              <a:t>Update District and School Strategic Plans to address any identified areas of improvement.</a:t>
            </a:r>
          </a:p>
          <a:p>
            <a:r>
              <a:rPr lang="en-US" dirty="0"/>
              <a:t>Use findings and data from the Engagement Review to guide and strengthen Richland One’s continuous improvement journey. </a:t>
            </a:r>
          </a:p>
          <a:p>
            <a:r>
              <a:rPr lang="en-US" dirty="0"/>
              <a:t>Celebrate the successes.</a:t>
            </a:r>
          </a:p>
          <a:p>
            <a:r>
              <a:rPr lang="en-US" dirty="0"/>
              <a:t>Continue the improvement journey – next visit will be in 2027.</a:t>
            </a:r>
          </a:p>
        </p:txBody>
      </p:sp>
    </p:spTree>
    <p:extLst>
      <p:ext uri="{BB962C8B-B14F-4D97-AF65-F5344CB8AC3E}">
        <p14:creationId xmlns:p14="http://schemas.microsoft.com/office/powerpoint/2010/main" val="3964171396"/>
      </p:ext>
    </p:extLst>
  </p:cSld>
  <p:clrMapOvr>
    <a:masterClrMapping/>
  </p:clrMapOvr>
</p:sld>
</file>

<file path=ppt/theme/theme1.xml><?xml version="1.0" encoding="utf-8"?>
<a:theme xmlns:a="http://schemas.openxmlformats.org/drawingml/2006/main" name="Richland 1 theme-new logo">
  <a:themeElements>
    <a:clrScheme name="Custom 6">
      <a:dk1>
        <a:sysClr val="windowText" lastClr="000000"/>
      </a:dk1>
      <a:lt1>
        <a:sysClr val="window" lastClr="FFFFFF"/>
      </a:lt1>
      <a:dk2>
        <a:srgbClr val="77246C"/>
      </a:dk2>
      <a:lt2>
        <a:srgbClr val="EBEBEB"/>
      </a:lt2>
      <a:accent1>
        <a:srgbClr val="F7941E"/>
      </a:accent1>
      <a:accent2>
        <a:srgbClr val="D85543"/>
      </a:accent2>
      <a:accent3>
        <a:srgbClr val="72C596"/>
      </a:accent3>
      <a:accent4>
        <a:srgbClr val="2790A5"/>
      </a:accent4>
      <a:accent5>
        <a:srgbClr val="E58F83"/>
      </a:accent5>
      <a:accent6>
        <a:srgbClr val="72C596"/>
      </a:accent6>
      <a:hlink>
        <a:srgbClr val="72C596"/>
      </a:hlink>
      <a:folHlink>
        <a:srgbClr val="A6DA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Richland 1 theme-new logo" id="{6597E5BC-9859-4FCD-B1C1-B8F4EEB555D1}" vid="{3B62BC87-1F9E-41ED-89A6-A9374A8E3FDE}"/>
    </a:ext>
  </a:extLst>
</a:theme>
</file>

<file path=ppt/theme/theme2.xml><?xml version="1.0" encoding="utf-8"?>
<a:theme xmlns:a="http://schemas.openxmlformats.org/drawingml/2006/main" name="1_Theme1">
  <a:themeElements>
    <a:clrScheme name="Custom 6">
      <a:dk1>
        <a:sysClr val="windowText" lastClr="000000"/>
      </a:dk1>
      <a:lt1>
        <a:sysClr val="window" lastClr="FFFFFF"/>
      </a:lt1>
      <a:dk2>
        <a:srgbClr val="77246C"/>
      </a:dk2>
      <a:lt2>
        <a:srgbClr val="EBEBEB"/>
      </a:lt2>
      <a:accent1>
        <a:srgbClr val="F7941E"/>
      </a:accent1>
      <a:accent2>
        <a:srgbClr val="D85543"/>
      </a:accent2>
      <a:accent3>
        <a:srgbClr val="72C596"/>
      </a:accent3>
      <a:accent4>
        <a:srgbClr val="2790A5"/>
      </a:accent4>
      <a:accent5>
        <a:srgbClr val="E58F83"/>
      </a:accent5>
      <a:accent6>
        <a:srgbClr val="72C596"/>
      </a:accent6>
      <a:hlink>
        <a:srgbClr val="72C596"/>
      </a:hlink>
      <a:folHlink>
        <a:srgbClr val="A6DA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5E12DE79-E3F4-4092-85DE-9A07814AEB97}" vid="{C12053AD-9B45-44DD-B4D7-0B12B9503B1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F9D85111204FC409A6550B7F9D59980" ma:contentTypeVersion="14" ma:contentTypeDescription="Create a new document." ma:contentTypeScope="" ma:versionID="d083e81077bf82c1c7b37ff532d0620e">
  <xsd:schema xmlns:xsd="http://www.w3.org/2001/XMLSchema" xmlns:xs="http://www.w3.org/2001/XMLSchema" xmlns:p="http://schemas.microsoft.com/office/2006/metadata/properties" xmlns:ns3="30d5fda9-eb7e-4c3d-bccd-80fe5c8d7c39" xmlns:ns4="e297f995-f7f4-4b0b-862b-2546c353bc69" targetNamespace="http://schemas.microsoft.com/office/2006/metadata/properties" ma:root="true" ma:fieldsID="0406b0897ed858ee47c55022d72b0d4b" ns3:_="" ns4:_="">
    <xsd:import namespace="30d5fda9-eb7e-4c3d-bccd-80fe5c8d7c39"/>
    <xsd:import namespace="e297f995-f7f4-4b0b-862b-2546c353bc6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d5fda9-eb7e-4c3d-bccd-80fe5c8d7c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97f995-f7f4-4b0b-862b-2546c353bc6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5A60B6-C183-4A05-8F98-E03C82FD2FD5}">
  <ds:schemaRefs>
    <ds:schemaRef ds:uri="e297f995-f7f4-4b0b-862b-2546c353bc69"/>
    <ds:schemaRef ds:uri="30d5fda9-eb7e-4c3d-bccd-80fe5c8d7c39"/>
    <ds:schemaRef ds:uri="http://schemas.microsoft.com/office/2006/documentManagement/types"/>
    <ds:schemaRef ds:uri="http://purl.org/dc/elements/1.1/"/>
    <ds:schemaRef ds:uri="http://www.w3.org/XML/1998/namespace"/>
    <ds:schemaRef ds:uri="http://schemas.microsoft.com/office/2006/metadata/properties"/>
    <ds:schemaRef ds:uri="http://schemas.microsoft.com/office/infopath/2007/PartnerControls"/>
    <ds:schemaRef ds:uri="http://purl.org/dc/dcmitype/"/>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3CD34116-BFDE-444C-B9D3-A2C4DD7F96D5}">
  <ds:schemaRefs>
    <ds:schemaRef ds:uri="http://schemas.microsoft.com/sharepoint/v3/contenttype/forms"/>
  </ds:schemaRefs>
</ds:datastoreItem>
</file>

<file path=customXml/itemProps3.xml><?xml version="1.0" encoding="utf-8"?>
<ds:datastoreItem xmlns:ds="http://schemas.openxmlformats.org/officeDocument/2006/customXml" ds:itemID="{E1E2D686-77A4-473A-9E72-A0678217C0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d5fda9-eb7e-4c3d-bccd-80fe5c8d7c39"/>
    <ds:schemaRef ds:uri="e297f995-f7f4-4b0b-862b-2546c353bc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Richland 1 theme-new logo</Template>
  <TotalTime>1630</TotalTime>
  <Words>958</Words>
  <Application>Microsoft Office PowerPoint</Application>
  <PresentationFormat>Widescreen</PresentationFormat>
  <Paragraphs>117</Paragraphs>
  <Slides>15</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Courier New</vt:lpstr>
      <vt:lpstr>Verdana</vt:lpstr>
      <vt:lpstr>Wingdings</vt:lpstr>
      <vt:lpstr>Richland 1 theme-new logo</vt:lpstr>
      <vt:lpstr>1_Theme1</vt:lpstr>
      <vt:lpstr>PowerPoint Presentation</vt:lpstr>
      <vt:lpstr>Strategic Plan and Superintendent Goal Alignment</vt:lpstr>
      <vt:lpstr>What is Accreditation?</vt:lpstr>
      <vt:lpstr>Preparing for the Review Timeline</vt:lpstr>
      <vt:lpstr>The Role of the Engagement Review Team</vt:lpstr>
      <vt:lpstr>Interviews Conducted by the Cognia Review Team</vt:lpstr>
      <vt:lpstr>Cognia’s Three Main Performance Standards for Systems Accreditation</vt:lpstr>
      <vt:lpstr>Cognia Ratings</vt:lpstr>
      <vt:lpstr>Cognia Ratings Sample</vt:lpstr>
      <vt:lpstr>Domain Ratings</vt:lpstr>
      <vt:lpstr>Index of Educational Quality (IEQ)</vt:lpstr>
      <vt:lpstr>Richland School District One IEQ Score</vt:lpstr>
      <vt:lpstr>Insights from the Review</vt:lpstr>
      <vt:lpstr>Insights from the Review</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2019-2020 Data Report</dc:title>
  <dc:creator>Coleman, Jennifer L</dc:creator>
  <cp:lastModifiedBy>Miner, Carol</cp:lastModifiedBy>
  <cp:revision>206</cp:revision>
  <cp:lastPrinted>2022-03-08T16:36:03Z</cp:lastPrinted>
  <dcterms:created xsi:type="dcterms:W3CDTF">2020-11-04T17:59:30Z</dcterms:created>
  <dcterms:modified xsi:type="dcterms:W3CDTF">2022-04-25T12:53:00Z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0x010100FF9D85111204FC409A6550B7F9D59980</vt:lpwstr>
  </property>
</Properties>
</file>