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40"/>
  </p:notesMasterIdLst>
  <p:sldIdLst>
    <p:sldId id="339" r:id="rId5"/>
    <p:sldId id="340" r:id="rId6"/>
    <p:sldId id="341" r:id="rId7"/>
    <p:sldId id="323" r:id="rId8"/>
    <p:sldId id="342" r:id="rId9"/>
    <p:sldId id="343" r:id="rId10"/>
    <p:sldId id="344" r:id="rId11"/>
    <p:sldId id="328" r:id="rId12"/>
    <p:sldId id="334" r:id="rId13"/>
    <p:sldId id="325" r:id="rId14"/>
    <p:sldId id="327" r:id="rId15"/>
    <p:sldId id="329" r:id="rId16"/>
    <p:sldId id="302" r:id="rId17"/>
    <p:sldId id="347" r:id="rId18"/>
    <p:sldId id="331" r:id="rId19"/>
    <p:sldId id="326" r:id="rId20"/>
    <p:sldId id="305" r:id="rId21"/>
    <p:sldId id="306" r:id="rId22"/>
    <p:sldId id="307" r:id="rId23"/>
    <p:sldId id="332" r:id="rId24"/>
    <p:sldId id="338" r:id="rId25"/>
    <p:sldId id="336" r:id="rId26"/>
    <p:sldId id="346" r:id="rId27"/>
    <p:sldId id="316" r:id="rId28"/>
    <p:sldId id="309" r:id="rId29"/>
    <p:sldId id="310" r:id="rId30"/>
    <p:sldId id="317" r:id="rId31"/>
    <p:sldId id="318" r:id="rId32"/>
    <p:sldId id="319" r:id="rId33"/>
    <p:sldId id="312" r:id="rId34"/>
    <p:sldId id="321" r:id="rId35"/>
    <p:sldId id="313" r:id="rId36"/>
    <p:sldId id="320" r:id="rId37"/>
    <p:sldId id="311" r:id="rId38"/>
    <p:sldId id="298" r:id="rId39"/>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0" d="100"/>
          <a:sy n="60" d="100"/>
        </p:scale>
        <p:origin x="816"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35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37000" y="0"/>
            <a:ext cx="3011488" cy="463550"/>
          </a:xfrm>
          <a:prstGeom prst="rect">
            <a:avLst/>
          </a:prstGeom>
        </p:spPr>
        <p:txBody>
          <a:bodyPr vert="horz" lIns="91440" tIns="45720" rIns="91440" bIns="45720" rtlCol="0"/>
          <a:lstStyle>
            <a:lvl1pPr algn="r">
              <a:defRPr sz="1200"/>
            </a:lvl1pPr>
          </a:lstStyle>
          <a:p>
            <a:fld id="{24673EFE-E32B-440B-B250-5D450EAD32BA}" type="datetimeFigureOut">
              <a:rPr lang="en-US" smtClean="0"/>
              <a:t>4/4/2024</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5325" y="4445000"/>
            <a:ext cx="5559425" cy="36369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3011488" cy="46355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37000" y="8772525"/>
            <a:ext cx="3011488" cy="463550"/>
          </a:xfrm>
          <a:prstGeom prst="rect">
            <a:avLst/>
          </a:prstGeom>
        </p:spPr>
        <p:txBody>
          <a:bodyPr vert="horz" lIns="91440" tIns="45720" rIns="91440" bIns="45720" rtlCol="0" anchor="b"/>
          <a:lstStyle>
            <a:lvl1pPr algn="r">
              <a:defRPr sz="1200"/>
            </a:lvl1pPr>
          </a:lstStyle>
          <a:p>
            <a:fld id="{579EFB78-5224-4045-A447-F61DB5125152}" type="slidenum">
              <a:rPr lang="en-US" smtClean="0"/>
              <a:t>‹#›</a:t>
            </a:fld>
            <a:endParaRPr lang="en-US"/>
          </a:p>
        </p:txBody>
      </p:sp>
    </p:spTree>
    <p:extLst>
      <p:ext uri="{BB962C8B-B14F-4D97-AF65-F5344CB8AC3E}">
        <p14:creationId xmlns:p14="http://schemas.microsoft.com/office/powerpoint/2010/main" val="8442113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Stacy – define what is Compliance</a:t>
            </a:r>
          </a:p>
        </p:txBody>
      </p:sp>
      <p:sp>
        <p:nvSpPr>
          <p:cNvPr id="4" name="Slide Number Placeholder 3"/>
          <p:cNvSpPr>
            <a:spLocks noGrp="1"/>
          </p:cNvSpPr>
          <p:nvPr>
            <p:ph type="sldNum" sz="quarter" idx="5"/>
          </p:nvPr>
        </p:nvSpPr>
        <p:spPr/>
        <p:txBody>
          <a:bodyPr/>
          <a:lstStyle/>
          <a:p>
            <a:fld id="{579EFB78-5224-4045-A447-F61DB5125152}" type="slidenum">
              <a:rPr lang="en-US" smtClean="0"/>
              <a:t>2</a:t>
            </a:fld>
            <a:endParaRPr lang="en-US"/>
          </a:p>
        </p:txBody>
      </p:sp>
    </p:spTree>
    <p:extLst>
      <p:ext uri="{BB962C8B-B14F-4D97-AF65-F5344CB8AC3E}">
        <p14:creationId xmlns:p14="http://schemas.microsoft.com/office/powerpoint/2010/main" val="4316546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not only for academic success, but because school offers an opportunity to develop social and emotional skills such as listening, paying attention, problem-solving and self-regulation, all which are needed to grow and learn.</a:t>
            </a:r>
            <a:endParaRPr lang="en-US" dirty="0"/>
          </a:p>
        </p:txBody>
      </p:sp>
      <p:sp>
        <p:nvSpPr>
          <p:cNvPr id="4" name="Slide Number Placeholder 3"/>
          <p:cNvSpPr>
            <a:spLocks noGrp="1"/>
          </p:cNvSpPr>
          <p:nvPr>
            <p:ph type="sldNum" sz="quarter" idx="5"/>
          </p:nvPr>
        </p:nvSpPr>
        <p:spPr/>
        <p:txBody>
          <a:bodyPr/>
          <a:lstStyle/>
          <a:p>
            <a:fld id="{579EFB78-5224-4045-A447-F61DB5125152}" type="slidenum">
              <a:rPr lang="en-US" smtClean="0"/>
              <a:t>25</a:t>
            </a:fld>
            <a:endParaRPr lang="en-US"/>
          </a:p>
        </p:txBody>
      </p:sp>
    </p:spTree>
    <p:extLst>
      <p:ext uri="{BB962C8B-B14F-4D97-AF65-F5344CB8AC3E}">
        <p14:creationId xmlns:p14="http://schemas.microsoft.com/office/powerpoint/2010/main" val="2465850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9EFB78-5224-4045-A447-F61DB5125152}" type="slidenum">
              <a:rPr lang="en-US" smtClean="0"/>
              <a:t>29</a:t>
            </a:fld>
            <a:endParaRPr lang="en-US"/>
          </a:p>
        </p:txBody>
      </p:sp>
    </p:spTree>
    <p:extLst>
      <p:ext uri="{BB962C8B-B14F-4D97-AF65-F5344CB8AC3E}">
        <p14:creationId xmlns:p14="http://schemas.microsoft.com/office/powerpoint/2010/main" val="7103614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951078"/>
            <a:ext cx="9144000" cy="1909763"/>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952917"/>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6733058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312677"/>
            <a:ext cx="10515600" cy="1282674"/>
          </a:xfrm>
        </p:spPr>
        <p:txBody>
          <a:bodyPr/>
          <a:lstStyle/>
          <a:p>
            <a:r>
              <a:rPr lang="en-US"/>
              <a:t>Click to edit Master title style</a:t>
            </a:r>
          </a:p>
        </p:txBody>
      </p:sp>
      <p:sp>
        <p:nvSpPr>
          <p:cNvPr id="3" name="Content Placeholder 2"/>
          <p:cNvSpPr>
            <a:spLocks noGrp="1"/>
          </p:cNvSpPr>
          <p:nvPr>
            <p:ph idx="1"/>
          </p:nvPr>
        </p:nvSpPr>
        <p:spPr>
          <a:xfrm>
            <a:off x="838200" y="2817627"/>
            <a:ext cx="10515600" cy="35387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85D0983-A30F-4221-9A0F-F5E6568AAAF6}" type="datetimeFigureOut">
              <a:rPr lang="en-US" smtClean="0"/>
              <a:t>4/4/2024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89BDAF-E281-4631-8FFC-94D43D5C9185}" type="slidenum">
              <a:rPr lang="en-US" smtClean="0"/>
              <a:t>‹#›</a:t>
            </a:fld>
            <a:endParaRPr lang="en-US"/>
          </a:p>
        </p:txBody>
      </p:sp>
    </p:spTree>
    <p:extLst>
      <p:ext uri="{BB962C8B-B14F-4D97-AF65-F5344CB8AC3E}">
        <p14:creationId xmlns:p14="http://schemas.microsoft.com/office/powerpoint/2010/main" val="3998218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85D0983-A30F-4221-9A0F-F5E6568AAAF6}" type="datetimeFigureOut">
              <a:rPr lang="en-US" smtClean="0"/>
              <a:t>4/4/2024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89BDAF-E281-4631-8FFC-94D43D5C9185}" type="slidenum">
              <a:rPr lang="en-US" smtClean="0"/>
              <a:t>‹#›</a:t>
            </a:fld>
            <a:endParaRPr lang="en-US"/>
          </a:p>
        </p:txBody>
      </p:sp>
    </p:spTree>
    <p:extLst>
      <p:ext uri="{BB962C8B-B14F-4D97-AF65-F5344CB8AC3E}">
        <p14:creationId xmlns:p14="http://schemas.microsoft.com/office/powerpoint/2010/main" val="4169575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311422"/>
            <a:ext cx="10515600" cy="1304187"/>
          </a:xfrm>
        </p:spPr>
        <p:txBody>
          <a:bodyPr/>
          <a:lstStyle/>
          <a:p>
            <a:r>
              <a:rPr lang="en-US"/>
              <a:t>Click to edit Master title style</a:t>
            </a:r>
          </a:p>
        </p:txBody>
      </p:sp>
      <p:sp>
        <p:nvSpPr>
          <p:cNvPr id="3" name="Content Placeholder 2"/>
          <p:cNvSpPr>
            <a:spLocks noGrp="1"/>
          </p:cNvSpPr>
          <p:nvPr>
            <p:ph sz="half" idx="1"/>
          </p:nvPr>
        </p:nvSpPr>
        <p:spPr>
          <a:xfrm>
            <a:off x="838200" y="2793188"/>
            <a:ext cx="5181600" cy="35631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2793188"/>
            <a:ext cx="5181600" cy="35631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85D0983-A30F-4221-9A0F-F5E6568AAAF6}" type="datetimeFigureOut">
              <a:rPr lang="en-US" smtClean="0"/>
              <a:t>4/4/2024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89BDAF-E281-4631-8FFC-94D43D5C9185}" type="slidenum">
              <a:rPr lang="en-US" smtClean="0"/>
              <a:t>‹#›</a:t>
            </a:fld>
            <a:endParaRPr lang="en-US"/>
          </a:p>
        </p:txBody>
      </p:sp>
    </p:spTree>
    <p:extLst>
      <p:ext uri="{BB962C8B-B14F-4D97-AF65-F5344CB8AC3E}">
        <p14:creationId xmlns:p14="http://schemas.microsoft.com/office/powerpoint/2010/main" val="3484387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132205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2638093"/>
            <a:ext cx="5157787" cy="64720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3462005"/>
            <a:ext cx="5157787" cy="289434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2638093"/>
            <a:ext cx="5183188" cy="64720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462005"/>
            <a:ext cx="5183188" cy="289434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85D0983-A30F-4221-9A0F-F5E6568AAAF6}" type="datetimeFigureOut">
              <a:rPr lang="en-US" smtClean="0"/>
              <a:t>4/4/2024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89BDAF-E281-4631-8FFC-94D43D5C9185}" type="slidenum">
              <a:rPr lang="en-US" smtClean="0"/>
              <a:t>‹#›</a:t>
            </a:fld>
            <a:endParaRPr lang="en-US"/>
          </a:p>
        </p:txBody>
      </p:sp>
    </p:spTree>
    <p:extLst>
      <p:ext uri="{BB962C8B-B14F-4D97-AF65-F5344CB8AC3E}">
        <p14:creationId xmlns:p14="http://schemas.microsoft.com/office/powerpoint/2010/main" val="1979637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818711"/>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2049462"/>
            <a:ext cx="6172200" cy="38115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418911"/>
            <a:ext cx="3932237" cy="344213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85D0983-A30F-4221-9A0F-F5E6568AAAF6}" type="datetimeFigureOut">
              <a:rPr lang="en-US" smtClean="0"/>
              <a:t>4/4/2024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89BDAF-E281-4631-8FFC-94D43D5C9185}" type="slidenum">
              <a:rPr lang="en-US" smtClean="0"/>
              <a:t>‹#›</a:t>
            </a:fld>
            <a:endParaRPr lang="en-US"/>
          </a:p>
        </p:txBody>
      </p:sp>
    </p:spTree>
    <p:extLst>
      <p:ext uri="{BB962C8B-B14F-4D97-AF65-F5344CB8AC3E}">
        <p14:creationId xmlns:p14="http://schemas.microsoft.com/office/powerpoint/2010/main" val="4609836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818704"/>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1679944"/>
            <a:ext cx="6172200" cy="418110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418904"/>
            <a:ext cx="3932237" cy="345008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85D0983-A30F-4221-9A0F-F5E6568AAAF6}" type="datetimeFigureOut">
              <a:rPr lang="en-US" smtClean="0"/>
              <a:t>4/4/2024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89BDAF-E281-4631-8FFC-94D43D5C9185}" type="slidenum">
              <a:rPr lang="en-US" smtClean="0"/>
              <a:t>‹#›</a:t>
            </a:fld>
            <a:endParaRPr lang="en-US"/>
          </a:p>
        </p:txBody>
      </p:sp>
    </p:spTree>
    <p:extLst>
      <p:ext uri="{BB962C8B-B14F-4D97-AF65-F5344CB8AC3E}">
        <p14:creationId xmlns:p14="http://schemas.microsoft.com/office/powerpoint/2010/main" val="37691311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losing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709738"/>
            <a:ext cx="10515600" cy="2852737"/>
          </a:xfrm>
        </p:spPr>
        <p:txBody>
          <a:bodyPr anchor="b"/>
          <a:lstStyle>
            <a:lvl1pPr algn="ctr">
              <a:defRPr sz="6000"/>
            </a:lvl1pPr>
          </a:lstStyle>
          <a:p>
            <a:r>
              <a:rPr lang="en-US"/>
              <a:t>Click to add closing slide information</a:t>
            </a:r>
          </a:p>
        </p:txBody>
      </p:sp>
      <p:sp>
        <p:nvSpPr>
          <p:cNvPr id="3" name="Text Placeholder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add additional notes for closing</a:t>
            </a:r>
          </a:p>
        </p:txBody>
      </p:sp>
      <p:sp>
        <p:nvSpPr>
          <p:cNvPr id="4" name="Date Placeholder 3"/>
          <p:cNvSpPr>
            <a:spLocks noGrp="1"/>
          </p:cNvSpPr>
          <p:nvPr>
            <p:ph type="dt" sz="half" idx="10"/>
          </p:nvPr>
        </p:nvSpPr>
        <p:spPr/>
        <p:txBody>
          <a:bodyPr/>
          <a:lstStyle/>
          <a:p>
            <a:fld id="{D85D0983-A30F-4221-9A0F-F5E6568AAAF6}" type="datetimeFigureOut">
              <a:rPr lang="en-US" smtClean="0"/>
              <a:t>4/4/2024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89BDAF-E281-4631-8FFC-94D43D5C9185}" type="slidenum">
              <a:rPr lang="en-US" smtClean="0"/>
              <a:t>‹#›</a:t>
            </a:fld>
            <a:endParaRPr lang="en-US"/>
          </a:p>
        </p:txBody>
      </p:sp>
    </p:spTree>
    <p:extLst>
      <p:ext uri="{BB962C8B-B14F-4D97-AF65-F5344CB8AC3E}">
        <p14:creationId xmlns:p14="http://schemas.microsoft.com/office/powerpoint/2010/main" val="10699594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5D0983-A30F-4221-9A0F-F5E6568AAAF6}" type="datetimeFigureOut">
              <a:rPr lang="en-US" smtClean="0"/>
              <a:t>4/4/2024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89BDAF-E281-4631-8FFC-94D43D5C9185}" type="slidenum">
              <a:rPr lang="en-US" smtClean="0"/>
              <a:t>‹#›</a:t>
            </a:fld>
            <a:endParaRPr lang="en-US"/>
          </a:p>
        </p:txBody>
      </p:sp>
    </p:spTree>
    <p:extLst>
      <p:ext uri="{BB962C8B-B14F-4D97-AF65-F5344CB8AC3E}">
        <p14:creationId xmlns:p14="http://schemas.microsoft.com/office/powerpoint/2010/main" val="182021741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isd411.org/about-us/safety-and-security/hib"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isd411.org/about-us/regulations/3000-series/3207"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isd411.org/safety-concern"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isd411.org/safety-concern"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isd411.org/safety-concern" TargetMode="External"/><Relationship Id="rId2" Type="http://schemas.openxmlformats.org/officeDocument/2006/relationships/hyperlink" Target="https://www.isd411.org/about-us/safety-and-security/hib" TargetMode="External"/><Relationship Id="rId1" Type="http://schemas.openxmlformats.org/officeDocument/2006/relationships/slideLayout" Target="../slideLayouts/slideLayout2.xml"/><Relationship Id="rId6" Type="http://schemas.openxmlformats.org/officeDocument/2006/relationships/hyperlink" Target="https://www.isd411.org/about-us/regulations/3000-series/3207/3207f" TargetMode="External"/><Relationship Id="rId5" Type="http://schemas.openxmlformats.org/officeDocument/2006/relationships/hyperlink" Target="https://resources.finalsite.net/images/v1627058647/issaquah/rrqdbbr3yzbmf1wlwijl/3207F.pdf" TargetMode="External"/><Relationship Id="rId4" Type="http://schemas.openxmlformats.org/officeDocument/2006/relationships/hyperlink" Target="https://issaquah.az1.qualtrics.com/jfe/form/SV_035VKztyAacu75Q"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isd411.org/about-us/departments/elementary/elementary-school-parent-handbook/student-conduct"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isd411.org/about-us/contact-us/attendance-contact-information"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resources.finalsite.net/images/v1706211080/issaquah/s2drgh3gal2tsdmwdqyi/SecondaryPreArrangedAbsenceForm.pdf" TargetMode="External"/><Relationship Id="rId2" Type="http://schemas.openxmlformats.org/officeDocument/2006/relationships/hyperlink" Target="https://resources.finalsite.net/images/v1707756715/issaquah/qnvpjh5ndncitvpibnwz/ElementaryPreArrangedAbsenceForm.pdf"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s://www.isd411.org/enrollment/attendance"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mailto:MithalW@issaquah.wednet.edu" TargetMode="External"/><Relationship Id="rId2" Type="http://schemas.openxmlformats.org/officeDocument/2006/relationships/hyperlink" Target="mailto:medinal@issaquah.wednet.edu" TargetMode="External"/><Relationship Id="rId1" Type="http://schemas.openxmlformats.org/officeDocument/2006/relationships/slideLayout" Target="../slideLayouts/slideLayout2.xml"/><Relationship Id="rId5" Type="http://schemas.openxmlformats.org/officeDocument/2006/relationships/hyperlink" Target="https://www.isd411.org/programs-services/equity/family-liaisons" TargetMode="External"/><Relationship Id="rId4" Type="http://schemas.openxmlformats.org/officeDocument/2006/relationships/hyperlink" Target="mailto:GhangurdeI@issaquah.wednet.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F7BF5-9F05-45B1-9065-0C05DBB59BD5}"/>
              </a:ext>
            </a:extLst>
          </p:cNvPr>
          <p:cNvSpPr>
            <a:spLocks noGrp="1"/>
          </p:cNvSpPr>
          <p:nvPr>
            <p:ph type="title"/>
          </p:nvPr>
        </p:nvSpPr>
        <p:spPr>
          <a:xfrm>
            <a:off x="447582" y="923972"/>
            <a:ext cx="10515600" cy="1282674"/>
          </a:xfrm>
        </p:spPr>
        <p:txBody>
          <a:bodyPr/>
          <a:lstStyle/>
          <a:p>
            <a:r>
              <a:rPr lang="en-US" dirty="0"/>
              <a:t>¡</a:t>
            </a:r>
            <a:r>
              <a:rPr lang="en-US" dirty="0" err="1"/>
              <a:t>Bienvenidas</a:t>
            </a:r>
            <a:r>
              <a:rPr lang="en-US" dirty="0"/>
              <a:t> </a:t>
            </a:r>
            <a:r>
              <a:rPr lang="en-US" dirty="0" err="1"/>
              <a:t>familias</a:t>
            </a:r>
            <a:r>
              <a:rPr lang="en-US" dirty="0"/>
              <a:t>!</a:t>
            </a:r>
          </a:p>
        </p:txBody>
      </p:sp>
      <p:sp>
        <p:nvSpPr>
          <p:cNvPr id="3" name="Content Placeholder 2">
            <a:extLst>
              <a:ext uri="{FF2B5EF4-FFF2-40B4-BE49-F238E27FC236}">
                <a16:creationId xmlns:a16="http://schemas.microsoft.com/office/drawing/2014/main" id="{5587F314-500C-4424-A92B-F9801A7CAC11}"/>
              </a:ext>
            </a:extLst>
          </p:cNvPr>
          <p:cNvSpPr>
            <a:spLocks noGrp="1"/>
          </p:cNvSpPr>
          <p:nvPr>
            <p:ph idx="1"/>
          </p:nvPr>
        </p:nvSpPr>
        <p:spPr>
          <a:xfrm>
            <a:off x="696155" y="1894348"/>
            <a:ext cx="9686335" cy="4870435"/>
          </a:xfrm>
        </p:spPr>
        <p:txBody>
          <a:bodyPr>
            <a:normAutofit/>
          </a:bodyPr>
          <a:lstStyle/>
          <a:p>
            <a:r>
              <a:rPr lang="es-ES" dirty="0"/>
              <a:t>La sesión será grabada.
La presentación en </a:t>
            </a:r>
            <a:r>
              <a:rPr lang="es-ES" dirty="0" err="1"/>
              <a:t>power</a:t>
            </a:r>
            <a:r>
              <a:rPr lang="es-ES" dirty="0"/>
              <a:t> </a:t>
            </a:r>
            <a:r>
              <a:rPr lang="es-ES" dirty="0" err="1"/>
              <a:t>point</a:t>
            </a:r>
            <a:r>
              <a:rPr lang="es-ES" dirty="0"/>
              <a:t> se publicará en el sitio web de ISD después del receso.
Por favor, silencie su micrófono.
Por favor, apague su audio.
Haz preguntas en el chat.
Los chats se abordarán durante la presentación, si corresponde, o los padres pueden hacer preguntas al final de la sesión.
Complete el formulario de comentarios al final de la sesión.</a:t>
            </a:r>
            <a:endParaRPr lang="en-US" dirty="0"/>
          </a:p>
        </p:txBody>
      </p:sp>
      <p:pic>
        <p:nvPicPr>
          <p:cNvPr id="4" name="Picture 3">
            <a:extLst>
              <a:ext uri="{FF2B5EF4-FFF2-40B4-BE49-F238E27FC236}">
                <a16:creationId xmlns:a16="http://schemas.microsoft.com/office/drawing/2014/main" id="{07A4F3B7-19E7-4EE7-9CCB-0B7042BDB5A4}"/>
              </a:ext>
            </a:extLst>
          </p:cNvPr>
          <p:cNvPicPr>
            <a:picLocks noChangeAspect="1"/>
          </p:cNvPicPr>
          <p:nvPr/>
        </p:nvPicPr>
        <p:blipFill>
          <a:blip r:embed="rId2"/>
          <a:stretch>
            <a:fillRect/>
          </a:stretch>
        </p:blipFill>
        <p:spPr>
          <a:xfrm>
            <a:off x="9497466" y="182538"/>
            <a:ext cx="2341067" cy="2444708"/>
          </a:xfrm>
          <a:prstGeom prst="rect">
            <a:avLst/>
          </a:prstGeom>
        </p:spPr>
      </p:pic>
    </p:spTree>
    <p:extLst>
      <p:ext uri="{BB962C8B-B14F-4D97-AF65-F5344CB8AC3E}">
        <p14:creationId xmlns:p14="http://schemas.microsoft.com/office/powerpoint/2010/main" val="33452730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00958" y="2534244"/>
            <a:ext cx="10973005" cy="2675691"/>
          </a:xfrm>
        </p:spPr>
        <p:txBody>
          <a:bodyPr>
            <a:normAutofit fontScale="90000"/>
          </a:bodyPr>
          <a:lstStyle/>
          <a:p>
            <a:br>
              <a:rPr lang="en-US" sz="6000" dirty="0">
                <a:latin typeface="Times New Roman" panose="02020603050405020304" pitchFamily="18" charset="0"/>
                <a:cs typeface="Times New Roman" panose="02020603050405020304" pitchFamily="18" charset="0"/>
              </a:rPr>
            </a:br>
            <a:r>
              <a:rPr lang="es-ES" dirty="0">
                <a:latin typeface="Times New Roman"/>
                <a:cs typeface="Times New Roman"/>
              </a:rPr>
              <a:t>Asistencia y Reporte de Conflictos Estudiantiles</a:t>
            </a:r>
            <a:br>
              <a:rPr lang="en-US"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a:cs typeface="Times New Roman"/>
              </a:rPr>
              <a:t>Issaquah School District</a:t>
            </a:r>
            <a:br>
              <a:rPr lang="en-US" sz="2200" dirty="0">
                <a:latin typeface="Times New Roman"/>
                <a:cs typeface="Times New Roman"/>
              </a:rPr>
            </a:br>
            <a:r>
              <a:rPr lang="en-US" sz="2200" dirty="0">
                <a:latin typeface="Times New Roman"/>
                <a:cs typeface="Times New Roman"/>
              </a:rPr>
              <a:t>Liliana Medina – Family Partnership</a:t>
            </a:r>
            <a:br>
              <a:rPr lang="en-US" sz="2200" dirty="0">
                <a:latin typeface="Times New Roman"/>
                <a:cs typeface="Times New Roman"/>
              </a:rPr>
            </a:br>
            <a:endParaRPr lang="en-US" sz="2200" dirty="0">
              <a:latin typeface="Times New Roman"/>
              <a:cs typeface="Times New Roman"/>
            </a:endParaRPr>
          </a:p>
        </p:txBody>
      </p:sp>
      <p:pic>
        <p:nvPicPr>
          <p:cNvPr id="3" name="Picture 2">
            <a:extLst>
              <a:ext uri="{FF2B5EF4-FFF2-40B4-BE49-F238E27FC236}">
                <a16:creationId xmlns:a16="http://schemas.microsoft.com/office/drawing/2014/main" id="{B58ED71A-C492-4A72-9EFF-A83AD03EBD6A}"/>
              </a:ext>
            </a:extLst>
          </p:cNvPr>
          <p:cNvPicPr>
            <a:picLocks noChangeAspect="1"/>
          </p:cNvPicPr>
          <p:nvPr/>
        </p:nvPicPr>
        <p:blipFill>
          <a:blip r:embed="rId3"/>
          <a:stretch>
            <a:fillRect/>
          </a:stretch>
        </p:blipFill>
        <p:spPr>
          <a:xfrm>
            <a:off x="9488143" y="4323756"/>
            <a:ext cx="2338673" cy="2440734"/>
          </a:xfrm>
          <a:prstGeom prst="rect">
            <a:avLst/>
          </a:prstGeom>
        </p:spPr>
      </p:pic>
    </p:spTree>
    <p:extLst>
      <p:ext uri="{BB962C8B-B14F-4D97-AF65-F5344CB8AC3E}">
        <p14:creationId xmlns:p14="http://schemas.microsoft.com/office/powerpoint/2010/main" val="26955982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9FD94-1783-4F59-AD0C-AC09ED537A90}"/>
              </a:ext>
            </a:extLst>
          </p:cNvPr>
          <p:cNvSpPr>
            <a:spLocks noGrp="1"/>
          </p:cNvSpPr>
          <p:nvPr>
            <p:ph type="title"/>
          </p:nvPr>
        </p:nvSpPr>
        <p:spPr/>
        <p:txBody>
          <a:bodyPr/>
          <a:lstStyle/>
          <a:p>
            <a:r>
              <a:rPr lang="es-ES" dirty="0"/>
              <a:t>Propósito del evento de esta noche:</a:t>
            </a:r>
            <a:endParaRPr lang="en-US" dirty="0"/>
          </a:p>
        </p:txBody>
      </p:sp>
      <p:sp>
        <p:nvSpPr>
          <p:cNvPr id="3" name="Content Placeholder 2">
            <a:extLst>
              <a:ext uri="{FF2B5EF4-FFF2-40B4-BE49-F238E27FC236}">
                <a16:creationId xmlns:a16="http://schemas.microsoft.com/office/drawing/2014/main" id="{2CD51C6D-1016-4C5E-B8F5-D3C1F92D12C8}"/>
              </a:ext>
            </a:extLst>
          </p:cNvPr>
          <p:cNvSpPr>
            <a:spLocks noGrp="1"/>
          </p:cNvSpPr>
          <p:nvPr>
            <p:ph idx="1"/>
          </p:nvPr>
        </p:nvSpPr>
        <p:spPr/>
        <p:txBody>
          <a:bodyPr vert="horz" lIns="0" tIns="45720" rIns="0" bIns="45720" rtlCol="0" anchor="t">
            <a:normAutofit/>
          </a:bodyPr>
          <a:lstStyle/>
          <a:p>
            <a:pPr>
              <a:buFont typeface="Wingdings" panose="05000000000000000000" pitchFamily="2" charset="2"/>
              <a:buChar char="Ø"/>
            </a:pPr>
            <a:r>
              <a:rPr lang="es-ES" dirty="0"/>
              <a:t>Proporcionar </a:t>
            </a:r>
            <a:r>
              <a:rPr lang="es-ES" b="1" dirty="0"/>
              <a:t>orientación</a:t>
            </a:r>
            <a:r>
              <a:rPr lang="es-ES" dirty="0"/>
              <a:t> a las familias sobre los procedimientos para denunciar conflictos entre estudiantes</a:t>
            </a:r>
            <a:r>
              <a:rPr lang="en-US" dirty="0"/>
              <a:t>.</a:t>
            </a:r>
            <a:endParaRPr lang="en-US" dirty="0">
              <a:cs typeface="Calibri"/>
            </a:endParaRPr>
          </a:p>
          <a:p>
            <a:pPr>
              <a:buFont typeface="Wingdings" panose="05000000000000000000" pitchFamily="2" charset="2"/>
              <a:buChar char="Ø"/>
            </a:pPr>
            <a:r>
              <a:rPr lang="es-ES" dirty="0"/>
              <a:t>Proporcionar información sobre las políticas de asistencia, proporcionar definiciones sobre el ausentismo escolar, el ausentismo crónico y las leyes.</a:t>
            </a:r>
          </a:p>
          <a:p>
            <a:pPr>
              <a:buFont typeface="Wingdings" panose="05000000000000000000" pitchFamily="2" charset="2"/>
              <a:buChar char="Ø"/>
            </a:pPr>
            <a:r>
              <a:rPr lang="es-ES" dirty="0"/>
              <a:t>Proporcionar consejos sobre cómo asociarse con la escuela en torno a problemas de asistencia o conflictos con los estudiantes.</a:t>
            </a:r>
            <a:endParaRPr lang="en-US" dirty="0">
              <a:cs typeface="Calibri"/>
            </a:endParaRPr>
          </a:p>
        </p:txBody>
      </p:sp>
    </p:spTree>
    <p:extLst>
      <p:ext uri="{BB962C8B-B14F-4D97-AF65-F5344CB8AC3E}">
        <p14:creationId xmlns:p14="http://schemas.microsoft.com/office/powerpoint/2010/main" val="13519410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EE094-D41C-44AE-9669-5690D5D4E196}"/>
              </a:ext>
            </a:extLst>
          </p:cNvPr>
          <p:cNvSpPr>
            <a:spLocks noGrp="1"/>
          </p:cNvSpPr>
          <p:nvPr>
            <p:ph type="title"/>
          </p:nvPr>
        </p:nvSpPr>
        <p:spPr>
          <a:xfrm>
            <a:off x="455023" y="1121089"/>
            <a:ext cx="10515600" cy="1282674"/>
          </a:xfrm>
        </p:spPr>
        <p:txBody>
          <a:bodyPr/>
          <a:lstStyle/>
          <a:p>
            <a:r>
              <a:rPr lang="es-ES" dirty="0"/>
              <a:t>Comportamiento mezquino en la escuela</a:t>
            </a:r>
            <a:endParaRPr lang="en-US" dirty="0"/>
          </a:p>
        </p:txBody>
      </p:sp>
      <p:sp>
        <p:nvSpPr>
          <p:cNvPr id="3" name="Content Placeholder 2">
            <a:extLst>
              <a:ext uri="{FF2B5EF4-FFF2-40B4-BE49-F238E27FC236}">
                <a16:creationId xmlns:a16="http://schemas.microsoft.com/office/drawing/2014/main" id="{2E9606A9-C13A-4AF6-A185-70D2568B3750}"/>
              </a:ext>
            </a:extLst>
          </p:cNvPr>
          <p:cNvSpPr>
            <a:spLocks noGrp="1"/>
          </p:cNvSpPr>
          <p:nvPr>
            <p:ph idx="1"/>
          </p:nvPr>
        </p:nvSpPr>
        <p:spPr>
          <a:xfrm>
            <a:off x="653142" y="2177962"/>
            <a:ext cx="10776857" cy="4037149"/>
          </a:xfrm>
        </p:spPr>
        <p:txBody>
          <a:bodyPr vert="horz" lIns="91440" tIns="45720" rIns="91440" bIns="45720" rtlCol="0" anchor="t">
            <a:normAutofit fontScale="85000" lnSpcReduction="20000"/>
          </a:bodyPr>
          <a:lstStyle/>
          <a:p>
            <a:r>
              <a:rPr lang="es-ES" dirty="0"/>
              <a:t>Es posible que el comportamiento mezquino no siempre sea intimidación.</a:t>
            </a:r>
          </a:p>
          <a:p>
            <a:r>
              <a:rPr lang="es-ES" dirty="0"/>
              <a:t>Muchos niños experimentan o participan en conductas malintencionadas.</a:t>
            </a:r>
            <a:endParaRPr lang="en-US" dirty="0">
              <a:ea typeface="Calibri"/>
              <a:cs typeface="Calibri"/>
            </a:endParaRPr>
          </a:p>
          <a:p>
            <a:r>
              <a:rPr lang="es-ES" dirty="0"/>
              <a:t>Los estudiantes “menosprecian o </a:t>
            </a:r>
            <a:r>
              <a:rPr lang="es-ES" dirty="0" err="1"/>
              <a:t>pordebajean</a:t>
            </a:r>
            <a:r>
              <a:rPr lang="es-ES" dirty="0"/>
              <a:t>“ otros niños o cuestionan su sentido de pertenencia. </a:t>
            </a:r>
            <a:r>
              <a:rPr lang="es-ES" b="1" dirty="0"/>
              <a:t>Puede ser de la misma raza o género</a:t>
            </a:r>
            <a:r>
              <a:rPr lang="es-ES" dirty="0"/>
              <a:t>, encontrar la manera o la diferencia para meterse con los demás.</a:t>
            </a:r>
            <a:endParaRPr lang="en-US" i="1" dirty="0">
              <a:ea typeface="Calibri"/>
              <a:cs typeface="Calibri"/>
            </a:endParaRPr>
          </a:p>
          <a:p>
            <a:r>
              <a:rPr lang="es-ES" dirty="0"/>
              <a:t>Necesita ser abordado e informado a un adulto en la escuela</a:t>
            </a:r>
            <a:endParaRPr lang="en-US" dirty="0"/>
          </a:p>
          <a:p>
            <a:r>
              <a:rPr lang="es-ES" dirty="0"/>
              <a:t>Los padres deben ser conscientes del comportamiento de sus hijos para que podamos asociarnos.</a:t>
            </a:r>
            <a:endParaRPr lang="en-US" dirty="0">
              <a:ea typeface="Calibri"/>
              <a:cs typeface="Calibri"/>
            </a:endParaRPr>
          </a:p>
          <a:p>
            <a:pPr lvl="1">
              <a:buFont typeface="Courier New" panose="020B0604020202020204" pitchFamily="34" charset="0"/>
              <a:buChar char="o"/>
            </a:pPr>
            <a:r>
              <a:rPr lang="es-ES" dirty="0">
                <a:cs typeface="Calibri"/>
              </a:rPr>
              <a:t>Escuche los comentarios de la escuela
Abstenerse de culpar a la escuela o al personal 
Expectativas consistentes para el comportamiento de los estudiantes
Se necesita la colaboración tanto de la escuela como del hogar para ayudar a cambiar el comportamiento</a:t>
            </a:r>
            <a:endParaRPr lang="en-US" dirty="0">
              <a:cs typeface="Calibri"/>
            </a:endParaRPr>
          </a:p>
        </p:txBody>
      </p:sp>
    </p:spTree>
    <p:extLst>
      <p:ext uri="{BB962C8B-B14F-4D97-AF65-F5344CB8AC3E}">
        <p14:creationId xmlns:p14="http://schemas.microsoft.com/office/powerpoint/2010/main" val="34498667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5940A-D081-441A-8C01-2C41F84F6DC3}"/>
              </a:ext>
            </a:extLst>
          </p:cNvPr>
          <p:cNvSpPr>
            <a:spLocks noGrp="1"/>
          </p:cNvSpPr>
          <p:nvPr>
            <p:ph type="title"/>
          </p:nvPr>
        </p:nvSpPr>
        <p:spPr>
          <a:xfrm>
            <a:off x="135367" y="2126433"/>
            <a:ext cx="3414657" cy="2605133"/>
          </a:xfrm>
        </p:spPr>
        <p:txBody>
          <a:bodyPr>
            <a:normAutofit/>
          </a:bodyPr>
          <a:lstStyle/>
          <a:p>
            <a:r>
              <a:rPr lang="es-ES" sz="3200" b="1" dirty="0">
                <a:hlinkClick r:id="rId2"/>
              </a:rPr>
              <a:t>Definiciones de Rudeza, Mezquindad, Acoso (bullying)  y Conflictos</a:t>
            </a:r>
            <a:endParaRPr lang="en-US" sz="3000" b="1" dirty="0"/>
          </a:p>
        </p:txBody>
      </p:sp>
      <p:pic>
        <p:nvPicPr>
          <p:cNvPr id="3" name="Picture 2">
            <a:extLst>
              <a:ext uri="{FF2B5EF4-FFF2-40B4-BE49-F238E27FC236}">
                <a16:creationId xmlns:a16="http://schemas.microsoft.com/office/drawing/2014/main" id="{7EED789F-D7F0-49F4-84DA-066D0F0F74B3}"/>
              </a:ext>
            </a:extLst>
          </p:cNvPr>
          <p:cNvPicPr>
            <a:picLocks noChangeAspect="1"/>
          </p:cNvPicPr>
          <p:nvPr/>
        </p:nvPicPr>
        <p:blipFill>
          <a:blip r:embed="rId3"/>
          <a:stretch>
            <a:fillRect/>
          </a:stretch>
        </p:blipFill>
        <p:spPr>
          <a:xfrm>
            <a:off x="4084526" y="259081"/>
            <a:ext cx="7756954" cy="6858000"/>
          </a:xfrm>
          <a:prstGeom prst="rect">
            <a:avLst/>
          </a:prstGeom>
        </p:spPr>
      </p:pic>
      <p:sp>
        <p:nvSpPr>
          <p:cNvPr id="5" name="TextBox 4">
            <a:extLst>
              <a:ext uri="{FF2B5EF4-FFF2-40B4-BE49-F238E27FC236}">
                <a16:creationId xmlns:a16="http://schemas.microsoft.com/office/drawing/2014/main" id="{B09AEF3D-6594-4565-A115-A9675A7A140F}"/>
              </a:ext>
            </a:extLst>
          </p:cNvPr>
          <p:cNvSpPr txBox="1"/>
          <p:nvPr/>
        </p:nvSpPr>
        <p:spPr>
          <a:xfrm>
            <a:off x="8252749" y="369861"/>
            <a:ext cx="1458410" cy="369332"/>
          </a:xfrm>
          <a:prstGeom prst="rect">
            <a:avLst/>
          </a:prstGeom>
          <a:noFill/>
        </p:spPr>
        <p:txBody>
          <a:bodyPr wrap="square" rtlCol="0">
            <a:spAutoFit/>
          </a:bodyPr>
          <a:lstStyle/>
          <a:p>
            <a:r>
              <a:rPr lang="en-US" dirty="0"/>
              <a:t>/ </a:t>
            </a:r>
            <a:r>
              <a:rPr lang="en-US" sz="1600" b="1" dirty="0" err="1"/>
              <a:t>Rudo</a:t>
            </a:r>
            <a:endParaRPr lang="en-US" sz="1600" b="1" dirty="0"/>
          </a:p>
        </p:txBody>
      </p:sp>
      <p:sp>
        <p:nvSpPr>
          <p:cNvPr id="7" name="Rectangle 6">
            <a:extLst>
              <a:ext uri="{FF2B5EF4-FFF2-40B4-BE49-F238E27FC236}">
                <a16:creationId xmlns:a16="http://schemas.microsoft.com/office/drawing/2014/main" id="{348F22F3-0810-4E31-83F0-3FE54C5E7C02}"/>
              </a:ext>
            </a:extLst>
          </p:cNvPr>
          <p:cNvSpPr/>
          <p:nvPr/>
        </p:nvSpPr>
        <p:spPr>
          <a:xfrm>
            <a:off x="6956384" y="1898248"/>
            <a:ext cx="2291788" cy="254643"/>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49FF916E-D24A-4B7D-B371-B15F70355730}"/>
              </a:ext>
            </a:extLst>
          </p:cNvPr>
          <p:cNvSpPr txBox="1"/>
          <p:nvPr/>
        </p:nvSpPr>
        <p:spPr>
          <a:xfrm>
            <a:off x="7297837" y="1814337"/>
            <a:ext cx="1608881" cy="338554"/>
          </a:xfrm>
          <a:prstGeom prst="rect">
            <a:avLst/>
          </a:prstGeom>
          <a:noFill/>
        </p:spPr>
        <p:txBody>
          <a:bodyPr wrap="square" rtlCol="0">
            <a:spAutoFit/>
          </a:bodyPr>
          <a:lstStyle/>
          <a:p>
            <a:r>
              <a:rPr lang="en-US" sz="1600" b="1" dirty="0"/>
              <a:t>Malo/</a:t>
            </a:r>
            <a:r>
              <a:rPr lang="en-US" sz="1600" b="1" dirty="0" err="1"/>
              <a:t>Mezquino</a:t>
            </a:r>
            <a:endParaRPr lang="en-US" sz="1600" b="1" dirty="0"/>
          </a:p>
        </p:txBody>
      </p:sp>
    </p:spTree>
    <p:extLst>
      <p:ext uri="{BB962C8B-B14F-4D97-AF65-F5344CB8AC3E}">
        <p14:creationId xmlns:p14="http://schemas.microsoft.com/office/powerpoint/2010/main" val="25650845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ave 3">
            <a:extLst>
              <a:ext uri="{FF2B5EF4-FFF2-40B4-BE49-F238E27FC236}">
                <a16:creationId xmlns:a16="http://schemas.microsoft.com/office/drawing/2014/main" id="{EE9A9CAF-2DB5-44E0-909D-A0B0DDB484C7}"/>
              </a:ext>
            </a:extLst>
          </p:cNvPr>
          <p:cNvSpPr/>
          <p:nvPr/>
        </p:nvSpPr>
        <p:spPr>
          <a:xfrm>
            <a:off x="0" y="509286"/>
            <a:ext cx="10686107" cy="1319516"/>
          </a:xfrm>
          <a:prstGeom prst="wav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7BFF4B-FAC1-4932-A514-5FED9B69DE35}"/>
              </a:ext>
            </a:extLst>
          </p:cNvPr>
          <p:cNvSpPr>
            <a:spLocks noGrp="1"/>
          </p:cNvSpPr>
          <p:nvPr>
            <p:ph type="title"/>
          </p:nvPr>
        </p:nvSpPr>
        <p:spPr>
          <a:xfrm>
            <a:off x="298268" y="945152"/>
            <a:ext cx="10515600" cy="1138290"/>
          </a:xfrm>
        </p:spPr>
        <p:txBody>
          <a:bodyPr>
            <a:normAutofit fontScale="90000"/>
          </a:bodyPr>
          <a:lstStyle/>
          <a:p>
            <a:r>
              <a:rPr lang="es-ES" dirty="0"/>
              <a:t>¿Qué pueden hacer los padres para apoyar a los estudiantes?</a:t>
            </a:r>
            <a:br>
              <a:rPr lang="en-US" dirty="0"/>
            </a:br>
            <a:r>
              <a:rPr lang="en-US" b="1" dirty="0">
                <a:solidFill>
                  <a:schemeClr val="accent6">
                    <a:lumMod val="75000"/>
                  </a:schemeClr>
                </a:solidFill>
              </a:rPr>
              <a:t>(Ante </a:t>
            </a:r>
            <a:r>
              <a:rPr lang="en-US" b="1" dirty="0" err="1">
                <a:solidFill>
                  <a:schemeClr val="accent6">
                    <a:lumMod val="75000"/>
                  </a:schemeClr>
                </a:solidFill>
              </a:rPr>
              <a:t>alguien</a:t>
            </a:r>
            <a:r>
              <a:rPr lang="en-US" b="1" dirty="0">
                <a:solidFill>
                  <a:schemeClr val="accent6">
                    <a:lumMod val="75000"/>
                  </a:schemeClr>
                </a:solidFill>
              </a:rPr>
              <a:t> </a:t>
            </a:r>
            <a:r>
              <a:rPr lang="en-US" b="1" dirty="0" err="1">
                <a:solidFill>
                  <a:schemeClr val="accent6">
                    <a:lumMod val="75000"/>
                  </a:schemeClr>
                </a:solidFill>
              </a:rPr>
              <a:t>mezquino</a:t>
            </a:r>
            <a:r>
              <a:rPr lang="en-US" b="1" dirty="0">
                <a:solidFill>
                  <a:schemeClr val="accent6">
                    <a:lumMod val="75000"/>
                  </a:schemeClr>
                </a:solidFill>
              </a:rPr>
              <a:t>, </a:t>
            </a:r>
            <a:r>
              <a:rPr lang="en-US" b="1" dirty="0" err="1">
                <a:solidFill>
                  <a:schemeClr val="accent6">
                    <a:lumMod val="75000"/>
                  </a:schemeClr>
                </a:solidFill>
              </a:rPr>
              <a:t>grosero</a:t>
            </a:r>
            <a:r>
              <a:rPr lang="en-US" b="1" dirty="0">
                <a:solidFill>
                  <a:schemeClr val="accent6">
                    <a:lumMod val="75000"/>
                  </a:schemeClr>
                </a:solidFill>
              </a:rPr>
              <a:t> o </a:t>
            </a:r>
            <a:r>
              <a:rPr lang="en-US" b="1" dirty="0" err="1">
                <a:solidFill>
                  <a:schemeClr val="accent6">
                    <a:lumMod val="75000"/>
                  </a:schemeClr>
                </a:solidFill>
              </a:rPr>
              <a:t>conflictivo</a:t>
            </a:r>
            <a:r>
              <a:rPr lang="en-US" b="1" dirty="0">
                <a:solidFill>
                  <a:schemeClr val="accent6">
                    <a:lumMod val="75000"/>
                  </a:schemeClr>
                </a:solidFill>
              </a:rPr>
              <a:t>)</a:t>
            </a:r>
          </a:p>
        </p:txBody>
      </p:sp>
      <p:sp>
        <p:nvSpPr>
          <p:cNvPr id="3" name="Content Placeholder 2">
            <a:extLst>
              <a:ext uri="{FF2B5EF4-FFF2-40B4-BE49-F238E27FC236}">
                <a16:creationId xmlns:a16="http://schemas.microsoft.com/office/drawing/2014/main" id="{B841FF55-FD90-458F-92A1-F25EF89D7C73}"/>
              </a:ext>
            </a:extLst>
          </p:cNvPr>
          <p:cNvSpPr>
            <a:spLocks noGrp="1"/>
          </p:cNvSpPr>
          <p:nvPr>
            <p:ph idx="1"/>
          </p:nvPr>
        </p:nvSpPr>
        <p:spPr>
          <a:xfrm>
            <a:off x="298267" y="2559677"/>
            <a:ext cx="11739403" cy="4298323"/>
          </a:xfrm>
        </p:spPr>
        <p:txBody>
          <a:bodyPr>
            <a:normAutofit fontScale="62500" lnSpcReduction="20000"/>
          </a:bodyPr>
          <a:lstStyle/>
          <a:p>
            <a:r>
              <a:rPr lang="es-ES" dirty="0"/>
              <a:t>Identifique si el comportamiento es mezquino, grosero, conflictivo o intimidatorio para que pueda ayudar a su hijo a encontrar soluciones de manera adecuada</a:t>
            </a:r>
          </a:p>
          <a:p>
            <a:r>
              <a:rPr lang="en-US" dirty="0" err="1"/>
              <a:t>Escuche</a:t>
            </a:r>
            <a:r>
              <a:rPr lang="en-US" dirty="0"/>
              <a:t> para </a:t>
            </a:r>
            <a:r>
              <a:rPr lang="en-US" dirty="0" err="1"/>
              <a:t>comprender</a:t>
            </a:r>
            <a:endParaRPr lang="en-US" dirty="0"/>
          </a:p>
          <a:p>
            <a:r>
              <a:rPr lang="es-ES" b="1" dirty="0"/>
              <a:t>Para los conflictos</a:t>
            </a:r>
            <a:r>
              <a:rPr lang="es-ES" dirty="0"/>
              <a:t>: puede aconsejar a su hijo o hacer que obtenga el apoyo de un consejero escolar para ayudar a mediar o resolver el desacuerdo (algunos estudiantes necesitan aprender a resolver problemas o resolver conflictos)</a:t>
            </a:r>
          </a:p>
          <a:p>
            <a:r>
              <a:rPr lang="es-ES" b="1" dirty="0"/>
              <a:t>Para comportamientos groseros: </a:t>
            </a:r>
            <a:r>
              <a:rPr lang="es-ES" dirty="0"/>
              <a:t>proporcione a los estudiantes ideas o herramientas para pedirles que se detengan. Enséñalos a involucrar al personal según sea necesario para intervenir.</a:t>
            </a:r>
          </a:p>
          <a:p>
            <a:r>
              <a:rPr lang="es-ES" b="1" dirty="0"/>
              <a:t>Para los comportamientos mezquinos</a:t>
            </a:r>
            <a:r>
              <a:rPr lang="es-ES" dirty="0"/>
              <a:t>: trabaje con el estudiante en el paso de resolución de problemas, identifique quién es un adulto de confianza para obtener apoyo</a:t>
            </a:r>
            <a:endParaRPr lang="en-US" dirty="0"/>
          </a:p>
          <a:p>
            <a:pPr lvl="1"/>
            <a:r>
              <a:rPr lang="es-ES" dirty="0"/>
              <a:t>Si el estudiante ha usado todas las herramientas en su cinturón de herramientas, y otro comportamiento del estudiante aún está en curso, debe informarse.</a:t>
            </a:r>
            <a:endParaRPr lang="en-US" dirty="0"/>
          </a:p>
          <a:p>
            <a:r>
              <a:rPr lang="es-ES" b="1" dirty="0"/>
              <a:t>Para incidentes en los que su hijo es el testigo:</a:t>
            </a:r>
            <a:r>
              <a:rPr lang="es-ES" dirty="0"/>
              <a:t> aún puede denunciar el incidente.</a:t>
            </a:r>
          </a:p>
          <a:p>
            <a:r>
              <a:rPr lang="es-ES" b="1" dirty="0"/>
              <a:t>Usted/su hijo/a pueden denunciar de forma anónima: </a:t>
            </a:r>
            <a:r>
              <a:rPr lang="es-ES" dirty="0"/>
              <a:t>se ofrecerán medidas de apoyo en respuesta a todas las denuncias; Sin embargo, las medidas disciplinarias contra el presunto agresor solo pueden imponerse sobre la base de informes no confidenciales.</a:t>
            </a:r>
            <a:endParaRPr lang="en-US" dirty="0"/>
          </a:p>
          <a:p>
            <a:r>
              <a:rPr lang="es-ES" dirty="0"/>
              <a:t>El distrito tiene una política para prevenir </a:t>
            </a:r>
            <a:r>
              <a:rPr lang="en-US" dirty="0" err="1"/>
              <a:t>comportamiento</a:t>
            </a:r>
            <a:r>
              <a:rPr lang="en-US" dirty="0"/>
              <a:t> </a:t>
            </a:r>
            <a:r>
              <a:rPr lang="en-US" dirty="0" err="1">
                <a:hlinkClick r:id="rId2"/>
              </a:rPr>
              <a:t>Retaliatorio</a:t>
            </a:r>
            <a:endParaRPr lang="en-US" dirty="0"/>
          </a:p>
        </p:txBody>
      </p:sp>
    </p:spTree>
    <p:extLst>
      <p:ext uri="{BB962C8B-B14F-4D97-AF65-F5344CB8AC3E}">
        <p14:creationId xmlns:p14="http://schemas.microsoft.com/office/powerpoint/2010/main" val="1403302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Wave 4">
            <a:extLst>
              <a:ext uri="{FF2B5EF4-FFF2-40B4-BE49-F238E27FC236}">
                <a16:creationId xmlns:a16="http://schemas.microsoft.com/office/drawing/2014/main" id="{FF22ADCE-FD1F-48C9-B28F-771D446E0B99}"/>
              </a:ext>
            </a:extLst>
          </p:cNvPr>
          <p:cNvSpPr/>
          <p:nvPr/>
        </p:nvSpPr>
        <p:spPr>
          <a:xfrm>
            <a:off x="659757" y="395656"/>
            <a:ext cx="10718157" cy="1282673"/>
          </a:xfrm>
          <a:prstGeom prst="wav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C1D92F-BC4F-4BA5-B1A2-F5888968DD92}"/>
              </a:ext>
            </a:extLst>
          </p:cNvPr>
          <p:cNvSpPr>
            <a:spLocks noGrp="1"/>
          </p:cNvSpPr>
          <p:nvPr>
            <p:ph type="title"/>
          </p:nvPr>
        </p:nvSpPr>
        <p:spPr>
          <a:xfrm>
            <a:off x="568234" y="707597"/>
            <a:ext cx="10515600" cy="1282674"/>
          </a:xfrm>
        </p:spPr>
        <p:txBody>
          <a:bodyPr>
            <a:normAutofit fontScale="90000"/>
          </a:bodyPr>
          <a:lstStyle/>
          <a:p>
            <a:r>
              <a:rPr lang="es-ES" dirty="0"/>
              <a:t>Ejemplos de comportamientos mezquinos o poco amables</a:t>
            </a:r>
            <a:br>
              <a:rPr lang="en-US" dirty="0"/>
            </a:br>
            <a:r>
              <a:rPr lang="es-ES" sz="2700" dirty="0"/>
              <a:t>Los estudiantes se burlan o comentan sobre</a:t>
            </a:r>
            <a:endParaRPr lang="en-US" sz="2700" dirty="0"/>
          </a:p>
        </p:txBody>
      </p:sp>
      <p:sp>
        <p:nvSpPr>
          <p:cNvPr id="3" name="Content Placeholder 2">
            <a:extLst>
              <a:ext uri="{FF2B5EF4-FFF2-40B4-BE49-F238E27FC236}">
                <a16:creationId xmlns:a16="http://schemas.microsoft.com/office/drawing/2014/main" id="{D4DCEEB5-15D2-40B5-B498-287014CB74BD}"/>
              </a:ext>
            </a:extLst>
          </p:cNvPr>
          <p:cNvSpPr>
            <a:spLocks noGrp="1"/>
          </p:cNvSpPr>
          <p:nvPr>
            <p:ph idx="1"/>
          </p:nvPr>
        </p:nvSpPr>
        <p:spPr>
          <a:xfrm>
            <a:off x="1108166" y="2091388"/>
            <a:ext cx="10992394" cy="3538723"/>
          </a:xfrm>
        </p:spPr>
        <p:txBody>
          <a:bodyPr>
            <a:normAutofit/>
          </a:bodyPr>
          <a:lstStyle/>
          <a:p>
            <a:r>
              <a:rPr lang="es-ES" dirty="0"/>
              <a:t>Peso                  *  Dientes
Cabello             *  Color de la piel
Religión            * Identidad sexual: insultos homofóbicos, 
Capacidad: discapacidad física o de aprendizaje 
Acento: los estudiantes de la misma raza o país pueden molestar a los demás</a:t>
            </a:r>
            <a:endParaRPr lang="en-US" dirty="0"/>
          </a:p>
        </p:txBody>
      </p:sp>
      <p:sp>
        <p:nvSpPr>
          <p:cNvPr id="4" name="TextBox 3">
            <a:extLst>
              <a:ext uri="{FF2B5EF4-FFF2-40B4-BE49-F238E27FC236}">
                <a16:creationId xmlns:a16="http://schemas.microsoft.com/office/drawing/2014/main" id="{62A45206-654A-4D1F-A697-584813DFA27F}"/>
              </a:ext>
            </a:extLst>
          </p:cNvPr>
          <p:cNvSpPr txBox="1"/>
          <p:nvPr/>
        </p:nvSpPr>
        <p:spPr>
          <a:xfrm>
            <a:off x="216680" y="4992564"/>
            <a:ext cx="11604309" cy="1477328"/>
          </a:xfrm>
          <a:prstGeom prst="rect">
            <a:avLst/>
          </a:prstGeom>
          <a:noFill/>
        </p:spPr>
        <p:txBody>
          <a:bodyPr wrap="square" rtlCol="0">
            <a:spAutoFit/>
          </a:bodyPr>
          <a:lstStyle/>
          <a:p>
            <a:r>
              <a:rPr lang="es-ES" dirty="0"/>
              <a:t>Hable con su hijo u obtenga orientación si es necesario: ¿la acción es un comportamiento mezquino o se eleva al nivel de HIB?   
Incluso si ocurre una vez, dependiendo de la acción, puede ser HIB o debe informarse formalmente.</a:t>
            </a:r>
          </a:p>
          <a:p>
            <a:r>
              <a:rPr lang="es-ES" b="1" dirty="0">
                <a:solidFill>
                  <a:srgbClr val="FF0000"/>
                </a:solidFill>
              </a:rPr>
              <a:t>El impacto del acto en el estudiante es clave a medida que los administradores de la escuela abordan el incidente.</a:t>
            </a:r>
          </a:p>
          <a:p>
            <a:r>
              <a:rPr lang="en-US" dirty="0" err="1"/>
              <a:t>Cada</a:t>
            </a:r>
            <a:r>
              <a:rPr lang="en-US" dirty="0"/>
              <a:t> </a:t>
            </a:r>
            <a:r>
              <a:rPr lang="en-US" dirty="0" err="1"/>
              <a:t>incidente</a:t>
            </a:r>
            <a:r>
              <a:rPr lang="en-US" dirty="0"/>
              <a:t> es </a:t>
            </a:r>
            <a:r>
              <a:rPr lang="en-US" dirty="0" err="1"/>
              <a:t>único</a:t>
            </a:r>
            <a:r>
              <a:rPr lang="en-US" dirty="0"/>
              <a:t>, </a:t>
            </a:r>
            <a:r>
              <a:rPr lang="en-US" dirty="0" err="1"/>
              <a:t>muchas</a:t>
            </a:r>
            <a:r>
              <a:rPr lang="en-US" dirty="0"/>
              <a:t> </a:t>
            </a:r>
            <a:r>
              <a:rPr lang="en-US" dirty="0" err="1"/>
              <a:t>circunstancias</a:t>
            </a:r>
            <a:r>
              <a:rPr lang="en-US" dirty="0"/>
              <a:t> o </a:t>
            </a:r>
            <a:r>
              <a:rPr lang="en-US" dirty="0" err="1"/>
              <a:t>factores</a:t>
            </a:r>
            <a:r>
              <a:rPr lang="en-US" dirty="0"/>
              <a:t> </a:t>
            </a:r>
            <a:r>
              <a:rPr lang="en-US" dirty="0" err="1"/>
              <a:t>involucrados</a:t>
            </a:r>
            <a:r>
              <a:rPr lang="en-US" dirty="0"/>
              <a:t>.</a:t>
            </a:r>
            <a:endParaRPr lang="en-US" dirty="0">
              <a:ea typeface="Calibri"/>
              <a:cs typeface="Calibri"/>
            </a:endParaRPr>
          </a:p>
        </p:txBody>
      </p:sp>
    </p:spTree>
    <p:extLst>
      <p:ext uri="{BB962C8B-B14F-4D97-AF65-F5344CB8AC3E}">
        <p14:creationId xmlns:p14="http://schemas.microsoft.com/office/powerpoint/2010/main" val="2532770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975CA-BCA2-496E-9E75-1B0203E0DADF}"/>
              </a:ext>
            </a:extLst>
          </p:cNvPr>
          <p:cNvSpPr>
            <a:spLocks noGrp="1"/>
          </p:cNvSpPr>
          <p:nvPr>
            <p:ph type="title"/>
          </p:nvPr>
        </p:nvSpPr>
        <p:spPr/>
        <p:txBody>
          <a:bodyPr/>
          <a:lstStyle/>
          <a:p>
            <a:r>
              <a:rPr lang="en-US" dirty="0" err="1"/>
              <a:t>Definición</a:t>
            </a:r>
            <a:r>
              <a:rPr lang="en-US" dirty="0"/>
              <a:t> de HIB</a:t>
            </a:r>
          </a:p>
        </p:txBody>
      </p:sp>
      <p:sp>
        <p:nvSpPr>
          <p:cNvPr id="3" name="Content Placeholder 2">
            <a:extLst>
              <a:ext uri="{FF2B5EF4-FFF2-40B4-BE49-F238E27FC236}">
                <a16:creationId xmlns:a16="http://schemas.microsoft.com/office/drawing/2014/main" id="{77785BB9-9C06-4832-9CB1-877BEB2A562E}"/>
              </a:ext>
            </a:extLst>
          </p:cNvPr>
          <p:cNvSpPr>
            <a:spLocks noGrp="1"/>
          </p:cNvSpPr>
          <p:nvPr>
            <p:ph idx="1"/>
          </p:nvPr>
        </p:nvSpPr>
        <p:spPr>
          <a:xfrm>
            <a:off x="838200" y="2590017"/>
            <a:ext cx="10515600" cy="3538723"/>
          </a:xfrm>
        </p:spPr>
        <p:txBody>
          <a:bodyPr vert="horz" lIns="91440" tIns="45720" rIns="91440" bIns="45720" rtlCol="0" anchor="t">
            <a:normAutofit fontScale="92500" lnSpcReduction="20000"/>
          </a:bodyPr>
          <a:lstStyle/>
          <a:p>
            <a:r>
              <a:rPr lang="en-US" b="1" dirty="0" err="1"/>
              <a:t>Acoso</a:t>
            </a:r>
            <a:r>
              <a:rPr lang="en-US" b="1" dirty="0"/>
              <a:t> </a:t>
            </a:r>
            <a:r>
              <a:rPr lang="en-US" dirty="0"/>
              <a:t>- </a:t>
            </a:r>
            <a:r>
              <a:rPr lang="es-ES" dirty="0">
                <a:solidFill>
                  <a:srgbClr val="373737"/>
                </a:solidFill>
                <a:ea typeface="+mn-lt"/>
                <a:cs typeface="+mn-lt"/>
              </a:rPr>
              <a:t>Se refiere a cualquier acto malicioso que cause daño al bienestar físico de cualquier persona. </a:t>
            </a:r>
            <a:r>
              <a:rPr lang="es-ES" b="1" dirty="0">
                <a:solidFill>
                  <a:srgbClr val="373737"/>
                </a:solidFill>
                <a:ea typeface="+mn-lt"/>
                <a:cs typeface="+mn-lt"/>
              </a:rPr>
              <a:t>Puede ser acoso discriminatorio</a:t>
            </a:r>
            <a:r>
              <a:rPr lang="es-ES" dirty="0">
                <a:solidFill>
                  <a:srgbClr val="373737"/>
                </a:solidFill>
                <a:ea typeface="+mn-lt"/>
                <a:cs typeface="+mn-lt"/>
              </a:rPr>
              <a:t>, acoso malicioso o acoso sexual</a:t>
            </a:r>
          </a:p>
          <a:p>
            <a:r>
              <a:rPr lang="en-US" b="1" dirty="0"/>
              <a:t>Bullying </a:t>
            </a:r>
            <a:r>
              <a:rPr lang="en-US" dirty="0"/>
              <a:t>- </a:t>
            </a:r>
            <a:r>
              <a:rPr lang="es-ES" dirty="0">
                <a:solidFill>
                  <a:srgbClr val="373737"/>
                </a:solidFill>
                <a:ea typeface="+mn-lt"/>
                <a:cs typeface="+mn-lt"/>
              </a:rPr>
              <a:t>Se refiere a conductas agresivas no deseadas por parte de otro estudiante o grupo de estudiantes que involucran un desequilibrio de poder observado o percibido </a:t>
            </a:r>
            <a:r>
              <a:rPr lang="es-ES" b="1" dirty="0">
                <a:solidFill>
                  <a:srgbClr val="373737"/>
                </a:solidFill>
                <a:highlight>
                  <a:srgbClr val="FFFF00"/>
                </a:highlight>
                <a:ea typeface="+mn-lt"/>
                <a:cs typeface="+mn-lt"/>
              </a:rPr>
              <a:t>y se repite varias veces o es muy probable que se repita.</a:t>
            </a:r>
            <a:r>
              <a:rPr lang="es-ES" b="1" dirty="0">
                <a:solidFill>
                  <a:srgbClr val="373737"/>
                </a:solidFill>
                <a:ea typeface="+mn-lt"/>
                <a:cs typeface="+mn-lt"/>
              </a:rPr>
              <a:t> </a:t>
            </a:r>
            <a:r>
              <a:rPr lang="es-ES" dirty="0">
                <a:solidFill>
                  <a:srgbClr val="373737"/>
                </a:solidFill>
                <a:ea typeface="+mn-lt"/>
                <a:cs typeface="+mn-lt"/>
              </a:rPr>
              <a:t>El acoso puede infligir daño al estudiante objetivo, incluido el daño físico o el daño educativo. El acoso también puede ocurrir a través de la tecnología y se denomina acoso electrónico o ciberacoso.</a:t>
            </a:r>
          </a:p>
          <a:p>
            <a:r>
              <a:rPr lang="en-US" b="1" dirty="0" err="1"/>
              <a:t>Intimidación</a:t>
            </a:r>
            <a:r>
              <a:rPr lang="en-US" b="1" dirty="0"/>
              <a:t> </a:t>
            </a:r>
            <a:r>
              <a:rPr lang="en-US" dirty="0"/>
              <a:t>- </a:t>
            </a:r>
            <a:r>
              <a:rPr lang="en-US" dirty="0">
                <a:solidFill>
                  <a:srgbClr val="373737"/>
                </a:solidFill>
                <a:ea typeface="+mn-lt"/>
                <a:cs typeface="+mn-lt"/>
              </a:rPr>
              <a:t>se </a:t>
            </a:r>
            <a:r>
              <a:rPr lang="en-US" dirty="0" err="1">
                <a:solidFill>
                  <a:srgbClr val="373737"/>
                </a:solidFill>
                <a:ea typeface="+mn-lt"/>
                <a:cs typeface="+mn-lt"/>
              </a:rPr>
              <a:t>refiere</a:t>
            </a:r>
            <a:r>
              <a:rPr lang="en-US" dirty="0">
                <a:solidFill>
                  <a:srgbClr val="373737"/>
                </a:solidFill>
                <a:ea typeface="+mn-lt"/>
                <a:cs typeface="+mn-lt"/>
              </a:rPr>
              <a:t> a </a:t>
            </a:r>
            <a:r>
              <a:rPr lang="en-US" dirty="0" err="1">
                <a:solidFill>
                  <a:srgbClr val="373737"/>
                </a:solidFill>
                <a:ea typeface="+mn-lt"/>
                <a:cs typeface="+mn-lt"/>
              </a:rPr>
              <a:t>amenazas</a:t>
            </a:r>
            <a:r>
              <a:rPr lang="en-US" dirty="0">
                <a:solidFill>
                  <a:srgbClr val="373737"/>
                </a:solidFill>
                <a:ea typeface="+mn-lt"/>
                <a:cs typeface="+mn-lt"/>
              </a:rPr>
              <a:t> </a:t>
            </a:r>
            <a:r>
              <a:rPr lang="en-US" dirty="0" err="1">
                <a:solidFill>
                  <a:srgbClr val="373737"/>
                </a:solidFill>
                <a:ea typeface="+mn-lt"/>
                <a:cs typeface="+mn-lt"/>
              </a:rPr>
              <a:t>implícitas</a:t>
            </a:r>
            <a:r>
              <a:rPr lang="en-US" dirty="0">
                <a:solidFill>
                  <a:srgbClr val="373737"/>
                </a:solidFill>
                <a:ea typeface="+mn-lt"/>
                <a:cs typeface="+mn-lt"/>
              </a:rPr>
              <a:t> o </a:t>
            </a:r>
            <a:r>
              <a:rPr lang="en-US" dirty="0" err="1">
                <a:solidFill>
                  <a:srgbClr val="373737"/>
                </a:solidFill>
                <a:ea typeface="+mn-lt"/>
                <a:cs typeface="+mn-lt"/>
              </a:rPr>
              <a:t>manifiestas</a:t>
            </a:r>
            <a:r>
              <a:rPr lang="en-US" dirty="0">
                <a:solidFill>
                  <a:srgbClr val="373737"/>
                </a:solidFill>
                <a:ea typeface="+mn-lt"/>
                <a:cs typeface="+mn-lt"/>
              </a:rPr>
              <a:t> de </a:t>
            </a:r>
            <a:r>
              <a:rPr lang="en-US" dirty="0" err="1">
                <a:solidFill>
                  <a:srgbClr val="373737"/>
                </a:solidFill>
                <a:ea typeface="+mn-lt"/>
                <a:cs typeface="+mn-lt"/>
              </a:rPr>
              <a:t>violencia</a:t>
            </a:r>
            <a:r>
              <a:rPr lang="en-US" dirty="0">
                <a:solidFill>
                  <a:srgbClr val="373737"/>
                </a:solidFill>
                <a:ea typeface="+mn-lt"/>
                <a:cs typeface="+mn-lt"/>
              </a:rPr>
              <a:t> </a:t>
            </a:r>
            <a:r>
              <a:rPr lang="en-US" dirty="0" err="1">
                <a:solidFill>
                  <a:srgbClr val="373737"/>
                </a:solidFill>
                <a:ea typeface="+mn-lt"/>
                <a:cs typeface="+mn-lt"/>
              </a:rPr>
              <a:t>física</a:t>
            </a:r>
            <a:r>
              <a:rPr lang="en-US" dirty="0">
                <a:solidFill>
                  <a:srgbClr val="373737"/>
                </a:solidFill>
                <a:ea typeface="+mn-lt"/>
                <a:cs typeface="+mn-lt"/>
              </a:rPr>
              <a:t>.</a:t>
            </a:r>
            <a:endParaRPr lang="en-US" dirty="0"/>
          </a:p>
        </p:txBody>
      </p:sp>
    </p:spTree>
    <p:extLst>
      <p:ext uri="{BB962C8B-B14F-4D97-AF65-F5344CB8AC3E}">
        <p14:creationId xmlns:p14="http://schemas.microsoft.com/office/powerpoint/2010/main" val="1099275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416B1-66D4-25C2-4520-0101F0449B9A}"/>
              </a:ext>
            </a:extLst>
          </p:cNvPr>
          <p:cNvSpPr>
            <a:spLocks noGrp="1"/>
          </p:cNvSpPr>
          <p:nvPr>
            <p:ph type="title"/>
          </p:nvPr>
        </p:nvSpPr>
        <p:spPr>
          <a:xfrm>
            <a:off x="363653" y="1079870"/>
            <a:ext cx="10515600" cy="1737757"/>
          </a:xfrm>
        </p:spPr>
        <p:txBody>
          <a:bodyPr/>
          <a:lstStyle/>
          <a:p>
            <a:r>
              <a:rPr lang="es-ES" b="1" dirty="0">
                <a:solidFill>
                  <a:srgbClr val="006F82"/>
                </a:solidFill>
              </a:rPr>
              <a:t>Definición legal del estado de Washington</a:t>
            </a:r>
            <a:endParaRPr lang="en-US" dirty="0">
              <a:ea typeface="Calibri"/>
              <a:cs typeface="Calibri"/>
            </a:endParaRPr>
          </a:p>
        </p:txBody>
      </p:sp>
      <p:sp>
        <p:nvSpPr>
          <p:cNvPr id="3" name="Content Placeholder 2">
            <a:extLst>
              <a:ext uri="{FF2B5EF4-FFF2-40B4-BE49-F238E27FC236}">
                <a16:creationId xmlns:a16="http://schemas.microsoft.com/office/drawing/2014/main" id="{DAA64187-DCCE-F6FA-5918-D7545F66B171}"/>
              </a:ext>
            </a:extLst>
          </p:cNvPr>
          <p:cNvSpPr>
            <a:spLocks noGrp="1"/>
          </p:cNvSpPr>
          <p:nvPr>
            <p:ph idx="1"/>
          </p:nvPr>
        </p:nvSpPr>
        <p:spPr>
          <a:xfrm>
            <a:off x="838200" y="2416183"/>
            <a:ext cx="10515600" cy="3538723"/>
          </a:xfrm>
        </p:spPr>
        <p:txBody>
          <a:bodyPr vert="horz" lIns="91440" tIns="45720" rIns="91440" bIns="45720" rtlCol="0" anchor="t">
            <a:noAutofit/>
          </a:bodyPr>
          <a:lstStyle/>
          <a:p>
            <a:pPr marL="0" indent="0">
              <a:buNone/>
            </a:pPr>
            <a:r>
              <a:rPr lang="es-ES" sz="2400" dirty="0">
                <a:solidFill>
                  <a:srgbClr val="373737"/>
                </a:solidFill>
                <a:ea typeface="+mn-lt"/>
                <a:cs typeface="+mn-lt"/>
              </a:rPr>
              <a:t>Acoso, intimidación o Bullying se refiere a cualquier acto intencional electrónico, escrito, verbal o físico cuando el acto intencional electrónico, escrito, verbal o físico: 
Daña físicamente a un estudiante o daña la propiedad del estudiante; o 
Tiene el efecto de interferir sustancialmente con la educación de un estudiante; o 
</a:t>
            </a:r>
            <a:r>
              <a:rPr lang="es-ES" sz="2400" b="1" dirty="0">
                <a:solidFill>
                  <a:srgbClr val="373737"/>
                </a:solidFill>
                <a:highlight>
                  <a:srgbClr val="FFFF00"/>
                </a:highlight>
                <a:ea typeface="+mn-lt"/>
                <a:cs typeface="+mn-lt"/>
              </a:rPr>
              <a:t>Es tan grave, persistente o generalizado que crea un entorno educativo intimidante o amenazante; o </a:t>
            </a:r>
            <a:r>
              <a:rPr lang="es-ES" sz="2400" dirty="0">
                <a:solidFill>
                  <a:srgbClr val="373737"/>
                </a:solidFill>
                <a:ea typeface="+mn-lt"/>
                <a:cs typeface="+mn-lt"/>
              </a:rPr>
              <a:t>
Tiene el efecto de perturbar sustancialmente el funcionamiento ordenado de la escuela.</a:t>
            </a:r>
            <a:r>
              <a:rPr lang="en-US" sz="2400" dirty="0">
                <a:solidFill>
                  <a:srgbClr val="373737"/>
                </a:solidFill>
                <a:ea typeface="+mn-lt"/>
                <a:cs typeface="+mn-lt"/>
              </a:rPr>
              <a:t> </a:t>
            </a:r>
            <a:endParaRPr lang="en-US" sz="2400" dirty="0"/>
          </a:p>
          <a:p>
            <a:endParaRPr lang="en-US" dirty="0">
              <a:ea typeface="Calibri"/>
              <a:cs typeface="Calibri"/>
            </a:endParaRPr>
          </a:p>
        </p:txBody>
      </p:sp>
    </p:spTree>
    <p:extLst>
      <p:ext uri="{BB962C8B-B14F-4D97-AF65-F5344CB8AC3E}">
        <p14:creationId xmlns:p14="http://schemas.microsoft.com/office/powerpoint/2010/main" val="30500290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BF753-B2D8-4865-87A2-D86C650A39A0}"/>
              </a:ext>
            </a:extLst>
          </p:cNvPr>
          <p:cNvSpPr>
            <a:spLocks noGrp="1"/>
          </p:cNvSpPr>
          <p:nvPr>
            <p:ph type="title"/>
          </p:nvPr>
        </p:nvSpPr>
        <p:spPr>
          <a:xfrm>
            <a:off x="202474" y="1312677"/>
            <a:ext cx="10515600" cy="1282674"/>
          </a:xfrm>
        </p:spPr>
        <p:txBody>
          <a:bodyPr/>
          <a:lstStyle/>
          <a:p>
            <a:r>
              <a:rPr lang="es-ES" dirty="0">
                <a:hlinkClick r:id="rId2"/>
              </a:rPr>
              <a:t>Cuándo y por qué reportar incidentes - HIB</a:t>
            </a:r>
            <a:endParaRPr lang="en-US" dirty="0"/>
          </a:p>
        </p:txBody>
      </p:sp>
      <p:sp>
        <p:nvSpPr>
          <p:cNvPr id="3" name="Content Placeholder 2">
            <a:extLst>
              <a:ext uri="{FF2B5EF4-FFF2-40B4-BE49-F238E27FC236}">
                <a16:creationId xmlns:a16="http://schemas.microsoft.com/office/drawing/2014/main" id="{AAA6F8E3-4CB6-4746-B0D0-2EEFF0978CDA}"/>
              </a:ext>
            </a:extLst>
          </p:cNvPr>
          <p:cNvSpPr>
            <a:spLocks noGrp="1"/>
          </p:cNvSpPr>
          <p:nvPr>
            <p:ph idx="1"/>
          </p:nvPr>
        </p:nvSpPr>
        <p:spPr>
          <a:xfrm>
            <a:off x="838200" y="2412471"/>
            <a:ext cx="10515600" cy="3538723"/>
          </a:xfrm>
        </p:spPr>
        <p:txBody>
          <a:bodyPr vert="horz" lIns="91440" tIns="45720" rIns="91440" bIns="45720" rtlCol="0" anchor="t">
            <a:normAutofit/>
          </a:bodyPr>
          <a:lstStyle/>
          <a:p>
            <a:r>
              <a:rPr lang="en-US" b="1" dirty="0" err="1"/>
              <a:t>Patrón</a:t>
            </a:r>
            <a:r>
              <a:rPr lang="en-US" dirty="0"/>
              <a:t> - </a:t>
            </a:r>
            <a:r>
              <a:rPr lang="es-ES" dirty="0"/>
              <a:t>El estudiante ha utilizado herramientas y estrategias proporcionadas por la escuela y el comportamiento es continuo.</a:t>
            </a:r>
            <a:endParaRPr lang="en-US" dirty="0"/>
          </a:p>
          <a:p>
            <a:r>
              <a:rPr lang="en-US" b="1" dirty="0" err="1"/>
              <a:t>Poder</a:t>
            </a:r>
            <a:r>
              <a:rPr lang="en-US" dirty="0"/>
              <a:t> - </a:t>
            </a:r>
            <a:r>
              <a:rPr lang="es-ES" dirty="0"/>
              <a:t>El estudiante le ha pedido al estudiante que se detenga o teme decir algo a los estudiantes debido a un desequilibrio de poder.</a:t>
            </a:r>
            <a:endParaRPr lang="en-US" dirty="0"/>
          </a:p>
          <a:p>
            <a:r>
              <a:rPr lang="en-US" b="1" dirty="0" err="1"/>
              <a:t>Intencional</a:t>
            </a:r>
            <a:r>
              <a:rPr lang="en-US" dirty="0"/>
              <a:t> – </a:t>
            </a:r>
            <a:r>
              <a:rPr lang="es-ES" dirty="0"/>
              <a:t>comportamiento dirigido a un individuo o grupo de estudiantes.
Objetivo del agresor: herir, dañar o humillar al estudiante</a:t>
            </a:r>
            <a:endParaRPr lang="en-US" dirty="0">
              <a:ea typeface="Calibri" panose="020F0502020204030204"/>
              <a:cs typeface="Calibri" panose="020F0502020204030204"/>
            </a:endParaRPr>
          </a:p>
          <a:p>
            <a:endParaRPr lang="en-US" dirty="0"/>
          </a:p>
        </p:txBody>
      </p:sp>
      <p:sp>
        <p:nvSpPr>
          <p:cNvPr id="4" name="TextBox 3">
            <a:extLst>
              <a:ext uri="{FF2B5EF4-FFF2-40B4-BE49-F238E27FC236}">
                <a16:creationId xmlns:a16="http://schemas.microsoft.com/office/drawing/2014/main" id="{F2A33DAC-5372-45B3-A3D9-95DDD6409497}"/>
              </a:ext>
            </a:extLst>
          </p:cNvPr>
          <p:cNvSpPr txBox="1"/>
          <p:nvPr/>
        </p:nvSpPr>
        <p:spPr>
          <a:xfrm>
            <a:off x="765107" y="5482365"/>
            <a:ext cx="11042469" cy="1015663"/>
          </a:xfrm>
          <a:prstGeom prst="rect">
            <a:avLst/>
          </a:prstGeom>
          <a:noFill/>
        </p:spPr>
        <p:txBody>
          <a:bodyPr wrap="square" lIns="91440" tIns="45720" rIns="91440" bIns="45720" rtlCol="0" anchor="t">
            <a:spAutoFit/>
          </a:bodyPr>
          <a:lstStyle/>
          <a:p>
            <a:r>
              <a:rPr lang="en-US" sz="2000" i="1" dirty="0"/>
              <a:t>*</a:t>
            </a:r>
            <a:r>
              <a:rPr lang="es-ES" sz="2000" i="1" dirty="0"/>
              <a:t>Si no está seguro, siempre debe informar de todos modos y dejar que el administrador de su escuela decida. El enfoque de la escuela es detener el comportamiento de preocupación.   El objetivo es mantener a los estudiantes seguros.</a:t>
            </a:r>
            <a:endParaRPr lang="en-US" i="1" dirty="0">
              <a:ea typeface="Calibri"/>
              <a:cs typeface="Calibri"/>
            </a:endParaRPr>
          </a:p>
        </p:txBody>
      </p:sp>
    </p:spTree>
    <p:extLst>
      <p:ext uri="{BB962C8B-B14F-4D97-AF65-F5344CB8AC3E}">
        <p14:creationId xmlns:p14="http://schemas.microsoft.com/office/powerpoint/2010/main" val="15713720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ave 3">
            <a:extLst>
              <a:ext uri="{FF2B5EF4-FFF2-40B4-BE49-F238E27FC236}">
                <a16:creationId xmlns:a16="http://schemas.microsoft.com/office/drawing/2014/main" id="{1652FD58-5993-4A03-84D2-97A7BFD7F442}"/>
              </a:ext>
            </a:extLst>
          </p:cNvPr>
          <p:cNvSpPr/>
          <p:nvPr/>
        </p:nvSpPr>
        <p:spPr>
          <a:xfrm>
            <a:off x="250782" y="436102"/>
            <a:ext cx="11037294" cy="970156"/>
          </a:xfrm>
          <a:prstGeom prst="wav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C54CCF-F2C9-4B71-87F9-EFFDD87B05AF}"/>
              </a:ext>
            </a:extLst>
          </p:cNvPr>
          <p:cNvSpPr>
            <a:spLocks noGrp="1"/>
          </p:cNvSpPr>
          <p:nvPr>
            <p:ph type="title"/>
          </p:nvPr>
        </p:nvSpPr>
        <p:spPr>
          <a:xfrm>
            <a:off x="511629" y="436102"/>
            <a:ext cx="10515600" cy="1282674"/>
          </a:xfrm>
        </p:spPr>
        <p:txBody>
          <a:bodyPr>
            <a:normAutofit fontScale="90000"/>
          </a:bodyPr>
          <a:lstStyle/>
          <a:p>
            <a:r>
              <a:rPr lang="es-ES" dirty="0"/>
              <a:t>Quién y cómo reportar incidentes – Para padres</a:t>
            </a:r>
            <a:endParaRPr lang="en-US" dirty="0"/>
          </a:p>
        </p:txBody>
      </p:sp>
      <p:sp>
        <p:nvSpPr>
          <p:cNvPr id="3" name="Content Placeholder 2">
            <a:extLst>
              <a:ext uri="{FF2B5EF4-FFF2-40B4-BE49-F238E27FC236}">
                <a16:creationId xmlns:a16="http://schemas.microsoft.com/office/drawing/2014/main" id="{1FC990F6-E41B-4588-B537-18FFBB494175}"/>
              </a:ext>
            </a:extLst>
          </p:cNvPr>
          <p:cNvSpPr>
            <a:spLocks noGrp="1"/>
          </p:cNvSpPr>
          <p:nvPr>
            <p:ph idx="1"/>
          </p:nvPr>
        </p:nvSpPr>
        <p:spPr>
          <a:xfrm>
            <a:off x="275335" y="1718776"/>
            <a:ext cx="11641330" cy="5295888"/>
          </a:xfrm>
        </p:spPr>
        <p:txBody>
          <a:bodyPr vert="horz" lIns="91440" tIns="45720" rIns="91440" bIns="45720" rtlCol="0" anchor="t">
            <a:normAutofit fontScale="92500" lnSpcReduction="20000"/>
          </a:bodyPr>
          <a:lstStyle/>
          <a:p>
            <a:r>
              <a:rPr lang="es-ES" sz="2100" i="1" dirty="0">
                <a:ea typeface="Calibri"/>
                <a:cs typeface="Calibri"/>
              </a:rPr>
              <a:t>Concéntrese en las acciones, informe los hechos y los detalles.  Trabaje con la escuela para identificar el problema y la solución.</a:t>
            </a:r>
            <a:endParaRPr lang="en-US" sz="2100" i="1" dirty="0">
              <a:ea typeface="Calibri"/>
              <a:cs typeface="Calibri"/>
            </a:endParaRPr>
          </a:p>
          <a:p>
            <a:r>
              <a:rPr lang="es-ES" sz="2100" dirty="0">
                <a:ea typeface="Calibri"/>
                <a:cs typeface="Calibri"/>
              </a:rPr>
              <a:t>Página web de ISD: preocupación de seguridad en la parte superior de cualquier página web de ISD</a:t>
            </a:r>
            <a:r>
              <a:rPr lang="en-US" sz="2100" dirty="0">
                <a:ea typeface="Calibri"/>
                <a:cs typeface="Calibri"/>
              </a:rPr>
              <a:t>- </a:t>
            </a:r>
            <a:r>
              <a:rPr lang="en-US" sz="2100" dirty="0">
                <a:ea typeface="+mn-lt"/>
                <a:cs typeface="+mn-lt"/>
                <a:hlinkClick r:id="rId2"/>
              </a:rPr>
              <a:t>Safety Concern - Issaquah School District 411 (isd411.org)</a:t>
            </a:r>
            <a:endParaRPr lang="en-US" sz="2100" dirty="0">
              <a:ea typeface="Calibri"/>
              <a:cs typeface="Calibri"/>
            </a:endParaRPr>
          </a:p>
          <a:p>
            <a:r>
              <a:rPr lang="es-ES" sz="2100" b="1" dirty="0">
                <a:highlight>
                  <a:srgbClr val="FFFF00"/>
                </a:highlight>
              </a:rPr>
              <a:t>Es muy importante documentar siempre por escrito los incidentes de comportamiento mezquino o de odio</a:t>
            </a:r>
            <a:r>
              <a:rPr lang="en-US" sz="2100" b="1" dirty="0">
                <a:highlight>
                  <a:srgbClr val="FFFF00"/>
                </a:highlight>
              </a:rPr>
              <a:t>.</a:t>
            </a:r>
            <a:endParaRPr lang="en-US" sz="2100" b="1" dirty="0">
              <a:highlight>
                <a:srgbClr val="FFFF00"/>
              </a:highlight>
              <a:ea typeface="Calibri"/>
              <a:cs typeface="Calibri"/>
            </a:endParaRPr>
          </a:p>
          <a:p>
            <a:r>
              <a:rPr lang="es-ES" sz="2100" dirty="0"/>
              <a:t>Cuando los incidentes de odio y comportamiento mezquino no se abordan o no se denuncian, los estudiantes sufren, la escuela no puede abordar el problema, el problema se acumula y se intensifica</a:t>
            </a:r>
            <a:endParaRPr lang="en-US" sz="2100" dirty="0">
              <a:ea typeface="Calibri"/>
              <a:cs typeface="Calibri"/>
            </a:endParaRPr>
          </a:p>
          <a:p>
            <a:r>
              <a:rPr lang="es-ES" sz="2100" b="1" dirty="0"/>
              <a:t>Para incidentes por primera vez</a:t>
            </a:r>
            <a:r>
              <a:rPr lang="es-ES" sz="2100" dirty="0"/>
              <a:t>, se debe enviar un correo electrónico con los detalles al personal de la escuela.</a:t>
            </a:r>
            <a:endParaRPr lang="en-US" sz="2100" dirty="0">
              <a:ea typeface="Calibri"/>
              <a:cs typeface="Calibri"/>
            </a:endParaRPr>
          </a:p>
          <a:p>
            <a:pPr lvl="1"/>
            <a:r>
              <a:rPr lang="es-ES" sz="2100" dirty="0"/>
              <a:t>Si el incidente ocurrió en clase, envíelo al maestro y envíe una copia a un administrador de la escuela* si es necesario.
Si el incidente ocurrió en el almuerzo, el pasillo o el recreo, envíe el correo electrónico al administrador de la escuela*</a:t>
            </a:r>
            <a:endParaRPr lang="en-US" sz="2100" dirty="0">
              <a:ea typeface="Calibri"/>
              <a:cs typeface="Calibri"/>
            </a:endParaRPr>
          </a:p>
          <a:p>
            <a:r>
              <a:rPr lang="es-ES" sz="2100" b="1" dirty="0"/>
              <a:t>Si el problema no se detiene, </a:t>
            </a:r>
            <a:r>
              <a:rPr lang="es-ES" sz="2100" dirty="0"/>
              <a:t>envíe otro correo electrónico a todo el personal involucrado.  El padre está documentando un patrón de comportamiento.
Los estudiantes pueden reportar directamente a cualquier miembro del personal del distrito cuando se esté llevando a cabo acoso, intimidación o acoso. 
</a:t>
            </a:r>
            <a:r>
              <a:rPr lang="es-ES" sz="2100" b="1" dirty="0">
                <a:highlight>
                  <a:srgbClr val="FFFF00"/>
                </a:highlight>
              </a:rPr>
              <a:t>Para los padres, la documentación escrita es clave para informar de incidentes</a:t>
            </a:r>
            <a:r>
              <a:rPr lang="es-ES" sz="2100" b="1" dirty="0"/>
              <a:t>. </a:t>
            </a:r>
            <a:r>
              <a:rPr lang="es-ES" sz="2100" dirty="0"/>
              <a:t>(En el idioma preferido de los padres)</a:t>
            </a:r>
            <a:r>
              <a:rPr lang="en-US" sz="2100" b="1" i="1" dirty="0">
                <a:ea typeface="Calibri" panose="020F0502020204030204"/>
                <a:cs typeface="Calibri" panose="020F0502020204030204"/>
              </a:rPr>
              <a:t>*</a:t>
            </a:r>
          </a:p>
          <a:p>
            <a:r>
              <a:rPr lang="en-US" sz="1800" b="1" i="1" dirty="0" err="1">
                <a:ea typeface="Calibri" panose="020F0502020204030204"/>
                <a:cs typeface="Calibri" panose="020F0502020204030204"/>
              </a:rPr>
              <a:t>Administrador</a:t>
            </a:r>
            <a:r>
              <a:rPr lang="en-US" sz="1800" b="1" i="1" dirty="0">
                <a:ea typeface="Calibri" panose="020F0502020204030204"/>
                <a:cs typeface="Calibri" panose="020F0502020204030204"/>
              </a:rPr>
              <a:t> de la </a:t>
            </a:r>
            <a:r>
              <a:rPr lang="en-US" sz="1800" b="1" i="1" dirty="0" err="1">
                <a:ea typeface="Calibri" panose="020F0502020204030204"/>
                <a:cs typeface="Calibri" panose="020F0502020204030204"/>
              </a:rPr>
              <a:t>escuela</a:t>
            </a:r>
            <a:r>
              <a:rPr lang="en-US" sz="1800" b="1" i="1" dirty="0">
                <a:ea typeface="Calibri" panose="020F0502020204030204"/>
                <a:cs typeface="Calibri" panose="020F0502020204030204"/>
              </a:rPr>
              <a:t>: director, subdirector o </a:t>
            </a:r>
            <a:r>
              <a:rPr lang="en-US" sz="1800" b="1" i="1" dirty="0" err="1">
                <a:ea typeface="Calibri" panose="020F0502020204030204"/>
                <a:cs typeface="Calibri" panose="020F0502020204030204"/>
              </a:rPr>
              <a:t>decano</a:t>
            </a:r>
            <a:r>
              <a:rPr lang="en-US" sz="1800" b="1" i="1" dirty="0">
                <a:ea typeface="Calibri" panose="020F0502020204030204"/>
                <a:cs typeface="Calibri" panose="020F0502020204030204"/>
              </a:rPr>
              <a:t> de </a:t>
            </a:r>
            <a:r>
              <a:rPr lang="en-US" sz="1800" b="1" i="1" dirty="0" err="1">
                <a:ea typeface="Calibri" panose="020F0502020204030204"/>
                <a:cs typeface="Calibri" panose="020F0502020204030204"/>
              </a:rPr>
              <a:t>estudiantes</a:t>
            </a:r>
            <a:endParaRPr lang="en-US" dirty="0">
              <a:ea typeface="Calibri" panose="020F0502020204030204"/>
              <a:cs typeface="Calibri" panose="020F0502020204030204"/>
            </a:endParaRPr>
          </a:p>
        </p:txBody>
      </p:sp>
    </p:spTree>
    <p:extLst>
      <p:ext uri="{BB962C8B-B14F-4D97-AF65-F5344CB8AC3E}">
        <p14:creationId xmlns:p14="http://schemas.microsoft.com/office/powerpoint/2010/main" val="6564262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5C4C2-7D9A-4F5F-AC43-EE2F8831758A}"/>
              </a:ext>
            </a:extLst>
          </p:cNvPr>
          <p:cNvSpPr>
            <a:spLocks noGrp="1"/>
          </p:cNvSpPr>
          <p:nvPr>
            <p:ph type="title"/>
          </p:nvPr>
        </p:nvSpPr>
        <p:spPr>
          <a:xfrm>
            <a:off x="330696" y="697620"/>
            <a:ext cx="10515600" cy="1282674"/>
          </a:xfrm>
        </p:spPr>
        <p:txBody>
          <a:bodyPr/>
          <a:lstStyle/>
          <a:p>
            <a:r>
              <a:rPr lang="en-US" dirty="0" err="1">
                <a:hlinkClick r:id="rId2"/>
              </a:rPr>
              <a:t>Reportes</a:t>
            </a:r>
            <a:endParaRPr lang="en-US" dirty="0"/>
          </a:p>
        </p:txBody>
      </p:sp>
      <p:sp>
        <p:nvSpPr>
          <p:cNvPr id="3" name="Content Placeholder 2">
            <a:extLst>
              <a:ext uri="{FF2B5EF4-FFF2-40B4-BE49-F238E27FC236}">
                <a16:creationId xmlns:a16="http://schemas.microsoft.com/office/drawing/2014/main" id="{CB787F26-0CF9-41C1-88CB-9B4247183065}"/>
              </a:ext>
            </a:extLst>
          </p:cNvPr>
          <p:cNvSpPr>
            <a:spLocks noGrp="1"/>
          </p:cNvSpPr>
          <p:nvPr>
            <p:ph idx="1"/>
          </p:nvPr>
        </p:nvSpPr>
        <p:spPr>
          <a:xfrm>
            <a:off x="206236" y="1830620"/>
            <a:ext cx="11655068" cy="4715146"/>
          </a:xfrm>
        </p:spPr>
        <p:txBody>
          <a:bodyPr vert="horz" lIns="91440" tIns="45720" rIns="91440" bIns="45720" rtlCol="0" anchor="t">
            <a:normAutofit fontScale="92500" lnSpcReduction="20000"/>
          </a:bodyPr>
          <a:lstStyle/>
          <a:p>
            <a:r>
              <a:rPr lang="en-US" sz="2000" dirty="0" err="1">
                <a:hlinkClick r:id="rId3"/>
              </a:rPr>
              <a:t>Reporte</a:t>
            </a:r>
            <a:r>
              <a:rPr lang="en-US" sz="2000" dirty="0">
                <a:hlinkClick r:id="rId3"/>
              </a:rPr>
              <a:t> </a:t>
            </a:r>
            <a:r>
              <a:rPr lang="en-US" sz="2000" dirty="0" err="1">
                <a:hlinkClick r:id="rId3"/>
              </a:rPr>
              <a:t>anonimo</a:t>
            </a:r>
            <a:r>
              <a:rPr lang="en-US" sz="2000" dirty="0">
                <a:hlinkClick r:id="rId3"/>
              </a:rPr>
              <a:t> </a:t>
            </a:r>
            <a:r>
              <a:rPr lang="en-US" sz="2000" dirty="0"/>
              <a:t>– </a:t>
            </a:r>
            <a:r>
              <a:rPr lang="es-ES" sz="2000" dirty="0"/>
              <a:t>No se puede asignar ninguna medida disciplinaria basada únicamente en una denuncia anónima. Una investigación puede ocurrir o no. Los administradores pueden usar el informe como información para recopilar más datos o para observar el comportamiento de los estudiantes involucrados.</a:t>
            </a:r>
            <a:endParaRPr lang="en-US" sz="2000" dirty="0">
              <a:ea typeface="Calibri"/>
              <a:cs typeface="Calibri"/>
            </a:endParaRPr>
          </a:p>
          <a:p>
            <a:pPr lvl="1"/>
            <a:r>
              <a:rPr lang="es-ES" sz="2000" dirty="0"/>
              <a:t>Por lo general, lo hacen los estudiantes como testigos o los padres que han oído hablar de incidentes
No se menciona el nombre del informante, pero proporciona suficientes detalles para ayudar a la escuela a investigar la situación.</a:t>
            </a:r>
            <a:endParaRPr lang="en-US" sz="2000" dirty="0"/>
          </a:p>
          <a:p>
            <a:r>
              <a:rPr lang="en-US" sz="2000" dirty="0" err="1">
                <a:hlinkClick r:id="rId4"/>
              </a:rPr>
              <a:t>Reporte</a:t>
            </a:r>
            <a:r>
              <a:rPr lang="en-US" sz="2000" dirty="0">
                <a:hlinkClick r:id="rId4"/>
              </a:rPr>
              <a:t> informal </a:t>
            </a:r>
            <a:endParaRPr lang="en-US" sz="2000" dirty="0">
              <a:ea typeface="Calibri"/>
              <a:cs typeface="Calibri"/>
            </a:endParaRPr>
          </a:p>
          <a:p>
            <a:pPr lvl="1"/>
            <a:r>
              <a:rPr lang="es-ES" sz="2000" dirty="0"/>
              <a:t>Puede completar el formulario de denuncia informal o enviar un correo electrónico al personal de la escuela.
Clave para la denuncia: proporcione detalles sobre cuándo y dónde ocurrió el comportamiento, otros testigos estudiantiles, todos los detalles que pueda proporcionar.
Se llevará a cabo una conversación de seguimiento con los administradores de la escuela para recopilar más información y hablar sobre las medidas de apoyo que podrían ser necesarias.</a:t>
            </a:r>
            <a:endParaRPr lang="en-US" sz="2000" dirty="0">
              <a:ea typeface="Calibri"/>
              <a:cs typeface="Calibri"/>
            </a:endParaRPr>
          </a:p>
          <a:p>
            <a:pPr lvl="1"/>
            <a:endParaRPr lang="en-US" sz="2000" dirty="0">
              <a:ea typeface="Calibri"/>
              <a:cs typeface="Calibri"/>
            </a:endParaRPr>
          </a:p>
          <a:p>
            <a:r>
              <a:rPr lang="en-US" sz="2000" dirty="0" err="1">
                <a:ea typeface="Calibri"/>
                <a:cs typeface="Calibri"/>
                <a:hlinkClick r:id="rId5"/>
              </a:rPr>
              <a:t>Reporte</a:t>
            </a:r>
            <a:r>
              <a:rPr lang="en-US" sz="2000" dirty="0">
                <a:ea typeface="Calibri"/>
                <a:cs typeface="Calibri"/>
                <a:hlinkClick r:id="rId5"/>
              </a:rPr>
              <a:t> formal</a:t>
            </a:r>
            <a:r>
              <a:rPr lang="en-US" sz="2000" dirty="0"/>
              <a:t>– </a:t>
            </a:r>
            <a:r>
              <a:rPr lang="en-US" sz="2000" dirty="0">
                <a:hlinkClick r:id="rId6"/>
              </a:rPr>
              <a:t>Forma HIB </a:t>
            </a:r>
            <a:r>
              <a:rPr lang="en-US" sz="2000" dirty="0"/>
              <a:t>(</a:t>
            </a:r>
            <a:r>
              <a:rPr lang="es-ES" sz="2000" dirty="0"/>
              <a:t>en línea o en papel completo) – envíe un correo electrónico o entréguelo al director de la escuela</a:t>
            </a:r>
            <a:endParaRPr lang="en-US" sz="2000" dirty="0">
              <a:ea typeface="Calibri"/>
              <a:cs typeface="Calibri"/>
            </a:endParaRPr>
          </a:p>
          <a:p>
            <a:pPr marL="0" indent="0">
              <a:buNone/>
            </a:pPr>
            <a:endParaRPr lang="en-US" sz="1600" dirty="0">
              <a:ea typeface="Calibri"/>
              <a:cs typeface="Calibri"/>
            </a:endParaRPr>
          </a:p>
          <a:p>
            <a:pPr marL="0" indent="0">
              <a:buNone/>
            </a:pPr>
            <a:r>
              <a:rPr lang="es-ES" sz="2000" dirty="0">
                <a:ea typeface="Calibri" panose="020F0502020204030204"/>
                <a:cs typeface="Calibri" panose="020F0502020204030204"/>
              </a:rPr>
              <a:t>Asegúrese de incluir documentación/correos electrónicos anteriores y capturas de pantalla, si corresponde.</a:t>
            </a:r>
            <a:endParaRPr lang="en-US" sz="2000" dirty="0">
              <a:ea typeface="Calibri" panose="020F0502020204030204"/>
              <a:cs typeface="Calibri" panose="020F0502020204030204"/>
            </a:endParaRPr>
          </a:p>
        </p:txBody>
      </p:sp>
    </p:spTree>
    <p:extLst>
      <p:ext uri="{BB962C8B-B14F-4D97-AF65-F5344CB8AC3E}">
        <p14:creationId xmlns:p14="http://schemas.microsoft.com/office/powerpoint/2010/main" val="13853051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Wave 2">
            <a:extLst>
              <a:ext uri="{FF2B5EF4-FFF2-40B4-BE49-F238E27FC236}">
                <a16:creationId xmlns:a16="http://schemas.microsoft.com/office/drawing/2014/main" id="{32C2193D-C0CA-40EF-BD40-65C7CFE66922}"/>
              </a:ext>
            </a:extLst>
          </p:cNvPr>
          <p:cNvSpPr/>
          <p:nvPr/>
        </p:nvSpPr>
        <p:spPr>
          <a:xfrm>
            <a:off x="381555" y="925551"/>
            <a:ext cx="7245879" cy="707102"/>
          </a:xfrm>
          <a:prstGeom prst="wav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663FC57-330F-447C-85B0-1E824EA0A2F2}"/>
              </a:ext>
            </a:extLst>
          </p:cNvPr>
          <p:cNvSpPr>
            <a:spLocks noGrp="1"/>
          </p:cNvSpPr>
          <p:nvPr>
            <p:ph type="title"/>
          </p:nvPr>
        </p:nvSpPr>
        <p:spPr>
          <a:xfrm>
            <a:off x="319776" y="663721"/>
            <a:ext cx="10515600" cy="1282674"/>
          </a:xfrm>
        </p:spPr>
        <p:txBody>
          <a:bodyPr>
            <a:normAutofit/>
          </a:bodyPr>
          <a:lstStyle/>
          <a:p>
            <a:r>
              <a:rPr lang="es-ES" sz="3200" dirty="0"/>
              <a:t>Lo que sucede después de denunciar:</a:t>
            </a:r>
            <a:endParaRPr lang="en-US" sz="3200" dirty="0"/>
          </a:p>
        </p:txBody>
      </p:sp>
      <p:sp>
        <p:nvSpPr>
          <p:cNvPr id="6" name="TextBox 5">
            <a:extLst>
              <a:ext uri="{FF2B5EF4-FFF2-40B4-BE49-F238E27FC236}">
                <a16:creationId xmlns:a16="http://schemas.microsoft.com/office/drawing/2014/main" id="{637BF925-DBC2-4FD2-B881-54CB63475F84}"/>
              </a:ext>
            </a:extLst>
          </p:cNvPr>
          <p:cNvSpPr txBox="1"/>
          <p:nvPr/>
        </p:nvSpPr>
        <p:spPr>
          <a:xfrm>
            <a:off x="381555" y="1632653"/>
            <a:ext cx="11719332" cy="4801314"/>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s-ES" dirty="0"/>
              <a:t>El administrador de la escuela o el personal de la escuela se comunicarán con usted dentro de los 2 días escolares para confirmar la recepción.
Si se necesita información adicional, se programará una hora para reunirse (virtual o en persona) (padres, escuela y estudiante).</a:t>
            </a:r>
            <a:endParaRPr lang="en-US" dirty="0">
              <a:ea typeface="Calibri"/>
              <a:cs typeface="Calibri"/>
            </a:endParaRPr>
          </a:p>
          <a:p>
            <a:pPr marL="285750" indent="-285750">
              <a:buFont typeface="Arial" panose="020B0604020202020204" pitchFamily="34" charset="0"/>
              <a:buChar char="•"/>
            </a:pPr>
            <a:r>
              <a:rPr lang="es-ES" dirty="0"/>
              <a:t>Una queja formal no confidencial dará lugar a una investigación</a:t>
            </a:r>
            <a:endParaRPr lang="en-US" dirty="0">
              <a:ea typeface="Calibri"/>
              <a:cs typeface="Calibri"/>
            </a:endParaRPr>
          </a:p>
          <a:p>
            <a:pPr marL="285750" indent="-285750">
              <a:buFont typeface="Arial" panose="020B0604020202020204" pitchFamily="34" charset="0"/>
              <a:buChar char="•"/>
            </a:pPr>
            <a:endParaRPr lang="en-US" dirty="0">
              <a:ea typeface="Calibri"/>
              <a:cs typeface="Calibri"/>
            </a:endParaRPr>
          </a:p>
          <a:p>
            <a:pPr marL="742950" lvl="1" indent="-285750">
              <a:buFont typeface="Wingdings" panose="05000000000000000000" pitchFamily="2" charset="2"/>
              <a:buChar char="§"/>
            </a:pPr>
            <a:r>
              <a:rPr lang="es-ES" dirty="0"/>
              <a:t>Entrevista a ambas partes por separado
Entrevistar a los testigos
Discusión con la familia. Hágale saber a la escuela qué medidas de apoyo beneficiarían a su estudiante.
Revisión de denuncias previas que involucran tanto al denunciante como al presunto agresor
Revise cualquier material de video disponible (los padres pueden solicitar ver el material de video)</a:t>
            </a:r>
            <a:endParaRPr lang="en-US" dirty="0">
              <a:ea typeface="Calibri"/>
              <a:cs typeface="Calibri"/>
            </a:endParaRPr>
          </a:p>
          <a:p>
            <a:pPr marL="742950" lvl="1" indent="-285750">
              <a:buFont typeface="Wingdings" panose="05000000000000000000" pitchFamily="2" charset="2"/>
              <a:buChar char="§"/>
            </a:pPr>
            <a:endParaRPr lang="en-US" dirty="0">
              <a:ea typeface="Calibri"/>
              <a:cs typeface="Calibri"/>
            </a:endParaRPr>
          </a:p>
          <a:p>
            <a:pPr marL="285750" indent="-285750">
              <a:buFont typeface="Arial" panose="020B0604020202020204" pitchFamily="34" charset="0"/>
              <a:buChar char="•"/>
            </a:pPr>
            <a:r>
              <a:rPr lang="es-ES" dirty="0">
                <a:cs typeface="Calibri"/>
              </a:rPr>
              <a:t>Los padres serán informados cada 5 días sobre la investigación. 
Después de la investigación, se dará una respuesta por escrito al padre/tutor tanto del denunciante (persona que denunció) como del presunto agresor.</a:t>
            </a:r>
          </a:p>
          <a:p>
            <a:pPr marL="285750" indent="-285750">
              <a:buFont typeface="Arial" panose="020B0604020202020204" pitchFamily="34" charset="0"/>
              <a:buChar char="•"/>
            </a:pPr>
            <a:r>
              <a:rPr lang="es-ES" dirty="0">
                <a:solidFill>
                  <a:srgbClr val="FF0000"/>
                </a:solidFill>
              </a:rPr>
              <a:t>*Los padres de los estudiantes involucrados NO están conectados.  La escuela no se reunirá con los padres de ambas partes al mismo tiempo.</a:t>
            </a:r>
            <a:endParaRPr lang="en-US" dirty="0">
              <a:solidFill>
                <a:srgbClr val="FF0000"/>
              </a:solidFill>
              <a:ea typeface="Calibri"/>
              <a:cs typeface="Calibri"/>
            </a:endParaRPr>
          </a:p>
        </p:txBody>
      </p:sp>
    </p:spTree>
    <p:extLst>
      <p:ext uri="{BB962C8B-B14F-4D97-AF65-F5344CB8AC3E}">
        <p14:creationId xmlns:p14="http://schemas.microsoft.com/office/powerpoint/2010/main" val="34926558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Wave 4">
            <a:extLst>
              <a:ext uri="{FF2B5EF4-FFF2-40B4-BE49-F238E27FC236}">
                <a16:creationId xmlns:a16="http://schemas.microsoft.com/office/drawing/2014/main" id="{DF06ECB2-A925-4094-B503-8681AEAF53A3}"/>
              </a:ext>
            </a:extLst>
          </p:cNvPr>
          <p:cNvSpPr/>
          <p:nvPr/>
        </p:nvSpPr>
        <p:spPr>
          <a:xfrm>
            <a:off x="534585" y="347241"/>
            <a:ext cx="10686107" cy="1542055"/>
          </a:xfrm>
          <a:prstGeom prst="wav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8017DE-6000-4115-8F3D-D2168D7110E7}"/>
              </a:ext>
            </a:extLst>
          </p:cNvPr>
          <p:cNvSpPr>
            <a:spLocks noGrp="1"/>
          </p:cNvSpPr>
          <p:nvPr>
            <p:ph type="title"/>
          </p:nvPr>
        </p:nvSpPr>
        <p:spPr>
          <a:xfrm>
            <a:off x="450448" y="476931"/>
            <a:ext cx="10515600" cy="1282674"/>
          </a:xfrm>
        </p:spPr>
        <p:txBody>
          <a:bodyPr/>
          <a:lstStyle/>
          <a:p>
            <a:r>
              <a:rPr lang="en-US" dirty="0" err="1">
                <a:hlinkClick r:id="rId2"/>
              </a:rPr>
              <a:t>Comportamientos</a:t>
            </a:r>
            <a:r>
              <a:rPr lang="en-US" dirty="0">
                <a:hlinkClick r:id="rId2"/>
              </a:rPr>
              <a:t> y </a:t>
            </a:r>
            <a:r>
              <a:rPr lang="en-US" dirty="0" err="1">
                <a:hlinkClick r:id="rId2"/>
              </a:rPr>
              <a:t>acciones</a:t>
            </a:r>
            <a:r>
              <a:rPr lang="en-US" dirty="0">
                <a:hlinkClick r:id="rId2"/>
              </a:rPr>
              <a:t> </a:t>
            </a:r>
            <a:r>
              <a:rPr lang="en-US" dirty="0" err="1">
                <a:hlinkClick r:id="rId2"/>
              </a:rPr>
              <a:t>disciplinarias</a:t>
            </a:r>
            <a:endParaRPr lang="en-US" dirty="0"/>
          </a:p>
        </p:txBody>
      </p:sp>
      <p:pic>
        <p:nvPicPr>
          <p:cNvPr id="6" name="Picture 5">
            <a:extLst>
              <a:ext uri="{FF2B5EF4-FFF2-40B4-BE49-F238E27FC236}">
                <a16:creationId xmlns:a16="http://schemas.microsoft.com/office/drawing/2014/main" id="{9C3733CF-678A-4FA7-AA97-7F33586D2701}"/>
              </a:ext>
            </a:extLst>
          </p:cNvPr>
          <p:cNvPicPr>
            <a:picLocks noChangeAspect="1"/>
          </p:cNvPicPr>
          <p:nvPr/>
        </p:nvPicPr>
        <p:blipFill>
          <a:blip r:embed="rId3"/>
          <a:stretch>
            <a:fillRect/>
          </a:stretch>
        </p:blipFill>
        <p:spPr>
          <a:xfrm>
            <a:off x="534586" y="1467151"/>
            <a:ext cx="10021526" cy="5369383"/>
          </a:xfrm>
          <a:prstGeom prst="rect">
            <a:avLst/>
          </a:prstGeom>
        </p:spPr>
      </p:pic>
    </p:spTree>
    <p:extLst>
      <p:ext uri="{BB962C8B-B14F-4D97-AF65-F5344CB8AC3E}">
        <p14:creationId xmlns:p14="http://schemas.microsoft.com/office/powerpoint/2010/main" val="20551331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D472C-5B6B-4E2E-B881-56A0E5B0F9F9}"/>
              </a:ext>
            </a:extLst>
          </p:cNvPr>
          <p:cNvSpPr>
            <a:spLocks noGrp="1"/>
          </p:cNvSpPr>
          <p:nvPr>
            <p:ph type="title"/>
          </p:nvPr>
        </p:nvSpPr>
        <p:spPr/>
        <p:txBody>
          <a:bodyPr/>
          <a:lstStyle/>
          <a:p>
            <a:r>
              <a:rPr lang="en-US" dirty="0"/>
              <a:t>Plan de </a:t>
            </a:r>
            <a:r>
              <a:rPr lang="en-US" dirty="0" err="1"/>
              <a:t>Disciplina</a:t>
            </a:r>
            <a:r>
              <a:rPr lang="en-US" dirty="0"/>
              <a:t> </a:t>
            </a:r>
            <a:r>
              <a:rPr lang="en-US" dirty="0" err="1"/>
              <a:t>Progresiva</a:t>
            </a:r>
            <a:endParaRPr lang="en-US" dirty="0"/>
          </a:p>
        </p:txBody>
      </p:sp>
      <p:sp>
        <p:nvSpPr>
          <p:cNvPr id="3" name="Content Placeholder 2">
            <a:extLst>
              <a:ext uri="{FF2B5EF4-FFF2-40B4-BE49-F238E27FC236}">
                <a16:creationId xmlns:a16="http://schemas.microsoft.com/office/drawing/2014/main" id="{A6F63895-AE2F-4E27-A323-6E764E28CC29}"/>
              </a:ext>
            </a:extLst>
          </p:cNvPr>
          <p:cNvSpPr>
            <a:spLocks noGrp="1"/>
          </p:cNvSpPr>
          <p:nvPr>
            <p:ph idx="1"/>
          </p:nvPr>
        </p:nvSpPr>
        <p:spPr>
          <a:xfrm>
            <a:off x="695960" y="2493288"/>
            <a:ext cx="10515600" cy="3538723"/>
          </a:xfrm>
        </p:spPr>
        <p:txBody>
          <a:bodyPr vert="horz" lIns="91440" tIns="45720" rIns="91440" bIns="45720" rtlCol="0" anchor="t">
            <a:normAutofit fontScale="85000" lnSpcReduction="10000"/>
          </a:bodyPr>
          <a:lstStyle/>
          <a:p>
            <a:r>
              <a:rPr lang="es-ES" dirty="0"/>
              <a:t>La disciplina de otro estudiante no es compartida por las familias ni por otros estudiantes.
Nuestro objetivo es tener una consecuencia que ayude a cambiar el mal comportamiento de un estudiante y abordar la necesidad de ese estudiante.</a:t>
            </a:r>
            <a:endParaRPr lang="en-US" dirty="0">
              <a:ea typeface="Calibri"/>
              <a:cs typeface="Calibri"/>
            </a:endParaRPr>
          </a:p>
          <a:p>
            <a:r>
              <a:rPr lang="es-ES" dirty="0"/>
              <a:t>Factores en el tipo de consecuencia o disciplina</a:t>
            </a:r>
            <a:endParaRPr lang="en-US" dirty="0">
              <a:ea typeface="Calibri"/>
              <a:cs typeface="Calibri"/>
            </a:endParaRPr>
          </a:p>
          <a:p>
            <a:pPr marL="0" indent="0">
              <a:buNone/>
            </a:pPr>
            <a:r>
              <a:rPr lang="en-US" dirty="0"/>
              <a:t>   </a:t>
            </a:r>
            <a:r>
              <a:rPr lang="es-ES" dirty="0"/>
              <a:t>1ª ofensa
   Tipo de delito
   Gravedad de la ofensa
   Edad de desarrollo del estudiante</a:t>
            </a:r>
            <a:endParaRPr lang="en-US" dirty="0">
              <a:ea typeface="Calibri" panose="020F0502020204030204"/>
              <a:cs typeface="Calibri" panose="020F0502020204030204"/>
            </a:endParaRPr>
          </a:p>
        </p:txBody>
      </p:sp>
    </p:spTree>
    <p:extLst>
      <p:ext uri="{BB962C8B-B14F-4D97-AF65-F5344CB8AC3E}">
        <p14:creationId xmlns:p14="http://schemas.microsoft.com/office/powerpoint/2010/main" val="25617466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ave 3">
            <a:extLst>
              <a:ext uri="{FF2B5EF4-FFF2-40B4-BE49-F238E27FC236}">
                <a16:creationId xmlns:a16="http://schemas.microsoft.com/office/drawing/2014/main" id="{0A3FF418-EBAF-4CD2-87E5-A42B680C4FFB}"/>
              </a:ext>
            </a:extLst>
          </p:cNvPr>
          <p:cNvSpPr/>
          <p:nvPr/>
        </p:nvSpPr>
        <p:spPr>
          <a:xfrm>
            <a:off x="381555" y="925551"/>
            <a:ext cx="8305245" cy="707102"/>
          </a:xfrm>
          <a:prstGeom prst="wav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1DA92EA-6404-40C0-88E7-EAC84A3CEE6D}"/>
              </a:ext>
            </a:extLst>
          </p:cNvPr>
          <p:cNvSpPr>
            <a:spLocks noGrp="1"/>
          </p:cNvSpPr>
          <p:nvPr>
            <p:ph type="title"/>
          </p:nvPr>
        </p:nvSpPr>
        <p:spPr>
          <a:xfrm>
            <a:off x="228600" y="1085124"/>
            <a:ext cx="10515600" cy="1282674"/>
          </a:xfrm>
        </p:spPr>
        <p:txBody>
          <a:bodyPr>
            <a:normAutofit fontScale="90000"/>
          </a:bodyPr>
          <a:lstStyle/>
          <a:p>
            <a:r>
              <a:rPr lang="es-ES" dirty="0"/>
              <a:t>Respuesta disciplinaria a los informes</a:t>
            </a:r>
            <a:br>
              <a:rPr lang="en-US" dirty="0"/>
            </a:br>
            <a:endParaRPr lang="en-US" dirty="0"/>
          </a:p>
        </p:txBody>
      </p:sp>
      <p:sp>
        <p:nvSpPr>
          <p:cNvPr id="3" name="Content Placeholder 2">
            <a:extLst>
              <a:ext uri="{FF2B5EF4-FFF2-40B4-BE49-F238E27FC236}">
                <a16:creationId xmlns:a16="http://schemas.microsoft.com/office/drawing/2014/main" id="{E19BAAD4-7F5A-470D-A814-957AA5DC7582}"/>
              </a:ext>
            </a:extLst>
          </p:cNvPr>
          <p:cNvSpPr>
            <a:spLocks noGrp="1"/>
          </p:cNvSpPr>
          <p:nvPr>
            <p:ph idx="1"/>
          </p:nvPr>
        </p:nvSpPr>
        <p:spPr>
          <a:xfrm>
            <a:off x="838199" y="2042564"/>
            <a:ext cx="10735491" cy="4384362"/>
          </a:xfrm>
        </p:spPr>
        <p:txBody>
          <a:bodyPr vert="horz" lIns="91440" tIns="45720" rIns="91440" bIns="45720" rtlCol="0" anchor="t">
            <a:normAutofit fontScale="70000" lnSpcReduction="20000"/>
          </a:bodyPr>
          <a:lstStyle/>
          <a:p>
            <a:r>
              <a:rPr lang="es-ES" dirty="0"/>
              <a:t>Único: basado en el estudiante específico que realiza ese comportamiento específico</a:t>
            </a:r>
            <a:endParaRPr lang="en-US" dirty="0"/>
          </a:p>
          <a:p>
            <a:pPr lvl="1"/>
            <a:r>
              <a:rPr lang="es-ES" dirty="0"/>
              <a:t>Educación: conversación, enseñanza, consejería
Los recursos pueden incluir derivaciones de salud mental
Apoyos socioemocionales, 
Plan de seguridad de los estudiantes, como "Sin contacto", área de juego durante el recreo, plan para la hora del almuerzo
Diferentes rutas de senderismo
Detención después de la escuela o los sábados (escuela secundaria)
Otras consecuencias</a:t>
            </a:r>
            <a:endParaRPr lang="en-US" dirty="0">
              <a:ea typeface="Calibri"/>
              <a:cs typeface="Calibri"/>
            </a:endParaRPr>
          </a:p>
          <a:p>
            <a:r>
              <a:rPr lang="es-ES" dirty="0"/>
              <a:t>Los grados de primaria pueden tener círculos o discusiones en clase, trabajar con el consejero escolar o el administrador, sentarse en la oficina para realizar actividades como reflexión sobre el comportamiento
Las leyes disciplinarias del estado de Washington han cambiado.
El objetivo de la escuela es ENSEÑAR
Sacar a los estudiantes de la escuela no es parte del plan a menos que se trate de situaciones o circunstancias extremas.</a:t>
            </a:r>
            <a:endParaRPr lang="en-US" dirty="0"/>
          </a:p>
        </p:txBody>
      </p:sp>
    </p:spTree>
    <p:extLst>
      <p:ext uri="{BB962C8B-B14F-4D97-AF65-F5344CB8AC3E}">
        <p14:creationId xmlns:p14="http://schemas.microsoft.com/office/powerpoint/2010/main" val="24789376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7CE79-333E-4911-95B9-5E58F28F7241}"/>
              </a:ext>
            </a:extLst>
          </p:cNvPr>
          <p:cNvSpPr>
            <a:spLocks noGrp="1"/>
          </p:cNvSpPr>
          <p:nvPr>
            <p:ph type="title"/>
          </p:nvPr>
        </p:nvSpPr>
        <p:spPr>
          <a:xfrm>
            <a:off x="367938" y="1347512"/>
            <a:ext cx="10515600" cy="1282674"/>
          </a:xfrm>
        </p:spPr>
        <p:txBody>
          <a:bodyPr/>
          <a:lstStyle/>
          <a:p>
            <a:r>
              <a:rPr lang="es-ES" dirty="0"/>
              <a:t>Comunicación con la escuela en persona</a:t>
            </a:r>
            <a:endParaRPr lang="en-US" dirty="0"/>
          </a:p>
        </p:txBody>
      </p:sp>
      <p:sp>
        <p:nvSpPr>
          <p:cNvPr id="3" name="Content Placeholder 2">
            <a:extLst>
              <a:ext uri="{FF2B5EF4-FFF2-40B4-BE49-F238E27FC236}">
                <a16:creationId xmlns:a16="http://schemas.microsoft.com/office/drawing/2014/main" id="{B6AC782E-C9E0-4622-8E8F-C99A0683BEBA}"/>
              </a:ext>
            </a:extLst>
          </p:cNvPr>
          <p:cNvSpPr>
            <a:spLocks noGrp="1"/>
          </p:cNvSpPr>
          <p:nvPr>
            <p:ph idx="1"/>
          </p:nvPr>
        </p:nvSpPr>
        <p:spPr>
          <a:xfrm>
            <a:off x="817788" y="2351296"/>
            <a:ext cx="11006273" cy="3690767"/>
          </a:xfrm>
        </p:spPr>
        <p:txBody>
          <a:bodyPr vert="horz" lIns="91440" tIns="45720" rIns="91440" bIns="45720" rtlCol="0" anchor="t">
            <a:normAutofit/>
          </a:bodyPr>
          <a:lstStyle/>
          <a:p>
            <a:r>
              <a:rPr lang="es-ES" dirty="0"/>
              <a:t>Es importante llamar a la escuela y hacer una cita con un administrador.
Haga un seguimiento de cualquier conversación con un correo electrónico para que tenga la información discutida por escrito.
Es importante mantener la calma y trabajar en cooperación con la escuela. 
Reconozca que puede haber un lado diferente de la historia que lo que se comparte con usted en casa.
Colabore para mantener a su hijo seguro.</a:t>
            </a:r>
            <a:endParaRPr lang="en-US" dirty="0"/>
          </a:p>
        </p:txBody>
      </p:sp>
    </p:spTree>
    <p:extLst>
      <p:ext uri="{BB962C8B-B14F-4D97-AF65-F5344CB8AC3E}">
        <p14:creationId xmlns:p14="http://schemas.microsoft.com/office/powerpoint/2010/main" val="31667936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B7672-3E0B-4A60-A2D6-7B1284275FB4}"/>
              </a:ext>
            </a:extLst>
          </p:cNvPr>
          <p:cNvSpPr>
            <a:spLocks noGrp="1"/>
          </p:cNvSpPr>
          <p:nvPr>
            <p:ph type="title"/>
          </p:nvPr>
        </p:nvSpPr>
        <p:spPr>
          <a:xfrm>
            <a:off x="449701" y="1720528"/>
            <a:ext cx="10515600" cy="1282674"/>
          </a:xfrm>
        </p:spPr>
        <p:txBody>
          <a:bodyPr>
            <a:normAutofit fontScale="90000"/>
          </a:bodyPr>
          <a:lstStyle/>
          <a:p>
            <a:r>
              <a:rPr lang="es-ES" dirty="0"/>
              <a:t>¿Qué se puede compartir sobre los incidentes?</a:t>
            </a:r>
            <a:endParaRPr lang="en-US" dirty="0"/>
          </a:p>
        </p:txBody>
      </p:sp>
      <p:sp>
        <p:nvSpPr>
          <p:cNvPr id="3" name="Content Placeholder 2">
            <a:extLst>
              <a:ext uri="{FF2B5EF4-FFF2-40B4-BE49-F238E27FC236}">
                <a16:creationId xmlns:a16="http://schemas.microsoft.com/office/drawing/2014/main" id="{4D96EB85-E2AB-47E6-8581-3183ACC1439C}"/>
              </a:ext>
            </a:extLst>
          </p:cNvPr>
          <p:cNvSpPr>
            <a:spLocks noGrp="1"/>
          </p:cNvSpPr>
          <p:nvPr>
            <p:ph idx="1"/>
          </p:nvPr>
        </p:nvSpPr>
        <p:spPr>
          <a:xfrm>
            <a:off x="960119" y="2484580"/>
            <a:ext cx="10625997" cy="3698506"/>
          </a:xfrm>
        </p:spPr>
        <p:txBody>
          <a:bodyPr vert="horz" lIns="91440" tIns="45720" rIns="91440" bIns="45720" rtlCol="0" anchor="t">
            <a:normAutofit/>
          </a:bodyPr>
          <a:lstStyle/>
          <a:p>
            <a:pPr marL="0" indent="0">
              <a:buNone/>
            </a:pPr>
            <a:endParaRPr lang="en-US" dirty="0">
              <a:ea typeface="Calibri"/>
              <a:cs typeface="Calibri"/>
            </a:endParaRPr>
          </a:p>
          <a:p>
            <a:pPr marL="0" indent="0">
              <a:buNone/>
            </a:pPr>
            <a:r>
              <a:rPr lang="es-ES" dirty="0">
                <a:ea typeface="Calibri"/>
                <a:cs typeface="Calibri"/>
              </a:rPr>
              <a:t>El estudiante y la familia que reportaron el incidente no son notificados sobre las consecuencias de los otros estudiantes involucrados en el incidente. (no se comparten nombres, no se dan detalles, los padres no están conectados entre sí)</a:t>
            </a:r>
            <a:endParaRPr lang="en-US" dirty="0">
              <a:ea typeface="Calibri"/>
              <a:cs typeface="Calibri"/>
            </a:endParaRPr>
          </a:p>
        </p:txBody>
      </p:sp>
    </p:spTree>
    <p:extLst>
      <p:ext uri="{BB962C8B-B14F-4D97-AF65-F5344CB8AC3E}">
        <p14:creationId xmlns:p14="http://schemas.microsoft.com/office/powerpoint/2010/main" val="36700564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781B8-0F5A-4842-8546-B38F890330B8}"/>
              </a:ext>
            </a:extLst>
          </p:cNvPr>
          <p:cNvSpPr>
            <a:spLocks noGrp="1"/>
          </p:cNvSpPr>
          <p:nvPr>
            <p:ph type="title"/>
          </p:nvPr>
        </p:nvSpPr>
        <p:spPr>
          <a:xfrm>
            <a:off x="277283" y="1386760"/>
            <a:ext cx="10515600" cy="1282674"/>
          </a:xfrm>
        </p:spPr>
        <p:txBody>
          <a:bodyPr>
            <a:normAutofit fontScale="90000"/>
          </a:bodyPr>
          <a:lstStyle/>
          <a:p>
            <a:pPr algn="ctr"/>
            <a:r>
              <a:rPr lang="es-ES" dirty="0"/>
              <a:t>Seguimiento después de un incidente – Consejos para padres</a:t>
            </a:r>
            <a:endParaRPr lang="en-US" dirty="0"/>
          </a:p>
        </p:txBody>
      </p:sp>
      <p:sp>
        <p:nvSpPr>
          <p:cNvPr id="3" name="Content Placeholder 2">
            <a:extLst>
              <a:ext uri="{FF2B5EF4-FFF2-40B4-BE49-F238E27FC236}">
                <a16:creationId xmlns:a16="http://schemas.microsoft.com/office/drawing/2014/main" id="{6CE442BD-4365-413A-96C4-F19F9F766A93}"/>
              </a:ext>
            </a:extLst>
          </p:cNvPr>
          <p:cNvSpPr>
            <a:spLocks noGrp="1"/>
          </p:cNvSpPr>
          <p:nvPr>
            <p:ph idx="1"/>
          </p:nvPr>
        </p:nvSpPr>
        <p:spPr>
          <a:xfrm>
            <a:off x="795867" y="2553044"/>
            <a:ext cx="10515600" cy="3538723"/>
          </a:xfrm>
        </p:spPr>
        <p:txBody>
          <a:bodyPr vert="horz" lIns="91440" tIns="45720" rIns="91440" bIns="45720" rtlCol="0" anchor="t">
            <a:noAutofit/>
          </a:bodyPr>
          <a:lstStyle/>
          <a:p>
            <a:r>
              <a:rPr lang="es-ES" sz="2400" dirty="0"/>
              <a:t>Los padres necesitan tener conversaciones continuas con sus hijos.  Comunícate con tu hijo: no para recordárselo continuamente o traumatizarlo, sino para que lo comuniques 
Las familias deben enfocarse en el resultado y el bienestar de sus hijos.
Si el problema sigue siendo un problema, envíe un correo electrónico al administrador con los detalles del incidente.
Pida un control semanal con el estudiante por parte del personal de la escuela (consejero escolar, AP, personal de confianza) como medida de apoyo para ayudar a superar el incidente.</a:t>
            </a:r>
            <a:endParaRPr lang="en-US" sz="2400" dirty="0">
              <a:ea typeface="Calibri"/>
              <a:cs typeface="Calibri"/>
            </a:endParaRPr>
          </a:p>
        </p:txBody>
      </p:sp>
    </p:spTree>
    <p:extLst>
      <p:ext uri="{BB962C8B-B14F-4D97-AF65-F5344CB8AC3E}">
        <p14:creationId xmlns:p14="http://schemas.microsoft.com/office/powerpoint/2010/main" val="26928352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ave 3">
            <a:extLst>
              <a:ext uri="{FF2B5EF4-FFF2-40B4-BE49-F238E27FC236}">
                <a16:creationId xmlns:a16="http://schemas.microsoft.com/office/drawing/2014/main" id="{FD2714A8-B571-4787-AE64-0F3823830154}"/>
              </a:ext>
            </a:extLst>
          </p:cNvPr>
          <p:cNvSpPr/>
          <p:nvPr/>
        </p:nvSpPr>
        <p:spPr>
          <a:xfrm>
            <a:off x="381555" y="791737"/>
            <a:ext cx="7245879" cy="840916"/>
          </a:xfrm>
          <a:prstGeom prst="wav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2CDE0A-3DEE-4238-9C52-1DB3ABA88180}"/>
              </a:ext>
            </a:extLst>
          </p:cNvPr>
          <p:cNvSpPr>
            <a:spLocks noGrp="1"/>
          </p:cNvSpPr>
          <p:nvPr>
            <p:ph type="title"/>
          </p:nvPr>
        </p:nvSpPr>
        <p:spPr>
          <a:xfrm>
            <a:off x="290799" y="633444"/>
            <a:ext cx="10515600" cy="1282674"/>
          </a:xfrm>
        </p:spPr>
        <p:txBody>
          <a:bodyPr/>
          <a:lstStyle/>
          <a:p>
            <a:r>
              <a:rPr lang="en-US" dirty="0" err="1"/>
              <a:t>Ciberacoso</a:t>
            </a:r>
            <a:r>
              <a:rPr lang="en-US" dirty="0"/>
              <a:t>/</a:t>
            </a:r>
            <a:r>
              <a:rPr lang="en-US" dirty="0" err="1"/>
              <a:t>Incidentes</a:t>
            </a:r>
            <a:r>
              <a:rPr lang="en-US" dirty="0"/>
              <a:t> en </a:t>
            </a:r>
            <a:r>
              <a:rPr lang="en-US" dirty="0" err="1"/>
              <a:t>línea</a:t>
            </a:r>
            <a:endParaRPr lang="en-US" dirty="0"/>
          </a:p>
        </p:txBody>
      </p:sp>
      <p:sp>
        <p:nvSpPr>
          <p:cNvPr id="3" name="Content Placeholder 2">
            <a:extLst>
              <a:ext uri="{FF2B5EF4-FFF2-40B4-BE49-F238E27FC236}">
                <a16:creationId xmlns:a16="http://schemas.microsoft.com/office/drawing/2014/main" id="{F2F5B57A-A941-4EE3-A2FF-BF51EECEEB1F}"/>
              </a:ext>
            </a:extLst>
          </p:cNvPr>
          <p:cNvSpPr>
            <a:spLocks noGrp="1"/>
          </p:cNvSpPr>
          <p:nvPr>
            <p:ph idx="1"/>
          </p:nvPr>
        </p:nvSpPr>
        <p:spPr>
          <a:xfrm>
            <a:off x="-1" y="1793174"/>
            <a:ext cx="11901201" cy="4881880"/>
          </a:xfrm>
        </p:spPr>
        <p:txBody>
          <a:bodyPr vert="horz" lIns="91440" tIns="45720" rIns="91440" bIns="45720" rtlCol="0" anchor="t">
            <a:normAutofit fontScale="85000" lnSpcReduction="20000"/>
          </a:bodyPr>
          <a:lstStyle/>
          <a:p>
            <a:r>
              <a:rPr lang="es-ES" dirty="0"/>
              <a:t>Las ofensas y el acoso a menudo ocurren en redes sociales como Snapchat, Instagram, </a:t>
            </a:r>
            <a:r>
              <a:rPr lang="es-ES" dirty="0" err="1"/>
              <a:t>Discord</a:t>
            </a:r>
            <a:r>
              <a:rPr lang="es-ES" dirty="0"/>
              <a:t>, </a:t>
            </a:r>
            <a:r>
              <a:rPr lang="es-ES" dirty="0" err="1"/>
              <a:t>TikTok</a:t>
            </a:r>
            <a:r>
              <a:rPr lang="es-ES" dirty="0"/>
              <a:t> y otras aplicaciones 
Estas aplicaciones tienen instrucciones sobre cómo denunciar cuentas preocupantes
Tome capturas de pantalla para documentar incidentes y compartirlos con la escuela: documentación</a:t>
            </a:r>
            <a:endParaRPr lang="en-US" dirty="0">
              <a:ea typeface="Calibri"/>
              <a:cs typeface="Calibri"/>
            </a:endParaRPr>
          </a:p>
          <a:p>
            <a:r>
              <a:rPr lang="es-ES" b="1" i="1" dirty="0">
                <a:ea typeface="Calibri"/>
                <a:cs typeface="Calibri"/>
              </a:rPr>
              <a:t>Hable con sus alumnos sobre cómo bloquear usuarios y sobre los chats grupales.</a:t>
            </a:r>
            <a:endParaRPr lang="en-US" b="1" i="1" dirty="0"/>
          </a:p>
          <a:p>
            <a:r>
              <a:rPr lang="es-ES" dirty="0">
                <a:ea typeface="Calibri"/>
                <a:cs typeface="Calibri"/>
              </a:rPr>
              <a:t>Tenga un plan familiar para encender la tecnología por la noche para que los estudiantes puedan concentrarse en el sueño</a:t>
            </a:r>
            <a:r>
              <a:rPr lang="en-US" dirty="0">
                <a:ea typeface="Calibri"/>
                <a:cs typeface="Calibri"/>
              </a:rPr>
              <a:t>.</a:t>
            </a:r>
          </a:p>
          <a:p>
            <a:r>
              <a:rPr lang="en-US" dirty="0" err="1"/>
              <a:t>Ciberacoso</a:t>
            </a:r>
            <a:endParaRPr lang="en-US" dirty="0">
              <a:ea typeface="Calibri"/>
              <a:cs typeface="Calibri"/>
            </a:endParaRPr>
          </a:p>
          <a:p>
            <a:pPr lvl="1"/>
            <a:r>
              <a:rPr lang="es-ES" dirty="0"/>
              <a:t>Reportar el incidente a la escuela 
También debe ser reportado a la policía, ya que viola la Ley Federal
La escuela investigará si está afectando el entorno escolar
Bloquear el número y reportar la cuenta del usuario a la aplicación
Asegúrese de que sus hijos sepan quién forma parte del chat grupal</a:t>
            </a:r>
            <a:endParaRPr lang="en-US" dirty="0">
              <a:ea typeface="Calibri"/>
              <a:cs typeface="Calibri"/>
            </a:endParaRPr>
          </a:p>
        </p:txBody>
      </p:sp>
    </p:spTree>
    <p:extLst>
      <p:ext uri="{BB962C8B-B14F-4D97-AF65-F5344CB8AC3E}">
        <p14:creationId xmlns:p14="http://schemas.microsoft.com/office/powerpoint/2010/main" val="39300353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CDE0A-3DEE-4238-9C52-1DB3ABA88180}"/>
              </a:ext>
            </a:extLst>
          </p:cNvPr>
          <p:cNvSpPr>
            <a:spLocks noGrp="1"/>
          </p:cNvSpPr>
          <p:nvPr>
            <p:ph type="title"/>
          </p:nvPr>
        </p:nvSpPr>
        <p:spPr>
          <a:xfrm>
            <a:off x="197636" y="897829"/>
            <a:ext cx="10515600" cy="1282674"/>
          </a:xfrm>
        </p:spPr>
        <p:txBody>
          <a:bodyPr/>
          <a:lstStyle/>
          <a:p>
            <a:r>
              <a:rPr lang="en-US" dirty="0" err="1"/>
              <a:t>Incidentes</a:t>
            </a:r>
            <a:r>
              <a:rPr lang="en-US" dirty="0"/>
              <a:t> </a:t>
            </a:r>
            <a:r>
              <a:rPr lang="en-US" dirty="0" err="1"/>
              <a:t>fuera</a:t>
            </a:r>
            <a:r>
              <a:rPr lang="en-US" dirty="0"/>
              <a:t> del campus</a:t>
            </a:r>
          </a:p>
        </p:txBody>
      </p:sp>
      <p:sp>
        <p:nvSpPr>
          <p:cNvPr id="3" name="Content Placeholder 2">
            <a:extLst>
              <a:ext uri="{FF2B5EF4-FFF2-40B4-BE49-F238E27FC236}">
                <a16:creationId xmlns:a16="http://schemas.microsoft.com/office/drawing/2014/main" id="{F2F5B57A-A941-4EE3-A2FF-BF51EECEEB1F}"/>
              </a:ext>
            </a:extLst>
          </p:cNvPr>
          <p:cNvSpPr>
            <a:spLocks noGrp="1"/>
          </p:cNvSpPr>
          <p:nvPr>
            <p:ph idx="1"/>
          </p:nvPr>
        </p:nvSpPr>
        <p:spPr>
          <a:xfrm>
            <a:off x="197636" y="1793174"/>
            <a:ext cx="11495006" cy="4881880"/>
          </a:xfrm>
        </p:spPr>
        <p:txBody>
          <a:bodyPr vert="horz" lIns="91440" tIns="45720" rIns="91440" bIns="45720" rtlCol="0" anchor="t">
            <a:normAutofit/>
          </a:bodyPr>
          <a:lstStyle/>
          <a:p>
            <a:pPr marL="0" indent="0">
              <a:buNone/>
            </a:pPr>
            <a:endParaRPr lang="en-US" dirty="0">
              <a:cs typeface="Calibri" panose="020F0502020204030204"/>
            </a:endParaRPr>
          </a:p>
          <a:p>
            <a:r>
              <a:rPr lang="es-ES" dirty="0"/>
              <a:t>Las peleas o incidentes entre estudiantes a menudo ocurren fuera de los límites de la escuela, en los vecindarios o en la comunidad.</a:t>
            </a:r>
            <a:endParaRPr lang="en-US" dirty="0">
              <a:ea typeface="Calibri"/>
              <a:cs typeface="Calibri"/>
            </a:endParaRPr>
          </a:p>
          <a:p>
            <a:pPr lvl="1"/>
            <a:r>
              <a:rPr lang="es-ES" dirty="0"/>
              <a:t>Los estudiantes aún pueden solicitar apoyo de la escuela si existe un conflicto conocido entre los estudiantes que podría incluir horarios de paso alternativos, diferentes senderos para caminar o acuerdos de no contacto
Las familias pueden denunciar estos incidentes a la policía: la escuela no puede abordar el problema fuera del campus</a:t>
            </a:r>
            <a:endParaRPr lang="en-US" dirty="0">
              <a:ea typeface="Calibri"/>
              <a:cs typeface="Calibri"/>
            </a:endParaRPr>
          </a:p>
        </p:txBody>
      </p:sp>
    </p:spTree>
    <p:extLst>
      <p:ext uri="{BB962C8B-B14F-4D97-AF65-F5344CB8AC3E}">
        <p14:creationId xmlns:p14="http://schemas.microsoft.com/office/powerpoint/2010/main" val="42410080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ave 3">
            <a:extLst>
              <a:ext uri="{FF2B5EF4-FFF2-40B4-BE49-F238E27FC236}">
                <a16:creationId xmlns:a16="http://schemas.microsoft.com/office/drawing/2014/main" id="{B3773BD4-6EF6-4E43-9B94-B2F21D930329}"/>
              </a:ext>
            </a:extLst>
          </p:cNvPr>
          <p:cNvSpPr/>
          <p:nvPr/>
        </p:nvSpPr>
        <p:spPr>
          <a:xfrm>
            <a:off x="493067" y="653733"/>
            <a:ext cx="10972245" cy="1892076"/>
          </a:xfrm>
          <a:prstGeom prst="wav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459878-964F-3974-9E38-B98C0F694D17}"/>
              </a:ext>
            </a:extLst>
          </p:cNvPr>
          <p:cNvSpPr>
            <a:spLocks noGrp="1"/>
          </p:cNvSpPr>
          <p:nvPr>
            <p:ph type="title"/>
          </p:nvPr>
        </p:nvSpPr>
        <p:spPr>
          <a:xfrm>
            <a:off x="838200" y="991316"/>
            <a:ext cx="10515600" cy="1282674"/>
          </a:xfrm>
        </p:spPr>
        <p:txBody>
          <a:bodyPr>
            <a:normAutofit fontScale="90000"/>
          </a:bodyPr>
          <a:lstStyle/>
          <a:p>
            <a:pPr algn="ctr"/>
            <a:r>
              <a:rPr lang="es-ES" dirty="0">
                <a:cs typeface="Calibri"/>
              </a:rPr>
              <a:t>La resolución de problemas es parte del proceso de aprendizaje</a:t>
            </a:r>
            <a:endParaRPr lang="en-US" dirty="0"/>
          </a:p>
        </p:txBody>
      </p:sp>
      <p:sp>
        <p:nvSpPr>
          <p:cNvPr id="3" name="Content Placeholder 2">
            <a:extLst>
              <a:ext uri="{FF2B5EF4-FFF2-40B4-BE49-F238E27FC236}">
                <a16:creationId xmlns:a16="http://schemas.microsoft.com/office/drawing/2014/main" id="{59FE0A89-9CA8-9DA5-9C7E-3FD91E681653}"/>
              </a:ext>
            </a:extLst>
          </p:cNvPr>
          <p:cNvSpPr>
            <a:spLocks noGrp="1"/>
          </p:cNvSpPr>
          <p:nvPr>
            <p:ph idx="1"/>
          </p:nvPr>
        </p:nvSpPr>
        <p:spPr/>
        <p:txBody>
          <a:bodyPr vert="horz" lIns="91440" tIns="45720" rIns="91440" bIns="45720" rtlCol="0" anchor="t">
            <a:normAutofit lnSpcReduction="10000"/>
          </a:bodyPr>
          <a:lstStyle/>
          <a:p>
            <a:r>
              <a:rPr lang="es-ES" dirty="0">
                <a:ea typeface="Calibri"/>
                <a:cs typeface="Calibri"/>
              </a:rPr>
              <a:t>Nuestros estudiantes están aprendiendo y creciendo
Cometerán errores
Nos asociaremos para ayudarlos a navegar estas situaciones
Queremos que todos nuestros estudiantes se sientan seguros y apoyados en la escuela
Nos hemos asociado con </a:t>
            </a:r>
            <a:r>
              <a:rPr lang="es-ES" dirty="0" err="1">
                <a:ea typeface="Calibri"/>
                <a:cs typeface="Calibri"/>
              </a:rPr>
              <a:t>Care</a:t>
            </a:r>
            <a:r>
              <a:rPr lang="es-ES" dirty="0">
                <a:ea typeface="Calibri"/>
                <a:cs typeface="Calibri"/>
              </a:rPr>
              <a:t> Solace para ayudar a nuestros estudiantes, padres y comunidad a conectarse con profesionales de la salud mental</a:t>
            </a:r>
            <a:endParaRPr lang="en-US" dirty="0">
              <a:ea typeface="Calibri"/>
              <a:cs typeface="Calibri"/>
            </a:endParaRPr>
          </a:p>
        </p:txBody>
      </p:sp>
    </p:spTree>
    <p:extLst>
      <p:ext uri="{BB962C8B-B14F-4D97-AF65-F5344CB8AC3E}">
        <p14:creationId xmlns:p14="http://schemas.microsoft.com/office/powerpoint/2010/main" val="42024659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3745B-421E-49E4-8C73-4C660AD10ED0}"/>
              </a:ext>
            </a:extLst>
          </p:cNvPr>
          <p:cNvSpPr>
            <a:spLocks noGrp="1"/>
          </p:cNvSpPr>
          <p:nvPr>
            <p:ph type="title"/>
          </p:nvPr>
        </p:nvSpPr>
        <p:spPr>
          <a:xfrm>
            <a:off x="960120" y="2430277"/>
            <a:ext cx="10515600" cy="1282674"/>
          </a:xfrm>
        </p:spPr>
        <p:txBody>
          <a:bodyPr>
            <a:normAutofit/>
          </a:bodyPr>
          <a:lstStyle/>
          <a:p>
            <a:pPr algn="ctr"/>
            <a:r>
              <a:rPr lang="en-US" sz="8000" dirty="0" err="1"/>
              <a:t>Asistencia</a:t>
            </a:r>
            <a:endParaRPr lang="en-US" sz="8000" dirty="0"/>
          </a:p>
        </p:txBody>
      </p:sp>
    </p:spTree>
    <p:extLst>
      <p:ext uri="{BB962C8B-B14F-4D97-AF65-F5344CB8AC3E}">
        <p14:creationId xmlns:p14="http://schemas.microsoft.com/office/powerpoint/2010/main" val="13225234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DF38B-C85D-4A7B-8CE1-BFD3A6D47E3F}"/>
              </a:ext>
            </a:extLst>
          </p:cNvPr>
          <p:cNvSpPr>
            <a:spLocks noGrp="1"/>
          </p:cNvSpPr>
          <p:nvPr>
            <p:ph type="title"/>
          </p:nvPr>
        </p:nvSpPr>
        <p:spPr>
          <a:xfrm>
            <a:off x="280851" y="1082655"/>
            <a:ext cx="10515600" cy="1282674"/>
          </a:xfrm>
        </p:spPr>
        <p:txBody>
          <a:bodyPr>
            <a:noAutofit/>
          </a:bodyPr>
          <a:lstStyle/>
          <a:p>
            <a:r>
              <a:rPr lang="en-US" b="1" dirty="0"/>
              <a:t>¡La </a:t>
            </a:r>
            <a:r>
              <a:rPr lang="en-US" b="1" dirty="0" err="1"/>
              <a:t>asistencia</a:t>
            </a:r>
            <a:r>
              <a:rPr lang="en-US" b="1" dirty="0"/>
              <a:t> </a:t>
            </a:r>
            <a:r>
              <a:rPr lang="en-US" b="1" dirty="0" err="1"/>
              <a:t>importa</a:t>
            </a:r>
            <a:r>
              <a:rPr lang="en-US" b="1" dirty="0"/>
              <a:t>!</a:t>
            </a:r>
          </a:p>
        </p:txBody>
      </p:sp>
      <p:sp>
        <p:nvSpPr>
          <p:cNvPr id="3" name="Content Placeholder 2">
            <a:extLst>
              <a:ext uri="{FF2B5EF4-FFF2-40B4-BE49-F238E27FC236}">
                <a16:creationId xmlns:a16="http://schemas.microsoft.com/office/drawing/2014/main" id="{22B5AE0F-043B-40C7-8C95-0E548530D0AA}"/>
              </a:ext>
            </a:extLst>
          </p:cNvPr>
          <p:cNvSpPr>
            <a:spLocks noGrp="1"/>
          </p:cNvSpPr>
          <p:nvPr>
            <p:ph idx="1"/>
          </p:nvPr>
        </p:nvSpPr>
        <p:spPr>
          <a:xfrm>
            <a:off x="777240" y="2242862"/>
            <a:ext cx="6206603" cy="4435730"/>
          </a:xfrm>
        </p:spPr>
        <p:txBody>
          <a:bodyPr>
            <a:normAutofit fontScale="77500" lnSpcReduction="20000"/>
          </a:bodyPr>
          <a:lstStyle/>
          <a:p>
            <a:pPr fontAlgn="base"/>
            <a:r>
              <a:rPr lang="es-ES" dirty="0"/>
              <a:t>Las investigaciones han demostrado que, por lo general,</a:t>
            </a:r>
            <a:r>
              <a:rPr lang="en-US" dirty="0"/>
              <a:t> </a:t>
            </a:r>
            <a:r>
              <a:rPr lang="es-ES" b="1" dirty="0"/>
              <a:t>Los estudiantes tardan tres días en ponerse al día con las tareas escolares por cada día que han perdido.</a:t>
            </a:r>
            <a:endParaRPr lang="en-US" b="1" dirty="0"/>
          </a:p>
          <a:p>
            <a:pPr fontAlgn="base"/>
            <a:r>
              <a:rPr lang="es-ES" dirty="0"/>
              <a:t>Desarrollar habilidades sociales y emocionales, incluida la autorregulación y la resolución de problemas.</a:t>
            </a:r>
            <a:endParaRPr lang="en-US" dirty="0"/>
          </a:p>
          <a:p>
            <a:pPr fontAlgn="base"/>
            <a:r>
              <a:rPr lang="es-ES" dirty="0"/>
              <a:t>Establezca un entorno que promueva un sentido de seguridad y pertenencia.</a:t>
            </a:r>
            <a:r>
              <a:rPr lang="en-US" dirty="0"/>
              <a:t>​</a:t>
            </a:r>
          </a:p>
          <a:p>
            <a:pPr fontAlgn="base"/>
            <a:r>
              <a:rPr lang="es-ES" dirty="0"/>
              <a:t>Priorizar el respeto y crear un espacio donde los estudiantes se sientan conectados con los adultos en el edificio y la cultura escolar.</a:t>
            </a:r>
            <a:endParaRPr lang="en-US" dirty="0"/>
          </a:p>
          <a:p>
            <a:pPr fontAlgn="base"/>
            <a:r>
              <a:rPr lang="es-ES" dirty="0"/>
              <a:t>Cuando los estudiantes se sienten conectados y apoyados por sus maestros, están más motivados para asistir y tienen mejores resultados académicos.</a:t>
            </a:r>
            <a:endParaRPr lang="en-US" dirty="0"/>
          </a:p>
        </p:txBody>
      </p:sp>
      <p:pic>
        <p:nvPicPr>
          <p:cNvPr id="4" name="Picture 3">
            <a:extLst>
              <a:ext uri="{FF2B5EF4-FFF2-40B4-BE49-F238E27FC236}">
                <a16:creationId xmlns:a16="http://schemas.microsoft.com/office/drawing/2014/main" id="{EA02DECF-0738-41F5-BF9D-20F7B1548117}"/>
              </a:ext>
            </a:extLst>
          </p:cNvPr>
          <p:cNvPicPr>
            <a:picLocks noChangeAspect="1"/>
          </p:cNvPicPr>
          <p:nvPr/>
        </p:nvPicPr>
        <p:blipFill>
          <a:blip r:embed="rId2"/>
          <a:stretch>
            <a:fillRect/>
          </a:stretch>
        </p:blipFill>
        <p:spPr>
          <a:xfrm>
            <a:off x="6983843" y="2365329"/>
            <a:ext cx="5141142" cy="2502762"/>
          </a:xfrm>
          <a:prstGeom prst="rect">
            <a:avLst/>
          </a:prstGeom>
        </p:spPr>
      </p:pic>
      <p:pic>
        <p:nvPicPr>
          <p:cNvPr id="5" name="Picture 4">
            <a:extLst>
              <a:ext uri="{FF2B5EF4-FFF2-40B4-BE49-F238E27FC236}">
                <a16:creationId xmlns:a16="http://schemas.microsoft.com/office/drawing/2014/main" id="{48C12A72-1115-4082-A742-DE9DC392ADFE}"/>
              </a:ext>
            </a:extLst>
          </p:cNvPr>
          <p:cNvPicPr>
            <a:picLocks noChangeAspect="1"/>
          </p:cNvPicPr>
          <p:nvPr/>
        </p:nvPicPr>
        <p:blipFill>
          <a:blip r:embed="rId3"/>
          <a:stretch>
            <a:fillRect/>
          </a:stretch>
        </p:blipFill>
        <p:spPr>
          <a:xfrm>
            <a:off x="7472657" y="4471710"/>
            <a:ext cx="4163514" cy="2321384"/>
          </a:xfrm>
          <a:prstGeom prst="rect">
            <a:avLst/>
          </a:prstGeom>
        </p:spPr>
      </p:pic>
    </p:spTree>
    <p:extLst>
      <p:ext uri="{BB962C8B-B14F-4D97-AF65-F5344CB8AC3E}">
        <p14:creationId xmlns:p14="http://schemas.microsoft.com/office/powerpoint/2010/main" val="30029395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7F0CB-0ADA-44E5-8702-6F5BB16227E2}"/>
              </a:ext>
            </a:extLst>
          </p:cNvPr>
          <p:cNvSpPr>
            <a:spLocks noGrp="1"/>
          </p:cNvSpPr>
          <p:nvPr>
            <p:ph type="title"/>
          </p:nvPr>
        </p:nvSpPr>
        <p:spPr>
          <a:xfrm>
            <a:off x="421640" y="957077"/>
            <a:ext cx="10515600" cy="1282674"/>
          </a:xfrm>
        </p:spPr>
        <p:txBody>
          <a:bodyPr/>
          <a:lstStyle/>
          <a:p>
            <a:r>
              <a:rPr lang="en-US" b="1" dirty="0"/>
              <a:t>Ley de </a:t>
            </a:r>
            <a:r>
              <a:rPr lang="en-US" b="1" dirty="0" err="1"/>
              <a:t>Asistencia</a:t>
            </a:r>
            <a:endParaRPr lang="en-US" b="1" dirty="0"/>
          </a:p>
        </p:txBody>
      </p:sp>
      <p:sp>
        <p:nvSpPr>
          <p:cNvPr id="3" name="Content Placeholder 2">
            <a:extLst>
              <a:ext uri="{FF2B5EF4-FFF2-40B4-BE49-F238E27FC236}">
                <a16:creationId xmlns:a16="http://schemas.microsoft.com/office/drawing/2014/main" id="{F5E744EC-08AD-40A9-B629-9660DDC02605}"/>
              </a:ext>
            </a:extLst>
          </p:cNvPr>
          <p:cNvSpPr>
            <a:spLocks noGrp="1"/>
          </p:cNvSpPr>
          <p:nvPr>
            <p:ph idx="1"/>
          </p:nvPr>
        </p:nvSpPr>
        <p:spPr>
          <a:xfrm>
            <a:off x="838200" y="1893067"/>
            <a:ext cx="6253480" cy="3105653"/>
          </a:xfrm>
        </p:spPr>
        <p:txBody>
          <a:bodyPr>
            <a:normAutofit fontScale="92500" lnSpcReduction="10000"/>
          </a:bodyPr>
          <a:lstStyle/>
          <a:p>
            <a:pPr fontAlgn="base"/>
            <a:r>
              <a:rPr lang="es-ES" dirty="0"/>
              <a:t>La ley estatal requiere que los niños de 8 a 17 años asistan a una escuela pública, una escuela privada o educación en el hogar.
Los niños de 6 o 7 años no están obligados a estar matriculados en la escuela.
Sin embargo, si los padres inscriben a su hijo de 6 o 7 años, el estudiante debe asistir a tiempo completo.</a:t>
            </a:r>
            <a:endParaRPr lang="en-US" dirty="0"/>
          </a:p>
          <a:p>
            <a:endParaRPr lang="en-US" dirty="0"/>
          </a:p>
        </p:txBody>
      </p:sp>
      <p:pic>
        <p:nvPicPr>
          <p:cNvPr id="4" name="Picture 3">
            <a:extLst>
              <a:ext uri="{FF2B5EF4-FFF2-40B4-BE49-F238E27FC236}">
                <a16:creationId xmlns:a16="http://schemas.microsoft.com/office/drawing/2014/main" id="{0316A58C-F0DC-4F98-9616-CDD9B213DFCC}"/>
              </a:ext>
            </a:extLst>
          </p:cNvPr>
          <p:cNvPicPr>
            <a:picLocks noChangeAspect="1"/>
          </p:cNvPicPr>
          <p:nvPr/>
        </p:nvPicPr>
        <p:blipFill>
          <a:blip r:embed="rId3"/>
          <a:stretch>
            <a:fillRect/>
          </a:stretch>
        </p:blipFill>
        <p:spPr>
          <a:xfrm>
            <a:off x="7091680" y="2687664"/>
            <a:ext cx="4742859" cy="2407180"/>
          </a:xfrm>
          <a:prstGeom prst="rect">
            <a:avLst/>
          </a:prstGeom>
        </p:spPr>
      </p:pic>
      <p:sp>
        <p:nvSpPr>
          <p:cNvPr id="5" name="TextBox 4">
            <a:extLst>
              <a:ext uri="{FF2B5EF4-FFF2-40B4-BE49-F238E27FC236}">
                <a16:creationId xmlns:a16="http://schemas.microsoft.com/office/drawing/2014/main" id="{B3FBAC27-1FE4-435A-A13B-404F20F42349}"/>
              </a:ext>
            </a:extLst>
          </p:cNvPr>
          <p:cNvSpPr txBox="1"/>
          <p:nvPr/>
        </p:nvSpPr>
        <p:spPr>
          <a:xfrm>
            <a:off x="553720" y="5131481"/>
            <a:ext cx="11084560" cy="1569660"/>
          </a:xfrm>
          <a:prstGeom prst="rect">
            <a:avLst/>
          </a:prstGeom>
          <a:noFill/>
        </p:spPr>
        <p:txBody>
          <a:bodyPr wrap="square" rtlCol="0">
            <a:spAutoFit/>
          </a:bodyPr>
          <a:lstStyle/>
          <a:p>
            <a:pPr fontAlgn="base"/>
            <a:r>
              <a:rPr lang="es-ES" sz="2400" dirty="0">
                <a:solidFill>
                  <a:srgbClr val="00B050"/>
                </a:solidFill>
              </a:rPr>
              <a:t>La ley exige muchas cosas a las escuelas, pero solo una cosa a los estudiantes: 
</a:t>
            </a:r>
            <a:r>
              <a:rPr lang="es-ES" sz="2400" b="1" u="sng" dirty="0">
                <a:solidFill>
                  <a:srgbClr val="00B050"/>
                </a:solidFill>
              </a:rPr>
              <a:t>Asistir a la escuela. </a:t>
            </a:r>
            <a:r>
              <a:rPr lang="es-ES" sz="2400" u="sng" dirty="0">
                <a:solidFill>
                  <a:srgbClr val="00B050"/>
                </a:solidFill>
              </a:rPr>
              <a:t> </a:t>
            </a:r>
            <a:r>
              <a:rPr lang="es-ES" sz="2400" dirty="0">
                <a:solidFill>
                  <a:srgbClr val="00B050"/>
                </a:solidFill>
              </a:rPr>
              <a:t>
Si un estudiante no asiste a la escuela, la ley requiere que el distrito escolar tome medidas.</a:t>
            </a:r>
            <a:endParaRPr lang="en-US" dirty="0"/>
          </a:p>
        </p:txBody>
      </p:sp>
    </p:spTree>
    <p:extLst>
      <p:ext uri="{BB962C8B-B14F-4D97-AF65-F5344CB8AC3E}">
        <p14:creationId xmlns:p14="http://schemas.microsoft.com/office/powerpoint/2010/main" val="26185586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C264A-4762-45D2-A923-F6C665E59324}"/>
              </a:ext>
            </a:extLst>
          </p:cNvPr>
          <p:cNvSpPr>
            <a:spLocks noGrp="1"/>
          </p:cNvSpPr>
          <p:nvPr>
            <p:ph type="title"/>
          </p:nvPr>
        </p:nvSpPr>
        <p:spPr>
          <a:xfrm>
            <a:off x="550818" y="637970"/>
            <a:ext cx="10515600" cy="1282674"/>
          </a:xfrm>
        </p:spPr>
        <p:txBody>
          <a:bodyPr/>
          <a:lstStyle/>
          <a:p>
            <a:r>
              <a:rPr lang="en-US" b="1" dirty="0" err="1"/>
              <a:t>Reporte</a:t>
            </a:r>
            <a:r>
              <a:rPr lang="en-US" b="1" dirty="0"/>
              <a:t> de </a:t>
            </a:r>
            <a:r>
              <a:rPr lang="en-US" b="1" dirty="0" err="1"/>
              <a:t>ausencias</a:t>
            </a:r>
            <a:endParaRPr lang="en-US" b="1" dirty="0"/>
          </a:p>
        </p:txBody>
      </p:sp>
      <p:sp>
        <p:nvSpPr>
          <p:cNvPr id="3" name="Content Placeholder 2">
            <a:extLst>
              <a:ext uri="{FF2B5EF4-FFF2-40B4-BE49-F238E27FC236}">
                <a16:creationId xmlns:a16="http://schemas.microsoft.com/office/drawing/2014/main" id="{77034055-51E0-4103-8B4E-C8307AA634CD}"/>
              </a:ext>
            </a:extLst>
          </p:cNvPr>
          <p:cNvSpPr>
            <a:spLocks noGrp="1"/>
          </p:cNvSpPr>
          <p:nvPr>
            <p:ph idx="1"/>
          </p:nvPr>
        </p:nvSpPr>
        <p:spPr>
          <a:xfrm>
            <a:off x="385355" y="1723875"/>
            <a:ext cx="6339536" cy="4896844"/>
          </a:xfrm>
        </p:spPr>
        <p:txBody>
          <a:bodyPr>
            <a:normAutofit fontScale="77500" lnSpcReduction="20000"/>
          </a:bodyPr>
          <a:lstStyle/>
          <a:p>
            <a:r>
              <a:rPr lang="en-US" dirty="0" err="1"/>
              <a:t>Llame</a:t>
            </a:r>
            <a:r>
              <a:rPr lang="en-US" dirty="0"/>
              <a:t> a la </a:t>
            </a:r>
            <a:r>
              <a:rPr lang="es-ES" dirty="0" err="1">
                <a:hlinkClick r:id="rId2"/>
              </a:rPr>
              <a:t>Linea</a:t>
            </a:r>
            <a:r>
              <a:rPr lang="es-ES" dirty="0">
                <a:hlinkClick r:id="rId2"/>
              </a:rPr>
              <a:t> de asistencia de la escuela</a:t>
            </a:r>
            <a:r>
              <a:rPr lang="en-US" dirty="0">
                <a:hlinkClick r:id="rId2"/>
              </a:rPr>
              <a:t> </a:t>
            </a:r>
            <a:r>
              <a:rPr lang="en-US" dirty="0"/>
              <a:t>office </a:t>
            </a:r>
            <a:r>
              <a:rPr lang="es-ES" dirty="0"/>
              <a:t>Usar el correo electrónico o el número de teléfono que se indica anteriormente para excusar la ausencia cada día.</a:t>
            </a:r>
            <a:endParaRPr lang="en-US" dirty="0"/>
          </a:p>
          <a:p>
            <a:pPr lvl="1"/>
            <a:r>
              <a:rPr lang="es-ES" dirty="0"/>
              <a:t>Proporcione el nombre del estudiante, el nivel de grado, la fecha de ausencia y el motivo de la ausencia.</a:t>
            </a:r>
            <a:endParaRPr lang="en-US" dirty="0"/>
          </a:p>
          <a:p>
            <a:r>
              <a:rPr lang="es-ES" dirty="0"/>
              <a:t>Cualquier ausencia se marca como injustificada si no se notifica a la oficina. 
Un estudiante que llega 2 o más horas después del inicio del día se considera ausente por la mañana. 
Un estudiante que se va 2 o más horas antes de la salida se considera ausente por la tarde. 
Si lleva a su hijo al médico por una enfermedad que causa ausencias, solicite una nota médica para la escuela.</a:t>
            </a:r>
            <a:endParaRPr lang="en-US" dirty="0"/>
          </a:p>
        </p:txBody>
      </p:sp>
      <p:pic>
        <p:nvPicPr>
          <p:cNvPr id="5" name="Picture 4">
            <a:extLst>
              <a:ext uri="{FF2B5EF4-FFF2-40B4-BE49-F238E27FC236}">
                <a16:creationId xmlns:a16="http://schemas.microsoft.com/office/drawing/2014/main" id="{5F041D3B-5564-4997-9DDF-5BBF3511E97B}"/>
              </a:ext>
            </a:extLst>
          </p:cNvPr>
          <p:cNvPicPr>
            <a:picLocks noChangeAspect="1"/>
          </p:cNvPicPr>
          <p:nvPr/>
        </p:nvPicPr>
        <p:blipFill>
          <a:blip r:embed="rId3"/>
          <a:stretch>
            <a:fillRect/>
          </a:stretch>
        </p:blipFill>
        <p:spPr>
          <a:xfrm>
            <a:off x="6810103" y="1460549"/>
            <a:ext cx="5271638" cy="3383181"/>
          </a:xfrm>
          <a:prstGeom prst="rect">
            <a:avLst/>
          </a:prstGeom>
        </p:spPr>
      </p:pic>
      <p:sp>
        <p:nvSpPr>
          <p:cNvPr id="6" name="TextBox 5">
            <a:extLst>
              <a:ext uri="{FF2B5EF4-FFF2-40B4-BE49-F238E27FC236}">
                <a16:creationId xmlns:a16="http://schemas.microsoft.com/office/drawing/2014/main" id="{0B192FB4-2772-460F-89AD-CADC375DBF93}"/>
              </a:ext>
            </a:extLst>
          </p:cNvPr>
          <p:cNvSpPr txBox="1"/>
          <p:nvPr/>
        </p:nvSpPr>
        <p:spPr>
          <a:xfrm>
            <a:off x="6651916" y="5099931"/>
            <a:ext cx="5540084" cy="1323439"/>
          </a:xfrm>
          <a:prstGeom prst="rect">
            <a:avLst/>
          </a:prstGeom>
          <a:noFill/>
        </p:spPr>
        <p:txBody>
          <a:bodyPr wrap="square" rtlCol="0">
            <a:spAutoFit/>
          </a:bodyPr>
          <a:lstStyle/>
          <a:p>
            <a:r>
              <a:rPr lang="es-ES" sz="2000" dirty="0">
                <a:solidFill>
                  <a:srgbClr val="00B050"/>
                </a:solidFill>
              </a:rPr>
              <a:t>¡La información de asistencia se puede encontrar en la parte inferior de TODOS LOS SITIOS WEB DE LAS ESCUELAS DE ISD!  Desplácese hasta la parte inferior de la página para acceder rápidamente</a:t>
            </a:r>
            <a:r>
              <a:rPr lang="en-US" sz="2000" dirty="0">
                <a:solidFill>
                  <a:srgbClr val="00B050"/>
                </a:solidFill>
              </a:rPr>
              <a:t>.</a:t>
            </a:r>
          </a:p>
        </p:txBody>
      </p:sp>
    </p:spTree>
    <p:extLst>
      <p:ext uri="{BB962C8B-B14F-4D97-AF65-F5344CB8AC3E}">
        <p14:creationId xmlns:p14="http://schemas.microsoft.com/office/powerpoint/2010/main" val="42860830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Wave 4">
            <a:extLst>
              <a:ext uri="{FF2B5EF4-FFF2-40B4-BE49-F238E27FC236}">
                <a16:creationId xmlns:a16="http://schemas.microsoft.com/office/drawing/2014/main" id="{D352136A-0FD5-44A2-B7C3-4FFA21FBA09A}"/>
              </a:ext>
            </a:extLst>
          </p:cNvPr>
          <p:cNvSpPr/>
          <p:nvPr/>
        </p:nvSpPr>
        <p:spPr>
          <a:xfrm>
            <a:off x="219545" y="555585"/>
            <a:ext cx="11458649" cy="1542055"/>
          </a:xfrm>
          <a:prstGeom prst="wav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2B34BB-D7B3-4864-836A-B3EA5B4857C3}"/>
              </a:ext>
            </a:extLst>
          </p:cNvPr>
          <p:cNvSpPr>
            <a:spLocks noGrp="1"/>
          </p:cNvSpPr>
          <p:nvPr>
            <p:ph type="title"/>
          </p:nvPr>
        </p:nvSpPr>
        <p:spPr>
          <a:xfrm>
            <a:off x="315687" y="1039656"/>
            <a:ext cx="11362508" cy="1282674"/>
          </a:xfrm>
        </p:spPr>
        <p:txBody>
          <a:bodyPr>
            <a:normAutofit fontScale="90000"/>
          </a:bodyPr>
          <a:lstStyle/>
          <a:p>
            <a:r>
              <a:rPr lang="es-ES" dirty="0"/>
              <a:t>Llamada telefónica de la escuela (llamada automática) cuando el estudiante está ausente</a:t>
            </a:r>
            <a:endParaRPr lang="en-US" dirty="0"/>
          </a:p>
        </p:txBody>
      </p:sp>
      <p:sp>
        <p:nvSpPr>
          <p:cNvPr id="3" name="Content Placeholder 2">
            <a:extLst>
              <a:ext uri="{FF2B5EF4-FFF2-40B4-BE49-F238E27FC236}">
                <a16:creationId xmlns:a16="http://schemas.microsoft.com/office/drawing/2014/main" id="{009F0768-EE6D-48B0-8D4B-D7005ED4EE2F}"/>
              </a:ext>
            </a:extLst>
          </p:cNvPr>
          <p:cNvSpPr>
            <a:spLocks noGrp="1"/>
          </p:cNvSpPr>
          <p:nvPr>
            <p:ph idx="1"/>
          </p:nvPr>
        </p:nvSpPr>
        <p:spPr>
          <a:xfrm>
            <a:off x="487459" y="2502540"/>
            <a:ext cx="7458166" cy="4355460"/>
          </a:xfrm>
        </p:spPr>
        <p:txBody>
          <a:bodyPr>
            <a:normAutofit fontScale="77500" lnSpcReduction="20000"/>
          </a:bodyPr>
          <a:lstStyle/>
          <a:p>
            <a:r>
              <a:rPr lang="es-ES" dirty="0"/>
              <a:t>Sistema informático de la escuela que realiza automáticamente las llamadas cuando el estudiante está marcado como ausente.  Medida de seguridad incorporada para mantener a los estudiantes seguros.</a:t>
            </a:r>
            <a:endParaRPr lang="en-US" dirty="0"/>
          </a:p>
          <a:p>
            <a:r>
              <a:rPr lang="es-ES" dirty="0"/>
              <a:t>Si recibe un mensaje telefónico de que su hijo está ausente y cree que su hijo está en la escuela, envíe un correo electrónico al maestro de su hijo y a la oficina de asistencia. (Todos los estudiantes K-12)</a:t>
            </a:r>
            <a:endParaRPr lang="en-US" dirty="0"/>
          </a:p>
          <a:p>
            <a:pPr lvl="1"/>
            <a:r>
              <a:rPr lang="es-ES" dirty="0"/>
              <a:t>Envíe un correo electrónico al maestro en el período de clase perdido para los estudiantes de secundaria (grados 6-12) para asegurarse de que no fue un error del maestro o de la escuela para la llamada.  
Póngase en contacto con la escuela lo antes posible para verificar la ausencia para que se pueda actualizar la asistencia.
Solo el profesor puede verificar y cambiar el registro de asistencia utilizando un formulario de corrección de asistencia (firmado y entregado por el profesor)</a:t>
            </a:r>
            <a:endParaRPr lang="en-US" dirty="0"/>
          </a:p>
        </p:txBody>
      </p:sp>
      <p:pic>
        <p:nvPicPr>
          <p:cNvPr id="4" name="Picture 3">
            <a:extLst>
              <a:ext uri="{FF2B5EF4-FFF2-40B4-BE49-F238E27FC236}">
                <a16:creationId xmlns:a16="http://schemas.microsoft.com/office/drawing/2014/main" id="{39D7B8BE-5390-4F0C-809E-658B7652E829}"/>
              </a:ext>
            </a:extLst>
          </p:cNvPr>
          <p:cNvPicPr>
            <a:picLocks noChangeAspect="1"/>
          </p:cNvPicPr>
          <p:nvPr/>
        </p:nvPicPr>
        <p:blipFill>
          <a:blip r:embed="rId2"/>
          <a:stretch>
            <a:fillRect/>
          </a:stretch>
        </p:blipFill>
        <p:spPr>
          <a:xfrm>
            <a:off x="8630195" y="2322330"/>
            <a:ext cx="3048000" cy="4181475"/>
          </a:xfrm>
          <a:prstGeom prst="rect">
            <a:avLst/>
          </a:prstGeom>
        </p:spPr>
      </p:pic>
    </p:spTree>
    <p:extLst>
      <p:ext uri="{BB962C8B-B14F-4D97-AF65-F5344CB8AC3E}">
        <p14:creationId xmlns:p14="http://schemas.microsoft.com/office/powerpoint/2010/main" val="34110955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ave 3">
            <a:extLst>
              <a:ext uri="{FF2B5EF4-FFF2-40B4-BE49-F238E27FC236}">
                <a16:creationId xmlns:a16="http://schemas.microsoft.com/office/drawing/2014/main" id="{0EB1F878-651B-4444-80EE-92413A73B090}"/>
              </a:ext>
            </a:extLst>
          </p:cNvPr>
          <p:cNvSpPr/>
          <p:nvPr/>
        </p:nvSpPr>
        <p:spPr>
          <a:xfrm>
            <a:off x="381555" y="925551"/>
            <a:ext cx="7245879" cy="707102"/>
          </a:xfrm>
          <a:prstGeom prst="wav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C70A37-A7D8-4E60-92E1-CCA81B3486B0}"/>
              </a:ext>
            </a:extLst>
          </p:cNvPr>
          <p:cNvSpPr>
            <a:spLocks noGrp="1"/>
          </p:cNvSpPr>
          <p:nvPr>
            <p:ph type="title"/>
          </p:nvPr>
        </p:nvSpPr>
        <p:spPr>
          <a:xfrm>
            <a:off x="289560" y="721596"/>
            <a:ext cx="10515600" cy="1282674"/>
          </a:xfrm>
        </p:spPr>
        <p:txBody>
          <a:bodyPr/>
          <a:lstStyle/>
          <a:p>
            <a:r>
              <a:rPr lang="en-US" dirty="0" err="1"/>
              <a:t>Ausencias</a:t>
            </a:r>
            <a:r>
              <a:rPr lang="en-US" dirty="0"/>
              <a:t> pre </a:t>
            </a:r>
            <a:r>
              <a:rPr lang="en-US" dirty="0" err="1"/>
              <a:t>establecidas</a:t>
            </a:r>
            <a:endParaRPr lang="en-US" dirty="0"/>
          </a:p>
        </p:txBody>
      </p:sp>
      <p:sp>
        <p:nvSpPr>
          <p:cNvPr id="3" name="Content Placeholder 2">
            <a:extLst>
              <a:ext uri="{FF2B5EF4-FFF2-40B4-BE49-F238E27FC236}">
                <a16:creationId xmlns:a16="http://schemas.microsoft.com/office/drawing/2014/main" id="{69F521CD-F7A4-4DB8-8290-ABF16797D35E}"/>
              </a:ext>
            </a:extLst>
          </p:cNvPr>
          <p:cNvSpPr>
            <a:spLocks noGrp="1"/>
          </p:cNvSpPr>
          <p:nvPr>
            <p:ph idx="1"/>
          </p:nvPr>
        </p:nvSpPr>
        <p:spPr>
          <a:xfrm>
            <a:off x="289560" y="1836608"/>
            <a:ext cx="11612880" cy="4763184"/>
          </a:xfrm>
        </p:spPr>
        <p:txBody>
          <a:bodyPr>
            <a:normAutofit fontScale="70000" lnSpcReduction="20000"/>
          </a:bodyPr>
          <a:lstStyle/>
          <a:p>
            <a:r>
              <a:rPr lang="es-ES" dirty="0"/>
              <a:t>Para ausencias planificadas previamente de 1 a 2 días, simplemente llame o envíe un correo electrónico a la oficina con anticipación con las fechas de ausencia y el motivo</a:t>
            </a:r>
            <a:r>
              <a:rPr lang="en-US" dirty="0"/>
              <a:t>.  </a:t>
            </a:r>
            <a:r>
              <a:rPr lang="es-ES" b="1" dirty="0"/>
              <a:t>Por favor, informe también al maestro de su hijo (para la escuela primaria).</a:t>
            </a:r>
            <a:endParaRPr lang="en-US" b="1" dirty="0"/>
          </a:p>
          <a:p>
            <a:endParaRPr lang="en-US" b="1" dirty="0"/>
          </a:p>
          <a:p>
            <a:r>
              <a:rPr lang="es-ES" b="1" dirty="0"/>
              <a:t>Para ausencias </a:t>
            </a:r>
            <a:r>
              <a:rPr lang="es-ES" b="1" dirty="0" err="1"/>
              <a:t>preplanificadas</a:t>
            </a:r>
            <a:r>
              <a:rPr lang="es-ES" b="1" dirty="0"/>
              <a:t> de 3 o más días, complete el formulario de ausencia </a:t>
            </a:r>
            <a:r>
              <a:rPr lang="es-ES" b="1" dirty="0" err="1"/>
              <a:t>pre-aprobada</a:t>
            </a:r>
            <a:r>
              <a:rPr lang="es-ES" b="1" dirty="0"/>
              <a:t> al menos una semana antes de las ausencias.</a:t>
            </a:r>
            <a:endParaRPr lang="en-US" b="1" dirty="0"/>
          </a:p>
          <a:p>
            <a:pPr lvl="1"/>
            <a:r>
              <a:rPr lang="en-US" sz="2600" b="1" dirty="0">
                <a:hlinkClick r:id="rId2"/>
              </a:rPr>
              <a:t>Forma de Primaria</a:t>
            </a:r>
            <a:endParaRPr lang="en-US" sz="2600" b="1" dirty="0"/>
          </a:p>
          <a:p>
            <a:pPr lvl="2"/>
            <a:r>
              <a:rPr lang="es-ES" sz="2300" dirty="0"/>
              <a:t>El estudiante es responsable de completar el trabajo perdido.
Tareas de recuperación después del regreso del estudiante, junto con un cronograma razonable para completarlas.</a:t>
            </a:r>
            <a:endParaRPr lang="en-US" sz="2300" b="1" dirty="0"/>
          </a:p>
          <a:p>
            <a:pPr lvl="2"/>
            <a:endParaRPr lang="en-US" sz="2300" b="1" dirty="0"/>
          </a:p>
          <a:p>
            <a:pPr lvl="1"/>
            <a:r>
              <a:rPr lang="es-ES" sz="2600" b="1" dirty="0">
                <a:hlinkClick r:id="rId3"/>
              </a:rPr>
              <a:t>Forma grados 6 al 12- Necesita la firma de los maestros</a:t>
            </a:r>
            <a:endParaRPr lang="en-US" sz="2600" b="1" dirty="0"/>
          </a:p>
          <a:p>
            <a:pPr lvl="2"/>
            <a:r>
              <a:rPr lang="es-ES" sz="2300" dirty="0"/>
              <a:t>Responsabilidad del estudiante de recuperar todo el trabajo asignado de acuerdo con las pautas del aula de sus maestros.
Los estudiantes deben revisar </a:t>
            </a:r>
            <a:r>
              <a:rPr lang="es-ES" sz="2300" dirty="0" err="1"/>
              <a:t>Canvas</a:t>
            </a:r>
            <a:r>
              <a:rPr lang="es-ES" sz="2300" dirty="0"/>
              <a:t> para ver las tareas y el trabajo.</a:t>
            </a:r>
            <a:endParaRPr lang="en-US" sz="2300" dirty="0"/>
          </a:p>
          <a:p>
            <a:pPr lvl="2"/>
            <a:endParaRPr lang="en-US" sz="2300" dirty="0"/>
          </a:p>
          <a:p>
            <a:r>
              <a:rPr lang="es-ES" dirty="0"/>
              <a:t>Los maestros no proporcionan trabajo de recuperación antes de las ausencias.  Los estudiantes consiguen trabajo cuando regresan.
El director o la persona designada solo puede otorgar permiso para la ausencia de un estudiante siempre que dicha ausencia no afecte negativamente el proceso educativo del estudiante</a:t>
            </a:r>
            <a:endParaRPr lang="en-US" b="1" dirty="0"/>
          </a:p>
        </p:txBody>
      </p:sp>
    </p:spTree>
    <p:extLst>
      <p:ext uri="{BB962C8B-B14F-4D97-AF65-F5344CB8AC3E}">
        <p14:creationId xmlns:p14="http://schemas.microsoft.com/office/powerpoint/2010/main" val="9834116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712BB-FFE2-4725-A4C3-8A6EC82A65C5}"/>
              </a:ext>
            </a:extLst>
          </p:cNvPr>
          <p:cNvSpPr>
            <a:spLocks noGrp="1"/>
          </p:cNvSpPr>
          <p:nvPr>
            <p:ph type="title"/>
          </p:nvPr>
        </p:nvSpPr>
        <p:spPr>
          <a:xfrm>
            <a:off x="394062" y="1216882"/>
            <a:ext cx="10515600" cy="1282674"/>
          </a:xfrm>
        </p:spPr>
        <p:txBody>
          <a:bodyPr/>
          <a:lstStyle/>
          <a:p>
            <a:r>
              <a:rPr lang="en-US" dirty="0"/>
              <a:t>Para </a:t>
            </a:r>
            <a:r>
              <a:rPr lang="en-US" dirty="0" err="1"/>
              <a:t>ausencias</a:t>
            </a:r>
            <a:r>
              <a:rPr lang="en-US" dirty="0"/>
              <a:t> </a:t>
            </a:r>
            <a:r>
              <a:rPr lang="en-US" dirty="0" err="1"/>
              <a:t>superiores</a:t>
            </a:r>
            <a:r>
              <a:rPr lang="en-US" dirty="0"/>
              <a:t> a 20 </a:t>
            </a:r>
            <a:r>
              <a:rPr lang="en-US" dirty="0" err="1"/>
              <a:t>días</a:t>
            </a:r>
            <a:endParaRPr lang="en-US" dirty="0"/>
          </a:p>
        </p:txBody>
      </p:sp>
      <p:sp>
        <p:nvSpPr>
          <p:cNvPr id="3" name="Content Placeholder 2">
            <a:extLst>
              <a:ext uri="{FF2B5EF4-FFF2-40B4-BE49-F238E27FC236}">
                <a16:creationId xmlns:a16="http://schemas.microsoft.com/office/drawing/2014/main" id="{3ED3AFA9-ADEC-4CB3-B5B3-4A018F688A79}"/>
              </a:ext>
            </a:extLst>
          </p:cNvPr>
          <p:cNvSpPr>
            <a:spLocks noGrp="1"/>
          </p:cNvSpPr>
          <p:nvPr>
            <p:ph idx="1"/>
          </p:nvPr>
        </p:nvSpPr>
        <p:spPr>
          <a:xfrm>
            <a:off x="394063" y="2216735"/>
            <a:ext cx="6805390" cy="4509185"/>
          </a:xfrm>
        </p:spPr>
        <p:txBody>
          <a:bodyPr>
            <a:noAutofit/>
          </a:bodyPr>
          <a:lstStyle/>
          <a:p>
            <a:r>
              <a:rPr lang="es-ES" sz="2000" i="1" dirty="0"/>
              <a:t>Reunión/conversación diseñada para ayudar a la escuela y a la familia a asociarse en torno a la ausencia, ya que podría afectar negativamente el aprendizaje de los estudiantes.</a:t>
            </a:r>
            <a:endParaRPr lang="en-US" sz="2000" dirty="0"/>
          </a:p>
          <a:p>
            <a:r>
              <a:rPr lang="es-ES" sz="2000" dirty="0"/>
              <a:t>Acuerdo firmado entre el padre/tutor y el director de la escuela de que la ausencia no causará un efecto adverso grave sobre el progreso educativo necesario del estudiante.
La escuela de su estudiante se comunicará con usted para programar una conferencia en un momento razonable y de mutuo acuerdo con al menos un empleado del Distrito.
Discusión para identificar las barreras y apoyos disponibles para usted y su estudiante relacionados con esta ausencia antes de su partida.</a:t>
            </a:r>
            <a:endParaRPr lang="en-US" sz="2000" dirty="0"/>
          </a:p>
        </p:txBody>
      </p:sp>
      <p:pic>
        <p:nvPicPr>
          <p:cNvPr id="4" name="Picture 3">
            <a:extLst>
              <a:ext uri="{FF2B5EF4-FFF2-40B4-BE49-F238E27FC236}">
                <a16:creationId xmlns:a16="http://schemas.microsoft.com/office/drawing/2014/main" id="{A64AA153-7A2B-49EB-952B-1FAED8935D94}"/>
              </a:ext>
            </a:extLst>
          </p:cNvPr>
          <p:cNvPicPr>
            <a:picLocks noChangeAspect="1"/>
          </p:cNvPicPr>
          <p:nvPr/>
        </p:nvPicPr>
        <p:blipFill>
          <a:blip r:embed="rId3"/>
          <a:stretch>
            <a:fillRect/>
          </a:stretch>
        </p:blipFill>
        <p:spPr>
          <a:xfrm>
            <a:off x="7720313" y="2422071"/>
            <a:ext cx="4324185" cy="3006338"/>
          </a:xfrm>
          <a:prstGeom prst="rect">
            <a:avLst/>
          </a:prstGeom>
        </p:spPr>
      </p:pic>
    </p:spTree>
    <p:extLst>
      <p:ext uri="{BB962C8B-B14F-4D97-AF65-F5344CB8AC3E}">
        <p14:creationId xmlns:p14="http://schemas.microsoft.com/office/powerpoint/2010/main" val="39019879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Wave 8">
            <a:extLst>
              <a:ext uri="{FF2B5EF4-FFF2-40B4-BE49-F238E27FC236}">
                <a16:creationId xmlns:a16="http://schemas.microsoft.com/office/drawing/2014/main" id="{EE67DDA4-67A6-40E7-9B12-C80F375055F6}"/>
              </a:ext>
            </a:extLst>
          </p:cNvPr>
          <p:cNvSpPr/>
          <p:nvPr/>
        </p:nvSpPr>
        <p:spPr>
          <a:xfrm>
            <a:off x="226866" y="617635"/>
            <a:ext cx="10686107" cy="1412364"/>
          </a:xfrm>
          <a:prstGeom prst="wav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6C53A72-5361-47E3-B858-DAAFA9121941}"/>
              </a:ext>
            </a:extLst>
          </p:cNvPr>
          <p:cNvSpPr>
            <a:spLocks noGrp="1"/>
          </p:cNvSpPr>
          <p:nvPr>
            <p:ph type="title"/>
          </p:nvPr>
        </p:nvSpPr>
        <p:spPr>
          <a:xfrm>
            <a:off x="312120" y="882419"/>
            <a:ext cx="10515600" cy="1282674"/>
          </a:xfrm>
        </p:spPr>
        <p:txBody>
          <a:bodyPr>
            <a:normAutofit fontScale="90000"/>
          </a:bodyPr>
          <a:lstStyle/>
          <a:p>
            <a:r>
              <a:rPr lang="es-ES" dirty="0">
                <a:hlinkClick r:id="rId2"/>
              </a:rPr>
              <a:t>Respuestas a la escuelas por ausencias injustificadas</a:t>
            </a:r>
            <a:endParaRPr lang="en-US" dirty="0"/>
          </a:p>
        </p:txBody>
      </p:sp>
      <p:sp>
        <p:nvSpPr>
          <p:cNvPr id="5" name="Rectangle 1">
            <a:extLst>
              <a:ext uri="{FF2B5EF4-FFF2-40B4-BE49-F238E27FC236}">
                <a16:creationId xmlns:a16="http://schemas.microsoft.com/office/drawing/2014/main" id="{8F9662ED-DA18-47C4-9FA6-3EE7FA30BA58}"/>
              </a:ext>
            </a:extLst>
          </p:cNvPr>
          <p:cNvSpPr>
            <a:spLocks noChangeArrowheads="1"/>
          </p:cNvSpPr>
          <p:nvPr/>
        </p:nvSpPr>
        <p:spPr bwMode="auto">
          <a:xfrm>
            <a:off x="-1493520" y="-1184227"/>
            <a:ext cx="1664297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 name="Content Placeholder 6">
            <a:extLst>
              <a:ext uri="{FF2B5EF4-FFF2-40B4-BE49-F238E27FC236}">
                <a16:creationId xmlns:a16="http://schemas.microsoft.com/office/drawing/2014/main" id="{90484FF2-FE17-491A-932B-C78753BA8376}"/>
              </a:ext>
            </a:extLst>
          </p:cNvPr>
          <p:cNvSpPr>
            <a:spLocks noGrp="1"/>
          </p:cNvSpPr>
          <p:nvPr>
            <p:ph idx="1"/>
          </p:nvPr>
        </p:nvSpPr>
        <p:spPr>
          <a:xfrm>
            <a:off x="589624" y="2206410"/>
            <a:ext cx="8526151" cy="4651590"/>
          </a:xfrm>
        </p:spPr>
        <p:txBody>
          <a:bodyPr>
            <a:normAutofit fontScale="77500" lnSpcReduction="20000"/>
          </a:bodyPr>
          <a:lstStyle/>
          <a:p>
            <a:r>
              <a:rPr lang="es-ES" sz="2200" b="1" u="sng" dirty="0">
                <a:highlight>
                  <a:srgbClr val="FFFF00"/>
                </a:highlight>
              </a:rPr>
              <a:t>De 3 a 7 ausencias injustificadas en un mes</a:t>
            </a:r>
            <a:r>
              <a:rPr lang="es-ES" sz="2200" dirty="0"/>
              <a:t>: la escuela enviará una carta a casa y puede solicitar una reunión de padres.</a:t>
            </a:r>
            <a:endParaRPr lang="en-US" sz="2200" dirty="0"/>
          </a:p>
          <a:p>
            <a:pPr lvl="1"/>
            <a:r>
              <a:rPr lang="es-ES" sz="2200" dirty="0">
                <a:solidFill>
                  <a:srgbClr val="000000"/>
                </a:solidFill>
                <a:latin typeface="Times New Roman" panose="02020603050405020304" pitchFamily="18" charset="0"/>
              </a:rPr>
              <a:t>Responda a la escuela cuando llamen o envíen un correo electrónico. 
El estudiante y los padres comparten las barreras que impiden la asistencia 
El estudiante y los padres se asocian con la escuela para crear un acuerdo de asistencia.  
Para los estudiantes con un IEP o un plan 504, el equipo de la escuela se reunirá en este momento</a:t>
            </a:r>
            <a:r>
              <a:rPr lang="en-US" sz="2200" dirty="0">
                <a:solidFill>
                  <a:srgbClr val="000000"/>
                </a:solidFill>
                <a:latin typeface="Times New Roman" panose="02020603050405020304" pitchFamily="18" charset="0"/>
              </a:rPr>
              <a:t>.</a:t>
            </a:r>
          </a:p>
          <a:p>
            <a:r>
              <a:rPr lang="es-ES" sz="2200" b="1" u="sng" dirty="0">
                <a:highlight>
                  <a:srgbClr val="FFFF00"/>
                </a:highlight>
              </a:rPr>
              <a:t>11 ausencias injustificadas en un año</a:t>
            </a:r>
            <a:endParaRPr lang="en-US" sz="2200" b="1" u="sng" dirty="0">
              <a:highlight>
                <a:srgbClr val="FFFF00"/>
              </a:highlight>
            </a:endParaRPr>
          </a:p>
          <a:p>
            <a:pPr lvl="1"/>
            <a:r>
              <a:rPr lang="es-ES" sz="2200" dirty="0"/>
              <a:t>La Oficina de Asistencia envía 11 cartas de advertencia de ausencia injustificada.
La escuela (director, AP o decano) se reúne con la familia para revisar/modificar el plan de éxito de asistencia.
Trabajar con la escuela para actualizar el acuerdo de asistencia</a:t>
            </a:r>
            <a:endParaRPr lang="en-US" sz="2200" dirty="0"/>
          </a:p>
          <a:p>
            <a:r>
              <a:rPr lang="es-ES" sz="2200" b="1" u="sng" dirty="0">
                <a:highlight>
                  <a:srgbClr val="FFFF00"/>
                </a:highlight>
              </a:rPr>
              <a:t>15 ausencias injustificadas en un año</a:t>
            </a:r>
            <a:endParaRPr lang="en-US" sz="2200" b="1" u="sng" dirty="0">
              <a:highlight>
                <a:srgbClr val="FFFF00"/>
              </a:highlight>
            </a:endParaRPr>
          </a:p>
          <a:p>
            <a:pPr lvl="1"/>
            <a:r>
              <a:rPr lang="es-ES" sz="2200" dirty="0"/>
              <a:t>La Oficina de Asistencia envía 15 cartas de ausencia injustificada
Los estudiantes y los padres deben continuar hablando y trabajando con la escuela en planes para abordar las preocupaciones de asistencia
El subdirector presenta una petición a BECCA</a:t>
            </a:r>
          </a:p>
          <a:p>
            <a:pPr lvl="1"/>
            <a:r>
              <a:rPr lang="es-ES" sz="2200" dirty="0"/>
              <a:t>Si se presenta una petición, recibirá cartas adicionales que delinearán los próximos pasos.</a:t>
            </a:r>
            <a:endParaRPr lang="en-US" dirty="0"/>
          </a:p>
        </p:txBody>
      </p:sp>
      <p:sp>
        <p:nvSpPr>
          <p:cNvPr id="8" name="Scroll: Vertical 7">
            <a:extLst>
              <a:ext uri="{FF2B5EF4-FFF2-40B4-BE49-F238E27FC236}">
                <a16:creationId xmlns:a16="http://schemas.microsoft.com/office/drawing/2014/main" id="{F6522525-87BD-49FA-A8F7-6E2A82020827}"/>
              </a:ext>
            </a:extLst>
          </p:cNvPr>
          <p:cNvSpPr/>
          <p:nvPr/>
        </p:nvSpPr>
        <p:spPr>
          <a:xfrm>
            <a:off x="9115776" y="2289045"/>
            <a:ext cx="3373307" cy="4074850"/>
          </a:xfrm>
          <a:prstGeom prst="verticalScroll">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17261BCD-95F6-4F7C-ABA2-E54B30D018C8}"/>
              </a:ext>
            </a:extLst>
          </p:cNvPr>
          <p:cNvSpPr txBox="1"/>
          <p:nvPr/>
        </p:nvSpPr>
        <p:spPr>
          <a:xfrm>
            <a:off x="9609336" y="2685545"/>
            <a:ext cx="2436768" cy="3693319"/>
          </a:xfrm>
          <a:prstGeom prst="rect">
            <a:avLst/>
          </a:prstGeom>
          <a:noFill/>
        </p:spPr>
        <p:txBody>
          <a:bodyPr wrap="square" rtlCol="0">
            <a:spAutoFit/>
          </a:bodyPr>
          <a:lstStyle/>
          <a:p>
            <a:r>
              <a:rPr lang="es-ES" dirty="0"/>
              <a:t>Las cartas, las llamadas a domicilio y las reuniones son pasos legales requeridos por la ley estatal.  La escuela documenta estos pasos y preséntalos en el tribunal de ausentismo escolar si la asistencia continúa siendo una preocupación (15+ ausencias injustificadas</a:t>
            </a:r>
            <a:r>
              <a:rPr lang="en-US" dirty="0"/>
              <a:t>)</a:t>
            </a:r>
          </a:p>
        </p:txBody>
      </p:sp>
    </p:spTree>
    <p:extLst>
      <p:ext uri="{BB962C8B-B14F-4D97-AF65-F5344CB8AC3E}">
        <p14:creationId xmlns:p14="http://schemas.microsoft.com/office/powerpoint/2010/main" val="10942210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Wave 4">
            <a:extLst>
              <a:ext uri="{FF2B5EF4-FFF2-40B4-BE49-F238E27FC236}">
                <a16:creationId xmlns:a16="http://schemas.microsoft.com/office/drawing/2014/main" id="{33A400C6-D947-45F2-A768-F3BFC54A1F14}"/>
              </a:ext>
            </a:extLst>
          </p:cNvPr>
          <p:cNvSpPr/>
          <p:nvPr/>
        </p:nvSpPr>
        <p:spPr>
          <a:xfrm>
            <a:off x="381555" y="925551"/>
            <a:ext cx="9041225" cy="707102"/>
          </a:xfrm>
          <a:prstGeom prst="wav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E7662D33-263D-477F-94E6-ABAD5A178B76}"/>
              </a:ext>
            </a:extLst>
          </p:cNvPr>
          <p:cNvPicPr>
            <a:picLocks noChangeAspect="1"/>
          </p:cNvPicPr>
          <p:nvPr/>
        </p:nvPicPr>
        <p:blipFill>
          <a:blip r:embed="rId2"/>
          <a:stretch>
            <a:fillRect/>
          </a:stretch>
        </p:blipFill>
        <p:spPr>
          <a:xfrm>
            <a:off x="1614279" y="1591694"/>
            <a:ext cx="8543925" cy="5219700"/>
          </a:xfrm>
          <a:prstGeom prst="rect">
            <a:avLst/>
          </a:prstGeom>
        </p:spPr>
      </p:pic>
      <p:sp>
        <p:nvSpPr>
          <p:cNvPr id="2" name="Title 1">
            <a:extLst>
              <a:ext uri="{FF2B5EF4-FFF2-40B4-BE49-F238E27FC236}">
                <a16:creationId xmlns:a16="http://schemas.microsoft.com/office/drawing/2014/main" id="{2DD1B81B-2662-4F78-BCDD-45DAE5530131}"/>
              </a:ext>
            </a:extLst>
          </p:cNvPr>
          <p:cNvSpPr>
            <a:spLocks noGrp="1"/>
          </p:cNvSpPr>
          <p:nvPr>
            <p:ph type="title"/>
          </p:nvPr>
        </p:nvSpPr>
        <p:spPr>
          <a:xfrm>
            <a:off x="403301" y="1122177"/>
            <a:ext cx="9733157" cy="516123"/>
          </a:xfrm>
        </p:spPr>
        <p:txBody>
          <a:bodyPr>
            <a:normAutofit fontScale="90000"/>
          </a:bodyPr>
          <a:lstStyle/>
          <a:p>
            <a:r>
              <a:rPr lang="es-ES" dirty="0"/>
              <a:t>Pasos del proceso de ausentismo escolar</a:t>
            </a:r>
            <a:endParaRPr lang="en-US" dirty="0"/>
          </a:p>
        </p:txBody>
      </p:sp>
      <p:sp>
        <p:nvSpPr>
          <p:cNvPr id="3" name="Content Placeholder 2">
            <a:extLst>
              <a:ext uri="{FF2B5EF4-FFF2-40B4-BE49-F238E27FC236}">
                <a16:creationId xmlns:a16="http://schemas.microsoft.com/office/drawing/2014/main" id="{B78EB5B7-8FB0-438B-926E-EA4B3D2EDF34}"/>
              </a:ext>
            </a:extLst>
          </p:cNvPr>
          <p:cNvSpPr>
            <a:spLocks noGrp="1"/>
          </p:cNvSpPr>
          <p:nvPr>
            <p:ph idx="1"/>
          </p:nvPr>
        </p:nvSpPr>
        <p:spPr/>
        <p:txBody>
          <a:bodyPr/>
          <a:lstStyle/>
          <a:p>
            <a:pPr marL="0" indent="0">
              <a:buNone/>
            </a:pPr>
            <a:r>
              <a:rPr lang="en-US" dirty="0"/>
              <a:t> </a:t>
            </a:r>
          </a:p>
        </p:txBody>
      </p:sp>
    </p:spTree>
    <p:extLst>
      <p:ext uri="{BB962C8B-B14F-4D97-AF65-F5344CB8AC3E}">
        <p14:creationId xmlns:p14="http://schemas.microsoft.com/office/powerpoint/2010/main" val="16991587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Wave 4">
            <a:extLst>
              <a:ext uri="{FF2B5EF4-FFF2-40B4-BE49-F238E27FC236}">
                <a16:creationId xmlns:a16="http://schemas.microsoft.com/office/drawing/2014/main" id="{3C2A97FE-1955-45C0-89F0-4200C2D38E5E}"/>
              </a:ext>
            </a:extLst>
          </p:cNvPr>
          <p:cNvSpPr/>
          <p:nvPr/>
        </p:nvSpPr>
        <p:spPr>
          <a:xfrm>
            <a:off x="243803" y="408296"/>
            <a:ext cx="10686107" cy="1412364"/>
          </a:xfrm>
          <a:prstGeom prst="wav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4982F6-0D3D-45CF-8C20-8C34AB2180C4}"/>
              </a:ext>
            </a:extLst>
          </p:cNvPr>
          <p:cNvSpPr>
            <a:spLocks noGrp="1"/>
          </p:cNvSpPr>
          <p:nvPr>
            <p:ph type="title"/>
          </p:nvPr>
        </p:nvSpPr>
        <p:spPr>
          <a:xfrm>
            <a:off x="838200" y="593503"/>
            <a:ext cx="10515600" cy="1282674"/>
          </a:xfrm>
        </p:spPr>
        <p:txBody>
          <a:bodyPr>
            <a:normAutofit fontScale="90000"/>
          </a:bodyPr>
          <a:lstStyle/>
          <a:p>
            <a:pPr algn="ctr"/>
            <a:r>
              <a:rPr lang="es-ES" dirty="0"/>
              <a:t>¿Cómo pueden los padres asociarse con las escuelas?</a:t>
            </a:r>
            <a:endParaRPr lang="en-US" dirty="0"/>
          </a:p>
        </p:txBody>
      </p:sp>
      <p:sp>
        <p:nvSpPr>
          <p:cNvPr id="3" name="Content Placeholder 2">
            <a:extLst>
              <a:ext uri="{FF2B5EF4-FFF2-40B4-BE49-F238E27FC236}">
                <a16:creationId xmlns:a16="http://schemas.microsoft.com/office/drawing/2014/main" id="{5BE2ABFF-078C-4554-828E-1E5EA0D66BBE}"/>
              </a:ext>
            </a:extLst>
          </p:cNvPr>
          <p:cNvSpPr>
            <a:spLocks noGrp="1"/>
          </p:cNvSpPr>
          <p:nvPr>
            <p:ph idx="1"/>
          </p:nvPr>
        </p:nvSpPr>
        <p:spPr>
          <a:xfrm>
            <a:off x="710879" y="2005867"/>
            <a:ext cx="7225937" cy="4088271"/>
          </a:xfrm>
        </p:spPr>
        <p:txBody>
          <a:bodyPr>
            <a:normAutofit fontScale="70000" lnSpcReduction="20000"/>
          </a:bodyPr>
          <a:lstStyle/>
          <a:p>
            <a:pPr fontAlgn="base"/>
            <a:r>
              <a:rPr lang="es-ES" dirty="0"/>
              <a:t>Responder a las llamadas e invitaciones de la escuela
Ser parte activa en las conversaciones sobre las barreras a la asistencia
Resolver problemas con el equipo para identificar las intervenciones que se deben tratar.
Comunícate con la secretaria de asistencia
Ayudar a crear rutinas en casa para reducir el estrés por la mañana
Establecer una expectativa en casa en torno al uso de la tecnología por la noche
Hable sobre formas alternativas de llegar a la escuela si se pierde el autobús
Preferiríamos que los estudiantes llegaran tarde en lugar de no asistir en absoluto</a:t>
            </a:r>
            <a:endParaRPr lang="en-US" dirty="0"/>
          </a:p>
        </p:txBody>
      </p:sp>
      <p:pic>
        <p:nvPicPr>
          <p:cNvPr id="4" name="Picture 3">
            <a:extLst>
              <a:ext uri="{FF2B5EF4-FFF2-40B4-BE49-F238E27FC236}">
                <a16:creationId xmlns:a16="http://schemas.microsoft.com/office/drawing/2014/main" id="{B9D9A1E4-6046-4C69-8A15-7F604A15C7F9}"/>
              </a:ext>
            </a:extLst>
          </p:cNvPr>
          <p:cNvPicPr>
            <a:picLocks noChangeAspect="1"/>
          </p:cNvPicPr>
          <p:nvPr/>
        </p:nvPicPr>
        <p:blipFill>
          <a:blip r:embed="rId2"/>
          <a:stretch>
            <a:fillRect/>
          </a:stretch>
        </p:blipFill>
        <p:spPr>
          <a:xfrm>
            <a:off x="7767911" y="4366940"/>
            <a:ext cx="4014788" cy="2214563"/>
          </a:xfrm>
          <a:prstGeom prst="rect">
            <a:avLst/>
          </a:prstGeom>
        </p:spPr>
      </p:pic>
    </p:spTree>
    <p:extLst>
      <p:ext uri="{BB962C8B-B14F-4D97-AF65-F5344CB8AC3E}">
        <p14:creationId xmlns:p14="http://schemas.microsoft.com/office/powerpoint/2010/main" val="22160062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Wave 4">
            <a:extLst>
              <a:ext uri="{FF2B5EF4-FFF2-40B4-BE49-F238E27FC236}">
                <a16:creationId xmlns:a16="http://schemas.microsoft.com/office/drawing/2014/main" id="{B8638C5E-BDF4-4359-8D75-0E7E4D4C6B16}"/>
              </a:ext>
            </a:extLst>
          </p:cNvPr>
          <p:cNvSpPr/>
          <p:nvPr/>
        </p:nvSpPr>
        <p:spPr>
          <a:xfrm>
            <a:off x="245672" y="570557"/>
            <a:ext cx="10686107" cy="1412364"/>
          </a:xfrm>
          <a:prstGeom prst="wav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20841C-B571-41C5-AE55-4E8E59E8DAAF}"/>
              </a:ext>
            </a:extLst>
          </p:cNvPr>
          <p:cNvSpPr>
            <a:spLocks noGrp="1"/>
          </p:cNvSpPr>
          <p:nvPr>
            <p:ph type="title"/>
          </p:nvPr>
        </p:nvSpPr>
        <p:spPr>
          <a:xfrm>
            <a:off x="416179" y="700247"/>
            <a:ext cx="10515600" cy="1282674"/>
          </a:xfrm>
        </p:spPr>
        <p:txBody>
          <a:bodyPr/>
          <a:lstStyle/>
          <a:p>
            <a:r>
              <a:rPr lang="es-ES" dirty="0"/>
              <a:t>Intervenciones ofrecidas por las escuelas</a:t>
            </a:r>
            <a:endParaRPr lang="en-US" dirty="0"/>
          </a:p>
        </p:txBody>
      </p:sp>
      <p:sp>
        <p:nvSpPr>
          <p:cNvPr id="3" name="Content Placeholder 2">
            <a:extLst>
              <a:ext uri="{FF2B5EF4-FFF2-40B4-BE49-F238E27FC236}">
                <a16:creationId xmlns:a16="http://schemas.microsoft.com/office/drawing/2014/main" id="{38DF82CE-8567-4DF7-ACEF-18658F4F0738}"/>
              </a:ext>
            </a:extLst>
          </p:cNvPr>
          <p:cNvSpPr>
            <a:spLocks noGrp="1"/>
          </p:cNvSpPr>
          <p:nvPr>
            <p:ph idx="1"/>
          </p:nvPr>
        </p:nvSpPr>
        <p:spPr>
          <a:xfrm>
            <a:off x="996406" y="2079508"/>
            <a:ext cx="9849072" cy="3819098"/>
          </a:xfrm>
        </p:spPr>
        <p:txBody>
          <a:bodyPr>
            <a:normAutofit fontScale="70000" lnSpcReduction="20000"/>
          </a:bodyPr>
          <a:lstStyle/>
          <a:p>
            <a:r>
              <a:rPr lang="es-ES" dirty="0"/>
              <a:t>Crear un plan de asistencia con objetivos
Crear un incentivo/reconocimiento del cumplimiento de los objetivos
Ofrécete a ajustar el horario de los estudiantes
Proporcionar un tiempo de descanso estructurado en una ubicación alternativa
Discuta las preocupaciones o la alternativa si el transporte es una preocupación
Ofrece una llamada de despertador automática cada mañana
Ofrece un despertador para la familia
Ofrecer apoyo académico/tutoría, mentor de VOICE, </a:t>
            </a:r>
            <a:r>
              <a:rPr lang="es-ES" dirty="0" err="1"/>
              <a:t>etc</a:t>
            </a:r>
            <a:r>
              <a:rPr lang="es-ES" dirty="0"/>
              <a:t>
Realizar visitas domiciliarias/controles de niño sano
Ofrécete a concertar asesoramiento con un consejero sueco de salud mental en la escuela
Muchas otras opciones, basadas en las necesidades únicas del niño y la familia</a:t>
            </a:r>
            <a:endParaRPr lang="en-US" dirty="0"/>
          </a:p>
        </p:txBody>
      </p:sp>
      <p:sp>
        <p:nvSpPr>
          <p:cNvPr id="4" name="TextBox 3">
            <a:extLst>
              <a:ext uri="{FF2B5EF4-FFF2-40B4-BE49-F238E27FC236}">
                <a16:creationId xmlns:a16="http://schemas.microsoft.com/office/drawing/2014/main" id="{3A2D1205-B43F-4757-AB43-973A9DA6417F}"/>
              </a:ext>
            </a:extLst>
          </p:cNvPr>
          <p:cNvSpPr txBox="1"/>
          <p:nvPr/>
        </p:nvSpPr>
        <p:spPr>
          <a:xfrm>
            <a:off x="622663" y="5898606"/>
            <a:ext cx="10116457" cy="830997"/>
          </a:xfrm>
          <a:prstGeom prst="rect">
            <a:avLst/>
          </a:prstGeom>
          <a:noFill/>
        </p:spPr>
        <p:txBody>
          <a:bodyPr wrap="square" rtlCol="0">
            <a:spAutoFit/>
          </a:bodyPr>
          <a:lstStyle/>
          <a:p>
            <a:r>
              <a:rPr lang="en-US" sz="2400" dirty="0">
                <a:solidFill>
                  <a:schemeClr val="tx2"/>
                </a:solidFill>
              </a:rPr>
              <a:t>*</a:t>
            </a:r>
            <a:r>
              <a:rPr lang="es-ES" sz="2400" dirty="0">
                <a:solidFill>
                  <a:schemeClr val="tx2"/>
                </a:solidFill>
              </a:rPr>
              <a:t>El equipo de la escuela se reúne para discutir los próximos pasos y las preocupaciones para apoyar al niño y a la familia.</a:t>
            </a:r>
            <a:endParaRPr lang="en-US" dirty="0"/>
          </a:p>
        </p:txBody>
      </p:sp>
    </p:spTree>
    <p:extLst>
      <p:ext uri="{BB962C8B-B14F-4D97-AF65-F5344CB8AC3E}">
        <p14:creationId xmlns:p14="http://schemas.microsoft.com/office/powerpoint/2010/main" val="29696036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ave 3">
            <a:extLst>
              <a:ext uri="{FF2B5EF4-FFF2-40B4-BE49-F238E27FC236}">
                <a16:creationId xmlns:a16="http://schemas.microsoft.com/office/drawing/2014/main" id="{401F6B89-9FE0-406D-9D8D-9DEA751C735A}"/>
              </a:ext>
            </a:extLst>
          </p:cNvPr>
          <p:cNvSpPr/>
          <p:nvPr/>
        </p:nvSpPr>
        <p:spPr>
          <a:xfrm>
            <a:off x="381555" y="925551"/>
            <a:ext cx="7781138" cy="914400"/>
          </a:xfrm>
          <a:prstGeom prst="wav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51ADF28-DADC-4CB4-A53E-890396BC4546}"/>
              </a:ext>
            </a:extLst>
          </p:cNvPr>
          <p:cNvSpPr>
            <a:spLocks noGrp="1"/>
          </p:cNvSpPr>
          <p:nvPr>
            <p:ph type="title"/>
          </p:nvPr>
        </p:nvSpPr>
        <p:spPr>
          <a:xfrm>
            <a:off x="676155" y="826540"/>
            <a:ext cx="10515600" cy="1282674"/>
          </a:xfrm>
        </p:spPr>
        <p:txBody>
          <a:bodyPr/>
          <a:lstStyle/>
          <a:p>
            <a:r>
              <a:rPr lang="en-US" dirty="0" err="1"/>
              <a:t>Ausentismo</a:t>
            </a:r>
            <a:r>
              <a:rPr lang="en-US" dirty="0"/>
              <a:t> </a:t>
            </a:r>
            <a:r>
              <a:rPr lang="en-US" dirty="0" err="1"/>
              <a:t>crónico</a:t>
            </a:r>
            <a:r>
              <a:rPr lang="en-US" dirty="0"/>
              <a:t> vs Truancy</a:t>
            </a:r>
          </a:p>
        </p:txBody>
      </p:sp>
      <p:sp>
        <p:nvSpPr>
          <p:cNvPr id="3" name="Content Placeholder 2">
            <a:extLst>
              <a:ext uri="{FF2B5EF4-FFF2-40B4-BE49-F238E27FC236}">
                <a16:creationId xmlns:a16="http://schemas.microsoft.com/office/drawing/2014/main" id="{9B7B0152-F46B-497B-B550-36E473A49932}"/>
              </a:ext>
            </a:extLst>
          </p:cNvPr>
          <p:cNvSpPr>
            <a:spLocks noGrp="1"/>
          </p:cNvSpPr>
          <p:nvPr>
            <p:ph idx="1"/>
          </p:nvPr>
        </p:nvSpPr>
        <p:spPr>
          <a:xfrm>
            <a:off x="359907" y="1995319"/>
            <a:ext cx="11712487" cy="4579101"/>
          </a:xfrm>
        </p:spPr>
        <p:txBody>
          <a:bodyPr>
            <a:normAutofit/>
          </a:bodyPr>
          <a:lstStyle/>
          <a:p>
            <a:r>
              <a:rPr lang="es-ES" dirty="0"/>
              <a:t>El absentismo crónico se define como la falta al 10% de clase, lo que equivale a 18 días a lo largo del curso académico. (Excusado o injustificado)</a:t>
            </a:r>
            <a:endParaRPr lang="en-US" dirty="0"/>
          </a:p>
          <a:p>
            <a:r>
              <a:rPr lang="es-ES" dirty="0"/>
              <a:t>El ausentismo escolar se define como cuando los estudiantes faltan a la escuela sin una excusa válida.</a:t>
            </a:r>
            <a:endParaRPr lang="en-US" dirty="0"/>
          </a:p>
          <a:p>
            <a:pPr lvl="1"/>
            <a:r>
              <a:rPr lang="es-ES" dirty="0"/>
              <a:t>Ley del Estado de Washington: la escuela tiene que responder cuando los estudiantes faltan a clase.
La Junta de Ausentismo Escolar Independiente se llama Junta de Participación Comunitaria</a:t>
            </a:r>
            <a:endParaRPr lang="en-US" dirty="0"/>
          </a:p>
          <a:p>
            <a:pPr lvl="2"/>
            <a:r>
              <a:rPr lang="es-ES" dirty="0"/>
              <a:t>La junta se reúne con los estudiantes y las familias.
El objetivo es apoyar al estudiante y a la familia para evitar ausencias injustificadas.</a:t>
            </a:r>
            <a:endParaRPr lang="en-US" dirty="0"/>
          </a:p>
        </p:txBody>
      </p:sp>
    </p:spTree>
    <p:extLst>
      <p:ext uri="{BB962C8B-B14F-4D97-AF65-F5344CB8AC3E}">
        <p14:creationId xmlns:p14="http://schemas.microsoft.com/office/powerpoint/2010/main" val="34881084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41904-E805-4D62-9E0D-98BEDD6FB937}"/>
              </a:ext>
            </a:extLst>
          </p:cNvPr>
          <p:cNvSpPr>
            <a:spLocks noGrp="1"/>
          </p:cNvSpPr>
          <p:nvPr>
            <p:ph type="title"/>
          </p:nvPr>
        </p:nvSpPr>
        <p:spPr/>
        <p:txBody>
          <a:bodyPr/>
          <a:lstStyle/>
          <a:p>
            <a:r>
              <a:rPr lang="en-US" b="1" dirty="0"/>
              <a:t>¿</a:t>
            </a:r>
            <a:r>
              <a:rPr lang="en-US" b="1" dirty="0" err="1"/>
              <a:t>Preguntas</a:t>
            </a:r>
            <a:r>
              <a:rPr lang="en-US" b="1" dirty="0"/>
              <a:t>?</a:t>
            </a:r>
          </a:p>
        </p:txBody>
      </p:sp>
      <p:graphicFrame>
        <p:nvGraphicFramePr>
          <p:cNvPr id="4" name="Content Placeholder 3">
            <a:extLst>
              <a:ext uri="{FF2B5EF4-FFF2-40B4-BE49-F238E27FC236}">
                <a16:creationId xmlns:a16="http://schemas.microsoft.com/office/drawing/2014/main" id="{0FE10C40-9411-41AA-9AEE-EDFE8DAD9758}"/>
              </a:ext>
            </a:extLst>
          </p:cNvPr>
          <p:cNvGraphicFramePr>
            <a:graphicFrameLocks noGrp="1"/>
          </p:cNvGraphicFramePr>
          <p:nvPr>
            <p:ph idx="1"/>
            <p:extLst/>
          </p:nvPr>
        </p:nvGraphicFramePr>
        <p:xfrm>
          <a:off x="1138051" y="4040908"/>
          <a:ext cx="10476771" cy="2377440"/>
        </p:xfrm>
        <a:graphic>
          <a:graphicData uri="http://schemas.openxmlformats.org/drawingml/2006/table">
            <a:tbl>
              <a:tblPr/>
              <a:tblGrid>
                <a:gridCol w="2179925">
                  <a:extLst>
                    <a:ext uri="{9D8B030D-6E8A-4147-A177-3AD203B41FA5}">
                      <a16:colId xmlns:a16="http://schemas.microsoft.com/office/drawing/2014/main" val="401279410"/>
                    </a:ext>
                  </a:extLst>
                </a:gridCol>
                <a:gridCol w="1197428">
                  <a:extLst>
                    <a:ext uri="{9D8B030D-6E8A-4147-A177-3AD203B41FA5}">
                      <a16:colId xmlns:a16="http://schemas.microsoft.com/office/drawing/2014/main" val="2946964741"/>
                    </a:ext>
                  </a:extLst>
                </a:gridCol>
                <a:gridCol w="3162420">
                  <a:extLst>
                    <a:ext uri="{9D8B030D-6E8A-4147-A177-3AD203B41FA5}">
                      <a16:colId xmlns:a16="http://schemas.microsoft.com/office/drawing/2014/main" val="1326282140"/>
                    </a:ext>
                  </a:extLst>
                </a:gridCol>
                <a:gridCol w="1251856">
                  <a:extLst>
                    <a:ext uri="{9D8B030D-6E8A-4147-A177-3AD203B41FA5}">
                      <a16:colId xmlns:a16="http://schemas.microsoft.com/office/drawing/2014/main" val="553591381"/>
                    </a:ext>
                  </a:extLst>
                </a:gridCol>
                <a:gridCol w="2685142">
                  <a:extLst>
                    <a:ext uri="{9D8B030D-6E8A-4147-A177-3AD203B41FA5}">
                      <a16:colId xmlns:a16="http://schemas.microsoft.com/office/drawing/2014/main" val="1688193747"/>
                    </a:ext>
                  </a:extLst>
                </a:gridCol>
              </a:tblGrid>
              <a:tr h="0">
                <a:tc>
                  <a:txBody>
                    <a:bodyPr/>
                    <a:lstStyle/>
                    <a:p>
                      <a:endParaRPr lang="en-US" dirty="0">
                        <a:effectLst/>
                      </a:endParaRPr>
                    </a:p>
                  </a:txBody>
                  <a:tcPr anchor="ctr">
                    <a:lnL>
                      <a:noFill/>
                    </a:lnL>
                    <a:lnR>
                      <a:noFill/>
                    </a:lnR>
                    <a:lnT>
                      <a:noFill/>
                    </a:lnT>
                    <a:lnB>
                      <a:noFill/>
                    </a:lnB>
                  </a:tcPr>
                </a:tc>
                <a:tc>
                  <a:txBody>
                    <a:bodyPr/>
                    <a:lstStyle/>
                    <a:p>
                      <a:endParaRPr lang="en-US" dirty="0">
                        <a:effectLst/>
                      </a:endParaRPr>
                    </a:p>
                  </a:txBody>
                  <a:tcPr anchor="ctr">
                    <a:lnL>
                      <a:noFill/>
                    </a:lnL>
                    <a:lnR>
                      <a:noFill/>
                    </a:lnR>
                    <a:lnT>
                      <a:noFill/>
                    </a:lnT>
                    <a:lnB>
                      <a:noFill/>
                    </a:lnB>
                  </a:tcPr>
                </a:tc>
                <a:tc>
                  <a:txBody>
                    <a:bodyPr/>
                    <a:lstStyle/>
                    <a:p>
                      <a:endParaRPr lang="en-US" dirty="0">
                        <a:effectLst/>
                      </a:endParaRPr>
                    </a:p>
                  </a:txBody>
                  <a:tcPr anchor="ctr">
                    <a:lnL>
                      <a:noFill/>
                    </a:lnL>
                    <a:lnR>
                      <a:noFill/>
                    </a:lnR>
                    <a:lnT>
                      <a:noFill/>
                    </a:lnT>
                    <a:lnB>
                      <a:noFill/>
                    </a:lnB>
                  </a:tcPr>
                </a:tc>
                <a:tc>
                  <a:txBody>
                    <a:bodyPr/>
                    <a:lstStyle/>
                    <a:p>
                      <a:endParaRPr lang="en-US" dirty="0">
                        <a:effectLst/>
                      </a:endParaRPr>
                    </a:p>
                  </a:txBody>
                  <a:tcPr anchor="ctr">
                    <a:lnL>
                      <a:noFill/>
                    </a:lnL>
                    <a:lnR>
                      <a:noFill/>
                    </a:lnR>
                    <a:lnT>
                      <a:noFill/>
                    </a:lnT>
                    <a:lnB>
                      <a:noFill/>
                    </a:lnB>
                  </a:tcPr>
                </a:tc>
                <a:tc>
                  <a:txBody>
                    <a:bodyPr/>
                    <a:lstStyle/>
                    <a:p>
                      <a:endParaRPr lang="en-US" dirty="0">
                        <a:effectLst/>
                      </a:endParaRPr>
                    </a:p>
                  </a:txBody>
                  <a:tcPr anchor="ctr">
                    <a:lnL>
                      <a:noFill/>
                    </a:lnL>
                    <a:lnR>
                      <a:noFill/>
                    </a:lnR>
                    <a:lnT>
                      <a:noFill/>
                    </a:lnT>
                    <a:lnB>
                      <a:noFill/>
                    </a:lnB>
                  </a:tcPr>
                </a:tc>
                <a:extLst>
                  <a:ext uri="{0D108BD9-81ED-4DB2-BD59-A6C34878D82A}">
                    <a16:rowId xmlns:a16="http://schemas.microsoft.com/office/drawing/2014/main" val="102047526"/>
                  </a:ext>
                </a:extLst>
              </a:tr>
              <a:tr h="0">
                <a:tc>
                  <a:txBody>
                    <a:bodyPr/>
                    <a:lstStyle/>
                    <a:p>
                      <a:r>
                        <a:rPr lang="en-US" b="1" u="none" strike="noStrike" dirty="0">
                          <a:solidFill>
                            <a:srgbClr val="373737"/>
                          </a:solidFill>
                          <a:effectLst/>
                          <a:hlinkClick r:id="rId2"/>
                        </a:rPr>
                        <a:t>Liliana Medina</a:t>
                      </a:r>
                      <a:r>
                        <a:rPr lang="en-US" b="1" dirty="0">
                          <a:effectLst/>
                        </a:rPr>
                        <a:t> </a:t>
                      </a:r>
                      <a:endParaRPr lang="en-US" dirty="0"/>
                    </a:p>
                    <a:p>
                      <a:pPr lvl="0">
                        <a:buNone/>
                      </a:pPr>
                      <a:br>
                        <a:rPr lang="en-US" dirty="0">
                          <a:effectLst/>
                        </a:rPr>
                      </a:br>
                      <a:r>
                        <a:rPr lang="en-US" dirty="0">
                          <a:effectLst/>
                        </a:rPr>
                        <a:t>Family Partnership Liaison</a:t>
                      </a:r>
                      <a:br>
                        <a:rPr lang="en-US" dirty="0">
                          <a:effectLst/>
                        </a:rPr>
                      </a:br>
                      <a:r>
                        <a:rPr lang="en-US" dirty="0">
                          <a:effectLst/>
                        </a:rPr>
                        <a:t>📞: 425-837-7141</a:t>
                      </a:r>
                      <a:br>
                        <a:rPr lang="en-US" dirty="0">
                          <a:effectLst/>
                        </a:rPr>
                      </a:br>
                      <a:r>
                        <a:rPr lang="en-US" dirty="0">
                          <a:effectLst/>
                        </a:rPr>
                        <a:t>🗨️: 425-331-9555</a:t>
                      </a:r>
                      <a:endParaRPr lang="en-US" dirty="0"/>
                    </a:p>
                    <a:p>
                      <a:pPr lvl="0">
                        <a:buNone/>
                      </a:pPr>
                      <a:endParaRPr lang="en-US" dirty="0">
                        <a:effectLst/>
                      </a:endParaRPr>
                    </a:p>
                  </a:txBody>
                  <a:tcPr anchor="ctr">
                    <a:lnL>
                      <a:noFill/>
                    </a:lnL>
                    <a:lnR>
                      <a:noFill/>
                    </a:lnR>
                    <a:lnT>
                      <a:noFill/>
                    </a:lnT>
                    <a:lnB>
                      <a:noFill/>
                    </a:lnB>
                  </a:tcPr>
                </a:tc>
                <a:tc>
                  <a:txBody>
                    <a:bodyPr/>
                    <a:lstStyle/>
                    <a:p>
                      <a:endParaRPr lang="en-US" dirty="0">
                        <a:effectLst/>
                      </a:endParaRPr>
                    </a:p>
                  </a:txBody>
                  <a:tcPr anchor="ctr">
                    <a:lnL>
                      <a:noFill/>
                    </a:lnL>
                    <a:lnR>
                      <a:noFill/>
                    </a:lnR>
                    <a:lnT>
                      <a:noFill/>
                    </a:lnT>
                    <a:lnB>
                      <a:noFill/>
                    </a:lnB>
                  </a:tcPr>
                </a:tc>
                <a:tc>
                  <a:txBody>
                    <a:bodyPr/>
                    <a:lstStyle/>
                    <a:p>
                      <a:r>
                        <a:rPr lang="en-US" b="1" u="none" strike="noStrike" dirty="0">
                          <a:solidFill>
                            <a:srgbClr val="373737"/>
                          </a:solidFill>
                          <a:effectLst/>
                          <a:hlinkClick r:id="rId3"/>
                        </a:rPr>
                        <a:t>Wenli Mithal</a:t>
                      </a:r>
                      <a:endParaRPr lang="en-US" dirty="0"/>
                    </a:p>
                    <a:p>
                      <a:pPr lvl="0">
                        <a:buNone/>
                      </a:pPr>
                      <a:br>
                        <a:rPr lang="ja-JP" altLang="en-US" dirty="0">
                          <a:effectLst/>
                        </a:rPr>
                      </a:br>
                      <a:r>
                        <a:rPr lang="en-US" dirty="0">
                          <a:effectLst/>
                        </a:rPr>
                        <a:t>Family Partnership Liaison📞: 425-837-7106</a:t>
                      </a:r>
                      <a:br>
                        <a:rPr lang="en-US" dirty="0">
                          <a:effectLst/>
                        </a:rPr>
                      </a:br>
                      <a:r>
                        <a:rPr lang="en-US" dirty="0">
                          <a:effectLst/>
                        </a:rPr>
                        <a:t>🗨️: 978-252-3686</a:t>
                      </a:r>
                    </a:p>
                  </a:txBody>
                  <a:tcPr anchor="ctr">
                    <a:lnL>
                      <a:noFill/>
                    </a:lnL>
                    <a:lnR>
                      <a:noFill/>
                    </a:lnR>
                    <a:lnT>
                      <a:noFill/>
                    </a:lnT>
                    <a:lnB>
                      <a:noFill/>
                    </a:lnB>
                  </a:tcPr>
                </a:tc>
                <a:tc>
                  <a:txBody>
                    <a:bodyPr/>
                    <a:lstStyle/>
                    <a:p>
                      <a:endParaRPr lang="en-US" dirty="0">
                        <a:effectLst/>
                      </a:endParaRPr>
                    </a:p>
                  </a:txBody>
                  <a:tcPr anchor="ctr">
                    <a:lnL>
                      <a:noFill/>
                    </a:lnL>
                    <a:lnR>
                      <a:noFill/>
                    </a:lnR>
                    <a:lnT>
                      <a:noFill/>
                    </a:lnT>
                    <a:lnB>
                      <a:noFill/>
                    </a:lnB>
                  </a:tcPr>
                </a:tc>
                <a:tc>
                  <a:txBody>
                    <a:bodyPr/>
                    <a:lstStyle/>
                    <a:p>
                      <a:r>
                        <a:rPr lang="en-US" b="1" u="none" strike="noStrike" dirty="0">
                          <a:solidFill>
                            <a:srgbClr val="373737"/>
                          </a:solidFill>
                          <a:effectLst/>
                          <a:hlinkClick r:id="rId4"/>
                        </a:rPr>
                        <a:t>Ina Ghangurde</a:t>
                      </a:r>
                      <a:endParaRPr lang="en-US" dirty="0"/>
                    </a:p>
                    <a:p>
                      <a:pPr lvl="0">
                        <a:buNone/>
                      </a:pPr>
                      <a:br>
                        <a:rPr lang="en-US" dirty="0">
                          <a:effectLst/>
                        </a:rPr>
                      </a:br>
                      <a:r>
                        <a:rPr lang="en-US" dirty="0">
                          <a:effectLst/>
                        </a:rPr>
                        <a:t>Family Partnership Liaison📞: 425-837-7008</a:t>
                      </a:r>
                      <a:br>
                        <a:rPr lang="en-US" dirty="0">
                          <a:effectLst/>
                        </a:rPr>
                      </a:br>
                      <a:r>
                        <a:rPr lang="en-US" dirty="0">
                          <a:effectLst/>
                        </a:rPr>
                        <a:t>🗨️: 252-563-3498</a:t>
                      </a:r>
                    </a:p>
                  </a:txBody>
                  <a:tcPr anchor="ctr">
                    <a:lnL>
                      <a:noFill/>
                    </a:lnL>
                    <a:lnR>
                      <a:noFill/>
                    </a:lnR>
                    <a:lnT>
                      <a:noFill/>
                    </a:lnT>
                    <a:lnB>
                      <a:noFill/>
                    </a:lnB>
                  </a:tcPr>
                </a:tc>
                <a:extLst>
                  <a:ext uri="{0D108BD9-81ED-4DB2-BD59-A6C34878D82A}">
                    <a16:rowId xmlns:a16="http://schemas.microsoft.com/office/drawing/2014/main" val="1100383403"/>
                  </a:ext>
                </a:extLst>
              </a:tr>
            </a:tbl>
          </a:graphicData>
        </a:graphic>
      </p:graphicFrame>
      <p:sp>
        <p:nvSpPr>
          <p:cNvPr id="5" name="TextBox 4">
            <a:extLst>
              <a:ext uri="{FF2B5EF4-FFF2-40B4-BE49-F238E27FC236}">
                <a16:creationId xmlns:a16="http://schemas.microsoft.com/office/drawing/2014/main" id="{9C5281C6-CFA4-4A34-B502-9E84F0E56CA6}"/>
              </a:ext>
            </a:extLst>
          </p:cNvPr>
          <p:cNvSpPr txBox="1"/>
          <p:nvPr/>
        </p:nvSpPr>
        <p:spPr>
          <a:xfrm>
            <a:off x="1221009" y="2422727"/>
            <a:ext cx="9937981" cy="646331"/>
          </a:xfrm>
          <a:prstGeom prst="rect">
            <a:avLst/>
          </a:prstGeom>
          <a:noFill/>
        </p:spPr>
        <p:txBody>
          <a:bodyPr wrap="square" lIns="91440" tIns="45720" rIns="91440" bIns="45720" rtlCol="0" anchor="t">
            <a:spAutoFit/>
          </a:bodyPr>
          <a:lstStyle/>
          <a:p>
            <a:r>
              <a:rPr lang="es-ES" dirty="0"/>
              <a:t>Por favor, póngase en contacto con un</a:t>
            </a:r>
            <a:r>
              <a:rPr lang="en-US" dirty="0">
                <a:hlinkClick r:id="rId5"/>
              </a:rPr>
              <a:t>  Family Liaison- </a:t>
            </a:r>
            <a:r>
              <a:rPr lang="en-US" dirty="0" err="1">
                <a:hlinkClick r:id="rId5"/>
              </a:rPr>
              <a:t>Conexion</a:t>
            </a:r>
            <a:r>
              <a:rPr lang="en-US" dirty="0">
                <a:hlinkClick r:id="rId5"/>
              </a:rPr>
              <a:t> Familiar</a:t>
            </a:r>
            <a:r>
              <a:rPr lang="en-US" dirty="0"/>
              <a:t> </a:t>
            </a:r>
            <a:r>
              <a:rPr lang="es-ES" dirty="0"/>
              <a:t>¡si tiene preguntas adicionales!
Formulario de comentarios</a:t>
            </a:r>
            <a:endParaRPr lang="en-US" dirty="0">
              <a:ea typeface="+mn-lt"/>
              <a:cs typeface="+mn-lt"/>
            </a:endParaRPr>
          </a:p>
        </p:txBody>
      </p:sp>
    </p:spTree>
    <p:extLst>
      <p:ext uri="{BB962C8B-B14F-4D97-AF65-F5344CB8AC3E}">
        <p14:creationId xmlns:p14="http://schemas.microsoft.com/office/powerpoint/2010/main" val="3772768719"/>
      </p:ext>
    </p:extLst>
  </p:cSld>
  <p:clrMapOvr>
    <a:masterClrMapping/>
  </p:clrMapOvr>
</p:sld>
</file>

<file path=ppt/theme/theme1.xml><?xml version="1.0" encoding="utf-8"?>
<a:theme xmlns:a="http://schemas.openxmlformats.org/drawingml/2006/main" name="ISD Presentation 2banner on top">
  <a:themeElements>
    <a:clrScheme name="ISD Brand Colors">
      <a:dk1>
        <a:sysClr val="windowText" lastClr="000000"/>
      </a:dk1>
      <a:lt1>
        <a:sysClr val="window" lastClr="FFFFFF"/>
      </a:lt1>
      <a:dk2>
        <a:srgbClr val="006F82"/>
      </a:dk2>
      <a:lt2>
        <a:srgbClr val="FFFFFF"/>
      </a:lt2>
      <a:accent1>
        <a:srgbClr val="EA8385"/>
      </a:accent1>
      <a:accent2>
        <a:srgbClr val="D8E5E9"/>
      </a:accent2>
      <a:accent3>
        <a:srgbClr val="0FA1B8"/>
      </a:accent3>
      <a:accent4>
        <a:srgbClr val="FFF9C2"/>
      </a:accent4>
      <a:accent5>
        <a:srgbClr val="006F82"/>
      </a:accent5>
      <a:accent6>
        <a:srgbClr val="859234"/>
      </a:accent6>
      <a:hlink>
        <a:srgbClr val="0FA1B8"/>
      </a:hlink>
      <a:folHlink>
        <a:srgbClr val="EA8385"/>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SD Presentation 2 (no images) - updated July 2022 [Read-Only]" id="{A1DD713C-46E0-4249-A569-A303AA4142BA}" vid="{614BCE8A-2CCB-4BC7-B36C-A16BBF1CCD6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0aa9da28-c350-4ed6-80c8-56740c8e3326"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EE7E3A9DD464C48BC10153ED2627EEE" ma:contentTypeVersion="18" ma:contentTypeDescription="Create a new document." ma:contentTypeScope="" ma:versionID="ef6582d4f7599daba5d758d3fb9c20cf">
  <xsd:schema xmlns:xsd="http://www.w3.org/2001/XMLSchema" xmlns:xs="http://www.w3.org/2001/XMLSchema" xmlns:p="http://schemas.microsoft.com/office/2006/metadata/properties" xmlns:ns3="0aa9da28-c350-4ed6-80c8-56740c8e3326" xmlns:ns4="93422e4d-38cf-4837-afaf-2f1bfc5c7cf0" targetNamespace="http://schemas.microsoft.com/office/2006/metadata/properties" ma:root="true" ma:fieldsID="d0a64543590d93a8a16eb7e6d67c928b" ns3:_="" ns4:_="">
    <xsd:import namespace="0aa9da28-c350-4ed6-80c8-56740c8e3326"/>
    <xsd:import namespace="93422e4d-38cf-4837-afaf-2f1bfc5c7cf0"/>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AutoKeyPoints" minOccurs="0"/>
                <xsd:element ref="ns3:MediaServiceKeyPoints" minOccurs="0"/>
                <xsd:element ref="ns4:SharedWithUsers" minOccurs="0"/>
                <xsd:element ref="ns4:SharedWithDetails" minOccurs="0"/>
                <xsd:element ref="ns4:SharingHintHash" minOccurs="0"/>
                <xsd:element ref="ns3:MediaServiceOCR" minOccurs="0"/>
                <xsd:element ref="ns3:MediaServiceDateTaken" minOccurs="0"/>
                <xsd:element ref="ns3:MediaLengthInSeconds" minOccurs="0"/>
                <xsd:element ref="ns3:_activity" minOccurs="0"/>
                <xsd:element ref="ns3:MediaServiceObjectDetectorVersions" minOccurs="0"/>
                <xsd:element ref="ns3:MediaServiceSystemTags" minOccurs="0"/>
                <xsd:element ref="ns3:MediaServiceLocation"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a9da28-c350-4ed6-80c8-56740c8e332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3422e4d-38cf-4837-afaf-2f1bfc5c7cf0"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DE90BA2-3560-44D2-93A7-40D6FE4D5054}">
  <ds:schemaRefs>
    <ds:schemaRef ds:uri="http://schemas.microsoft.com/sharepoint/v3/contenttype/forms"/>
  </ds:schemaRefs>
</ds:datastoreItem>
</file>

<file path=customXml/itemProps2.xml><?xml version="1.0" encoding="utf-8"?>
<ds:datastoreItem xmlns:ds="http://schemas.openxmlformats.org/officeDocument/2006/customXml" ds:itemID="{9D9EF968-4D3B-45CE-8421-FBFEAAE444C1}">
  <ds:schemaRefs>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93422e4d-38cf-4837-afaf-2f1bfc5c7cf0"/>
    <ds:schemaRef ds:uri="http://purl.org/dc/elements/1.1/"/>
    <ds:schemaRef ds:uri="0aa9da28-c350-4ed6-80c8-56740c8e3326"/>
    <ds:schemaRef ds:uri="http://www.w3.org/XML/1998/namespace"/>
    <ds:schemaRef ds:uri="http://purl.org/dc/dcmitype/"/>
  </ds:schemaRefs>
</ds:datastoreItem>
</file>

<file path=customXml/itemProps3.xml><?xml version="1.0" encoding="utf-8"?>
<ds:datastoreItem xmlns:ds="http://schemas.openxmlformats.org/officeDocument/2006/customXml" ds:itemID="{711E4FBB-7F30-499B-8963-4869BB5F1CA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aa9da28-c350-4ed6-80c8-56740c8e3326"/>
    <ds:schemaRef ds:uri="93422e4d-38cf-4837-afaf-2f1bfc5c7cf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ISD Presentation 2banner on top</Template>
  <TotalTime>496</TotalTime>
  <Words>4192</Words>
  <Application>Microsoft Office PowerPoint</Application>
  <PresentationFormat>Widescreen</PresentationFormat>
  <Paragraphs>165</Paragraphs>
  <Slides>35</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Arial</vt:lpstr>
      <vt:lpstr>Calibri</vt:lpstr>
      <vt:lpstr>Courier New</vt:lpstr>
      <vt:lpstr>Times New Roman</vt:lpstr>
      <vt:lpstr>Wingdings</vt:lpstr>
      <vt:lpstr>ISD Presentation 2banner on top</vt:lpstr>
      <vt:lpstr>¡Bienvenidas familias!</vt:lpstr>
      <vt:lpstr> Asistencia y Reporte de Conflictos Estudiantiles  Issaquah School District Liliana Medina – Family Partnership </vt:lpstr>
      <vt:lpstr>Propósito del evento de esta noche:</vt:lpstr>
      <vt:lpstr>Comportamiento mezquino en la escuela</vt:lpstr>
      <vt:lpstr>Definiciones de Rudeza, Mezquindad, Acoso (bullying)  y Conflictos</vt:lpstr>
      <vt:lpstr>¿Qué pueden hacer los padres para apoyar a los estudiantes? (Ante alguien mezquino, grosero o conflictivo)</vt:lpstr>
      <vt:lpstr>Ejemplos de comportamientos mezquinos o poco amables Los estudiantes se burlan o comentan sobre</vt:lpstr>
      <vt:lpstr>Definición de HIB</vt:lpstr>
      <vt:lpstr>Definición legal del estado de Washington</vt:lpstr>
      <vt:lpstr>Cuándo y por qué reportar incidentes - HIB</vt:lpstr>
      <vt:lpstr>Quién y cómo reportar incidentes – Para padres</vt:lpstr>
      <vt:lpstr>Reportes</vt:lpstr>
      <vt:lpstr>Lo que sucede después de denunciar:</vt:lpstr>
      <vt:lpstr>Comportamientos y acciones disciplinarias</vt:lpstr>
      <vt:lpstr>Plan de Disciplina Progresiva</vt:lpstr>
      <vt:lpstr>Respuesta disciplinaria a los informes </vt:lpstr>
      <vt:lpstr>Comunicación con la escuela en persona</vt:lpstr>
      <vt:lpstr>¿Qué se puede compartir sobre los incidentes?</vt:lpstr>
      <vt:lpstr>Seguimiento después de un incidente – Consejos para padres</vt:lpstr>
      <vt:lpstr>Ciberacoso/Incidentes en línea</vt:lpstr>
      <vt:lpstr>Incidentes fuera del campus</vt:lpstr>
      <vt:lpstr>La resolución de problemas es parte del proceso de aprendizaje</vt:lpstr>
      <vt:lpstr>Asistencia</vt:lpstr>
      <vt:lpstr>¡La asistencia importa!</vt:lpstr>
      <vt:lpstr>Ley de Asistencia</vt:lpstr>
      <vt:lpstr>Reporte de ausencias</vt:lpstr>
      <vt:lpstr>Llamada telefónica de la escuela (llamada automática) cuando el estudiante está ausente</vt:lpstr>
      <vt:lpstr>Ausencias pre establecidas</vt:lpstr>
      <vt:lpstr>Para ausencias superiores a 20 días</vt:lpstr>
      <vt:lpstr>Respuestas a la escuelas por ausencias injustificadas</vt:lpstr>
      <vt:lpstr>Pasos del proceso de ausentismo escolar</vt:lpstr>
      <vt:lpstr>¿Cómo pueden los padres asociarse con las escuelas?</vt:lpstr>
      <vt:lpstr>Intervenciones ofrecidas por las escuelas</vt:lpstr>
      <vt:lpstr>Ausentismo crónico vs Truancy</vt:lpstr>
      <vt:lpstr>¿Preguntas?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5th grade Parents!</dc:title>
  <dc:creator>Gilmour, Lorna    AD - Staff</dc:creator>
  <cp:lastModifiedBy>Medina, Liliana</cp:lastModifiedBy>
  <cp:revision>92</cp:revision>
  <cp:lastPrinted>2019-02-27T22:39:25Z</cp:lastPrinted>
  <dcterms:created xsi:type="dcterms:W3CDTF">2019-02-19T16:57:05Z</dcterms:created>
  <dcterms:modified xsi:type="dcterms:W3CDTF">2024-04-04T16:25:05Z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0x0101009EE7E3A9DD464C48BC10153ED2627EEE</vt:lpwstr>
  </property>
</Properties>
</file>