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57" r:id="rId5"/>
    <p:sldId id="280" r:id="rId6"/>
    <p:sldId id="258" r:id="rId7"/>
    <p:sldId id="281" r:id="rId8"/>
    <p:sldId id="288" r:id="rId9"/>
    <p:sldId id="282" r:id="rId10"/>
    <p:sldId id="283" r:id="rId11"/>
    <p:sldId id="28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0" autoAdjust="0"/>
    <p:restoredTop sz="94660"/>
  </p:normalViewPr>
  <p:slideViewPr>
    <p:cSldViewPr snapToGrid="0">
      <p:cViewPr varScale="1">
        <p:scale>
          <a:sx n="85" d="100"/>
          <a:sy n="85" d="100"/>
        </p:scale>
        <p:origin x="60" y="6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80E730-E4D7-423A-8755-F9B360A89D8A}" type="datetimeFigureOut">
              <a:rPr lang="en-US" smtClean="0"/>
              <a:t>5/13/2021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31FDE1-3517-49AB-8C87-4F6AF5C9C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028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A8922-F795-4BCE-A482-D2D28C05ACA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0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4205-FA66-4E87-BA04-5FF7A5C5CE11}" type="datetimeFigureOut">
              <a:rPr lang="en-US" smtClean="0"/>
              <a:t>5/13/2021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6AA4-26EC-4A61-AEF8-C2BE96C5C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927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4205-FA66-4E87-BA04-5FF7A5C5CE11}" type="datetimeFigureOut">
              <a:rPr lang="en-US" smtClean="0"/>
              <a:t>5/13/2021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6AA4-26EC-4A61-AEF8-C2BE96C5C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84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4205-FA66-4E87-BA04-5FF7A5C5CE11}" type="datetimeFigureOut">
              <a:rPr lang="en-US" smtClean="0"/>
              <a:t>5/13/2021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6AA4-26EC-4A61-AEF8-C2BE96C5C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25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4205-FA66-4E87-BA04-5FF7A5C5CE11}" type="datetimeFigureOut">
              <a:rPr lang="en-US" smtClean="0"/>
              <a:t>5/13/2021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6AA4-26EC-4A61-AEF8-C2BE96C5C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301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4205-FA66-4E87-BA04-5FF7A5C5CE11}" type="datetimeFigureOut">
              <a:rPr lang="en-US" smtClean="0"/>
              <a:t>5/13/2021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6AA4-26EC-4A61-AEF8-C2BE96C5C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802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4205-FA66-4E87-BA04-5FF7A5C5CE11}" type="datetimeFigureOut">
              <a:rPr lang="en-US" smtClean="0"/>
              <a:t>5/13/2021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6AA4-26EC-4A61-AEF8-C2BE96C5C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066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4205-FA66-4E87-BA04-5FF7A5C5CE11}" type="datetimeFigureOut">
              <a:rPr lang="en-US" smtClean="0"/>
              <a:t>5/13/2021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6AA4-26EC-4A61-AEF8-C2BE96C5C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298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4205-FA66-4E87-BA04-5FF7A5C5CE11}" type="datetimeFigureOut">
              <a:rPr lang="en-US" smtClean="0"/>
              <a:t>5/13/2021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6AA4-26EC-4A61-AEF8-C2BE96C5C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744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4205-FA66-4E87-BA04-5FF7A5C5CE11}" type="datetimeFigureOut">
              <a:rPr lang="en-US" smtClean="0"/>
              <a:t>5/13/2021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6AA4-26EC-4A61-AEF8-C2BE96C5C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380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4205-FA66-4E87-BA04-5FF7A5C5CE11}" type="datetimeFigureOut">
              <a:rPr lang="en-US" smtClean="0"/>
              <a:t>5/13/2021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6AA4-26EC-4A61-AEF8-C2BE96C5C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860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4205-FA66-4E87-BA04-5FF7A5C5CE11}" type="datetimeFigureOut">
              <a:rPr lang="en-US" smtClean="0"/>
              <a:t>5/13/2021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6AA4-26EC-4A61-AEF8-C2BE96C5C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584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74205-FA66-4E87-BA04-5FF7A5C5CE11}" type="datetimeFigureOut">
              <a:rPr lang="en-US" smtClean="0"/>
              <a:t>5/13/2021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36AA4-26EC-4A61-AEF8-C2BE96C5C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172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813683"/>
            <a:ext cx="12192000" cy="237744"/>
          </a:xfrm>
          <a:prstGeom prst="rect">
            <a:avLst/>
          </a:prstGeom>
          <a:solidFill>
            <a:srgbClr val="0D1524"/>
          </a:solidFill>
          <a:ln>
            <a:solidFill>
              <a:srgbClr val="0D1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5779644"/>
            <a:ext cx="12192000" cy="237744"/>
          </a:xfrm>
          <a:prstGeom prst="rect">
            <a:avLst/>
          </a:prstGeom>
          <a:solidFill>
            <a:srgbClr val="0D1524"/>
          </a:solidFill>
          <a:ln>
            <a:solidFill>
              <a:srgbClr val="0D1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www.granvilleschools.org/Downloads/Logo%20Print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8" t="14441" r="11860" b="17258"/>
          <a:stretch/>
        </p:blipFill>
        <p:spPr bwMode="auto">
          <a:xfrm>
            <a:off x="3726286" y="897692"/>
            <a:ext cx="4739423" cy="1822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36220" y="4448443"/>
            <a:ext cx="11541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0D1524"/>
                </a:solidFill>
                <a:latin typeface="Gordita Black" pitchFamily="50" charset="0"/>
                <a:cs typeface="Gordita Black" pitchFamily="50" charset="0"/>
              </a:rPr>
              <a:t>Monthly Financial Report – April 2021</a:t>
            </a:r>
          </a:p>
        </p:txBody>
      </p:sp>
    </p:spTree>
    <p:extLst>
      <p:ext uri="{BB962C8B-B14F-4D97-AF65-F5344CB8AC3E}">
        <p14:creationId xmlns:p14="http://schemas.microsoft.com/office/powerpoint/2010/main" val="3942461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4D82B7A-4A7A-40EF-A626-09D51E337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75" y="1719743"/>
            <a:ext cx="11442845" cy="348143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2353" y="179353"/>
            <a:ext cx="61072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D1524"/>
                </a:solidFill>
                <a:latin typeface="Gordita Black" pitchFamily="50" charset="0"/>
                <a:cs typeface="Gordita Black" pitchFamily="50" charset="0"/>
              </a:rPr>
              <a:t>Cash Balance Comparison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1144031"/>
            <a:ext cx="12192000" cy="45719"/>
          </a:xfrm>
          <a:prstGeom prst="rect">
            <a:avLst/>
          </a:prstGeom>
          <a:solidFill>
            <a:srgbClr val="0D1524"/>
          </a:solidFill>
          <a:ln>
            <a:solidFill>
              <a:srgbClr val="0D1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7224" y="6080759"/>
            <a:ext cx="854543" cy="7102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B62BC66-6311-497A-B7CD-485BA4CCEAE5}"/>
              </a:ext>
            </a:extLst>
          </p:cNvPr>
          <p:cNvSpPr txBox="1"/>
          <p:nvPr/>
        </p:nvSpPr>
        <p:spPr>
          <a:xfrm>
            <a:off x="4798244" y="5713818"/>
            <a:ext cx="5143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D1524"/>
                </a:solidFill>
                <a:latin typeface="FreightText Pro Light" panose="02000603050000020004" pitchFamily="50" charset="0"/>
              </a:rPr>
              <a:t>$4.1 million more than last April – due to mainly due to phase-in of income tax collections.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xmlns="" id="{DD9CC599-A0D9-48DE-AF6F-0A2C9F1DEC96}"/>
              </a:ext>
            </a:extLst>
          </p:cNvPr>
          <p:cNvCxnSpPr>
            <a:cxnSpLocks/>
          </p:cNvCxnSpPr>
          <p:nvPr/>
        </p:nvCxnSpPr>
        <p:spPr>
          <a:xfrm flipV="1">
            <a:off x="9429051" y="4177027"/>
            <a:ext cx="0" cy="14481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99729E09-31FC-4252-89AF-D7F96E43C953}"/>
              </a:ext>
            </a:extLst>
          </p:cNvPr>
          <p:cNvSpPr/>
          <p:nvPr/>
        </p:nvSpPr>
        <p:spPr>
          <a:xfrm>
            <a:off x="9079992" y="2072081"/>
            <a:ext cx="1011964" cy="192038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229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7314686-111E-4E5D-94F1-510E0F8DB6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8349" y="1329641"/>
            <a:ext cx="9882231" cy="42885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4777" y="243618"/>
            <a:ext cx="120272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D1524"/>
                </a:solidFill>
                <a:latin typeface="Gordita Black" pitchFamily="50" charset="0"/>
                <a:cs typeface="Gordita Black" pitchFamily="50" charset="0"/>
              </a:rPr>
              <a:t>April Revenue Collections Compared to Prior Year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1144031"/>
            <a:ext cx="12192000" cy="45719"/>
          </a:xfrm>
          <a:prstGeom prst="rect">
            <a:avLst/>
          </a:prstGeom>
          <a:solidFill>
            <a:srgbClr val="0D1524"/>
          </a:solidFill>
          <a:ln>
            <a:solidFill>
              <a:srgbClr val="0D1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7224" y="6080759"/>
            <a:ext cx="854543" cy="7102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6558B0E-81BF-4797-81FF-E63242F83ACC}"/>
              </a:ext>
            </a:extLst>
          </p:cNvPr>
          <p:cNvSpPr txBox="1"/>
          <p:nvPr/>
        </p:nvSpPr>
        <p:spPr>
          <a:xfrm>
            <a:off x="1543737" y="5821012"/>
            <a:ext cx="5195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D1524"/>
                </a:solidFill>
                <a:latin typeface="FreightText Pro Light" panose="02000603050000020004" pitchFamily="50" charset="0"/>
              </a:rPr>
              <a:t>Higher April Income Tax Payment this year.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057043E8-E3B3-46E9-88E8-1D3D9585BD83}"/>
              </a:ext>
            </a:extLst>
          </p:cNvPr>
          <p:cNvSpPr/>
          <p:nvPr/>
        </p:nvSpPr>
        <p:spPr>
          <a:xfrm>
            <a:off x="6659933" y="4140932"/>
            <a:ext cx="898548" cy="22247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xmlns="" id="{FB468C41-1C85-447C-9654-99AA635FE07B}"/>
              </a:ext>
            </a:extLst>
          </p:cNvPr>
          <p:cNvCxnSpPr>
            <a:cxnSpLocks/>
          </p:cNvCxnSpPr>
          <p:nvPr/>
        </p:nvCxnSpPr>
        <p:spPr>
          <a:xfrm flipV="1">
            <a:off x="4286774" y="4363408"/>
            <a:ext cx="2373159" cy="153405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1653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88449" y="167942"/>
            <a:ext cx="10615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D1524"/>
                </a:solidFill>
                <a:latin typeface="Gordita Black" pitchFamily="50" charset="0"/>
                <a:cs typeface="Gordita Black" pitchFamily="50" charset="0"/>
              </a:rPr>
              <a:t>YTD Revenue Collections Compared to Prior Year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1144031"/>
            <a:ext cx="12192000" cy="45719"/>
          </a:xfrm>
          <a:prstGeom prst="rect">
            <a:avLst/>
          </a:prstGeom>
          <a:solidFill>
            <a:srgbClr val="0D1524"/>
          </a:solidFill>
          <a:ln>
            <a:solidFill>
              <a:srgbClr val="0D1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7224" y="6080759"/>
            <a:ext cx="854543" cy="7102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6558B0E-81BF-4797-81FF-E63242F83ACC}"/>
              </a:ext>
            </a:extLst>
          </p:cNvPr>
          <p:cNvSpPr txBox="1"/>
          <p:nvPr/>
        </p:nvSpPr>
        <p:spPr>
          <a:xfrm>
            <a:off x="2715810" y="5867698"/>
            <a:ext cx="80999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D1524"/>
                </a:solidFill>
                <a:latin typeface="FreightText Pro Light" panose="02000603050000020004" pitchFamily="50" charset="0"/>
              </a:rPr>
              <a:t>Local tax: </a:t>
            </a:r>
            <a:r>
              <a:rPr lang="en-US" dirty="0">
                <a:solidFill>
                  <a:srgbClr val="0D1524"/>
                </a:solidFill>
                <a:latin typeface="FreightText Pro Light" panose="02000603050000020004" pitchFamily="50" charset="0"/>
              </a:rPr>
              <a:t>income tax phase in</a:t>
            </a:r>
          </a:p>
          <a:p>
            <a:r>
              <a:rPr lang="en-US" b="1" dirty="0">
                <a:solidFill>
                  <a:srgbClr val="0D1524"/>
                </a:solidFill>
                <a:latin typeface="FreightText Pro Light" panose="02000603050000020004" pitchFamily="50" charset="0"/>
              </a:rPr>
              <a:t>State revenue: </a:t>
            </a:r>
            <a:r>
              <a:rPr lang="en-US" dirty="0">
                <a:solidFill>
                  <a:srgbClr val="0D1524"/>
                </a:solidFill>
                <a:latin typeface="FreightText Pro Light" panose="02000603050000020004" pitchFamily="50" charset="0"/>
              </a:rPr>
              <a:t>timing of reductions</a:t>
            </a:r>
          </a:p>
          <a:p>
            <a:r>
              <a:rPr lang="en-US" b="1" dirty="0">
                <a:solidFill>
                  <a:srgbClr val="0D1524"/>
                </a:solidFill>
                <a:latin typeface="FreightText Pro Light" panose="02000603050000020004" pitchFamily="50" charset="0"/>
              </a:rPr>
              <a:t>All other revenue: </a:t>
            </a:r>
            <a:r>
              <a:rPr lang="en-US" dirty="0">
                <a:solidFill>
                  <a:srgbClr val="0D1524"/>
                </a:solidFill>
                <a:latin typeface="FreightText Pro Light" panose="02000603050000020004" pitchFamily="50" charset="0"/>
              </a:rPr>
              <a:t>lower return of advances, lower interest earnings, BWC refunds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D574C40-F10E-4DD6-BE3D-7DFF85C91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4476" y="1295400"/>
            <a:ext cx="8807479" cy="4642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053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69783" y="167942"/>
            <a:ext cx="11241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D1524"/>
                </a:solidFill>
                <a:latin typeface="Gordita Black" pitchFamily="50" charset="0"/>
                <a:cs typeface="Gordita Black" pitchFamily="50" charset="0"/>
              </a:rPr>
              <a:t>YTD Income Tax Collections Compared to Estimate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1144031"/>
            <a:ext cx="12192000" cy="45719"/>
          </a:xfrm>
          <a:prstGeom prst="rect">
            <a:avLst/>
          </a:prstGeom>
          <a:solidFill>
            <a:srgbClr val="0D1524"/>
          </a:solidFill>
          <a:ln>
            <a:solidFill>
              <a:srgbClr val="0D1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7224" y="6080759"/>
            <a:ext cx="854543" cy="7102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6558B0E-81BF-4797-81FF-E63242F83ACC}"/>
              </a:ext>
            </a:extLst>
          </p:cNvPr>
          <p:cNvSpPr txBox="1"/>
          <p:nvPr/>
        </p:nvSpPr>
        <p:spPr>
          <a:xfrm>
            <a:off x="1520333" y="5789562"/>
            <a:ext cx="8099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D1524"/>
                </a:solidFill>
                <a:latin typeface="FreightText Pro Light" panose="02000603050000020004" pitchFamily="50" charset="0"/>
              </a:rPr>
              <a:t>The income tax is $625,000 above estimates derived from ODT timeline estimates after being generally on target the first five payments and despite COVID impacts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3AC07C6-8E5B-476D-843F-2CB60CACAC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712" y="1443037"/>
            <a:ext cx="9934575" cy="397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838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71097" y="167130"/>
            <a:ext cx="104498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D1524"/>
                </a:solidFill>
                <a:latin typeface="Gordita Black" pitchFamily="50" charset="0"/>
                <a:cs typeface="Gordita Black" pitchFamily="50" charset="0"/>
              </a:rPr>
              <a:t>April Expenditures Compared to Prior Year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1144031"/>
            <a:ext cx="12192000" cy="45719"/>
          </a:xfrm>
          <a:prstGeom prst="rect">
            <a:avLst/>
          </a:prstGeom>
          <a:solidFill>
            <a:srgbClr val="0D1524"/>
          </a:solidFill>
          <a:ln>
            <a:solidFill>
              <a:srgbClr val="0D1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7224" y="6080759"/>
            <a:ext cx="854543" cy="71026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5C25C4E-4166-459C-AD1A-05B534C4FA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416" y="1546014"/>
            <a:ext cx="10304608" cy="425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567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AF97E7C-887A-4BB9-B70D-72A8635C17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233" y="1433931"/>
            <a:ext cx="9033108" cy="41461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52129" y="199828"/>
            <a:ext cx="92511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D1524"/>
                </a:solidFill>
                <a:latin typeface="Gordita Black" pitchFamily="50" charset="0"/>
                <a:cs typeface="Gordita Black" pitchFamily="50" charset="0"/>
              </a:rPr>
              <a:t>YTD Expenditures Compared to Prior Year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1144031"/>
            <a:ext cx="12192000" cy="45719"/>
          </a:xfrm>
          <a:prstGeom prst="rect">
            <a:avLst/>
          </a:prstGeom>
          <a:solidFill>
            <a:srgbClr val="0D1524"/>
          </a:solidFill>
          <a:ln>
            <a:solidFill>
              <a:srgbClr val="0D1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7224" y="6080759"/>
            <a:ext cx="854543" cy="7102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6558B0E-81BF-4797-81FF-E63242F83ACC}"/>
              </a:ext>
            </a:extLst>
          </p:cNvPr>
          <p:cNvSpPr txBox="1"/>
          <p:nvPr/>
        </p:nvSpPr>
        <p:spPr>
          <a:xfrm>
            <a:off x="1361140" y="5867698"/>
            <a:ext cx="86784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D1524"/>
                </a:solidFill>
                <a:latin typeface="FreightText Pro Light" panose="02000603050000020004" pitchFamily="50" charset="0"/>
              </a:rPr>
              <a:t>Salaries &amp; Benefits: </a:t>
            </a:r>
            <a:r>
              <a:rPr lang="en-US" dirty="0">
                <a:solidFill>
                  <a:srgbClr val="0D1524"/>
                </a:solidFill>
                <a:latin typeface="FreightText Pro Light" panose="02000603050000020004" pitchFamily="50" charset="0"/>
              </a:rPr>
              <a:t>duplicate insurance payment in July due to software conversion</a:t>
            </a:r>
          </a:p>
          <a:p>
            <a:r>
              <a:rPr lang="en-US" b="1" dirty="0">
                <a:solidFill>
                  <a:srgbClr val="0D1524"/>
                </a:solidFill>
                <a:latin typeface="FreightText Pro Light" panose="02000603050000020004" pitchFamily="50" charset="0"/>
              </a:rPr>
              <a:t>Purchased Services: </a:t>
            </a:r>
            <a:r>
              <a:rPr lang="en-US" dirty="0">
                <a:solidFill>
                  <a:srgbClr val="0D1524"/>
                </a:solidFill>
                <a:latin typeface="FreightText Pro Light" panose="02000603050000020004" pitchFamily="50" charset="0"/>
              </a:rPr>
              <a:t>likely to remain below last year and below estimate</a:t>
            </a:r>
          </a:p>
          <a:p>
            <a:r>
              <a:rPr lang="en-US" b="1" dirty="0">
                <a:solidFill>
                  <a:srgbClr val="0D1524"/>
                </a:solidFill>
                <a:latin typeface="FreightText Pro Light" panose="02000603050000020004" pitchFamily="50" charset="0"/>
              </a:rPr>
              <a:t>All Other Expenditures: </a:t>
            </a:r>
            <a:r>
              <a:rPr lang="en-US" dirty="0">
                <a:solidFill>
                  <a:srgbClr val="0D1524"/>
                </a:solidFill>
                <a:latin typeface="FreightText Pro Light" panose="02000603050000020004" pitchFamily="50" charset="0"/>
              </a:rPr>
              <a:t>no transfer for athletic complex this year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351309AD-2468-4F01-9D0B-59065FFE1255}"/>
              </a:ext>
            </a:extLst>
          </p:cNvPr>
          <p:cNvSpPr/>
          <p:nvPr/>
        </p:nvSpPr>
        <p:spPr>
          <a:xfrm>
            <a:off x="7173796" y="4321242"/>
            <a:ext cx="2168165" cy="65610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xmlns="" id="{2FD4C33D-C9D8-4EE6-B479-FF0742F9C09F}"/>
              </a:ext>
            </a:extLst>
          </p:cNvPr>
          <p:cNvCxnSpPr>
            <a:cxnSpLocks/>
          </p:cNvCxnSpPr>
          <p:nvPr/>
        </p:nvCxnSpPr>
        <p:spPr>
          <a:xfrm flipH="1">
            <a:off x="9341962" y="4649296"/>
            <a:ext cx="58392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F6ABBB02-0979-4414-84FC-068202B02E06}"/>
              </a:ext>
            </a:extLst>
          </p:cNvPr>
          <p:cNvSpPr txBox="1"/>
          <p:nvPr/>
        </p:nvSpPr>
        <p:spPr>
          <a:xfrm>
            <a:off x="10166130" y="3682921"/>
            <a:ext cx="167429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D1524"/>
                </a:solidFill>
                <a:latin typeface="FreightText Pro Light" panose="02000603050000020004" pitchFamily="50" charset="0"/>
              </a:rPr>
              <a:t>Primarily due to the athletic complex transfer last year</a:t>
            </a:r>
            <a:endParaRPr lang="en-US" dirty="0">
              <a:solidFill>
                <a:srgbClr val="0D1524"/>
              </a:solidFill>
              <a:latin typeface="FreightText Pro Light" panose="0200060305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747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865931" y="230539"/>
            <a:ext cx="44601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D1524"/>
                </a:solidFill>
                <a:latin typeface="Gordita Black" pitchFamily="50" charset="0"/>
                <a:cs typeface="Gordita Black" pitchFamily="50" charset="0"/>
              </a:rPr>
              <a:t>Cash Reconciliation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1144031"/>
            <a:ext cx="12192000" cy="45719"/>
          </a:xfrm>
          <a:prstGeom prst="rect">
            <a:avLst/>
          </a:prstGeom>
          <a:solidFill>
            <a:srgbClr val="0D1524"/>
          </a:solidFill>
          <a:ln>
            <a:solidFill>
              <a:srgbClr val="0D1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7224" y="6080759"/>
            <a:ext cx="854543" cy="71026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0105" y="1406693"/>
            <a:ext cx="767715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075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CAAAC6F13D06E40B7CA577DD82976C9" ma:contentTypeVersion="12" ma:contentTypeDescription="Create a new document." ma:contentTypeScope="" ma:versionID="46ce54a9f1a1a06f06a0ddfd202cd2ba">
  <xsd:schema xmlns:xsd="http://www.w3.org/2001/XMLSchema" xmlns:xs="http://www.w3.org/2001/XMLSchema" xmlns:p="http://schemas.microsoft.com/office/2006/metadata/properties" xmlns:ns3="eb8bf3a9-1d15-40fb-92dc-e0551d6357e9" xmlns:ns4="29feb2e9-20bb-49d6-9af5-c829afca6e7c" targetNamespace="http://schemas.microsoft.com/office/2006/metadata/properties" ma:root="true" ma:fieldsID="f32e0e56c69627eaa7c85692614d6451" ns3:_="" ns4:_="">
    <xsd:import namespace="eb8bf3a9-1d15-40fb-92dc-e0551d6357e9"/>
    <xsd:import namespace="29feb2e9-20bb-49d6-9af5-c829afca6e7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8bf3a9-1d15-40fb-92dc-e0551d6357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feb2e9-20bb-49d6-9af5-c829afca6e7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545967F-7560-4AF9-9CD5-D3D98FA1E8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b8bf3a9-1d15-40fb-92dc-e0551d6357e9"/>
    <ds:schemaRef ds:uri="29feb2e9-20bb-49d6-9af5-c829afca6e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388E70C-DF2C-4FF1-939C-7B86F75EAEB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D655ABB-F435-4A5B-B3AF-1538CB86E266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29feb2e9-20bb-49d6-9af5-c829afca6e7c"/>
    <ds:schemaRef ds:uri="http://purl.org/dc/elements/1.1/"/>
    <ds:schemaRef ds:uri="http://schemas.microsoft.com/office/2006/metadata/properties"/>
    <ds:schemaRef ds:uri="eb8bf3a9-1d15-40fb-92dc-e0551d6357e9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8422</TotalTime>
  <Words>171</Words>
  <Application>Microsoft Office PowerPoint</Application>
  <PresentationFormat>Widescreen</PresentationFormat>
  <Paragraphs>19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FreightText Pro Light</vt:lpstr>
      <vt:lpstr>Gordita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Granville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Brittany Treolo</dc:creator>
  <cp:lastModifiedBy>GrifTo</cp:lastModifiedBy>
  <cp:revision>40</cp:revision>
  <dcterms:created xsi:type="dcterms:W3CDTF">2020-05-11T15:05:09Z</dcterms:created>
  <dcterms:modified xsi:type="dcterms:W3CDTF">2021-05-13T13:47:17Z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0x0101000CAAAC6F13D06E40B7CA577DD82976C9</vt:lpwstr>
  </property>
</Properties>
</file>