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8288000" cy="10287000"/>
  <p:notesSz cx="6858000" cy="9144000"/>
  <p:embeddedFontLst>
    <p:embeddedFont>
      <p:font typeface="Arimo" panose="020B0604020202020204" charset="0"/>
      <p:regular r:id="rId32"/>
    </p:embeddedFont>
    <p:embeddedFont>
      <p:font typeface="Arimo Bold" panose="020B0604020202020204" charset="0"/>
      <p:regular r:id="rId33"/>
    </p:embeddedFont>
    <p:embeddedFont>
      <p:font typeface="Arimo Bold Italics" panose="020B0604020202020204" charset="0"/>
      <p:regular r:id="rId34"/>
    </p:embeddedFont>
    <p:embeddedFont>
      <p:font typeface="Arimo Italics" panose="020B0604020202020204" charset="0"/>
      <p:regular r:id="rId35"/>
    </p:embeddedFont>
    <p:embeddedFont>
      <p:font typeface="Bryndan Write" panose="020B0604020202020204" charset="0"/>
      <p:regular r:id="rId36"/>
    </p:embeddedFont>
    <p:embeddedFont>
      <p:font typeface="Calibri" panose="020F0502020204030204" pitchFamily="34" charset="0"/>
      <p:regular r:id="rId37"/>
      <p:bold r:id="rId38"/>
      <p:italic r:id="rId39"/>
      <p:boldItalic r:id="rId40"/>
    </p:embeddedFont>
    <p:embeddedFont>
      <p:font typeface="Lato" panose="020F0502020204030203" pitchFamily="34" charset="0"/>
      <p:regular r:id="rId41"/>
      <p:bold r:id="rId42"/>
      <p:italic r:id="rId43"/>
      <p:boldItalic r:id="rId44"/>
    </p:embeddedFont>
    <p:embeddedFont>
      <p:font typeface="Open Sauce Bold" panose="020B0604020202020204" charset="0"/>
      <p:regular r:id="rId45"/>
    </p:embeddedFont>
    <p:embeddedFont>
      <p:font typeface="Prompt Bold" panose="020B0604020202020204" charset="-34"/>
      <p:regular r:id="rId46"/>
    </p:embeddedFont>
    <p:embeddedFont>
      <p:font typeface="Prompt Medium" panose="00000600000000000000" pitchFamily="2" charset="-34"/>
      <p:regular r:id="rId47"/>
      <p:italic r:id="rId48"/>
    </p:embeddedFont>
    <p:embeddedFont>
      <p:font typeface="Prompt Semi-Bold" panose="020B0604020202020204" charset="-34"/>
      <p:regular r:id="rId49"/>
    </p:embeddedFont>
    <p:embeddedFont>
      <p:font typeface="Prompt Ultra-Bold" panose="020B0604020202020204" charset="-34"/>
      <p:regular r:id="rId50"/>
    </p:embeddedFont>
    <p:embeddedFont>
      <p:font typeface="TT Rounds Condensed" panose="020B0604020202020204" charset="0"/>
      <p:regular r:id="rId51"/>
    </p:embeddedFont>
    <p:embeddedFont>
      <p:font typeface="TT Rounds Condensed Bold" panose="020B0604020202020204" charset="0"/>
      <p:regular r:id="rId52"/>
    </p:embeddedFont>
    <p:embeddedFont>
      <p:font typeface="TT Rounds Condensed Italics" panose="020B0604020202020204" charset="0"/>
      <p:regular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20442F-4626-4C74-9448-80585FC3479C}" v="23" dt="2024-01-11T16:04:02.6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font" Target="fonts/font10.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tt Pinckard" userId="4078b9d4-8572-4a3b-8650-06416136554b" providerId="ADAL" clId="{0B20442F-4626-4C74-9448-80585FC3479C}"/>
    <pc:docChg chg="undo custSel addSld delSld modSld">
      <pc:chgData name="Brett Pinckard" userId="4078b9d4-8572-4a3b-8650-06416136554b" providerId="ADAL" clId="{0B20442F-4626-4C74-9448-80585FC3479C}" dt="2024-01-18T12:54:10.709" v="71" actId="962"/>
      <pc:docMkLst>
        <pc:docMk/>
      </pc:docMkLst>
      <pc:sldChg chg="addSp delSp modSp new mod setBg modClrScheme delDesignElem chgLayout">
        <pc:chgData name="Brett Pinckard" userId="4078b9d4-8572-4a3b-8650-06416136554b" providerId="ADAL" clId="{0B20442F-4626-4C74-9448-80585FC3479C}" dt="2024-01-18T12:54:10.709" v="71" actId="962"/>
        <pc:sldMkLst>
          <pc:docMk/>
          <pc:sldMk cId="132119373" sldId="284"/>
        </pc:sldMkLst>
        <pc:spChg chg="add mod ord">
          <ac:chgData name="Brett Pinckard" userId="4078b9d4-8572-4a3b-8650-06416136554b" providerId="ADAL" clId="{0B20442F-4626-4C74-9448-80585FC3479C}" dt="2024-01-18T12:54:10.709" v="71" actId="962"/>
          <ac:spMkLst>
            <pc:docMk/>
            <pc:sldMk cId="132119373" sldId="284"/>
            <ac:spMk id="4" creationId="{E09C7CEF-FC0A-0522-B402-57B4A4A23AC1}"/>
          </ac:spMkLst>
        </pc:spChg>
        <pc:spChg chg="add del">
          <ac:chgData name="Brett Pinckard" userId="4078b9d4-8572-4a3b-8650-06416136554b" providerId="ADAL" clId="{0B20442F-4626-4C74-9448-80585FC3479C}" dt="2024-01-18T12:52:39.524" v="4" actId="700"/>
          <ac:spMkLst>
            <pc:docMk/>
            <pc:sldMk cId="132119373" sldId="284"/>
            <ac:spMk id="8" creationId="{AB8C311F-7253-4AED-9701-7FC0708C41C7}"/>
          </ac:spMkLst>
        </pc:spChg>
        <pc:spChg chg="add del">
          <ac:chgData name="Brett Pinckard" userId="4078b9d4-8572-4a3b-8650-06416136554b" providerId="ADAL" clId="{0B20442F-4626-4C74-9448-80585FC3479C}" dt="2024-01-18T12:53:19.779" v="25" actId="26606"/>
          <ac:spMkLst>
            <pc:docMk/>
            <pc:sldMk cId="132119373" sldId="284"/>
            <ac:spMk id="9" creationId="{3C54F4CE-85F0-46ED-80DA-9518C9251AD1}"/>
          </ac:spMkLst>
        </pc:spChg>
        <pc:spChg chg="add del">
          <ac:chgData name="Brett Pinckard" userId="4078b9d4-8572-4a3b-8650-06416136554b" providerId="ADAL" clId="{0B20442F-4626-4C74-9448-80585FC3479C}" dt="2024-01-18T12:52:39.524" v="4" actId="700"/>
          <ac:spMkLst>
            <pc:docMk/>
            <pc:sldMk cId="132119373" sldId="284"/>
            <ac:spMk id="10" creationId="{E2384209-CB15-4CDF-9D31-C44FD9A3F20D}"/>
          </ac:spMkLst>
        </pc:spChg>
        <pc:spChg chg="add del">
          <ac:chgData name="Brett Pinckard" userId="4078b9d4-8572-4a3b-8650-06416136554b" providerId="ADAL" clId="{0B20442F-4626-4C74-9448-80585FC3479C}" dt="2024-01-18T12:53:19.779" v="25" actId="26606"/>
          <ac:spMkLst>
            <pc:docMk/>
            <pc:sldMk cId="132119373" sldId="284"/>
            <ac:spMk id="11" creationId="{DADD1FCA-8ACB-4958-81DD-4CDD6D3E1921}"/>
          </ac:spMkLst>
        </pc:spChg>
        <pc:spChg chg="add del">
          <ac:chgData name="Brett Pinckard" userId="4078b9d4-8572-4a3b-8650-06416136554b" providerId="ADAL" clId="{0B20442F-4626-4C74-9448-80585FC3479C}" dt="2024-01-18T12:52:39.524" v="4" actId="700"/>
          <ac:spMkLst>
            <pc:docMk/>
            <pc:sldMk cId="132119373" sldId="284"/>
            <ac:spMk id="12" creationId="{2633B3B5-CC90-43F0-8714-D31D1F3F0209}"/>
          </ac:spMkLst>
        </pc:spChg>
        <pc:spChg chg="add del">
          <ac:chgData name="Brett Pinckard" userId="4078b9d4-8572-4a3b-8650-06416136554b" providerId="ADAL" clId="{0B20442F-4626-4C74-9448-80585FC3479C}" dt="2024-01-18T12:54:05.801" v="68" actId="26606"/>
          <ac:spMkLst>
            <pc:docMk/>
            <pc:sldMk cId="132119373" sldId="284"/>
            <ac:spMk id="13" creationId="{D4331EE8-85A4-4588-8D9E-70E534D477DB}"/>
          </ac:spMkLst>
        </pc:spChg>
        <pc:spChg chg="add del">
          <ac:chgData name="Brett Pinckard" userId="4078b9d4-8572-4a3b-8650-06416136554b" providerId="ADAL" clId="{0B20442F-4626-4C74-9448-80585FC3479C}" dt="2024-01-18T12:52:39.524" v="4" actId="700"/>
          <ac:spMkLst>
            <pc:docMk/>
            <pc:sldMk cId="132119373" sldId="284"/>
            <ac:spMk id="14" creationId="{A8D57A06-A426-446D-B02C-A2DC6B62E45E}"/>
          </ac:spMkLst>
        </pc:spChg>
        <pc:spChg chg="add del">
          <ac:chgData name="Brett Pinckard" userId="4078b9d4-8572-4a3b-8650-06416136554b" providerId="ADAL" clId="{0B20442F-4626-4C74-9448-80585FC3479C}" dt="2024-01-18T12:54:05.801" v="68" actId="26606"/>
          <ac:spMkLst>
            <pc:docMk/>
            <pc:sldMk cId="132119373" sldId="284"/>
            <ac:spMk id="15" creationId="{49D6C862-61CC-4B46-8080-96583D653BAB}"/>
          </ac:spMkLst>
        </pc:spChg>
        <pc:spChg chg="add del">
          <ac:chgData name="Brett Pinckard" userId="4078b9d4-8572-4a3b-8650-06416136554b" providerId="ADAL" clId="{0B20442F-4626-4C74-9448-80585FC3479C}" dt="2024-01-18T12:54:05.801" v="68" actId="26606"/>
          <ac:spMkLst>
            <pc:docMk/>
            <pc:sldMk cId="132119373" sldId="284"/>
            <ac:spMk id="16" creationId="{A8384FB5-9ADC-4DDC-881B-597D56F5B15D}"/>
          </ac:spMkLst>
        </pc:spChg>
        <pc:spChg chg="add del">
          <ac:chgData name="Brett Pinckard" userId="4078b9d4-8572-4a3b-8650-06416136554b" providerId="ADAL" clId="{0B20442F-4626-4C74-9448-80585FC3479C}" dt="2024-01-18T12:54:05.801" v="68" actId="26606"/>
          <ac:spMkLst>
            <pc:docMk/>
            <pc:sldMk cId="132119373" sldId="284"/>
            <ac:spMk id="17" creationId="{E37EECFC-A684-4391-AE85-4CDAF5565F61}"/>
          </ac:spMkLst>
        </pc:spChg>
        <pc:spChg chg="add del">
          <ac:chgData name="Brett Pinckard" userId="4078b9d4-8572-4a3b-8650-06416136554b" providerId="ADAL" clId="{0B20442F-4626-4C74-9448-80585FC3479C}" dt="2024-01-18T12:54:05.801" v="68" actId="26606"/>
          <ac:spMkLst>
            <pc:docMk/>
            <pc:sldMk cId="132119373" sldId="284"/>
            <ac:spMk id="18" creationId="{BC05CA36-AD6A-4ABF-9A05-52E5A143D2BB}"/>
          </ac:spMkLst>
        </pc:spChg>
        <pc:spChg chg="add del">
          <ac:chgData name="Brett Pinckard" userId="4078b9d4-8572-4a3b-8650-06416136554b" providerId="ADAL" clId="{0B20442F-4626-4C74-9448-80585FC3479C}" dt="2024-01-18T12:54:05.801" v="67" actId="26606"/>
          <ac:spMkLst>
            <pc:docMk/>
            <pc:sldMk cId="132119373" sldId="284"/>
            <ac:spMk id="23" creationId="{B7BD7FCF-A254-4A97-A15C-319B67622677}"/>
          </ac:spMkLst>
        </pc:spChg>
        <pc:spChg chg="add del">
          <ac:chgData name="Brett Pinckard" userId="4078b9d4-8572-4a3b-8650-06416136554b" providerId="ADAL" clId="{0B20442F-4626-4C74-9448-80585FC3479C}" dt="2024-01-18T12:54:05.801" v="67" actId="26606"/>
          <ac:spMkLst>
            <pc:docMk/>
            <pc:sldMk cId="132119373" sldId="284"/>
            <ac:spMk id="25" creationId="{52FFAF72-6204-4676-9C6F-9A4CC4D91805}"/>
          </ac:spMkLst>
        </pc:spChg>
        <pc:spChg chg="add">
          <ac:chgData name="Brett Pinckard" userId="4078b9d4-8572-4a3b-8650-06416136554b" providerId="ADAL" clId="{0B20442F-4626-4C74-9448-80585FC3479C}" dt="2024-01-18T12:54:05.801" v="68" actId="26606"/>
          <ac:spMkLst>
            <pc:docMk/>
            <pc:sldMk cId="132119373" sldId="284"/>
            <ac:spMk id="27" creationId="{D4331EE8-85A4-4588-8D9E-70E534D477DB}"/>
          </ac:spMkLst>
        </pc:spChg>
        <pc:spChg chg="add">
          <ac:chgData name="Brett Pinckard" userId="4078b9d4-8572-4a3b-8650-06416136554b" providerId="ADAL" clId="{0B20442F-4626-4C74-9448-80585FC3479C}" dt="2024-01-18T12:54:05.801" v="68" actId="26606"/>
          <ac:spMkLst>
            <pc:docMk/>
            <pc:sldMk cId="132119373" sldId="284"/>
            <ac:spMk id="28" creationId="{A8384FB5-9ADC-4DDC-881B-597D56F5B15D}"/>
          </ac:spMkLst>
        </pc:spChg>
        <pc:spChg chg="add">
          <ac:chgData name="Brett Pinckard" userId="4078b9d4-8572-4a3b-8650-06416136554b" providerId="ADAL" clId="{0B20442F-4626-4C74-9448-80585FC3479C}" dt="2024-01-18T12:54:05.801" v="68" actId="26606"/>
          <ac:spMkLst>
            <pc:docMk/>
            <pc:sldMk cId="132119373" sldId="284"/>
            <ac:spMk id="29" creationId="{49D6C862-61CC-4B46-8080-96583D653BAB}"/>
          </ac:spMkLst>
        </pc:spChg>
        <pc:spChg chg="add">
          <ac:chgData name="Brett Pinckard" userId="4078b9d4-8572-4a3b-8650-06416136554b" providerId="ADAL" clId="{0B20442F-4626-4C74-9448-80585FC3479C}" dt="2024-01-18T12:54:05.801" v="68" actId="26606"/>
          <ac:spMkLst>
            <pc:docMk/>
            <pc:sldMk cId="132119373" sldId="284"/>
            <ac:spMk id="30" creationId="{BC05CA36-AD6A-4ABF-9A05-52E5A143D2BB}"/>
          </ac:spMkLst>
        </pc:spChg>
        <pc:spChg chg="add">
          <ac:chgData name="Brett Pinckard" userId="4078b9d4-8572-4a3b-8650-06416136554b" providerId="ADAL" clId="{0B20442F-4626-4C74-9448-80585FC3479C}" dt="2024-01-18T12:54:05.801" v="68" actId="26606"/>
          <ac:spMkLst>
            <pc:docMk/>
            <pc:sldMk cId="132119373" sldId="284"/>
            <ac:spMk id="31" creationId="{E37EECFC-A684-4391-AE85-4CDAF5565F61}"/>
          </ac:spMkLst>
        </pc:spChg>
        <pc:picChg chg="add mod ord">
          <ac:chgData name="Brett Pinckard" userId="4078b9d4-8572-4a3b-8650-06416136554b" providerId="ADAL" clId="{0B20442F-4626-4C74-9448-80585FC3479C}" dt="2024-01-18T12:54:10.708" v="70" actId="27614"/>
          <ac:picMkLst>
            <pc:docMk/>
            <pc:sldMk cId="132119373" sldId="284"/>
            <ac:picMk id="3" creationId="{EBD02C3A-83DF-7449-2297-4EAF6DB88B38}"/>
          </ac:picMkLst>
        </pc:picChg>
      </pc:sldChg>
      <pc:sldChg chg="del">
        <pc:chgData name="Brett Pinckard" userId="4078b9d4-8572-4a3b-8650-06416136554b" providerId="ADAL" clId="{0B20442F-4626-4C74-9448-80585FC3479C}" dt="2024-01-18T12:51:17.654" v="0" actId="47"/>
        <pc:sldMkLst>
          <pc:docMk/>
          <pc:sldMk cId="161483558"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18.01.2024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33778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3075712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2980872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1937529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2983033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2256857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497753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1229284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1620100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1314074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1417035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4096330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1551730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432101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2912663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2140626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2552513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2206279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55167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309861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1253793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4227584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24</a:t>
            </a:fld>
            <a:endParaRPr lang="cs-CZ"/>
          </a:p>
        </p:txBody>
      </p:sp>
    </p:spTree>
    <p:extLst>
      <p:ext uri="{BB962C8B-B14F-4D97-AF65-F5344CB8AC3E}">
        <p14:creationId xmlns:p14="http://schemas.microsoft.com/office/powerpoint/2010/main" val="4132113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3991390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26</a:t>
            </a:fld>
            <a:endParaRPr lang="cs-CZ"/>
          </a:p>
        </p:txBody>
      </p:sp>
    </p:spTree>
    <p:extLst>
      <p:ext uri="{BB962C8B-B14F-4D97-AF65-F5344CB8AC3E}">
        <p14:creationId xmlns:p14="http://schemas.microsoft.com/office/powerpoint/2010/main" val="1383615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27</a:t>
            </a:fld>
            <a:endParaRPr lang="cs-CZ"/>
          </a:p>
        </p:txBody>
      </p:sp>
    </p:spTree>
    <p:extLst>
      <p:ext uri="{BB962C8B-B14F-4D97-AF65-F5344CB8AC3E}">
        <p14:creationId xmlns:p14="http://schemas.microsoft.com/office/powerpoint/2010/main" val="2971251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28</a:t>
            </a:fld>
            <a:endParaRPr lang="cs-CZ"/>
          </a:p>
        </p:txBody>
      </p:sp>
    </p:spTree>
    <p:extLst>
      <p:ext uri="{BB962C8B-B14F-4D97-AF65-F5344CB8AC3E}">
        <p14:creationId xmlns:p14="http://schemas.microsoft.com/office/powerpoint/2010/main" val="3727720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sv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23.svg"/></Relationships>
</file>

<file path=ppt/slides/_rels/slide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13.png"/><Relationship Id="rId5" Type="http://schemas.openxmlformats.org/officeDocument/2006/relationships/image" Target="../media/image22.png"/><Relationship Id="rId10" Type="http://schemas.openxmlformats.org/officeDocument/2006/relationships/image" Target="../media/image29.svg"/><Relationship Id="rId4" Type="http://schemas.openxmlformats.org/officeDocument/2006/relationships/image" Target="../media/image25.svg"/><Relationship Id="rId9" Type="http://schemas.openxmlformats.org/officeDocument/2006/relationships/image" Target="../media/image28.png"/></Relationships>
</file>

<file path=ppt/slides/_rels/slide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image" Target="../media/image24.png"/><Relationship Id="rId7" Type="http://schemas.openxmlformats.org/officeDocument/2006/relationships/image" Target="../media/image26.png"/><Relationship Id="rId12" Type="http://schemas.openxmlformats.org/officeDocument/2006/relationships/image" Target="../media/image14.svg"/><Relationship Id="rId17" Type="http://schemas.openxmlformats.org/officeDocument/2006/relationships/image" Target="../media/image49.png"/><Relationship Id="rId2" Type="http://schemas.openxmlformats.org/officeDocument/2006/relationships/notesSlide" Target="../notesSlides/notesSlide7.xml"/><Relationship Id="rId16" Type="http://schemas.openxmlformats.org/officeDocument/2006/relationships/image" Target="../media/image48.svg"/><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13.png"/><Relationship Id="rId5" Type="http://schemas.openxmlformats.org/officeDocument/2006/relationships/image" Target="../media/image22.png"/><Relationship Id="rId15" Type="http://schemas.openxmlformats.org/officeDocument/2006/relationships/image" Target="../media/image47.png"/><Relationship Id="rId10" Type="http://schemas.openxmlformats.org/officeDocument/2006/relationships/image" Target="../media/image29.svg"/><Relationship Id="rId19" Type="http://schemas.openxmlformats.org/officeDocument/2006/relationships/image" Target="../media/image51.svg"/><Relationship Id="rId4" Type="http://schemas.openxmlformats.org/officeDocument/2006/relationships/image" Target="../media/image25.svg"/><Relationship Id="rId9" Type="http://schemas.openxmlformats.org/officeDocument/2006/relationships/image" Target="../media/image28.png"/><Relationship Id="rId14" Type="http://schemas.openxmlformats.org/officeDocument/2006/relationships/image" Target="../media/image46.svg"/></Relationships>
</file>

<file path=ppt/slides/_rels/slide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svg"/></Relationships>
</file>

<file path=ppt/slides/_rels/slide9.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8.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sv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0.jpeg"/><Relationship Id="rId7" Type="http://schemas.openxmlformats.org/officeDocument/2006/relationships/image" Target="../media/image60.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36.svg"/><Relationship Id="rId5" Type="http://schemas.openxmlformats.org/officeDocument/2006/relationships/image" Target="../media/image32.svg"/><Relationship Id="rId10"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62.svg"/></Relationships>
</file>

<file path=ppt/slides/_rels/slide1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3.png"/><Relationship Id="rId7" Type="http://schemas.openxmlformats.org/officeDocument/2006/relationships/image" Target="../media/image60.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62.sv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25.sv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1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admissions.gsu.edu/bachelors-degree/apply/high-school/" TargetMode="External"/><Relationship Id="rId13" Type="http://schemas.openxmlformats.org/officeDocument/2006/relationships/hyperlink" Target="https://www.usg.edu/student_affairs/assets/student_affairs/documents/USG_FR_Admission_Requirements.pdf" TargetMode="External"/><Relationship Id="rId3" Type="http://schemas.openxmlformats.org/officeDocument/2006/relationships/image" Target="../media/image63.png"/><Relationship Id="rId7" Type="http://schemas.openxmlformats.org/officeDocument/2006/relationships/image" Target="../media/image75.png"/><Relationship Id="rId12" Type="http://schemas.openxmlformats.org/officeDocument/2006/relationships/image" Target="../media/image7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4.png"/><Relationship Id="rId11" Type="http://schemas.openxmlformats.org/officeDocument/2006/relationships/hyperlink" Target="https://www.gmc.edu/admissions-requirements/" TargetMode="External"/><Relationship Id="rId5" Type="http://schemas.openxmlformats.org/officeDocument/2006/relationships/image" Target="../media/image73.png"/><Relationship Id="rId10" Type="http://schemas.openxmlformats.org/officeDocument/2006/relationships/hyperlink" Target="https://www.asurams.edu/enrollment-management/admissions/how-to-apply.php" TargetMode="External"/><Relationship Id="rId4" Type="http://schemas.openxmlformats.org/officeDocument/2006/relationships/image" Target="../media/image72.png"/><Relationship Id="rId9" Type="http://schemas.openxmlformats.org/officeDocument/2006/relationships/hyperlink" Target="https://admissions.georgiasouthern.edu/requirements/freshme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78.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25.sv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hyperlink" Target="https://www.gafutures.or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3" Type="http://schemas.openxmlformats.org/officeDocument/2006/relationships/hyperlink" Target="https://bigfuture.collegeboard.org/plan-for-college/college-basics/how-to-convert-gpa-4.0-scale"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hyperlink" Target="https://www.cherokeek12.net/divisions/curriculum-instruction/dual-enrollment"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s://www.usg.edu/student_affairs/prospective_students/dual_enrollment_applications" TargetMode="External"/><Relationship Id="rId5" Type="http://schemas.openxmlformats.org/officeDocument/2006/relationships/hyperlink" Target="https://www.usg.edu/student_affairs/prospective_students/opportunities" TargetMode="External"/><Relationship Id="rId4" Type="http://schemas.openxmlformats.org/officeDocument/2006/relationships/image" Target="../media/image84.svg"/></Relationships>
</file>

<file path=ppt/slides/_rels/slide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2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https://www.tcsg.edu/wp-content/uploads/2023/08/Accelerated_Career-08_03_23-MASTER_v2.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hyperlink" Target="https://www.chattahoocheetech.edu/chatt-tech-academy/"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90.png"/><Relationship Id="rId7" Type="http://schemas.openxmlformats.org/officeDocument/2006/relationships/image" Target="../media/image92.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hyperlink" Target="https://igrad.cherokeek12.net/fs/resource-manager/view/9189463d-25d3-48be-a50d-0625be928ccb" TargetMode="External"/><Relationship Id="rId4" Type="http://schemas.openxmlformats.org/officeDocument/2006/relationships/hyperlink" Target="https://mailcherokeek12ga-my.sharepoint.com/:v:/g/personal/9934782_cherokeek12_net/EeMj295kv89Lgx9mccqgrh4BrAYO0HRGQ9_-fGL-m--pqg?e=0u0NiK"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504750" y="-4861622"/>
            <a:ext cx="11278501" cy="20010243"/>
          </a:xfrm>
          <a:custGeom>
            <a:avLst/>
            <a:gdLst/>
            <a:ahLst/>
            <a:cxnLst/>
            <a:rect l="l" t="t" r="r" b="b"/>
            <a:pathLst>
              <a:path w="11278501" h="20010243">
                <a:moveTo>
                  <a:pt x="0" y="0"/>
                </a:moveTo>
                <a:lnTo>
                  <a:pt x="11278500" y="0"/>
                </a:lnTo>
                <a:lnTo>
                  <a:pt x="11278500" y="20010244"/>
                </a:lnTo>
                <a:lnTo>
                  <a:pt x="0" y="200102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966292" y="1055430"/>
            <a:ext cx="11100890" cy="8202870"/>
          </a:xfrm>
          <a:custGeom>
            <a:avLst/>
            <a:gdLst/>
            <a:ahLst/>
            <a:cxnLst/>
            <a:rect l="l" t="t" r="r" b="b"/>
            <a:pathLst>
              <a:path w="11100890" h="8202870">
                <a:moveTo>
                  <a:pt x="0" y="0"/>
                </a:moveTo>
                <a:lnTo>
                  <a:pt x="11100889" y="0"/>
                </a:lnTo>
                <a:lnTo>
                  <a:pt x="11100889" y="8202870"/>
                </a:lnTo>
                <a:lnTo>
                  <a:pt x="0" y="82028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rot="984799">
            <a:off x="10812316" y="889750"/>
            <a:ext cx="4493592" cy="1231560"/>
          </a:xfrm>
          <a:custGeom>
            <a:avLst/>
            <a:gdLst/>
            <a:ahLst/>
            <a:cxnLst/>
            <a:rect l="l" t="t" r="r" b="b"/>
            <a:pathLst>
              <a:path w="4493592" h="1231560">
                <a:moveTo>
                  <a:pt x="0" y="0"/>
                </a:moveTo>
                <a:lnTo>
                  <a:pt x="4493593" y="0"/>
                </a:lnTo>
                <a:lnTo>
                  <a:pt x="4493593" y="1231560"/>
                </a:lnTo>
                <a:lnTo>
                  <a:pt x="0" y="12315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rot="-432658">
            <a:off x="2622099" y="7400145"/>
            <a:ext cx="2070256" cy="2062728"/>
          </a:xfrm>
          <a:custGeom>
            <a:avLst/>
            <a:gdLst/>
            <a:ahLst/>
            <a:cxnLst/>
            <a:rect l="l" t="t" r="r" b="b"/>
            <a:pathLst>
              <a:path w="2070256" h="2062728">
                <a:moveTo>
                  <a:pt x="0" y="0"/>
                </a:moveTo>
                <a:lnTo>
                  <a:pt x="2070257" y="0"/>
                </a:lnTo>
                <a:lnTo>
                  <a:pt x="2070257" y="2062728"/>
                </a:lnTo>
                <a:lnTo>
                  <a:pt x="0" y="20627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6"/>
          <p:cNvSpPr/>
          <p:nvPr/>
        </p:nvSpPr>
        <p:spPr>
          <a:xfrm rot="-388884">
            <a:off x="-629606" y="2848642"/>
            <a:ext cx="2838793" cy="2461243"/>
          </a:xfrm>
          <a:custGeom>
            <a:avLst/>
            <a:gdLst/>
            <a:ahLst/>
            <a:cxnLst/>
            <a:rect l="l" t="t" r="r" b="b"/>
            <a:pathLst>
              <a:path w="2838793" h="2461243">
                <a:moveTo>
                  <a:pt x="0" y="0"/>
                </a:moveTo>
                <a:lnTo>
                  <a:pt x="2838793" y="0"/>
                </a:lnTo>
                <a:lnTo>
                  <a:pt x="2838793" y="2461243"/>
                </a:lnTo>
                <a:lnTo>
                  <a:pt x="0" y="24612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7" name="TextBox 7"/>
          <p:cNvSpPr txBox="1"/>
          <p:nvPr/>
        </p:nvSpPr>
        <p:spPr>
          <a:xfrm>
            <a:off x="4186365" y="1723142"/>
            <a:ext cx="8660743" cy="3524250"/>
          </a:xfrm>
          <a:prstGeom prst="rect">
            <a:avLst/>
          </a:prstGeom>
        </p:spPr>
        <p:txBody>
          <a:bodyPr lIns="0" tIns="0" rIns="0" bIns="0" rtlCol="0" anchor="t">
            <a:spAutoFit/>
          </a:bodyPr>
          <a:lstStyle/>
          <a:p>
            <a:pPr algn="ctr">
              <a:lnSpc>
                <a:spcPts val="9240"/>
              </a:lnSpc>
            </a:pPr>
            <a:r>
              <a:rPr lang="en-US" sz="7700">
                <a:solidFill>
                  <a:srgbClr val="000000"/>
                </a:solidFill>
                <a:latin typeface="Prompt Ultra-Bold"/>
              </a:rPr>
              <a:t>HIGH SCHOOL INFORMATION NIGHT</a:t>
            </a:r>
          </a:p>
        </p:txBody>
      </p:sp>
      <p:sp>
        <p:nvSpPr>
          <p:cNvPr id="8" name="TextBox 8"/>
          <p:cNvSpPr txBox="1"/>
          <p:nvPr/>
        </p:nvSpPr>
        <p:spPr>
          <a:xfrm>
            <a:off x="4005801" y="5345030"/>
            <a:ext cx="9053312" cy="513621"/>
          </a:xfrm>
          <a:prstGeom prst="rect">
            <a:avLst/>
          </a:prstGeom>
        </p:spPr>
        <p:txBody>
          <a:bodyPr lIns="0" tIns="0" rIns="0" bIns="0" rtlCol="0" anchor="t">
            <a:spAutoFit/>
          </a:bodyPr>
          <a:lstStyle/>
          <a:p>
            <a:pPr algn="ctr">
              <a:lnSpc>
                <a:spcPts val="3566"/>
              </a:lnSpc>
            </a:pPr>
            <a:r>
              <a:rPr lang="en-US" sz="3602" spc="32" dirty="0">
                <a:solidFill>
                  <a:srgbClr val="000000"/>
                </a:solidFill>
                <a:latin typeface="Bryndan Write"/>
              </a:rPr>
              <a:t>Robert Horn – Principal</a:t>
            </a:r>
          </a:p>
        </p:txBody>
      </p:sp>
      <p:grpSp>
        <p:nvGrpSpPr>
          <p:cNvPr id="9" name="Group 9"/>
          <p:cNvGrpSpPr/>
          <p:nvPr/>
        </p:nvGrpSpPr>
        <p:grpSpPr>
          <a:xfrm>
            <a:off x="5314780" y="7112882"/>
            <a:ext cx="6912757" cy="615541"/>
            <a:chOff x="0" y="0"/>
            <a:chExt cx="9217010" cy="820721"/>
          </a:xfrm>
        </p:grpSpPr>
        <p:sp>
          <p:nvSpPr>
            <p:cNvPr id="10" name="AutoShape 10"/>
            <p:cNvSpPr/>
            <p:nvPr/>
          </p:nvSpPr>
          <p:spPr>
            <a:xfrm>
              <a:off x="0" y="0"/>
              <a:ext cx="9217010" cy="820721"/>
            </a:xfrm>
            <a:prstGeom prst="rect">
              <a:avLst/>
            </a:prstGeom>
            <a:solidFill>
              <a:srgbClr val="000000"/>
            </a:solidFill>
          </p:spPr>
        </p:sp>
        <p:sp>
          <p:nvSpPr>
            <p:cNvPr id="11" name="TextBox 11"/>
            <p:cNvSpPr txBox="1"/>
            <p:nvPr/>
          </p:nvSpPr>
          <p:spPr>
            <a:xfrm>
              <a:off x="335441" y="38885"/>
              <a:ext cx="8546128" cy="676275"/>
            </a:xfrm>
            <a:prstGeom prst="rect">
              <a:avLst/>
            </a:prstGeom>
          </p:spPr>
          <p:txBody>
            <a:bodyPr lIns="0" tIns="0" rIns="0" bIns="0" rtlCol="0" anchor="t">
              <a:spAutoFit/>
            </a:bodyPr>
            <a:lstStyle/>
            <a:p>
              <a:pPr algn="ctr">
                <a:lnSpc>
                  <a:spcPts val="4200"/>
                </a:lnSpc>
              </a:pPr>
              <a:r>
                <a:rPr lang="en-US" sz="3000">
                  <a:solidFill>
                    <a:srgbClr val="FFFFFF"/>
                  </a:solidFill>
                  <a:latin typeface="Prompt Medium"/>
                </a:rPr>
                <a:t>Etowah High School</a:t>
              </a:r>
            </a:p>
          </p:txBody>
        </p:sp>
      </p:grpSp>
      <p:sp>
        <p:nvSpPr>
          <p:cNvPr id="12" name="Freeform 12"/>
          <p:cNvSpPr/>
          <p:nvPr/>
        </p:nvSpPr>
        <p:spPr>
          <a:xfrm rot="-469613">
            <a:off x="1932408" y="-97950"/>
            <a:ext cx="1550360" cy="1733126"/>
          </a:xfrm>
          <a:custGeom>
            <a:avLst/>
            <a:gdLst/>
            <a:ahLst/>
            <a:cxnLst/>
            <a:rect l="l" t="t" r="r" b="b"/>
            <a:pathLst>
              <a:path w="1550360" h="1733126">
                <a:moveTo>
                  <a:pt x="0" y="0"/>
                </a:moveTo>
                <a:lnTo>
                  <a:pt x="1550360" y="0"/>
                </a:lnTo>
                <a:lnTo>
                  <a:pt x="1550360" y="1733126"/>
                </a:lnTo>
                <a:lnTo>
                  <a:pt x="0" y="173312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3" name="Freeform 13"/>
          <p:cNvSpPr/>
          <p:nvPr/>
        </p:nvSpPr>
        <p:spPr>
          <a:xfrm>
            <a:off x="15773301" y="4252404"/>
            <a:ext cx="3515626" cy="2128103"/>
          </a:xfrm>
          <a:custGeom>
            <a:avLst/>
            <a:gdLst/>
            <a:ahLst/>
            <a:cxnLst/>
            <a:rect l="l" t="t" r="r" b="b"/>
            <a:pathLst>
              <a:path w="3515626" h="2128103">
                <a:moveTo>
                  <a:pt x="0" y="0"/>
                </a:moveTo>
                <a:lnTo>
                  <a:pt x="3515626" y="0"/>
                </a:lnTo>
                <a:lnTo>
                  <a:pt x="3515626" y="2128103"/>
                </a:lnTo>
                <a:lnTo>
                  <a:pt x="0" y="212810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4" name="Freeform 14"/>
          <p:cNvSpPr/>
          <p:nvPr/>
        </p:nvSpPr>
        <p:spPr>
          <a:xfrm>
            <a:off x="14694445" y="8719724"/>
            <a:ext cx="2066784" cy="2063026"/>
          </a:xfrm>
          <a:custGeom>
            <a:avLst/>
            <a:gdLst/>
            <a:ahLst/>
            <a:cxnLst/>
            <a:rect l="l" t="t" r="r" b="b"/>
            <a:pathLst>
              <a:path w="2066784" h="2063026">
                <a:moveTo>
                  <a:pt x="0" y="0"/>
                </a:moveTo>
                <a:lnTo>
                  <a:pt x="2066784" y="0"/>
                </a:lnTo>
                <a:lnTo>
                  <a:pt x="2066784" y="2063026"/>
                </a:lnTo>
                <a:lnTo>
                  <a:pt x="0" y="2063026"/>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5" name="TextBox 15"/>
          <p:cNvSpPr txBox="1"/>
          <p:nvPr/>
        </p:nvSpPr>
        <p:spPr>
          <a:xfrm>
            <a:off x="4693859" y="6189272"/>
            <a:ext cx="7645755" cy="720377"/>
          </a:xfrm>
          <a:prstGeom prst="rect">
            <a:avLst/>
          </a:prstGeom>
        </p:spPr>
        <p:txBody>
          <a:bodyPr lIns="0" tIns="0" rIns="0" bIns="0" rtlCol="0" anchor="t">
            <a:spAutoFit/>
          </a:bodyPr>
          <a:lstStyle/>
          <a:p>
            <a:pPr algn="ctr">
              <a:lnSpc>
                <a:spcPts val="2892"/>
              </a:lnSpc>
              <a:spcBef>
                <a:spcPct val="0"/>
              </a:spcBef>
            </a:pPr>
            <a:r>
              <a:rPr lang="en-US" sz="2066" spc="19" dirty="0">
                <a:solidFill>
                  <a:srgbClr val="000000"/>
                </a:solidFill>
                <a:latin typeface="TT Rounds Condensed"/>
              </a:rPr>
              <a:t>Brett Pinckard – Assistant Principal</a:t>
            </a:r>
          </a:p>
          <a:p>
            <a:pPr algn="ctr">
              <a:lnSpc>
                <a:spcPts val="2892"/>
              </a:lnSpc>
              <a:spcBef>
                <a:spcPct val="0"/>
              </a:spcBef>
            </a:pPr>
            <a:r>
              <a:rPr lang="en-US" sz="2066" spc="19" dirty="0">
                <a:solidFill>
                  <a:srgbClr val="000000"/>
                </a:solidFill>
                <a:latin typeface="TT Rounds Condensed"/>
              </a:rPr>
              <a:t>Whitney Morberg - Counselor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AD1DB"/>
        </a:solidFill>
        <a:effectLst/>
      </p:bgPr>
    </p:bg>
    <p:spTree>
      <p:nvGrpSpPr>
        <p:cNvPr id="1" name=""/>
        <p:cNvGrpSpPr/>
        <p:nvPr/>
      </p:nvGrpSpPr>
      <p:grpSpPr>
        <a:xfrm>
          <a:off x="0" y="0"/>
          <a:ext cx="0" cy="0"/>
          <a:chOff x="0" y="0"/>
          <a:chExt cx="0" cy="0"/>
        </a:xfrm>
      </p:grpSpPr>
      <p:sp>
        <p:nvSpPr>
          <p:cNvPr id="2" name="Freeform 2"/>
          <p:cNvSpPr/>
          <p:nvPr/>
        </p:nvSpPr>
        <p:spPr>
          <a:xfrm>
            <a:off x="7248742" y="1215086"/>
            <a:ext cx="11100069" cy="8325052"/>
          </a:xfrm>
          <a:custGeom>
            <a:avLst/>
            <a:gdLst/>
            <a:ahLst/>
            <a:cxnLst/>
            <a:rect l="l" t="t" r="r" b="b"/>
            <a:pathLst>
              <a:path w="11100069" h="8325052">
                <a:moveTo>
                  <a:pt x="0" y="0"/>
                </a:moveTo>
                <a:lnTo>
                  <a:pt x="11100070" y="0"/>
                </a:lnTo>
                <a:lnTo>
                  <a:pt x="11100070" y="8325052"/>
                </a:lnTo>
                <a:lnTo>
                  <a:pt x="0" y="8325052"/>
                </a:lnTo>
                <a:lnTo>
                  <a:pt x="0" y="0"/>
                </a:lnTo>
                <a:close/>
              </a:path>
            </a:pathLst>
          </a:custGeom>
          <a:blipFill>
            <a:blip r:embed="rId3"/>
            <a:stretch>
              <a:fillRect/>
            </a:stretch>
          </a:blipFill>
        </p:spPr>
      </p:sp>
      <p:sp>
        <p:nvSpPr>
          <p:cNvPr id="3" name="Freeform 3"/>
          <p:cNvSpPr/>
          <p:nvPr/>
        </p:nvSpPr>
        <p:spPr>
          <a:xfrm>
            <a:off x="7248742" y="292528"/>
            <a:ext cx="1811569" cy="1845117"/>
          </a:xfrm>
          <a:custGeom>
            <a:avLst/>
            <a:gdLst/>
            <a:ahLst/>
            <a:cxnLst/>
            <a:rect l="l" t="t" r="r" b="b"/>
            <a:pathLst>
              <a:path w="1811569" h="1845117">
                <a:moveTo>
                  <a:pt x="0" y="0"/>
                </a:moveTo>
                <a:lnTo>
                  <a:pt x="1811569" y="0"/>
                </a:lnTo>
                <a:lnTo>
                  <a:pt x="1811569" y="1845116"/>
                </a:lnTo>
                <a:lnTo>
                  <a:pt x="0" y="18451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204061">
            <a:off x="16560545" y="8943015"/>
            <a:ext cx="1837251" cy="1773782"/>
          </a:xfrm>
          <a:custGeom>
            <a:avLst/>
            <a:gdLst/>
            <a:ahLst/>
            <a:cxnLst/>
            <a:rect l="l" t="t" r="r" b="b"/>
            <a:pathLst>
              <a:path w="1837251" h="1773782">
                <a:moveTo>
                  <a:pt x="0" y="0"/>
                </a:moveTo>
                <a:lnTo>
                  <a:pt x="1837251" y="0"/>
                </a:lnTo>
                <a:lnTo>
                  <a:pt x="1837251" y="1773782"/>
                </a:lnTo>
                <a:lnTo>
                  <a:pt x="0" y="177378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a:off x="740596" y="2994870"/>
            <a:ext cx="6387168" cy="3657600"/>
          </a:xfrm>
          <a:prstGeom prst="rect">
            <a:avLst/>
          </a:prstGeom>
        </p:spPr>
        <p:txBody>
          <a:bodyPr lIns="0" tIns="0" rIns="0" bIns="0" rtlCol="0" anchor="t">
            <a:spAutoFit/>
          </a:bodyPr>
          <a:lstStyle/>
          <a:p>
            <a:pPr>
              <a:lnSpc>
                <a:spcPts val="9600"/>
              </a:lnSpc>
            </a:pPr>
            <a:r>
              <a:rPr lang="en-US" sz="8000">
                <a:solidFill>
                  <a:srgbClr val="000000"/>
                </a:solidFill>
                <a:latin typeface="Prompt Bold"/>
              </a:rPr>
              <a:t>High </a:t>
            </a:r>
          </a:p>
          <a:p>
            <a:pPr>
              <a:lnSpc>
                <a:spcPts val="9600"/>
              </a:lnSpc>
            </a:pPr>
            <a:r>
              <a:rPr lang="en-US" sz="8000">
                <a:solidFill>
                  <a:srgbClr val="000000"/>
                </a:solidFill>
                <a:latin typeface="Prompt Bold"/>
              </a:rPr>
              <a:t>School </a:t>
            </a:r>
          </a:p>
          <a:p>
            <a:pPr>
              <a:lnSpc>
                <a:spcPts val="9600"/>
              </a:lnSpc>
            </a:pPr>
            <a:r>
              <a:rPr lang="en-US" sz="8000">
                <a:solidFill>
                  <a:srgbClr val="000000"/>
                </a:solidFill>
                <a:latin typeface="Prompt Bold"/>
              </a:rPr>
              <a:t>Scheduling</a:t>
            </a:r>
          </a:p>
        </p:txBody>
      </p:sp>
      <p:sp>
        <p:nvSpPr>
          <p:cNvPr id="6" name="Freeform 6"/>
          <p:cNvSpPr/>
          <p:nvPr/>
        </p:nvSpPr>
        <p:spPr>
          <a:xfrm rot="1445200">
            <a:off x="6299123" y="9625291"/>
            <a:ext cx="2707399" cy="836832"/>
          </a:xfrm>
          <a:custGeom>
            <a:avLst/>
            <a:gdLst/>
            <a:ahLst/>
            <a:cxnLst/>
            <a:rect l="l" t="t" r="r" b="b"/>
            <a:pathLst>
              <a:path w="2707399" h="836832">
                <a:moveTo>
                  <a:pt x="0" y="0"/>
                </a:moveTo>
                <a:lnTo>
                  <a:pt x="2707400" y="0"/>
                </a:lnTo>
                <a:lnTo>
                  <a:pt x="2707400" y="836832"/>
                </a:lnTo>
                <a:lnTo>
                  <a:pt x="0" y="8368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7" name="Group 7"/>
          <p:cNvGrpSpPr/>
          <p:nvPr/>
        </p:nvGrpSpPr>
        <p:grpSpPr>
          <a:xfrm>
            <a:off x="9516618" y="710694"/>
            <a:ext cx="3282159" cy="1976914"/>
            <a:chOff x="0" y="0"/>
            <a:chExt cx="4376212" cy="2635886"/>
          </a:xfrm>
        </p:grpSpPr>
        <p:sp>
          <p:nvSpPr>
            <p:cNvPr id="8" name="Freeform 8"/>
            <p:cNvSpPr/>
            <p:nvPr/>
          </p:nvSpPr>
          <p:spPr>
            <a:xfrm>
              <a:off x="12700" y="12700"/>
              <a:ext cx="4350766" cy="2610485"/>
            </a:xfrm>
            <a:custGeom>
              <a:avLst/>
              <a:gdLst/>
              <a:ahLst/>
              <a:cxnLst/>
              <a:rect l="l" t="t" r="r" b="b"/>
              <a:pathLst>
                <a:path w="4350766" h="2610485">
                  <a:moveTo>
                    <a:pt x="0" y="0"/>
                  </a:moveTo>
                  <a:lnTo>
                    <a:pt x="4350766" y="0"/>
                  </a:lnTo>
                  <a:lnTo>
                    <a:pt x="4350766" y="2610485"/>
                  </a:lnTo>
                  <a:lnTo>
                    <a:pt x="0" y="2610485"/>
                  </a:lnTo>
                  <a:close/>
                </a:path>
              </a:pathLst>
            </a:custGeom>
            <a:solidFill>
              <a:srgbClr val="5B9BD5"/>
            </a:solidFill>
          </p:spPr>
        </p:sp>
        <p:sp>
          <p:nvSpPr>
            <p:cNvPr id="9" name="Freeform 9"/>
            <p:cNvSpPr/>
            <p:nvPr/>
          </p:nvSpPr>
          <p:spPr>
            <a:xfrm>
              <a:off x="0" y="0"/>
              <a:ext cx="4376166" cy="2635885"/>
            </a:xfrm>
            <a:custGeom>
              <a:avLst/>
              <a:gdLst/>
              <a:ahLst/>
              <a:cxnLst/>
              <a:rect l="l" t="t" r="r" b="b"/>
              <a:pathLst>
                <a:path w="4376166" h="2635885">
                  <a:moveTo>
                    <a:pt x="12700" y="0"/>
                  </a:moveTo>
                  <a:lnTo>
                    <a:pt x="4363466" y="0"/>
                  </a:lnTo>
                  <a:cubicBezTo>
                    <a:pt x="4370451" y="0"/>
                    <a:pt x="4376166" y="5715"/>
                    <a:pt x="4376166" y="12700"/>
                  </a:cubicBezTo>
                  <a:lnTo>
                    <a:pt x="4376166" y="2623185"/>
                  </a:lnTo>
                  <a:cubicBezTo>
                    <a:pt x="4376166" y="2630170"/>
                    <a:pt x="4370451" y="2635885"/>
                    <a:pt x="4363466" y="2635885"/>
                  </a:cubicBezTo>
                  <a:lnTo>
                    <a:pt x="12700" y="2635885"/>
                  </a:lnTo>
                  <a:cubicBezTo>
                    <a:pt x="5715" y="2635885"/>
                    <a:pt x="0" y="2630170"/>
                    <a:pt x="0" y="2623185"/>
                  </a:cubicBezTo>
                  <a:lnTo>
                    <a:pt x="0" y="12700"/>
                  </a:lnTo>
                  <a:cubicBezTo>
                    <a:pt x="0" y="5715"/>
                    <a:pt x="5715" y="0"/>
                    <a:pt x="12700" y="0"/>
                  </a:cubicBezTo>
                  <a:moveTo>
                    <a:pt x="12700" y="25400"/>
                  </a:moveTo>
                  <a:lnTo>
                    <a:pt x="12700" y="12700"/>
                  </a:lnTo>
                  <a:lnTo>
                    <a:pt x="25400" y="12700"/>
                  </a:lnTo>
                  <a:lnTo>
                    <a:pt x="25400" y="2623185"/>
                  </a:lnTo>
                  <a:lnTo>
                    <a:pt x="12700" y="2623185"/>
                  </a:lnTo>
                  <a:lnTo>
                    <a:pt x="12700" y="2610485"/>
                  </a:lnTo>
                  <a:lnTo>
                    <a:pt x="4363466" y="2610485"/>
                  </a:lnTo>
                  <a:lnTo>
                    <a:pt x="4363466" y="2623185"/>
                  </a:lnTo>
                  <a:lnTo>
                    <a:pt x="4350766" y="2623185"/>
                  </a:lnTo>
                  <a:lnTo>
                    <a:pt x="4350766" y="12700"/>
                  </a:lnTo>
                  <a:lnTo>
                    <a:pt x="4363466" y="12700"/>
                  </a:lnTo>
                  <a:lnTo>
                    <a:pt x="4363466" y="25400"/>
                  </a:lnTo>
                  <a:lnTo>
                    <a:pt x="12700" y="25400"/>
                  </a:lnTo>
                  <a:close/>
                </a:path>
              </a:pathLst>
            </a:custGeom>
            <a:solidFill>
              <a:srgbClr val="FFFFFF"/>
            </a:solidFill>
          </p:spPr>
        </p:sp>
      </p:grpSp>
      <p:sp>
        <p:nvSpPr>
          <p:cNvPr id="10" name="TextBox 10"/>
          <p:cNvSpPr txBox="1"/>
          <p:nvPr/>
        </p:nvSpPr>
        <p:spPr>
          <a:xfrm>
            <a:off x="9592818" y="815469"/>
            <a:ext cx="3129759" cy="1795939"/>
          </a:xfrm>
          <a:prstGeom prst="rect">
            <a:avLst/>
          </a:prstGeom>
        </p:spPr>
        <p:txBody>
          <a:bodyPr lIns="0" tIns="0" rIns="0" bIns="0" rtlCol="0" anchor="t">
            <a:spAutoFit/>
          </a:bodyPr>
          <a:lstStyle/>
          <a:p>
            <a:pPr algn="ctr">
              <a:lnSpc>
                <a:spcPts val="3240"/>
              </a:lnSpc>
            </a:pPr>
            <a:r>
              <a:rPr lang="en-US" sz="3000" spc="28">
                <a:solidFill>
                  <a:srgbClr val="FFFFFF"/>
                </a:solidFill>
                <a:latin typeface="TT Rounds Condensed"/>
              </a:rPr>
              <a:t>Classes are divided into two semesters  </a:t>
            </a:r>
          </a:p>
        </p:txBody>
      </p:sp>
      <p:grpSp>
        <p:nvGrpSpPr>
          <p:cNvPr id="11" name="Group 11"/>
          <p:cNvGrpSpPr/>
          <p:nvPr/>
        </p:nvGrpSpPr>
        <p:grpSpPr>
          <a:xfrm>
            <a:off x="13106039" y="710694"/>
            <a:ext cx="3282159" cy="1976914"/>
            <a:chOff x="0" y="0"/>
            <a:chExt cx="4376212" cy="2635886"/>
          </a:xfrm>
        </p:grpSpPr>
        <p:sp>
          <p:nvSpPr>
            <p:cNvPr id="12" name="Freeform 12"/>
            <p:cNvSpPr/>
            <p:nvPr/>
          </p:nvSpPr>
          <p:spPr>
            <a:xfrm>
              <a:off x="12700" y="12700"/>
              <a:ext cx="4350766" cy="2610485"/>
            </a:xfrm>
            <a:custGeom>
              <a:avLst/>
              <a:gdLst/>
              <a:ahLst/>
              <a:cxnLst/>
              <a:rect l="l" t="t" r="r" b="b"/>
              <a:pathLst>
                <a:path w="4350766" h="2610485">
                  <a:moveTo>
                    <a:pt x="0" y="0"/>
                  </a:moveTo>
                  <a:lnTo>
                    <a:pt x="4350766" y="0"/>
                  </a:lnTo>
                  <a:lnTo>
                    <a:pt x="4350766" y="2610485"/>
                  </a:lnTo>
                  <a:lnTo>
                    <a:pt x="0" y="2610485"/>
                  </a:lnTo>
                  <a:close/>
                </a:path>
              </a:pathLst>
            </a:custGeom>
            <a:solidFill>
              <a:srgbClr val="D157A2"/>
            </a:solidFill>
          </p:spPr>
        </p:sp>
        <p:sp>
          <p:nvSpPr>
            <p:cNvPr id="13" name="Freeform 13"/>
            <p:cNvSpPr/>
            <p:nvPr/>
          </p:nvSpPr>
          <p:spPr>
            <a:xfrm>
              <a:off x="0" y="0"/>
              <a:ext cx="4376166" cy="2635885"/>
            </a:xfrm>
            <a:custGeom>
              <a:avLst/>
              <a:gdLst/>
              <a:ahLst/>
              <a:cxnLst/>
              <a:rect l="l" t="t" r="r" b="b"/>
              <a:pathLst>
                <a:path w="4376166" h="2635885">
                  <a:moveTo>
                    <a:pt x="12700" y="0"/>
                  </a:moveTo>
                  <a:lnTo>
                    <a:pt x="4363466" y="0"/>
                  </a:lnTo>
                  <a:cubicBezTo>
                    <a:pt x="4370451" y="0"/>
                    <a:pt x="4376166" y="5715"/>
                    <a:pt x="4376166" y="12700"/>
                  </a:cubicBezTo>
                  <a:lnTo>
                    <a:pt x="4376166" y="2623185"/>
                  </a:lnTo>
                  <a:cubicBezTo>
                    <a:pt x="4376166" y="2630170"/>
                    <a:pt x="4370451" y="2635885"/>
                    <a:pt x="4363466" y="2635885"/>
                  </a:cubicBezTo>
                  <a:lnTo>
                    <a:pt x="12700" y="2635885"/>
                  </a:lnTo>
                  <a:cubicBezTo>
                    <a:pt x="5715" y="2635885"/>
                    <a:pt x="0" y="2630170"/>
                    <a:pt x="0" y="2623185"/>
                  </a:cubicBezTo>
                  <a:lnTo>
                    <a:pt x="0" y="12700"/>
                  </a:lnTo>
                  <a:cubicBezTo>
                    <a:pt x="0" y="5715"/>
                    <a:pt x="5715" y="0"/>
                    <a:pt x="12700" y="0"/>
                  </a:cubicBezTo>
                  <a:moveTo>
                    <a:pt x="12700" y="25400"/>
                  </a:moveTo>
                  <a:lnTo>
                    <a:pt x="12700" y="12700"/>
                  </a:lnTo>
                  <a:lnTo>
                    <a:pt x="25400" y="12700"/>
                  </a:lnTo>
                  <a:lnTo>
                    <a:pt x="25400" y="2623185"/>
                  </a:lnTo>
                  <a:lnTo>
                    <a:pt x="12700" y="2623185"/>
                  </a:lnTo>
                  <a:lnTo>
                    <a:pt x="12700" y="2610485"/>
                  </a:lnTo>
                  <a:lnTo>
                    <a:pt x="4363466" y="2610485"/>
                  </a:lnTo>
                  <a:lnTo>
                    <a:pt x="4363466" y="2623185"/>
                  </a:lnTo>
                  <a:lnTo>
                    <a:pt x="4350766" y="2623185"/>
                  </a:lnTo>
                  <a:lnTo>
                    <a:pt x="4350766" y="12700"/>
                  </a:lnTo>
                  <a:lnTo>
                    <a:pt x="4363466" y="12700"/>
                  </a:lnTo>
                  <a:lnTo>
                    <a:pt x="4363466" y="25400"/>
                  </a:lnTo>
                  <a:lnTo>
                    <a:pt x="12700" y="25400"/>
                  </a:lnTo>
                  <a:close/>
                </a:path>
              </a:pathLst>
            </a:custGeom>
            <a:solidFill>
              <a:srgbClr val="FFFFFF"/>
            </a:solidFill>
          </p:spPr>
        </p:sp>
      </p:grpSp>
      <p:sp>
        <p:nvSpPr>
          <p:cNvPr id="14" name="TextBox 14"/>
          <p:cNvSpPr txBox="1"/>
          <p:nvPr/>
        </p:nvSpPr>
        <p:spPr>
          <a:xfrm>
            <a:off x="13182239" y="815469"/>
            <a:ext cx="3129759" cy="1795939"/>
          </a:xfrm>
          <a:prstGeom prst="rect">
            <a:avLst/>
          </a:prstGeom>
        </p:spPr>
        <p:txBody>
          <a:bodyPr lIns="0" tIns="0" rIns="0" bIns="0" rtlCol="0" anchor="t">
            <a:spAutoFit/>
          </a:bodyPr>
          <a:lstStyle/>
          <a:p>
            <a:pPr algn="ctr">
              <a:lnSpc>
                <a:spcPts val="3240"/>
              </a:lnSpc>
            </a:pPr>
            <a:r>
              <a:rPr lang="en-US" sz="3000" spc="28">
                <a:solidFill>
                  <a:srgbClr val="FFFFFF"/>
                </a:solidFill>
                <a:latin typeface="TT Rounds Condensed"/>
              </a:rPr>
              <a:t>1st Semester August –December</a:t>
            </a:r>
          </a:p>
        </p:txBody>
      </p:sp>
      <p:grpSp>
        <p:nvGrpSpPr>
          <p:cNvPr id="15" name="Group 15"/>
          <p:cNvGrpSpPr/>
          <p:nvPr/>
        </p:nvGrpSpPr>
        <p:grpSpPr>
          <a:xfrm>
            <a:off x="9516618" y="2994870"/>
            <a:ext cx="3282159" cy="1976915"/>
            <a:chOff x="0" y="0"/>
            <a:chExt cx="4376212" cy="2635886"/>
          </a:xfrm>
        </p:grpSpPr>
        <p:sp>
          <p:nvSpPr>
            <p:cNvPr id="16" name="Freeform 16"/>
            <p:cNvSpPr/>
            <p:nvPr/>
          </p:nvSpPr>
          <p:spPr>
            <a:xfrm>
              <a:off x="12700" y="12700"/>
              <a:ext cx="4350766" cy="2610485"/>
            </a:xfrm>
            <a:custGeom>
              <a:avLst/>
              <a:gdLst/>
              <a:ahLst/>
              <a:cxnLst/>
              <a:rect l="l" t="t" r="r" b="b"/>
              <a:pathLst>
                <a:path w="4350766" h="2610485">
                  <a:moveTo>
                    <a:pt x="0" y="0"/>
                  </a:moveTo>
                  <a:lnTo>
                    <a:pt x="4350766" y="0"/>
                  </a:lnTo>
                  <a:lnTo>
                    <a:pt x="4350766" y="2610485"/>
                  </a:lnTo>
                  <a:lnTo>
                    <a:pt x="0" y="2610485"/>
                  </a:lnTo>
                  <a:close/>
                </a:path>
              </a:pathLst>
            </a:custGeom>
            <a:solidFill>
              <a:srgbClr val="A9CC00"/>
            </a:solidFill>
          </p:spPr>
        </p:sp>
        <p:sp>
          <p:nvSpPr>
            <p:cNvPr id="17" name="Freeform 17"/>
            <p:cNvSpPr/>
            <p:nvPr/>
          </p:nvSpPr>
          <p:spPr>
            <a:xfrm>
              <a:off x="0" y="0"/>
              <a:ext cx="4376166" cy="2635885"/>
            </a:xfrm>
            <a:custGeom>
              <a:avLst/>
              <a:gdLst/>
              <a:ahLst/>
              <a:cxnLst/>
              <a:rect l="l" t="t" r="r" b="b"/>
              <a:pathLst>
                <a:path w="4376166" h="2635885">
                  <a:moveTo>
                    <a:pt x="12700" y="0"/>
                  </a:moveTo>
                  <a:lnTo>
                    <a:pt x="4363466" y="0"/>
                  </a:lnTo>
                  <a:cubicBezTo>
                    <a:pt x="4370451" y="0"/>
                    <a:pt x="4376166" y="5715"/>
                    <a:pt x="4376166" y="12700"/>
                  </a:cubicBezTo>
                  <a:lnTo>
                    <a:pt x="4376166" y="2623185"/>
                  </a:lnTo>
                  <a:cubicBezTo>
                    <a:pt x="4376166" y="2630170"/>
                    <a:pt x="4370451" y="2635885"/>
                    <a:pt x="4363466" y="2635885"/>
                  </a:cubicBezTo>
                  <a:lnTo>
                    <a:pt x="12700" y="2635885"/>
                  </a:lnTo>
                  <a:cubicBezTo>
                    <a:pt x="5715" y="2635885"/>
                    <a:pt x="0" y="2630170"/>
                    <a:pt x="0" y="2623185"/>
                  </a:cubicBezTo>
                  <a:lnTo>
                    <a:pt x="0" y="12700"/>
                  </a:lnTo>
                  <a:cubicBezTo>
                    <a:pt x="0" y="5715"/>
                    <a:pt x="5715" y="0"/>
                    <a:pt x="12700" y="0"/>
                  </a:cubicBezTo>
                  <a:moveTo>
                    <a:pt x="12700" y="25400"/>
                  </a:moveTo>
                  <a:lnTo>
                    <a:pt x="12700" y="12700"/>
                  </a:lnTo>
                  <a:lnTo>
                    <a:pt x="25400" y="12700"/>
                  </a:lnTo>
                  <a:lnTo>
                    <a:pt x="25400" y="2623185"/>
                  </a:lnTo>
                  <a:lnTo>
                    <a:pt x="12700" y="2623185"/>
                  </a:lnTo>
                  <a:lnTo>
                    <a:pt x="12700" y="2610485"/>
                  </a:lnTo>
                  <a:lnTo>
                    <a:pt x="4363466" y="2610485"/>
                  </a:lnTo>
                  <a:lnTo>
                    <a:pt x="4363466" y="2623185"/>
                  </a:lnTo>
                  <a:lnTo>
                    <a:pt x="4350766" y="2623185"/>
                  </a:lnTo>
                  <a:lnTo>
                    <a:pt x="4350766" y="12700"/>
                  </a:lnTo>
                  <a:lnTo>
                    <a:pt x="4363466" y="12700"/>
                  </a:lnTo>
                  <a:lnTo>
                    <a:pt x="4363466" y="25400"/>
                  </a:lnTo>
                  <a:lnTo>
                    <a:pt x="12700" y="25400"/>
                  </a:lnTo>
                  <a:close/>
                </a:path>
              </a:pathLst>
            </a:custGeom>
            <a:solidFill>
              <a:srgbClr val="FFFFFF"/>
            </a:solidFill>
          </p:spPr>
        </p:sp>
      </p:grpSp>
      <p:sp>
        <p:nvSpPr>
          <p:cNvPr id="18" name="TextBox 18"/>
          <p:cNvSpPr txBox="1"/>
          <p:nvPr/>
        </p:nvSpPr>
        <p:spPr>
          <a:xfrm>
            <a:off x="9592818" y="3099645"/>
            <a:ext cx="3129759" cy="1795940"/>
          </a:xfrm>
          <a:prstGeom prst="rect">
            <a:avLst/>
          </a:prstGeom>
        </p:spPr>
        <p:txBody>
          <a:bodyPr lIns="0" tIns="0" rIns="0" bIns="0" rtlCol="0" anchor="t">
            <a:spAutoFit/>
          </a:bodyPr>
          <a:lstStyle/>
          <a:p>
            <a:pPr algn="ctr">
              <a:lnSpc>
                <a:spcPts val="3240"/>
              </a:lnSpc>
            </a:pPr>
            <a:r>
              <a:rPr lang="en-US" sz="3000" spc="28">
                <a:solidFill>
                  <a:srgbClr val="FFFFFF"/>
                </a:solidFill>
                <a:latin typeface="TT Rounds Condensed"/>
              </a:rPr>
              <a:t>2nd Semester January -May</a:t>
            </a:r>
          </a:p>
        </p:txBody>
      </p:sp>
      <p:grpSp>
        <p:nvGrpSpPr>
          <p:cNvPr id="19" name="Group 19"/>
          <p:cNvGrpSpPr/>
          <p:nvPr/>
        </p:nvGrpSpPr>
        <p:grpSpPr>
          <a:xfrm>
            <a:off x="13106039" y="2994870"/>
            <a:ext cx="3282159" cy="1976915"/>
            <a:chOff x="0" y="0"/>
            <a:chExt cx="4376212" cy="2635886"/>
          </a:xfrm>
        </p:grpSpPr>
        <p:sp>
          <p:nvSpPr>
            <p:cNvPr id="20" name="Freeform 20"/>
            <p:cNvSpPr/>
            <p:nvPr/>
          </p:nvSpPr>
          <p:spPr>
            <a:xfrm>
              <a:off x="12700" y="12700"/>
              <a:ext cx="4350766" cy="2610485"/>
            </a:xfrm>
            <a:custGeom>
              <a:avLst/>
              <a:gdLst/>
              <a:ahLst/>
              <a:cxnLst/>
              <a:rect l="l" t="t" r="r" b="b"/>
              <a:pathLst>
                <a:path w="4350766" h="2610485">
                  <a:moveTo>
                    <a:pt x="0" y="0"/>
                  </a:moveTo>
                  <a:lnTo>
                    <a:pt x="4350766" y="0"/>
                  </a:lnTo>
                  <a:lnTo>
                    <a:pt x="4350766" y="2610485"/>
                  </a:lnTo>
                  <a:lnTo>
                    <a:pt x="0" y="2610485"/>
                  </a:lnTo>
                  <a:close/>
                </a:path>
              </a:pathLst>
            </a:custGeom>
            <a:solidFill>
              <a:srgbClr val="4FAFC7"/>
            </a:solidFill>
          </p:spPr>
        </p:sp>
        <p:sp>
          <p:nvSpPr>
            <p:cNvPr id="21" name="Freeform 21"/>
            <p:cNvSpPr/>
            <p:nvPr/>
          </p:nvSpPr>
          <p:spPr>
            <a:xfrm>
              <a:off x="0" y="0"/>
              <a:ext cx="4376166" cy="2635885"/>
            </a:xfrm>
            <a:custGeom>
              <a:avLst/>
              <a:gdLst/>
              <a:ahLst/>
              <a:cxnLst/>
              <a:rect l="l" t="t" r="r" b="b"/>
              <a:pathLst>
                <a:path w="4376166" h="2635885">
                  <a:moveTo>
                    <a:pt x="12700" y="0"/>
                  </a:moveTo>
                  <a:lnTo>
                    <a:pt x="4363466" y="0"/>
                  </a:lnTo>
                  <a:cubicBezTo>
                    <a:pt x="4370451" y="0"/>
                    <a:pt x="4376166" y="5715"/>
                    <a:pt x="4376166" y="12700"/>
                  </a:cubicBezTo>
                  <a:lnTo>
                    <a:pt x="4376166" y="2623185"/>
                  </a:lnTo>
                  <a:cubicBezTo>
                    <a:pt x="4376166" y="2630170"/>
                    <a:pt x="4370451" y="2635885"/>
                    <a:pt x="4363466" y="2635885"/>
                  </a:cubicBezTo>
                  <a:lnTo>
                    <a:pt x="12700" y="2635885"/>
                  </a:lnTo>
                  <a:cubicBezTo>
                    <a:pt x="5715" y="2635885"/>
                    <a:pt x="0" y="2630170"/>
                    <a:pt x="0" y="2623185"/>
                  </a:cubicBezTo>
                  <a:lnTo>
                    <a:pt x="0" y="12700"/>
                  </a:lnTo>
                  <a:cubicBezTo>
                    <a:pt x="0" y="5715"/>
                    <a:pt x="5715" y="0"/>
                    <a:pt x="12700" y="0"/>
                  </a:cubicBezTo>
                  <a:moveTo>
                    <a:pt x="12700" y="25400"/>
                  </a:moveTo>
                  <a:lnTo>
                    <a:pt x="12700" y="12700"/>
                  </a:lnTo>
                  <a:lnTo>
                    <a:pt x="25400" y="12700"/>
                  </a:lnTo>
                  <a:lnTo>
                    <a:pt x="25400" y="2623185"/>
                  </a:lnTo>
                  <a:lnTo>
                    <a:pt x="12700" y="2623185"/>
                  </a:lnTo>
                  <a:lnTo>
                    <a:pt x="12700" y="2610485"/>
                  </a:lnTo>
                  <a:lnTo>
                    <a:pt x="4363466" y="2610485"/>
                  </a:lnTo>
                  <a:lnTo>
                    <a:pt x="4363466" y="2623185"/>
                  </a:lnTo>
                  <a:lnTo>
                    <a:pt x="4350766" y="2623185"/>
                  </a:lnTo>
                  <a:lnTo>
                    <a:pt x="4350766" y="12700"/>
                  </a:lnTo>
                  <a:lnTo>
                    <a:pt x="4363466" y="12700"/>
                  </a:lnTo>
                  <a:lnTo>
                    <a:pt x="4363466" y="25400"/>
                  </a:lnTo>
                  <a:lnTo>
                    <a:pt x="12700" y="25400"/>
                  </a:lnTo>
                  <a:close/>
                </a:path>
              </a:pathLst>
            </a:custGeom>
            <a:solidFill>
              <a:srgbClr val="FFFFFF"/>
            </a:solidFill>
          </p:spPr>
        </p:sp>
      </p:grpSp>
      <p:sp>
        <p:nvSpPr>
          <p:cNvPr id="22" name="TextBox 22"/>
          <p:cNvSpPr txBox="1"/>
          <p:nvPr/>
        </p:nvSpPr>
        <p:spPr>
          <a:xfrm>
            <a:off x="13182239" y="3099645"/>
            <a:ext cx="3129759" cy="1795940"/>
          </a:xfrm>
          <a:prstGeom prst="rect">
            <a:avLst/>
          </a:prstGeom>
        </p:spPr>
        <p:txBody>
          <a:bodyPr lIns="0" tIns="0" rIns="0" bIns="0" rtlCol="0" anchor="t">
            <a:spAutoFit/>
          </a:bodyPr>
          <a:lstStyle/>
          <a:p>
            <a:pPr algn="ctr">
              <a:lnSpc>
                <a:spcPts val="3240"/>
              </a:lnSpc>
            </a:pPr>
            <a:r>
              <a:rPr lang="en-US" sz="3000" spc="28">
                <a:solidFill>
                  <a:srgbClr val="FFFFFF"/>
                </a:solidFill>
                <a:latin typeface="TT Rounds Condensed"/>
              </a:rPr>
              <a:t>A student will take 6 classes each semester</a:t>
            </a:r>
          </a:p>
        </p:txBody>
      </p:sp>
      <p:grpSp>
        <p:nvGrpSpPr>
          <p:cNvPr id="23" name="Group 23"/>
          <p:cNvGrpSpPr/>
          <p:nvPr/>
        </p:nvGrpSpPr>
        <p:grpSpPr>
          <a:xfrm>
            <a:off x="9516618" y="5279046"/>
            <a:ext cx="3282159" cy="1976914"/>
            <a:chOff x="0" y="0"/>
            <a:chExt cx="4376212" cy="2635886"/>
          </a:xfrm>
        </p:grpSpPr>
        <p:sp>
          <p:nvSpPr>
            <p:cNvPr id="24" name="Freeform 24"/>
            <p:cNvSpPr/>
            <p:nvPr/>
          </p:nvSpPr>
          <p:spPr>
            <a:xfrm>
              <a:off x="12700" y="12700"/>
              <a:ext cx="4350766" cy="2610485"/>
            </a:xfrm>
            <a:custGeom>
              <a:avLst/>
              <a:gdLst/>
              <a:ahLst/>
              <a:cxnLst/>
              <a:rect l="l" t="t" r="r" b="b"/>
              <a:pathLst>
                <a:path w="4350766" h="2610485">
                  <a:moveTo>
                    <a:pt x="0" y="0"/>
                  </a:moveTo>
                  <a:lnTo>
                    <a:pt x="4350766" y="0"/>
                  </a:lnTo>
                  <a:lnTo>
                    <a:pt x="4350766" y="2610485"/>
                  </a:lnTo>
                  <a:lnTo>
                    <a:pt x="0" y="2610485"/>
                  </a:lnTo>
                  <a:close/>
                </a:path>
              </a:pathLst>
            </a:custGeom>
            <a:solidFill>
              <a:srgbClr val="C24CB5"/>
            </a:solidFill>
          </p:spPr>
        </p:sp>
        <p:sp>
          <p:nvSpPr>
            <p:cNvPr id="25" name="Freeform 25"/>
            <p:cNvSpPr/>
            <p:nvPr/>
          </p:nvSpPr>
          <p:spPr>
            <a:xfrm>
              <a:off x="0" y="0"/>
              <a:ext cx="4376166" cy="2635885"/>
            </a:xfrm>
            <a:custGeom>
              <a:avLst/>
              <a:gdLst/>
              <a:ahLst/>
              <a:cxnLst/>
              <a:rect l="l" t="t" r="r" b="b"/>
              <a:pathLst>
                <a:path w="4376166" h="2635885">
                  <a:moveTo>
                    <a:pt x="12700" y="0"/>
                  </a:moveTo>
                  <a:lnTo>
                    <a:pt x="4363466" y="0"/>
                  </a:lnTo>
                  <a:cubicBezTo>
                    <a:pt x="4370451" y="0"/>
                    <a:pt x="4376166" y="5715"/>
                    <a:pt x="4376166" y="12700"/>
                  </a:cubicBezTo>
                  <a:lnTo>
                    <a:pt x="4376166" y="2623185"/>
                  </a:lnTo>
                  <a:cubicBezTo>
                    <a:pt x="4376166" y="2630170"/>
                    <a:pt x="4370451" y="2635885"/>
                    <a:pt x="4363466" y="2635885"/>
                  </a:cubicBezTo>
                  <a:lnTo>
                    <a:pt x="12700" y="2635885"/>
                  </a:lnTo>
                  <a:cubicBezTo>
                    <a:pt x="5715" y="2635885"/>
                    <a:pt x="0" y="2630170"/>
                    <a:pt x="0" y="2623185"/>
                  </a:cubicBezTo>
                  <a:lnTo>
                    <a:pt x="0" y="12700"/>
                  </a:lnTo>
                  <a:cubicBezTo>
                    <a:pt x="0" y="5715"/>
                    <a:pt x="5715" y="0"/>
                    <a:pt x="12700" y="0"/>
                  </a:cubicBezTo>
                  <a:moveTo>
                    <a:pt x="12700" y="25400"/>
                  </a:moveTo>
                  <a:lnTo>
                    <a:pt x="12700" y="12700"/>
                  </a:lnTo>
                  <a:lnTo>
                    <a:pt x="25400" y="12700"/>
                  </a:lnTo>
                  <a:lnTo>
                    <a:pt x="25400" y="2623185"/>
                  </a:lnTo>
                  <a:lnTo>
                    <a:pt x="12700" y="2623185"/>
                  </a:lnTo>
                  <a:lnTo>
                    <a:pt x="12700" y="2610485"/>
                  </a:lnTo>
                  <a:lnTo>
                    <a:pt x="4363466" y="2610485"/>
                  </a:lnTo>
                  <a:lnTo>
                    <a:pt x="4363466" y="2623185"/>
                  </a:lnTo>
                  <a:lnTo>
                    <a:pt x="4350766" y="2623185"/>
                  </a:lnTo>
                  <a:lnTo>
                    <a:pt x="4350766" y="12700"/>
                  </a:lnTo>
                  <a:lnTo>
                    <a:pt x="4363466" y="12700"/>
                  </a:lnTo>
                  <a:lnTo>
                    <a:pt x="4363466" y="25400"/>
                  </a:lnTo>
                  <a:lnTo>
                    <a:pt x="12700" y="25400"/>
                  </a:lnTo>
                  <a:close/>
                </a:path>
              </a:pathLst>
            </a:custGeom>
            <a:solidFill>
              <a:srgbClr val="FFFFFF"/>
            </a:solidFill>
          </p:spPr>
        </p:sp>
      </p:grpSp>
      <p:sp>
        <p:nvSpPr>
          <p:cNvPr id="26" name="TextBox 26"/>
          <p:cNvSpPr txBox="1"/>
          <p:nvPr/>
        </p:nvSpPr>
        <p:spPr>
          <a:xfrm>
            <a:off x="9592818" y="5383821"/>
            <a:ext cx="3129759" cy="1795939"/>
          </a:xfrm>
          <a:prstGeom prst="rect">
            <a:avLst/>
          </a:prstGeom>
        </p:spPr>
        <p:txBody>
          <a:bodyPr lIns="0" tIns="0" rIns="0" bIns="0" rtlCol="0" anchor="t">
            <a:spAutoFit/>
          </a:bodyPr>
          <a:lstStyle/>
          <a:p>
            <a:pPr algn="ctr">
              <a:lnSpc>
                <a:spcPts val="3240"/>
              </a:lnSpc>
            </a:pPr>
            <a:r>
              <a:rPr lang="en-US" sz="3000" spc="28">
                <a:solidFill>
                  <a:srgbClr val="FFFFFF"/>
                </a:solidFill>
                <a:latin typeface="TT Rounds Condensed"/>
              </a:rPr>
              <a:t>Each semester course is worth .5 units of credit per class </a:t>
            </a:r>
          </a:p>
        </p:txBody>
      </p:sp>
      <p:grpSp>
        <p:nvGrpSpPr>
          <p:cNvPr id="27" name="Group 27"/>
          <p:cNvGrpSpPr/>
          <p:nvPr/>
        </p:nvGrpSpPr>
        <p:grpSpPr>
          <a:xfrm>
            <a:off x="13106039" y="5279046"/>
            <a:ext cx="3282159" cy="1976914"/>
            <a:chOff x="0" y="0"/>
            <a:chExt cx="4376212" cy="2635886"/>
          </a:xfrm>
        </p:grpSpPr>
        <p:sp>
          <p:nvSpPr>
            <p:cNvPr id="28" name="Freeform 28"/>
            <p:cNvSpPr/>
            <p:nvPr/>
          </p:nvSpPr>
          <p:spPr>
            <a:xfrm>
              <a:off x="12700" y="12700"/>
              <a:ext cx="4350766" cy="2610485"/>
            </a:xfrm>
            <a:custGeom>
              <a:avLst/>
              <a:gdLst/>
              <a:ahLst/>
              <a:cxnLst/>
              <a:rect l="l" t="t" r="r" b="b"/>
              <a:pathLst>
                <a:path w="4350766" h="2610485">
                  <a:moveTo>
                    <a:pt x="0" y="0"/>
                  </a:moveTo>
                  <a:lnTo>
                    <a:pt x="4350766" y="0"/>
                  </a:lnTo>
                  <a:lnTo>
                    <a:pt x="4350766" y="2610485"/>
                  </a:lnTo>
                  <a:lnTo>
                    <a:pt x="0" y="2610485"/>
                  </a:lnTo>
                  <a:close/>
                </a:path>
              </a:pathLst>
            </a:custGeom>
            <a:solidFill>
              <a:srgbClr val="BBBD00"/>
            </a:solidFill>
          </p:spPr>
        </p:sp>
        <p:sp>
          <p:nvSpPr>
            <p:cNvPr id="29" name="Freeform 29"/>
            <p:cNvSpPr/>
            <p:nvPr/>
          </p:nvSpPr>
          <p:spPr>
            <a:xfrm>
              <a:off x="0" y="0"/>
              <a:ext cx="4376166" cy="2635885"/>
            </a:xfrm>
            <a:custGeom>
              <a:avLst/>
              <a:gdLst/>
              <a:ahLst/>
              <a:cxnLst/>
              <a:rect l="l" t="t" r="r" b="b"/>
              <a:pathLst>
                <a:path w="4376166" h="2635885">
                  <a:moveTo>
                    <a:pt x="12700" y="0"/>
                  </a:moveTo>
                  <a:lnTo>
                    <a:pt x="4363466" y="0"/>
                  </a:lnTo>
                  <a:cubicBezTo>
                    <a:pt x="4370451" y="0"/>
                    <a:pt x="4376166" y="5715"/>
                    <a:pt x="4376166" y="12700"/>
                  </a:cubicBezTo>
                  <a:lnTo>
                    <a:pt x="4376166" y="2623185"/>
                  </a:lnTo>
                  <a:cubicBezTo>
                    <a:pt x="4376166" y="2630170"/>
                    <a:pt x="4370451" y="2635885"/>
                    <a:pt x="4363466" y="2635885"/>
                  </a:cubicBezTo>
                  <a:lnTo>
                    <a:pt x="12700" y="2635885"/>
                  </a:lnTo>
                  <a:cubicBezTo>
                    <a:pt x="5715" y="2635885"/>
                    <a:pt x="0" y="2630170"/>
                    <a:pt x="0" y="2623185"/>
                  </a:cubicBezTo>
                  <a:lnTo>
                    <a:pt x="0" y="12700"/>
                  </a:lnTo>
                  <a:cubicBezTo>
                    <a:pt x="0" y="5715"/>
                    <a:pt x="5715" y="0"/>
                    <a:pt x="12700" y="0"/>
                  </a:cubicBezTo>
                  <a:moveTo>
                    <a:pt x="12700" y="25400"/>
                  </a:moveTo>
                  <a:lnTo>
                    <a:pt x="12700" y="12700"/>
                  </a:lnTo>
                  <a:lnTo>
                    <a:pt x="25400" y="12700"/>
                  </a:lnTo>
                  <a:lnTo>
                    <a:pt x="25400" y="2623185"/>
                  </a:lnTo>
                  <a:lnTo>
                    <a:pt x="12700" y="2623185"/>
                  </a:lnTo>
                  <a:lnTo>
                    <a:pt x="12700" y="2610485"/>
                  </a:lnTo>
                  <a:lnTo>
                    <a:pt x="4363466" y="2610485"/>
                  </a:lnTo>
                  <a:lnTo>
                    <a:pt x="4363466" y="2623185"/>
                  </a:lnTo>
                  <a:lnTo>
                    <a:pt x="4350766" y="2623185"/>
                  </a:lnTo>
                  <a:lnTo>
                    <a:pt x="4350766" y="12700"/>
                  </a:lnTo>
                  <a:lnTo>
                    <a:pt x="4363466" y="12700"/>
                  </a:lnTo>
                  <a:lnTo>
                    <a:pt x="4363466" y="25400"/>
                  </a:lnTo>
                  <a:lnTo>
                    <a:pt x="12700" y="25400"/>
                  </a:lnTo>
                  <a:close/>
                </a:path>
              </a:pathLst>
            </a:custGeom>
            <a:solidFill>
              <a:srgbClr val="FFFFFF"/>
            </a:solidFill>
          </p:spPr>
        </p:sp>
      </p:grpSp>
      <p:sp>
        <p:nvSpPr>
          <p:cNvPr id="30" name="TextBox 30"/>
          <p:cNvSpPr txBox="1"/>
          <p:nvPr/>
        </p:nvSpPr>
        <p:spPr>
          <a:xfrm>
            <a:off x="13182239" y="5383821"/>
            <a:ext cx="3129759" cy="1795939"/>
          </a:xfrm>
          <a:prstGeom prst="rect">
            <a:avLst/>
          </a:prstGeom>
        </p:spPr>
        <p:txBody>
          <a:bodyPr lIns="0" tIns="0" rIns="0" bIns="0" rtlCol="0" anchor="t">
            <a:spAutoFit/>
          </a:bodyPr>
          <a:lstStyle/>
          <a:p>
            <a:pPr algn="ctr">
              <a:lnSpc>
                <a:spcPts val="3240"/>
              </a:lnSpc>
            </a:pPr>
            <a:r>
              <a:rPr lang="en-US" sz="3000" spc="28">
                <a:solidFill>
                  <a:srgbClr val="FFFFFF"/>
                </a:solidFill>
                <a:latin typeface="TT Rounds Condensed"/>
              </a:rPr>
              <a:t>Credit is issued at the end of each semester  (Dec. &amp; May)</a:t>
            </a:r>
          </a:p>
        </p:txBody>
      </p:sp>
      <p:grpSp>
        <p:nvGrpSpPr>
          <p:cNvPr id="31" name="Group 31"/>
          <p:cNvGrpSpPr/>
          <p:nvPr/>
        </p:nvGrpSpPr>
        <p:grpSpPr>
          <a:xfrm>
            <a:off x="9516618" y="7563224"/>
            <a:ext cx="3282159" cy="1976914"/>
            <a:chOff x="0" y="0"/>
            <a:chExt cx="4376212" cy="2635886"/>
          </a:xfrm>
        </p:grpSpPr>
        <p:sp>
          <p:nvSpPr>
            <p:cNvPr id="32" name="Freeform 32"/>
            <p:cNvSpPr/>
            <p:nvPr/>
          </p:nvSpPr>
          <p:spPr>
            <a:xfrm>
              <a:off x="12700" y="12700"/>
              <a:ext cx="4350766" cy="2610485"/>
            </a:xfrm>
            <a:custGeom>
              <a:avLst/>
              <a:gdLst/>
              <a:ahLst/>
              <a:cxnLst/>
              <a:rect l="l" t="t" r="r" b="b"/>
              <a:pathLst>
                <a:path w="4350766" h="2610485">
                  <a:moveTo>
                    <a:pt x="0" y="0"/>
                  </a:moveTo>
                  <a:lnTo>
                    <a:pt x="4350766" y="0"/>
                  </a:lnTo>
                  <a:lnTo>
                    <a:pt x="4350766" y="2610485"/>
                  </a:lnTo>
                  <a:lnTo>
                    <a:pt x="0" y="2610485"/>
                  </a:lnTo>
                  <a:close/>
                </a:path>
              </a:pathLst>
            </a:custGeom>
            <a:solidFill>
              <a:srgbClr val="46B6AE"/>
            </a:solidFill>
          </p:spPr>
        </p:sp>
        <p:sp>
          <p:nvSpPr>
            <p:cNvPr id="33" name="Freeform 33"/>
            <p:cNvSpPr/>
            <p:nvPr/>
          </p:nvSpPr>
          <p:spPr>
            <a:xfrm>
              <a:off x="0" y="0"/>
              <a:ext cx="4376166" cy="2635885"/>
            </a:xfrm>
            <a:custGeom>
              <a:avLst/>
              <a:gdLst/>
              <a:ahLst/>
              <a:cxnLst/>
              <a:rect l="l" t="t" r="r" b="b"/>
              <a:pathLst>
                <a:path w="4376166" h="2635885">
                  <a:moveTo>
                    <a:pt x="12700" y="0"/>
                  </a:moveTo>
                  <a:lnTo>
                    <a:pt x="4363466" y="0"/>
                  </a:lnTo>
                  <a:cubicBezTo>
                    <a:pt x="4370451" y="0"/>
                    <a:pt x="4376166" y="5715"/>
                    <a:pt x="4376166" y="12700"/>
                  </a:cubicBezTo>
                  <a:lnTo>
                    <a:pt x="4376166" y="2623185"/>
                  </a:lnTo>
                  <a:cubicBezTo>
                    <a:pt x="4376166" y="2630170"/>
                    <a:pt x="4370451" y="2635885"/>
                    <a:pt x="4363466" y="2635885"/>
                  </a:cubicBezTo>
                  <a:lnTo>
                    <a:pt x="12700" y="2635885"/>
                  </a:lnTo>
                  <a:cubicBezTo>
                    <a:pt x="5715" y="2635885"/>
                    <a:pt x="0" y="2630170"/>
                    <a:pt x="0" y="2623185"/>
                  </a:cubicBezTo>
                  <a:lnTo>
                    <a:pt x="0" y="12700"/>
                  </a:lnTo>
                  <a:cubicBezTo>
                    <a:pt x="0" y="5715"/>
                    <a:pt x="5715" y="0"/>
                    <a:pt x="12700" y="0"/>
                  </a:cubicBezTo>
                  <a:moveTo>
                    <a:pt x="12700" y="25400"/>
                  </a:moveTo>
                  <a:lnTo>
                    <a:pt x="12700" y="12700"/>
                  </a:lnTo>
                  <a:lnTo>
                    <a:pt x="25400" y="12700"/>
                  </a:lnTo>
                  <a:lnTo>
                    <a:pt x="25400" y="2623185"/>
                  </a:lnTo>
                  <a:lnTo>
                    <a:pt x="12700" y="2623185"/>
                  </a:lnTo>
                  <a:lnTo>
                    <a:pt x="12700" y="2610485"/>
                  </a:lnTo>
                  <a:lnTo>
                    <a:pt x="4363466" y="2610485"/>
                  </a:lnTo>
                  <a:lnTo>
                    <a:pt x="4363466" y="2623185"/>
                  </a:lnTo>
                  <a:lnTo>
                    <a:pt x="4350766" y="2623185"/>
                  </a:lnTo>
                  <a:lnTo>
                    <a:pt x="4350766" y="12700"/>
                  </a:lnTo>
                  <a:lnTo>
                    <a:pt x="4363466" y="12700"/>
                  </a:lnTo>
                  <a:lnTo>
                    <a:pt x="4363466" y="25400"/>
                  </a:lnTo>
                  <a:lnTo>
                    <a:pt x="12700" y="25400"/>
                  </a:lnTo>
                  <a:close/>
                </a:path>
              </a:pathLst>
            </a:custGeom>
            <a:solidFill>
              <a:srgbClr val="FFFFFF"/>
            </a:solidFill>
          </p:spPr>
        </p:sp>
      </p:grpSp>
      <p:sp>
        <p:nvSpPr>
          <p:cNvPr id="34" name="TextBox 34"/>
          <p:cNvSpPr txBox="1"/>
          <p:nvPr/>
        </p:nvSpPr>
        <p:spPr>
          <a:xfrm>
            <a:off x="9592818" y="7667999"/>
            <a:ext cx="3129759" cy="1795939"/>
          </a:xfrm>
          <a:prstGeom prst="rect">
            <a:avLst/>
          </a:prstGeom>
        </p:spPr>
        <p:txBody>
          <a:bodyPr lIns="0" tIns="0" rIns="0" bIns="0" rtlCol="0" anchor="t">
            <a:spAutoFit/>
          </a:bodyPr>
          <a:lstStyle/>
          <a:p>
            <a:pPr algn="ctr">
              <a:lnSpc>
                <a:spcPts val="3240"/>
              </a:lnSpc>
            </a:pPr>
            <a:r>
              <a:rPr lang="en-US" sz="3000" spc="28">
                <a:solidFill>
                  <a:srgbClr val="FFFFFF"/>
                </a:solidFill>
                <a:latin typeface="TT Rounds Condensed"/>
              </a:rPr>
              <a:t>Students must earn 23 units to graduate</a:t>
            </a:r>
          </a:p>
        </p:txBody>
      </p:sp>
      <p:grpSp>
        <p:nvGrpSpPr>
          <p:cNvPr id="35" name="Group 35"/>
          <p:cNvGrpSpPr/>
          <p:nvPr/>
        </p:nvGrpSpPr>
        <p:grpSpPr>
          <a:xfrm>
            <a:off x="13106039" y="7563224"/>
            <a:ext cx="3282159" cy="1976914"/>
            <a:chOff x="0" y="0"/>
            <a:chExt cx="4376212" cy="2635886"/>
          </a:xfrm>
        </p:grpSpPr>
        <p:sp>
          <p:nvSpPr>
            <p:cNvPr id="36" name="Freeform 36"/>
            <p:cNvSpPr/>
            <p:nvPr/>
          </p:nvSpPr>
          <p:spPr>
            <a:xfrm>
              <a:off x="12700" y="12700"/>
              <a:ext cx="4350766" cy="2610485"/>
            </a:xfrm>
            <a:custGeom>
              <a:avLst/>
              <a:gdLst/>
              <a:ahLst/>
              <a:cxnLst/>
              <a:rect l="l" t="t" r="r" b="b"/>
              <a:pathLst>
                <a:path w="4350766" h="2610485">
                  <a:moveTo>
                    <a:pt x="0" y="0"/>
                  </a:moveTo>
                  <a:lnTo>
                    <a:pt x="4350766" y="0"/>
                  </a:lnTo>
                  <a:lnTo>
                    <a:pt x="4350766" y="2610485"/>
                  </a:lnTo>
                  <a:lnTo>
                    <a:pt x="0" y="2610485"/>
                  </a:lnTo>
                  <a:close/>
                </a:path>
              </a:pathLst>
            </a:custGeom>
            <a:solidFill>
              <a:srgbClr val="9C47AD"/>
            </a:solidFill>
          </p:spPr>
        </p:sp>
        <p:sp>
          <p:nvSpPr>
            <p:cNvPr id="37" name="Freeform 37"/>
            <p:cNvSpPr/>
            <p:nvPr/>
          </p:nvSpPr>
          <p:spPr>
            <a:xfrm>
              <a:off x="0" y="0"/>
              <a:ext cx="4376166" cy="2635885"/>
            </a:xfrm>
            <a:custGeom>
              <a:avLst/>
              <a:gdLst/>
              <a:ahLst/>
              <a:cxnLst/>
              <a:rect l="l" t="t" r="r" b="b"/>
              <a:pathLst>
                <a:path w="4376166" h="2635885">
                  <a:moveTo>
                    <a:pt x="12700" y="0"/>
                  </a:moveTo>
                  <a:lnTo>
                    <a:pt x="4363466" y="0"/>
                  </a:lnTo>
                  <a:cubicBezTo>
                    <a:pt x="4370451" y="0"/>
                    <a:pt x="4376166" y="5715"/>
                    <a:pt x="4376166" y="12700"/>
                  </a:cubicBezTo>
                  <a:lnTo>
                    <a:pt x="4376166" y="2623185"/>
                  </a:lnTo>
                  <a:cubicBezTo>
                    <a:pt x="4376166" y="2630170"/>
                    <a:pt x="4370451" y="2635885"/>
                    <a:pt x="4363466" y="2635885"/>
                  </a:cubicBezTo>
                  <a:lnTo>
                    <a:pt x="12700" y="2635885"/>
                  </a:lnTo>
                  <a:cubicBezTo>
                    <a:pt x="5715" y="2635885"/>
                    <a:pt x="0" y="2630170"/>
                    <a:pt x="0" y="2623185"/>
                  </a:cubicBezTo>
                  <a:lnTo>
                    <a:pt x="0" y="12700"/>
                  </a:lnTo>
                  <a:cubicBezTo>
                    <a:pt x="0" y="5715"/>
                    <a:pt x="5715" y="0"/>
                    <a:pt x="12700" y="0"/>
                  </a:cubicBezTo>
                  <a:moveTo>
                    <a:pt x="12700" y="25400"/>
                  </a:moveTo>
                  <a:lnTo>
                    <a:pt x="12700" y="12700"/>
                  </a:lnTo>
                  <a:lnTo>
                    <a:pt x="25400" y="12700"/>
                  </a:lnTo>
                  <a:lnTo>
                    <a:pt x="25400" y="2623185"/>
                  </a:lnTo>
                  <a:lnTo>
                    <a:pt x="12700" y="2623185"/>
                  </a:lnTo>
                  <a:lnTo>
                    <a:pt x="12700" y="2610485"/>
                  </a:lnTo>
                  <a:lnTo>
                    <a:pt x="4363466" y="2610485"/>
                  </a:lnTo>
                  <a:lnTo>
                    <a:pt x="4363466" y="2623185"/>
                  </a:lnTo>
                  <a:lnTo>
                    <a:pt x="4350766" y="2623185"/>
                  </a:lnTo>
                  <a:lnTo>
                    <a:pt x="4350766" y="12700"/>
                  </a:lnTo>
                  <a:lnTo>
                    <a:pt x="4363466" y="12700"/>
                  </a:lnTo>
                  <a:lnTo>
                    <a:pt x="4363466" y="25400"/>
                  </a:lnTo>
                  <a:lnTo>
                    <a:pt x="12700" y="25400"/>
                  </a:lnTo>
                  <a:close/>
                </a:path>
              </a:pathLst>
            </a:custGeom>
            <a:solidFill>
              <a:srgbClr val="FFFFFF"/>
            </a:solidFill>
          </p:spPr>
        </p:sp>
      </p:grpSp>
      <p:sp>
        <p:nvSpPr>
          <p:cNvPr id="38" name="TextBox 38"/>
          <p:cNvSpPr txBox="1"/>
          <p:nvPr/>
        </p:nvSpPr>
        <p:spPr>
          <a:xfrm>
            <a:off x="13182239" y="7667999"/>
            <a:ext cx="3129759" cy="1795939"/>
          </a:xfrm>
          <a:prstGeom prst="rect">
            <a:avLst/>
          </a:prstGeom>
        </p:spPr>
        <p:txBody>
          <a:bodyPr lIns="0" tIns="0" rIns="0" bIns="0" rtlCol="0" anchor="t">
            <a:spAutoFit/>
          </a:bodyPr>
          <a:lstStyle/>
          <a:p>
            <a:pPr algn="ctr">
              <a:lnSpc>
                <a:spcPts val="3240"/>
              </a:lnSpc>
            </a:pPr>
            <a:r>
              <a:rPr lang="en-US" sz="3000" spc="28">
                <a:solidFill>
                  <a:srgbClr val="FFFFFF"/>
                </a:solidFill>
                <a:latin typeface="TT Rounds Condensed"/>
              </a:rPr>
              <a:t>Lunch is a full 55-minute period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BF66"/>
        </a:solidFill>
        <a:effectLst/>
      </p:bgPr>
    </p:bg>
    <p:spTree>
      <p:nvGrpSpPr>
        <p:cNvPr id="1" name=""/>
        <p:cNvGrpSpPr/>
        <p:nvPr/>
      </p:nvGrpSpPr>
      <p:grpSpPr>
        <a:xfrm>
          <a:off x="0" y="0"/>
          <a:ext cx="0" cy="0"/>
          <a:chOff x="0" y="0"/>
          <a:chExt cx="0" cy="0"/>
        </a:xfrm>
      </p:grpSpPr>
      <p:grpSp>
        <p:nvGrpSpPr>
          <p:cNvPr id="2" name="Group 2"/>
          <p:cNvGrpSpPr/>
          <p:nvPr/>
        </p:nvGrpSpPr>
        <p:grpSpPr>
          <a:xfrm>
            <a:off x="469007" y="3613414"/>
            <a:ext cx="4279583" cy="1154088"/>
            <a:chOff x="0" y="0"/>
            <a:chExt cx="2448891" cy="660400"/>
          </a:xfrm>
        </p:grpSpPr>
        <p:sp>
          <p:nvSpPr>
            <p:cNvPr id="3" name="Freeform 3"/>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grpSp>
        <p:nvGrpSpPr>
          <p:cNvPr id="4" name="Group 4"/>
          <p:cNvGrpSpPr/>
          <p:nvPr/>
        </p:nvGrpSpPr>
        <p:grpSpPr>
          <a:xfrm>
            <a:off x="5161501" y="3613414"/>
            <a:ext cx="4279583" cy="1154088"/>
            <a:chOff x="0" y="0"/>
            <a:chExt cx="2448891" cy="660400"/>
          </a:xfrm>
        </p:grpSpPr>
        <p:sp>
          <p:nvSpPr>
            <p:cNvPr id="5" name="Freeform 5"/>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grpSp>
        <p:nvGrpSpPr>
          <p:cNvPr id="6" name="Group 6"/>
          <p:cNvGrpSpPr/>
          <p:nvPr/>
        </p:nvGrpSpPr>
        <p:grpSpPr>
          <a:xfrm>
            <a:off x="469007" y="5379121"/>
            <a:ext cx="4279583" cy="1154088"/>
            <a:chOff x="0" y="0"/>
            <a:chExt cx="2448891" cy="660400"/>
          </a:xfrm>
        </p:grpSpPr>
        <p:sp>
          <p:nvSpPr>
            <p:cNvPr id="7" name="Freeform 7"/>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grpSp>
        <p:nvGrpSpPr>
          <p:cNvPr id="8" name="Group 8"/>
          <p:cNvGrpSpPr/>
          <p:nvPr/>
        </p:nvGrpSpPr>
        <p:grpSpPr>
          <a:xfrm>
            <a:off x="5161501" y="5379121"/>
            <a:ext cx="4279583" cy="1154088"/>
            <a:chOff x="0" y="0"/>
            <a:chExt cx="2448891" cy="660400"/>
          </a:xfrm>
        </p:grpSpPr>
        <p:sp>
          <p:nvSpPr>
            <p:cNvPr id="9" name="Freeform 9"/>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sp>
        <p:nvSpPr>
          <p:cNvPr id="10" name="Freeform 10"/>
          <p:cNvSpPr/>
          <p:nvPr/>
        </p:nvSpPr>
        <p:spPr>
          <a:xfrm rot="-183932">
            <a:off x="6604010" y="3257796"/>
            <a:ext cx="1394565" cy="494437"/>
          </a:xfrm>
          <a:custGeom>
            <a:avLst/>
            <a:gdLst/>
            <a:ahLst/>
            <a:cxnLst/>
            <a:rect l="l" t="t" r="r" b="b"/>
            <a:pathLst>
              <a:path w="1394565" h="494437">
                <a:moveTo>
                  <a:pt x="0" y="0"/>
                </a:moveTo>
                <a:lnTo>
                  <a:pt x="1394565" y="0"/>
                </a:lnTo>
                <a:lnTo>
                  <a:pt x="1394565" y="494437"/>
                </a:lnTo>
                <a:lnTo>
                  <a:pt x="0" y="4944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905957" y="3287772"/>
            <a:ext cx="1405683" cy="434484"/>
          </a:xfrm>
          <a:custGeom>
            <a:avLst/>
            <a:gdLst/>
            <a:ahLst/>
            <a:cxnLst/>
            <a:rect l="l" t="t" r="r" b="b"/>
            <a:pathLst>
              <a:path w="1405683" h="434484">
                <a:moveTo>
                  <a:pt x="0" y="0"/>
                </a:moveTo>
                <a:lnTo>
                  <a:pt x="1405683" y="0"/>
                </a:lnTo>
                <a:lnTo>
                  <a:pt x="1405683" y="434484"/>
                </a:lnTo>
                <a:lnTo>
                  <a:pt x="0" y="4344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1993593" y="5182255"/>
            <a:ext cx="1230410" cy="393731"/>
          </a:xfrm>
          <a:custGeom>
            <a:avLst/>
            <a:gdLst/>
            <a:ahLst/>
            <a:cxnLst/>
            <a:rect l="l" t="t" r="r" b="b"/>
            <a:pathLst>
              <a:path w="1230410" h="393731">
                <a:moveTo>
                  <a:pt x="0" y="0"/>
                </a:moveTo>
                <a:lnTo>
                  <a:pt x="1230410" y="0"/>
                </a:lnTo>
                <a:lnTo>
                  <a:pt x="1230410" y="393731"/>
                </a:lnTo>
                <a:lnTo>
                  <a:pt x="0" y="39373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a:off x="6628922" y="5160339"/>
            <a:ext cx="1344741" cy="415647"/>
          </a:xfrm>
          <a:custGeom>
            <a:avLst/>
            <a:gdLst/>
            <a:ahLst/>
            <a:cxnLst/>
            <a:rect l="l" t="t" r="r" b="b"/>
            <a:pathLst>
              <a:path w="1344741" h="415647">
                <a:moveTo>
                  <a:pt x="0" y="0"/>
                </a:moveTo>
                <a:lnTo>
                  <a:pt x="1344741" y="0"/>
                </a:lnTo>
                <a:lnTo>
                  <a:pt x="1344741" y="415647"/>
                </a:lnTo>
                <a:lnTo>
                  <a:pt x="0" y="41564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TextBox 14"/>
          <p:cNvSpPr txBox="1"/>
          <p:nvPr/>
        </p:nvSpPr>
        <p:spPr>
          <a:xfrm>
            <a:off x="269118" y="625392"/>
            <a:ext cx="13864380" cy="1219200"/>
          </a:xfrm>
          <a:prstGeom prst="rect">
            <a:avLst/>
          </a:prstGeom>
        </p:spPr>
        <p:txBody>
          <a:bodyPr lIns="0" tIns="0" rIns="0" bIns="0" rtlCol="0" anchor="t">
            <a:spAutoFit/>
          </a:bodyPr>
          <a:lstStyle/>
          <a:p>
            <a:pPr>
              <a:lnSpc>
                <a:spcPts val="9600"/>
              </a:lnSpc>
            </a:pPr>
            <a:r>
              <a:rPr lang="en-US" sz="8000">
                <a:solidFill>
                  <a:srgbClr val="000000"/>
                </a:solidFill>
                <a:latin typeface="Prompt Bold"/>
              </a:rPr>
              <a:t>Graduation Requirements</a:t>
            </a:r>
          </a:p>
        </p:txBody>
      </p:sp>
      <p:sp>
        <p:nvSpPr>
          <p:cNvPr id="15" name="Freeform 15"/>
          <p:cNvSpPr/>
          <p:nvPr/>
        </p:nvSpPr>
        <p:spPr>
          <a:xfrm>
            <a:off x="14641353" y="468324"/>
            <a:ext cx="4547190" cy="2752536"/>
          </a:xfrm>
          <a:custGeom>
            <a:avLst/>
            <a:gdLst/>
            <a:ahLst/>
            <a:cxnLst/>
            <a:rect l="l" t="t" r="r" b="b"/>
            <a:pathLst>
              <a:path w="4547190" h="2752536">
                <a:moveTo>
                  <a:pt x="0" y="0"/>
                </a:moveTo>
                <a:lnTo>
                  <a:pt x="4547189" y="0"/>
                </a:lnTo>
                <a:lnTo>
                  <a:pt x="4547189" y="2752536"/>
                </a:lnTo>
                <a:lnTo>
                  <a:pt x="0" y="275253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6" name="TextBox 16"/>
          <p:cNvSpPr txBox="1"/>
          <p:nvPr/>
        </p:nvSpPr>
        <p:spPr>
          <a:xfrm>
            <a:off x="10274349" y="4086297"/>
            <a:ext cx="7233068" cy="5295571"/>
          </a:xfrm>
          <a:prstGeom prst="rect">
            <a:avLst/>
          </a:prstGeom>
        </p:spPr>
        <p:txBody>
          <a:bodyPr lIns="0" tIns="0" rIns="0" bIns="0" rtlCol="0" anchor="t">
            <a:spAutoFit/>
          </a:bodyPr>
          <a:lstStyle/>
          <a:p>
            <a:pPr algn="l">
              <a:lnSpc>
                <a:spcPts val="3924"/>
              </a:lnSpc>
            </a:pPr>
            <a:endParaRPr/>
          </a:p>
          <a:p>
            <a:pPr marL="657657" lvl="1" indent="-328828" algn="l">
              <a:lnSpc>
                <a:spcPts val="3924"/>
              </a:lnSpc>
              <a:buFont typeface="Arial"/>
              <a:buChar char="•"/>
            </a:pPr>
            <a:r>
              <a:rPr lang="en-US" sz="3633">
                <a:solidFill>
                  <a:srgbClr val="000000"/>
                </a:solidFill>
                <a:latin typeface="Arimo"/>
              </a:rPr>
              <a:t>1 Unit of Health (.5) and Personal Fitness (.5)</a:t>
            </a:r>
          </a:p>
          <a:p>
            <a:pPr marL="657657" lvl="1" indent="-328828" algn="l">
              <a:lnSpc>
                <a:spcPts val="3924"/>
              </a:lnSpc>
              <a:buFont typeface="Arial"/>
              <a:buChar char="•"/>
            </a:pPr>
            <a:r>
              <a:rPr lang="en-US" sz="3633">
                <a:solidFill>
                  <a:srgbClr val="000000"/>
                </a:solidFill>
                <a:latin typeface="Arimo"/>
              </a:rPr>
              <a:t>3 Units of required electives</a:t>
            </a:r>
          </a:p>
          <a:p>
            <a:pPr marL="758728" lvl="2" indent="-252909" algn="l">
              <a:lnSpc>
                <a:spcPts val="3139"/>
              </a:lnSpc>
              <a:buFont typeface="Arial"/>
              <a:buChar char="⚬"/>
            </a:pPr>
            <a:r>
              <a:rPr lang="en-US" sz="2907">
                <a:solidFill>
                  <a:srgbClr val="000000"/>
                </a:solidFill>
                <a:latin typeface="Arimo"/>
              </a:rPr>
              <a:t>World Language, Fine Arts and/or Career/Technical</a:t>
            </a:r>
          </a:p>
          <a:p>
            <a:pPr marL="657657" lvl="1" indent="-328828" algn="l">
              <a:lnSpc>
                <a:spcPts val="3924"/>
              </a:lnSpc>
              <a:buFont typeface="Arial"/>
              <a:buChar char="•"/>
            </a:pPr>
            <a:r>
              <a:rPr lang="en-US" sz="3633">
                <a:solidFill>
                  <a:srgbClr val="000000"/>
                </a:solidFill>
                <a:latin typeface="Arimo"/>
              </a:rPr>
              <a:t>4 Units of miscellaneous electives</a:t>
            </a:r>
          </a:p>
          <a:p>
            <a:pPr marL="657657" lvl="1" indent="-328828" algn="l">
              <a:lnSpc>
                <a:spcPts val="3924"/>
              </a:lnSpc>
              <a:buFont typeface="Arial"/>
              <a:buChar char="•"/>
            </a:pPr>
            <a:r>
              <a:rPr lang="en-US" sz="3633">
                <a:solidFill>
                  <a:srgbClr val="000000"/>
                </a:solidFill>
                <a:latin typeface="Arimo"/>
              </a:rPr>
              <a:t>TAA provides a potential .5 credit (each year) Pass or Fail grade.</a:t>
            </a:r>
          </a:p>
        </p:txBody>
      </p:sp>
      <p:sp>
        <p:nvSpPr>
          <p:cNvPr id="17" name="TextBox 17"/>
          <p:cNvSpPr txBox="1"/>
          <p:nvPr/>
        </p:nvSpPr>
        <p:spPr>
          <a:xfrm>
            <a:off x="369022" y="8073810"/>
            <a:ext cx="9172047" cy="1772246"/>
          </a:xfrm>
          <a:prstGeom prst="rect">
            <a:avLst/>
          </a:prstGeom>
        </p:spPr>
        <p:txBody>
          <a:bodyPr lIns="0" tIns="0" rIns="0" bIns="0" rtlCol="0" anchor="t">
            <a:spAutoFit/>
          </a:bodyPr>
          <a:lstStyle/>
          <a:p>
            <a:pPr algn="ctr">
              <a:lnSpc>
                <a:spcPts val="4424"/>
              </a:lnSpc>
            </a:pPr>
            <a:r>
              <a:rPr lang="en-US" sz="3687">
                <a:solidFill>
                  <a:srgbClr val="000000"/>
                </a:solidFill>
                <a:latin typeface="Arimo Bold Italics"/>
              </a:rPr>
              <a:t>23 total units are required for graduation</a:t>
            </a:r>
          </a:p>
          <a:p>
            <a:pPr algn="ctr">
              <a:lnSpc>
                <a:spcPts val="4424"/>
              </a:lnSpc>
            </a:pPr>
            <a:r>
              <a:rPr lang="en-US" sz="3687">
                <a:solidFill>
                  <a:srgbClr val="000000"/>
                </a:solidFill>
                <a:latin typeface="Arimo"/>
              </a:rPr>
              <a:t>Honor Graduates: </a:t>
            </a:r>
            <a:r>
              <a:rPr lang="en-US" sz="3687">
                <a:solidFill>
                  <a:srgbClr val="000000"/>
                </a:solidFill>
                <a:latin typeface="Arimo Italics"/>
              </a:rPr>
              <a:t>cumulative weighted NGA of 90 or above</a:t>
            </a:r>
          </a:p>
        </p:txBody>
      </p:sp>
      <p:sp>
        <p:nvSpPr>
          <p:cNvPr id="18" name="TextBox 18"/>
          <p:cNvSpPr txBox="1"/>
          <p:nvPr/>
        </p:nvSpPr>
        <p:spPr>
          <a:xfrm>
            <a:off x="621455" y="3942808"/>
            <a:ext cx="3974687" cy="476250"/>
          </a:xfrm>
          <a:prstGeom prst="rect">
            <a:avLst/>
          </a:prstGeom>
        </p:spPr>
        <p:txBody>
          <a:bodyPr lIns="0" tIns="0" rIns="0" bIns="0" rtlCol="0" anchor="t">
            <a:spAutoFit/>
          </a:bodyPr>
          <a:lstStyle/>
          <a:p>
            <a:pPr algn="ctr">
              <a:lnSpc>
                <a:spcPts val="3600"/>
              </a:lnSpc>
            </a:pPr>
            <a:r>
              <a:rPr lang="en-US" sz="3000">
                <a:solidFill>
                  <a:srgbClr val="000000"/>
                </a:solidFill>
                <a:latin typeface="Arimo Bold"/>
              </a:rPr>
              <a:t>4 Units of Literature </a:t>
            </a:r>
          </a:p>
        </p:txBody>
      </p:sp>
      <p:sp>
        <p:nvSpPr>
          <p:cNvPr id="19" name="TextBox 19"/>
          <p:cNvSpPr txBox="1"/>
          <p:nvPr/>
        </p:nvSpPr>
        <p:spPr>
          <a:xfrm>
            <a:off x="5313949" y="3942808"/>
            <a:ext cx="3974687" cy="476250"/>
          </a:xfrm>
          <a:prstGeom prst="rect">
            <a:avLst/>
          </a:prstGeom>
        </p:spPr>
        <p:txBody>
          <a:bodyPr lIns="0" tIns="0" rIns="0" bIns="0" rtlCol="0" anchor="t">
            <a:spAutoFit/>
          </a:bodyPr>
          <a:lstStyle/>
          <a:p>
            <a:pPr algn="ctr">
              <a:lnSpc>
                <a:spcPts val="3600"/>
              </a:lnSpc>
            </a:pPr>
            <a:r>
              <a:rPr lang="en-US" sz="3000">
                <a:solidFill>
                  <a:srgbClr val="000000"/>
                </a:solidFill>
                <a:latin typeface="Arimo Bold"/>
              </a:rPr>
              <a:t>4 Units of Math </a:t>
            </a:r>
          </a:p>
        </p:txBody>
      </p:sp>
      <p:sp>
        <p:nvSpPr>
          <p:cNvPr id="20" name="TextBox 20"/>
          <p:cNvSpPr txBox="1"/>
          <p:nvPr/>
        </p:nvSpPr>
        <p:spPr>
          <a:xfrm>
            <a:off x="621455" y="5795061"/>
            <a:ext cx="3974687" cy="476250"/>
          </a:xfrm>
          <a:prstGeom prst="rect">
            <a:avLst/>
          </a:prstGeom>
        </p:spPr>
        <p:txBody>
          <a:bodyPr lIns="0" tIns="0" rIns="0" bIns="0" rtlCol="0" anchor="t">
            <a:spAutoFit/>
          </a:bodyPr>
          <a:lstStyle/>
          <a:p>
            <a:pPr algn="ctr">
              <a:lnSpc>
                <a:spcPts val="3600"/>
              </a:lnSpc>
            </a:pPr>
            <a:r>
              <a:rPr lang="en-US" sz="3000">
                <a:solidFill>
                  <a:srgbClr val="000000"/>
                </a:solidFill>
                <a:latin typeface="Arimo Bold"/>
              </a:rPr>
              <a:t>4 Units of Science</a:t>
            </a:r>
          </a:p>
        </p:txBody>
      </p:sp>
      <p:sp>
        <p:nvSpPr>
          <p:cNvPr id="21" name="TextBox 21"/>
          <p:cNvSpPr txBox="1"/>
          <p:nvPr/>
        </p:nvSpPr>
        <p:spPr>
          <a:xfrm>
            <a:off x="5161501" y="5795061"/>
            <a:ext cx="4374800" cy="427218"/>
          </a:xfrm>
          <a:prstGeom prst="rect">
            <a:avLst/>
          </a:prstGeom>
        </p:spPr>
        <p:txBody>
          <a:bodyPr lIns="0" tIns="0" rIns="0" bIns="0" rtlCol="0" anchor="t">
            <a:spAutoFit/>
          </a:bodyPr>
          <a:lstStyle/>
          <a:p>
            <a:pPr algn="ctr">
              <a:lnSpc>
                <a:spcPts val="3213"/>
              </a:lnSpc>
            </a:pPr>
            <a:r>
              <a:rPr lang="en-US" sz="2678">
                <a:solidFill>
                  <a:srgbClr val="000000"/>
                </a:solidFill>
                <a:latin typeface="Arimo Bold"/>
              </a:rPr>
              <a:t>3 Units of Social Studies</a:t>
            </a:r>
          </a:p>
        </p:txBody>
      </p:sp>
      <p:sp>
        <p:nvSpPr>
          <p:cNvPr id="22" name="TextBox 22"/>
          <p:cNvSpPr txBox="1"/>
          <p:nvPr/>
        </p:nvSpPr>
        <p:spPr>
          <a:xfrm>
            <a:off x="2283728" y="2503619"/>
            <a:ext cx="5342636" cy="457200"/>
          </a:xfrm>
          <a:prstGeom prst="rect">
            <a:avLst/>
          </a:prstGeom>
        </p:spPr>
        <p:txBody>
          <a:bodyPr lIns="0" tIns="0" rIns="0" bIns="0" rtlCol="0" anchor="t">
            <a:spAutoFit/>
          </a:bodyPr>
          <a:lstStyle/>
          <a:p>
            <a:pPr algn="ctr">
              <a:lnSpc>
                <a:spcPts val="3699"/>
              </a:lnSpc>
            </a:pPr>
            <a:r>
              <a:rPr lang="en-US" sz="3082">
                <a:solidFill>
                  <a:srgbClr val="000000"/>
                </a:solidFill>
                <a:latin typeface="Prompt Bold"/>
              </a:rPr>
              <a:t>Core Requirements</a:t>
            </a:r>
          </a:p>
        </p:txBody>
      </p:sp>
      <p:sp>
        <p:nvSpPr>
          <p:cNvPr id="23" name="TextBox 23"/>
          <p:cNvSpPr txBox="1"/>
          <p:nvPr/>
        </p:nvSpPr>
        <p:spPr>
          <a:xfrm>
            <a:off x="10825046" y="3852935"/>
            <a:ext cx="5342636" cy="457200"/>
          </a:xfrm>
          <a:prstGeom prst="rect">
            <a:avLst/>
          </a:prstGeom>
        </p:spPr>
        <p:txBody>
          <a:bodyPr lIns="0" tIns="0" rIns="0" bIns="0" rtlCol="0" anchor="t">
            <a:spAutoFit/>
          </a:bodyPr>
          <a:lstStyle/>
          <a:p>
            <a:pPr algn="ctr">
              <a:lnSpc>
                <a:spcPts val="3699"/>
              </a:lnSpc>
            </a:pPr>
            <a:r>
              <a:rPr lang="en-US" sz="3082">
                <a:solidFill>
                  <a:srgbClr val="000000"/>
                </a:solidFill>
                <a:latin typeface="Prompt Bold"/>
              </a:rPr>
              <a:t>Elective Requirements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76" t="-2254" r="-693" b="-5552"/>
            </a:stretch>
          </a:blipFill>
        </p:spPr>
      </p:sp>
      <p:sp>
        <p:nvSpPr>
          <p:cNvPr id="3" name="TextBox 3"/>
          <p:cNvSpPr txBox="1"/>
          <p:nvPr/>
        </p:nvSpPr>
        <p:spPr>
          <a:xfrm>
            <a:off x="665681" y="882453"/>
            <a:ext cx="10684989" cy="1296706"/>
          </a:xfrm>
          <a:prstGeom prst="rect">
            <a:avLst/>
          </a:prstGeom>
        </p:spPr>
        <p:txBody>
          <a:bodyPr lIns="0" tIns="0" rIns="0" bIns="0" rtlCol="0" anchor="t">
            <a:spAutoFit/>
          </a:bodyPr>
          <a:lstStyle/>
          <a:p>
            <a:pPr>
              <a:lnSpc>
                <a:spcPts val="10285"/>
              </a:lnSpc>
            </a:pPr>
            <a:r>
              <a:rPr lang="en-US" sz="8571">
                <a:solidFill>
                  <a:srgbClr val="000000"/>
                </a:solidFill>
                <a:latin typeface="Prompt Bold"/>
              </a:rPr>
              <a:t>Schedule Changes</a:t>
            </a:r>
          </a:p>
        </p:txBody>
      </p:sp>
      <p:sp>
        <p:nvSpPr>
          <p:cNvPr id="4" name="Freeform 4"/>
          <p:cNvSpPr/>
          <p:nvPr/>
        </p:nvSpPr>
        <p:spPr>
          <a:xfrm>
            <a:off x="526463" y="3493985"/>
            <a:ext cx="1652520" cy="1649515"/>
          </a:xfrm>
          <a:custGeom>
            <a:avLst/>
            <a:gdLst/>
            <a:ahLst/>
            <a:cxnLst/>
            <a:rect l="l" t="t" r="r" b="b"/>
            <a:pathLst>
              <a:path w="1652520" h="1649515">
                <a:moveTo>
                  <a:pt x="0" y="0"/>
                </a:moveTo>
                <a:lnTo>
                  <a:pt x="1652520" y="0"/>
                </a:lnTo>
                <a:lnTo>
                  <a:pt x="1652520" y="1649515"/>
                </a:lnTo>
                <a:lnTo>
                  <a:pt x="0" y="1649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AutoShape 5"/>
          <p:cNvSpPr/>
          <p:nvPr/>
        </p:nvSpPr>
        <p:spPr>
          <a:xfrm>
            <a:off x="2590124" y="4991100"/>
            <a:ext cx="5591865" cy="0"/>
          </a:xfrm>
          <a:prstGeom prst="line">
            <a:avLst/>
          </a:prstGeom>
          <a:ln w="47625" cap="rnd">
            <a:solidFill>
              <a:srgbClr val="000000"/>
            </a:solidFill>
            <a:prstDash val="solid"/>
            <a:headEnd type="none" w="sm" len="sm"/>
            <a:tailEnd type="none" w="sm" len="sm"/>
          </a:ln>
        </p:spPr>
      </p:sp>
      <p:sp>
        <p:nvSpPr>
          <p:cNvPr id="6" name="Freeform 6"/>
          <p:cNvSpPr/>
          <p:nvPr/>
        </p:nvSpPr>
        <p:spPr>
          <a:xfrm>
            <a:off x="386727" y="6082390"/>
            <a:ext cx="1652520" cy="1649515"/>
          </a:xfrm>
          <a:custGeom>
            <a:avLst/>
            <a:gdLst/>
            <a:ahLst/>
            <a:cxnLst/>
            <a:rect l="l" t="t" r="r" b="b"/>
            <a:pathLst>
              <a:path w="1652520" h="1649515">
                <a:moveTo>
                  <a:pt x="0" y="0"/>
                </a:moveTo>
                <a:lnTo>
                  <a:pt x="1652520" y="0"/>
                </a:lnTo>
                <a:lnTo>
                  <a:pt x="1652520" y="1649516"/>
                </a:lnTo>
                <a:lnTo>
                  <a:pt x="0" y="1649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AutoShape 7"/>
          <p:cNvSpPr/>
          <p:nvPr/>
        </p:nvSpPr>
        <p:spPr>
          <a:xfrm>
            <a:off x="2178983" y="7165779"/>
            <a:ext cx="5591865" cy="0"/>
          </a:xfrm>
          <a:prstGeom prst="line">
            <a:avLst/>
          </a:prstGeom>
          <a:ln w="47625" cap="rnd">
            <a:solidFill>
              <a:srgbClr val="000000"/>
            </a:solidFill>
            <a:prstDash val="solid"/>
            <a:headEnd type="none" w="sm" len="sm"/>
            <a:tailEnd type="none" w="sm" len="sm"/>
          </a:ln>
        </p:spPr>
      </p:sp>
      <p:sp>
        <p:nvSpPr>
          <p:cNvPr id="8" name="Freeform 8"/>
          <p:cNvSpPr/>
          <p:nvPr/>
        </p:nvSpPr>
        <p:spPr>
          <a:xfrm>
            <a:off x="9160927" y="3493985"/>
            <a:ext cx="1652520" cy="1649515"/>
          </a:xfrm>
          <a:custGeom>
            <a:avLst/>
            <a:gdLst/>
            <a:ahLst/>
            <a:cxnLst/>
            <a:rect l="l" t="t" r="r" b="b"/>
            <a:pathLst>
              <a:path w="1652520" h="1649515">
                <a:moveTo>
                  <a:pt x="0" y="0"/>
                </a:moveTo>
                <a:lnTo>
                  <a:pt x="1652520" y="0"/>
                </a:lnTo>
                <a:lnTo>
                  <a:pt x="1652520" y="1649515"/>
                </a:lnTo>
                <a:lnTo>
                  <a:pt x="0" y="1649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AutoShape 9"/>
          <p:cNvSpPr/>
          <p:nvPr/>
        </p:nvSpPr>
        <p:spPr>
          <a:xfrm>
            <a:off x="10971384" y="4991100"/>
            <a:ext cx="5591865" cy="0"/>
          </a:xfrm>
          <a:prstGeom prst="line">
            <a:avLst/>
          </a:prstGeom>
          <a:ln w="47625" cap="rnd">
            <a:solidFill>
              <a:srgbClr val="000000"/>
            </a:solidFill>
            <a:prstDash val="solid"/>
            <a:headEnd type="none" w="sm" len="sm"/>
            <a:tailEnd type="none" w="sm" len="sm"/>
          </a:ln>
        </p:spPr>
      </p:sp>
      <p:sp>
        <p:nvSpPr>
          <p:cNvPr id="10" name="Freeform 10"/>
          <p:cNvSpPr/>
          <p:nvPr/>
        </p:nvSpPr>
        <p:spPr>
          <a:xfrm>
            <a:off x="8317740" y="6058578"/>
            <a:ext cx="1652520" cy="1649515"/>
          </a:xfrm>
          <a:custGeom>
            <a:avLst/>
            <a:gdLst/>
            <a:ahLst/>
            <a:cxnLst/>
            <a:rect l="l" t="t" r="r" b="b"/>
            <a:pathLst>
              <a:path w="1652520" h="1649515">
                <a:moveTo>
                  <a:pt x="0" y="0"/>
                </a:moveTo>
                <a:lnTo>
                  <a:pt x="1652520" y="0"/>
                </a:lnTo>
                <a:lnTo>
                  <a:pt x="1652520" y="1649515"/>
                </a:lnTo>
                <a:lnTo>
                  <a:pt x="0" y="1649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AutoShape 11"/>
          <p:cNvSpPr/>
          <p:nvPr/>
        </p:nvSpPr>
        <p:spPr>
          <a:xfrm flipV="1">
            <a:off x="9987545" y="7165779"/>
            <a:ext cx="7559546" cy="23812"/>
          </a:xfrm>
          <a:prstGeom prst="line">
            <a:avLst/>
          </a:prstGeom>
          <a:ln w="47625" cap="rnd">
            <a:solidFill>
              <a:srgbClr val="000000"/>
            </a:solidFill>
            <a:prstDash val="solid"/>
            <a:headEnd type="none" w="sm" len="sm"/>
            <a:tailEnd type="none" w="sm" len="sm"/>
          </a:ln>
        </p:spPr>
      </p:sp>
      <p:sp>
        <p:nvSpPr>
          <p:cNvPr id="12" name="Freeform 12"/>
          <p:cNvSpPr/>
          <p:nvPr/>
        </p:nvSpPr>
        <p:spPr>
          <a:xfrm>
            <a:off x="13550879" y="0"/>
            <a:ext cx="3708421" cy="3425746"/>
          </a:xfrm>
          <a:custGeom>
            <a:avLst/>
            <a:gdLst/>
            <a:ahLst/>
            <a:cxnLst/>
            <a:rect l="l" t="t" r="r" b="b"/>
            <a:pathLst>
              <a:path w="3708421" h="3425746">
                <a:moveTo>
                  <a:pt x="0" y="0"/>
                </a:moveTo>
                <a:lnTo>
                  <a:pt x="3708421" y="0"/>
                </a:lnTo>
                <a:lnTo>
                  <a:pt x="3708421" y="3425746"/>
                </a:lnTo>
                <a:lnTo>
                  <a:pt x="0" y="34257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rot="-772556">
            <a:off x="16568338" y="3779670"/>
            <a:ext cx="1957506" cy="1638842"/>
          </a:xfrm>
          <a:custGeom>
            <a:avLst/>
            <a:gdLst/>
            <a:ahLst/>
            <a:cxnLst/>
            <a:rect l="l" t="t" r="r" b="b"/>
            <a:pathLst>
              <a:path w="1957506" h="1638842">
                <a:moveTo>
                  <a:pt x="0" y="0"/>
                </a:moveTo>
                <a:lnTo>
                  <a:pt x="1957505" y="0"/>
                </a:lnTo>
                <a:lnTo>
                  <a:pt x="1957505" y="1638842"/>
                </a:lnTo>
                <a:lnTo>
                  <a:pt x="0" y="16388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rot="-1224964">
            <a:off x="11030627" y="-294569"/>
            <a:ext cx="1535669" cy="1521709"/>
          </a:xfrm>
          <a:custGeom>
            <a:avLst/>
            <a:gdLst/>
            <a:ahLst/>
            <a:cxnLst/>
            <a:rect l="l" t="t" r="r" b="b"/>
            <a:pathLst>
              <a:path w="1535669" h="1521709">
                <a:moveTo>
                  <a:pt x="0" y="0"/>
                </a:moveTo>
                <a:lnTo>
                  <a:pt x="1535670" y="0"/>
                </a:lnTo>
                <a:lnTo>
                  <a:pt x="1535670" y="1521709"/>
                </a:lnTo>
                <a:lnTo>
                  <a:pt x="0" y="152170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5386057" y="8049753"/>
            <a:ext cx="1652520" cy="1649515"/>
          </a:xfrm>
          <a:custGeom>
            <a:avLst/>
            <a:gdLst/>
            <a:ahLst/>
            <a:cxnLst/>
            <a:rect l="l" t="t" r="r" b="b"/>
            <a:pathLst>
              <a:path w="1652520" h="1649515">
                <a:moveTo>
                  <a:pt x="0" y="0"/>
                </a:moveTo>
                <a:lnTo>
                  <a:pt x="1652520" y="0"/>
                </a:lnTo>
                <a:lnTo>
                  <a:pt x="1652520" y="1649516"/>
                </a:lnTo>
                <a:lnTo>
                  <a:pt x="0" y="1649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AutoShape 16"/>
          <p:cNvSpPr/>
          <p:nvPr/>
        </p:nvSpPr>
        <p:spPr>
          <a:xfrm flipV="1">
            <a:off x="7191612" y="9258300"/>
            <a:ext cx="7066281" cy="23812"/>
          </a:xfrm>
          <a:prstGeom prst="line">
            <a:avLst/>
          </a:prstGeom>
          <a:ln w="47625" cap="rnd">
            <a:solidFill>
              <a:srgbClr val="000000"/>
            </a:solidFill>
            <a:prstDash val="solid"/>
            <a:headEnd type="none" w="sm" len="sm"/>
            <a:tailEnd type="none" w="sm" len="sm"/>
          </a:ln>
        </p:spPr>
      </p:sp>
      <p:sp>
        <p:nvSpPr>
          <p:cNvPr id="17" name="TextBox 17"/>
          <p:cNvSpPr txBox="1"/>
          <p:nvPr/>
        </p:nvSpPr>
        <p:spPr>
          <a:xfrm>
            <a:off x="2358463" y="4066589"/>
            <a:ext cx="6576063" cy="444800"/>
          </a:xfrm>
          <a:prstGeom prst="rect">
            <a:avLst/>
          </a:prstGeom>
        </p:spPr>
        <p:txBody>
          <a:bodyPr lIns="0" tIns="0" rIns="0" bIns="0" rtlCol="0" anchor="t">
            <a:spAutoFit/>
          </a:bodyPr>
          <a:lstStyle/>
          <a:p>
            <a:pPr algn="ctr">
              <a:lnSpc>
                <a:spcPts val="3368"/>
              </a:lnSpc>
              <a:spcBef>
                <a:spcPct val="0"/>
              </a:spcBef>
            </a:pPr>
            <a:r>
              <a:rPr lang="en-US" sz="3119" spc="29" dirty="0">
                <a:solidFill>
                  <a:srgbClr val="000000"/>
                </a:solidFill>
                <a:latin typeface="TT Rounds Condensed"/>
              </a:rPr>
              <a:t>2400 Students with a 7-period schedule​</a:t>
            </a:r>
          </a:p>
        </p:txBody>
      </p:sp>
      <p:sp>
        <p:nvSpPr>
          <p:cNvPr id="18" name="TextBox 18"/>
          <p:cNvSpPr txBox="1"/>
          <p:nvPr/>
        </p:nvSpPr>
        <p:spPr>
          <a:xfrm>
            <a:off x="12479717" y="3985967"/>
            <a:ext cx="2575201" cy="478189"/>
          </a:xfrm>
          <a:prstGeom prst="rect">
            <a:avLst/>
          </a:prstGeom>
        </p:spPr>
        <p:txBody>
          <a:bodyPr lIns="0" tIns="0" rIns="0" bIns="0" rtlCol="0" anchor="t">
            <a:spAutoFit/>
          </a:bodyPr>
          <a:lstStyle/>
          <a:p>
            <a:pPr algn="ctr">
              <a:lnSpc>
                <a:spcPts val="3674"/>
              </a:lnSpc>
              <a:spcBef>
                <a:spcPct val="0"/>
              </a:spcBef>
            </a:pPr>
            <a:r>
              <a:rPr lang="en-US" sz="3401" spc="31" dirty="0">
                <a:solidFill>
                  <a:srgbClr val="000000"/>
                </a:solidFill>
                <a:latin typeface="TT Rounds Condensed"/>
              </a:rPr>
              <a:t>1 lunch period </a:t>
            </a:r>
          </a:p>
        </p:txBody>
      </p:sp>
      <p:sp>
        <p:nvSpPr>
          <p:cNvPr id="19" name="TextBox 19"/>
          <p:cNvSpPr txBox="1"/>
          <p:nvPr/>
        </p:nvSpPr>
        <p:spPr>
          <a:xfrm>
            <a:off x="2178983" y="6483028"/>
            <a:ext cx="5017408" cy="464232"/>
          </a:xfrm>
          <a:prstGeom prst="rect">
            <a:avLst/>
          </a:prstGeom>
        </p:spPr>
        <p:txBody>
          <a:bodyPr lIns="0" tIns="0" rIns="0" bIns="0" rtlCol="0" anchor="t">
            <a:spAutoFit/>
          </a:bodyPr>
          <a:lstStyle/>
          <a:p>
            <a:pPr algn="ctr">
              <a:lnSpc>
                <a:spcPts val="3574"/>
              </a:lnSpc>
              <a:spcBef>
                <a:spcPct val="0"/>
              </a:spcBef>
            </a:pPr>
            <a:r>
              <a:rPr lang="en-US" sz="3309" spc="30">
                <a:solidFill>
                  <a:srgbClr val="000000"/>
                </a:solidFill>
                <a:latin typeface="TT Rounds Condensed"/>
              </a:rPr>
              <a:t>271 different classes offered ​</a:t>
            </a:r>
          </a:p>
        </p:txBody>
      </p:sp>
      <p:sp>
        <p:nvSpPr>
          <p:cNvPr id="20" name="TextBox 20"/>
          <p:cNvSpPr txBox="1"/>
          <p:nvPr/>
        </p:nvSpPr>
        <p:spPr>
          <a:xfrm>
            <a:off x="9987545" y="6110965"/>
            <a:ext cx="7863334" cy="836295"/>
          </a:xfrm>
          <a:prstGeom prst="rect">
            <a:avLst/>
          </a:prstGeom>
        </p:spPr>
        <p:txBody>
          <a:bodyPr lIns="0" tIns="0" rIns="0" bIns="0" rtlCol="0" anchor="t">
            <a:spAutoFit/>
          </a:bodyPr>
          <a:lstStyle/>
          <a:p>
            <a:pPr algn="ctr">
              <a:lnSpc>
                <a:spcPts val="3240"/>
              </a:lnSpc>
              <a:spcBef>
                <a:spcPct val="0"/>
              </a:spcBef>
            </a:pPr>
            <a:r>
              <a:rPr lang="en-US" sz="3000" spc="27">
                <a:solidFill>
                  <a:srgbClr val="000000"/>
                </a:solidFill>
                <a:latin typeface="TT Rounds Condensed"/>
              </a:rPr>
              <a:t>152 Teachers w/ two planning periods</a:t>
            </a:r>
          </a:p>
          <a:p>
            <a:pPr algn="ctr">
              <a:lnSpc>
                <a:spcPts val="3240"/>
              </a:lnSpc>
              <a:spcBef>
                <a:spcPct val="0"/>
              </a:spcBef>
            </a:pPr>
            <a:r>
              <a:rPr lang="en-US" sz="3000" spc="28">
                <a:solidFill>
                  <a:srgbClr val="000000"/>
                </a:solidFill>
                <a:latin typeface="TT Rounds Condensed"/>
              </a:rPr>
              <a:t> (one must be between 3rd-6th period for a lunch)​</a:t>
            </a:r>
          </a:p>
        </p:txBody>
      </p:sp>
      <p:sp>
        <p:nvSpPr>
          <p:cNvPr id="21" name="TextBox 21"/>
          <p:cNvSpPr txBox="1"/>
          <p:nvPr/>
        </p:nvSpPr>
        <p:spPr>
          <a:xfrm>
            <a:off x="7191612" y="8403418"/>
            <a:ext cx="7130504" cy="836295"/>
          </a:xfrm>
          <a:prstGeom prst="rect">
            <a:avLst/>
          </a:prstGeom>
        </p:spPr>
        <p:txBody>
          <a:bodyPr lIns="0" tIns="0" rIns="0" bIns="0" rtlCol="0" anchor="t">
            <a:spAutoFit/>
          </a:bodyPr>
          <a:lstStyle/>
          <a:p>
            <a:pPr>
              <a:lnSpc>
                <a:spcPts val="3240"/>
              </a:lnSpc>
              <a:spcBef>
                <a:spcPct val="0"/>
              </a:spcBef>
            </a:pPr>
            <a:r>
              <a:rPr lang="en-US" sz="3000" spc="27">
                <a:solidFill>
                  <a:srgbClr val="000000"/>
                </a:solidFill>
                <a:latin typeface="TT Rounds Condensed"/>
              </a:rPr>
              <a:t>NO SCHEDULE CHANGES </a:t>
            </a:r>
          </a:p>
          <a:p>
            <a:pPr>
              <a:lnSpc>
                <a:spcPts val="3240"/>
              </a:lnSpc>
              <a:spcBef>
                <a:spcPct val="0"/>
              </a:spcBef>
            </a:pPr>
            <a:r>
              <a:rPr lang="en-US" sz="3000" spc="28">
                <a:solidFill>
                  <a:srgbClr val="000000"/>
                </a:solidFill>
                <a:latin typeface="TT Rounds Condensed"/>
              </a:rPr>
              <a:t>except for leveling up or down within 15 days.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333" b="-3333"/>
            </a:stretch>
          </a:blipFill>
        </p:spPr>
      </p:sp>
      <p:sp>
        <p:nvSpPr>
          <p:cNvPr id="3" name="Freeform 3"/>
          <p:cNvSpPr/>
          <p:nvPr/>
        </p:nvSpPr>
        <p:spPr>
          <a:xfrm>
            <a:off x="-8091464" y="-936932"/>
            <a:ext cx="11011059" cy="16216135"/>
          </a:xfrm>
          <a:custGeom>
            <a:avLst/>
            <a:gdLst/>
            <a:ahLst/>
            <a:cxnLst/>
            <a:rect l="l" t="t" r="r" b="b"/>
            <a:pathLst>
              <a:path w="11011059" h="16216135">
                <a:moveTo>
                  <a:pt x="0" y="0"/>
                </a:moveTo>
                <a:lnTo>
                  <a:pt x="11011059" y="0"/>
                </a:lnTo>
                <a:lnTo>
                  <a:pt x="11011059" y="16216135"/>
                </a:lnTo>
                <a:lnTo>
                  <a:pt x="0" y="16216135"/>
                </a:lnTo>
                <a:lnTo>
                  <a:pt x="0" y="0"/>
                </a:lnTo>
                <a:close/>
              </a:path>
            </a:pathLst>
          </a:custGeom>
          <a:blipFill>
            <a:blip r:embed="rId4"/>
            <a:stretch>
              <a:fillRect l="-1729" r="-1729"/>
            </a:stretch>
          </a:blipFill>
        </p:spPr>
      </p:sp>
      <p:sp>
        <p:nvSpPr>
          <p:cNvPr id="4" name="Freeform 4"/>
          <p:cNvSpPr/>
          <p:nvPr/>
        </p:nvSpPr>
        <p:spPr>
          <a:xfrm rot="10524830">
            <a:off x="14284473" y="-5473408"/>
            <a:ext cx="11011059" cy="16216135"/>
          </a:xfrm>
          <a:custGeom>
            <a:avLst/>
            <a:gdLst/>
            <a:ahLst/>
            <a:cxnLst/>
            <a:rect l="l" t="t" r="r" b="b"/>
            <a:pathLst>
              <a:path w="11011059" h="16216135">
                <a:moveTo>
                  <a:pt x="0" y="0"/>
                </a:moveTo>
                <a:lnTo>
                  <a:pt x="11011059" y="0"/>
                </a:lnTo>
                <a:lnTo>
                  <a:pt x="11011059" y="16216136"/>
                </a:lnTo>
                <a:lnTo>
                  <a:pt x="0" y="16216136"/>
                </a:lnTo>
                <a:lnTo>
                  <a:pt x="0" y="0"/>
                </a:lnTo>
                <a:close/>
              </a:path>
            </a:pathLst>
          </a:custGeom>
          <a:blipFill>
            <a:blip r:embed="rId4"/>
            <a:stretch>
              <a:fillRect l="-1729" r="-1729"/>
            </a:stretch>
          </a:blipFill>
        </p:spPr>
      </p:sp>
      <p:sp>
        <p:nvSpPr>
          <p:cNvPr id="5" name="TextBox 5"/>
          <p:cNvSpPr txBox="1"/>
          <p:nvPr/>
        </p:nvSpPr>
        <p:spPr>
          <a:xfrm>
            <a:off x="1824099" y="137024"/>
            <a:ext cx="14639802" cy="1219200"/>
          </a:xfrm>
          <a:prstGeom prst="rect">
            <a:avLst/>
          </a:prstGeom>
        </p:spPr>
        <p:txBody>
          <a:bodyPr lIns="0" tIns="0" rIns="0" bIns="0" rtlCol="0" anchor="t">
            <a:spAutoFit/>
          </a:bodyPr>
          <a:lstStyle/>
          <a:p>
            <a:pPr algn="ctr">
              <a:lnSpc>
                <a:spcPts val="9600"/>
              </a:lnSpc>
            </a:pPr>
            <a:r>
              <a:rPr lang="en-US" sz="8000">
                <a:solidFill>
                  <a:srgbClr val="000000"/>
                </a:solidFill>
                <a:latin typeface="Prompt Bold"/>
              </a:rPr>
              <a:t>Course Sequencing</a:t>
            </a:r>
          </a:p>
        </p:txBody>
      </p:sp>
      <p:pic>
        <p:nvPicPr>
          <p:cNvPr id="10" name="Picture 9">
            <a:extLst>
              <a:ext uri="{FF2B5EF4-FFF2-40B4-BE49-F238E27FC236}">
                <a16:creationId xmlns:a16="http://schemas.microsoft.com/office/drawing/2014/main" id="{72E59D9B-C91F-0708-DF5E-48C9105F676B}"/>
              </a:ext>
            </a:extLst>
          </p:cNvPr>
          <p:cNvPicPr>
            <a:picLocks noChangeAspect="1"/>
          </p:cNvPicPr>
          <p:nvPr/>
        </p:nvPicPr>
        <p:blipFill>
          <a:blip r:embed="rId5"/>
          <a:stretch>
            <a:fillRect/>
          </a:stretch>
        </p:blipFill>
        <p:spPr>
          <a:xfrm>
            <a:off x="9601200" y="2157654"/>
            <a:ext cx="8077200" cy="7541750"/>
          </a:xfrm>
          <a:prstGeom prst="rect">
            <a:avLst/>
          </a:prstGeom>
        </p:spPr>
      </p:pic>
      <p:pic>
        <p:nvPicPr>
          <p:cNvPr id="12" name="Picture 11">
            <a:extLst>
              <a:ext uri="{FF2B5EF4-FFF2-40B4-BE49-F238E27FC236}">
                <a16:creationId xmlns:a16="http://schemas.microsoft.com/office/drawing/2014/main" id="{2A7E3DFE-6C27-0652-1822-103DB9FF3213}"/>
              </a:ext>
            </a:extLst>
          </p:cNvPr>
          <p:cNvPicPr>
            <a:picLocks noChangeAspect="1"/>
          </p:cNvPicPr>
          <p:nvPr/>
        </p:nvPicPr>
        <p:blipFill>
          <a:blip r:embed="rId6"/>
          <a:stretch>
            <a:fillRect/>
          </a:stretch>
        </p:blipFill>
        <p:spPr>
          <a:xfrm>
            <a:off x="609600" y="2157654"/>
            <a:ext cx="8382000" cy="75417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333" b="-3333"/>
            </a:stretch>
          </a:blipFill>
        </p:spPr>
      </p:sp>
      <p:sp>
        <p:nvSpPr>
          <p:cNvPr id="3" name="Freeform 3"/>
          <p:cNvSpPr/>
          <p:nvPr/>
        </p:nvSpPr>
        <p:spPr>
          <a:xfrm>
            <a:off x="-8091464" y="-936932"/>
            <a:ext cx="11011059" cy="16216135"/>
          </a:xfrm>
          <a:custGeom>
            <a:avLst/>
            <a:gdLst/>
            <a:ahLst/>
            <a:cxnLst/>
            <a:rect l="l" t="t" r="r" b="b"/>
            <a:pathLst>
              <a:path w="11011059" h="16216135">
                <a:moveTo>
                  <a:pt x="0" y="0"/>
                </a:moveTo>
                <a:lnTo>
                  <a:pt x="11011059" y="0"/>
                </a:lnTo>
                <a:lnTo>
                  <a:pt x="11011059" y="16216135"/>
                </a:lnTo>
                <a:lnTo>
                  <a:pt x="0" y="16216135"/>
                </a:lnTo>
                <a:lnTo>
                  <a:pt x="0" y="0"/>
                </a:lnTo>
                <a:close/>
              </a:path>
            </a:pathLst>
          </a:custGeom>
          <a:blipFill>
            <a:blip r:embed="rId4"/>
            <a:stretch>
              <a:fillRect l="-1729" r="-1729"/>
            </a:stretch>
          </a:blipFill>
        </p:spPr>
      </p:sp>
      <p:sp>
        <p:nvSpPr>
          <p:cNvPr id="4" name="Freeform 4"/>
          <p:cNvSpPr/>
          <p:nvPr/>
        </p:nvSpPr>
        <p:spPr>
          <a:xfrm rot="10524830">
            <a:off x="14284473" y="-5473408"/>
            <a:ext cx="11011059" cy="16216135"/>
          </a:xfrm>
          <a:custGeom>
            <a:avLst/>
            <a:gdLst/>
            <a:ahLst/>
            <a:cxnLst/>
            <a:rect l="l" t="t" r="r" b="b"/>
            <a:pathLst>
              <a:path w="11011059" h="16216135">
                <a:moveTo>
                  <a:pt x="0" y="0"/>
                </a:moveTo>
                <a:lnTo>
                  <a:pt x="11011059" y="0"/>
                </a:lnTo>
                <a:lnTo>
                  <a:pt x="11011059" y="16216136"/>
                </a:lnTo>
                <a:lnTo>
                  <a:pt x="0" y="16216136"/>
                </a:lnTo>
                <a:lnTo>
                  <a:pt x="0" y="0"/>
                </a:lnTo>
                <a:close/>
              </a:path>
            </a:pathLst>
          </a:custGeom>
          <a:blipFill>
            <a:blip r:embed="rId4"/>
            <a:stretch>
              <a:fillRect l="-1729" r="-1729"/>
            </a:stretch>
          </a:blipFill>
        </p:spPr>
      </p:sp>
      <p:sp>
        <p:nvSpPr>
          <p:cNvPr id="5" name="TextBox 5"/>
          <p:cNvSpPr txBox="1"/>
          <p:nvPr/>
        </p:nvSpPr>
        <p:spPr>
          <a:xfrm>
            <a:off x="-182049" y="1028700"/>
            <a:ext cx="6522041" cy="2110741"/>
          </a:xfrm>
          <a:prstGeom prst="rect">
            <a:avLst/>
          </a:prstGeom>
        </p:spPr>
        <p:txBody>
          <a:bodyPr lIns="0" tIns="0" rIns="0" bIns="0" rtlCol="0" anchor="t">
            <a:spAutoFit/>
          </a:bodyPr>
          <a:lstStyle/>
          <a:p>
            <a:pPr algn="ctr">
              <a:lnSpc>
                <a:spcPts val="9600"/>
              </a:lnSpc>
            </a:pPr>
            <a:r>
              <a:rPr lang="en-US" sz="8000">
                <a:solidFill>
                  <a:srgbClr val="000000"/>
                </a:solidFill>
                <a:latin typeface="Prompt Bold"/>
              </a:rPr>
              <a:t>Course </a:t>
            </a:r>
          </a:p>
          <a:p>
            <a:pPr algn="ctr">
              <a:lnSpc>
                <a:spcPts val="4560"/>
              </a:lnSpc>
            </a:pPr>
            <a:r>
              <a:rPr lang="en-US" sz="8000">
                <a:solidFill>
                  <a:srgbClr val="000000"/>
                </a:solidFill>
                <a:latin typeface="Prompt Bold"/>
              </a:rPr>
              <a:t>Sequencing</a:t>
            </a:r>
          </a:p>
        </p:txBody>
      </p:sp>
      <p:sp>
        <p:nvSpPr>
          <p:cNvPr id="6" name="Freeform 6"/>
          <p:cNvSpPr/>
          <p:nvPr/>
        </p:nvSpPr>
        <p:spPr>
          <a:xfrm>
            <a:off x="1244452" y="5916789"/>
            <a:ext cx="10734493" cy="4149896"/>
          </a:xfrm>
          <a:custGeom>
            <a:avLst/>
            <a:gdLst/>
            <a:ahLst/>
            <a:cxnLst/>
            <a:rect l="l" t="t" r="r" b="b"/>
            <a:pathLst>
              <a:path w="10734493" h="4149896">
                <a:moveTo>
                  <a:pt x="0" y="0"/>
                </a:moveTo>
                <a:lnTo>
                  <a:pt x="10734493" y="0"/>
                </a:lnTo>
                <a:lnTo>
                  <a:pt x="10734493" y="4149896"/>
                </a:lnTo>
                <a:lnTo>
                  <a:pt x="0" y="4149896"/>
                </a:lnTo>
                <a:lnTo>
                  <a:pt x="0" y="0"/>
                </a:lnTo>
                <a:close/>
              </a:path>
            </a:pathLst>
          </a:custGeom>
          <a:blipFill>
            <a:blip r:embed="rId5"/>
            <a:stretch>
              <a:fillRect t="-704" b="-4379"/>
            </a:stretch>
          </a:blipFill>
        </p:spPr>
      </p:sp>
      <p:sp>
        <p:nvSpPr>
          <p:cNvPr id="7" name="Freeform 7"/>
          <p:cNvSpPr/>
          <p:nvPr/>
        </p:nvSpPr>
        <p:spPr>
          <a:xfrm>
            <a:off x="6339992" y="1452383"/>
            <a:ext cx="11277907" cy="4213130"/>
          </a:xfrm>
          <a:custGeom>
            <a:avLst/>
            <a:gdLst/>
            <a:ahLst/>
            <a:cxnLst/>
            <a:rect l="l" t="t" r="r" b="b"/>
            <a:pathLst>
              <a:path w="11277907" h="4213130">
                <a:moveTo>
                  <a:pt x="0" y="0"/>
                </a:moveTo>
                <a:lnTo>
                  <a:pt x="11277907" y="0"/>
                </a:lnTo>
                <a:lnTo>
                  <a:pt x="11277907" y="4213129"/>
                </a:lnTo>
                <a:lnTo>
                  <a:pt x="0" y="4213129"/>
                </a:lnTo>
                <a:lnTo>
                  <a:pt x="0" y="0"/>
                </a:lnTo>
                <a:close/>
              </a:path>
            </a:pathLst>
          </a:custGeom>
          <a:blipFill>
            <a:blip r:embed="rId6"/>
            <a:stretch>
              <a:fillRect l="-134" t="-649" r="-575" b="-1816"/>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BF66"/>
        </a:solidFill>
        <a:effectLst/>
      </p:bgPr>
    </p:bg>
    <p:spTree>
      <p:nvGrpSpPr>
        <p:cNvPr id="1" name=""/>
        <p:cNvGrpSpPr/>
        <p:nvPr/>
      </p:nvGrpSpPr>
      <p:grpSpPr>
        <a:xfrm>
          <a:off x="0" y="0"/>
          <a:ext cx="0" cy="0"/>
          <a:chOff x="0" y="0"/>
          <a:chExt cx="0" cy="0"/>
        </a:xfrm>
      </p:grpSpPr>
      <p:grpSp>
        <p:nvGrpSpPr>
          <p:cNvPr id="2" name="Group 2"/>
          <p:cNvGrpSpPr/>
          <p:nvPr/>
        </p:nvGrpSpPr>
        <p:grpSpPr>
          <a:xfrm>
            <a:off x="1555334" y="4319120"/>
            <a:ext cx="7239422" cy="1952277"/>
            <a:chOff x="0" y="0"/>
            <a:chExt cx="2448891" cy="660400"/>
          </a:xfrm>
        </p:grpSpPr>
        <p:sp>
          <p:nvSpPr>
            <p:cNvPr id="3" name="Freeform 3"/>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grpSp>
        <p:nvGrpSpPr>
          <p:cNvPr id="4" name="Group 4"/>
          <p:cNvGrpSpPr/>
          <p:nvPr/>
        </p:nvGrpSpPr>
        <p:grpSpPr>
          <a:xfrm>
            <a:off x="9493244" y="4319120"/>
            <a:ext cx="7239422" cy="1952277"/>
            <a:chOff x="0" y="0"/>
            <a:chExt cx="2448891" cy="660400"/>
          </a:xfrm>
        </p:grpSpPr>
        <p:sp>
          <p:nvSpPr>
            <p:cNvPr id="5" name="Freeform 5"/>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grpSp>
        <p:nvGrpSpPr>
          <p:cNvPr id="6" name="Group 6"/>
          <p:cNvGrpSpPr/>
          <p:nvPr/>
        </p:nvGrpSpPr>
        <p:grpSpPr>
          <a:xfrm>
            <a:off x="1555334" y="6803418"/>
            <a:ext cx="7239422" cy="1952277"/>
            <a:chOff x="0" y="0"/>
            <a:chExt cx="2448891" cy="660400"/>
          </a:xfrm>
        </p:grpSpPr>
        <p:sp>
          <p:nvSpPr>
            <p:cNvPr id="7" name="Freeform 7"/>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grpSp>
        <p:nvGrpSpPr>
          <p:cNvPr id="8" name="Group 8"/>
          <p:cNvGrpSpPr/>
          <p:nvPr/>
        </p:nvGrpSpPr>
        <p:grpSpPr>
          <a:xfrm>
            <a:off x="9493244" y="6803418"/>
            <a:ext cx="7239422" cy="1952277"/>
            <a:chOff x="0" y="0"/>
            <a:chExt cx="2448891" cy="660400"/>
          </a:xfrm>
        </p:grpSpPr>
        <p:sp>
          <p:nvSpPr>
            <p:cNvPr id="9" name="Freeform 9"/>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sp>
        <p:nvSpPr>
          <p:cNvPr id="10" name="Freeform 10"/>
          <p:cNvSpPr/>
          <p:nvPr/>
        </p:nvSpPr>
        <p:spPr>
          <a:xfrm rot="-183932">
            <a:off x="11933419" y="3717550"/>
            <a:ext cx="2359072" cy="836398"/>
          </a:xfrm>
          <a:custGeom>
            <a:avLst/>
            <a:gdLst/>
            <a:ahLst/>
            <a:cxnLst/>
            <a:rect l="l" t="t" r="r" b="b"/>
            <a:pathLst>
              <a:path w="2359072" h="836398">
                <a:moveTo>
                  <a:pt x="0" y="0"/>
                </a:moveTo>
                <a:lnTo>
                  <a:pt x="2359072" y="0"/>
                </a:lnTo>
                <a:lnTo>
                  <a:pt x="2359072" y="836399"/>
                </a:lnTo>
                <a:lnTo>
                  <a:pt x="0" y="8363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3986105" y="3768259"/>
            <a:ext cx="2377880" cy="734981"/>
          </a:xfrm>
          <a:custGeom>
            <a:avLst/>
            <a:gdLst/>
            <a:ahLst/>
            <a:cxnLst/>
            <a:rect l="l" t="t" r="r" b="b"/>
            <a:pathLst>
              <a:path w="2377880" h="734981">
                <a:moveTo>
                  <a:pt x="0" y="0"/>
                </a:moveTo>
                <a:lnTo>
                  <a:pt x="2377880" y="0"/>
                </a:lnTo>
                <a:lnTo>
                  <a:pt x="2377880" y="734981"/>
                </a:lnTo>
                <a:lnTo>
                  <a:pt x="0" y="73498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4134352" y="6470396"/>
            <a:ext cx="2081385" cy="666043"/>
          </a:xfrm>
          <a:custGeom>
            <a:avLst/>
            <a:gdLst/>
            <a:ahLst/>
            <a:cxnLst/>
            <a:rect l="l" t="t" r="r" b="b"/>
            <a:pathLst>
              <a:path w="2081385" h="666043">
                <a:moveTo>
                  <a:pt x="0" y="0"/>
                </a:moveTo>
                <a:lnTo>
                  <a:pt x="2081385" y="0"/>
                </a:lnTo>
                <a:lnTo>
                  <a:pt x="2081385" y="666043"/>
                </a:lnTo>
                <a:lnTo>
                  <a:pt x="0" y="66604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Freeform 13"/>
          <p:cNvSpPr/>
          <p:nvPr/>
        </p:nvSpPr>
        <p:spPr>
          <a:xfrm>
            <a:off x="11975561" y="6433322"/>
            <a:ext cx="2274789" cy="703117"/>
          </a:xfrm>
          <a:custGeom>
            <a:avLst/>
            <a:gdLst/>
            <a:ahLst/>
            <a:cxnLst/>
            <a:rect l="l" t="t" r="r" b="b"/>
            <a:pathLst>
              <a:path w="2274789" h="703117">
                <a:moveTo>
                  <a:pt x="0" y="0"/>
                </a:moveTo>
                <a:lnTo>
                  <a:pt x="2274789" y="0"/>
                </a:lnTo>
                <a:lnTo>
                  <a:pt x="2274789" y="703117"/>
                </a:lnTo>
                <a:lnTo>
                  <a:pt x="0" y="7031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4" name="Freeform 14"/>
          <p:cNvSpPr/>
          <p:nvPr/>
        </p:nvSpPr>
        <p:spPr>
          <a:xfrm>
            <a:off x="14641353" y="468324"/>
            <a:ext cx="4547190" cy="2752536"/>
          </a:xfrm>
          <a:custGeom>
            <a:avLst/>
            <a:gdLst/>
            <a:ahLst/>
            <a:cxnLst/>
            <a:rect l="l" t="t" r="r" b="b"/>
            <a:pathLst>
              <a:path w="4547190" h="2752536">
                <a:moveTo>
                  <a:pt x="0" y="0"/>
                </a:moveTo>
                <a:lnTo>
                  <a:pt x="4547189" y="0"/>
                </a:lnTo>
                <a:lnTo>
                  <a:pt x="4547189" y="2752536"/>
                </a:lnTo>
                <a:lnTo>
                  <a:pt x="0" y="275253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5" name="Freeform 15"/>
          <p:cNvSpPr/>
          <p:nvPr/>
        </p:nvSpPr>
        <p:spPr>
          <a:xfrm>
            <a:off x="14818063" y="4503240"/>
            <a:ext cx="1237125" cy="1742430"/>
          </a:xfrm>
          <a:custGeom>
            <a:avLst/>
            <a:gdLst/>
            <a:ahLst/>
            <a:cxnLst/>
            <a:rect l="l" t="t" r="r" b="b"/>
            <a:pathLst>
              <a:path w="1237125" h="1742430">
                <a:moveTo>
                  <a:pt x="0" y="0"/>
                </a:moveTo>
                <a:lnTo>
                  <a:pt x="1237125" y="0"/>
                </a:lnTo>
                <a:lnTo>
                  <a:pt x="1237125" y="1742430"/>
                </a:lnTo>
                <a:lnTo>
                  <a:pt x="0" y="174243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6" name="Freeform 16"/>
          <p:cNvSpPr/>
          <p:nvPr/>
        </p:nvSpPr>
        <p:spPr>
          <a:xfrm>
            <a:off x="7241013" y="7444152"/>
            <a:ext cx="1341731" cy="1311543"/>
          </a:xfrm>
          <a:custGeom>
            <a:avLst/>
            <a:gdLst/>
            <a:ahLst/>
            <a:cxnLst/>
            <a:rect l="l" t="t" r="r" b="b"/>
            <a:pathLst>
              <a:path w="1341731" h="1311543">
                <a:moveTo>
                  <a:pt x="0" y="0"/>
                </a:moveTo>
                <a:lnTo>
                  <a:pt x="1341732" y="0"/>
                </a:lnTo>
                <a:lnTo>
                  <a:pt x="1341732" y="1311543"/>
                </a:lnTo>
                <a:lnTo>
                  <a:pt x="0" y="131154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7" name="Freeform 17"/>
          <p:cNvSpPr/>
          <p:nvPr/>
        </p:nvSpPr>
        <p:spPr>
          <a:xfrm>
            <a:off x="15364460" y="7361368"/>
            <a:ext cx="1187219" cy="1339598"/>
          </a:xfrm>
          <a:custGeom>
            <a:avLst/>
            <a:gdLst/>
            <a:ahLst/>
            <a:cxnLst/>
            <a:rect l="l" t="t" r="r" b="b"/>
            <a:pathLst>
              <a:path w="1187219" h="1339598">
                <a:moveTo>
                  <a:pt x="0" y="0"/>
                </a:moveTo>
                <a:lnTo>
                  <a:pt x="1187218" y="0"/>
                </a:lnTo>
                <a:lnTo>
                  <a:pt x="1187218" y="1339597"/>
                </a:lnTo>
                <a:lnTo>
                  <a:pt x="0" y="1339597"/>
                </a:lnTo>
                <a:lnTo>
                  <a:pt x="0" y="0"/>
                </a:lnTo>
                <a:close/>
              </a:path>
            </a:pathLst>
          </a:custGeom>
          <a:blipFill>
            <a:blip r:embed="rId17"/>
            <a:stretch>
              <a:fillRect/>
            </a:stretch>
          </a:blipFill>
        </p:spPr>
      </p:sp>
      <p:sp>
        <p:nvSpPr>
          <p:cNvPr id="18" name="Freeform 18"/>
          <p:cNvSpPr/>
          <p:nvPr/>
        </p:nvSpPr>
        <p:spPr>
          <a:xfrm>
            <a:off x="7107358" y="5044164"/>
            <a:ext cx="1351905" cy="1201506"/>
          </a:xfrm>
          <a:custGeom>
            <a:avLst/>
            <a:gdLst/>
            <a:ahLst/>
            <a:cxnLst/>
            <a:rect l="l" t="t" r="r" b="b"/>
            <a:pathLst>
              <a:path w="1351905" h="1201506">
                <a:moveTo>
                  <a:pt x="0" y="0"/>
                </a:moveTo>
                <a:lnTo>
                  <a:pt x="1351905" y="0"/>
                </a:lnTo>
                <a:lnTo>
                  <a:pt x="1351905" y="1201506"/>
                </a:lnTo>
                <a:lnTo>
                  <a:pt x="0" y="1201506"/>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9" name="TextBox 19"/>
          <p:cNvSpPr txBox="1"/>
          <p:nvPr/>
        </p:nvSpPr>
        <p:spPr>
          <a:xfrm>
            <a:off x="1555334" y="1234992"/>
            <a:ext cx="12695016" cy="1219200"/>
          </a:xfrm>
          <a:prstGeom prst="rect">
            <a:avLst/>
          </a:prstGeom>
        </p:spPr>
        <p:txBody>
          <a:bodyPr lIns="0" tIns="0" rIns="0" bIns="0" rtlCol="0" anchor="t">
            <a:spAutoFit/>
          </a:bodyPr>
          <a:lstStyle/>
          <a:p>
            <a:pPr>
              <a:lnSpc>
                <a:spcPts val="9600"/>
              </a:lnSpc>
            </a:pPr>
            <a:r>
              <a:rPr lang="en-US" sz="8000">
                <a:solidFill>
                  <a:srgbClr val="000000"/>
                </a:solidFill>
                <a:latin typeface="Prompt Bold"/>
              </a:rPr>
              <a:t>EOC Testing Weights</a:t>
            </a:r>
          </a:p>
        </p:txBody>
      </p:sp>
      <p:sp>
        <p:nvSpPr>
          <p:cNvPr id="20" name="TextBox 20"/>
          <p:cNvSpPr txBox="1"/>
          <p:nvPr/>
        </p:nvSpPr>
        <p:spPr>
          <a:xfrm>
            <a:off x="2712926" y="4616430"/>
            <a:ext cx="4924238" cy="949100"/>
          </a:xfrm>
          <a:prstGeom prst="rect">
            <a:avLst/>
          </a:prstGeom>
        </p:spPr>
        <p:txBody>
          <a:bodyPr lIns="0" tIns="0" rIns="0" bIns="0" rtlCol="0" anchor="t">
            <a:spAutoFit/>
          </a:bodyPr>
          <a:lstStyle/>
          <a:p>
            <a:pPr algn="ctr">
              <a:lnSpc>
                <a:spcPts val="7588"/>
              </a:lnSpc>
            </a:pPr>
            <a:r>
              <a:rPr lang="en-US" sz="6323" spc="59">
                <a:solidFill>
                  <a:srgbClr val="000000"/>
                </a:solidFill>
                <a:latin typeface="TT Rounds Condensed"/>
              </a:rPr>
              <a:t>Algebra 1</a:t>
            </a:r>
          </a:p>
        </p:txBody>
      </p:sp>
      <p:sp>
        <p:nvSpPr>
          <p:cNvPr id="21" name="TextBox 21"/>
          <p:cNvSpPr txBox="1"/>
          <p:nvPr/>
        </p:nvSpPr>
        <p:spPr>
          <a:xfrm>
            <a:off x="10881403" y="4668950"/>
            <a:ext cx="4924238" cy="949100"/>
          </a:xfrm>
          <a:prstGeom prst="rect">
            <a:avLst/>
          </a:prstGeom>
        </p:spPr>
        <p:txBody>
          <a:bodyPr lIns="0" tIns="0" rIns="0" bIns="0" rtlCol="0" anchor="t">
            <a:spAutoFit/>
          </a:bodyPr>
          <a:lstStyle/>
          <a:p>
            <a:pPr algn="ctr">
              <a:lnSpc>
                <a:spcPts val="7588"/>
              </a:lnSpc>
            </a:pPr>
            <a:r>
              <a:rPr lang="en-US" sz="6323" spc="59">
                <a:solidFill>
                  <a:srgbClr val="000000"/>
                </a:solidFill>
                <a:latin typeface="TT Rounds Condensed"/>
              </a:rPr>
              <a:t>Biology</a:t>
            </a:r>
          </a:p>
        </p:txBody>
      </p:sp>
      <p:sp>
        <p:nvSpPr>
          <p:cNvPr id="22" name="TextBox 22"/>
          <p:cNvSpPr txBox="1"/>
          <p:nvPr/>
        </p:nvSpPr>
        <p:spPr>
          <a:xfrm>
            <a:off x="2712926" y="7393614"/>
            <a:ext cx="4924238" cy="1307351"/>
          </a:xfrm>
          <a:prstGeom prst="rect">
            <a:avLst/>
          </a:prstGeom>
        </p:spPr>
        <p:txBody>
          <a:bodyPr lIns="0" tIns="0" rIns="0" bIns="0" rtlCol="0" anchor="t">
            <a:spAutoFit/>
          </a:bodyPr>
          <a:lstStyle/>
          <a:p>
            <a:pPr algn="ctr">
              <a:lnSpc>
                <a:spcPts val="4869"/>
              </a:lnSpc>
            </a:pPr>
            <a:r>
              <a:rPr lang="en-US" sz="6323" spc="59">
                <a:solidFill>
                  <a:srgbClr val="000000"/>
                </a:solidFill>
                <a:latin typeface="TT Rounds Condensed"/>
              </a:rPr>
              <a:t>American Literature</a:t>
            </a:r>
          </a:p>
        </p:txBody>
      </p:sp>
      <p:sp>
        <p:nvSpPr>
          <p:cNvPr id="23" name="TextBox 23"/>
          <p:cNvSpPr txBox="1"/>
          <p:nvPr/>
        </p:nvSpPr>
        <p:spPr>
          <a:xfrm>
            <a:off x="10881403" y="7444152"/>
            <a:ext cx="4924238" cy="949100"/>
          </a:xfrm>
          <a:prstGeom prst="rect">
            <a:avLst/>
          </a:prstGeom>
        </p:spPr>
        <p:txBody>
          <a:bodyPr lIns="0" tIns="0" rIns="0" bIns="0" rtlCol="0" anchor="t">
            <a:spAutoFit/>
          </a:bodyPr>
          <a:lstStyle/>
          <a:p>
            <a:pPr algn="ctr">
              <a:lnSpc>
                <a:spcPts val="7588"/>
              </a:lnSpc>
            </a:pPr>
            <a:r>
              <a:rPr lang="en-US" sz="6323" spc="59">
                <a:solidFill>
                  <a:srgbClr val="000000"/>
                </a:solidFill>
                <a:latin typeface="TT Rounds Condensed"/>
              </a:rPr>
              <a:t>US History</a:t>
            </a:r>
          </a:p>
        </p:txBody>
      </p:sp>
      <p:sp>
        <p:nvSpPr>
          <p:cNvPr id="24" name="TextBox 24"/>
          <p:cNvSpPr txBox="1"/>
          <p:nvPr/>
        </p:nvSpPr>
        <p:spPr>
          <a:xfrm>
            <a:off x="2712926" y="9290473"/>
            <a:ext cx="13245143" cy="739667"/>
          </a:xfrm>
          <a:prstGeom prst="rect">
            <a:avLst/>
          </a:prstGeom>
        </p:spPr>
        <p:txBody>
          <a:bodyPr lIns="0" tIns="0" rIns="0" bIns="0" rtlCol="0" anchor="t">
            <a:spAutoFit/>
          </a:bodyPr>
          <a:lstStyle/>
          <a:p>
            <a:pPr algn="ctr">
              <a:lnSpc>
                <a:spcPts val="5602"/>
              </a:lnSpc>
              <a:spcBef>
                <a:spcPct val="0"/>
              </a:spcBef>
            </a:pPr>
            <a:r>
              <a:rPr lang="en-US" sz="5187" spc="48">
                <a:solidFill>
                  <a:srgbClr val="000000"/>
                </a:solidFill>
                <a:latin typeface="TT Rounds Condensed"/>
              </a:rPr>
              <a:t>Counts for 20% of your overall Semester 2 grade.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7848600" y="158456"/>
            <a:ext cx="9274540" cy="9970087"/>
          </a:xfrm>
          <a:custGeom>
            <a:avLst/>
            <a:gdLst/>
            <a:ahLst/>
            <a:cxnLst/>
            <a:rect l="l" t="t" r="r" b="b"/>
            <a:pathLst>
              <a:path w="9274540" h="9970087">
                <a:moveTo>
                  <a:pt x="0" y="0"/>
                </a:moveTo>
                <a:lnTo>
                  <a:pt x="9274540" y="0"/>
                </a:lnTo>
                <a:lnTo>
                  <a:pt x="9274540" y="9970086"/>
                </a:lnTo>
                <a:lnTo>
                  <a:pt x="0" y="9970086"/>
                </a:lnTo>
                <a:lnTo>
                  <a:pt x="0" y="0"/>
                </a:lnTo>
                <a:close/>
              </a:path>
            </a:pathLst>
          </a:custGeom>
          <a:blipFill>
            <a:blip r:embed="rId5"/>
            <a:stretch>
              <a:fillRect t="-756" b="-11700"/>
            </a:stretch>
          </a:blipFill>
        </p:spPr>
      </p:sp>
      <p:sp>
        <p:nvSpPr>
          <p:cNvPr id="4" name="TextBox 4"/>
          <p:cNvSpPr txBox="1"/>
          <p:nvPr/>
        </p:nvSpPr>
        <p:spPr>
          <a:xfrm>
            <a:off x="914400" y="3009900"/>
            <a:ext cx="7326728" cy="2846933"/>
          </a:xfrm>
          <a:prstGeom prst="rect">
            <a:avLst/>
          </a:prstGeom>
        </p:spPr>
        <p:txBody>
          <a:bodyPr lIns="0" tIns="0" rIns="0" bIns="0" rtlCol="0" anchor="t">
            <a:spAutoFit/>
          </a:bodyPr>
          <a:lstStyle/>
          <a:p>
            <a:pPr>
              <a:lnSpc>
                <a:spcPts val="11064"/>
              </a:lnSpc>
            </a:pPr>
            <a:r>
              <a:rPr lang="en-US" sz="9220" dirty="0">
                <a:latin typeface="Prompt Bold"/>
              </a:rPr>
              <a:t>Sample</a:t>
            </a:r>
          </a:p>
          <a:p>
            <a:pPr>
              <a:lnSpc>
                <a:spcPts val="11064"/>
              </a:lnSpc>
            </a:pPr>
            <a:r>
              <a:rPr lang="en-US" sz="9220" dirty="0">
                <a:latin typeface="Prompt Bold"/>
              </a:rPr>
              <a:t>Transcript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 y="15"/>
            <a:ext cx="18287970" cy="10286985"/>
          </a:xfrm>
          <a:custGeom>
            <a:avLst/>
            <a:gdLst/>
            <a:ahLst/>
            <a:cxnLst/>
            <a:rect l="l" t="t" r="r" b="b"/>
            <a:pathLst>
              <a:path w="18287970" h="10286985">
                <a:moveTo>
                  <a:pt x="0" y="0"/>
                </a:moveTo>
                <a:lnTo>
                  <a:pt x="18287970" y="0"/>
                </a:lnTo>
                <a:lnTo>
                  <a:pt x="18287970" y="10286985"/>
                </a:lnTo>
                <a:lnTo>
                  <a:pt x="0" y="10286985"/>
                </a:lnTo>
                <a:lnTo>
                  <a:pt x="0" y="0"/>
                </a:lnTo>
                <a:close/>
              </a:path>
            </a:pathLst>
          </a:custGeom>
          <a:blipFill>
            <a:blip r:embed="rId3"/>
            <a:stretch>
              <a:fillRect t="-27111" r="-22"/>
            </a:stretch>
          </a:blipFill>
        </p:spPr>
      </p:sp>
      <p:sp>
        <p:nvSpPr>
          <p:cNvPr id="3" name="Freeform 3"/>
          <p:cNvSpPr/>
          <p:nvPr/>
        </p:nvSpPr>
        <p:spPr>
          <a:xfrm>
            <a:off x="12898" y="-17261"/>
            <a:ext cx="18288000" cy="10287000"/>
          </a:xfrm>
          <a:custGeom>
            <a:avLst/>
            <a:gdLst/>
            <a:ahLst/>
            <a:cxnLst/>
            <a:rect l="l" t="t" r="r" b="b"/>
            <a:pathLst>
              <a:path w="18288000" h="10287000">
                <a:moveTo>
                  <a:pt x="0" y="0"/>
                </a:moveTo>
                <a:lnTo>
                  <a:pt x="18288000" y="0"/>
                </a:lnTo>
                <a:lnTo>
                  <a:pt x="18288000" y="10287001"/>
                </a:lnTo>
                <a:lnTo>
                  <a:pt x="0" y="102870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348740" y="660082"/>
            <a:ext cx="15590520" cy="1830229"/>
          </a:xfrm>
          <a:prstGeom prst="rect">
            <a:avLst/>
          </a:prstGeom>
        </p:spPr>
        <p:txBody>
          <a:bodyPr lIns="0" tIns="0" rIns="0" bIns="0" rtlCol="0" anchor="t">
            <a:spAutoFit/>
          </a:bodyPr>
          <a:lstStyle/>
          <a:p>
            <a:pPr algn="l">
              <a:lnSpc>
                <a:spcPts val="7128"/>
              </a:lnSpc>
            </a:pPr>
            <a:r>
              <a:rPr lang="en-US" sz="6600" spc="-40">
                <a:solidFill>
                  <a:srgbClr val="000000"/>
                </a:solidFill>
                <a:latin typeface="TT Rounds Condensed Light"/>
              </a:rPr>
              <a:t>Career Pathways</a:t>
            </a:r>
          </a:p>
        </p:txBody>
      </p:sp>
      <p:grpSp>
        <p:nvGrpSpPr>
          <p:cNvPr id="5" name="Group 5"/>
          <p:cNvGrpSpPr/>
          <p:nvPr/>
        </p:nvGrpSpPr>
        <p:grpSpPr>
          <a:xfrm>
            <a:off x="1262691" y="3082936"/>
            <a:ext cx="2919003" cy="1751402"/>
            <a:chOff x="0" y="0"/>
            <a:chExt cx="3892004" cy="2335202"/>
          </a:xfrm>
        </p:grpSpPr>
        <p:sp>
          <p:nvSpPr>
            <p:cNvPr id="6" name="Freeform 6"/>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7" name="Group 7"/>
          <p:cNvGrpSpPr/>
          <p:nvPr/>
        </p:nvGrpSpPr>
        <p:grpSpPr>
          <a:xfrm>
            <a:off x="1257928" y="3078174"/>
            <a:ext cx="2928528" cy="1760926"/>
            <a:chOff x="0" y="0"/>
            <a:chExt cx="3904704" cy="2347902"/>
          </a:xfrm>
        </p:grpSpPr>
        <p:sp>
          <p:nvSpPr>
            <p:cNvPr id="8" name="Freeform 8"/>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Architectural Drawing &amp; Design</a:t>
              </a:r>
            </a:p>
          </p:txBody>
        </p:sp>
      </p:grpSp>
      <p:grpSp>
        <p:nvGrpSpPr>
          <p:cNvPr id="10" name="Group 10"/>
          <p:cNvGrpSpPr/>
          <p:nvPr/>
        </p:nvGrpSpPr>
        <p:grpSpPr>
          <a:xfrm>
            <a:off x="4473594" y="3082936"/>
            <a:ext cx="2919003" cy="1751402"/>
            <a:chOff x="0" y="0"/>
            <a:chExt cx="3892004" cy="2335202"/>
          </a:xfrm>
        </p:grpSpPr>
        <p:sp>
          <p:nvSpPr>
            <p:cNvPr id="11" name="Freeform 11"/>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12" name="Group 12"/>
          <p:cNvGrpSpPr/>
          <p:nvPr/>
        </p:nvGrpSpPr>
        <p:grpSpPr>
          <a:xfrm>
            <a:off x="4468832" y="3078174"/>
            <a:ext cx="2928528" cy="1760926"/>
            <a:chOff x="0" y="0"/>
            <a:chExt cx="3904704" cy="2347902"/>
          </a:xfrm>
        </p:grpSpPr>
        <p:sp>
          <p:nvSpPr>
            <p:cNvPr id="13" name="Freeform 13"/>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TextBox 14"/>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Audio/Video Technology &amp; Film</a:t>
              </a:r>
            </a:p>
          </p:txBody>
        </p:sp>
      </p:grpSp>
      <p:grpSp>
        <p:nvGrpSpPr>
          <p:cNvPr id="15" name="Group 15"/>
          <p:cNvGrpSpPr/>
          <p:nvPr/>
        </p:nvGrpSpPr>
        <p:grpSpPr>
          <a:xfrm>
            <a:off x="7684497" y="3082936"/>
            <a:ext cx="2919003" cy="1751402"/>
            <a:chOff x="0" y="0"/>
            <a:chExt cx="3892004" cy="2335202"/>
          </a:xfrm>
        </p:grpSpPr>
        <p:sp>
          <p:nvSpPr>
            <p:cNvPr id="16" name="Freeform 16"/>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17" name="Group 17"/>
          <p:cNvGrpSpPr/>
          <p:nvPr/>
        </p:nvGrpSpPr>
        <p:grpSpPr>
          <a:xfrm>
            <a:off x="7679734" y="3078174"/>
            <a:ext cx="2928528" cy="1760926"/>
            <a:chOff x="0" y="0"/>
            <a:chExt cx="3904704" cy="2347902"/>
          </a:xfrm>
        </p:grpSpPr>
        <p:sp>
          <p:nvSpPr>
            <p:cNvPr id="18" name="Freeform 18"/>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TextBox 19"/>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Carpentry</a:t>
              </a:r>
            </a:p>
          </p:txBody>
        </p:sp>
      </p:grpSp>
      <p:grpSp>
        <p:nvGrpSpPr>
          <p:cNvPr id="20" name="Group 20"/>
          <p:cNvGrpSpPr/>
          <p:nvPr/>
        </p:nvGrpSpPr>
        <p:grpSpPr>
          <a:xfrm>
            <a:off x="10895402" y="3082936"/>
            <a:ext cx="2919003" cy="1751402"/>
            <a:chOff x="0" y="0"/>
            <a:chExt cx="3892004" cy="2335202"/>
          </a:xfrm>
        </p:grpSpPr>
        <p:sp>
          <p:nvSpPr>
            <p:cNvPr id="21" name="Freeform 21"/>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22" name="Group 22"/>
          <p:cNvGrpSpPr/>
          <p:nvPr/>
        </p:nvGrpSpPr>
        <p:grpSpPr>
          <a:xfrm>
            <a:off x="10890639" y="3078174"/>
            <a:ext cx="2928528" cy="1760926"/>
            <a:chOff x="0" y="0"/>
            <a:chExt cx="3904704" cy="2347902"/>
          </a:xfrm>
        </p:grpSpPr>
        <p:sp>
          <p:nvSpPr>
            <p:cNvPr id="23" name="Freeform 23"/>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4" name="TextBox 24"/>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Collision Repair</a:t>
              </a:r>
            </a:p>
          </p:txBody>
        </p:sp>
      </p:grpSp>
      <p:grpSp>
        <p:nvGrpSpPr>
          <p:cNvPr id="25" name="Group 25"/>
          <p:cNvGrpSpPr/>
          <p:nvPr/>
        </p:nvGrpSpPr>
        <p:grpSpPr>
          <a:xfrm>
            <a:off x="14106304" y="3082936"/>
            <a:ext cx="2919003" cy="1751402"/>
            <a:chOff x="0" y="0"/>
            <a:chExt cx="3892004" cy="2335202"/>
          </a:xfrm>
        </p:grpSpPr>
        <p:sp>
          <p:nvSpPr>
            <p:cNvPr id="26" name="Freeform 26"/>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27" name="Group 27"/>
          <p:cNvGrpSpPr/>
          <p:nvPr/>
        </p:nvGrpSpPr>
        <p:grpSpPr>
          <a:xfrm>
            <a:off x="14101542" y="3078174"/>
            <a:ext cx="2928528" cy="1760926"/>
            <a:chOff x="0" y="0"/>
            <a:chExt cx="3904704" cy="2347902"/>
          </a:xfrm>
        </p:grpSpPr>
        <p:sp>
          <p:nvSpPr>
            <p:cNvPr id="28" name="Freeform 28"/>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9" name="TextBox 29"/>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Computer Science</a:t>
              </a:r>
            </a:p>
          </p:txBody>
        </p:sp>
      </p:grpSp>
      <p:grpSp>
        <p:nvGrpSpPr>
          <p:cNvPr id="30" name="Group 30"/>
          <p:cNvGrpSpPr/>
          <p:nvPr/>
        </p:nvGrpSpPr>
        <p:grpSpPr>
          <a:xfrm>
            <a:off x="1262691" y="5126240"/>
            <a:ext cx="2919003" cy="1751401"/>
            <a:chOff x="0" y="0"/>
            <a:chExt cx="3892004" cy="2335202"/>
          </a:xfrm>
        </p:grpSpPr>
        <p:sp>
          <p:nvSpPr>
            <p:cNvPr id="31" name="Freeform 31"/>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32" name="Group 32"/>
          <p:cNvGrpSpPr/>
          <p:nvPr/>
        </p:nvGrpSpPr>
        <p:grpSpPr>
          <a:xfrm>
            <a:off x="1257928" y="5121477"/>
            <a:ext cx="2928528" cy="1760926"/>
            <a:chOff x="0" y="0"/>
            <a:chExt cx="3904704" cy="2347902"/>
          </a:xfrm>
        </p:grpSpPr>
        <p:sp>
          <p:nvSpPr>
            <p:cNvPr id="33" name="Freeform 33"/>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4" name="TextBox 34"/>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Engineering Graphics &amp; Design</a:t>
              </a:r>
            </a:p>
          </p:txBody>
        </p:sp>
      </p:grpSp>
      <p:grpSp>
        <p:nvGrpSpPr>
          <p:cNvPr id="35" name="Group 35"/>
          <p:cNvGrpSpPr/>
          <p:nvPr/>
        </p:nvGrpSpPr>
        <p:grpSpPr>
          <a:xfrm>
            <a:off x="4473594" y="5126240"/>
            <a:ext cx="2919003" cy="1751401"/>
            <a:chOff x="0" y="0"/>
            <a:chExt cx="3892004" cy="2335202"/>
          </a:xfrm>
        </p:grpSpPr>
        <p:sp>
          <p:nvSpPr>
            <p:cNvPr id="36" name="Freeform 36"/>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37" name="Group 37"/>
          <p:cNvGrpSpPr/>
          <p:nvPr/>
        </p:nvGrpSpPr>
        <p:grpSpPr>
          <a:xfrm>
            <a:off x="4468832" y="5121477"/>
            <a:ext cx="2928528" cy="1760926"/>
            <a:chOff x="0" y="0"/>
            <a:chExt cx="3904704" cy="2347902"/>
          </a:xfrm>
        </p:grpSpPr>
        <p:sp>
          <p:nvSpPr>
            <p:cNvPr id="38" name="Freeform 38"/>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9" name="TextBox 39"/>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Game Design</a:t>
              </a:r>
            </a:p>
          </p:txBody>
        </p:sp>
      </p:grpSp>
      <p:grpSp>
        <p:nvGrpSpPr>
          <p:cNvPr id="40" name="Group 40"/>
          <p:cNvGrpSpPr/>
          <p:nvPr/>
        </p:nvGrpSpPr>
        <p:grpSpPr>
          <a:xfrm>
            <a:off x="7684497" y="5126240"/>
            <a:ext cx="2919003" cy="1751401"/>
            <a:chOff x="0" y="0"/>
            <a:chExt cx="3892004" cy="2335202"/>
          </a:xfrm>
        </p:grpSpPr>
        <p:sp>
          <p:nvSpPr>
            <p:cNvPr id="41" name="Freeform 41"/>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42" name="Group 42"/>
          <p:cNvGrpSpPr/>
          <p:nvPr/>
        </p:nvGrpSpPr>
        <p:grpSpPr>
          <a:xfrm>
            <a:off x="7692634" y="5143508"/>
            <a:ext cx="2928528" cy="1760926"/>
            <a:chOff x="0" y="0"/>
            <a:chExt cx="3904704" cy="2347902"/>
          </a:xfrm>
        </p:grpSpPr>
        <p:sp>
          <p:nvSpPr>
            <p:cNvPr id="43" name="Freeform 43"/>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4" name="TextBox 44"/>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JROTC – Air Force</a:t>
              </a:r>
            </a:p>
          </p:txBody>
        </p:sp>
      </p:grpSp>
      <p:grpSp>
        <p:nvGrpSpPr>
          <p:cNvPr id="45" name="Group 45"/>
          <p:cNvGrpSpPr/>
          <p:nvPr/>
        </p:nvGrpSpPr>
        <p:grpSpPr>
          <a:xfrm>
            <a:off x="10895402" y="5126240"/>
            <a:ext cx="2919003" cy="1751401"/>
            <a:chOff x="0" y="0"/>
            <a:chExt cx="3892004" cy="2335202"/>
          </a:xfrm>
        </p:grpSpPr>
        <p:sp>
          <p:nvSpPr>
            <p:cNvPr id="46" name="Freeform 46"/>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47" name="Group 47"/>
          <p:cNvGrpSpPr/>
          <p:nvPr/>
        </p:nvGrpSpPr>
        <p:grpSpPr>
          <a:xfrm>
            <a:off x="10890639" y="5121477"/>
            <a:ext cx="2928528" cy="1760926"/>
            <a:chOff x="0" y="0"/>
            <a:chExt cx="3904704" cy="2347902"/>
          </a:xfrm>
        </p:grpSpPr>
        <p:sp>
          <p:nvSpPr>
            <p:cNvPr id="48" name="Freeform 48"/>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9" name="TextBox 49"/>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Law Enforcement/Criminal Investigations</a:t>
              </a:r>
            </a:p>
          </p:txBody>
        </p:sp>
      </p:grpSp>
      <p:grpSp>
        <p:nvGrpSpPr>
          <p:cNvPr id="50" name="Group 50"/>
          <p:cNvGrpSpPr/>
          <p:nvPr/>
        </p:nvGrpSpPr>
        <p:grpSpPr>
          <a:xfrm>
            <a:off x="14106304" y="5126240"/>
            <a:ext cx="2919003" cy="1751401"/>
            <a:chOff x="0" y="0"/>
            <a:chExt cx="3892004" cy="2335202"/>
          </a:xfrm>
        </p:grpSpPr>
        <p:sp>
          <p:nvSpPr>
            <p:cNvPr id="51" name="Freeform 51"/>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52" name="Group 52"/>
          <p:cNvGrpSpPr/>
          <p:nvPr/>
        </p:nvGrpSpPr>
        <p:grpSpPr>
          <a:xfrm>
            <a:off x="14101542" y="5121477"/>
            <a:ext cx="2928528" cy="1760926"/>
            <a:chOff x="0" y="0"/>
            <a:chExt cx="3904704" cy="2347902"/>
          </a:xfrm>
        </p:grpSpPr>
        <p:sp>
          <p:nvSpPr>
            <p:cNvPr id="53" name="Freeform 53"/>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4" name="TextBox 54"/>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Nutrition &amp; Food Science</a:t>
              </a:r>
            </a:p>
          </p:txBody>
        </p:sp>
      </p:grpSp>
      <p:grpSp>
        <p:nvGrpSpPr>
          <p:cNvPr id="55" name="Group 55"/>
          <p:cNvGrpSpPr/>
          <p:nvPr/>
        </p:nvGrpSpPr>
        <p:grpSpPr>
          <a:xfrm>
            <a:off x="4473594" y="7169541"/>
            <a:ext cx="2919003" cy="1751401"/>
            <a:chOff x="0" y="0"/>
            <a:chExt cx="3892004" cy="2335202"/>
          </a:xfrm>
        </p:grpSpPr>
        <p:sp>
          <p:nvSpPr>
            <p:cNvPr id="56" name="Freeform 56"/>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57" name="Group 57"/>
          <p:cNvGrpSpPr/>
          <p:nvPr/>
        </p:nvGrpSpPr>
        <p:grpSpPr>
          <a:xfrm>
            <a:off x="4468832" y="7164778"/>
            <a:ext cx="2928528" cy="1760926"/>
            <a:chOff x="0" y="0"/>
            <a:chExt cx="3904704" cy="2347902"/>
          </a:xfrm>
        </p:grpSpPr>
        <p:sp>
          <p:nvSpPr>
            <p:cNvPr id="58" name="Freeform 58"/>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9" name="TextBox 59"/>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Plant &amp; Floral Design Systems</a:t>
              </a:r>
            </a:p>
          </p:txBody>
        </p:sp>
      </p:grpSp>
      <p:grpSp>
        <p:nvGrpSpPr>
          <p:cNvPr id="60" name="Group 60"/>
          <p:cNvGrpSpPr/>
          <p:nvPr/>
        </p:nvGrpSpPr>
        <p:grpSpPr>
          <a:xfrm>
            <a:off x="7684497" y="7169541"/>
            <a:ext cx="2919003" cy="1751401"/>
            <a:chOff x="0" y="0"/>
            <a:chExt cx="3892004" cy="2335202"/>
          </a:xfrm>
        </p:grpSpPr>
        <p:sp>
          <p:nvSpPr>
            <p:cNvPr id="61" name="Freeform 61"/>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62" name="Group 62"/>
          <p:cNvGrpSpPr/>
          <p:nvPr/>
        </p:nvGrpSpPr>
        <p:grpSpPr>
          <a:xfrm>
            <a:off x="7679734" y="7164778"/>
            <a:ext cx="2928528" cy="1760926"/>
            <a:chOff x="0" y="0"/>
            <a:chExt cx="3904704" cy="2347902"/>
          </a:xfrm>
        </p:grpSpPr>
        <p:sp>
          <p:nvSpPr>
            <p:cNvPr id="63" name="Freeform 63"/>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4" name="TextBox 64"/>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Therapeutic Services/Allied Health/Sports Med/Exercise Physiology</a:t>
              </a:r>
            </a:p>
          </p:txBody>
        </p:sp>
      </p:grpSp>
      <p:grpSp>
        <p:nvGrpSpPr>
          <p:cNvPr id="65" name="Group 65"/>
          <p:cNvGrpSpPr/>
          <p:nvPr/>
        </p:nvGrpSpPr>
        <p:grpSpPr>
          <a:xfrm>
            <a:off x="10895402" y="7169541"/>
            <a:ext cx="2919003" cy="1751401"/>
            <a:chOff x="0" y="0"/>
            <a:chExt cx="3892004" cy="2335202"/>
          </a:xfrm>
        </p:grpSpPr>
        <p:sp>
          <p:nvSpPr>
            <p:cNvPr id="66" name="Freeform 66"/>
            <p:cNvSpPr/>
            <p:nvPr/>
          </p:nvSpPr>
          <p:spPr>
            <a:xfrm>
              <a:off x="0" y="0"/>
              <a:ext cx="3892042" cy="2335149"/>
            </a:xfrm>
            <a:custGeom>
              <a:avLst/>
              <a:gdLst/>
              <a:ahLst/>
              <a:cxnLst/>
              <a:rect l="l" t="t" r="r" b="b"/>
              <a:pathLst>
                <a:path w="3892042" h="2335149">
                  <a:moveTo>
                    <a:pt x="0" y="0"/>
                  </a:moveTo>
                  <a:lnTo>
                    <a:pt x="3892042" y="0"/>
                  </a:lnTo>
                  <a:lnTo>
                    <a:pt x="3892042" y="2335149"/>
                  </a:lnTo>
                  <a:lnTo>
                    <a:pt x="0" y="2335149"/>
                  </a:lnTo>
                  <a:close/>
                </a:path>
              </a:pathLst>
            </a:custGeom>
            <a:gradFill rotWithShape="1">
              <a:gsLst>
                <a:gs pos="0">
                  <a:srgbClr val="6284CB">
                    <a:alpha val="100000"/>
                  </a:srgbClr>
                </a:gs>
                <a:gs pos="50000">
                  <a:srgbClr val="3E70CA">
                    <a:alpha val="100000"/>
                  </a:srgbClr>
                </a:gs>
                <a:gs pos="100000">
                  <a:srgbClr val="3061B9">
                    <a:alpha val="100000"/>
                  </a:srgbClr>
                </a:gs>
              </a:gsLst>
              <a:lin ang="5400000"/>
            </a:gradFill>
          </p:spPr>
        </p:sp>
      </p:grpSp>
      <p:grpSp>
        <p:nvGrpSpPr>
          <p:cNvPr id="67" name="Group 67"/>
          <p:cNvGrpSpPr/>
          <p:nvPr/>
        </p:nvGrpSpPr>
        <p:grpSpPr>
          <a:xfrm>
            <a:off x="10890639" y="7164778"/>
            <a:ext cx="2928528" cy="1760926"/>
            <a:chOff x="0" y="0"/>
            <a:chExt cx="3904704" cy="2347902"/>
          </a:xfrm>
        </p:grpSpPr>
        <p:sp>
          <p:nvSpPr>
            <p:cNvPr id="68" name="Freeform 68"/>
            <p:cNvSpPr/>
            <p:nvPr/>
          </p:nvSpPr>
          <p:spPr>
            <a:xfrm>
              <a:off x="0" y="0"/>
              <a:ext cx="3904704" cy="2347902"/>
            </a:xfrm>
            <a:custGeom>
              <a:avLst/>
              <a:gdLst/>
              <a:ahLst/>
              <a:cxnLst/>
              <a:rect l="l" t="t" r="r" b="b"/>
              <a:pathLst>
                <a:path w="3904704" h="2347902">
                  <a:moveTo>
                    <a:pt x="0" y="0"/>
                  </a:moveTo>
                  <a:lnTo>
                    <a:pt x="3904704" y="0"/>
                  </a:lnTo>
                  <a:lnTo>
                    <a:pt x="3904704" y="2347902"/>
                  </a:lnTo>
                  <a:lnTo>
                    <a:pt x="0" y="23479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9" name="TextBox 69"/>
            <p:cNvSpPr txBox="1"/>
            <p:nvPr/>
          </p:nvSpPr>
          <p:spPr>
            <a:xfrm>
              <a:off x="76200" y="95250"/>
              <a:ext cx="3752304" cy="2176452"/>
            </a:xfrm>
            <a:prstGeom prst="rect">
              <a:avLst/>
            </a:prstGeom>
          </p:spPr>
          <p:txBody>
            <a:bodyPr lIns="0" tIns="0" rIns="0" bIns="0" rtlCol="0" anchor="t">
              <a:spAutoFit/>
            </a:bodyPr>
            <a:lstStyle/>
            <a:p>
              <a:pPr algn="ctr">
                <a:lnSpc>
                  <a:spcPts val="2430"/>
                </a:lnSpc>
              </a:pPr>
              <a:r>
                <a:rPr lang="en-US" sz="2250" spc="21">
                  <a:solidFill>
                    <a:srgbClr val="FFFFFF"/>
                  </a:solidFill>
                  <a:latin typeface="TT Rounds Condensed"/>
                </a:rPr>
                <a:t>Veterinary Science/Animal Care</a:t>
              </a:r>
            </a:p>
          </p:txBody>
        </p:sp>
      </p:grpSp>
      <p:sp>
        <p:nvSpPr>
          <p:cNvPr id="70" name="TextBox 70"/>
          <p:cNvSpPr txBox="1"/>
          <p:nvPr/>
        </p:nvSpPr>
        <p:spPr>
          <a:xfrm>
            <a:off x="4468832" y="839238"/>
            <a:ext cx="10275560" cy="1405244"/>
          </a:xfrm>
          <a:prstGeom prst="rect">
            <a:avLst/>
          </a:prstGeom>
        </p:spPr>
        <p:txBody>
          <a:bodyPr lIns="0" tIns="0" rIns="0" bIns="0" rtlCol="0" anchor="t">
            <a:spAutoFit/>
          </a:bodyPr>
          <a:lstStyle/>
          <a:p>
            <a:pPr>
              <a:lnSpc>
                <a:spcPts val="11064"/>
              </a:lnSpc>
            </a:pPr>
            <a:r>
              <a:rPr lang="en-US" sz="9220">
                <a:solidFill>
                  <a:srgbClr val="FFFFFF"/>
                </a:solidFill>
                <a:latin typeface="Prompt Bold"/>
              </a:rPr>
              <a:t>Career Pathways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76" t="-2254" r="-693" b="-5552"/>
            </a:stretch>
          </a:blipFill>
        </p:spPr>
      </p:sp>
      <p:sp>
        <p:nvSpPr>
          <p:cNvPr id="3" name="TextBox 3"/>
          <p:cNvSpPr txBox="1"/>
          <p:nvPr/>
        </p:nvSpPr>
        <p:spPr>
          <a:xfrm>
            <a:off x="706792" y="2593865"/>
            <a:ext cx="5943042" cy="2746589"/>
          </a:xfrm>
          <a:prstGeom prst="rect">
            <a:avLst/>
          </a:prstGeom>
        </p:spPr>
        <p:txBody>
          <a:bodyPr lIns="0" tIns="0" rIns="0" bIns="0" rtlCol="0" anchor="t">
            <a:spAutoFit/>
          </a:bodyPr>
          <a:lstStyle/>
          <a:p>
            <a:pPr>
              <a:lnSpc>
                <a:spcPts val="10775"/>
              </a:lnSpc>
            </a:pPr>
            <a:r>
              <a:rPr lang="en-US" sz="8979">
                <a:solidFill>
                  <a:srgbClr val="000000"/>
                </a:solidFill>
                <a:latin typeface="Prompt Bold"/>
              </a:rPr>
              <a:t>World </a:t>
            </a:r>
          </a:p>
          <a:p>
            <a:pPr>
              <a:lnSpc>
                <a:spcPts val="10775"/>
              </a:lnSpc>
            </a:pPr>
            <a:r>
              <a:rPr lang="en-US" sz="8979">
                <a:solidFill>
                  <a:srgbClr val="000000"/>
                </a:solidFill>
                <a:latin typeface="Prompt Bold"/>
              </a:rPr>
              <a:t>Language</a:t>
            </a:r>
          </a:p>
        </p:txBody>
      </p:sp>
      <p:sp>
        <p:nvSpPr>
          <p:cNvPr id="4" name="Freeform 4"/>
          <p:cNvSpPr/>
          <p:nvPr/>
        </p:nvSpPr>
        <p:spPr>
          <a:xfrm>
            <a:off x="7059120" y="1961832"/>
            <a:ext cx="1557730" cy="1554898"/>
          </a:xfrm>
          <a:custGeom>
            <a:avLst/>
            <a:gdLst/>
            <a:ahLst/>
            <a:cxnLst/>
            <a:rect l="l" t="t" r="r" b="b"/>
            <a:pathLst>
              <a:path w="1557730" h="1554898">
                <a:moveTo>
                  <a:pt x="0" y="0"/>
                </a:moveTo>
                <a:lnTo>
                  <a:pt x="1557731" y="0"/>
                </a:lnTo>
                <a:lnTo>
                  <a:pt x="1557731" y="1554898"/>
                </a:lnTo>
                <a:lnTo>
                  <a:pt x="0" y="15548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7316739" y="2103733"/>
            <a:ext cx="1086015" cy="1010953"/>
          </a:xfrm>
          <a:prstGeom prst="rect">
            <a:avLst/>
          </a:prstGeom>
        </p:spPr>
        <p:txBody>
          <a:bodyPr lIns="0" tIns="0" rIns="0" bIns="0" rtlCol="0" anchor="t">
            <a:spAutoFit/>
          </a:bodyPr>
          <a:lstStyle/>
          <a:p>
            <a:pPr algn="ctr">
              <a:lnSpc>
                <a:spcPts val="7886"/>
              </a:lnSpc>
            </a:pPr>
            <a:r>
              <a:rPr lang="en-US" sz="5633">
                <a:solidFill>
                  <a:srgbClr val="FFFFFF"/>
                </a:solidFill>
                <a:latin typeface="Bryndan Write"/>
              </a:rPr>
              <a:t>1</a:t>
            </a:r>
          </a:p>
        </p:txBody>
      </p:sp>
      <p:sp>
        <p:nvSpPr>
          <p:cNvPr id="6" name="AutoShape 6"/>
          <p:cNvSpPr/>
          <p:nvPr/>
        </p:nvSpPr>
        <p:spPr>
          <a:xfrm flipV="1">
            <a:off x="8554000" y="3114686"/>
            <a:ext cx="7084556" cy="23484"/>
          </a:xfrm>
          <a:prstGeom prst="line">
            <a:avLst/>
          </a:prstGeom>
          <a:ln w="47625" cap="rnd">
            <a:solidFill>
              <a:srgbClr val="000000"/>
            </a:solidFill>
            <a:prstDash val="solid"/>
            <a:headEnd type="none" w="sm" len="sm"/>
            <a:tailEnd type="none" w="sm" len="sm"/>
          </a:ln>
        </p:spPr>
      </p:sp>
      <p:sp>
        <p:nvSpPr>
          <p:cNvPr id="7" name="Freeform 7"/>
          <p:cNvSpPr/>
          <p:nvPr/>
        </p:nvSpPr>
        <p:spPr>
          <a:xfrm>
            <a:off x="7080881" y="3984074"/>
            <a:ext cx="1557730" cy="1554898"/>
          </a:xfrm>
          <a:custGeom>
            <a:avLst/>
            <a:gdLst/>
            <a:ahLst/>
            <a:cxnLst/>
            <a:rect l="l" t="t" r="r" b="b"/>
            <a:pathLst>
              <a:path w="1557730" h="1554898">
                <a:moveTo>
                  <a:pt x="0" y="0"/>
                </a:moveTo>
                <a:lnTo>
                  <a:pt x="1557731" y="0"/>
                </a:lnTo>
                <a:lnTo>
                  <a:pt x="1557731" y="1554899"/>
                </a:lnTo>
                <a:lnTo>
                  <a:pt x="0" y="15548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7316739" y="4084659"/>
            <a:ext cx="1086015" cy="1010953"/>
          </a:xfrm>
          <a:prstGeom prst="rect">
            <a:avLst/>
          </a:prstGeom>
        </p:spPr>
        <p:txBody>
          <a:bodyPr lIns="0" tIns="0" rIns="0" bIns="0" rtlCol="0" anchor="t">
            <a:spAutoFit/>
          </a:bodyPr>
          <a:lstStyle/>
          <a:p>
            <a:pPr algn="ctr">
              <a:lnSpc>
                <a:spcPts val="7886"/>
              </a:lnSpc>
            </a:pPr>
            <a:r>
              <a:rPr lang="en-US" sz="5633">
                <a:solidFill>
                  <a:srgbClr val="FFFFFF"/>
                </a:solidFill>
                <a:latin typeface="Bryndan Write"/>
              </a:rPr>
              <a:t>2</a:t>
            </a:r>
          </a:p>
        </p:txBody>
      </p:sp>
      <p:sp>
        <p:nvSpPr>
          <p:cNvPr id="9" name="Freeform 9"/>
          <p:cNvSpPr/>
          <p:nvPr/>
        </p:nvSpPr>
        <p:spPr>
          <a:xfrm>
            <a:off x="7080881" y="5923766"/>
            <a:ext cx="1557730" cy="1554898"/>
          </a:xfrm>
          <a:custGeom>
            <a:avLst/>
            <a:gdLst/>
            <a:ahLst/>
            <a:cxnLst/>
            <a:rect l="l" t="t" r="r" b="b"/>
            <a:pathLst>
              <a:path w="1557730" h="1554898">
                <a:moveTo>
                  <a:pt x="0" y="0"/>
                </a:moveTo>
                <a:lnTo>
                  <a:pt x="1557731" y="0"/>
                </a:lnTo>
                <a:lnTo>
                  <a:pt x="1557731" y="1554898"/>
                </a:lnTo>
                <a:lnTo>
                  <a:pt x="0" y="15548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TextBox 10"/>
          <p:cNvSpPr txBox="1"/>
          <p:nvPr/>
        </p:nvSpPr>
        <p:spPr>
          <a:xfrm>
            <a:off x="7316739" y="6015728"/>
            <a:ext cx="1086015" cy="1010953"/>
          </a:xfrm>
          <a:prstGeom prst="rect">
            <a:avLst/>
          </a:prstGeom>
        </p:spPr>
        <p:txBody>
          <a:bodyPr lIns="0" tIns="0" rIns="0" bIns="0" rtlCol="0" anchor="t">
            <a:spAutoFit/>
          </a:bodyPr>
          <a:lstStyle/>
          <a:p>
            <a:pPr algn="ctr">
              <a:lnSpc>
                <a:spcPts val="7886"/>
              </a:lnSpc>
            </a:pPr>
            <a:r>
              <a:rPr lang="en-US" sz="5633">
                <a:solidFill>
                  <a:srgbClr val="FFFFFF"/>
                </a:solidFill>
                <a:latin typeface="Bryndan Write"/>
              </a:rPr>
              <a:t>3</a:t>
            </a:r>
          </a:p>
        </p:txBody>
      </p:sp>
      <p:sp>
        <p:nvSpPr>
          <p:cNvPr id="11" name="AutoShape 11"/>
          <p:cNvSpPr/>
          <p:nvPr/>
        </p:nvSpPr>
        <p:spPr>
          <a:xfrm flipV="1">
            <a:off x="8638691" y="4913356"/>
            <a:ext cx="7084556" cy="23484"/>
          </a:xfrm>
          <a:prstGeom prst="line">
            <a:avLst/>
          </a:prstGeom>
          <a:ln w="47625" cap="rnd">
            <a:solidFill>
              <a:srgbClr val="000000"/>
            </a:solidFill>
            <a:prstDash val="solid"/>
            <a:headEnd type="none" w="sm" len="sm"/>
            <a:tailEnd type="none" w="sm" len="sm"/>
          </a:ln>
        </p:spPr>
      </p:sp>
      <p:sp>
        <p:nvSpPr>
          <p:cNvPr id="12" name="AutoShape 12"/>
          <p:cNvSpPr/>
          <p:nvPr/>
        </p:nvSpPr>
        <p:spPr>
          <a:xfrm flipV="1">
            <a:off x="8554000" y="7026681"/>
            <a:ext cx="7084556" cy="23484"/>
          </a:xfrm>
          <a:prstGeom prst="line">
            <a:avLst/>
          </a:prstGeom>
          <a:ln w="47625" cap="rnd">
            <a:solidFill>
              <a:srgbClr val="000000"/>
            </a:solidFill>
            <a:prstDash val="solid"/>
            <a:headEnd type="none" w="sm" len="sm"/>
            <a:tailEnd type="none" w="sm" len="sm"/>
          </a:ln>
        </p:spPr>
      </p:sp>
      <p:sp>
        <p:nvSpPr>
          <p:cNvPr id="13" name="Freeform 13"/>
          <p:cNvSpPr/>
          <p:nvPr/>
        </p:nvSpPr>
        <p:spPr>
          <a:xfrm rot="-826890">
            <a:off x="16252813" y="-65196"/>
            <a:ext cx="2613197" cy="2187793"/>
          </a:xfrm>
          <a:custGeom>
            <a:avLst/>
            <a:gdLst/>
            <a:ahLst/>
            <a:cxnLst/>
            <a:rect l="l" t="t" r="r" b="b"/>
            <a:pathLst>
              <a:path w="2613197" h="2187793">
                <a:moveTo>
                  <a:pt x="0" y="0"/>
                </a:moveTo>
                <a:lnTo>
                  <a:pt x="2613197" y="0"/>
                </a:lnTo>
                <a:lnTo>
                  <a:pt x="2613197" y="2187792"/>
                </a:lnTo>
                <a:lnTo>
                  <a:pt x="0" y="218779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7080881" y="7703402"/>
            <a:ext cx="1557730" cy="1554898"/>
          </a:xfrm>
          <a:custGeom>
            <a:avLst/>
            <a:gdLst/>
            <a:ahLst/>
            <a:cxnLst/>
            <a:rect l="l" t="t" r="r" b="b"/>
            <a:pathLst>
              <a:path w="1557730" h="1554898">
                <a:moveTo>
                  <a:pt x="0" y="0"/>
                </a:moveTo>
                <a:lnTo>
                  <a:pt x="1557731" y="0"/>
                </a:lnTo>
                <a:lnTo>
                  <a:pt x="1557731" y="1554898"/>
                </a:lnTo>
                <a:lnTo>
                  <a:pt x="0" y="15548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TextBox 15"/>
          <p:cNvSpPr txBox="1"/>
          <p:nvPr/>
        </p:nvSpPr>
        <p:spPr>
          <a:xfrm>
            <a:off x="7338500" y="7893902"/>
            <a:ext cx="1086015" cy="1010953"/>
          </a:xfrm>
          <a:prstGeom prst="rect">
            <a:avLst/>
          </a:prstGeom>
        </p:spPr>
        <p:txBody>
          <a:bodyPr lIns="0" tIns="0" rIns="0" bIns="0" rtlCol="0" anchor="t">
            <a:spAutoFit/>
          </a:bodyPr>
          <a:lstStyle/>
          <a:p>
            <a:pPr algn="ctr">
              <a:lnSpc>
                <a:spcPts val="7886"/>
              </a:lnSpc>
            </a:pPr>
            <a:r>
              <a:rPr lang="en-US" sz="5633">
                <a:solidFill>
                  <a:srgbClr val="FFFFFF"/>
                </a:solidFill>
                <a:latin typeface="Bryndan Write"/>
              </a:rPr>
              <a:t>4</a:t>
            </a:r>
          </a:p>
        </p:txBody>
      </p:sp>
      <p:sp>
        <p:nvSpPr>
          <p:cNvPr id="16" name="AutoShape 16"/>
          <p:cNvSpPr/>
          <p:nvPr/>
        </p:nvSpPr>
        <p:spPr>
          <a:xfrm>
            <a:off x="8749852" y="9476475"/>
            <a:ext cx="6999944" cy="0"/>
          </a:xfrm>
          <a:prstGeom prst="line">
            <a:avLst/>
          </a:prstGeom>
          <a:ln w="47625" cap="rnd">
            <a:solidFill>
              <a:srgbClr val="000000"/>
            </a:solidFill>
            <a:prstDash val="solid"/>
            <a:headEnd type="none" w="sm" len="sm"/>
            <a:tailEnd type="none" w="sm" len="sm"/>
          </a:ln>
        </p:spPr>
      </p:sp>
      <p:sp>
        <p:nvSpPr>
          <p:cNvPr id="17" name="TextBox 17"/>
          <p:cNvSpPr txBox="1"/>
          <p:nvPr/>
        </p:nvSpPr>
        <p:spPr>
          <a:xfrm>
            <a:off x="8749852" y="2199530"/>
            <a:ext cx="8143429" cy="836295"/>
          </a:xfrm>
          <a:prstGeom prst="rect">
            <a:avLst/>
          </a:prstGeom>
        </p:spPr>
        <p:txBody>
          <a:bodyPr lIns="0" tIns="0" rIns="0" bIns="0" rtlCol="0" anchor="t">
            <a:spAutoFit/>
          </a:bodyPr>
          <a:lstStyle/>
          <a:p>
            <a:pPr>
              <a:lnSpc>
                <a:spcPts val="3240"/>
              </a:lnSpc>
              <a:spcBef>
                <a:spcPct val="0"/>
              </a:spcBef>
            </a:pPr>
            <a:r>
              <a:rPr lang="en-US" sz="3000" spc="27">
                <a:solidFill>
                  <a:srgbClr val="000000"/>
                </a:solidFill>
                <a:latin typeface="TT Rounds Condensed"/>
              </a:rPr>
              <a:t>4-year colleges require a minimum of </a:t>
            </a:r>
          </a:p>
          <a:p>
            <a:pPr>
              <a:lnSpc>
                <a:spcPts val="3240"/>
              </a:lnSpc>
              <a:spcBef>
                <a:spcPct val="0"/>
              </a:spcBef>
            </a:pPr>
            <a:r>
              <a:rPr lang="en-US" sz="3000" spc="28">
                <a:solidFill>
                  <a:srgbClr val="000000"/>
                </a:solidFill>
                <a:latin typeface="TT Rounds Condensed"/>
              </a:rPr>
              <a:t>two consecutive years of the same World Language.​</a:t>
            </a:r>
          </a:p>
        </p:txBody>
      </p:sp>
      <p:sp>
        <p:nvSpPr>
          <p:cNvPr id="18" name="TextBox 18"/>
          <p:cNvSpPr txBox="1"/>
          <p:nvPr/>
        </p:nvSpPr>
        <p:spPr>
          <a:xfrm>
            <a:off x="8749852" y="4053249"/>
            <a:ext cx="5691634" cy="836295"/>
          </a:xfrm>
          <a:prstGeom prst="rect">
            <a:avLst/>
          </a:prstGeom>
        </p:spPr>
        <p:txBody>
          <a:bodyPr lIns="0" tIns="0" rIns="0" bIns="0" rtlCol="0" anchor="t">
            <a:spAutoFit/>
          </a:bodyPr>
          <a:lstStyle/>
          <a:p>
            <a:pPr algn="ctr">
              <a:lnSpc>
                <a:spcPts val="3240"/>
              </a:lnSpc>
              <a:spcBef>
                <a:spcPct val="0"/>
              </a:spcBef>
            </a:pPr>
            <a:r>
              <a:rPr lang="en-US" sz="3000" spc="27">
                <a:solidFill>
                  <a:srgbClr val="000000"/>
                </a:solidFill>
                <a:latin typeface="TT Rounds Condensed"/>
              </a:rPr>
              <a:t>Technical  Colleges currently do not </a:t>
            </a:r>
          </a:p>
          <a:p>
            <a:pPr>
              <a:lnSpc>
                <a:spcPts val="3240"/>
              </a:lnSpc>
              <a:spcBef>
                <a:spcPct val="0"/>
              </a:spcBef>
            </a:pPr>
            <a:r>
              <a:rPr lang="en-US" sz="3000" spc="28">
                <a:solidFill>
                  <a:srgbClr val="000000"/>
                </a:solidFill>
                <a:latin typeface="TT Rounds Condensed"/>
              </a:rPr>
              <a:t>require a World Language.​</a:t>
            </a:r>
          </a:p>
        </p:txBody>
      </p:sp>
      <p:sp>
        <p:nvSpPr>
          <p:cNvPr id="19" name="TextBox 19"/>
          <p:cNvSpPr txBox="1"/>
          <p:nvPr/>
        </p:nvSpPr>
        <p:spPr>
          <a:xfrm>
            <a:off x="8749852" y="5780811"/>
            <a:ext cx="6358533" cy="1245870"/>
          </a:xfrm>
          <a:prstGeom prst="rect">
            <a:avLst/>
          </a:prstGeom>
        </p:spPr>
        <p:txBody>
          <a:bodyPr lIns="0" tIns="0" rIns="0" bIns="0" rtlCol="0" anchor="t">
            <a:spAutoFit/>
          </a:bodyPr>
          <a:lstStyle/>
          <a:p>
            <a:pPr>
              <a:lnSpc>
                <a:spcPts val="3240"/>
              </a:lnSpc>
              <a:spcBef>
                <a:spcPct val="0"/>
              </a:spcBef>
            </a:pPr>
            <a:r>
              <a:rPr lang="en-US" sz="3000" spc="27">
                <a:solidFill>
                  <a:srgbClr val="000000"/>
                </a:solidFill>
                <a:latin typeface="TT Rounds Condensed"/>
              </a:rPr>
              <a:t>University System of Georgia will accept </a:t>
            </a:r>
          </a:p>
          <a:p>
            <a:pPr>
              <a:lnSpc>
                <a:spcPts val="3240"/>
              </a:lnSpc>
              <a:spcBef>
                <a:spcPct val="0"/>
              </a:spcBef>
            </a:pPr>
            <a:r>
              <a:rPr lang="en-US" sz="3000" spc="27">
                <a:solidFill>
                  <a:srgbClr val="000000"/>
                </a:solidFill>
                <a:latin typeface="TT Rounds Condensed"/>
              </a:rPr>
              <a:t>Computer Science (Complete pathway </a:t>
            </a:r>
          </a:p>
          <a:p>
            <a:pPr>
              <a:lnSpc>
                <a:spcPts val="3240"/>
              </a:lnSpc>
              <a:spcBef>
                <a:spcPct val="0"/>
              </a:spcBef>
            </a:pPr>
            <a:r>
              <a:rPr lang="en-US" sz="3000" spc="28">
                <a:solidFill>
                  <a:srgbClr val="000000"/>
                </a:solidFill>
                <a:latin typeface="TT Rounds Condensed"/>
              </a:rPr>
              <a:t>(3 years) in computer science)</a:t>
            </a:r>
          </a:p>
        </p:txBody>
      </p:sp>
      <p:sp>
        <p:nvSpPr>
          <p:cNvPr id="20" name="TextBox 20"/>
          <p:cNvSpPr txBox="1"/>
          <p:nvPr/>
        </p:nvSpPr>
        <p:spPr>
          <a:xfrm>
            <a:off x="8749852" y="7685775"/>
            <a:ext cx="7574756" cy="1790700"/>
          </a:xfrm>
          <a:prstGeom prst="rect">
            <a:avLst/>
          </a:prstGeom>
        </p:spPr>
        <p:txBody>
          <a:bodyPr lIns="0" tIns="0" rIns="0" bIns="0" rtlCol="0" anchor="t">
            <a:spAutoFit/>
          </a:bodyPr>
          <a:lstStyle/>
          <a:p>
            <a:pPr>
              <a:lnSpc>
                <a:spcPts val="1500"/>
              </a:lnSpc>
            </a:pPr>
            <a:r>
              <a:rPr lang="en-US" sz="3000" spc="28">
                <a:solidFill>
                  <a:srgbClr val="000000"/>
                </a:solidFill>
                <a:latin typeface="TT Rounds Condensed"/>
              </a:rPr>
              <a:t>World Language options at Etowah High School:​</a:t>
            </a:r>
          </a:p>
          <a:p>
            <a:pPr>
              <a:lnSpc>
                <a:spcPts val="1500"/>
              </a:lnSpc>
            </a:pPr>
            <a:endParaRPr lang="en-US" sz="3000" spc="28">
              <a:solidFill>
                <a:srgbClr val="000000"/>
              </a:solidFill>
              <a:latin typeface="TT Rounds Condensed"/>
            </a:endParaRPr>
          </a:p>
          <a:p>
            <a:pPr>
              <a:lnSpc>
                <a:spcPts val="1500"/>
              </a:lnSpc>
            </a:pPr>
            <a:r>
              <a:rPr lang="en-US" sz="3000" spc="28">
                <a:solidFill>
                  <a:srgbClr val="000000"/>
                </a:solidFill>
                <a:latin typeface="TT Rounds Condensed"/>
              </a:rPr>
              <a:t>Spanish ​</a:t>
            </a:r>
          </a:p>
          <a:p>
            <a:pPr>
              <a:lnSpc>
                <a:spcPts val="1500"/>
              </a:lnSpc>
            </a:pPr>
            <a:endParaRPr lang="en-US" sz="3000" spc="28">
              <a:solidFill>
                <a:srgbClr val="000000"/>
              </a:solidFill>
              <a:latin typeface="TT Rounds Condensed"/>
            </a:endParaRPr>
          </a:p>
          <a:p>
            <a:pPr>
              <a:lnSpc>
                <a:spcPts val="1500"/>
              </a:lnSpc>
            </a:pPr>
            <a:r>
              <a:rPr lang="en-US" sz="3000" spc="28">
                <a:solidFill>
                  <a:srgbClr val="000000"/>
                </a:solidFill>
                <a:latin typeface="TT Rounds Condensed"/>
              </a:rPr>
              <a:t>French​</a:t>
            </a:r>
          </a:p>
          <a:p>
            <a:pPr>
              <a:lnSpc>
                <a:spcPts val="1500"/>
              </a:lnSpc>
            </a:pPr>
            <a:endParaRPr lang="en-US" sz="3000" spc="28">
              <a:solidFill>
                <a:srgbClr val="000000"/>
              </a:solidFill>
              <a:latin typeface="TT Rounds Condensed"/>
            </a:endParaRPr>
          </a:p>
          <a:p>
            <a:pPr>
              <a:lnSpc>
                <a:spcPts val="1500"/>
              </a:lnSpc>
            </a:pPr>
            <a:r>
              <a:rPr lang="en-US" sz="3000" spc="28">
                <a:solidFill>
                  <a:srgbClr val="000000"/>
                </a:solidFill>
                <a:latin typeface="TT Rounds Condensed"/>
              </a:rPr>
              <a:t>German​</a:t>
            </a:r>
          </a:p>
          <a:p>
            <a:pPr>
              <a:lnSpc>
                <a:spcPts val="1500"/>
              </a:lnSpc>
            </a:pPr>
            <a:endParaRPr lang="en-US" sz="3000" spc="28">
              <a:solidFill>
                <a:srgbClr val="000000"/>
              </a:solidFill>
              <a:latin typeface="TT Rounds Condensed"/>
            </a:endParaRPr>
          </a:p>
          <a:p>
            <a:pPr>
              <a:lnSpc>
                <a:spcPts val="1500"/>
              </a:lnSpc>
            </a:pPr>
            <a:r>
              <a:rPr lang="en-US" sz="3000" spc="28">
                <a:solidFill>
                  <a:srgbClr val="000000"/>
                </a:solidFill>
                <a:latin typeface="TT Rounds Condensed"/>
              </a:rPr>
              <a:t>Computer Science​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4D996"/>
        </a:solidFill>
        <a:effectLst/>
      </p:bgPr>
    </p:bg>
    <p:spTree>
      <p:nvGrpSpPr>
        <p:cNvPr id="1" name=""/>
        <p:cNvGrpSpPr/>
        <p:nvPr/>
      </p:nvGrpSpPr>
      <p:grpSpPr>
        <a:xfrm>
          <a:off x="0" y="0"/>
          <a:ext cx="0" cy="0"/>
          <a:chOff x="0" y="0"/>
          <a:chExt cx="0" cy="0"/>
        </a:xfrm>
      </p:grpSpPr>
      <p:sp>
        <p:nvSpPr>
          <p:cNvPr id="2" name="Freeform 2"/>
          <p:cNvSpPr/>
          <p:nvPr/>
        </p:nvSpPr>
        <p:spPr>
          <a:xfrm>
            <a:off x="808081" y="617451"/>
            <a:ext cx="17479919" cy="9669549"/>
          </a:xfrm>
          <a:custGeom>
            <a:avLst/>
            <a:gdLst/>
            <a:ahLst/>
            <a:cxnLst/>
            <a:rect l="l" t="t" r="r" b="b"/>
            <a:pathLst>
              <a:path w="17479919" h="9669549">
                <a:moveTo>
                  <a:pt x="0" y="0"/>
                </a:moveTo>
                <a:lnTo>
                  <a:pt x="17479919" y="0"/>
                </a:lnTo>
                <a:lnTo>
                  <a:pt x="17479919" y="9669549"/>
                </a:lnTo>
                <a:lnTo>
                  <a:pt x="0" y="9669549"/>
                </a:lnTo>
                <a:lnTo>
                  <a:pt x="0" y="0"/>
                </a:lnTo>
                <a:close/>
              </a:path>
            </a:pathLst>
          </a:custGeom>
          <a:blipFill>
            <a:blip r:embed="rId3"/>
            <a:stretch>
              <a:fillRect t="-17789" b="-17789"/>
            </a:stretch>
          </a:blipFill>
        </p:spPr>
      </p:sp>
      <p:sp>
        <p:nvSpPr>
          <p:cNvPr id="3" name="TextBox 3"/>
          <p:cNvSpPr txBox="1"/>
          <p:nvPr/>
        </p:nvSpPr>
        <p:spPr>
          <a:xfrm>
            <a:off x="2176930" y="916307"/>
            <a:ext cx="14427206" cy="1100785"/>
          </a:xfrm>
          <a:prstGeom prst="rect">
            <a:avLst/>
          </a:prstGeom>
        </p:spPr>
        <p:txBody>
          <a:bodyPr lIns="0" tIns="0" rIns="0" bIns="0" rtlCol="0" anchor="t">
            <a:spAutoFit/>
          </a:bodyPr>
          <a:lstStyle/>
          <a:p>
            <a:pPr>
              <a:lnSpc>
                <a:spcPts val="8667"/>
              </a:lnSpc>
            </a:pPr>
            <a:r>
              <a:rPr lang="en-US" sz="7223">
                <a:solidFill>
                  <a:srgbClr val="000000"/>
                </a:solidFill>
                <a:latin typeface="Prompt Bold"/>
              </a:rPr>
              <a:t>PSAT</a:t>
            </a:r>
          </a:p>
        </p:txBody>
      </p:sp>
      <p:sp>
        <p:nvSpPr>
          <p:cNvPr id="4" name="Freeform 4"/>
          <p:cNvSpPr/>
          <p:nvPr/>
        </p:nvSpPr>
        <p:spPr>
          <a:xfrm>
            <a:off x="1549239" y="2607642"/>
            <a:ext cx="1255383" cy="1253101"/>
          </a:xfrm>
          <a:custGeom>
            <a:avLst/>
            <a:gdLst/>
            <a:ahLst/>
            <a:cxnLst/>
            <a:rect l="l" t="t" r="r" b="b"/>
            <a:pathLst>
              <a:path w="1255383" h="1253101">
                <a:moveTo>
                  <a:pt x="0" y="0"/>
                </a:moveTo>
                <a:lnTo>
                  <a:pt x="1255383" y="0"/>
                </a:lnTo>
                <a:lnTo>
                  <a:pt x="1255383" y="1253101"/>
                </a:lnTo>
                <a:lnTo>
                  <a:pt x="0" y="12531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566776" y="4237378"/>
            <a:ext cx="1255383" cy="1253101"/>
          </a:xfrm>
          <a:custGeom>
            <a:avLst/>
            <a:gdLst/>
            <a:ahLst/>
            <a:cxnLst/>
            <a:rect l="l" t="t" r="r" b="b"/>
            <a:pathLst>
              <a:path w="1255383" h="1253101">
                <a:moveTo>
                  <a:pt x="0" y="0"/>
                </a:moveTo>
                <a:lnTo>
                  <a:pt x="1255383" y="0"/>
                </a:lnTo>
                <a:lnTo>
                  <a:pt x="1255383" y="1253101"/>
                </a:lnTo>
                <a:lnTo>
                  <a:pt x="0" y="12531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668460" y="5736091"/>
            <a:ext cx="1255383" cy="1253101"/>
          </a:xfrm>
          <a:custGeom>
            <a:avLst/>
            <a:gdLst/>
            <a:ahLst/>
            <a:cxnLst/>
            <a:rect l="l" t="t" r="r" b="b"/>
            <a:pathLst>
              <a:path w="1255383" h="1253101">
                <a:moveTo>
                  <a:pt x="0" y="0"/>
                </a:moveTo>
                <a:lnTo>
                  <a:pt x="1255383" y="0"/>
                </a:lnTo>
                <a:lnTo>
                  <a:pt x="1255383" y="1253101"/>
                </a:lnTo>
                <a:lnTo>
                  <a:pt x="0" y="125310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6776" y="7234804"/>
            <a:ext cx="1255383" cy="1253101"/>
          </a:xfrm>
          <a:custGeom>
            <a:avLst/>
            <a:gdLst/>
            <a:ahLst/>
            <a:cxnLst/>
            <a:rect l="l" t="t" r="r" b="b"/>
            <a:pathLst>
              <a:path w="1255383" h="1253101">
                <a:moveTo>
                  <a:pt x="0" y="0"/>
                </a:moveTo>
                <a:lnTo>
                  <a:pt x="1255383" y="0"/>
                </a:lnTo>
                <a:lnTo>
                  <a:pt x="1255383" y="1253100"/>
                </a:lnTo>
                <a:lnTo>
                  <a:pt x="0" y="12531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3062073" y="2818575"/>
            <a:ext cx="8598961" cy="500137"/>
          </a:xfrm>
          <a:prstGeom prst="rect">
            <a:avLst/>
          </a:prstGeom>
        </p:spPr>
        <p:txBody>
          <a:bodyPr lIns="0" tIns="0" rIns="0" bIns="0" rtlCol="0" anchor="t">
            <a:spAutoFit/>
          </a:bodyPr>
          <a:lstStyle/>
          <a:p>
            <a:pPr>
              <a:lnSpc>
                <a:spcPts val="4200"/>
              </a:lnSpc>
              <a:spcBef>
                <a:spcPct val="0"/>
              </a:spcBef>
            </a:pPr>
            <a:r>
              <a:rPr lang="en-US" sz="3000" spc="28" dirty="0">
                <a:solidFill>
                  <a:srgbClr val="000000"/>
                </a:solidFill>
                <a:latin typeface="TT Rounds Condensed"/>
              </a:rPr>
              <a:t>All 9th and 10th grade students will take the PSAT</a:t>
            </a:r>
          </a:p>
        </p:txBody>
      </p:sp>
      <p:sp>
        <p:nvSpPr>
          <p:cNvPr id="9" name="TextBox 9"/>
          <p:cNvSpPr txBox="1"/>
          <p:nvPr/>
        </p:nvSpPr>
        <p:spPr>
          <a:xfrm>
            <a:off x="3062073" y="4340053"/>
            <a:ext cx="7345412" cy="523875"/>
          </a:xfrm>
          <a:prstGeom prst="rect">
            <a:avLst/>
          </a:prstGeom>
        </p:spPr>
        <p:txBody>
          <a:bodyPr lIns="0" tIns="0" rIns="0" bIns="0" rtlCol="0" anchor="t">
            <a:spAutoFit/>
          </a:bodyPr>
          <a:lstStyle/>
          <a:p>
            <a:pPr algn="ctr">
              <a:lnSpc>
                <a:spcPts val="4200"/>
              </a:lnSpc>
              <a:spcBef>
                <a:spcPct val="0"/>
              </a:spcBef>
            </a:pPr>
            <a:r>
              <a:rPr lang="en-US" sz="3000" spc="28">
                <a:solidFill>
                  <a:srgbClr val="000000"/>
                </a:solidFill>
                <a:latin typeface="TT Rounds Condensed"/>
              </a:rPr>
              <a:t>Tests Critical Reading, Math, and Writing Skills​</a:t>
            </a:r>
          </a:p>
        </p:txBody>
      </p:sp>
      <p:sp>
        <p:nvSpPr>
          <p:cNvPr id="10" name="TextBox 10"/>
          <p:cNvSpPr txBox="1"/>
          <p:nvPr/>
        </p:nvSpPr>
        <p:spPr>
          <a:xfrm>
            <a:off x="3069038" y="6017589"/>
            <a:ext cx="8591996" cy="523875"/>
          </a:xfrm>
          <a:prstGeom prst="rect">
            <a:avLst/>
          </a:prstGeom>
        </p:spPr>
        <p:txBody>
          <a:bodyPr lIns="0" tIns="0" rIns="0" bIns="0" rtlCol="0" anchor="t">
            <a:spAutoFit/>
          </a:bodyPr>
          <a:lstStyle/>
          <a:p>
            <a:pPr algn="ctr">
              <a:lnSpc>
                <a:spcPts val="4200"/>
              </a:lnSpc>
              <a:spcBef>
                <a:spcPct val="0"/>
              </a:spcBef>
            </a:pPr>
            <a:r>
              <a:rPr lang="en-US" sz="3000" spc="28">
                <a:solidFill>
                  <a:srgbClr val="000000"/>
                </a:solidFill>
                <a:latin typeface="TT Rounds Condensed"/>
              </a:rPr>
              <a:t>Prepares students to take the SAT, shows AP Potential</a:t>
            </a:r>
          </a:p>
        </p:txBody>
      </p:sp>
      <p:sp>
        <p:nvSpPr>
          <p:cNvPr id="11" name="TextBox 11"/>
          <p:cNvSpPr txBox="1"/>
          <p:nvPr/>
        </p:nvSpPr>
        <p:spPr>
          <a:xfrm>
            <a:off x="2822159" y="7329315"/>
            <a:ext cx="14437141" cy="1553347"/>
          </a:xfrm>
          <a:prstGeom prst="rect">
            <a:avLst/>
          </a:prstGeom>
        </p:spPr>
        <p:txBody>
          <a:bodyPr lIns="0" tIns="0" rIns="0" bIns="0" rtlCol="0" anchor="t">
            <a:spAutoFit/>
          </a:bodyPr>
          <a:lstStyle/>
          <a:p>
            <a:pPr algn="ctr">
              <a:lnSpc>
                <a:spcPts val="4157"/>
              </a:lnSpc>
              <a:spcBef>
                <a:spcPct val="0"/>
              </a:spcBef>
            </a:pPr>
            <a:r>
              <a:rPr lang="en-US" sz="2969" spc="27">
                <a:solidFill>
                  <a:srgbClr val="000000"/>
                </a:solidFill>
                <a:latin typeface="TT Rounds Condensed"/>
              </a:rPr>
              <a:t>11th Grade students may opt to take the PSAT for a fee.  Students will receive information regarding registration for the PSAT during TAA  and it will also be posted to the EHS website.​</a:t>
            </a:r>
          </a:p>
          <a:p>
            <a:pPr algn="ctr">
              <a:lnSpc>
                <a:spcPts val="4157"/>
              </a:lnSpc>
              <a:spcBef>
                <a:spcPct val="0"/>
              </a:spcBef>
            </a:pPr>
            <a:r>
              <a:rPr lang="en-US" sz="2969" spc="27">
                <a:solidFill>
                  <a:srgbClr val="000000"/>
                </a:solidFill>
                <a:latin typeface="TT Rounds Condensed"/>
              </a:rPr>
              <a:t>In 11th grade, PSAT scores are used to qualify students for the National Merit Scholarship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382F4"/>
        </a:solidFill>
        <a:effectLst/>
      </p:bgPr>
    </p:bg>
    <p:spTree>
      <p:nvGrpSpPr>
        <p:cNvPr id="1" name=""/>
        <p:cNvGrpSpPr/>
        <p:nvPr/>
      </p:nvGrpSpPr>
      <p:grpSpPr>
        <a:xfrm>
          <a:off x="0" y="0"/>
          <a:ext cx="0" cy="0"/>
          <a:chOff x="0" y="0"/>
          <a:chExt cx="0" cy="0"/>
        </a:xfrm>
      </p:grpSpPr>
      <p:sp>
        <p:nvSpPr>
          <p:cNvPr id="2" name="TextBox 2"/>
          <p:cNvSpPr txBox="1"/>
          <p:nvPr/>
        </p:nvSpPr>
        <p:spPr>
          <a:xfrm>
            <a:off x="0" y="655859"/>
            <a:ext cx="9713048" cy="1219200"/>
          </a:xfrm>
          <a:prstGeom prst="rect">
            <a:avLst/>
          </a:prstGeom>
        </p:spPr>
        <p:txBody>
          <a:bodyPr lIns="0" tIns="0" rIns="0" bIns="0" rtlCol="0" anchor="t">
            <a:spAutoFit/>
          </a:bodyPr>
          <a:lstStyle/>
          <a:p>
            <a:pPr algn="ctr">
              <a:lnSpc>
                <a:spcPts val="9600"/>
              </a:lnSpc>
            </a:pPr>
            <a:r>
              <a:rPr lang="en-US" sz="8000">
                <a:solidFill>
                  <a:srgbClr val="000000"/>
                </a:solidFill>
                <a:latin typeface="Prompt Bold"/>
              </a:rPr>
              <a:t>SAT and ACT</a:t>
            </a:r>
          </a:p>
        </p:txBody>
      </p:sp>
      <p:grpSp>
        <p:nvGrpSpPr>
          <p:cNvPr id="3" name="Group 3"/>
          <p:cNvGrpSpPr/>
          <p:nvPr/>
        </p:nvGrpSpPr>
        <p:grpSpPr>
          <a:xfrm>
            <a:off x="67895" y="1875059"/>
            <a:ext cx="9482840" cy="7654398"/>
            <a:chOff x="0" y="0"/>
            <a:chExt cx="12643787" cy="10205864"/>
          </a:xfrm>
        </p:grpSpPr>
        <p:sp>
          <p:nvSpPr>
            <p:cNvPr id="4" name="Freeform 4"/>
            <p:cNvSpPr/>
            <p:nvPr/>
          </p:nvSpPr>
          <p:spPr>
            <a:xfrm>
              <a:off x="0" y="723024"/>
              <a:ext cx="12643787" cy="9482840"/>
            </a:xfrm>
            <a:custGeom>
              <a:avLst/>
              <a:gdLst/>
              <a:ahLst/>
              <a:cxnLst/>
              <a:rect l="l" t="t" r="r" b="b"/>
              <a:pathLst>
                <a:path w="12643787" h="9482840">
                  <a:moveTo>
                    <a:pt x="0" y="0"/>
                  </a:moveTo>
                  <a:lnTo>
                    <a:pt x="12643787" y="0"/>
                  </a:lnTo>
                  <a:lnTo>
                    <a:pt x="12643787" y="9482840"/>
                  </a:lnTo>
                  <a:lnTo>
                    <a:pt x="0" y="9482840"/>
                  </a:lnTo>
                  <a:lnTo>
                    <a:pt x="0" y="0"/>
                  </a:lnTo>
                  <a:close/>
                </a:path>
              </a:pathLst>
            </a:custGeom>
            <a:blipFill>
              <a:blip r:embed="rId3"/>
              <a:stretch>
                <a:fillRect/>
              </a:stretch>
            </a:blipFill>
          </p:spPr>
        </p:sp>
        <p:sp>
          <p:nvSpPr>
            <p:cNvPr id="5" name="Freeform 5"/>
            <p:cNvSpPr/>
            <p:nvPr/>
          </p:nvSpPr>
          <p:spPr>
            <a:xfrm rot="-183932">
              <a:off x="3898097" y="143868"/>
              <a:ext cx="5431943" cy="1925871"/>
            </a:xfrm>
            <a:custGeom>
              <a:avLst/>
              <a:gdLst/>
              <a:ahLst/>
              <a:cxnLst/>
              <a:rect l="l" t="t" r="r" b="b"/>
              <a:pathLst>
                <a:path w="5431943" h="1925871">
                  <a:moveTo>
                    <a:pt x="0" y="0"/>
                  </a:moveTo>
                  <a:lnTo>
                    <a:pt x="5431943" y="0"/>
                  </a:lnTo>
                  <a:lnTo>
                    <a:pt x="5431943" y="1925870"/>
                  </a:lnTo>
                  <a:lnTo>
                    <a:pt x="0" y="19258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a:off x="9713048" y="137163"/>
            <a:ext cx="8394590" cy="10012674"/>
          </a:xfrm>
          <a:custGeom>
            <a:avLst/>
            <a:gdLst/>
            <a:ahLst/>
            <a:cxnLst/>
            <a:rect l="l" t="t" r="r" b="b"/>
            <a:pathLst>
              <a:path w="8394590" h="10012674">
                <a:moveTo>
                  <a:pt x="0" y="0"/>
                </a:moveTo>
                <a:lnTo>
                  <a:pt x="8394590" y="0"/>
                </a:lnTo>
                <a:lnTo>
                  <a:pt x="8394590" y="10012674"/>
                </a:lnTo>
                <a:lnTo>
                  <a:pt x="0" y="10012674"/>
                </a:lnTo>
                <a:lnTo>
                  <a:pt x="0" y="0"/>
                </a:lnTo>
                <a:close/>
              </a:path>
            </a:pathLst>
          </a:custGeom>
          <a:blipFill>
            <a:blip r:embed="rId6"/>
            <a:stretch>
              <a:fillRect l="-198" r="-198"/>
            </a:stretch>
          </a:blipFill>
        </p:spPr>
      </p:sp>
      <p:sp>
        <p:nvSpPr>
          <p:cNvPr id="7" name="TextBox 7"/>
          <p:cNvSpPr txBox="1"/>
          <p:nvPr/>
        </p:nvSpPr>
        <p:spPr>
          <a:xfrm>
            <a:off x="561943" y="3875219"/>
            <a:ext cx="8494746" cy="4495800"/>
          </a:xfrm>
          <a:prstGeom prst="rect">
            <a:avLst/>
          </a:prstGeom>
        </p:spPr>
        <p:txBody>
          <a:bodyPr lIns="0" tIns="0" rIns="0" bIns="0" rtlCol="0" anchor="t">
            <a:spAutoFit/>
          </a:bodyPr>
          <a:lstStyle/>
          <a:p>
            <a:pPr algn="ctr">
              <a:lnSpc>
                <a:spcPts val="2700"/>
              </a:lnSpc>
            </a:pPr>
            <a:r>
              <a:rPr lang="en-US" sz="3000" spc="28">
                <a:solidFill>
                  <a:srgbClr val="000000"/>
                </a:solidFill>
                <a:latin typeface="TT Rounds Condensed"/>
              </a:rPr>
              <a:t>SAT/ACT can be taken multiple times ​</a:t>
            </a:r>
          </a:p>
          <a:p>
            <a:pPr algn="ctr">
              <a:lnSpc>
                <a:spcPts val="2700"/>
              </a:lnSpc>
            </a:pPr>
            <a:endParaRPr lang="en-US" sz="3000" spc="28">
              <a:solidFill>
                <a:srgbClr val="000000"/>
              </a:solidFill>
              <a:latin typeface="TT Rounds Condensed"/>
            </a:endParaRPr>
          </a:p>
          <a:p>
            <a:pPr algn="ctr">
              <a:lnSpc>
                <a:spcPts val="2700"/>
              </a:lnSpc>
            </a:pPr>
            <a:r>
              <a:rPr lang="en-US" sz="3000" spc="28">
                <a:solidFill>
                  <a:srgbClr val="000000"/>
                </a:solidFill>
                <a:latin typeface="TT Rounds Condensed"/>
              </a:rPr>
              <a:t>​</a:t>
            </a:r>
          </a:p>
          <a:p>
            <a:pPr algn="ctr">
              <a:lnSpc>
                <a:spcPts val="2700"/>
              </a:lnSpc>
            </a:pPr>
            <a:r>
              <a:rPr lang="en-US" sz="3000" spc="28">
                <a:solidFill>
                  <a:srgbClr val="000000"/>
                </a:solidFill>
                <a:latin typeface="TT Rounds Condensed"/>
              </a:rPr>
              <a:t>Usually required to apply to colleges and universities (not required for technical colleges) ​</a:t>
            </a:r>
          </a:p>
          <a:p>
            <a:pPr algn="ctr">
              <a:lnSpc>
                <a:spcPts val="2700"/>
              </a:lnSpc>
            </a:pPr>
            <a:endParaRPr lang="en-US" sz="3000" spc="28">
              <a:solidFill>
                <a:srgbClr val="000000"/>
              </a:solidFill>
              <a:latin typeface="TT Rounds Condensed"/>
            </a:endParaRPr>
          </a:p>
          <a:p>
            <a:pPr algn="ctr">
              <a:lnSpc>
                <a:spcPts val="2700"/>
              </a:lnSpc>
            </a:pPr>
            <a:r>
              <a:rPr lang="en-US" sz="3000" spc="28">
                <a:solidFill>
                  <a:srgbClr val="000000"/>
                </a:solidFill>
                <a:latin typeface="TT Rounds Condensed"/>
              </a:rPr>
              <a:t>​</a:t>
            </a:r>
          </a:p>
          <a:p>
            <a:pPr algn="ctr">
              <a:lnSpc>
                <a:spcPts val="2700"/>
              </a:lnSpc>
            </a:pPr>
            <a:r>
              <a:rPr lang="en-US" sz="3000" spc="28">
                <a:solidFill>
                  <a:srgbClr val="000000"/>
                </a:solidFill>
                <a:latin typeface="TT Rounds Condensed"/>
              </a:rPr>
              <a:t>College-bound Seniors should try to take fall semester, if possible, to meet application deadlines ​</a:t>
            </a:r>
          </a:p>
          <a:p>
            <a:pPr algn="ctr">
              <a:lnSpc>
                <a:spcPts val="2700"/>
              </a:lnSpc>
            </a:pPr>
            <a:endParaRPr lang="en-US" sz="3000" spc="28">
              <a:solidFill>
                <a:srgbClr val="000000"/>
              </a:solidFill>
              <a:latin typeface="TT Rounds Condensed"/>
            </a:endParaRPr>
          </a:p>
          <a:p>
            <a:pPr algn="ctr">
              <a:lnSpc>
                <a:spcPts val="2700"/>
              </a:lnSpc>
            </a:pPr>
            <a:r>
              <a:rPr lang="en-US" sz="3000" spc="28">
                <a:solidFill>
                  <a:srgbClr val="000000"/>
                </a:solidFill>
                <a:latin typeface="TT Rounds Condensed"/>
              </a:rPr>
              <a:t>​</a:t>
            </a:r>
          </a:p>
          <a:p>
            <a:pPr algn="ctr">
              <a:lnSpc>
                <a:spcPts val="2700"/>
              </a:lnSpc>
            </a:pPr>
            <a:r>
              <a:rPr lang="en-US" sz="3000" spc="28">
                <a:solidFill>
                  <a:srgbClr val="000000"/>
                </a:solidFill>
                <a:latin typeface="TT Rounds Condensed"/>
              </a:rPr>
              <a:t>SAT vs. ACT:  both are recognized at MOST colleges and universities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382F4"/>
        </a:solidFill>
        <a:effectLst/>
      </p:bgPr>
    </p:bg>
    <p:spTree>
      <p:nvGrpSpPr>
        <p:cNvPr id="1" name=""/>
        <p:cNvGrpSpPr/>
        <p:nvPr/>
      </p:nvGrpSpPr>
      <p:grpSpPr>
        <a:xfrm>
          <a:off x="0" y="0"/>
          <a:ext cx="0" cy="0"/>
          <a:chOff x="0" y="0"/>
          <a:chExt cx="0" cy="0"/>
        </a:xfrm>
      </p:grpSpPr>
      <p:sp>
        <p:nvSpPr>
          <p:cNvPr id="2" name="Freeform 2"/>
          <p:cNvSpPr/>
          <p:nvPr/>
        </p:nvSpPr>
        <p:spPr>
          <a:xfrm>
            <a:off x="-200743" y="-205602"/>
            <a:ext cx="9279153" cy="16682505"/>
          </a:xfrm>
          <a:custGeom>
            <a:avLst/>
            <a:gdLst/>
            <a:ahLst/>
            <a:cxnLst/>
            <a:rect l="l" t="t" r="r" b="b"/>
            <a:pathLst>
              <a:path w="9279153" h="16682505">
                <a:moveTo>
                  <a:pt x="0" y="0"/>
                </a:moveTo>
                <a:lnTo>
                  <a:pt x="9279153" y="0"/>
                </a:lnTo>
                <a:lnTo>
                  <a:pt x="9279153" y="16682505"/>
                </a:lnTo>
                <a:lnTo>
                  <a:pt x="0" y="16682505"/>
                </a:lnTo>
                <a:lnTo>
                  <a:pt x="0" y="0"/>
                </a:lnTo>
                <a:close/>
              </a:path>
            </a:pathLst>
          </a:custGeom>
          <a:blipFill>
            <a:blip r:embed="rId3">
              <a:extLst>
                <a:ext uri="{96DAC541-7B7A-43D3-8B79-37D633B846F1}">
                  <asvg:svgBlip xmlns:asvg="http://schemas.microsoft.com/office/drawing/2016/SVG/main" r:embed="rId4"/>
                </a:ext>
              </a:extLst>
            </a:blip>
            <a:stretch>
              <a:fillRect t="-1056" r="-94662" b="-7218"/>
            </a:stretch>
          </a:blipFill>
        </p:spPr>
      </p:sp>
      <p:sp>
        <p:nvSpPr>
          <p:cNvPr id="3" name="Freeform 3"/>
          <p:cNvSpPr/>
          <p:nvPr/>
        </p:nvSpPr>
        <p:spPr>
          <a:xfrm>
            <a:off x="1028700" y="8037576"/>
            <a:ext cx="7315200" cy="2441448"/>
          </a:xfrm>
          <a:custGeom>
            <a:avLst/>
            <a:gdLst/>
            <a:ahLst/>
            <a:cxnLst/>
            <a:rect l="l" t="t" r="r" b="b"/>
            <a:pathLst>
              <a:path w="7315200" h="2441448">
                <a:moveTo>
                  <a:pt x="0" y="0"/>
                </a:moveTo>
                <a:lnTo>
                  <a:pt x="7315200" y="0"/>
                </a:lnTo>
                <a:lnTo>
                  <a:pt x="7315200" y="2441448"/>
                </a:lnTo>
                <a:lnTo>
                  <a:pt x="0" y="24414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TextBox 4"/>
          <p:cNvSpPr txBox="1"/>
          <p:nvPr/>
        </p:nvSpPr>
        <p:spPr>
          <a:xfrm>
            <a:off x="1571014" y="305841"/>
            <a:ext cx="5232198" cy="1251931"/>
          </a:xfrm>
          <a:prstGeom prst="rect">
            <a:avLst/>
          </a:prstGeom>
        </p:spPr>
        <p:txBody>
          <a:bodyPr lIns="0" tIns="0" rIns="0" bIns="0" rtlCol="0" anchor="t">
            <a:spAutoFit/>
          </a:bodyPr>
          <a:lstStyle/>
          <a:p>
            <a:pPr algn="ctr">
              <a:lnSpc>
                <a:spcPts val="4966"/>
              </a:lnSpc>
            </a:pPr>
            <a:r>
              <a:rPr lang="en-US" sz="4138">
                <a:solidFill>
                  <a:srgbClr val="FFFFFF"/>
                </a:solidFill>
                <a:latin typeface="Prompt Bold"/>
              </a:rPr>
              <a:t>What are Colleges Looking For?</a:t>
            </a:r>
          </a:p>
        </p:txBody>
      </p:sp>
      <p:sp>
        <p:nvSpPr>
          <p:cNvPr id="5" name="TextBox 5"/>
          <p:cNvSpPr txBox="1"/>
          <p:nvPr/>
        </p:nvSpPr>
        <p:spPr>
          <a:xfrm>
            <a:off x="10617647" y="305841"/>
            <a:ext cx="6075481" cy="722859"/>
          </a:xfrm>
          <a:prstGeom prst="rect">
            <a:avLst/>
          </a:prstGeom>
        </p:spPr>
        <p:txBody>
          <a:bodyPr lIns="0" tIns="0" rIns="0" bIns="0" rtlCol="0" anchor="t">
            <a:spAutoFit/>
          </a:bodyPr>
          <a:lstStyle/>
          <a:p>
            <a:pPr algn="ctr">
              <a:lnSpc>
                <a:spcPts val="5766"/>
              </a:lnSpc>
            </a:pPr>
            <a:r>
              <a:rPr lang="en-US" sz="4805">
                <a:solidFill>
                  <a:srgbClr val="000000"/>
                </a:solidFill>
                <a:latin typeface="Prompt Bold"/>
              </a:rPr>
              <a:t>What is Rigor?</a:t>
            </a:r>
          </a:p>
        </p:txBody>
      </p:sp>
      <p:sp>
        <p:nvSpPr>
          <p:cNvPr id="6" name="TextBox 6"/>
          <p:cNvSpPr txBox="1"/>
          <p:nvPr/>
        </p:nvSpPr>
        <p:spPr>
          <a:xfrm>
            <a:off x="367755" y="1703990"/>
            <a:ext cx="8403404" cy="6155690"/>
          </a:xfrm>
          <a:prstGeom prst="rect">
            <a:avLst/>
          </a:prstGeom>
        </p:spPr>
        <p:txBody>
          <a:bodyPr lIns="0" tIns="0" rIns="0" bIns="0" rtlCol="0" anchor="t">
            <a:spAutoFit/>
          </a:bodyPr>
          <a:lstStyle/>
          <a:p>
            <a:pPr marL="626111" lvl="1" indent="-313055">
              <a:lnSpc>
                <a:spcPts val="4060"/>
              </a:lnSpc>
              <a:buFont typeface="Arial"/>
              <a:buChar char="•"/>
            </a:pPr>
            <a:r>
              <a:rPr lang="en-US" sz="2900" spc="27">
                <a:solidFill>
                  <a:srgbClr val="FFFFFF"/>
                </a:solidFill>
                <a:latin typeface="TT Rounds Condensed"/>
              </a:rPr>
              <a:t>Colleges look for students who are growing throughout their high school careers.​</a:t>
            </a:r>
          </a:p>
          <a:p>
            <a:pPr marL="626111" lvl="1" indent="-313055">
              <a:lnSpc>
                <a:spcPts val="4060"/>
              </a:lnSpc>
              <a:buFont typeface="Arial"/>
              <a:buChar char="•"/>
            </a:pPr>
            <a:r>
              <a:rPr lang="en-US" sz="2900" spc="27">
                <a:solidFill>
                  <a:srgbClr val="FFFFFF"/>
                </a:solidFill>
                <a:latin typeface="TT Rounds Condensed"/>
              </a:rPr>
              <a:t>Many colleges look at a student’s unweighted GPA. Weighted GPA is primarily used for class rank.​</a:t>
            </a:r>
          </a:p>
          <a:p>
            <a:pPr marL="626111" lvl="1" indent="-313055">
              <a:lnSpc>
                <a:spcPts val="4060"/>
              </a:lnSpc>
              <a:buFont typeface="Arial"/>
              <a:buChar char="•"/>
            </a:pPr>
            <a:r>
              <a:rPr lang="en-US" sz="2900" spc="27">
                <a:solidFill>
                  <a:srgbClr val="FFFFFF"/>
                </a:solidFill>
                <a:latin typeface="TT Rounds Condensed"/>
              </a:rPr>
              <a:t>Colleges look at SAT and ACT scores. There is no standard preference from one test to the other, but you should look at a few potential colleges and see if they have a preference.​</a:t>
            </a:r>
          </a:p>
          <a:p>
            <a:pPr marL="626111" lvl="1" indent="-313055">
              <a:lnSpc>
                <a:spcPts val="4060"/>
              </a:lnSpc>
              <a:buFont typeface="Arial"/>
              <a:buChar char="•"/>
            </a:pPr>
            <a:r>
              <a:rPr lang="en-US" sz="2900" spc="27">
                <a:solidFill>
                  <a:srgbClr val="FFFFFF"/>
                </a:solidFill>
                <a:latin typeface="TT Rounds Condensed"/>
              </a:rPr>
              <a:t>Colleges look to see what extracurricular activities a student is involved in and how consistently they show involvement in their community. Colleges are looking for depth, not a laundry list.​</a:t>
            </a:r>
          </a:p>
        </p:txBody>
      </p:sp>
      <p:sp>
        <p:nvSpPr>
          <p:cNvPr id="7" name="TextBox 7"/>
          <p:cNvSpPr txBox="1"/>
          <p:nvPr/>
        </p:nvSpPr>
        <p:spPr>
          <a:xfrm>
            <a:off x="8957580" y="1045210"/>
            <a:ext cx="9022775" cy="9241790"/>
          </a:xfrm>
          <a:prstGeom prst="rect">
            <a:avLst/>
          </a:prstGeom>
        </p:spPr>
        <p:txBody>
          <a:bodyPr lIns="0" tIns="0" rIns="0" bIns="0" rtlCol="0" anchor="t">
            <a:spAutoFit/>
          </a:bodyPr>
          <a:lstStyle/>
          <a:p>
            <a:pPr marL="626111" lvl="1" indent="-313055">
              <a:lnSpc>
                <a:spcPts val="4060"/>
              </a:lnSpc>
              <a:buFont typeface="Arial"/>
              <a:buChar char="•"/>
            </a:pPr>
            <a:r>
              <a:rPr lang="en-US" sz="2900" spc="27">
                <a:solidFill>
                  <a:srgbClr val="000000"/>
                </a:solidFill>
                <a:latin typeface="TT Rounds Condensed"/>
              </a:rPr>
              <a:t>Colleges will use 9th grade as a baseline year to assess where a student started. ​</a:t>
            </a:r>
          </a:p>
          <a:p>
            <a:pPr marL="626111" lvl="1" indent="-313055">
              <a:lnSpc>
                <a:spcPts val="4060"/>
              </a:lnSpc>
              <a:buFont typeface="Arial"/>
              <a:buChar char="•"/>
            </a:pPr>
            <a:r>
              <a:rPr lang="en-US" sz="2900" spc="27">
                <a:solidFill>
                  <a:srgbClr val="000000"/>
                </a:solidFill>
                <a:latin typeface="TT Rounds Condensed"/>
              </a:rPr>
              <a:t>It is assumed that from 9th – 12th grade classes will increase in difficulty. Grades should show growth as difficulty increases. This is rigor. ​</a:t>
            </a:r>
          </a:p>
          <a:p>
            <a:pPr marL="626111" lvl="1" indent="-313055">
              <a:lnSpc>
                <a:spcPts val="4060"/>
              </a:lnSpc>
              <a:buFont typeface="Arial"/>
              <a:buChar char="•"/>
            </a:pPr>
            <a:r>
              <a:rPr lang="en-US" sz="2900" spc="27">
                <a:solidFill>
                  <a:srgbClr val="000000"/>
                </a:solidFill>
                <a:latin typeface="TT Rounds Condensed"/>
              </a:rPr>
              <a:t>Honors and AP offerings do increase rigor, but there are some things to keep in mind when planning for advanced classes. ​</a:t>
            </a:r>
          </a:p>
          <a:p>
            <a:pPr marL="626111" lvl="1" indent="-313055">
              <a:lnSpc>
                <a:spcPts val="4060"/>
              </a:lnSpc>
              <a:buFont typeface="Arial"/>
              <a:buChar char="•"/>
            </a:pPr>
            <a:r>
              <a:rPr lang="en-US" sz="2900" spc="27">
                <a:solidFill>
                  <a:srgbClr val="000000"/>
                </a:solidFill>
                <a:latin typeface="TT Rounds Condensed"/>
              </a:rPr>
              <a:t>Student A who maintains an A average from 9th grade on-level math to 10th grade math is keeping up with expected rigor. ​</a:t>
            </a:r>
          </a:p>
          <a:p>
            <a:pPr marL="626111" lvl="1" indent="-313055">
              <a:lnSpc>
                <a:spcPts val="4060"/>
              </a:lnSpc>
              <a:buFont typeface="Arial"/>
              <a:buChar char="•"/>
            </a:pPr>
            <a:r>
              <a:rPr lang="en-US" sz="2900" spc="27">
                <a:solidFill>
                  <a:srgbClr val="000000"/>
                </a:solidFill>
                <a:latin typeface="TT Rounds Condensed"/>
              </a:rPr>
              <a:t>Student B who earns an A average in 9th grade math but a C in 10th grade AP math does not show they are keeping up with expected rigor. ​</a:t>
            </a:r>
          </a:p>
          <a:p>
            <a:pPr marL="626111" lvl="1" indent="-313055">
              <a:lnSpc>
                <a:spcPts val="4060"/>
              </a:lnSpc>
              <a:buFont typeface="Arial"/>
              <a:buChar char="•"/>
            </a:pPr>
            <a:r>
              <a:rPr lang="en-US" sz="2900" spc="27">
                <a:solidFill>
                  <a:srgbClr val="000000"/>
                </a:solidFill>
                <a:latin typeface="TT Rounds Condensed"/>
              </a:rPr>
              <a:t>Student C who earns an A average in 9th grade math and an A in 10th grade Honors math is showing expected rigor and will also show higher than expected growth by participating in the honors level course.​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BF66"/>
        </a:solidFill>
        <a:effectLst/>
      </p:bgPr>
    </p:bg>
    <p:spTree>
      <p:nvGrpSpPr>
        <p:cNvPr id="1" name=""/>
        <p:cNvGrpSpPr/>
        <p:nvPr/>
      </p:nvGrpSpPr>
      <p:grpSpPr>
        <a:xfrm>
          <a:off x="0" y="0"/>
          <a:ext cx="0" cy="0"/>
          <a:chOff x="0" y="0"/>
          <a:chExt cx="0" cy="0"/>
        </a:xfrm>
      </p:grpSpPr>
      <p:grpSp>
        <p:nvGrpSpPr>
          <p:cNvPr id="2" name="Group 2"/>
          <p:cNvGrpSpPr/>
          <p:nvPr/>
        </p:nvGrpSpPr>
        <p:grpSpPr>
          <a:xfrm>
            <a:off x="124853" y="2334104"/>
            <a:ext cx="7754748" cy="2969116"/>
            <a:chOff x="0" y="0"/>
            <a:chExt cx="2623211" cy="1004368"/>
          </a:xfrm>
        </p:grpSpPr>
        <p:sp>
          <p:nvSpPr>
            <p:cNvPr id="3" name="Freeform 3"/>
            <p:cNvSpPr/>
            <p:nvPr/>
          </p:nvSpPr>
          <p:spPr>
            <a:xfrm>
              <a:off x="0" y="0"/>
              <a:ext cx="2623211" cy="1004368"/>
            </a:xfrm>
            <a:custGeom>
              <a:avLst/>
              <a:gdLst/>
              <a:ahLst/>
              <a:cxnLst/>
              <a:rect l="l" t="t" r="r" b="b"/>
              <a:pathLst>
                <a:path w="2623211" h="1004368">
                  <a:moveTo>
                    <a:pt x="2498751" y="1004368"/>
                  </a:moveTo>
                  <a:lnTo>
                    <a:pt x="124460" y="1004368"/>
                  </a:lnTo>
                  <a:cubicBezTo>
                    <a:pt x="55880" y="1004368"/>
                    <a:pt x="0" y="948488"/>
                    <a:pt x="0" y="879908"/>
                  </a:cubicBezTo>
                  <a:lnTo>
                    <a:pt x="0" y="124460"/>
                  </a:lnTo>
                  <a:cubicBezTo>
                    <a:pt x="0" y="55880"/>
                    <a:pt x="55880" y="0"/>
                    <a:pt x="124460" y="0"/>
                  </a:cubicBezTo>
                  <a:lnTo>
                    <a:pt x="2498751" y="0"/>
                  </a:lnTo>
                  <a:cubicBezTo>
                    <a:pt x="2567331" y="0"/>
                    <a:pt x="2623211" y="55880"/>
                    <a:pt x="2623211" y="124460"/>
                  </a:cubicBezTo>
                  <a:lnTo>
                    <a:pt x="2623211" y="879908"/>
                  </a:lnTo>
                  <a:cubicBezTo>
                    <a:pt x="2623211" y="948488"/>
                    <a:pt x="2567331" y="1004368"/>
                    <a:pt x="2498751" y="1004368"/>
                  </a:cubicBezTo>
                  <a:close/>
                </a:path>
              </a:pathLst>
            </a:custGeom>
            <a:solidFill>
              <a:srgbClr val="FFFFFF"/>
            </a:solidFill>
          </p:spPr>
        </p:sp>
      </p:grpSp>
      <p:grpSp>
        <p:nvGrpSpPr>
          <p:cNvPr id="4" name="Group 4"/>
          <p:cNvGrpSpPr/>
          <p:nvPr/>
        </p:nvGrpSpPr>
        <p:grpSpPr>
          <a:xfrm>
            <a:off x="382516" y="6376564"/>
            <a:ext cx="7497085" cy="3508787"/>
            <a:chOff x="0" y="0"/>
            <a:chExt cx="2448891" cy="1146130"/>
          </a:xfrm>
        </p:grpSpPr>
        <p:sp>
          <p:nvSpPr>
            <p:cNvPr id="5" name="Freeform 5"/>
            <p:cNvSpPr/>
            <p:nvPr/>
          </p:nvSpPr>
          <p:spPr>
            <a:xfrm>
              <a:off x="0" y="0"/>
              <a:ext cx="2448891" cy="1146130"/>
            </a:xfrm>
            <a:custGeom>
              <a:avLst/>
              <a:gdLst/>
              <a:ahLst/>
              <a:cxnLst/>
              <a:rect l="l" t="t" r="r" b="b"/>
              <a:pathLst>
                <a:path w="2448891" h="1146130">
                  <a:moveTo>
                    <a:pt x="2324431" y="1146130"/>
                  </a:moveTo>
                  <a:lnTo>
                    <a:pt x="124460" y="1146130"/>
                  </a:lnTo>
                  <a:cubicBezTo>
                    <a:pt x="55880" y="1146130"/>
                    <a:pt x="0" y="1090250"/>
                    <a:pt x="0" y="1021670"/>
                  </a:cubicBezTo>
                  <a:lnTo>
                    <a:pt x="0" y="124460"/>
                  </a:lnTo>
                  <a:cubicBezTo>
                    <a:pt x="0" y="55880"/>
                    <a:pt x="55880" y="0"/>
                    <a:pt x="124460" y="0"/>
                  </a:cubicBezTo>
                  <a:lnTo>
                    <a:pt x="2324431" y="0"/>
                  </a:lnTo>
                  <a:cubicBezTo>
                    <a:pt x="2393011" y="0"/>
                    <a:pt x="2448891" y="55880"/>
                    <a:pt x="2448891" y="124460"/>
                  </a:cubicBezTo>
                  <a:lnTo>
                    <a:pt x="2448891" y="1021670"/>
                  </a:lnTo>
                  <a:cubicBezTo>
                    <a:pt x="2448891" y="1090250"/>
                    <a:pt x="2393011" y="1146130"/>
                    <a:pt x="2324431" y="1146130"/>
                  </a:cubicBezTo>
                  <a:close/>
                </a:path>
              </a:pathLst>
            </a:custGeom>
            <a:solidFill>
              <a:srgbClr val="FFFFFF"/>
            </a:solidFill>
          </p:spPr>
        </p:sp>
      </p:grpSp>
      <p:sp>
        <p:nvSpPr>
          <p:cNvPr id="6" name="Freeform 6"/>
          <p:cNvSpPr/>
          <p:nvPr/>
        </p:nvSpPr>
        <p:spPr>
          <a:xfrm>
            <a:off x="2054724" y="1516853"/>
            <a:ext cx="3895007" cy="1203911"/>
          </a:xfrm>
          <a:custGeom>
            <a:avLst/>
            <a:gdLst/>
            <a:ahLst/>
            <a:cxnLst/>
            <a:rect l="l" t="t" r="r" b="b"/>
            <a:pathLst>
              <a:path w="3895007" h="1203911">
                <a:moveTo>
                  <a:pt x="0" y="0"/>
                </a:moveTo>
                <a:lnTo>
                  <a:pt x="3895007" y="0"/>
                </a:lnTo>
                <a:lnTo>
                  <a:pt x="3895007" y="1203911"/>
                </a:lnTo>
                <a:lnTo>
                  <a:pt x="0" y="12039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2061352" y="5611520"/>
            <a:ext cx="4146000" cy="1326720"/>
          </a:xfrm>
          <a:custGeom>
            <a:avLst/>
            <a:gdLst/>
            <a:ahLst/>
            <a:cxnLst/>
            <a:rect l="l" t="t" r="r" b="b"/>
            <a:pathLst>
              <a:path w="4146000" h="1326720">
                <a:moveTo>
                  <a:pt x="0" y="0"/>
                </a:moveTo>
                <a:lnTo>
                  <a:pt x="4146001" y="0"/>
                </a:lnTo>
                <a:lnTo>
                  <a:pt x="4146001" y="1326720"/>
                </a:lnTo>
                <a:lnTo>
                  <a:pt x="0" y="13267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382516" y="122105"/>
            <a:ext cx="17497581" cy="1089948"/>
          </a:xfrm>
          <a:prstGeom prst="rect">
            <a:avLst/>
          </a:prstGeom>
        </p:spPr>
        <p:txBody>
          <a:bodyPr lIns="0" tIns="0" rIns="0" bIns="0" rtlCol="0" anchor="t">
            <a:spAutoFit/>
          </a:bodyPr>
          <a:lstStyle/>
          <a:p>
            <a:pPr>
              <a:lnSpc>
                <a:spcPts val="8507"/>
              </a:lnSpc>
            </a:pPr>
            <a:r>
              <a:rPr lang="en-US" sz="7089">
                <a:solidFill>
                  <a:srgbClr val="000000"/>
                </a:solidFill>
                <a:latin typeface="Prompt Bold"/>
              </a:rPr>
              <a:t>Technical, 2 Year, or 4 Year College?</a:t>
            </a:r>
          </a:p>
        </p:txBody>
      </p:sp>
      <p:sp>
        <p:nvSpPr>
          <p:cNvPr id="9" name="TextBox 9"/>
          <p:cNvSpPr txBox="1"/>
          <p:nvPr/>
        </p:nvSpPr>
        <p:spPr>
          <a:xfrm>
            <a:off x="8164661" y="4090946"/>
            <a:ext cx="10137700" cy="4906010"/>
          </a:xfrm>
          <a:prstGeom prst="rect">
            <a:avLst/>
          </a:prstGeom>
        </p:spPr>
        <p:txBody>
          <a:bodyPr lIns="0" tIns="0" rIns="0" bIns="0" rtlCol="0" anchor="t">
            <a:spAutoFit/>
          </a:bodyPr>
          <a:lstStyle/>
          <a:p>
            <a:pPr algn="ctr">
              <a:lnSpc>
                <a:spcPts val="5179"/>
              </a:lnSpc>
              <a:spcBef>
                <a:spcPct val="0"/>
              </a:spcBef>
            </a:pPr>
            <a:r>
              <a:rPr lang="en-US" sz="3699" spc="34">
                <a:solidFill>
                  <a:srgbClr val="000000"/>
                </a:solidFill>
                <a:latin typeface="TT Rounds Condensed Bold"/>
              </a:rPr>
              <a:t>4 Year College:</a:t>
            </a:r>
          </a:p>
          <a:p>
            <a:pPr>
              <a:lnSpc>
                <a:spcPts val="4200"/>
              </a:lnSpc>
              <a:spcBef>
                <a:spcPct val="0"/>
              </a:spcBef>
            </a:pPr>
            <a:r>
              <a:rPr lang="en-US" sz="3000" spc="28">
                <a:solidFill>
                  <a:srgbClr val="000000"/>
                </a:solidFill>
                <a:latin typeface="TT Rounds Condensed"/>
              </a:rPr>
              <a:t>Each college determines their minimum entrance requirements.​</a:t>
            </a:r>
          </a:p>
          <a:p>
            <a:pPr marL="647700" lvl="1" indent="-323850">
              <a:lnSpc>
                <a:spcPts val="4200"/>
              </a:lnSpc>
              <a:buFont typeface="Arial"/>
              <a:buChar char="•"/>
            </a:pPr>
            <a:r>
              <a:rPr lang="en-US" sz="3000" spc="28">
                <a:solidFill>
                  <a:srgbClr val="000000"/>
                </a:solidFill>
                <a:latin typeface="TT Rounds Condensed"/>
              </a:rPr>
              <a:t>Minimum GPA​</a:t>
            </a:r>
          </a:p>
          <a:p>
            <a:pPr marL="647700" lvl="1" indent="-323850">
              <a:lnSpc>
                <a:spcPts val="4200"/>
              </a:lnSpc>
              <a:buFont typeface="Arial"/>
              <a:buChar char="•"/>
            </a:pPr>
            <a:r>
              <a:rPr lang="en-US" sz="3000" spc="28">
                <a:solidFill>
                  <a:srgbClr val="000000"/>
                </a:solidFill>
                <a:latin typeface="TT Rounds Condensed"/>
              </a:rPr>
              <a:t>ACT or SAT scores​</a:t>
            </a:r>
          </a:p>
          <a:p>
            <a:pPr>
              <a:lnSpc>
                <a:spcPts val="4200"/>
              </a:lnSpc>
              <a:spcBef>
                <a:spcPct val="0"/>
              </a:spcBef>
            </a:pPr>
            <a:r>
              <a:rPr lang="en-US" sz="3000" u="sng" spc="28">
                <a:solidFill>
                  <a:srgbClr val="000000"/>
                </a:solidFill>
                <a:latin typeface="TT Rounds Condensed"/>
              </a:rPr>
              <a:t>Georgia 4-year colleges require:​</a:t>
            </a:r>
          </a:p>
          <a:p>
            <a:pPr marL="647700" lvl="1" indent="-323850">
              <a:lnSpc>
                <a:spcPts val="4200"/>
              </a:lnSpc>
              <a:buFont typeface="Arial"/>
              <a:buChar char="•"/>
            </a:pPr>
            <a:r>
              <a:rPr lang="en-US" sz="3000" spc="28">
                <a:solidFill>
                  <a:srgbClr val="000000"/>
                </a:solidFill>
                <a:latin typeface="TT Rounds Condensed Italics"/>
              </a:rPr>
              <a:t>College Preparatory Curriculum requirements (2 years world language)​</a:t>
            </a:r>
          </a:p>
          <a:p>
            <a:pPr marL="647700" lvl="1" indent="-323850">
              <a:lnSpc>
                <a:spcPts val="4200"/>
              </a:lnSpc>
              <a:buFont typeface="Arial"/>
              <a:buChar char="•"/>
            </a:pPr>
            <a:r>
              <a:rPr lang="en-US" sz="3000" spc="28">
                <a:solidFill>
                  <a:srgbClr val="000000"/>
                </a:solidFill>
                <a:latin typeface="TT Rounds Condensed Italics"/>
              </a:rPr>
              <a:t>Freshman Index requirement​</a:t>
            </a:r>
          </a:p>
          <a:p>
            <a:pPr marL="647700" lvl="1" indent="-323850">
              <a:lnSpc>
                <a:spcPts val="4200"/>
              </a:lnSpc>
              <a:buFont typeface="Arial"/>
              <a:buChar char="•"/>
            </a:pPr>
            <a:r>
              <a:rPr lang="en-US" sz="3000" spc="28">
                <a:solidFill>
                  <a:srgbClr val="000000"/>
                </a:solidFill>
                <a:latin typeface="TT Rounds Condensed Italics"/>
              </a:rPr>
              <a:t>Minimum results on Test Scores ​</a:t>
            </a:r>
          </a:p>
        </p:txBody>
      </p:sp>
      <p:sp>
        <p:nvSpPr>
          <p:cNvPr id="10" name="TextBox 10"/>
          <p:cNvSpPr txBox="1"/>
          <p:nvPr/>
        </p:nvSpPr>
        <p:spPr>
          <a:xfrm>
            <a:off x="-86988" y="2723287"/>
            <a:ext cx="8442681" cy="2124075"/>
          </a:xfrm>
          <a:prstGeom prst="rect">
            <a:avLst/>
          </a:prstGeom>
        </p:spPr>
        <p:txBody>
          <a:bodyPr lIns="0" tIns="0" rIns="0" bIns="0" rtlCol="0" anchor="t">
            <a:spAutoFit/>
          </a:bodyPr>
          <a:lstStyle/>
          <a:p>
            <a:pPr algn="ctr">
              <a:lnSpc>
                <a:spcPts val="4200"/>
              </a:lnSpc>
              <a:spcBef>
                <a:spcPct val="0"/>
              </a:spcBef>
            </a:pPr>
            <a:r>
              <a:rPr lang="en-US" sz="3000" spc="27">
                <a:solidFill>
                  <a:srgbClr val="000000"/>
                </a:solidFill>
                <a:latin typeface="TT Rounds Condensed"/>
              </a:rPr>
              <a:t>SAT/ACT not required. </a:t>
            </a:r>
          </a:p>
          <a:p>
            <a:pPr algn="ctr">
              <a:lnSpc>
                <a:spcPts val="4200"/>
              </a:lnSpc>
              <a:spcBef>
                <a:spcPct val="0"/>
              </a:spcBef>
            </a:pPr>
            <a:r>
              <a:rPr lang="en-US" sz="3000" spc="28">
                <a:solidFill>
                  <a:srgbClr val="000000"/>
                </a:solidFill>
                <a:latin typeface="TT Rounds Condensed"/>
              </a:rPr>
              <a:t>Use the Accuplacer exam for placement​</a:t>
            </a:r>
          </a:p>
          <a:p>
            <a:pPr algn="ctr">
              <a:lnSpc>
                <a:spcPts val="4200"/>
              </a:lnSpc>
              <a:spcBef>
                <a:spcPct val="0"/>
              </a:spcBef>
            </a:pPr>
            <a:r>
              <a:rPr lang="en-US" sz="3000" spc="28">
                <a:solidFill>
                  <a:srgbClr val="000000"/>
                </a:solidFill>
                <a:latin typeface="TT Rounds Condensed"/>
              </a:rPr>
              <a:t>Qualifies for HOPE Grant​</a:t>
            </a:r>
          </a:p>
          <a:p>
            <a:pPr algn="ctr">
              <a:lnSpc>
                <a:spcPts val="4200"/>
              </a:lnSpc>
              <a:spcBef>
                <a:spcPct val="0"/>
              </a:spcBef>
            </a:pPr>
            <a:r>
              <a:rPr lang="en-US" sz="3000" spc="28">
                <a:solidFill>
                  <a:srgbClr val="000000"/>
                </a:solidFill>
                <a:latin typeface="TT Rounds Condensed"/>
              </a:rPr>
              <a:t>Chattahoochee Tech is nearby</a:t>
            </a:r>
          </a:p>
        </p:txBody>
      </p:sp>
      <p:sp>
        <p:nvSpPr>
          <p:cNvPr id="11" name="TextBox 11"/>
          <p:cNvSpPr txBox="1"/>
          <p:nvPr/>
        </p:nvSpPr>
        <p:spPr>
          <a:xfrm>
            <a:off x="2744924" y="1777311"/>
            <a:ext cx="2430121" cy="907877"/>
          </a:xfrm>
          <a:prstGeom prst="rect">
            <a:avLst/>
          </a:prstGeom>
        </p:spPr>
        <p:txBody>
          <a:bodyPr lIns="0" tIns="0" rIns="0" bIns="0" rtlCol="0" anchor="t">
            <a:spAutoFit/>
          </a:bodyPr>
          <a:lstStyle/>
          <a:p>
            <a:pPr algn="ctr">
              <a:lnSpc>
                <a:spcPts val="3380"/>
              </a:lnSpc>
            </a:pPr>
            <a:r>
              <a:rPr lang="en-US" sz="4023">
                <a:solidFill>
                  <a:srgbClr val="000000"/>
                </a:solidFill>
                <a:latin typeface="Prompt Bold"/>
              </a:rPr>
              <a:t>Technical </a:t>
            </a:r>
          </a:p>
          <a:p>
            <a:pPr algn="ctr">
              <a:lnSpc>
                <a:spcPts val="3380"/>
              </a:lnSpc>
            </a:pPr>
            <a:r>
              <a:rPr lang="en-US" sz="4023">
                <a:solidFill>
                  <a:srgbClr val="000000"/>
                </a:solidFill>
                <a:latin typeface="Prompt Bold"/>
              </a:rPr>
              <a:t>College</a:t>
            </a:r>
          </a:p>
        </p:txBody>
      </p:sp>
      <p:sp>
        <p:nvSpPr>
          <p:cNvPr id="12" name="TextBox 12"/>
          <p:cNvSpPr txBox="1"/>
          <p:nvPr/>
        </p:nvSpPr>
        <p:spPr>
          <a:xfrm>
            <a:off x="2744924" y="5673304"/>
            <a:ext cx="3017765" cy="1336502"/>
          </a:xfrm>
          <a:prstGeom prst="rect">
            <a:avLst/>
          </a:prstGeom>
        </p:spPr>
        <p:txBody>
          <a:bodyPr lIns="0" tIns="0" rIns="0" bIns="0" rtlCol="0" anchor="t">
            <a:spAutoFit/>
          </a:bodyPr>
          <a:lstStyle/>
          <a:p>
            <a:pPr algn="ctr">
              <a:lnSpc>
                <a:spcPts val="3380"/>
              </a:lnSpc>
            </a:pPr>
            <a:r>
              <a:rPr lang="en-US" sz="4023">
                <a:solidFill>
                  <a:srgbClr val="000000"/>
                </a:solidFill>
                <a:latin typeface="Prompt Bold"/>
              </a:rPr>
              <a:t>2 Year</a:t>
            </a:r>
          </a:p>
          <a:p>
            <a:pPr algn="ctr">
              <a:lnSpc>
                <a:spcPts val="3380"/>
              </a:lnSpc>
            </a:pPr>
            <a:r>
              <a:rPr lang="en-US" sz="4023">
                <a:solidFill>
                  <a:srgbClr val="000000"/>
                </a:solidFill>
                <a:latin typeface="Prompt Bold"/>
              </a:rPr>
              <a:t>Community</a:t>
            </a:r>
          </a:p>
          <a:p>
            <a:pPr algn="ctr">
              <a:lnSpc>
                <a:spcPts val="3380"/>
              </a:lnSpc>
            </a:pPr>
            <a:r>
              <a:rPr lang="en-US" sz="4023">
                <a:solidFill>
                  <a:srgbClr val="000000"/>
                </a:solidFill>
                <a:latin typeface="Prompt Bold"/>
              </a:rPr>
              <a:t>College</a:t>
            </a:r>
          </a:p>
        </p:txBody>
      </p:sp>
      <p:sp>
        <p:nvSpPr>
          <p:cNvPr id="13" name="TextBox 13"/>
          <p:cNvSpPr txBox="1"/>
          <p:nvPr/>
        </p:nvSpPr>
        <p:spPr>
          <a:xfrm>
            <a:off x="687852" y="7009806"/>
            <a:ext cx="6886414" cy="2660441"/>
          </a:xfrm>
          <a:prstGeom prst="rect">
            <a:avLst/>
          </a:prstGeom>
        </p:spPr>
        <p:txBody>
          <a:bodyPr lIns="0" tIns="0" rIns="0" bIns="0" rtlCol="0" anchor="t">
            <a:spAutoFit/>
          </a:bodyPr>
          <a:lstStyle/>
          <a:p>
            <a:pPr algn="ctr">
              <a:lnSpc>
                <a:spcPts val="4204"/>
              </a:lnSpc>
              <a:spcBef>
                <a:spcPct val="0"/>
              </a:spcBef>
            </a:pPr>
            <a:r>
              <a:rPr lang="en-US" sz="3003" spc="27">
                <a:solidFill>
                  <a:srgbClr val="000000"/>
                </a:solidFill>
                <a:latin typeface="TT Rounds Condensed"/>
              </a:rPr>
              <a:t>SAT/ACT may not be required: </a:t>
            </a:r>
          </a:p>
          <a:p>
            <a:pPr algn="ctr">
              <a:lnSpc>
                <a:spcPts val="4204"/>
              </a:lnSpc>
              <a:spcBef>
                <a:spcPct val="0"/>
              </a:spcBef>
            </a:pPr>
            <a:r>
              <a:rPr lang="en-US" sz="3003" spc="28">
                <a:solidFill>
                  <a:srgbClr val="000000"/>
                </a:solidFill>
                <a:latin typeface="TT Rounds Condensed"/>
              </a:rPr>
              <a:t>Could use Accuplacer exam for placement​</a:t>
            </a:r>
          </a:p>
          <a:p>
            <a:pPr algn="ctr">
              <a:lnSpc>
                <a:spcPts val="4204"/>
              </a:lnSpc>
              <a:spcBef>
                <a:spcPct val="0"/>
              </a:spcBef>
            </a:pPr>
            <a:r>
              <a:rPr lang="en-US" sz="3003" spc="28">
                <a:solidFill>
                  <a:srgbClr val="000000"/>
                </a:solidFill>
                <a:latin typeface="TT Rounds Condensed"/>
              </a:rPr>
              <a:t>School determines minimum GPA​</a:t>
            </a:r>
          </a:p>
          <a:p>
            <a:pPr algn="ctr">
              <a:lnSpc>
                <a:spcPts val="4204"/>
              </a:lnSpc>
              <a:spcBef>
                <a:spcPct val="0"/>
              </a:spcBef>
            </a:pPr>
            <a:r>
              <a:rPr lang="en-US" sz="3003" spc="27">
                <a:solidFill>
                  <a:srgbClr val="000000"/>
                </a:solidFill>
                <a:latin typeface="TT Rounds Condensed"/>
              </a:rPr>
              <a:t>Nearby 2-year schools: </a:t>
            </a:r>
          </a:p>
          <a:p>
            <a:pPr algn="ctr">
              <a:lnSpc>
                <a:spcPts val="4204"/>
              </a:lnSpc>
              <a:spcBef>
                <a:spcPct val="0"/>
              </a:spcBef>
            </a:pPr>
            <a:r>
              <a:rPr lang="en-US" sz="3003" spc="28">
                <a:solidFill>
                  <a:srgbClr val="000000"/>
                </a:solidFill>
                <a:latin typeface="TT Rounds Condensed"/>
              </a:rPr>
              <a:t>Georgia Highlands &amp; GSU Perimeter College​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76" t="-2254" r="-693" b="-5552"/>
            </a:stretch>
          </a:blipFill>
        </p:spPr>
      </p:sp>
      <p:sp>
        <p:nvSpPr>
          <p:cNvPr id="3" name="TextBox 3"/>
          <p:cNvSpPr txBox="1"/>
          <p:nvPr/>
        </p:nvSpPr>
        <p:spPr>
          <a:xfrm>
            <a:off x="560024" y="467752"/>
            <a:ext cx="6298027" cy="3657600"/>
          </a:xfrm>
          <a:prstGeom prst="rect">
            <a:avLst/>
          </a:prstGeom>
        </p:spPr>
        <p:txBody>
          <a:bodyPr lIns="0" tIns="0" rIns="0" bIns="0" rtlCol="0" anchor="t">
            <a:spAutoFit/>
          </a:bodyPr>
          <a:lstStyle/>
          <a:p>
            <a:pPr>
              <a:lnSpc>
                <a:spcPts val="9600"/>
              </a:lnSpc>
            </a:pPr>
            <a:r>
              <a:rPr lang="en-US" sz="8000">
                <a:solidFill>
                  <a:srgbClr val="000000"/>
                </a:solidFill>
                <a:latin typeface="Prompt Bold"/>
              </a:rPr>
              <a:t>2023</a:t>
            </a:r>
          </a:p>
          <a:p>
            <a:pPr>
              <a:lnSpc>
                <a:spcPts val="9600"/>
              </a:lnSpc>
            </a:pPr>
            <a:r>
              <a:rPr lang="en-US" sz="8000">
                <a:solidFill>
                  <a:srgbClr val="000000"/>
                </a:solidFill>
                <a:latin typeface="Prompt Bold"/>
              </a:rPr>
              <a:t>Freshman</a:t>
            </a:r>
          </a:p>
          <a:p>
            <a:pPr>
              <a:lnSpc>
                <a:spcPts val="9600"/>
              </a:lnSpc>
            </a:pPr>
            <a:r>
              <a:rPr lang="en-US" sz="8000">
                <a:solidFill>
                  <a:srgbClr val="000000"/>
                </a:solidFill>
                <a:latin typeface="Prompt Bold"/>
              </a:rPr>
              <a:t>Admission</a:t>
            </a:r>
          </a:p>
        </p:txBody>
      </p:sp>
      <p:sp>
        <p:nvSpPr>
          <p:cNvPr id="4" name="TextBox 4"/>
          <p:cNvSpPr txBox="1"/>
          <p:nvPr/>
        </p:nvSpPr>
        <p:spPr>
          <a:xfrm>
            <a:off x="6010686" y="420127"/>
            <a:ext cx="11734614" cy="8358372"/>
          </a:xfrm>
          <a:prstGeom prst="rect">
            <a:avLst/>
          </a:prstGeom>
        </p:spPr>
        <p:txBody>
          <a:bodyPr lIns="0" tIns="0" rIns="0" bIns="0" rtlCol="0" anchor="t">
            <a:spAutoFit/>
          </a:bodyPr>
          <a:lstStyle/>
          <a:p>
            <a:pPr>
              <a:lnSpc>
                <a:spcPts val="3402"/>
              </a:lnSpc>
              <a:spcBef>
                <a:spcPct val="0"/>
              </a:spcBef>
            </a:pPr>
            <a:r>
              <a:rPr lang="en-US" sz="2430" spc="22">
                <a:solidFill>
                  <a:srgbClr val="000000"/>
                </a:solidFill>
                <a:latin typeface="TT Rounds Condensed Bold"/>
              </a:rPr>
              <a:t>UGA Calculated Grade Point Average mid-range/average:  4.06 – 4.33, with a 4.19 average</a:t>
            </a:r>
          </a:p>
          <a:p>
            <a:pPr marL="481507" lvl="1" indent="-240753">
              <a:lnSpc>
                <a:spcPts val="3122"/>
              </a:lnSpc>
              <a:spcBef>
                <a:spcPct val="0"/>
              </a:spcBef>
              <a:buFont typeface="Arial"/>
              <a:buChar char="•"/>
            </a:pPr>
            <a:r>
              <a:rPr lang="en-US" sz="2230" spc="20">
                <a:solidFill>
                  <a:srgbClr val="000000"/>
                </a:solidFill>
                <a:latin typeface="TT Rounds Condensed Italics"/>
              </a:rPr>
              <a:t>Please remember this is not the GPA students see on their high school transcript, but rather the GPA that UGA recalculates for everyone based on the core academic courses taken in high school and looking at the actual grades posted on the transcripts. Roughly 91% of the HS core grades were A’s, and 8+% were B’s, thus showing the academic strength of the accepted group.</a:t>
            </a:r>
          </a:p>
          <a:p>
            <a:pPr>
              <a:lnSpc>
                <a:spcPts val="3402"/>
              </a:lnSpc>
              <a:spcBef>
                <a:spcPct val="0"/>
              </a:spcBef>
            </a:pPr>
            <a:r>
              <a:rPr lang="en-US" sz="2430" spc="22">
                <a:solidFill>
                  <a:srgbClr val="000000"/>
                </a:solidFill>
                <a:latin typeface="TT Rounds Condensed Bold"/>
              </a:rPr>
              <a:t>AP/IB/Dual Enrollment course mid-range/average: 8-13 courses, average of 10+</a:t>
            </a:r>
          </a:p>
          <a:p>
            <a:pPr marL="481507" lvl="1" indent="-240753">
              <a:lnSpc>
                <a:spcPts val="3122"/>
              </a:lnSpc>
              <a:buFont typeface="Arial"/>
              <a:buChar char="•"/>
            </a:pPr>
            <a:r>
              <a:rPr lang="en-US" sz="2230" spc="20">
                <a:solidFill>
                  <a:srgbClr val="000000"/>
                </a:solidFill>
                <a:latin typeface="TT Rounds Condensed Italics"/>
              </a:rPr>
              <a:t>We determine academic rigor based on all core classes a student has taken (CP, Honors, Advanced, AP, IB, DE, etc.) as compared to what is offered in the school/community. This is not based simply on the number of AP/IB/DE courses, but instead we look at the overall coursework over four years in the core areas and the progression of rigor over the years. The AP/IB/DE information is the most specific data I can give on it, but the numbers do not cover all of our curriculum review.</a:t>
            </a:r>
          </a:p>
          <a:p>
            <a:pPr>
              <a:lnSpc>
                <a:spcPts val="3402"/>
              </a:lnSpc>
              <a:spcBef>
                <a:spcPct val="0"/>
              </a:spcBef>
            </a:pPr>
            <a:r>
              <a:rPr lang="en-US" sz="2430" spc="22">
                <a:solidFill>
                  <a:srgbClr val="000000"/>
                </a:solidFill>
                <a:latin typeface="TT Rounds Condensed Bold"/>
              </a:rPr>
              <a:t>SAT Total mid-range for students: 1270-1470</a:t>
            </a:r>
          </a:p>
          <a:p>
            <a:pPr marL="481507" lvl="1" indent="-240753">
              <a:lnSpc>
                <a:spcPts val="3122"/>
              </a:lnSpc>
              <a:buFont typeface="Arial"/>
              <a:buChar char="•"/>
            </a:pPr>
            <a:r>
              <a:rPr lang="en-US" sz="2230" spc="20">
                <a:solidFill>
                  <a:srgbClr val="000000"/>
                </a:solidFill>
                <a:latin typeface="TT Rounds Condensed Italics"/>
              </a:rPr>
              <a:t>This data is based on admitted students where the SAT was the strongest score if both SAT and ACT were submitted or if the SAT was the only test taken and sent.</a:t>
            </a:r>
          </a:p>
          <a:p>
            <a:pPr>
              <a:lnSpc>
                <a:spcPts val="3402"/>
              </a:lnSpc>
              <a:spcBef>
                <a:spcPct val="0"/>
              </a:spcBef>
            </a:pPr>
            <a:r>
              <a:rPr lang="en-US" sz="2430" spc="22">
                <a:solidFill>
                  <a:srgbClr val="000000"/>
                </a:solidFill>
                <a:latin typeface="TT Rounds Condensed Bold"/>
              </a:rPr>
              <a:t>ACT Composite mid-range for students:  29-34</a:t>
            </a:r>
          </a:p>
          <a:p>
            <a:pPr marL="459917" lvl="1" indent="-229959">
              <a:lnSpc>
                <a:spcPts val="2982"/>
              </a:lnSpc>
              <a:buFont typeface="Arial"/>
              <a:buChar char="•"/>
            </a:pPr>
            <a:r>
              <a:rPr lang="en-US" sz="2130" spc="19">
                <a:solidFill>
                  <a:srgbClr val="000000"/>
                </a:solidFill>
                <a:latin typeface="TT Rounds Condensed Italics"/>
              </a:rPr>
              <a:t>Remember, UGA focuses on ACT E and M. For reporting purposes, we give out the best score overall ACT score, but the ACT E and M are very similar to the overall score.</a:t>
            </a:r>
          </a:p>
          <a:p>
            <a:pPr marL="459917" lvl="1" indent="-229959">
              <a:lnSpc>
                <a:spcPts val="2982"/>
              </a:lnSpc>
              <a:buFont typeface="Arial"/>
              <a:buChar char="•"/>
            </a:pPr>
            <a:endParaRPr lang="en-US" sz="2130" spc="19">
              <a:solidFill>
                <a:srgbClr val="000000"/>
              </a:solidFill>
              <a:latin typeface="TT Rounds Condensed Italics"/>
            </a:endParaRPr>
          </a:p>
          <a:p>
            <a:pPr>
              <a:lnSpc>
                <a:spcPts val="3402"/>
              </a:lnSpc>
            </a:pPr>
            <a:r>
              <a:rPr lang="en-US" sz="2430" spc="22">
                <a:solidFill>
                  <a:srgbClr val="000000"/>
                </a:solidFill>
                <a:latin typeface="TT Rounds Condensed"/>
              </a:rPr>
              <a:t>This data is based on admitted students where the ACT was the strongest score if both SAT and ACT were submitted or if the ACT was the only test taken and sent.</a:t>
            </a:r>
          </a:p>
        </p:txBody>
      </p:sp>
      <p:sp>
        <p:nvSpPr>
          <p:cNvPr id="5" name="Freeform 5"/>
          <p:cNvSpPr/>
          <p:nvPr/>
        </p:nvSpPr>
        <p:spPr>
          <a:xfrm>
            <a:off x="723904" y="8778499"/>
            <a:ext cx="5106088" cy="1203992"/>
          </a:xfrm>
          <a:custGeom>
            <a:avLst/>
            <a:gdLst/>
            <a:ahLst/>
            <a:cxnLst/>
            <a:rect l="l" t="t" r="r" b="b"/>
            <a:pathLst>
              <a:path w="5106088" h="1203992">
                <a:moveTo>
                  <a:pt x="0" y="0"/>
                </a:moveTo>
                <a:lnTo>
                  <a:pt x="5106088" y="0"/>
                </a:lnTo>
                <a:lnTo>
                  <a:pt x="5106088" y="1203992"/>
                </a:lnTo>
                <a:lnTo>
                  <a:pt x="0" y="1203992"/>
                </a:lnTo>
                <a:lnTo>
                  <a:pt x="0" y="0"/>
                </a:lnTo>
                <a:close/>
              </a:path>
            </a:pathLst>
          </a:custGeom>
          <a:blipFill>
            <a:blip r:embed="rId4"/>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Freeform 2"/>
          <p:cNvSpPr/>
          <p:nvPr/>
        </p:nvSpPr>
        <p:spPr>
          <a:xfrm>
            <a:off x="1321135" y="220315"/>
            <a:ext cx="15361920" cy="9601200"/>
          </a:xfrm>
          <a:custGeom>
            <a:avLst/>
            <a:gdLst/>
            <a:ahLst/>
            <a:cxnLst/>
            <a:rect l="l" t="t" r="r" b="b"/>
            <a:pathLst>
              <a:path w="15361920" h="9601200">
                <a:moveTo>
                  <a:pt x="0" y="0"/>
                </a:moveTo>
                <a:lnTo>
                  <a:pt x="15361920" y="0"/>
                </a:lnTo>
                <a:lnTo>
                  <a:pt x="15361920" y="9601200"/>
                </a:lnTo>
                <a:lnTo>
                  <a:pt x="0" y="9601200"/>
                </a:lnTo>
                <a:lnTo>
                  <a:pt x="0" y="0"/>
                </a:lnTo>
                <a:close/>
              </a:path>
            </a:pathLst>
          </a:custGeom>
          <a:blipFill>
            <a:blip r:embed="rId3"/>
            <a:stretch>
              <a:fillRect t="-60" b="-60"/>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4D996"/>
        </a:solidFill>
        <a:effectLst/>
      </p:bgPr>
    </p:bg>
    <p:spTree>
      <p:nvGrpSpPr>
        <p:cNvPr id="1" name=""/>
        <p:cNvGrpSpPr/>
        <p:nvPr/>
      </p:nvGrpSpPr>
      <p:grpSpPr>
        <a:xfrm>
          <a:off x="0" y="0"/>
          <a:ext cx="0" cy="0"/>
          <a:chOff x="0" y="0"/>
          <a:chExt cx="0" cy="0"/>
        </a:xfrm>
      </p:grpSpPr>
      <p:sp>
        <p:nvSpPr>
          <p:cNvPr id="2" name="Freeform 2"/>
          <p:cNvSpPr/>
          <p:nvPr/>
        </p:nvSpPr>
        <p:spPr>
          <a:xfrm>
            <a:off x="-615493" y="-362781"/>
            <a:ext cx="14199708" cy="10649781"/>
          </a:xfrm>
          <a:custGeom>
            <a:avLst/>
            <a:gdLst/>
            <a:ahLst/>
            <a:cxnLst/>
            <a:rect l="l" t="t" r="r" b="b"/>
            <a:pathLst>
              <a:path w="14199708" h="10649781">
                <a:moveTo>
                  <a:pt x="0" y="0"/>
                </a:moveTo>
                <a:lnTo>
                  <a:pt x="14199708" y="0"/>
                </a:lnTo>
                <a:lnTo>
                  <a:pt x="14199708" y="10649781"/>
                </a:lnTo>
                <a:lnTo>
                  <a:pt x="0" y="10649781"/>
                </a:lnTo>
                <a:lnTo>
                  <a:pt x="0" y="0"/>
                </a:lnTo>
                <a:close/>
              </a:path>
            </a:pathLst>
          </a:custGeom>
          <a:blipFill>
            <a:blip r:embed="rId3"/>
            <a:stretch>
              <a:fillRect/>
            </a:stretch>
          </a:blipFill>
        </p:spPr>
      </p:sp>
      <p:sp>
        <p:nvSpPr>
          <p:cNvPr id="3" name="TextBox 3"/>
          <p:cNvSpPr txBox="1"/>
          <p:nvPr/>
        </p:nvSpPr>
        <p:spPr>
          <a:xfrm>
            <a:off x="350504" y="154345"/>
            <a:ext cx="7740740" cy="2438400"/>
          </a:xfrm>
          <a:prstGeom prst="rect">
            <a:avLst/>
          </a:prstGeom>
        </p:spPr>
        <p:txBody>
          <a:bodyPr lIns="0" tIns="0" rIns="0" bIns="0" rtlCol="0" anchor="t">
            <a:spAutoFit/>
          </a:bodyPr>
          <a:lstStyle/>
          <a:p>
            <a:pPr>
              <a:lnSpc>
                <a:spcPts val="9600"/>
              </a:lnSpc>
            </a:pPr>
            <a:r>
              <a:rPr lang="en-US" sz="8000">
                <a:solidFill>
                  <a:srgbClr val="000000"/>
                </a:solidFill>
                <a:latin typeface="Prompt Bold"/>
              </a:rPr>
              <a:t>Application</a:t>
            </a:r>
          </a:p>
          <a:p>
            <a:pPr>
              <a:lnSpc>
                <a:spcPts val="9600"/>
              </a:lnSpc>
            </a:pPr>
            <a:r>
              <a:rPr lang="en-US" sz="8000">
                <a:solidFill>
                  <a:srgbClr val="000000"/>
                </a:solidFill>
                <a:latin typeface="Prompt Bold"/>
              </a:rPr>
              <a:t>Review</a:t>
            </a:r>
          </a:p>
        </p:txBody>
      </p:sp>
      <p:sp>
        <p:nvSpPr>
          <p:cNvPr id="4" name="Freeform 4"/>
          <p:cNvSpPr/>
          <p:nvPr/>
        </p:nvSpPr>
        <p:spPr>
          <a:xfrm>
            <a:off x="10860970" y="6437879"/>
            <a:ext cx="7190134" cy="3628806"/>
          </a:xfrm>
          <a:custGeom>
            <a:avLst/>
            <a:gdLst/>
            <a:ahLst/>
            <a:cxnLst/>
            <a:rect l="l" t="t" r="r" b="b"/>
            <a:pathLst>
              <a:path w="7190134" h="3628806">
                <a:moveTo>
                  <a:pt x="0" y="0"/>
                </a:moveTo>
                <a:lnTo>
                  <a:pt x="7190135" y="0"/>
                </a:lnTo>
                <a:lnTo>
                  <a:pt x="7190135" y="3628806"/>
                </a:lnTo>
                <a:lnTo>
                  <a:pt x="0" y="3628806"/>
                </a:lnTo>
                <a:lnTo>
                  <a:pt x="0" y="0"/>
                </a:lnTo>
                <a:close/>
              </a:path>
            </a:pathLst>
          </a:custGeom>
          <a:blipFill>
            <a:blip r:embed="rId4"/>
            <a:stretch>
              <a:fillRect t="-1992" r="-3225" b="-273"/>
            </a:stretch>
          </a:blipFill>
        </p:spPr>
      </p:sp>
      <p:sp>
        <p:nvSpPr>
          <p:cNvPr id="5" name="Freeform 5"/>
          <p:cNvSpPr/>
          <p:nvPr/>
        </p:nvSpPr>
        <p:spPr>
          <a:xfrm>
            <a:off x="14878157" y="2238244"/>
            <a:ext cx="3056043" cy="709002"/>
          </a:xfrm>
          <a:custGeom>
            <a:avLst/>
            <a:gdLst/>
            <a:ahLst/>
            <a:cxnLst/>
            <a:rect l="l" t="t" r="r" b="b"/>
            <a:pathLst>
              <a:path w="3056043" h="709002">
                <a:moveTo>
                  <a:pt x="0" y="0"/>
                </a:moveTo>
                <a:lnTo>
                  <a:pt x="3056043" y="0"/>
                </a:lnTo>
                <a:lnTo>
                  <a:pt x="3056043" y="709002"/>
                </a:lnTo>
                <a:lnTo>
                  <a:pt x="0" y="709002"/>
                </a:lnTo>
                <a:lnTo>
                  <a:pt x="0" y="0"/>
                </a:lnTo>
                <a:close/>
              </a:path>
            </a:pathLst>
          </a:custGeom>
          <a:blipFill>
            <a:blip r:embed="rId5"/>
            <a:stretch>
              <a:fillRect/>
            </a:stretch>
          </a:blipFill>
        </p:spPr>
      </p:sp>
      <p:sp>
        <p:nvSpPr>
          <p:cNvPr id="6" name="Freeform 6"/>
          <p:cNvSpPr/>
          <p:nvPr/>
        </p:nvSpPr>
        <p:spPr>
          <a:xfrm rot="-1365914">
            <a:off x="12905015" y="3500632"/>
            <a:ext cx="2658288" cy="1834438"/>
          </a:xfrm>
          <a:custGeom>
            <a:avLst/>
            <a:gdLst/>
            <a:ahLst/>
            <a:cxnLst/>
            <a:rect l="l" t="t" r="r" b="b"/>
            <a:pathLst>
              <a:path w="2658288" h="1834438">
                <a:moveTo>
                  <a:pt x="0" y="0"/>
                </a:moveTo>
                <a:lnTo>
                  <a:pt x="2658288" y="0"/>
                </a:lnTo>
                <a:lnTo>
                  <a:pt x="2658288" y="1834439"/>
                </a:lnTo>
                <a:lnTo>
                  <a:pt x="0" y="1834439"/>
                </a:lnTo>
                <a:lnTo>
                  <a:pt x="0" y="0"/>
                </a:lnTo>
                <a:close/>
              </a:path>
            </a:pathLst>
          </a:custGeom>
          <a:blipFill>
            <a:blip r:embed="rId6"/>
            <a:stretch>
              <a:fillRect/>
            </a:stretch>
          </a:blipFill>
        </p:spPr>
      </p:sp>
      <p:sp>
        <p:nvSpPr>
          <p:cNvPr id="7" name="Freeform 7"/>
          <p:cNvSpPr/>
          <p:nvPr/>
        </p:nvSpPr>
        <p:spPr>
          <a:xfrm rot="1817279">
            <a:off x="15840535" y="4264498"/>
            <a:ext cx="1878812" cy="1824089"/>
          </a:xfrm>
          <a:custGeom>
            <a:avLst/>
            <a:gdLst/>
            <a:ahLst/>
            <a:cxnLst/>
            <a:rect l="l" t="t" r="r" b="b"/>
            <a:pathLst>
              <a:path w="1878812" h="1824089">
                <a:moveTo>
                  <a:pt x="0" y="0"/>
                </a:moveTo>
                <a:lnTo>
                  <a:pt x="1878811" y="0"/>
                </a:lnTo>
                <a:lnTo>
                  <a:pt x="1878811" y="1824088"/>
                </a:lnTo>
                <a:lnTo>
                  <a:pt x="0" y="1824088"/>
                </a:lnTo>
                <a:lnTo>
                  <a:pt x="0" y="0"/>
                </a:lnTo>
                <a:close/>
              </a:path>
            </a:pathLst>
          </a:custGeom>
          <a:blipFill>
            <a:blip r:embed="rId7"/>
            <a:stretch>
              <a:fillRect/>
            </a:stretch>
          </a:blipFill>
        </p:spPr>
      </p:sp>
      <p:sp>
        <p:nvSpPr>
          <p:cNvPr id="8" name="TextBox 8"/>
          <p:cNvSpPr txBox="1"/>
          <p:nvPr/>
        </p:nvSpPr>
        <p:spPr>
          <a:xfrm>
            <a:off x="568055" y="3720065"/>
            <a:ext cx="7697314" cy="1242044"/>
          </a:xfrm>
          <a:prstGeom prst="rect">
            <a:avLst/>
          </a:prstGeom>
        </p:spPr>
        <p:txBody>
          <a:bodyPr lIns="0" tIns="0" rIns="0" bIns="0" rtlCol="0" anchor="t">
            <a:spAutoFit/>
          </a:bodyPr>
          <a:lstStyle/>
          <a:p>
            <a:pPr algn="l">
              <a:lnSpc>
                <a:spcPts val="3746"/>
              </a:lnSpc>
            </a:pPr>
            <a:r>
              <a:rPr lang="en-US" sz="3121" u="sng">
                <a:solidFill>
                  <a:srgbClr val="6B9F25"/>
                </a:solidFill>
                <a:latin typeface="Arimo"/>
                <a:hlinkClick r:id="rId8" tooltip="https://admissions.gsu.edu/bachelors-degree/apply/high-school/"/>
              </a:rPr>
              <a:t>Georgia State University Admissions Info</a:t>
            </a:r>
          </a:p>
          <a:p>
            <a:pPr algn="l">
              <a:lnSpc>
                <a:spcPts val="3746"/>
              </a:lnSpc>
            </a:pPr>
            <a:endParaRPr lang="en-US" sz="3121" u="sng">
              <a:solidFill>
                <a:srgbClr val="6B9F25"/>
              </a:solidFill>
              <a:latin typeface="Arimo"/>
              <a:hlinkClick r:id="rId8" tooltip="https://admissions.gsu.edu/bachelors-degree/apply/high-school/"/>
            </a:endParaRPr>
          </a:p>
        </p:txBody>
      </p:sp>
      <p:sp>
        <p:nvSpPr>
          <p:cNvPr id="9" name="TextBox 9"/>
          <p:cNvSpPr txBox="1"/>
          <p:nvPr/>
        </p:nvSpPr>
        <p:spPr>
          <a:xfrm>
            <a:off x="568055" y="2573695"/>
            <a:ext cx="9493728" cy="949090"/>
          </a:xfrm>
          <a:prstGeom prst="rect">
            <a:avLst/>
          </a:prstGeom>
        </p:spPr>
        <p:txBody>
          <a:bodyPr lIns="0" tIns="0" rIns="0" bIns="0" rtlCol="0" anchor="t">
            <a:spAutoFit/>
          </a:bodyPr>
          <a:lstStyle/>
          <a:p>
            <a:pPr algn="l">
              <a:lnSpc>
                <a:spcPts val="3746"/>
              </a:lnSpc>
            </a:pPr>
            <a:r>
              <a:rPr lang="en-US" sz="3121" u="sng">
                <a:solidFill>
                  <a:srgbClr val="6B9F25"/>
                </a:solidFill>
                <a:latin typeface="Arimo"/>
                <a:hlinkClick r:id="rId9" tooltip="https://admissions.georgiasouthern.edu/requirements/freshmen/"/>
              </a:rPr>
              <a:t>Georgia Southern University Admissions Info</a:t>
            </a:r>
          </a:p>
          <a:p>
            <a:pPr algn="l">
              <a:lnSpc>
                <a:spcPts val="3746"/>
              </a:lnSpc>
            </a:pPr>
            <a:endParaRPr lang="en-US" sz="3121" u="sng">
              <a:solidFill>
                <a:srgbClr val="6B9F25"/>
              </a:solidFill>
              <a:latin typeface="Arimo"/>
              <a:hlinkClick r:id="rId9" tooltip="https://admissions.georgiasouthern.edu/requirements/freshmen/"/>
            </a:endParaRPr>
          </a:p>
        </p:txBody>
      </p:sp>
      <p:sp>
        <p:nvSpPr>
          <p:cNvPr id="10" name="TextBox 10"/>
          <p:cNvSpPr txBox="1"/>
          <p:nvPr/>
        </p:nvSpPr>
        <p:spPr>
          <a:xfrm>
            <a:off x="568055" y="4878415"/>
            <a:ext cx="8575945" cy="1147144"/>
          </a:xfrm>
          <a:prstGeom prst="rect">
            <a:avLst/>
          </a:prstGeom>
        </p:spPr>
        <p:txBody>
          <a:bodyPr lIns="0" tIns="0" rIns="0" bIns="0" rtlCol="0" anchor="t">
            <a:spAutoFit/>
          </a:bodyPr>
          <a:lstStyle/>
          <a:p>
            <a:pPr algn="l">
              <a:lnSpc>
                <a:spcPts val="4162"/>
              </a:lnSpc>
            </a:pPr>
            <a:r>
              <a:rPr lang="en-US" sz="3468" u="sng">
                <a:solidFill>
                  <a:srgbClr val="6B9F25"/>
                </a:solidFill>
                <a:latin typeface="Arimo"/>
                <a:hlinkClick r:id="rId10" tooltip="https://www.asurams.edu/enrollment-management/admissions/how-to-apply.php"/>
              </a:rPr>
              <a:t>Albany State University Admissions Info</a:t>
            </a:r>
          </a:p>
          <a:p>
            <a:pPr algn="l">
              <a:lnSpc>
                <a:spcPts val="4162"/>
              </a:lnSpc>
            </a:pPr>
            <a:endParaRPr lang="en-US" sz="3468" u="sng">
              <a:solidFill>
                <a:srgbClr val="6B9F25"/>
              </a:solidFill>
              <a:latin typeface="Arimo"/>
              <a:hlinkClick r:id="rId10" tooltip="https://www.asurams.edu/enrollment-management/admissions/how-to-apply.php"/>
            </a:endParaRPr>
          </a:p>
        </p:txBody>
      </p:sp>
      <p:sp>
        <p:nvSpPr>
          <p:cNvPr id="11" name="TextBox 11"/>
          <p:cNvSpPr txBox="1"/>
          <p:nvPr/>
        </p:nvSpPr>
        <p:spPr>
          <a:xfrm>
            <a:off x="568055" y="5710275"/>
            <a:ext cx="8793496" cy="1680961"/>
          </a:xfrm>
          <a:prstGeom prst="rect">
            <a:avLst/>
          </a:prstGeom>
        </p:spPr>
        <p:txBody>
          <a:bodyPr lIns="0" tIns="0" rIns="0" bIns="0" rtlCol="0" anchor="t">
            <a:spAutoFit/>
          </a:bodyPr>
          <a:lstStyle/>
          <a:p>
            <a:pPr algn="l">
              <a:lnSpc>
                <a:spcPts val="4162"/>
              </a:lnSpc>
            </a:pPr>
            <a:endParaRPr/>
          </a:p>
          <a:p>
            <a:pPr algn="l">
              <a:lnSpc>
                <a:spcPts val="4162"/>
              </a:lnSpc>
            </a:pPr>
            <a:r>
              <a:rPr lang="en-US" sz="3468" u="sng">
                <a:solidFill>
                  <a:srgbClr val="6B9F25"/>
                </a:solidFill>
                <a:latin typeface="Arimo"/>
                <a:hlinkClick r:id="rId11" tooltip="https://www.gmc.edu/admissions-requirements/"/>
              </a:rPr>
              <a:t>Georgia Military College Admissions Info</a:t>
            </a:r>
          </a:p>
          <a:p>
            <a:pPr algn="l">
              <a:lnSpc>
                <a:spcPts val="4162"/>
              </a:lnSpc>
            </a:pPr>
            <a:endParaRPr lang="en-US" sz="3468" u="sng">
              <a:solidFill>
                <a:srgbClr val="6B9F25"/>
              </a:solidFill>
              <a:latin typeface="Arimo"/>
              <a:hlinkClick r:id="rId11" tooltip="https://www.gmc.edu/admissions-requirements/"/>
            </a:endParaRPr>
          </a:p>
        </p:txBody>
      </p:sp>
      <p:sp>
        <p:nvSpPr>
          <p:cNvPr id="12" name="Freeform 12"/>
          <p:cNvSpPr/>
          <p:nvPr/>
        </p:nvSpPr>
        <p:spPr>
          <a:xfrm rot="69858">
            <a:off x="13401336" y="327049"/>
            <a:ext cx="1665646" cy="1674460"/>
          </a:xfrm>
          <a:custGeom>
            <a:avLst/>
            <a:gdLst/>
            <a:ahLst/>
            <a:cxnLst/>
            <a:rect l="l" t="t" r="r" b="b"/>
            <a:pathLst>
              <a:path w="1665646" h="1674460">
                <a:moveTo>
                  <a:pt x="0" y="0"/>
                </a:moveTo>
                <a:lnTo>
                  <a:pt x="1665646" y="0"/>
                </a:lnTo>
                <a:lnTo>
                  <a:pt x="1665646" y="1674459"/>
                </a:lnTo>
                <a:lnTo>
                  <a:pt x="0" y="1674459"/>
                </a:lnTo>
                <a:lnTo>
                  <a:pt x="0" y="0"/>
                </a:lnTo>
                <a:close/>
              </a:path>
            </a:pathLst>
          </a:custGeom>
          <a:blipFill>
            <a:blip r:embed="rId12"/>
            <a:stretch>
              <a:fillRect/>
            </a:stretch>
          </a:blipFill>
        </p:spPr>
      </p:sp>
      <p:sp>
        <p:nvSpPr>
          <p:cNvPr id="13" name="TextBox 13"/>
          <p:cNvSpPr txBox="1"/>
          <p:nvPr/>
        </p:nvSpPr>
        <p:spPr>
          <a:xfrm>
            <a:off x="1225257" y="7810648"/>
            <a:ext cx="8618369" cy="1114822"/>
          </a:xfrm>
          <a:prstGeom prst="rect">
            <a:avLst/>
          </a:prstGeom>
        </p:spPr>
        <p:txBody>
          <a:bodyPr lIns="0" tIns="0" rIns="0" bIns="0" rtlCol="0" anchor="t">
            <a:spAutoFit/>
          </a:bodyPr>
          <a:lstStyle/>
          <a:p>
            <a:pPr algn="ctr">
              <a:lnSpc>
                <a:spcPts val="4488"/>
              </a:lnSpc>
            </a:pPr>
            <a:r>
              <a:rPr lang="en-US" sz="3495" u="sng">
                <a:solidFill>
                  <a:srgbClr val="6B9F25"/>
                </a:solidFill>
                <a:latin typeface="Lato"/>
                <a:hlinkClick r:id="rId13" tooltip="https://www.usg.edu/student_affairs/assets/student_affairs/documents/USG_FR_Admission_Requirements.pdf"/>
              </a:rPr>
              <a:t>Click here to find Georgia's College and University Admissions Requirements</a:t>
            </a: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BF66"/>
        </a:solidFill>
        <a:effectLst/>
      </p:bgPr>
    </p:bg>
    <p:spTree>
      <p:nvGrpSpPr>
        <p:cNvPr id="1" name=""/>
        <p:cNvGrpSpPr/>
        <p:nvPr/>
      </p:nvGrpSpPr>
      <p:grpSpPr>
        <a:xfrm>
          <a:off x="0" y="0"/>
          <a:ext cx="0" cy="0"/>
          <a:chOff x="0" y="0"/>
          <a:chExt cx="0" cy="0"/>
        </a:xfrm>
      </p:grpSpPr>
      <p:grpSp>
        <p:nvGrpSpPr>
          <p:cNvPr id="2" name="Group 2"/>
          <p:cNvGrpSpPr/>
          <p:nvPr/>
        </p:nvGrpSpPr>
        <p:grpSpPr>
          <a:xfrm>
            <a:off x="644400" y="2290469"/>
            <a:ext cx="7239422" cy="1952277"/>
            <a:chOff x="0" y="0"/>
            <a:chExt cx="2448891" cy="660400"/>
          </a:xfrm>
        </p:grpSpPr>
        <p:sp>
          <p:nvSpPr>
            <p:cNvPr id="3" name="Freeform 3"/>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grpSp>
        <p:nvGrpSpPr>
          <p:cNvPr id="4" name="Group 4"/>
          <p:cNvGrpSpPr/>
          <p:nvPr/>
        </p:nvGrpSpPr>
        <p:grpSpPr>
          <a:xfrm>
            <a:off x="525349" y="5069615"/>
            <a:ext cx="7239422" cy="1952277"/>
            <a:chOff x="0" y="0"/>
            <a:chExt cx="2448891" cy="660400"/>
          </a:xfrm>
        </p:grpSpPr>
        <p:sp>
          <p:nvSpPr>
            <p:cNvPr id="5" name="Freeform 5"/>
            <p:cNvSpPr/>
            <p:nvPr/>
          </p:nvSpPr>
          <p:spPr>
            <a:xfrm>
              <a:off x="0" y="0"/>
              <a:ext cx="2448891" cy="660400"/>
            </a:xfrm>
            <a:custGeom>
              <a:avLst/>
              <a:gdLst/>
              <a:ahLst/>
              <a:cxnLst/>
              <a:rect l="l" t="t" r="r" b="b"/>
              <a:pathLst>
                <a:path w="2448891" h="660400">
                  <a:moveTo>
                    <a:pt x="2324431" y="660400"/>
                  </a:moveTo>
                  <a:lnTo>
                    <a:pt x="124460" y="660400"/>
                  </a:lnTo>
                  <a:cubicBezTo>
                    <a:pt x="55880" y="660400"/>
                    <a:pt x="0" y="604520"/>
                    <a:pt x="0" y="535940"/>
                  </a:cubicBezTo>
                  <a:lnTo>
                    <a:pt x="0" y="124460"/>
                  </a:lnTo>
                  <a:cubicBezTo>
                    <a:pt x="0" y="55880"/>
                    <a:pt x="55880" y="0"/>
                    <a:pt x="124460" y="0"/>
                  </a:cubicBezTo>
                  <a:lnTo>
                    <a:pt x="2324431" y="0"/>
                  </a:lnTo>
                  <a:cubicBezTo>
                    <a:pt x="2393011" y="0"/>
                    <a:pt x="2448891" y="55880"/>
                    <a:pt x="2448891" y="124460"/>
                  </a:cubicBezTo>
                  <a:lnTo>
                    <a:pt x="2448891" y="535940"/>
                  </a:lnTo>
                  <a:cubicBezTo>
                    <a:pt x="2448891" y="604520"/>
                    <a:pt x="2393011" y="660400"/>
                    <a:pt x="2324431" y="660400"/>
                  </a:cubicBezTo>
                  <a:close/>
                </a:path>
              </a:pathLst>
            </a:custGeom>
            <a:solidFill>
              <a:srgbClr val="FFFFFF"/>
            </a:solidFill>
          </p:spPr>
        </p:sp>
      </p:grpSp>
      <p:grpSp>
        <p:nvGrpSpPr>
          <p:cNvPr id="6" name="Group 6"/>
          <p:cNvGrpSpPr/>
          <p:nvPr/>
        </p:nvGrpSpPr>
        <p:grpSpPr>
          <a:xfrm>
            <a:off x="9109321" y="2379639"/>
            <a:ext cx="7815630" cy="1952277"/>
            <a:chOff x="0" y="0"/>
            <a:chExt cx="2643806" cy="660400"/>
          </a:xfrm>
        </p:grpSpPr>
        <p:sp>
          <p:nvSpPr>
            <p:cNvPr id="7" name="Freeform 7"/>
            <p:cNvSpPr/>
            <p:nvPr/>
          </p:nvSpPr>
          <p:spPr>
            <a:xfrm>
              <a:off x="0" y="0"/>
              <a:ext cx="2643806" cy="660400"/>
            </a:xfrm>
            <a:custGeom>
              <a:avLst/>
              <a:gdLst/>
              <a:ahLst/>
              <a:cxnLst/>
              <a:rect l="l" t="t" r="r" b="b"/>
              <a:pathLst>
                <a:path w="2643806" h="660400">
                  <a:moveTo>
                    <a:pt x="2519346" y="660400"/>
                  </a:moveTo>
                  <a:lnTo>
                    <a:pt x="124460" y="660400"/>
                  </a:lnTo>
                  <a:cubicBezTo>
                    <a:pt x="55880" y="660400"/>
                    <a:pt x="0" y="604520"/>
                    <a:pt x="0" y="535940"/>
                  </a:cubicBezTo>
                  <a:lnTo>
                    <a:pt x="0" y="124460"/>
                  </a:lnTo>
                  <a:cubicBezTo>
                    <a:pt x="0" y="55880"/>
                    <a:pt x="55880" y="0"/>
                    <a:pt x="124460" y="0"/>
                  </a:cubicBezTo>
                  <a:lnTo>
                    <a:pt x="2519346" y="0"/>
                  </a:lnTo>
                  <a:cubicBezTo>
                    <a:pt x="2587926" y="0"/>
                    <a:pt x="2643806" y="55880"/>
                    <a:pt x="2643806" y="124460"/>
                  </a:cubicBezTo>
                  <a:lnTo>
                    <a:pt x="2643806" y="535940"/>
                  </a:lnTo>
                  <a:cubicBezTo>
                    <a:pt x="2643806" y="604520"/>
                    <a:pt x="2587926" y="660400"/>
                    <a:pt x="2519346" y="660400"/>
                  </a:cubicBezTo>
                  <a:close/>
                </a:path>
              </a:pathLst>
            </a:custGeom>
            <a:solidFill>
              <a:srgbClr val="FFFFFF"/>
            </a:solidFill>
          </p:spPr>
        </p:sp>
      </p:grpSp>
      <p:grpSp>
        <p:nvGrpSpPr>
          <p:cNvPr id="8" name="Group 8"/>
          <p:cNvGrpSpPr/>
          <p:nvPr/>
        </p:nvGrpSpPr>
        <p:grpSpPr>
          <a:xfrm>
            <a:off x="8284820" y="5272357"/>
            <a:ext cx="9477831" cy="4829601"/>
            <a:chOff x="0" y="0"/>
            <a:chExt cx="3206081" cy="1633717"/>
          </a:xfrm>
        </p:grpSpPr>
        <p:sp>
          <p:nvSpPr>
            <p:cNvPr id="9" name="Freeform 9"/>
            <p:cNvSpPr/>
            <p:nvPr/>
          </p:nvSpPr>
          <p:spPr>
            <a:xfrm>
              <a:off x="0" y="0"/>
              <a:ext cx="3206081" cy="1633717"/>
            </a:xfrm>
            <a:custGeom>
              <a:avLst/>
              <a:gdLst/>
              <a:ahLst/>
              <a:cxnLst/>
              <a:rect l="l" t="t" r="r" b="b"/>
              <a:pathLst>
                <a:path w="3206081" h="1633717">
                  <a:moveTo>
                    <a:pt x="3081621" y="1633717"/>
                  </a:moveTo>
                  <a:lnTo>
                    <a:pt x="124460" y="1633717"/>
                  </a:lnTo>
                  <a:cubicBezTo>
                    <a:pt x="55880" y="1633717"/>
                    <a:pt x="0" y="1577837"/>
                    <a:pt x="0" y="1509257"/>
                  </a:cubicBezTo>
                  <a:lnTo>
                    <a:pt x="0" y="124460"/>
                  </a:lnTo>
                  <a:cubicBezTo>
                    <a:pt x="0" y="55880"/>
                    <a:pt x="55880" y="0"/>
                    <a:pt x="124460" y="0"/>
                  </a:cubicBezTo>
                  <a:lnTo>
                    <a:pt x="3081621" y="0"/>
                  </a:lnTo>
                  <a:cubicBezTo>
                    <a:pt x="3150201" y="0"/>
                    <a:pt x="3206081" y="55880"/>
                    <a:pt x="3206081" y="124460"/>
                  </a:cubicBezTo>
                  <a:lnTo>
                    <a:pt x="3206081" y="1509257"/>
                  </a:lnTo>
                  <a:cubicBezTo>
                    <a:pt x="3206081" y="1577837"/>
                    <a:pt x="3150201" y="1633717"/>
                    <a:pt x="3081621" y="1633717"/>
                  </a:cubicBezTo>
                  <a:close/>
                </a:path>
              </a:pathLst>
            </a:custGeom>
            <a:solidFill>
              <a:srgbClr val="FFFFFF"/>
            </a:solidFill>
          </p:spPr>
        </p:sp>
      </p:grpSp>
      <p:sp>
        <p:nvSpPr>
          <p:cNvPr id="10" name="TextBox 10"/>
          <p:cNvSpPr txBox="1"/>
          <p:nvPr/>
        </p:nvSpPr>
        <p:spPr>
          <a:xfrm>
            <a:off x="250391" y="33866"/>
            <a:ext cx="14675343" cy="914399"/>
          </a:xfrm>
          <a:prstGeom prst="rect">
            <a:avLst/>
          </a:prstGeom>
        </p:spPr>
        <p:txBody>
          <a:bodyPr lIns="0" tIns="0" rIns="0" bIns="0" rtlCol="0" anchor="t">
            <a:spAutoFit/>
          </a:bodyPr>
          <a:lstStyle/>
          <a:p>
            <a:pPr>
              <a:lnSpc>
                <a:spcPts val="7200"/>
              </a:lnSpc>
            </a:pPr>
            <a:r>
              <a:rPr lang="en-US" sz="6000">
                <a:solidFill>
                  <a:srgbClr val="000000"/>
                </a:solidFill>
                <a:latin typeface="Prompt Bold"/>
              </a:rPr>
              <a:t>HOPE and Zell Miller Scholarships</a:t>
            </a:r>
          </a:p>
        </p:txBody>
      </p:sp>
      <p:sp>
        <p:nvSpPr>
          <p:cNvPr id="11" name="Freeform 11"/>
          <p:cNvSpPr/>
          <p:nvPr/>
        </p:nvSpPr>
        <p:spPr>
          <a:xfrm>
            <a:off x="16115521" y="-151809"/>
            <a:ext cx="3411967" cy="2065355"/>
          </a:xfrm>
          <a:custGeom>
            <a:avLst/>
            <a:gdLst/>
            <a:ahLst/>
            <a:cxnLst/>
            <a:rect l="l" t="t" r="r" b="b"/>
            <a:pathLst>
              <a:path w="3411967" h="2065355">
                <a:moveTo>
                  <a:pt x="0" y="0"/>
                </a:moveTo>
                <a:lnTo>
                  <a:pt x="3411967" y="0"/>
                </a:lnTo>
                <a:lnTo>
                  <a:pt x="3411967" y="2065355"/>
                </a:lnTo>
                <a:lnTo>
                  <a:pt x="0" y="20653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TextBox 12"/>
          <p:cNvSpPr txBox="1"/>
          <p:nvPr/>
        </p:nvSpPr>
        <p:spPr>
          <a:xfrm>
            <a:off x="790357" y="2615842"/>
            <a:ext cx="6947507" cy="1007806"/>
          </a:xfrm>
          <a:prstGeom prst="rect">
            <a:avLst/>
          </a:prstGeom>
        </p:spPr>
        <p:txBody>
          <a:bodyPr lIns="0" tIns="0" rIns="0" bIns="0" rtlCol="0" anchor="t">
            <a:spAutoFit/>
          </a:bodyPr>
          <a:lstStyle/>
          <a:p>
            <a:pPr algn="ctr">
              <a:lnSpc>
                <a:spcPts val="4030"/>
              </a:lnSpc>
              <a:spcBef>
                <a:spcPct val="0"/>
              </a:spcBef>
            </a:pPr>
            <a:r>
              <a:rPr lang="en-US" sz="2879" spc="26">
                <a:solidFill>
                  <a:srgbClr val="000000"/>
                </a:solidFill>
                <a:latin typeface="TT Rounds Condensed"/>
              </a:rPr>
              <a:t>Social Security numbers are required to be in ASPEN for a student to be HOPE eligible. </a:t>
            </a:r>
          </a:p>
        </p:txBody>
      </p:sp>
      <p:sp>
        <p:nvSpPr>
          <p:cNvPr id="13" name="TextBox 13"/>
          <p:cNvSpPr txBox="1"/>
          <p:nvPr/>
        </p:nvSpPr>
        <p:spPr>
          <a:xfrm>
            <a:off x="9326850" y="2584184"/>
            <a:ext cx="7431413" cy="1380716"/>
          </a:xfrm>
          <a:prstGeom prst="rect">
            <a:avLst/>
          </a:prstGeom>
        </p:spPr>
        <p:txBody>
          <a:bodyPr lIns="0" tIns="0" rIns="0" bIns="0" rtlCol="0" anchor="t">
            <a:spAutoFit/>
          </a:bodyPr>
          <a:lstStyle/>
          <a:p>
            <a:pPr algn="ctr">
              <a:lnSpc>
                <a:spcPts val="3697"/>
              </a:lnSpc>
              <a:spcBef>
                <a:spcPct val="0"/>
              </a:spcBef>
            </a:pPr>
            <a:r>
              <a:rPr lang="en-US" sz="2641" spc="24">
                <a:solidFill>
                  <a:srgbClr val="000000"/>
                </a:solidFill>
                <a:latin typeface="TT Rounds Condensed"/>
              </a:rPr>
              <a:t>4 courses complete prior to graduation (examples: Algebra 2 or higher, Chemistry, Physics, 2ⁿᵈ year of Foreign Language or higher, AP Courses)</a:t>
            </a:r>
          </a:p>
        </p:txBody>
      </p:sp>
      <p:sp>
        <p:nvSpPr>
          <p:cNvPr id="14" name="TextBox 14"/>
          <p:cNvSpPr txBox="1"/>
          <p:nvPr/>
        </p:nvSpPr>
        <p:spPr>
          <a:xfrm>
            <a:off x="644400" y="5626495"/>
            <a:ext cx="7001321" cy="863965"/>
          </a:xfrm>
          <a:prstGeom prst="rect">
            <a:avLst/>
          </a:prstGeom>
        </p:spPr>
        <p:txBody>
          <a:bodyPr lIns="0" tIns="0" rIns="0" bIns="0" rtlCol="0" anchor="t">
            <a:spAutoFit/>
          </a:bodyPr>
          <a:lstStyle/>
          <a:p>
            <a:pPr algn="ctr">
              <a:lnSpc>
                <a:spcPts val="3461"/>
              </a:lnSpc>
              <a:spcBef>
                <a:spcPct val="0"/>
              </a:spcBef>
            </a:pPr>
            <a:r>
              <a:rPr lang="en-US" sz="2472" spc="23">
                <a:solidFill>
                  <a:srgbClr val="000000"/>
                </a:solidFill>
                <a:latin typeface="TT Rounds Condensed"/>
              </a:rPr>
              <a:t>3.7 academic GPA—covers 100% of tuition </a:t>
            </a:r>
          </a:p>
          <a:p>
            <a:pPr algn="ctr">
              <a:lnSpc>
                <a:spcPts val="3461"/>
              </a:lnSpc>
              <a:spcBef>
                <a:spcPct val="0"/>
              </a:spcBef>
            </a:pPr>
            <a:r>
              <a:rPr lang="en-US" sz="2472" spc="23">
                <a:solidFill>
                  <a:srgbClr val="000000"/>
                </a:solidFill>
                <a:latin typeface="TT Rounds Condensed"/>
              </a:rPr>
              <a:t>SAT 1200 combined CR and Math or 26 ACT composite</a:t>
            </a:r>
          </a:p>
        </p:txBody>
      </p:sp>
      <p:sp>
        <p:nvSpPr>
          <p:cNvPr id="15" name="TextBox 15"/>
          <p:cNvSpPr txBox="1"/>
          <p:nvPr/>
        </p:nvSpPr>
        <p:spPr>
          <a:xfrm>
            <a:off x="8366063" y="5668084"/>
            <a:ext cx="9315344" cy="3990522"/>
          </a:xfrm>
          <a:prstGeom prst="rect">
            <a:avLst/>
          </a:prstGeom>
        </p:spPr>
        <p:txBody>
          <a:bodyPr lIns="0" tIns="0" rIns="0" bIns="0" rtlCol="0" anchor="t">
            <a:spAutoFit/>
          </a:bodyPr>
          <a:lstStyle/>
          <a:p>
            <a:pPr algn="ctr">
              <a:lnSpc>
                <a:spcPts val="3174"/>
              </a:lnSpc>
              <a:spcBef>
                <a:spcPct val="0"/>
              </a:spcBef>
            </a:pPr>
            <a:r>
              <a:rPr lang="en-US" sz="2267" spc="21">
                <a:solidFill>
                  <a:srgbClr val="000000"/>
                </a:solidFill>
                <a:latin typeface="TT Rounds Condensed"/>
              </a:rPr>
              <a:t>3.0 academic GPA, covers The new rule states that HOPE will cover “100%” of tuition, but there are caveats.</a:t>
            </a:r>
          </a:p>
          <a:p>
            <a:pPr algn="ctr">
              <a:lnSpc>
                <a:spcPts val="3174"/>
              </a:lnSpc>
              <a:spcBef>
                <a:spcPct val="0"/>
              </a:spcBef>
            </a:pPr>
            <a:endParaRPr lang="en-US" sz="2267" spc="21">
              <a:solidFill>
                <a:srgbClr val="000000"/>
              </a:solidFill>
              <a:latin typeface="TT Rounds Condensed"/>
            </a:endParaRPr>
          </a:p>
          <a:p>
            <a:pPr algn="ctr">
              <a:lnSpc>
                <a:spcPts val="3174"/>
              </a:lnSpc>
              <a:spcBef>
                <a:spcPct val="0"/>
              </a:spcBef>
            </a:pPr>
            <a:r>
              <a:rPr lang="en-US" sz="2267" spc="21">
                <a:solidFill>
                  <a:srgbClr val="000000"/>
                </a:solidFill>
                <a:latin typeface="TT Rounds Condensed"/>
              </a:rPr>
              <a:t>This is the information that was shared with us:</a:t>
            </a:r>
          </a:p>
          <a:p>
            <a:pPr algn="ctr">
              <a:lnSpc>
                <a:spcPts val="3174"/>
              </a:lnSpc>
              <a:spcBef>
                <a:spcPct val="0"/>
              </a:spcBef>
            </a:pPr>
            <a:endParaRPr lang="en-US" sz="2267" spc="21">
              <a:solidFill>
                <a:srgbClr val="000000"/>
              </a:solidFill>
              <a:latin typeface="TT Rounds Condensed"/>
            </a:endParaRPr>
          </a:p>
          <a:p>
            <a:pPr algn="ctr">
              <a:lnSpc>
                <a:spcPts val="3174"/>
              </a:lnSpc>
              <a:spcBef>
                <a:spcPct val="0"/>
              </a:spcBef>
            </a:pPr>
            <a:r>
              <a:rPr lang="en-US" sz="2267" spc="21">
                <a:solidFill>
                  <a:srgbClr val="000000"/>
                </a:solidFill>
                <a:latin typeface="TT Rounds Condensed"/>
              </a:rPr>
              <a:t>HOPE will cover the current year at 100% of the prior year tuition amount. Example: the 2024 year of college gets covered at 2023 tuition rate under HOPE, the 2025 year gets covered at the 2024 rate. If the rates are the same from one year to the next, HOPE funds at 100%; if the rates change from one year to the next then HOPE only covers the amount equal to the prior year.</a:t>
            </a:r>
          </a:p>
        </p:txBody>
      </p:sp>
      <p:sp>
        <p:nvSpPr>
          <p:cNvPr id="16" name="TextBox 16"/>
          <p:cNvSpPr txBox="1"/>
          <p:nvPr/>
        </p:nvSpPr>
        <p:spPr>
          <a:xfrm>
            <a:off x="10606340" y="4650478"/>
            <a:ext cx="4834789" cy="621879"/>
          </a:xfrm>
          <a:prstGeom prst="rect">
            <a:avLst/>
          </a:prstGeom>
        </p:spPr>
        <p:txBody>
          <a:bodyPr lIns="0" tIns="0" rIns="0" bIns="0" rtlCol="0" anchor="t">
            <a:spAutoFit/>
          </a:bodyPr>
          <a:lstStyle/>
          <a:p>
            <a:pPr>
              <a:lnSpc>
                <a:spcPts val="4971"/>
              </a:lnSpc>
            </a:pPr>
            <a:r>
              <a:rPr lang="en-US" sz="4143">
                <a:solidFill>
                  <a:srgbClr val="000000"/>
                </a:solidFill>
                <a:latin typeface="Prompt Bold"/>
              </a:rPr>
              <a:t>HOPE Scholarship</a:t>
            </a:r>
          </a:p>
        </p:txBody>
      </p:sp>
      <p:sp>
        <p:nvSpPr>
          <p:cNvPr id="17" name="TextBox 17"/>
          <p:cNvSpPr txBox="1"/>
          <p:nvPr/>
        </p:nvSpPr>
        <p:spPr>
          <a:xfrm>
            <a:off x="1305084" y="4521621"/>
            <a:ext cx="5918055" cy="621879"/>
          </a:xfrm>
          <a:prstGeom prst="rect">
            <a:avLst/>
          </a:prstGeom>
        </p:spPr>
        <p:txBody>
          <a:bodyPr lIns="0" tIns="0" rIns="0" bIns="0" rtlCol="0" anchor="t">
            <a:spAutoFit/>
          </a:bodyPr>
          <a:lstStyle/>
          <a:p>
            <a:pPr>
              <a:lnSpc>
                <a:spcPts val="4971"/>
              </a:lnSpc>
            </a:pPr>
            <a:r>
              <a:rPr lang="en-US" sz="4143">
                <a:solidFill>
                  <a:srgbClr val="000000"/>
                </a:solidFill>
                <a:latin typeface="Prompt Bold"/>
              </a:rPr>
              <a:t>Zell Miller Scholarship</a:t>
            </a:r>
          </a:p>
        </p:txBody>
      </p:sp>
      <p:sp>
        <p:nvSpPr>
          <p:cNvPr id="18" name="TextBox 18"/>
          <p:cNvSpPr txBox="1"/>
          <p:nvPr/>
        </p:nvSpPr>
        <p:spPr>
          <a:xfrm>
            <a:off x="2059239" y="1757760"/>
            <a:ext cx="4409744" cy="621879"/>
          </a:xfrm>
          <a:prstGeom prst="rect">
            <a:avLst/>
          </a:prstGeom>
        </p:spPr>
        <p:txBody>
          <a:bodyPr lIns="0" tIns="0" rIns="0" bIns="0" rtlCol="0" anchor="t">
            <a:spAutoFit/>
          </a:bodyPr>
          <a:lstStyle/>
          <a:p>
            <a:pPr>
              <a:lnSpc>
                <a:spcPts val="4971"/>
              </a:lnSpc>
            </a:pPr>
            <a:r>
              <a:rPr lang="en-US" sz="4143">
                <a:solidFill>
                  <a:srgbClr val="000000"/>
                </a:solidFill>
                <a:latin typeface="Prompt Bold"/>
              </a:rPr>
              <a:t>SSN Verification</a:t>
            </a:r>
          </a:p>
        </p:txBody>
      </p:sp>
      <p:sp>
        <p:nvSpPr>
          <p:cNvPr id="19" name="TextBox 19"/>
          <p:cNvSpPr txBox="1"/>
          <p:nvPr/>
        </p:nvSpPr>
        <p:spPr>
          <a:xfrm>
            <a:off x="10356994" y="1757760"/>
            <a:ext cx="5084136" cy="621879"/>
          </a:xfrm>
          <a:prstGeom prst="rect">
            <a:avLst/>
          </a:prstGeom>
        </p:spPr>
        <p:txBody>
          <a:bodyPr lIns="0" tIns="0" rIns="0" bIns="0" rtlCol="0" anchor="t">
            <a:spAutoFit/>
          </a:bodyPr>
          <a:lstStyle/>
          <a:p>
            <a:pPr>
              <a:lnSpc>
                <a:spcPts val="4971"/>
              </a:lnSpc>
            </a:pPr>
            <a:r>
              <a:rPr lang="en-US" sz="4143">
                <a:solidFill>
                  <a:srgbClr val="000000"/>
                </a:solidFill>
                <a:latin typeface="Prompt Bold"/>
              </a:rPr>
              <a:t>Rigor Requirement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382F4"/>
        </a:solidFill>
        <a:effectLst/>
      </p:bgPr>
    </p:bg>
    <p:spTree>
      <p:nvGrpSpPr>
        <p:cNvPr id="1" name=""/>
        <p:cNvGrpSpPr/>
        <p:nvPr/>
      </p:nvGrpSpPr>
      <p:grpSpPr>
        <a:xfrm>
          <a:off x="0" y="0"/>
          <a:ext cx="0" cy="0"/>
          <a:chOff x="0" y="0"/>
          <a:chExt cx="0" cy="0"/>
        </a:xfrm>
      </p:grpSpPr>
      <p:grpSp>
        <p:nvGrpSpPr>
          <p:cNvPr id="2" name="Group 2"/>
          <p:cNvGrpSpPr/>
          <p:nvPr/>
        </p:nvGrpSpPr>
        <p:grpSpPr>
          <a:xfrm>
            <a:off x="8813120" y="1917321"/>
            <a:ext cx="10267777" cy="8287986"/>
            <a:chOff x="0" y="0"/>
            <a:chExt cx="13690369" cy="11050648"/>
          </a:xfrm>
        </p:grpSpPr>
        <p:sp>
          <p:nvSpPr>
            <p:cNvPr id="3" name="Freeform 3"/>
            <p:cNvSpPr/>
            <p:nvPr/>
          </p:nvSpPr>
          <p:spPr>
            <a:xfrm>
              <a:off x="0" y="782872"/>
              <a:ext cx="13690369" cy="10267777"/>
            </a:xfrm>
            <a:custGeom>
              <a:avLst/>
              <a:gdLst/>
              <a:ahLst/>
              <a:cxnLst/>
              <a:rect l="l" t="t" r="r" b="b"/>
              <a:pathLst>
                <a:path w="13690369" h="10267777">
                  <a:moveTo>
                    <a:pt x="0" y="0"/>
                  </a:moveTo>
                  <a:lnTo>
                    <a:pt x="13690369" y="0"/>
                  </a:lnTo>
                  <a:lnTo>
                    <a:pt x="13690369" y="10267776"/>
                  </a:lnTo>
                  <a:lnTo>
                    <a:pt x="0" y="10267776"/>
                  </a:lnTo>
                  <a:lnTo>
                    <a:pt x="0" y="0"/>
                  </a:lnTo>
                  <a:close/>
                </a:path>
              </a:pathLst>
            </a:custGeom>
            <a:blipFill>
              <a:blip r:embed="rId3"/>
              <a:stretch>
                <a:fillRect/>
              </a:stretch>
            </a:blipFill>
          </p:spPr>
        </p:sp>
        <p:sp>
          <p:nvSpPr>
            <p:cNvPr id="4" name="Freeform 4"/>
            <p:cNvSpPr/>
            <p:nvPr/>
          </p:nvSpPr>
          <p:spPr>
            <a:xfrm rot="-183932">
              <a:off x="4220760" y="155776"/>
              <a:ext cx="5881569" cy="2085284"/>
            </a:xfrm>
            <a:custGeom>
              <a:avLst/>
              <a:gdLst/>
              <a:ahLst/>
              <a:cxnLst/>
              <a:rect l="l" t="t" r="r" b="b"/>
              <a:pathLst>
                <a:path w="5881569" h="2085284">
                  <a:moveTo>
                    <a:pt x="0" y="0"/>
                  </a:moveTo>
                  <a:lnTo>
                    <a:pt x="5881569" y="0"/>
                  </a:lnTo>
                  <a:lnTo>
                    <a:pt x="5881569" y="2085284"/>
                  </a:lnTo>
                  <a:lnTo>
                    <a:pt x="0" y="20852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grpSp>
        <p:nvGrpSpPr>
          <p:cNvPr id="5" name="Group 5"/>
          <p:cNvGrpSpPr/>
          <p:nvPr/>
        </p:nvGrpSpPr>
        <p:grpSpPr>
          <a:xfrm>
            <a:off x="-695498" y="2411937"/>
            <a:ext cx="9666529" cy="5463126"/>
            <a:chOff x="0" y="0"/>
            <a:chExt cx="12888705" cy="7284167"/>
          </a:xfrm>
        </p:grpSpPr>
        <p:sp>
          <p:nvSpPr>
            <p:cNvPr id="6" name="Freeform 6"/>
            <p:cNvSpPr/>
            <p:nvPr/>
          </p:nvSpPr>
          <p:spPr>
            <a:xfrm>
              <a:off x="0" y="452345"/>
              <a:ext cx="12888705" cy="6831823"/>
            </a:xfrm>
            <a:custGeom>
              <a:avLst/>
              <a:gdLst/>
              <a:ahLst/>
              <a:cxnLst/>
              <a:rect l="l" t="t" r="r" b="b"/>
              <a:pathLst>
                <a:path w="12888705" h="6831823">
                  <a:moveTo>
                    <a:pt x="0" y="0"/>
                  </a:moveTo>
                  <a:lnTo>
                    <a:pt x="12888705" y="0"/>
                  </a:lnTo>
                  <a:lnTo>
                    <a:pt x="12888705" y="6831822"/>
                  </a:lnTo>
                  <a:lnTo>
                    <a:pt x="0" y="6831822"/>
                  </a:lnTo>
                  <a:lnTo>
                    <a:pt x="0" y="0"/>
                  </a:lnTo>
                  <a:close/>
                </a:path>
              </a:pathLst>
            </a:custGeom>
            <a:blipFill>
              <a:blip r:embed="rId3"/>
              <a:stretch>
                <a:fillRect b="-41492"/>
              </a:stretch>
            </a:blipFill>
          </p:spPr>
        </p:sp>
        <p:sp>
          <p:nvSpPr>
            <p:cNvPr id="7" name="Freeform 7"/>
            <p:cNvSpPr/>
            <p:nvPr/>
          </p:nvSpPr>
          <p:spPr>
            <a:xfrm>
              <a:off x="3715194" y="0"/>
              <a:ext cx="5458316" cy="1687116"/>
            </a:xfrm>
            <a:custGeom>
              <a:avLst/>
              <a:gdLst/>
              <a:ahLst/>
              <a:cxnLst/>
              <a:rect l="l" t="t" r="r" b="b"/>
              <a:pathLst>
                <a:path w="5458316" h="1687116">
                  <a:moveTo>
                    <a:pt x="0" y="0"/>
                  </a:moveTo>
                  <a:lnTo>
                    <a:pt x="5458317" y="0"/>
                  </a:lnTo>
                  <a:lnTo>
                    <a:pt x="5458317" y="1687116"/>
                  </a:lnTo>
                  <a:lnTo>
                    <a:pt x="0" y="16871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8" name="TextBox 8"/>
          <p:cNvSpPr txBox="1"/>
          <p:nvPr/>
        </p:nvSpPr>
        <p:spPr>
          <a:xfrm>
            <a:off x="-113391" y="3757325"/>
            <a:ext cx="8715077" cy="3724275"/>
          </a:xfrm>
          <a:prstGeom prst="rect">
            <a:avLst/>
          </a:prstGeom>
        </p:spPr>
        <p:txBody>
          <a:bodyPr lIns="0" tIns="0" rIns="0" bIns="0" rtlCol="0" anchor="t">
            <a:spAutoFit/>
          </a:bodyPr>
          <a:lstStyle/>
          <a:p>
            <a:pPr algn="ctr">
              <a:lnSpc>
                <a:spcPts val="4200"/>
              </a:lnSpc>
              <a:spcBef>
                <a:spcPct val="0"/>
              </a:spcBef>
            </a:pPr>
            <a:r>
              <a:rPr lang="en-US" sz="3000" spc="28">
                <a:solidFill>
                  <a:srgbClr val="000000"/>
                </a:solidFill>
                <a:latin typeface="TT Rounds Condensed Bold"/>
              </a:rPr>
              <a:t>HOPE SCHOLARSHIP</a:t>
            </a:r>
          </a:p>
          <a:p>
            <a:pPr marL="647700" lvl="1" indent="-323850">
              <a:lnSpc>
                <a:spcPts val="4200"/>
              </a:lnSpc>
              <a:spcBef>
                <a:spcPct val="0"/>
              </a:spcBef>
              <a:buFont typeface="Arial"/>
              <a:buChar char="•"/>
            </a:pPr>
            <a:r>
              <a:rPr lang="en-US" sz="3000" spc="28">
                <a:solidFill>
                  <a:srgbClr val="000000"/>
                </a:solidFill>
                <a:latin typeface="TT Rounds Condensed"/>
              </a:rPr>
              <a:t>3.0 Core GPA (AP classes weighted +.5 up to 4.0)​</a:t>
            </a:r>
          </a:p>
          <a:p>
            <a:pPr marL="647700" lvl="1" indent="-323850">
              <a:lnSpc>
                <a:spcPts val="4200"/>
              </a:lnSpc>
              <a:buFont typeface="Arial"/>
              <a:buChar char="•"/>
            </a:pPr>
            <a:r>
              <a:rPr lang="en-US" sz="3000" spc="28">
                <a:solidFill>
                  <a:srgbClr val="000000"/>
                </a:solidFill>
                <a:latin typeface="TT Rounds Condensed"/>
              </a:rPr>
              <a:t>Students must maintain a 3.0 GPA in college​</a:t>
            </a:r>
          </a:p>
          <a:p>
            <a:pPr marL="647700" lvl="1" indent="-323850">
              <a:lnSpc>
                <a:spcPts val="4200"/>
              </a:lnSpc>
              <a:buFont typeface="Arial"/>
              <a:buChar char="•"/>
            </a:pPr>
            <a:r>
              <a:rPr lang="en-US" sz="3000" spc="28">
                <a:solidFill>
                  <a:srgbClr val="000000"/>
                </a:solidFill>
                <a:latin typeface="TT Rounds Condensed"/>
              </a:rPr>
              <a:t>HOPE GPA IS NOT ROUNDED!  2.9999 is ineligible!!!​</a:t>
            </a:r>
          </a:p>
          <a:p>
            <a:pPr marL="647700" lvl="1" indent="-323850">
              <a:lnSpc>
                <a:spcPts val="4200"/>
              </a:lnSpc>
              <a:buFont typeface="Arial"/>
              <a:buChar char="•"/>
            </a:pPr>
            <a:r>
              <a:rPr lang="en-US" sz="3000" spc="27">
                <a:solidFill>
                  <a:srgbClr val="000000"/>
                </a:solidFill>
                <a:latin typeface="TT Rounds Condensed"/>
              </a:rPr>
              <a:t>To apply for HOPE/Zell, FAFSA or GSFAPP​</a:t>
            </a:r>
          </a:p>
          <a:p>
            <a:pPr>
              <a:lnSpc>
                <a:spcPts val="4200"/>
              </a:lnSpc>
              <a:spcBef>
                <a:spcPct val="0"/>
              </a:spcBef>
            </a:pPr>
            <a:endParaRPr lang="en-US" sz="3000" spc="27">
              <a:solidFill>
                <a:srgbClr val="000000"/>
              </a:solidFill>
              <a:latin typeface="TT Rounds Condensed"/>
            </a:endParaRPr>
          </a:p>
          <a:p>
            <a:pPr>
              <a:lnSpc>
                <a:spcPts val="4200"/>
              </a:lnSpc>
              <a:spcBef>
                <a:spcPct val="0"/>
              </a:spcBef>
            </a:pPr>
            <a:endParaRPr lang="en-US" sz="3000" spc="27">
              <a:solidFill>
                <a:srgbClr val="000000"/>
              </a:solidFill>
              <a:latin typeface="TT Rounds Condensed"/>
            </a:endParaRPr>
          </a:p>
        </p:txBody>
      </p:sp>
      <p:sp>
        <p:nvSpPr>
          <p:cNvPr id="9" name="TextBox 9"/>
          <p:cNvSpPr txBox="1"/>
          <p:nvPr/>
        </p:nvSpPr>
        <p:spPr>
          <a:xfrm>
            <a:off x="9381700" y="3599587"/>
            <a:ext cx="8906300" cy="5857875"/>
          </a:xfrm>
          <a:prstGeom prst="rect">
            <a:avLst/>
          </a:prstGeom>
        </p:spPr>
        <p:txBody>
          <a:bodyPr lIns="0" tIns="0" rIns="0" bIns="0" rtlCol="0" anchor="t">
            <a:spAutoFit/>
          </a:bodyPr>
          <a:lstStyle/>
          <a:p>
            <a:pPr algn="ctr">
              <a:lnSpc>
                <a:spcPts val="4200"/>
              </a:lnSpc>
              <a:spcBef>
                <a:spcPct val="0"/>
              </a:spcBef>
            </a:pPr>
            <a:r>
              <a:rPr lang="en-US" sz="3000" spc="28">
                <a:solidFill>
                  <a:srgbClr val="000000"/>
                </a:solidFill>
                <a:latin typeface="TT Rounds Condensed Bold"/>
              </a:rPr>
              <a:t>ZELL MILLER SCHOLARSHIP</a:t>
            </a:r>
          </a:p>
          <a:p>
            <a:pPr marL="647700" lvl="1" indent="-323850">
              <a:lnSpc>
                <a:spcPts val="4200"/>
              </a:lnSpc>
              <a:buFont typeface="Arial"/>
              <a:buChar char="•"/>
            </a:pPr>
            <a:r>
              <a:rPr lang="en-US" sz="3000" spc="28">
                <a:solidFill>
                  <a:srgbClr val="000000"/>
                </a:solidFill>
                <a:latin typeface="TT Rounds Condensed"/>
              </a:rPr>
              <a:t>3.7 Core GPA (add .5 weighting for AP courses up to 4.0)</a:t>
            </a:r>
          </a:p>
          <a:p>
            <a:pPr marL="647700" lvl="1" indent="-323850">
              <a:lnSpc>
                <a:spcPts val="4200"/>
              </a:lnSpc>
              <a:buFont typeface="Arial"/>
              <a:buChar char="•"/>
            </a:pPr>
            <a:r>
              <a:rPr lang="en-US" sz="3000" spc="28">
                <a:solidFill>
                  <a:srgbClr val="000000"/>
                </a:solidFill>
                <a:latin typeface="TT Rounds Condensed"/>
              </a:rPr>
              <a:t>Students must maintain a 3.3 GPA in college</a:t>
            </a:r>
          </a:p>
          <a:p>
            <a:pPr marL="647700" lvl="1" indent="-323850">
              <a:lnSpc>
                <a:spcPts val="4200"/>
              </a:lnSpc>
              <a:buFont typeface="Arial"/>
              <a:buChar char="•"/>
            </a:pPr>
            <a:r>
              <a:rPr lang="en-US" sz="3000" spc="28">
                <a:solidFill>
                  <a:srgbClr val="000000"/>
                </a:solidFill>
                <a:latin typeface="TT Rounds Condensed"/>
              </a:rPr>
              <a:t>Students who drop below the college 3.3 GPA can earn Regular HOPE if their college GPA remains above 3.0</a:t>
            </a:r>
          </a:p>
          <a:p>
            <a:pPr marL="647700" lvl="1" indent="-323850">
              <a:lnSpc>
                <a:spcPts val="4200"/>
              </a:lnSpc>
              <a:buFont typeface="Arial"/>
              <a:buChar char="•"/>
            </a:pPr>
            <a:r>
              <a:rPr lang="en-US" sz="3000" spc="28">
                <a:solidFill>
                  <a:srgbClr val="000000"/>
                </a:solidFill>
                <a:latin typeface="TT Rounds Condensed"/>
              </a:rPr>
              <a:t>NOT ROUNDED:  3.6999 will receive HOPE, not Zell Miller</a:t>
            </a:r>
          </a:p>
          <a:p>
            <a:pPr marL="647700" lvl="1" indent="-323850">
              <a:lnSpc>
                <a:spcPts val="4200"/>
              </a:lnSpc>
              <a:spcBef>
                <a:spcPct val="0"/>
              </a:spcBef>
              <a:buFont typeface="Arial"/>
              <a:buChar char="•"/>
            </a:pPr>
            <a:r>
              <a:rPr lang="en-US" sz="3000" spc="28">
                <a:solidFill>
                  <a:srgbClr val="000000"/>
                </a:solidFill>
                <a:latin typeface="TT Rounds Condensed"/>
              </a:rPr>
              <a:t>You must submit your SAT or ACT scores to the GA Student Finance Commission for Zell</a:t>
            </a:r>
          </a:p>
        </p:txBody>
      </p:sp>
      <p:sp>
        <p:nvSpPr>
          <p:cNvPr id="10" name="TextBox 10"/>
          <p:cNvSpPr txBox="1"/>
          <p:nvPr/>
        </p:nvSpPr>
        <p:spPr>
          <a:xfrm>
            <a:off x="284286" y="254181"/>
            <a:ext cx="15978343" cy="995587"/>
          </a:xfrm>
          <a:prstGeom prst="rect">
            <a:avLst/>
          </a:prstGeom>
        </p:spPr>
        <p:txBody>
          <a:bodyPr lIns="0" tIns="0" rIns="0" bIns="0" rtlCol="0" anchor="t">
            <a:spAutoFit/>
          </a:bodyPr>
          <a:lstStyle/>
          <a:p>
            <a:pPr>
              <a:lnSpc>
                <a:spcPts val="7839"/>
              </a:lnSpc>
            </a:pPr>
            <a:r>
              <a:rPr lang="en-US" sz="6532">
                <a:solidFill>
                  <a:srgbClr val="000000"/>
                </a:solidFill>
                <a:latin typeface="Prompt Bold"/>
              </a:rPr>
              <a:t>HOPE and Zell Miller Scholarships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333" b="-3333"/>
            </a:stretch>
          </a:blipFill>
        </p:spPr>
      </p:sp>
      <p:sp>
        <p:nvSpPr>
          <p:cNvPr id="3" name="Freeform 3"/>
          <p:cNvSpPr/>
          <p:nvPr/>
        </p:nvSpPr>
        <p:spPr>
          <a:xfrm>
            <a:off x="-6718732" y="-2784189"/>
            <a:ext cx="11011059" cy="16216135"/>
          </a:xfrm>
          <a:custGeom>
            <a:avLst/>
            <a:gdLst/>
            <a:ahLst/>
            <a:cxnLst/>
            <a:rect l="l" t="t" r="r" b="b"/>
            <a:pathLst>
              <a:path w="11011059" h="16216135">
                <a:moveTo>
                  <a:pt x="0" y="0"/>
                </a:moveTo>
                <a:lnTo>
                  <a:pt x="11011059" y="0"/>
                </a:lnTo>
                <a:lnTo>
                  <a:pt x="11011059" y="16216135"/>
                </a:lnTo>
                <a:lnTo>
                  <a:pt x="0" y="16216135"/>
                </a:lnTo>
                <a:lnTo>
                  <a:pt x="0" y="0"/>
                </a:lnTo>
                <a:close/>
              </a:path>
            </a:pathLst>
          </a:custGeom>
          <a:blipFill>
            <a:blip r:embed="rId4"/>
            <a:stretch>
              <a:fillRect l="-1729" r="-1729"/>
            </a:stretch>
          </a:blipFill>
        </p:spPr>
      </p:sp>
      <p:sp>
        <p:nvSpPr>
          <p:cNvPr id="4" name="Freeform 4"/>
          <p:cNvSpPr/>
          <p:nvPr/>
        </p:nvSpPr>
        <p:spPr>
          <a:xfrm rot="10524830">
            <a:off x="13284582" y="-5371724"/>
            <a:ext cx="11011059" cy="16216135"/>
          </a:xfrm>
          <a:custGeom>
            <a:avLst/>
            <a:gdLst/>
            <a:ahLst/>
            <a:cxnLst/>
            <a:rect l="l" t="t" r="r" b="b"/>
            <a:pathLst>
              <a:path w="11011059" h="16216135">
                <a:moveTo>
                  <a:pt x="0" y="0"/>
                </a:moveTo>
                <a:lnTo>
                  <a:pt x="11011059" y="0"/>
                </a:lnTo>
                <a:lnTo>
                  <a:pt x="11011059" y="16216135"/>
                </a:lnTo>
                <a:lnTo>
                  <a:pt x="0" y="16216135"/>
                </a:lnTo>
                <a:lnTo>
                  <a:pt x="0" y="0"/>
                </a:lnTo>
                <a:close/>
              </a:path>
            </a:pathLst>
          </a:custGeom>
          <a:blipFill>
            <a:blip r:embed="rId4"/>
            <a:stretch>
              <a:fillRect l="-1729" r="-1729"/>
            </a:stretch>
          </a:blipFill>
        </p:spPr>
      </p:sp>
      <p:graphicFrame>
        <p:nvGraphicFramePr>
          <p:cNvPr id="5" name="Table 5"/>
          <p:cNvGraphicFramePr>
            <a:graphicFrameLocks noGrp="1"/>
          </p:cNvGraphicFramePr>
          <p:nvPr>
            <p:extLst>
              <p:ext uri="{D42A27DB-BD31-4B8C-83A1-F6EECF244321}">
                <p14:modId xmlns:p14="http://schemas.microsoft.com/office/powerpoint/2010/main" val="426613616"/>
              </p:ext>
            </p:extLst>
          </p:nvPr>
        </p:nvGraphicFramePr>
        <p:xfrm>
          <a:off x="1915735" y="3559616"/>
          <a:ext cx="14456530" cy="5729111"/>
        </p:xfrm>
        <a:graphic>
          <a:graphicData uri="http://schemas.openxmlformats.org/drawingml/2006/table">
            <a:tbl>
              <a:tblPr/>
              <a:tblGrid>
                <a:gridCol w="7228265">
                  <a:extLst>
                    <a:ext uri="{9D8B030D-6E8A-4147-A177-3AD203B41FA5}">
                      <a16:colId xmlns:a16="http://schemas.microsoft.com/office/drawing/2014/main" val="20000"/>
                    </a:ext>
                  </a:extLst>
                </a:gridCol>
                <a:gridCol w="7228265">
                  <a:extLst>
                    <a:ext uri="{9D8B030D-6E8A-4147-A177-3AD203B41FA5}">
                      <a16:colId xmlns:a16="http://schemas.microsoft.com/office/drawing/2014/main" val="20001"/>
                    </a:ext>
                  </a:extLst>
                </a:gridCol>
              </a:tblGrid>
              <a:tr h="1116693">
                <a:tc>
                  <a:txBody>
                    <a:bodyPr/>
                    <a:lstStyle/>
                    <a:p>
                      <a:pPr algn="ctr">
                        <a:lnSpc>
                          <a:spcPts val="3959"/>
                        </a:lnSpc>
                        <a:defRPr/>
                      </a:pPr>
                      <a:r>
                        <a:rPr lang="en-US" sz="3299">
                          <a:solidFill>
                            <a:srgbClr val="000000"/>
                          </a:solidFill>
                          <a:latin typeface="Prompt Bold"/>
                        </a:rPr>
                        <a:t>REQUIREMENT</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6382F4"/>
                    </a:solidFill>
                  </a:tcPr>
                </a:tc>
                <a:tc>
                  <a:txBody>
                    <a:bodyPr/>
                    <a:lstStyle/>
                    <a:p>
                      <a:pPr algn="ctr">
                        <a:lnSpc>
                          <a:spcPts val="3479"/>
                        </a:lnSpc>
                        <a:defRPr/>
                      </a:pPr>
                      <a:r>
                        <a:rPr lang="en-US" sz="2899">
                          <a:solidFill>
                            <a:srgbClr val="000000"/>
                          </a:solidFill>
                          <a:latin typeface="Prompt Semi-Bold"/>
                        </a:rPr>
                        <a:t>EXAMPLES</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063A0"/>
                    </a:solidFill>
                  </a:tcPr>
                </a:tc>
                <a:extLst>
                  <a:ext uri="{0D108BD9-81ED-4DB2-BD59-A6C34878D82A}">
                    <a16:rowId xmlns:a16="http://schemas.microsoft.com/office/drawing/2014/main" val="10000"/>
                  </a:ext>
                </a:extLst>
              </a:tr>
              <a:tr h="928556">
                <a:tc>
                  <a:txBody>
                    <a:bodyPr/>
                    <a:lstStyle/>
                    <a:p>
                      <a:pPr algn="ctr">
                        <a:lnSpc>
                          <a:spcPts val="3359"/>
                        </a:lnSpc>
                        <a:defRPr/>
                      </a:pPr>
                      <a:r>
                        <a:rPr lang="en-US" sz="2399">
                          <a:solidFill>
                            <a:srgbClr val="000000"/>
                          </a:solidFill>
                          <a:latin typeface="Open Sauce Bold"/>
                        </a:rPr>
                        <a:t>Advanced Math</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2100"/>
                        </a:lnSpc>
                        <a:defRPr/>
                      </a:pPr>
                      <a:r>
                        <a:rPr lang="en-US" sz="1500">
                          <a:solidFill>
                            <a:srgbClr val="000000"/>
                          </a:solidFill>
                          <a:latin typeface="Open Sauce Bold"/>
                        </a:rPr>
                        <a:t>Algebra 2, College Readiness Math, Statistical Reasoning, Pre-Calc, Calculus, Honors Multi Variable Calculus</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5704">
                <a:tc>
                  <a:txBody>
                    <a:bodyPr/>
                    <a:lstStyle/>
                    <a:p>
                      <a:pPr algn="ctr">
                        <a:lnSpc>
                          <a:spcPts val="3359"/>
                        </a:lnSpc>
                        <a:defRPr/>
                      </a:pPr>
                      <a:r>
                        <a:rPr lang="en-US" sz="2399">
                          <a:solidFill>
                            <a:srgbClr val="000000"/>
                          </a:solidFill>
                          <a:latin typeface="Open Sauce Bold"/>
                        </a:rPr>
                        <a:t>Advanced Science</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2100"/>
                        </a:lnSpc>
                        <a:defRPr/>
                      </a:pPr>
                      <a:r>
                        <a:rPr lang="en-US" sz="1500" dirty="0">
                          <a:solidFill>
                            <a:srgbClr val="000000"/>
                          </a:solidFill>
                          <a:latin typeface="Open Sauce Bold"/>
                        </a:rPr>
                        <a:t>Chemistry, Physics, Forensics, Anatomy, Zoology, Astronomy</a:t>
                      </a:r>
                      <a:endParaRPr lang="en-US" sz="1100" dirty="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28556">
                <a:tc>
                  <a:txBody>
                    <a:bodyPr/>
                    <a:lstStyle/>
                    <a:p>
                      <a:pPr algn="ctr">
                        <a:lnSpc>
                          <a:spcPts val="3359"/>
                        </a:lnSpc>
                        <a:defRPr/>
                      </a:pPr>
                      <a:r>
                        <a:rPr lang="en-US" sz="2399">
                          <a:solidFill>
                            <a:srgbClr val="000000"/>
                          </a:solidFill>
                          <a:latin typeface="Open Sauce Bold"/>
                        </a:rPr>
                        <a:t>AP Core Courses</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2100"/>
                        </a:lnSpc>
                        <a:defRPr/>
                      </a:pPr>
                      <a:r>
                        <a:rPr lang="en-US" sz="1500" dirty="0">
                          <a:solidFill>
                            <a:srgbClr val="000000"/>
                          </a:solidFill>
                          <a:latin typeface="Open Sauce Bold"/>
                        </a:rPr>
                        <a:t>AP English, AP Math, AP Science, AP Social Studies, AP Computer Science,  AP Psychology</a:t>
                      </a:r>
                      <a:endParaRPr lang="en-US" sz="1100" dirty="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23898">
                <a:tc>
                  <a:txBody>
                    <a:bodyPr/>
                    <a:lstStyle/>
                    <a:p>
                      <a:pPr algn="ctr">
                        <a:lnSpc>
                          <a:spcPts val="3359"/>
                        </a:lnSpc>
                        <a:defRPr/>
                      </a:pPr>
                      <a:r>
                        <a:rPr lang="en-US" sz="2399">
                          <a:solidFill>
                            <a:srgbClr val="000000"/>
                          </a:solidFill>
                          <a:latin typeface="Open Sauce Bold"/>
                        </a:rPr>
                        <a:t>Dual Core Courses</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2100"/>
                        </a:lnSpc>
                        <a:defRPr/>
                      </a:pPr>
                      <a:r>
                        <a:rPr lang="en-US" sz="1500">
                          <a:solidFill>
                            <a:srgbClr val="000000"/>
                          </a:solidFill>
                          <a:latin typeface="Open Sauce Bold"/>
                        </a:rPr>
                        <a:t>Various Courses</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915704">
                <a:tc>
                  <a:txBody>
                    <a:bodyPr/>
                    <a:lstStyle/>
                    <a:p>
                      <a:pPr algn="ctr">
                        <a:lnSpc>
                          <a:spcPts val="3359"/>
                        </a:lnSpc>
                        <a:defRPr/>
                      </a:pPr>
                      <a:r>
                        <a:rPr lang="en-US" sz="2399">
                          <a:solidFill>
                            <a:srgbClr val="000000"/>
                          </a:solidFill>
                          <a:latin typeface="Open Sauce Bold"/>
                        </a:rPr>
                        <a:t>Advanced World Language</a:t>
                      </a:r>
                      <a:endParaRPr lang="en-US" sz="110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2100"/>
                        </a:lnSpc>
                        <a:defRPr/>
                      </a:pPr>
                      <a:r>
                        <a:rPr lang="en-US" sz="1500" dirty="0">
                          <a:solidFill>
                            <a:srgbClr val="000000"/>
                          </a:solidFill>
                          <a:latin typeface="Open Sauce Bold"/>
                        </a:rPr>
                        <a:t>Spanish, French, German, (2,3,4 and AP)</a:t>
                      </a:r>
                      <a:endParaRPr lang="en-US" sz="1100" dirty="0"/>
                    </a:p>
                  </a:txBody>
                  <a:tcPr marL="171450" marR="171450" marT="171450" marB="17145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grpSp>
        <p:nvGrpSpPr>
          <p:cNvPr id="6" name="Group 6"/>
          <p:cNvGrpSpPr/>
          <p:nvPr/>
        </p:nvGrpSpPr>
        <p:grpSpPr>
          <a:xfrm>
            <a:off x="434420" y="658748"/>
            <a:ext cx="17131056" cy="1630952"/>
            <a:chOff x="0" y="0"/>
            <a:chExt cx="22841409" cy="2174602"/>
          </a:xfrm>
        </p:grpSpPr>
        <p:sp>
          <p:nvSpPr>
            <p:cNvPr id="7" name="TextBox 7"/>
            <p:cNvSpPr txBox="1"/>
            <p:nvPr/>
          </p:nvSpPr>
          <p:spPr>
            <a:xfrm>
              <a:off x="0" y="0"/>
              <a:ext cx="22841409" cy="1422400"/>
            </a:xfrm>
            <a:prstGeom prst="rect">
              <a:avLst/>
            </a:prstGeom>
          </p:spPr>
          <p:txBody>
            <a:bodyPr lIns="0" tIns="0" rIns="0" bIns="0" rtlCol="0" anchor="t">
              <a:spAutoFit/>
            </a:bodyPr>
            <a:lstStyle/>
            <a:p>
              <a:pPr algn="ctr">
                <a:lnSpc>
                  <a:spcPts val="8400"/>
                </a:lnSpc>
              </a:pPr>
              <a:r>
                <a:rPr lang="en-US" sz="7000">
                  <a:solidFill>
                    <a:srgbClr val="000000"/>
                  </a:solidFill>
                  <a:latin typeface="Prompt Bold"/>
                </a:rPr>
                <a:t>HOPE Scholarship Rigor Requirements</a:t>
              </a:r>
            </a:p>
          </p:txBody>
        </p:sp>
        <p:sp>
          <p:nvSpPr>
            <p:cNvPr id="8" name="TextBox 8"/>
            <p:cNvSpPr txBox="1"/>
            <p:nvPr/>
          </p:nvSpPr>
          <p:spPr>
            <a:xfrm>
              <a:off x="3254982" y="1526902"/>
              <a:ext cx="16331445" cy="647700"/>
            </a:xfrm>
            <a:prstGeom prst="rect">
              <a:avLst/>
            </a:prstGeom>
          </p:spPr>
          <p:txBody>
            <a:bodyPr lIns="0" tIns="0" rIns="0" bIns="0" rtlCol="0" anchor="t">
              <a:spAutoFit/>
            </a:bodyPr>
            <a:lstStyle/>
            <a:p>
              <a:pPr algn="ctr">
                <a:lnSpc>
                  <a:spcPts val="3900"/>
                </a:lnSpc>
              </a:pPr>
              <a:r>
                <a:rPr lang="en-US" sz="3000">
                  <a:solidFill>
                    <a:srgbClr val="000000"/>
                  </a:solidFill>
                  <a:latin typeface="Prompt Medium"/>
                </a:rPr>
                <a:t>Four of these couress requried prior to graduation.</a:t>
              </a:r>
            </a:p>
          </p:txBody>
        </p:sp>
      </p:grpSp>
      <p:sp>
        <p:nvSpPr>
          <p:cNvPr id="9" name="Freeform 9"/>
          <p:cNvSpPr/>
          <p:nvPr/>
        </p:nvSpPr>
        <p:spPr>
          <a:xfrm rot="-92369">
            <a:off x="15153641" y="3156394"/>
            <a:ext cx="1905324" cy="588918"/>
          </a:xfrm>
          <a:custGeom>
            <a:avLst/>
            <a:gdLst/>
            <a:ahLst/>
            <a:cxnLst/>
            <a:rect l="l" t="t" r="r" b="b"/>
            <a:pathLst>
              <a:path w="1905324" h="588918">
                <a:moveTo>
                  <a:pt x="0" y="0"/>
                </a:moveTo>
                <a:lnTo>
                  <a:pt x="1905324" y="0"/>
                </a:lnTo>
                <a:lnTo>
                  <a:pt x="1905324" y="588919"/>
                </a:lnTo>
                <a:lnTo>
                  <a:pt x="0" y="5889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5199184" y="9315450"/>
            <a:ext cx="8399497" cy="774145"/>
          </a:xfrm>
          <a:prstGeom prst="rect">
            <a:avLst/>
          </a:prstGeom>
        </p:spPr>
        <p:txBody>
          <a:bodyPr lIns="0" tIns="0" rIns="0" bIns="0" rtlCol="0" anchor="t">
            <a:spAutoFit/>
          </a:bodyPr>
          <a:lstStyle/>
          <a:p>
            <a:pPr algn="l">
              <a:lnSpc>
                <a:spcPts val="5933"/>
              </a:lnSpc>
            </a:pPr>
            <a:r>
              <a:rPr lang="en-US" sz="5493" u="sng" spc="51">
                <a:solidFill>
                  <a:srgbClr val="0563C1"/>
                </a:solidFill>
                <a:latin typeface="TT Rounds Condensed"/>
                <a:hlinkClick r:id="rId3" tooltip="https://www.gafutures.org/"/>
              </a:rPr>
              <a:t>https://www.gafutures.org/</a:t>
            </a:r>
          </a:p>
        </p:txBody>
      </p:sp>
      <p:sp>
        <p:nvSpPr>
          <p:cNvPr id="3" name="Freeform 3"/>
          <p:cNvSpPr/>
          <p:nvPr/>
        </p:nvSpPr>
        <p:spPr>
          <a:xfrm>
            <a:off x="588711" y="2118294"/>
            <a:ext cx="17170894" cy="7196407"/>
          </a:xfrm>
          <a:custGeom>
            <a:avLst/>
            <a:gdLst/>
            <a:ahLst/>
            <a:cxnLst/>
            <a:rect l="l" t="t" r="r" b="b"/>
            <a:pathLst>
              <a:path w="17170894" h="7196407">
                <a:moveTo>
                  <a:pt x="0" y="0"/>
                </a:moveTo>
                <a:lnTo>
                  <a:pt x="17170895" y="0"/>
                </a:lnTo>
                <a:lnTo>
                  <a:pt x="17170895" y="7196406"/>
                </a:lnTo>
                <a:lnTo>
                  <a:pt x="0" y="7196406"/>
                </a:lnTo>
                <a:lnTo>
                  <a:pt x="0" y="0"/>
                </a:lnTo>
                <a:close/>
              </a:path>
            </a:pathLst>
          </a:custGeom>
          <a:blipFill>
            <a:blip r:embed="rId4"/>
            <a:stretch>
              <a:fillRect t="-7671" r="-3606" b="-1360"/>
            </a:stretch>
          </a:blipFill>
        </p:spPr>
      </p:sp>
      <p:sp>
        <p:nvSpPr>
          <p:cNvPr id="4" name="TextBox 4"/>
          <p:cNvSpPr txBox="1"/>
          <p:nvPr/>
        </p:nvSpPr>
        <p:spPr>
          <a:xfrm>
            <a:off x="419864" y="114300"/>
            <a:ext cx="6188868" cy="1433520"/>
          </a:xfrm>
          <a:prstGeom prst="rect">
            <a:avLst/>
          </a:prstGeom>
        </p:spPr>
        <p:txBody>
          <a:bodyPr lIns="0" tIns="0" rIns="0" bIns="0" rtlCol="0" anchor="t">
            <a:spAutoFit/>
          </a:bodyPr>
          <a:lstStyle/>
          <a:p>
            <a:pPr>
              <a:lnSpc>
                <a:spcPts val="11287"/>
              </a:lnSpc>
            </a:pPr>
            <a:r>
              <a:rPr lang="en-US" sz="9406">
                <a:solidFill>
                  <a:srgbClr val="FFFFFF"/>
                </a:solidFill>
                <a:latin typeface="Prompt Bold"/>
              </a:rPr>
              <a:t>HOPE GPA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AutoShape 2"/>
          <p:cNvSpPr/>
          <p:nvPr/>
        </p:nvSpPr>
        <p:spPr>
          <a:xfrm rot="-5329851">
            <a:off x="442767" y="1915761"/>
            <a:ext cx="1400467" cy="0"/>
          </a:xfrm>
          <a:prstGeom prst="line">
            <a:avLst/>
          </a:prstGeom>
          <a:ln w="19050" cap="rnd">
            <a:solidFill>
              <a:srgbClr val="1CADE4"/>
            </a:solidFill>
            <a:prstDash val="solid"/>
            <a:headEnd type="none" w="sm" len="sm"/>
            <a:tailEnd type="none" w="sm" len="sm"/>
          </a:ln>
        </p:spPr>
      </p:sp>
      <p:sp>
        <p:nvSpPr>
          <p:cNvPr id="3" name="TextBox 3"/>
          <p:cNvSpPr txBox="1"/>
          <p:nvPr/>
        </p:nvSpPr>
        <p:spPr>
          <a:xfrm>
            <a:off x="524580" y="424134"/>
            <a:ext cx="16384016" cy="989439"/>
          </a:xfrm>
          <a:prstGeom prst="rect">
            <a:avLst/>
          </a:prstGeom>
        </p:spPr>
        <p:txBody>
          <a:bodyPr lIns="0" tIns="0" rIns="0" bIns="0" rtlCol="0" anchor="t">
            <a:spAutoFit/>
          </a:bodyPr>
          <a:lstStyle/>
          <a:p>
            <a:pPr algn="l">
              <a:lnSpc>
                <a:spcPts val="7200"/>
              </a:lnSpc>
            </a:pPr>
            <a:r>
              <a:rPr lang="en-US" sz="6000" u="sng" spc="56">
                <a:solidFill>
                  <a:srgbClr val="6B9F25"/>
                </a:solidFill>
                <a:latin typeface="TT Rounds Condensed"/>
                <a:hlinkClick r:id="rId3" tooltip="https://bigfuture.collegeboard.org/plan-for-college/college-basics/how-to-convert-gpa-4.0-scale"/>
              </a:rPr>
              <a:t>How to Convert (Calculate) Your GPA to a 4.0 Scale</a:t>
            </a:r>
          </a:p>
        </p:txBody>
      </p:sp>
      <p:sp>
        <p:nvSpPr>
          <p:cNvPr id="4" name="Freeform 4"/>
          <p:cNvSpPr/>
          <p:nvPr/>
        </p:nvSpPr>
        <p:spPr>
          <a:xfrm>
            <a:off x="718696" y="1786414"/>
            <a:ext cx="6436197" cy="8171218"/>
          </a:xfrm>
          <a:custGeom>
            <a:avLst/>
            <a:gdLst/>
            <a:ahLst/>
            <a:cxnLst/>
            <a:rect l="l" t="t" r="r" b="b"/>
            <a:pathLst>
              <a:path w="6436197" h="8171218">
                <a:moveTo>
                  <a:pt x="0" y="0"/>
                </a:moveTo>
                <a:lnTo>
                  <a:pt x="6436197" y="0"/>
                </a:lnTo>
                <a:lnTo>
                  <a:pt x="6436197" y="8171218"/>
                </a:lnTo>
                <a:lnTo>
                  <a:pt x="0" y="8171218"/>
                </a:lnTo>
                <a:lnTo>
                  <a:pt x="0" y="0"/>
                </a:lnTo>
                <a:close/>
              </a:path>
            </a:pathLst>
          </a:custGeom>
          <a:blipFill>
            <a:blip r:embed="rId4"/>
            <a:stretch>
              <a:fillRect t="-4730" b="-17948"/>
            </a:stretch>
          </a:blipFill>
        </p:spPr>
      </p:sp>
      <p:sp>
        <p:nvSpPr>
          <p:cNvPr id="5" name="TextBox 5"/>
          <p:cNvSpPr txBox="1"/>
          <p:nvPr/>
        </p:nvSpPr>
        <p:spPr>
          <a:xfrm>
            <a:off x="7699986" y="2728882"/>
            <a:ext cx="9559314" cy="6419850"/>
          </a:xfrm>
          <a:prstGeom prst="rect">
            <a:avLst/>
          </a:prstGeom>
        </p:spPr>
        <p:txBody>
          <a:bodyPr lIns="0" tIns="0" rIns="0" bIns="0" rtlCol="0" anchor="t">
            <a:spAutoFit/>
          </a:bodyPr>
          <a:lstStyle/>
          <a:p>
            <a:pPr algn="l">
              <a:lnSpc>
                <a:spcPts val="3600"/>
              </a:lnSpc>
            </a:pPr>
            <a:r>
              <a:rPr lang="en-US" sz="3000">
                <a:solidFill>
                  <a:srgbClr val="FFFFFF"/>
                </a:solidFill>
                <a:latin typeface="Arimo Bold"/>
              </a:rPr>
              <a:t>NGA</a:t>
            </a:r>
            <a:r>
              <a:rPr lang="en-US" sz="3000">
                <a:solidFill>
                  <a:srgbClr val="FFFFFF"/>
                </a:solidFill>
                <a:latin typeface="Arimo"/>
              </a:rPr>
              <a:t>= Numeric Grade Average; 100-pt scale</a:t>
            </a:r>
          </a:p>
          <a:p>
            <a:pPr algn="l">
              <a:lnSpc>
                <a:spcPts val="3600"/>
              </a:lnSpc>
            </a:pPr>
            <a:endParaRPr lang="en-US" sz="3000">
              <a:solidFill>
                <a:srgbClr val="FFFFFF"/>
              </a:solidFill>
              <a:latin typeface="Arimo"/>
            </a:endParaRPr>
          </a:p>
          <a:p>
            <a:pPr algn="l">
              <a:lnSpc>
                <a:spcPts val="3600"/>
              </a:lnSpc>
            </a:pPr>
            <a:r>
              <a:rPr lang="en-US" sz="3000">
                <a:solidFill>
                  <a:srgbClr val="FFFFFF"/>
                </a:solidFill>
                <a:latin typeface="Arimo Bold"/>
              </a:rPr>
              <a:t>GPA</a:t>
            </a:r>
            <a:r>
              <a:rPr lang="en-US" sz="3000">
                <a:solidFill>
                  <a:srgbClr val="FFFFFF"/>
                </a:solidFill>
                <a:latin typeface="Arimo"/>
              </a:rPr>
              <a:t>= Grade Point Average; 4-pt scale</a:t>
            </a:r>
          </a:p>
          <a:p>
            <a:pPr algn="l">
              <a:lnSpc>
                <a:spcPts val="3600"/>
              </a:lnSpc>
            </a:pPr>
            <a:endParaRPr lang="en-US" sz="3000">
              <a:solidFill>
                <a:srgbClr val="FFFFFF"/>
              </a:solidFill>
              <a:latin typeface="Arimo"/>
            </a:endParaRPr>
          </a:p>
          <a:p>
            <a:pPr marL="647700" lvl="1" indent="-323850" algn="l">
              <a:lnSpc>
                <a:spcPts val="3600"/>
              </a:lnSpc>
              <a:buFont typeface="Arial"/>
              <a:buChar char="•"/>
            </a:pPr>
            <a:r>
              <a:rPr lang="en-US" sz="3000">
                <a:solidFill>
                  <a:srgbClr val="FFFFFF"/>
                </a:solidFill>
                <a:latin typeface="Arimo Italics"/>
              </a:rPr>
              <a:t>Cherokee County Schools report NGA weighted and unweighted located in the top right corner of student transcripts. </a:t>
            </a:r>
          </a:p>
          <a:p>
            <a:pPr marL="647700" lvl="1" indent="-323850" algn="l">
              <a:lnSpc>
                <a:spcPts val="3600"/>
              </a:lnSpc>
              <a:buFont typeface="Arial"/>
              <a:buChar char="•"/>
            </a:pPr>
            <a:r>
              <a:rPr lang="en-US" sz="3000">
                <a:solidFill>
                  <a:srgbClr val="FFFFFF"/>
                </a:solidFill>
                <a:latin typeface="Arimo Italics"/>
              </a:rPr>
              <a:t>Actual unweighted grades are posted to the transcript. </a:t>
            </a:r>
          </a:p>
          <a:p>
            <a:pPr algn="l">
              <a:lnSpc>
                <a:spcPts val="3600"/>
              </a:lnSpc>
            </a:pPr>
            <a:endParaRPr lang="en-US" sz="3000">
              <a:solidFill>
                <a:srgbClr val="FFFFFF"/>
              </a:solidFill>
              <a:latin typeface="Arimo Italics"/>
            </a:endParaRPr>
          </a:p>
          <a:p>
            <a:pPr algn="l">
              <a:lnSpc>
                <a:spcPts val="3600"/>
              </a:lnSpc>
            </a:pPr>
            <a:r>
              <a:rPr lang="en-US" sz="3000">
                <a:solidFill>
                  <a:srgbClr val="FFFFFF"/>
                </a:solidFill>
                <a:latin typeface="Arimo"/>
              </a:rPr>
              <a:t>*Honors earns an additional 5 points </a:t>
            </a:r>
          </a:p>
          <a:p>
            <a:pPr algn="l">
              <a:lnSpc>
                <a:spcPts val="3600"/>
              </a:lnSpc>
            </a:pPr>
            <a:r>
              <a:rPr lang="en-US" sz="3000">
                <a:solidFill>
                  <a:srgbClr val="FFFFFF"/>
                </a:solidFill>
                <a:latin typeface="Arimo"/>
              </a:rPr>
              <a:t>*AP earns an additional 10 points </a:t>
            </a:r>
          </a:p>
          <a:p>
            <a:pPr algn="l">
              <a:lnSpc>
                <a:spcPts val="3600"/>
              </a:lnSpc>
            </a:pPr>
            <a:endParaRPr lang="en-US" sz="3000">
              <a:solidFill>
                <a:srgbClr val="FFFFFF"/>
              </a:solidFill>
              <a:latin typeface="Arimo"/>
            </a:endParaRPr>
          </a:p>
          <a:p>
            <a:pPr algn="l">
              <a:lnSpc>
                <a:spcPts val="3600"/>
              </a:lnSpc>
            </a:pPr>
            <a:r>
              <a:rPr lang="en-US" sz="3000">
                <a:solidFill>
                  <a:srgbClr val="FFFFFF"/>
                </a:solidFill>
                <a:latin typeface="Arimo Bold"/>
              </a:rPr>
              <a:t>Class rank is determined by the weighted NGA</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76" t="-2254" r="-693" b="-5552"/>
            </a:stretch>
          </a:blipFill>
        </p:spPr>
      </p:sp>
      <p:sp>
        <p:nvSpPr>
          <p:cNvPr id="3" name="TextBox 3"/>
          <p:cNvSpPr txBox="1"/>
          <p:nvPr/>
        </p:nvSpPr>
        <p:spPr>
          <a:xfrm>
            <a:off x="784727" y="161713"/>
            <a:ext cx="17910455" cy="1113365"/>
          </a:xfrm>
          <a:prstGeom prst="rect">
            <a:avLst/>
          </a:prstGeom>
        </p:spPr>
        <p:txBody>
          <a:bodyPr lIns="0" tIns="0" rIns="0" bIns="0" rtlCol="0" anchor="t">
            <a:spAutoFit/>
          </a:bodyPr>
          <a:lstStyle/>
          <a:p>
            <a:pPr>
              <a:lnSpc>
                <a:spcPts val="8841"/>
              </a:lnSpc>
            </a:pPr>
            <a:r>
              <a:rPr lang="en-US" sz="7368">
                <a:solidFill>
                  <a:srgbClr val="000000"/>
                </a:solidFill>
                <a:latin typeface="Prompt Bold"/>
              </a:rPr>
              <a:t>Academic Letter &amp; Honors Graduate</a:t>
            </a:r>
          </a:p>
        </p:txBody>
      </p:sp>
      <p:sp>
        <p:nvSpPr>
          <p:cNvPr id="4" name="Freeform 4"/>
          <p:cNvSpPr/>
          <p:nvPr/>
        </p:nvSpPr>
        <p:spPr>
          <a:xfrm>
            <a:off x="1028700" y="1723793"/>
            <a:ext cx="1652520" cy="1649515"/>
          </a:xfrm>
          <a:custGeom>
            <a:avLst/>
            <a:gdLst/>
            <a:ahLst/>
            <a:cxnLst/>
            <a:rect l="l" t="t" r="r" b="b"/>
            <a:pathLst>
              <a:path w="1652520" h="1649515">
                <a:moveTo>
                  <a:pt x="0" y="0"/>
                </a:moveTo>
                <a:lnTo>
                  <a:pt x="1652520" y="0"/>
                </a:lnTo>
                <a:lnTo>
                  <a:pt x="1652520" y="1649516"/>
                </a:lnTo>
                <a:lnTo>
                  <a:pt x="0" y="1649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AutoShape 5"/>
          <p:cNvSpPr/>
          <p:nvPr/>
        </p:nvSpPr>
        <p:spPr>
          <a:xfrm>
            <a:off x="2324046" y="7353300"/>
            <a:ext cx="5591865" cy="0"/>
          </a:xfrm>
          <a:prstGeom prst="line">
            <a:avLst/>
          </a:prstGeom>
          <a:ln w="47625" cap="rnd">
            <a:solidFill>
              <a:srgbClr val="000000"/>
            </a:solidFill>
            <a:prstDash val="solid"/>
            <a:headEnd type="none" w="sm" len="sm"/>
            <a:tailEnd type="none" w="sm" len="sm"/>
          </a:ln>
        </p:spPr>
      </p:sp>
      <p:sp>
        <p:nvSpPr>
          <p:cNvPr id="6" name="Freeform 6"/>
          <p:cNvSpPr/>
          <p:nvPr/>
        </p:nvSpPr>
        <p:spPr>
          <a:xfrm>
            <a:off x="9415931" y="1723793"/>
            <a:ext cx="1652520" cy="1649515"/>
          </a:xfrm>
          <a:custGeom>
            <a:avLst/>
            <a:gdLst/>
            <a:ahLst/>
            <a:cxnLst/>
            <a:rect l="l" t="t" r="r" b="b"/>
            <a:pathLst>
              <a:path w="1652520" h="1649515">
                <a:moveTo>
                  <a:pt x="0" y="0"/>
                </a:moveTo>
                <a:lnTo>
                  <a:pt x="1652520" y="0"/>
                </a:lnTo>
                <a:lnTo>
                  <a:pt x="1652520" y="1649516"/>
                </a:lnTo>
                <a:lnTo>
                  <a:pt x="0" y="1649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AutoShape 7"/>
          <p:cNvSpPr/>
          <p:nvPr/>
        </p:nvSpPr>
        <p:spPr>
          <a:xfrm>
            <a:off x="11068451" y="5574732"/>
            <a:ext cx="5591865" cy="0"/>
          </a:xfrm>
          <a:prstGeom prst="line">
            <a:avLst/>
          </a:prstGeom>
          <a:ln w="47625" cap="rnd">
            <a:solidFill>
              <a:srgbClr val="000000"/>
            </a:solidFill>
            <a:prstDash val="solid"/>
            <a:headEnd type="none" w="sm" len="sm"/>
            <a:tailEnd type="none" w="sm" len="sm"/>
          </a:ln>
        </p:spPr>
      </p:sp>
      <p:sp>
        <p:nvSpPr>
          <p:cNvPr id="8" name="TextBox 8"/>
          <p:cNvSpPr txBox="1"/>
          <p:nvPr/>
        </p:nvSpPr>
        <p:spPr>
          <a:xfrm>
            <a:off x="2850693" y="2221209"/>
            <a:ext cx="4622578" cy="654683"/>
          </a:xfrm>
          <a:prstGeom prst="rect">
            <a:avLst/>
          </a:prstGeom>
        </p:spPr>
        <p:txBody>
          <a:bodyPr lIns="0" tIns="0" rIns="0" bIns="0" rtlCol="0" anchor="t">
            <a:spAutoFit/>
          </a:bodyPr>
          <a:lstStyle/>
          <a:p>
            <a:pPr>
              <a:lnSpc>
                <a:spcPts val="5155"/>
              </a:lnSpc>
            </a:pPr>
            <a:r>
              <a:rPr lang="en-US" sz="4295">
                <a:solidFill>
                  <a:srgbClr val="000000"/>
                </a:solidFill>
                <a:latin typeface="Prompt Bold"/>
              </a:rPr>
              <a:t>Academic Letter </a:t>
            </a:r>
          </a:p>
        </p:txBody>
      </p:sp>
      <p:sp>
        <p:nvSpPr>
          <p:cNvPr id="9" name="TextBox 9"/>
          <p:cNvSpPr txBox="1"/>
          <p:nvPr/>
        </p:nvSpPr>
        <p:spPr>
          <a:xfrm>
            <a:off x="11239901" y="2221209"/>
            <a:ext cx="4622578" cy="654683"/>
          </a:xfrm>
          <a:prstGeom prst="rect">
            <a:avLst/>
          </a:prstGeom>
        </p:spPr>
        <p:txBody>
          <a:bodyPr lIns="0" tIns="0" rIns="0" bIns="0" rtlCol="0" anchor="t">
            <a:spAutoFit/>
          </a:bodyPr>
          <a:lstStyle/>
          <a:p>
            <a:pPr>
              <a:lnSpc>
                <a:spcPts val="5155"/>
              </a:lnSpc>
            </a:pPr>
            <a:r>
              <a:rPr lang="en-US" sz="4295">
                <a:solidFill>
                  <a:srgbClr val="000000"/>
                </a:solidFill>
                <a:latin typeface="Prompt Bold"/>
              </a:rPr>
              <a:t>Honors Graduate</a:t>
            </a:r>
          </a:p>
        </p:txBody>
      </p:sp>
      <p:sp>
        <p:nvSpPr>
          <p:cNvPr id="10" name="TextBox 10"/>
          <p:cNvSpPr txBox="1"/>
          <p:nvPr/>
        </p:nvSpPr>
        <p:spPr>
          <a:xfrm>
            <a:off x="1854960" y="3306634"/>
            <a:ext cx="5889352" cy="3724275"/>
          </a:xfrm>
          <a:prstGeom prst="rect">
            <a:avLst/>
          </a:prstGeom>
        </p:spPr>
        <p:txBody>
          <a:bodyPr lIns="0" tIns="0" rIns="0" bIns="0" rtlCol="0" anchor="t">
            <a:spAutoFit/>
          </a:bodyPr>
          <a:lstStyle/>
          <a:p>
            <a:pPr algn="ctr">
              <a:lnSpc>
                <a:spcPts val="4200"/>
              </a:lnSpc>
              <a:spcBef>
                <a:spcPct val="0"/>
              </a:spcBef>
            </a:pPr>
            <a:r>
              <a:rPr lang="en-US" sz="3000" spc="27">
                <a:solidFill>
                  <a:srgbClr val="000000"/>
                </a:solidFill>
                <a:latin typeface="TT Rounds Condensed Bold"/>
              </a:rPr>
              <a:t>Letter </a:t>
            </a:r>
          </a:p>
          <a:p>
            <a:pPr algn="ctr">
              <a:lnSpc>
                <a:spcPts val="4200"/>
              </a:lnSpc>
              <a:spcBef>
                <a:spcPct val="0"/>
              </a:spcBef>
            </a:pPr>
            <a:r>
              <a:rPr lang="en-US" sz="3000" spc="28">
                <a:solidFill>
                  <a:srgbClr val="000000"/>
                </a:solidFill>
                <a:latin typeface="TT Rounds Condensed"/>
              </a:rPr>
              <a:t>Two consecutive years of 90 or above weighted NGA​</a:t>
            </a:r>
          </a:p>
          <a:p>
            <a:pPr algn="ctr">
              <a:lnSpc>
                <a:spcPts val="4200"/>
              </a:lnSpc>
              <a:spcBef>
                <a:spcPct val="0"/>
              </a:spcBef>
            </a:pPr>
            <a:endParaRPr lang="en-US" sz="3000" spc="28">
              <a:solidFill>
                <a:srgbClr val="000000"/>
              </a:solidFill>
              <a:latin typeface="TT Rounds Condensed"/>
            </a:endParaRPr>
          </a:p>
          <a:p>
            <a:pPr algn="ctr">
              <a:lnSpc>
                <a:spcPts val="4200"/>
              </a:lnSpc>
              <a:spcBef>
                <a:spcPct val="0"/>
              </a:spcBef>
            </a:pPr>
            <a:r>
              <a:rPr lang="en-US" sz="3000" spc="27">
                <a:solidFill>
                  <a:srgbClr val="000000"/>
                </a:solidFill>
                <a:latin typeface="TT Rounds Condensed Bold"/>
              </a:rPr>
              <a:t>Lamp of Knowledge</a:t>
            </a:r>
          </a:p>
          <a:p>
            <a:pPr algn="ctr">
              <a:lnSpc>
                <a:spcPts val="4200"/>
              </a:lnSpc>
              <a:spcBef>
                <a:spcPct val="0"/>
              </a:spcBef>
            </a:pPr>
            <a:r>
              <a:rPr lang="en-US" sz="3000" spc="28">
                <a:solidFill>
                  <a:srgbClr val="000000"/>
                </a:solidFill>
                <a:latin typeface="TT Rounds Condensed"/>
              </a:rPr>
              <a:t>Three consecutive years of 90 or above weighted NGA​</a:t>
            </a:r>
          </a:p>
        </p:txBody>
      </p:sp>
      <p:sp>
        <p:nvSpPr>
          <p:cNvPr id="11" name="TextBox 11"/>
          <p:cNvSpPr txBox="1"/>
          <p:nvPr/>
        </p:nvSpPr>
        <p:spPr>
          <a:xfrm>
            <a:off x="10693255" y="3306634"/>
            <a:ext cx="5967061" cy="1590675"/>
          </a:xfrm>
          <a:prstGeom prst="rect">
            <a:avLst/>
          </a:prstGeom>
        </p:spPr>
        <p:txBody>
          <a:bodyPr lIns="0" tIns="0" rIns="0" bIns="0" rtlCol="0" anchor="t">
            <a:spAutoFit/>
          </a:bodyPr>
          <a:lstStyle/>
          <a:p>
            <a:pPr algn="ctr">
              <a:lnSpc>
                <a:spcPts val="4200"/>
              </a:lnSpc>
              <a:spcBef>
                <a:spcPct val="0"/>
              </a:spcBef>
            </a:pPr>
            <a:r>
              <a:rPr lang="en-US" sz="3000" spc="28">
                <a:solidFill>
                  <a:srgbClr val="000000"/>
                </a:solidFill>
                <a:latin typeface="TT Rounds Condensed"/>
              </a:rPr>
              <a:t>To earn an honor's cord at graduation, students must have an overall weighted NGA of 90 or above. ​</a:t>
            </a:r>
          </a:p>
        </p:txBody>
      </p:sp>
      <p:sp>
        <p:nvSpPr>
          <p:cNvPr id="12" name="TextBox 12"/>
          <p:cNvSpPr txBox="1"/>
          <p:nvPr/>
        </p:nvSpPr>
        <p:spPr>
          <a:xfrm>
            <a:off x="5119979" y="8990944"/>
            <a:ext cx="8300293" cy="822731"/>
          </a:xfrm>
          <a:prstGeom prst="rect">
            <a:avLst/>
          </a:prstGeom>
        </p:spPr>
        <p:txBody>
          <a:bodyPr lIns="0" tIns="0" rIns="0" bIns="0" rtlCol="0" anchor="t">
            <a:spAutoFit/>
          </a:bodyPr>
          <a:lstStyle/>
          <a:p>
            <a:pPr algn="ctr">
              <a:lnSpc>
                <a:spcPts val="6627"/>
              </a:lnSpc>
              <a:spcBef>
                <a:spcPct val="0"/>
              </a:spcBef>
            </a:pPr>
            <a:r>
              <a:rPr lang="en-US" sz="4734" spc="44">
                <a:solidFill>
                  <a:srgbClr val="000000"/>
                </a:solidFill>
                <a:latin typeface="TT Rounds Condensed Bold"/>
              </a:rPr>
              <a:t>*weighted NGAs are not rounded</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11700583" y="1815490"/>
            <a:ext cx="4530589" cy="4634874"/>
          </a:xfrm>
          <a:custGeom>
            <a:avLst/>
            <a:gdLst/>
            <a:ahLst/>
            <a:cxnLst/>
            <a:rect l="l" t="t" r="r" b="b"/>
            <a:pathLst>
              <a:path w="4530589" h="4634874">
                <a:moveTo>
                  <a:pt x="0" y="0"/>
                </a:moveTo>
                <a:lnTo>
                  <a:pt x="4530589" y="0"/>
                </a:lnTo>
                <a:lnTo>
                  <a:pt x="4530589" y="4634874"/>
                </a:lnTo>
                <a:lnTo>
                  <a:pt x="0" y="46348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TextBox 3"/>
          <p:cNvSpPr txBox="1"/>
          <p:nvPr/>
        </p:nvSpPr>
        <p:spPr>
          <a:xfrm>
            <a:off x="488749" y="2648340"/>
            <a:ext cx="8925446" cy="3238477"/>
          </a:xfrm>
          <a:prstGeom prst="rect">
            <a:avLst/>
          </a:prstGeom>
        </p:spPr>
        <p:txBody>
          <a:bodyPr lIns="0" tIns="0" rIns="0" bIns="0" rtlCol="0" anchor="t">
            <a:spAutoFit/>
          </a:bodyPr>
          <a:lstStyle/>
          <a:p>
            <a:pPr marL="637189" lvl="1" indent="-318595" algn="l">
              <a:lnSpc>
                <a:spcPts val="4225"/>
              </a:lnSpc>
              <a:buFont typeface="Arial"/>
              <a:buChar char="•"/>
            </a:pPr>
            <a:r>
              <a:rPr lang="en-US" sz="3520">
                <a:solidFill>
                  <a:srgbClr val="FFFFFF"/>
                </a:solidFill>
                <a:latin typeface="Arimo"/>
              </a:rPr>
              <a:t>Dual Enrollment allows high school students to take college courses for both college and high school credit. </a:t>
            </a:r>
          </a:p>
          <a:p>
            <a:pPr marL="637189" lvl="1" indent="-318595" algn="l">
              <a:lnSpc>
                <a:spcPts val="4225"/>
              </a:lnSpc>
              <a:buFont typeface="Arial"/>
              <a:buChar char="•"/>
            </a:pPr>
            <a:r>
              <a:rPr lang="en-US" sz="3520">
                <a:solidFill>
                  <a:srgbClr val="FFFFFF"/>
                </a:solidFill>
                <a:latin typeface="Arimo"/>
              </a:rPr>
              <a:t>Up to 30 credit hours, beyond 30 credit hours students will pay out of pocket for any remaining DE courses.</a:t>
            </a:r>
          </a:p>
        </p:txBody>
      </p:sp>
      <p:sp>
        <p:nvSpPr>
          <p:cNvPr id="4" name="TextBox 4"/>
          <p:cNvSpPr txBox="1"/>
          <p:nvPr/>
        </p:nvSpPr>
        <p:spPr>
          <a:xfrm>
            <a:off x="491789" y="7542877"/>
            <a:ext cx="11208794" cy="716317"/>
          </a:xfrm>
          <a:prstGeom prst="rect">
            <a:avLst/>
          </a:prstGeom>
        </p:spPr>
        <p:txBody>
          <a:bodyPr lIns="0" tIns="0" rIns="0" bIns="0" rtlCol="0" anchor="t">
            <a:spAutoFit/>
          </a:bodyPr>
          <a:lstStyle/>
          <a:p>
            <a:pPr algn="l">
              <a:lnSpc>
                <a:spcPts val="2757"/>
              </a:lnSpc>
            </a:pPr>
            <a:r>
              <a:rPr lang="en-US" sz="2298" u="sng">
                <a:solidFill>
                  <a:srgbClr val="6B9F25"/>
                </a:solidFill>
                <a:latin typeface="Arimo"/>
                <a:hlinkClick r:id="rId5" tooltip="https://www.usg.edu/student_affairs/prospective_students/opportunities"/>
              </a:rPr>
              <a:t>https://www.usg.edu/student_affairs/prospective_students/opportunities</a:t>
            </a:r>
          </a:p>
          <a:p>
            <a:pPr algn="l">
              <a:lnSpc>
                <a:spcPts val="2757"/>
              </a:lnSpc>
            </a:pPr>
            <a:endParaRPr lang="en-US" sz="2298" u="sng">
              <a:solidFill>
                <a:srgbClr val="6B9F25"/>
              </a:solidFill>
              <a:latin typeface="Arimo"/>
              <a:hlinkClick r:id="rId5" tooltip="https://www.usg.edu/student_affairs/prospective_students/opportunities"/>
            </a:endParaRPr>
          </a:p>
        </p:txBody>
      </p:sp>
      <p:sp>
        <p:nvSpPr>
          <p:cNvPr id="5" name="TextBox 5"/>
          <p:cNvSpPr txBox="1"/>
          <p:nvPr/>
        </p:nvSpPr>
        <p:spPr>
          <a:xfrm>
            <a:off x="488749" y="8281979"/>
            <a:ext cx="11598324" cy="766459"/>
          </a:xfrm>
          <a:prstGeom prst="rect">
            <a:avLst/>
          </a:prstGeom>
        </p:spPr>
        <p:txBody>
          <a:bodyPr lIns="0" tIns="0" rIns="0" bIns="0" rtlCol="0" anchor="t">
            <a:spAutoFit/>
          </a:bodyPr>
          <a:lstStyle/>
          <a:p>
            <a:pPr algn="l">
              <a:lnSpc>
                <a:spcPts val="2757"/>
              </a:lnSpc>
            </a:pPr>
            <a:r>
              <a:rPr lang="en-US" sz="2298" u="sng">
                <a:solidFill>
                  <a:srgbClr val="6B9F25"/>
                </a:solidFill>
                <a:latin typeface="Arimo"/>
                <a:hlinkClick r:id="rId6" tooltip="https://www.usg.edu/student_affairs/prospective_students/dual_enrollment_applications"/>
              </a:rPr>
              <a:t>https://www.usg.edu/student_affairs/prospective_students/dual_enrollment_applications</a:t>
            </a:r>
          </a:p>
          <a:p>
            <a:pPr algn="l">
              <a:lnSpc>
                <a:spcPts val="2757"/>
              </a:lnSpc>
            </a:pPr>
            <a:endParaRPr lang="en-US" sz="2298" u="sng">
              <a:solidFill>
                <a:srgbClr val="6B9F25"/>
              </a:solidFill>
              <a:latin typeface="Arimo"/>
              <a:hlinkClick r:id="rId6" tooltip="https://www.usg.edu/student_affairs/prospective_students/dual_enrollment_applications"/>
            </a:endParaRPr>
          </a:p>
        </p:txBody>
      </p:sp>
      <p:sp>
        <p:nvSpPr>
          <p:cNvPr id="6" name="TextBox 6"/>
          <p:cNvSpPr txBox="1"/>
          <p:nvPr/>
        </p:nvSpPr>
        <p:spPr>
          <a:xfrm>
            <a:off x="488749" y="9120619"/>
            <a:ext cx="11104061" cy="716317"/>
          </a:xfrm>
          <a:prstGeom prst="rect">
            <a:avLst/>
          </a:prstGeom>
        </p:spPr>
        <p:txBody>
          <a:bodyPr lIns="0" tIns="0" rIns="0" bIns="0" rtlCol="0" anchor="t">
            <a:spAutoFit/>
          </a:bodyPr>
          <a:lstStyle/>
          <a:p>
            <a:pPr algn="l">
              <a:lnSpc>
                <a:spcPts val="2757"/>
              </a:lnSpc>
            </a:pPr>
            <a:r>
              <a:rPr lang="en-US" sz="2298" u="sng">
                <a:solidFill>
                  <a:srgbClr val="6B9F25"/>
                </a:solidFill>
                <a:latin typeface="Arimo"/>
                <a:hlinkClick r:id="rId7" tooltip="https://www.cherokeek12.net/divisions/curriculum-instruction/dual-enrollment"/>
              </a:rPr>
              <a:t>https://www.cherokeek12.net/divisions/curriculum-instruction/dual-enrollment</a:t>
            </a:r>
          </a:p>
          <a:p>
            <a:pPr algn="l">
              <a:lnSpc>
                <a:spcPts val="2757"/>
              </a:lnSpc>
            </a:pPr>
            <a:endParaRPr lang="en-US" sz="2298" u="sng">
              <a:solidFill>
                <a:srgbClr val="6B9F25"/>
              </a:solidFill>
              <a:latin typeface="Arimo"/>
              <a:hlinkClick r:id="rId7" tooltip="https://www.cherokeek12.net/divisions/curriculum-instruction/dual-enrollment"/>
            </a:endParaRPr>
          </a:p>
        </p:txBody>
      </p:sp>
      <p:sp>
        <p:nvSpPr>
          <p:cNvPr id="7" name="TextBox 7"/>
          <p:cNvSpPr txBox="1"/>
          <p:nvPr/>
        </p:nvSpPr>
        <p:spPr>
          <a:xfrm>
            <a:off x="264926" y="531283"/>
            <a:ext cx="15966246" cy="994834"/>
          </a:xfrm>
          <a:prstGeom prst="rect">
            <a:avLst/>
          </a:prstGeom>
        </p:spPr>
        <p:txBody>
          <a:bodyPr lIns="0" tIns="0" rIns="0" bIns="0" rtlCol="0" anchor="t">
            <a:spAutoFit/>
          </a:bodyPr>
          <a:lstStyle/>
          <a:p>
            <a:pPr>
              <a:lnSpc>
                <a:spcPts val="7833"/>
              </a:lnSpc>
            </a:pPr>
            <a:r>
              <a:rPr lang="en-US" sz="6527">
                <a:solidFill>
                  <a:srgbClr val="FFFFFF"/>
                </a:solidFill>
                <a:latin typeface="Prompt Bold"/>
              </a:rPr>
              <a:t>Traditional Dual Enrollment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5329851">
            <a:off x="442767" y="1915761"/>
            <a:ext cx="1400467" cy="0"/>
          </a:xfrm>
          <a:prstGeom prst="line">
            <a:avLst/>
          </a:prstGeom>
          <a:ln w="19050" cap="rnd">
            <a:solidFill>
              <a:srgbClr val="1CADE4"/>
            </a:solidFill>
            <a:prstDash val="solid"/>
            <a:headEnd type="none" w="sm" len="sm"/>
            <a:tailEnd type="none" w="sm" len="sm"/>
          </a:ln>
        </p:spPr>
      </p:sp>
      <p:sp>
        <p:nvSpPr>
          <p:cNvPr id="3" name="Freeform 3"/>
          <p:cNvSpPr/>
          <p:nvPr/>
        </p:nvSpPr>
        <p:spPr>
          <a:xfrm>
            <a:off x="0" y="8011503"/>
            <a:ext cx="4419600" cy="2275497"/>
          </a:xfrm>
          <a:custGeom>
            <a:avLst/>
            <a:gdLst/>
            <a:ahLst/>
            <a:cxnLst/>
            <a:rect l="l" t="t" r="r" b="b"/>
            <a:pathLst>
              <a:path w="4419600" h="2275497">
                <a:moveTo>
                  <a:pt x="0" y="0"/>
                </a:moveTo>
                <a:lnTo>
                  <a:pt x="4419600" y="0"/>
                </a:lnTo>
                <a:lnTo>
                  <a:pt x="4419600" y="2275497"/>
                </a:lnTo>
                <a:lnTo>
                  <a:pt x="0" y="2275497"/>
                </a:lnTo>
                <a:lnTo>
                  <a:pt x="0" y="0"/>
                </a:lnTo>
                <a:close/>
              </a:path>
            </a:pathLst>
          </a:custGeom>
          <a:blipFill>
            <a:blip r:embed="rId3"/>
            <a:stretch>
              <a:fillRect t="-16666" b="-16666"/>
            </a:stretch>
          </a:blipFill>
        </p:spPr>
      </p:sp>
      <p:sp>
        <p:nvSpPr>
          <p:cNvPr id="4" name="Freeform 4"/>
          <p:cNvSpPr/>
          <p:nvPr/>
        </p:nvSpPr>
        <p:spPr>
          <a:xfrm>
            <a:off x="1" y="9258300"/>
            <a:ext cx="1303866" cy="800100"/>
          </a:xfrm>
          <a:custGeom>
            <a:avLst/>
            <a:gdLst/>
            <a:ahLst/>
            <a:cxnLst/>
            <a:rect l="l" t="t" r="r" b="b"/>
            <a:pathLst>
              <a:path w="1303866" h="800100">
                <a:moveTo>
                  <a:pt x="0" y="0"/>
                </a:moveTo>
                <a:lnTo>
                  <a:pt x="1303867" y="0"/>
                </a:lnTo>
                <a:lnTo>
                  <a:pt x="1303867" y="800100"/>
                </a:lnTo>
                <a:lnTo>
                  <a:pt x="0" y="800100"/>
                </a:lnTo>
                <a:lnTo>
                  <a:pt x="0" y="0"/>
                </a:lnTo>
                <a:close/>
              </a:path>
            </a:pathLst>
          </a:custGeom>
          <a:blipFill>
            <a:blip r:embed="rId4"/>
            <a:stretch>
              <a:fillRect t="-16666" b="-16666"/>
            </a:stretch>
          </a:blipFill>
        </p:spPr>
      </p:sp>
      <p:grpSp>
        <p:nvGrpSpPr>
          <p:cNvPr id="5" name="Group 5"/>
          <p:cNvGrpSpPr/>
          <p:nvPr/>
        </p:nvGrpSpPr>
        <p:grpSpPr>
          <a:xfrm>
            <a:off x="0" y="0"/>
            <a:ext cx="18288000" cy="10287000"/>
            <a:chOff x="0" y="0"/>
            <a:chExt cx="24384000" cy="13716000"/>
          </a:xfrm>
        </p:grpSpPr>
        <p:sp>
          <p:nvSpPr>
            <p:cNvPr id="6" name="Freeform 6"/>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00"/>
            </a:solidFill>
          </p:spPr>
        </p:sp>
      </p:grpSp>
      <p:grpSp>
        <p:nvGrpSpPr>
          <p:cNvPr id="7" name="Group 7"/>
          <p:cNvGrpSpPr/>
          <p:nvPr/>
        </p:nvGrpSpPr>
        <p:grpSpPr>
          <a:xfrm>
            <a:off x="715518" y="720090"/>
            <a:ext cx="16856964" cy="8846820"/>
            <a:chOff x="0" y="0"/>
            <a:chExt cx="22475952" cy="11795760"/>
          </a:xfrm>
        </p:grpSpPr>
        <p:sp>
          <p:nvSpPr>
            <p:cNvPr id="8" name="Freeform 8"/>
            <p:cNvSpPr/>
            <p:nvPr/>
          </p:nvSpPr>
          <p:spPr>
            <a:xfrm>
              <a:off x="0" y="0"/>
              <a:ext cx="22475952" cy="11795760"/>
            </a:xfrm>
            <a:custGeom>
              <a:avLst/>
              <a:gdLst/>
              <a:ahLst/>
              <a:cxnLst/>
              <a:rect l="l" t="t" r="r" b="b"/>
              <a:pathLst>
                <a:path w="22475952" h="11795760">
                  <a:moveTo>
                    <a:pt x="0" y="0"/>
                  </a:moveTo>
                  <a:lnTo>
                    <a:pt x="22475952" y="0"/>
                  </a:lnTo>
                  <a:lnTo>
                    <a:pt x="22475952" y="11795760"/>
                  </a:lnTo>
                  <a:lnTo>
                    <a:pt x="0" y="11795760"/>
                  </a:lnTo>
                  <a:close/>
                </a:path>
              </a:pathLst>
            </a:custGeom>
            <a:solidFill>
              <a:srgbClr val="FFFFFF"/>
            </a:solidFill>
          </p:spPr>
        </p:sp>
      </p:grpSp>
      <p:sp>
        <p:nvSpPr>
          <p:cNvPr id="9" name="Freeform 9"/>
          <p:cNvSpPr/>
          <p:nvPr/>
        </p:nvSpPr>
        <p:spPr>
          <a:xfrm>
            <a:off x="2001608" y="965200"/>
            <a:ext cx="14284785" cy="8356599"/>
          </a:xfrm>
          <a:custGeom>
            <a:avLst/>
            <a:gdLst/>
            <a:ahLst/>
            <a:cxnLst/>
            <a:rect l="l" t="t" r="r" b="b"/>
            <a:pathLst>
              <a:path w="14284785" h="8356599">
                <a:moveTo>
                  <a:pt x="0" y="0"/>
                </a:moveTo>
                <a:lnTo>
                  <a:pt x="14284784" y="0"/>
                </a:lnTo>
                <a:lnTo>
                  <a:pt x="14284784" y="8356600"/>
                </a:lnTo>
                <a:lnTo>
                  <a:pt x="0" y="8356600"/>
                </a:lnTo>
                <a:lnTo>
                  <a:pt x="0" y="0"/>
                </a:lnTo>
                <a:close/>
              </a:path>
            </a:pathLst>
          </a:custGeom>
          <a:blipFill>
            <a:blip r:embed="rId5"/>
            <a:stretch>
              <a:fillRect t="-95" b="-95"/>
            </a:stretch>
          </a:blipFill>
        </p:spPr>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321999" y="656150"/>
            <a:ext cx="12386228" cy="7958152"/>
          </a:xfrm>
          <a:custGeom>
            <a:avLst/>
            <a:gdLst/>
            <a:ahLst/>
            <a:cxnLst/>
            <a:rect l="l" t="t" r="r" b="b"/>
            <a:pathLst>
              <a:path w="12386228" h="7958152">
                <a:moveTo>
                  <a:pt x="0" y="0"/>
                </a:moveTo>
                <a:lnTo>
                  <a:pt x="12386228" y="0"/>
                </a:lnTo>
                <a:lnTo>
                  <a:pt x="12386228" y="7958152"/>
                </a:lnTo>
                <a:lnTo>
                  <a:pt x="0" y="7958152"/>
                </a:lnTo>
                <a:lnTo>
                  <a:pt x="0" y="0"/>
                </a:lnTo>
                <a:close/>
              </a:path>
            </a:pathLst>
          </a:custGeom>
          <a:blipFill>
            <a:blip r:embed="rId3"/>
            <a:stretch>
              <a:fillRect t="-9" b="-9"/>
            </a:stretch>
          </a:blipFill>
        </p:spPr>
      </p:sp>
      <p:sp>
        <p:nvSpPr>
          <p:cNvPr id="3" name="TextBox 3"/>
          <p:cNvSpPr txBox="1"/>
          <p:nvPr/>
        </p:nvSpPr>
        <p:spPr>
          <a:xfrm>
            <a:off x="440630" y="8926776"/>
            <a:ext cx="8471464" cy="647733"/>
          </a:xfrm>
          <a:prstGeom prst="rect">
            <a:avLst/>
          </a:prstGeom>
        </p:spPr>
        <p:txBody>
          <a:bodyPr lIns="0" tIns="0" rIns="0" bIns="0" rtlCol="0" anchor="t">
            <a:spAutoFit/>
          </a:bodyPr>
          <a:lstStyle/>
          <a:p>
            <a:pPr algn="l">
              <a:lnSpc>
                <a:spcPts val="5048"/>
              </a:lnSpc>
            </a:pPr>
            <a:r>
              <a:rPr lang="en-US" sz="4207" u="sng" spc="39">
                <a:solidFill>
                  <a:srgbClr val="0563C1"/>
                </a:solidFill>
                <a:latin typeface="TT Rounds Condensed"/>
                <a:hlinkClick r:id="rId4" tooltip="https://www.tcsg.edu/wp-content/uploads/2023/08/Accelerated_Career-08_03_23-MASTER_v2.pdf"/>
              </a:rPr>
              <a:t>Accelerated Career Pathways</a:t>
            </a:r>
          </a:p>
        </p:txBody>
      </p:sp>
      <p:sp>
        <p:nvSpPr>
          <p:cNvPr id="4" name="TextBox 4"/>
          <p:cNvSpPr txBox="1"/>
          <p:nvPr/>
        </p:nvSpPr>
        <p:spPr>
          <a:xfrm>
            <a:off x="12998586" y="3029238"/>
            <a:ext cx="5015377" cy="3657600"/>
          </a:xfrm>
          <a:prstGeom prst="rect">
            <a:avLst/>
          </a:prstGeom>
        </p:spPr>
        <p:txBody>
          <a:bodyPr lIns="0" tIns="0" rIns="0" bIns="0" rtlCol="0" anchor="t">
            <a:spAutoFit/>
          </a:bodyPr>
          <a:lstStyle/>
          <a:p>
            <a:pPr>
              <a:lnSpc>
                <a:spcPts val="7200"/>
              </a:lnSpc>
            </a:pPr>
            <a:r>
              <a:rPr lang="en-US" sz="6000">
                <a:solidFill>
                  <a:srgbClr val="FFFFFF"/>
                </a:solidFill>
                <a:latin typeface="Prompt Bold"/>
              </a:rPr>
              <a:t>Dual </a:t>
            </a:r>
          </a:p>
          <a:p>
            <a:pPr>
              <a:lnSpc>
                <a:spcPts val="7200"/>
              </a:lnSpc>
            </a:pPr>
            <a:r>
              <a:rPr lang="en-US" sz="6000">
                <a:solidFill>
                  <a:srgbClr val="FFFFFF"/>
                </a:solidFill>
                <a:latin typeface="Prompt Bold"/>
              </a:rPr>
              <a:t>Enrollment </a:t>
            </a:r>
          </a:p>
          <a:p>
            <a:pPr>
              <a:lnSpc>
                <a:spcPts val="7200"/>
              </a:lnSpc>
            </a:pPr>
            <a:r>
              <a:rPr lang="en-US" sz="6000">
                <a:solidFill>
                  <a:srgbClr val="FFFFFF"/>
                </a:solidFill>
                <a:latin typeface="Prompt Bold"/>
              </a:rPr>
              <a:t>Accelerated </a:t>
            </a:r>
          </a:p>
          <a:p>
            <a:pPr>
              <a:lnSpc>
                <a:spcPts val="7200"/>
              </a:lnSpc>
            </a:pPr>
            <a:r>
              <a:rPr lang="en-US" sz="6000">
                <a:solidFill>
                  <a:srgbClr val="FFFFFF"/>
                </a:solidFill>
                <a:latin typeface="Prompt Bold"/>
              </a:rPr>
              <a:t>Career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9896307" y="282832"/>
            <a:ext cx="7626867" cy="9721336"/>
          </a:xfrm>
          <a:custGeom>
            <a:avLst/>
            <a:gdLst/>
            <a:ahLst/>
            <a:cxnLst/>
            <a:rect l="l" t="t" r="r" b="b"/>
            <a:pathLst>
              <a:path w="7626867" h="9721336">
                <a:moveTo>
                  <a:pt x="0" y="0"/>
                </a:moveTo>
                <a:lnTo>
                  <a:pt x="7626867" y="0"/>
                </a:lnTo>
                <a:lnTo>
                  <a:pt x="7626867" y="9721336"/>
                </a:lnTo>
                <a:lnTo>
                  <a:pt x="0" y="9721336"/>
                </a:lnTo>
                <a:lnTo>
                  <a:pt x="0" y="0"/>
                </a:lnTo>
                <a:close/>
              </a:path>
            </a:pathLst>
          </a:custGeom>
          <a:blipFill>
            <a:blip r:embed="rId3"/>
            <a:stretch>
              <a:fillRect t="-44" b="-44"/>
            </a:stretch>
          </a:blipFill>
        </p:spPr>
      </p:sp>
      <p:sp>
        <p:nvSpPr>
          <p:cNvPr id="3" name="TextBox 3"/>
          <p:cNvSpPr txBox="1"/>
          <p:nvPr/>
        </p:nvSpPr>
        <p:spPr>
          <a:xfrm>
            <a:off x="298993" y="6875259"/>
            <a:ext cx="9156684" cy="828675"/>
          </a:xfrm>
          <a:prstGeom prst="rect">
            <a:avLst/>
          </a:prstGeom>
        </p:spPr>
        <p:txBody>
          <a:bodyPr lIns="0" tIns="0" rIns="0" bIns="0" rtlCol="0" anchor="t">
            <a:spAutoFit/>
          </a:bodyPr>
          <a:lstStyle/>
          <a:p>
            <a:pPr algn="l">
              <a:lnSpc>
                <a:spcPts val="3240"/>
              </a:lnSpc>
            </a:pPr>
            <a:r>
              <a:rPr lang="en-US" sz="2700" u="sng" spc="25">
                <a:solidFill>
                  <a:srgbClr val="0563C1"/>
                </a:solidFill>
                <a:latin typeface="TT Rounds Condensed"/>
                <a:hlinkClick r:id="rId4" tooltip="https://www.chattahoocheetech.edu/chatt-tech-academy/"/>
              </a:rPr>
              <a:t>https://www.chattahoocheetech.edu/chatt-tech-academy/</a:t>
            </a:r>
          </a:p>
          <a:p>
            <a:pPr algn="l">
              <a:lnSpc>
                <a:spcPts val="3240"/>
              </a:lnSpc>
            </a:pPr>
            <a:endParaRPr lang="en-US" sz="2700" u="sng" spc="25">
              <a:solidFill>
                <a:srgbClr val="0563C1"/>
              </a:solidFill>
              <a:latin typeface="TT Rounds Condensed"/>
              <a:hlinkClick r:id="rId4" tooltip="https://www.chattahoocheetech.edu/chatt-tech-academy/"/>
            </a:endParaRPr>
          </a:p>
        </p:txBody>
      </p:sp>
      <p:sp>
        <p:nvSpPr>
          <p:cNvPr id="4" name="TextBox 4"/>
          <p:cNvSpPr txBox="1"/>
          <p:nvPr/>
        </p:nvSpPr>
        <p:spPr>
          <a:xfrm>
            <a:off x="451519" y="2639450"/>
            <a:ext cx="5632416" cy="2053796"/>
          </a:xfrm>
          <a:prstGeom prst="rect">
            <a:avLst/>
          </a:prstGeom>
        </p:spPr>
        <p:txBody>
          <a:bodyPr lIns="0" tIns="0" rIns="0" bIns="0" rtlCol="0" anchor="t">
            <a:spAutoFit/>
          </a:bodyPr>
          <a:lstStyle/>
          <a:p>
            <a:pPr>
              <a:lnSpc>
                <a:spcPts val="8085"/>
              </a:lnSpc>
            </a:pPr>
            <a:r>
              <a:rPr lang="en-US" sz="6738">
                <a:solidFill>
                  <a:srgbClr val="FFFFFF"/>
                </a:solidFill>
                <a:latin typeface="Prompt Bold"/>
              </a:rPr>
              <a:t>Dual </a:t>
            </a:r>
          </a:p>
          <a:p>
            <a:pPr>
              <a:lnSpc>
                <a:spcPts val="8085"/>
              </a:lnSpc>
            </a:pPr>
            <a:r>
              <a:rPr lang="en-US" sz="6738">
                <a:solidFill>
                  <a:srgbClr val="FFFFFF"/>
                </a:solidFill>
                <a:latin typeface="Prompt Bold"/>
              </a:rPr>
              <a:t>Achievement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6382F4"/>
        </a:solidFill>
        <a:effectLst/>
      </p:bgPr>
    </p:bg>
    <p:spTree>
      <p:nvGrpSpPr>
        <p:cNvPr id="1" name=""/>
        <p:cNvGrpSpPr/>
        <p:nvPr/>
      </p:nvGrpSpPr>
      <p:grpSpPr>
        <a:xfrm>
          <a:off x="0" y="0"/>
          <a:ext cx="0" cy="0"/>
          <a:chOff x="0" y="0"/>
          <a:chExt cx="0" cy="0"/>
        </a:xfrm>
      </p:grpSpPr>
      <p:sp>
        <p:nvSpPr>
          <p:cNvPr id="2" name="TextBox 2"/>
          <p:cNvSpPr txBox="1"/>
          <p:nvPr/>
        </p:nvSpPr>
        <p:spPr>
          <a:xfrm>
            <a:off x="3491146" y="384729"/>
            <a:ext cx="7941658" cy="1297466"/>
          </a:xfrm>
          <a:prstGeom prst="rect">
            <a:avLst/>
          </a:prstGeom>
        </p:spPr>
        <p:txBody>
          <a:bodyPr lIns="0" tIns="0" rIns="0" bIns="0" rtlCol="0" anchor="t">
            <a:spAutoFit/>
          </a:bodyPr>
          <a:lstStyle/>
          <a:p>
            <a:pPr algn="ctr">
              <a:lnSpc>
                <a:spcPts val="10291"/>
              </a:lnSpc>
            </a:pPr>
            <a:r>
              <a:rPr lang="en-US" sz="8576">
                <a:solidFill>
                  <a:srgbClr val="000000"/>
                </a:solidFill>
                <a:latin typeface="Prompt Bold"/>
              </a:rPr>
              <a:t>C3 Academy</a:t>
            </a:r>
          </a:p>
        </p:txBody>
      </p:sp>
      <p:sp>
        <p:nvSpPr>
          <p:cNvPr id="3" name="Freeform 3"/>
          <p:cNvSpPr/>
          <p:nvPr/>
        </p:nvSpPr>
        <p:spPr>
          <a:xfrm>
            <a:off x="-133243" y="-422669"/>
            <a:ext cx="3859536" cy="2902737"/>
          </a:xfrm>
          <a:custGeom>
            <a:avLst/>
            <a:gdLst/>
            <a:ahLst/>
            <a:cxnLst/>
            <a:rect l="l" t="t" r="r" b="b"/>
            <a:pathLst>
              <a:path w="3859536" h="2902737">
                <a:moveTo>
                  <a:pt x="0" y="0"/>
                </a:moveTo>
                <a:lnTo>
                  <a:pt x="3859536" y="0"/>
                </a:lnTo>
                <a:lnTo>
                  <a:pt x="3859536" y="2902738"/>
                </a:lnTo>
                <a:lnTo>
                  <a:pt x="0" y="2902738"/>
                </a:lnTo>
                <a:lnTo>
                  <a:pt x="0" y="0"/>
                </a:lnTo>
                <a:close/>
              </a:path>
            </a:pathLst>
          </a:custGeom>
          <a:blipFill>
            <a:blip r:embed="rId3"/>
            <a:stretch>
              <a:fillRect t="-579" b="-4994"/>
            </a:stretch>
          </a:blipFill>
        </p:spPr>
      </p:sp>
      <p:sp>
        <p:nvSpPr>
          <p:cNvPr id="4" name="TextBox 4"/>
          <p:cNvSpPr txBox="1"/>
          <p:nvPr/>
        </p:nvSpPr>
        <p:spPr>
          <a:xfrm>
            <a:off x="5410326" y="9296400"/>
            <a:ext cx="7772400" cy="786384"/>
          </a:xfrm>
          <a:prstGeom prst="rect">
            <a:avLst/>
          </a:prstGeom>
        </p:spPr>
        <p:txBody>
          <a:bodyPr lIns="0" tIns="0" rIns="0" bIns="0" rtlCol="0" anchor="t">
            <a:spAutoFit/>
          </a:bodyPr>
          <a:lstStyle/>
          <a:p>
            <a:pPr algn="l">
              <a:lnSpc>
                <a:spcPts val="3078"/>
              </a:lnSpc>
            </a:pPr>
            <a:r>
              <a:rPr lang="en-US" sz="2850" u="sng" spc="-17">
                <a:solidFill>
                  <a:srgbClr val="FFFFFF"/>
                </a:solidFill>
                <a:latin typeface="TT Rounds Condensed Light"/>
                <a:hlinkClick r:id="rId4" tooltip="https://mailcherokeek12ga-my.sharepoint.com/:v:/g/personal/9934782_cherokeek12_net/EeMj295kv89Lgx9mccqgrh4BrAYO0HRGQ9_-fGL-m--pqg?e=0u0NiK"/>
              </a:rPr>
              <a:t>Cherokee College &amp; Career (C3) Academy Video</a:t>
            </a:r>
          </a:p>
          <a:p>
            <a:pPr algn="l">
              <a:lnSpc>
                <a:spcPts val="3078"/>
              </a:lnSpc>
            </a:pPr>
            <a:r>
              <a:rPr lang="en-US" sz="2850" u="sng" spc="-17">
                <a:solidFill>
                  <a:srgbClr val="FFFFFF"/>
                </a:solidFill>
                <a:latin typeface="TT Rounds Condensed Light"/>
                <a:hlinkClick r:id="rId5" tooltip="https://igrad.cherokeek12.net/fs/resource-manager/view/9189463d-25d3-48be-a50d-0625be928ccb"/>
              </a:rPr>
              <a:t>Cherokee College &amp; Career (C3) Academy Overview</a:t>
            </a:r>
          </a:p>
        </p:txBody>
      </p:sp>
      <p:sp>
        <p:nvSpPr>
          <p:cNvPr id="5" name="Freeform 5"/>
          <p:cNvSpPr/>
          <p:nvPr/>
        </p:nvSpPr>
        <p:spPr>
          <a:xfrm>
            <a:off x="3156363" y="2343568"/>
            <a:ext cx="5226941" cy="6457577"/>
          </a:xfrm>
          <a:custGeom>
            <a:avLst/>
            <a:gdLst/>
            <a:ahLst/>
            <a:cxnLst/>
            <a:rect l="l" t="t" r="r" b="b"/>
            <a:pathLst>
              <a:path w="5226941" h="6457577">
                <a:moveTo>
                  <a:pt x="0" y="0"/>
                </a:moveTo>
                <a:lnTo>
                  <a:pt x="5226941" y="0"/>
                </a:lnTo>
                <a:lnTo>
                  <a:pt x="5226941" y="6457576"/>
                </a:lnTo>
                <a:lnTo>
                  <a:pt x="0" y="6457576"/>
                </a:lnTo>
                <a:lnTo>
                  <a:pt x="0" y="0"/>
                </a:lnTo>
                <a:close/>
              </a:path>
            </a:pathLst>
          </a:custGeom>
          <a:blipFill>
            <a:blip r:embed="rId6"/>
            <a:stretch>
              <a:fillRect l="-192" t="-991" b="-991"/>
            </a:stretch>
          </a:blipFill>
        </p:spPr>
      </p:sp>
      <p:sp>
        <p:nvSpPr>
          <p:cNvPr id="6" name="Freeform 6"/>
          <p:cNvSpPr/>
          <p:nvPr/>
        </p:nvSpPr>
        <p:spPr>
          <a:xfrm>
            <a:off x="10268211" y="5299510"/>
            <a:ext cx="5523978" cy="2367337"/>
          </a:xfrm>
          <a:custGeom>
            <a:avLst/>
            <a:gdLst/>
            <a:ahLst/>
            <a:cxnLst/>
            <a:rect l="l" t="t" r="r" b="b"/>
            <a:pathLst>
              <a:path w="5523978" h="2367337">
                <a:moveTo>
                  <a:pt x="0" y="0"/>
                </a:moveTo>
                <a:lnTo>
                  <a:pt x="5523978" y="0"/>
                </a:lnTo>
                <a:lnTo>
                  <a:pt x="5523978" y="2367337"/>
                </a:lnTo>
                <a:lnTo>
                  <a:pt x="0" y="2367337"/>
                </a:lnTo>
                <a:lnTo>
                  <a:pt x="0" y="0"/>
                </a:lnTo>
                <a:close/>
              </a:path>
            </a:pathLst>
          </a:custGeom>
          <a:blipFill>
            <a:blip r:embed="rId7"/>
            <a:stretch>
              <a:fillRect l="-1766" t="-82" r="-181"/>
            </a:stretch>
          </a:blipFill>
        </p:spPr>
      </p:sp>
      <p:sp>
        <p:nvSpPr>
          <p:cNvPr id="7" name="Freeform 7"/>
          <p:cNvSpPr/>
          <p:nvPr/>
        </p:nvSpPr>
        <p:spPr>
          <a:xfrm>
            <a:off x="10268211" y="2343568"/>
            <a:ext cx="5523978" cy="2955942"/>
          </a:xfrm>
          <a:custGeom>
            <a:avLst/>
            <a:gdLst/>
            <a:ahLst/>
            <a:cxnLst/>
            <a:rect l="l" t="t" r="r" b="b"/>
            <a:pathLst>
              <a:path w="5523978" h="2955942">
                <a:moveTo>
                  <a:pt x="0" y="0"/>
                </a:moveTo>
                <a:lnTo>
                  <a:pt x="5523978" y="0"/>
                </a:lnTo>
                <a:lnTo>
                  <a:pt x="5523978" y="2955942"/>
                </a:lnTo>
                <a:lnTo>
                  <a:pt x="0" y="2955942"/>
                </a:lnTo>
                <a:lnTo>
                  <a:pt x="0" y="0"/>
                </a:lnTo>
                <a:close/>
              </a:path>
            </a:pathLst>
          </a:custGeom>
          <a:blipFill>
            <a:blip r:embed="rId8"/>
            <a:stretch>
              <a:fillRect l="-300" r="-300"/>
            </a:stretch>
          </a:blipFill>
        </p:spPr>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09C7CEF-FC0A-0522-B402-57B4A4A23AC1}"/>
              </a:ext>
            </a:extLst>
          </p:cNvPr>
          <p:cNvSpPr>
            <a:spLocks noGrp="1"/>
          </p:cNvSpPr>
          <p:nvPr>
            <p:ph type="title"/>
          </p:nvPr>
        </p:nvSpPr>
        <p:spPr>
          <a:xfrm>
            <a:off x="1235163" y="1382572"/>
            <a:ext cx="7744533" cy="3953990"/>
          </a:xfrm>
        </p:spPr>
        <p:txBody>
          <a:bodyPr vert="horz" lIns="91440" tIns="45720" rIns="91440" bIns="45720" rtlCol="0" anchor="b">
            <a:normAutofit/>
          </a:bodyPr>
          <a:lstStyle/>
          <a:p>
            <a:pPr>
              <a:lnSpc>
                <a:spcPct val="90000"/>
              </a:lnSpc>
            </a:pPr>
            <a:r>
              <a:rPr lang="en-US" sz="7200" kern="1200" dirty="0">
                <a:solidFill>
                  <a:schemeClr val="tx1"/>
                </a:solidFill>
                <a:latin typeface="+mj-lt"/>
                <a:ea typeface="+mj-ea"/>
                <a:cs typeface="+mj-cs"/>
              </a:rPr>
              <a:t>Registration Form</a:t>
            </a:r>
            <a:br>
              <a:rPr lang="en-US" sz="7200" kern="1200" dirty="0">
                <a:solidFill>
                  <a:schemeClr val="tx1"/>
                </a:solidFill>
                <a:latin typeface="+mj-lt"/>
                <a:ea typeface="+mj-ea"/>
                <a:cs typeface="+mj-cs"/>
              </a:rPr>
            </a:br>
            <a:r>
              <a:rPr lang="en-US" sz="7200" kern="1200" dirty="0">
                <a:solidFill>
                  <a:schemeClr val="tx1"/>
                </a:solidFill>
                <a:latin typeface="+mj-lt"/>
                <a:ea typeface="+mj-ea"/>
                <a:cs typeface="+mj-cs"/>
              </a:rPr>
              <a:t>Bring to ET Booth on Feb 2</a:t>
            </a:r>
            <a:r>
              <a:rPr lang="en-US" sz="7200" kern="1200" baseline="30000" dirty="0">
                <a:solidFill>
                  <a:schemeClr val="tx1"/>
                </a:solidFill>
                <a:latin typeface="+mj-lt"/>
                <a:ea typeface="+mj-ea"/>
                <a:cs typeface="+mj-cs"/>
              </a:rPr>
              <a:t>nd</a:t>
            </a:r>
            <a:r>
              <a:rPr lang="en-US" sz="7200" kern="1200" dirty="0">
                <a:solidFill>
                  <a:schemeClr val="tx1"/>
                </a:solidFill>
                <a:latin typeface="+mj-lt"/>
                <a:ea typeface="+mj-ea"/>
                <a:cs typeface="+mj-cs"/>
              </a:rPr>
              <a:t> </a:t>
            </a:r>
          </a:p>
        </p:txBody>
      </p:sp>
      <p:sp>
        <p:nvSpPr>
          <p:cNvPr id="30" name="Rectangle 24">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033321"/>
            <a:ext cx="18288000" cy="4253679"/>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57900" y="6033330"/>
            <a:ext cx="12230097" cy="425367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033328"/>
            <a:ext cx="18380208" cy="4253672"/>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lose-up of a form&#10;&#10;Description automatically generated">
            <a:extLst>
              <a:ext uri="{FF2B5EF4-FFF2-40B4-BE49-F238E27FC236}">
                <a16:creationId xmlns:a16="http://schemas.microsoft.com/office/drawing/2014/main" id="{EBD02C3A-83DF-7449-2297-4EAF6DB88B38}"/>
              </a:ext>
            </a:extLst>
          </p:cNvPr>
          <p:cNvPicPr>
            <a:picLocks noChangeAspect="1"/>
          </p:cNvPicPr>
          <p:nvPr/>
        </p:nvPicPr>
        <p:blipFill>
          <a:blip r:embed="rId2"/>
          <a:stretch>
            <a:fillRect/>
          </a:stretch>
        </p:blipFill>
        <p:spPr>
          <a:xfrm>
            <a:off x="10703166" y="695106"/>
            <a:ext cx="6059921" cy="8329789"/>
          </a:xfrm>
          <a:prstGeom prst="rect">
            <a:avLst/>
          </a:prstGeom>
        </p:spPr>
      </p:pic>
      <p:sp>
        <p:nvSpPr>
          <p:cNvPr id="31" name="Rectangle 30">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9601195"/>
            <a:ext cx="18287997" cy="685805"/>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119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2022</Words>
  <Application>Microsoft Office PowerPoint</Application>
  <PresentationFormat>Custom</PresentationFormat>
  <Paragraphs>272</Paragraphs>
  <Slides>29</Slides>
  <Notes>28</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29</vt:i4>
      </vt:variant>
    </vt:vector>
  </HeadingPairs>
  <TitlesOfParts>
    <vt:vector size="47" baseType="lpstr">
      <vt:lpstr>Arial</vt:lpstr>
      <vt:lpstr>Arimo Bold</vt:lpstr>
      <vt:lpstr>Prompt Medium</vt:lpstr>
      <vt:lpstr>Arimo Italics</vt:lpstr>
      <vt:lpstr>TT Rounds Condensed Italics</vt:lpstr>
      <vt:lpstr>Open Sauce Bold</vt:lpstr>
      <vt:lpstr>Prompt Bold</vt:lpstr>
      <vt:lpstr>Prompt Ultra-Bold</vt:lpstr>
      <vt:lpstr>TT Rounds Condensed Light</vt:lpstr>
      <vt:lpstr>Arimo</vt:lpstr>
      <vt:lpstr>Calibri</vt:lpstr>
      <vt:lpstr>TT Rounds Condensed</vt:lpstr>
      <vt:lpstr>TT Rounds Condensed Bold</vt:lpstr>
      <vt:lpstr>Arimo Bold Italics</vt:lpstr>
      <vt:lpstr>Lato</vt:lpstr>
      <vt:lpstr>Prompt Semi-Bold</vt:lpstr>
      <vt:lpstr>Bryndan Write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Registration Form Bring to ET Booth on Feb 2nd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Informational Night for Rising 9th.pptx</dc:title>
  <cp:lastModifiedBy>Brett Pinckard</cp:lastModifiedBy>
  <cp:revision>3</cp:revision>
  <cp:lastPrinted>2024-01-11T15:50:59Z</cp:lastPrinted>
  <dcterms:created xsi:type="dcterms:W3CDTF">2006-08-16T00:00:00Z</dcterms:created>
  <dcterms:modified xsi:type="dcterms:W3CDTF">2024-01-18T12:54:15Z</dcterms:modified>
  <dc:identifier>DAF5U5CZAto</dc:identifier>
</cp:coreProperties>
</file>