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0" r:id="rId3"/>
    <p:sldMasterId id="2147483693" r:id="rId4"/>
    <p:sldMasterId id="2147483708" r:id="rId5"/>
  </p:sldMasterIdLst>
  <p:notesMasterIdLst>
    <p:notesMasterId r:id="rId69"/>
  </p:notesMasterIdLst>
  <p:handoutMasterIdLst>
    <p:handoutMasterId r:id="rId70"/>
  </p:handoutMasterIdLst>
  <p:sldIdLst>
    <p:sldId id="297" r:id="rId6"/>
    <p:sldId id="559" r:id="rId7"/>
    <p:sldId id="558" r:id="rId8"/>
    <p:sldId id="560" r:id="rId9"/>
    <p:sldId id="561" r:id="rId10"/>
    <p:sldId id="507" r:id="rId11"/>
    <p:sldId id="583" r:id="rId12"/>
    <p:sldId id="620" r:id="rId13"/>
    <p:sldId id="562" r:id="rId14"/>
    <p:sldId id="563" r:id="rId15"/>
    <p:sldId id="535" r:id="rId16"/>
    <p:sldId id="649" r:id="rId17"/>
    <p:sldId id="584" r:id="rId18"/>
    <p:sldId id="632" r:id="rId19"/>
    <p:sldId id="596" r:id="rId20"/>
    <p:sldId id="582" r:id="rId21"/>
    <p:sldId id="587" r:id="rId22"/>
    <p:sldId id="633" r:id="rId23"/>
    <p:sldId id="591" r:id="rId24"/>
    <p:sldId id="634" r:id="rId25"/>
    <p:sldId id="635" r:id="rId26"/>
    <p:sldId id="588" r:id="rId27"/>
    <p:sldId id="520" r:id="rId28"/>
    <p:sldId id="616" r:id="rId29"/>
    <p:sldId id="547" r:id="rId30"/>
    <p:sldId id="548" r:id="rId31"/>
    <p:sldId id="597" r:id="rId32"/>
    <p:sldId id="598" r:id="rId33"/>
    <p:sldId id="599" r:id="rId34"/>
    <p:sldId id="600" r:id="rId35"/>
    <p:sldId id="601" r:id="rId36"/>
    <p:sldId id="602" r:id="rId37"/>
    <p:sldId id="650" r:id="rId38"/>
    <p:sldId id="651" r:id="rId39"/>
    <p:sldId id="603" r:id="rId40"/>
    <p:sldId id="472" r:id="rId41"/>
    <p:sldId id="604" r:id="rId42"/>
    <p:sldId id="474" r:id="rId43"/>
    <p:sldId id="607" r:id="rId44"/>
    <p:sldId id="636" r:id="rId45"/>
    <p:sldId id="645" r:id="rId46"/>
    <p:sldId id="475" r:id="rId47"/>
    <p:sldId id="637" r:id="rId48"/>
    <p:sldId id="638" r:id="rId49"/>
    <p:sldId id="476" r:id="rId50"/>
    <p:sldId id="639" r:id="rId51"/>
    <p:sldId id="609" r:id="rId52"/>
    <p:sldId id="477" r:id="rId53"/>
    <p:sldId id="610" r:id="rId54"/>
    <p:sldId id="640" r:id="rId55"/>
    <p:sldId id="478" r:id="rId56"/>
    <p:sldId id="611" r:id="rId57"/>
    <p:sldId id="641" r:id="rId58"/>
    <p:sldId id="479" r:id="rId59"/>
    <p:sldId id="480" r:id="rId60"/>
    <p:sldId id="614" r:id="rId61"/>
    <p:sldId id="613" r:id="rId62"/>
    <p:sldId id="612" r:id="rId63"/>
    <p:sldId id="646" r:id="rId64"/>
    <p:sldId id="519" r:id="rId65"/>
    <p:sldId id="483" r:id="rId66"/>
    <p:sldId id="449" r:id="rId67"/>
    <p:sldId id="625" r:id="rId68"/>
  </p:sldIdLst>
  <p:sldSz cx="9144000" cy="6858000" type="screen4x3"/>
  <p:notesSz cx="7019925" cy="9305925"/>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521415D9-36F7-43E2-AB2F-B90AF26B5E84}">
      <p14:sectionLst xmlns:p14="http://schemas.microsoft.com/office/powerpoint/2010/main">
        <p14:section name="Default Section" id="{0653D9D7-7B2A-4AFB-B9AD-5CB1546062E2}">
          <p14:sldIdLst>
            <p14:sldId id="297"/>
            <p14:sldId id="559"/>
            <p14:sldId id="558"/>
            <p14:sldId id="560"/>
            <p14:sldId id="561"/>
            <p14:sldId id="507"/>
          </p14:sldIdLst>
        </p14:section>
        <p14:section name="Summary Section" id="{15E5A9BD-B7EB-4248-808A-DBD2AE9C21D2}">
          <p14:sldIdLst>
            <p14:sldId id="583"/>
          </p14:sldIdLst>
        </p14:section>
        <p14:section name="Revenue Summary" id="{C7DDE721-C0C7-411B-B3C9-843677BDF491}">
          <p14:sldIdLst>
            <p14:sldId id="620"/>
            <p14:sldId id="562"/>
          </p14:sldIdLst>
        </p14:section>
        <p14:section name="Tax Levy" id="{6F0B6723-7CBC-4F36-A0DD-2E478CC3D421}">
          <p14:sldIdLst>
            <p14:sldId id="563"/>
          </p14:sldIdLst>
        </p14:section>
        <p14:section name="State Aid" id="{D54105D3-3599-4A04-B1D4-DBA4F079F7F5}">
          <p14:sldIdLst>
            <p14:sldId id="535"/>
            <p14:sldId id="649"/>
          </p14:sldIdLst>
        </p14:section>
        <p14:section name="Reserves" id="{6324EB49-C7E5-488B-A83D-6E9C893221FD}">
          <p14:sldIdLst>
            <p14:sldId id="584"/>
            <p14:sldId id="632"/>
          </p14:sldIdLst>
        </p14:section>
        <p14:section name="Fund Balance" id="{D9DCA1E2-61CE-49AB-A76D-7C39FB652574}">
          <p14:sldIdLst>
            <p14:sldId id="596"/>
            <p14:sldId id="582"/>
          </p14:sldIdLst>
        </p14:section>
        <p14:section name="PILOTs" id="{CC07E61E-E915-4BCA-AA34-90547850D490}">
          <p14:sldIdLst>
            <p14:sldId id="587"/>
            <p14:sldId id="633"/>
            <p14:sldId id="591"/>
            <p14:sldId id="634"/>
            <p14:sldId id="635"/>
            <p14:sldId id="588"/>
          </p14:sldIdLst>
        </p14:section>
        <p14:section name="Other Revenue" id="{7F07B894-3640-44BF-AB44-2757F6ADAC0C}">
          <p14:sldIdLst>
            <p14:sldId id="520"/>
          </p14:sldIdLst>
        </p14:section>
        <p14:section name="Summary Section" id="{5EAA557F-F67C-4D4E-AC01-F29736477DEC}">
          <p14:sldIdLst>
            <p14:sldId id="616"/>
          </p14:sldIdLst>
        </p14:section>
        <p14:section name="2022-23 Expense Summary" id="{CB412850-AC2F-463D-BEE9-8422B6A14F14}">
          <p14:sldIdLst>
            <p14:sldId id="547"/>
            <p14:sldId id="548"/>
            <p14:sldId id="597"/>
            <p14:sldId id="598"/>
            <p14:sldId id="599"/>
            <p14:sldId id="600"/>
            <p14:sldId id="601"/>
            <p14:sldId id="602"/>
            <p14:sldId id="650"/>
            <p14:sldId id="651"/>
            <p14:sldId id="603"/>
          </p14:sldIdLst>
        </p14:section>
        <p14:section name="Expenses by Category" id="{1F539BBB-F3D6-493E-B357-9989299D481C}">
          <p14:sldIdLst>
            <p14:sldId id="472"/>
            <p14:sldId id="604"/>
            <p14:sldId id="474"/>
            <p14:sldId id="607"/>
            <p14:sldId id="636"/>
            <p14:sldId id="645"/>
            <p14:sldId id="475"/>
            <p14:sldId id="637"/>
            <p14:sldId id="638"/>
            <p14:sldId id="476"/>
            <p14:sldId id="639"/>
            <p14:sldId id="609"/>
            <p14:sldId id="477"/>
            <p14:sldId id="610"/>
            <p14:sldId id="640"/>
            <p14:sldId id="478"/>
            <p14:sldId id="611"/>
            <p14:sldId id="641"/>
            <p14:sldId id="479"/>
          </p14:sldIdLst>
        </p14:section>
        <p14:section name="Website" id="{B28668D8-1DA9-4E42-A62E-D0BA9493A3A5}">
          <p14:sldIdLst>
            <p14:sldId id="480"/>
            <p14:sldId id="614"/>
            <p14:sldId id="613"/>
            <p14:sldId id="612"/>
            <p14:sldId id="646"/>
          </p14:sldIdLst>
        </p14:section>
        <p14:section name="Vote Information" id="{0C13A728-C5E5-4160-80D8-4C5358406008}">
          <p14:sldIdLst>
            <p14:sldId id="519"/>
          </p14:sldIdLst>
        </p14:section>
        <p14:section name="Contingent Budget" id="{4C201D9F-3333-4394-8B0D-910539C85E49}">
          <p14:sldIdLst>
            <p14:sldId id="483"/>
          </p14:sldIdLst>
        </p14:section>
        <p14:section name="What’s to Come…" id="{841B52EA-8B6E-42E5-971D-80F05EC5BCA4}">
          <p14:sldIdLst>
            <p14:sldId id="449"/>
            <p14:sldId id="625"/>
          </p14:sldIdLst>
        </p14:section>
      </p14:sectionLst>
    </p:ext>
    <p:ext uri="{EFAFB233-063F-42B5-8137-9DF3F51BA10A}">
      <p15:sldGuideLst xmlns:p15="http://schemas.microsoft.com/office/powerpoint/2012/main">
        <p15:guide id="1" orient="horz" pos="1920" userDrawn="1">
          <p15:clr>
            <a:srgbClr val="A4A3A4"/>
          </p15:clr>
        </p15:guide>
        <p15:guide id="2" pos="480" userDrawn="1">
          <p15:clr>
            <a:srgbClr val="A4A3A4"/>
          </p15:clr>
        </p15:guide>
        <p15:guide id="3" pos="5376">
          <p15:clr>
            <a:srgbClr val="A4A3A4"/>
          </p15:clr>
        </p15:guide>
        <p15:guide id="4" pos="2736" userDrawn="1">
          <p15:clr>
            <a:srgbClr val="A4A3A4"/>
          </p15:clr>
        </p15:guide>
        <p15:guide id="5" orient="horz" pos="1824" userDrawn="1">
          <p15:clr>
            <a:srgbClr val="A4A3A4"/>
          </p15:clr>
        </p15:guide>
      </p15:sldGuideLst>
    </p:ext>
    <p:ext uri="{2D200454-40CA-4A62-9FC3-DE9A4176ACB9}">
      <p15:notesGuideLst xmlns:p15="http://schemas.microsoft.com/office/powerpoint/2012/main">
        <p15:guide id="1" orient="horz" pos="2931" userDrawn="1">
          <p15:clr>
            <a:srgbClr val="A4A3A4"/>
          </p15:clr>
        </p15:guide>
        <p15:guide id="2" pos="221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e Marie Marrone Caliendo" initials="AMMC" lastIdx="1" clrIdx="0">
    <p:extLst>
      <p:ext uri="{19B8F6BF-5375-455C-9EA6-DF929625EA0E}">
        <p15:presenceInfo xmlns:p15="http://schemas.microsoft.com/office/powerpoint/2012/main" userId="S-1-5-21-1085031214-790525478-839522115-72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324D5E"/>
    <a:srgbClr val="0DB315"/>
    <a:srgbClr val="009999"/>
    <a:srgbClr val="3399FF"/>
    <a:srgbClr val="FFC000"/>
    <a:srgbClr val="7030A0"/>
    <a:srgbClr val="2A10EE"/>
    <a:srgbClr val="4AACB4"/>
    <a:srgbClr val="4163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9112" autoAdjust="0"/>
  </p:normalViewPr>
  <p:slideViewPr>
    <p:cSldViewPr showGuides="1">
      <p:cViewPr varScale="1">
        <p:scale>
          <a:sx n="111" d="100"/>
          <a:sy n="111" d="100"/>
        </p:scale>
        <p:origin x="1398" y="102"/>
      </p:cViewPr>
      <p:guideLst>
        <p:guide orient="horz" pos="1920"/>
        <p:guide pos="480"/>
        <p:guide pos="5376"/>
        <p:guide pos="2736"/>
        <p:guide orient="horz" pos="1824"/>
      </p:guideLst>
    </p:cSldViewPr>
  </p:slideViewPr>
  <p:notesTextViewPr>
    <p:cViewPr>
      <p:scale>
        <a:sx n="3" d="2"/>
        <a:sy n="3" d="2"/>
      </p:scale>
      <p:origin x="0" y="0"/>
    </p:cViewPr>
  </p:notesTextViewPr>
  <p:sorterViewPr>
    <p:cViewPr>
      <p:scale>
        <a:sx n="90" d="100"/>
        <a:sy n="90" d="100"/>
      </p:scale>
      <p:origin x="0" y="0"/>
    </p:cViewPr>
  </p:sorterViewPr>
  <p:notesViewPr>
    <p:cSldViewPr showGuides="1">
      <p:cViewPr varScale="1">
        <p:scale>
          <a:sx n="52" d="100"/>
          <a:sy n="52" d="100"/>
        </p:scale>
        <p:origin x="-1830" y="-102"/>
      </p:cViewPr>
      <p:guideLst>
        <p:guide orient="horz" pos="2931"/>
        <p:guide pos="2212"/>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71"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300306211723533"/>
                  <c:y val="0.2666224795033946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8.5646000331039682E-2"/>
                      <c:h val="8.9694371356180899E-2"/>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363363363363365"/>
                  <c:y val="0.20972375781843461"/>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0.1296417163518323"/>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230235146</c:v>
                </c:pt>
                <c:pt idx="1">
                  <c:v>6650000</c:v>
                </c:pt>
                <c:pt idx="2">
                  <c:v>6410775</c:v>
                </c:pt>
                <c:pt idx="3">
                  <c:v>42541087</c:v>
                </c:pt>
                <c:pt idx="4">
                  <c:v>13075000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3227412451821902"/>
                  <c:y val="-0.3862432510218814"/>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26711628951786426"/>
                  <c:y val="0.26025557650781567"/>
                </c:manualLayout>
              </c:layout>
              <c:spPr>
                <a:noFill/>
                <a:ln>
                  <a:noFill/>
                </a:ln>
                <a:effectLst/>
              </c:spPr>
              <c:txPr>
                <a:bodyPr wrap="square" lIns="38100" tIns="19050" rIns="38100" bIns="19050" anchor="ctr">
                  <a:spAutoFit/>
                </a:bodyPr>
                <a:lstStyle/>
                <a:p>
                  <a:pPr>
                    <a:defRPr>
                      <a:solidFill>
                        <a:srgbClr val="3399FF"/>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932-418C-AC3B-8999A34B44B4}"/>
                </c:ext>
              </c:extLst>
            </c:dLbl>
            <c:dLbl>
              <c:idx val="2"/>
              <c:layout>
                <c:manualLayout>
                  <c:x val="0.32659903998486678"/>
                  <c:y val="0.24833841063039741"/>
                </c:manualLayout>
              </c:layout>
              <c:spPr>
                <a:noFill/>
                <a:ln>
                  <a:noFill/>
                </a:ln>
                <a:effectLst/>
              </c:spPr>
              <c:txPr>
                <a:bodyPr wrap="square" lIns="38100" tIns="19050" rIns="38100" bIns="19050" anchor="ctr">
                  <a:spAutoFit/>
                </a:bodyPr>
                <a:lstStyle/>
                <a:p>
                  <a:pPr>
                    <a:defRPr>
                      <a:solidFill>
                        <a:srgbClr val="FFC000"/>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932-418C-AC3B-8999A34B44B4}"/>
                </c:ext>
              </c:extLst>
            </c:dLbl>
            <c:dLbl>
              <c:idx val="3"/>
              <c:layout>
                <c:manualLayout>
                  <c:x val="0.16198434655127564"/>
                  <c:y val="0.22566809575410049"/>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932-418C-AC3B-8999A34B44B4}"/>
                </c:ext>
              </c:extLst>
            </c:dLbl>
            <c:dLbl>
              <c:idx val="4"/>
              <c:layout>
                <c:manualLayout>
                  <c:x val="0.19671265753942918"/>
                  <c:y val="0.28524901035957329"/>
                </c:manualLayout>
              </c:layout>
              <c:spPr>
                <a:noFill/>
                <a:ln>
                  <a:noFill/>
                </a:ln>
                <a:effectLst/>
              </c:spPr>
              <c:txPr>
                <a:bodyPr wrap="square" lIns="38100" tIns="19050" rIns="38100" bIns="19050" anchor="ctr">
                  <a:spAutoFit/>
                </a:bodyPr>
                <a:lstStyle/>
                <a:p>
                  <a:pPr>
                    <a:defRPr>
                      <a:solidFill>
                        <a:srgbClr val="009999"/>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932-418C-AC3B-8999A34B44B4}"/>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230235146</c:v>
                </c:pt>
                <c:pt idx="1">
                  <c:v>6650000</c:v>
                </c:pt>
                <c:pt idx="2">
                  <c:v>6410775</c:v>
                </c:pt>
                <c:pt idx="3">
                  <c:v>42541087</c:v>
                </c:pt>
                <c:pt idx="4">
                  <c:v>13075000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2023-24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28668718</c:v>
                </c:pt>
                <c:pt idx="1">
                  <c:v>1355779</c:v>
                </c:pt>
                <c:pt idx="2">
                  <c:v>1903001</c:v>
                </c:pt>
                <c:pt idx="3">
                  <c:v>1716884</c:v>
                </c:pt>
                <c:pt idx="4">
                  <c:v>648639</c:v>
                </c:pt>
                <c:pt idx="5">
                  <c:v>4984349</c:v>
                </c:pt>
                <c:pt idx="6">
                  <c:v>2496515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2023-24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28999853</c:v>
                </c:pt>
                <c:pt idx="1">
                  <c:v>1355779</c:v>
                </c:pt>
                <c:pt idx="2">
                  <c:v>1835296</c:v>
                </c:pt>
                <c:pt idx="3">
                  <c:v>1174638</c:v>
                </c:pt>
                <c:pt idx="4">
                  <c:v>648774</c:v>
                </c:pt>
                <c:pt idx="5">
                  <c:v>4438220</c:v>
                </c:pt>
                <c:pt idx="6">
                  <c:v>2142465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2024-25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29824864</c:v>
                </c:pt>
                <c:pt idx="1">
                  <c:v>1355779</c:v>
                </c:pt>
                <c:pt idx="2">
                  <c:v>2289920</c:v>
                </c:pt>
                <c:pt idx="3">
                  <c:v>2096388</c:v>
                </c:pt>
                <c:pt idx="4">
                  <c:v>640801</c:v>
                </c:pt>
                <c:pt idx="5">
                  <c:v>4356255</c:v>
                </c:pt>
                <c:pt idx="6">
                  <c:v>1977080</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2023-24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28668718</c:v>
                </c:pt>
                <c:pt idx="1">
                  <c:v>1355779</c:v>
                </c:pt>
                <c:pt idx="2">
                  <c:v>1903001</c:v>
                </c:pt>
                <c:pt idx="3">
                  <c:v>1716884</c:v>
                </c:pt>
                <c:pt idx="4">
                  <c:v>648639</c:v>
                </c:pt>
                <c:pt idx="5">
                  <c:v>4984349</c:v>
                </c:pt>
                <c:pt idx="6">
                  <c:v>2496515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2023-24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28999853</c:v>
                </c:pt>
                <c:pt idx="1">
                  <c:v>1355779</c:v>
                </c:pt>
                <c:pt idx="2">
                  <c:v>1835296</c:v>
                </c:pt>
                <c:pt idx="3">
                  <c:v>1174638</c:v>
                </c:pt>
                <c:pt idx="4">
                  <c:v>648774</c:v>
                </c:pt>
                <c:pt idx="5">
                  <c:v>4438220</c:v>
                </c:pt>
                <c:pt idx="6">
                  <c:v>2142465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2024-25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29824864</c:v>
                </c:pt>
                <c:pt idx="1">
                  <c:v>1355779</c:v>
                </c:pt>
                <c:pt idx="2">
                  <c:v>2289920</c:v>
                </c:pt>
                <c:pt idx="3">
                  <c:v>2096388</c:v>
                </c:pt>
                <c:pt idx="4">
                  <c:v>640801</c:v>
                </c:pt>
                <c:pt idx="5">
                  <c:v>4356255</c:v>
                </c:pt>
                <c:pt idx="6">
                  <c:v>1977080</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1"/>
    </c:view3D>
    <c:floor>
      <c:thickness val="0"/>
    </c:floor>
    <c:sideWall>
      <c:thickness val="0"/>
    </c:sideWall>
    <c:backWall>
      <c:thickness val="0"/>
    </c:backWall>
    <c:plotArea>
      <c:layout/>
      <c:pie3DChart>
        <c:varyColors val="1"/>
        <c:ser>
          <c:idx val="0"/>
          <c:order val="0"/>
          <c:tx>
            <c:strRef>
              <c:f>Tabelle1!$B$1</c:f>
              <c:strCache>
                <c:ptCount val="1"/>
                <c:pt idx="0">
                  <c:v>24-25 Budget</c:v>
                </c:pt>
              </c:strCache>
            </c:strRef>
          </c:tx>
          <c:spPr>
            <a:scene3d>
              <a:camera prst="orthographicFront"/>
              <a:lightRig rig="threePt" dir="t">
                <a:rot lat="0" lon="0" rev="1200000"/>
              </a:lightRig>
            </a:scene3d>
            <a:sp3d prstMaterial="plastic">
              <a:bevelT w="762000" h="635000"/>
              <a:bevelB w="762000" h="635000" prst="relaxedInset"/>
            </a:sp3d>
          </c:spPr>
          <c:dPt>
            <c:idx val="0"/>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1-B6E0-46DD-8897-A09EB58A6118}"/>
              </c:ext>
            </c:extLst>
          </c:dPt>
          <c:dPt>
            <c:idx val="1"/>
            <c:bubble3D val="0"/>
            <c:spPr>
              <a:solidFill>
                <a:srgbClr val="3AA52B"/>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3-B6E0-46DD-8897-A09EB58A6118}"/>
              </c:ext>
            </c:extLst>
          </c:dPt>
          <c:dPt>
            <c:idx val="2"/>
            <c:bubble3D val="0"/>
            <c:spPr>
              <a:solidFill>
                <a:srgbClr val="0070C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5-B6E0-46DD-8897-A09EB58A6118}"/>
              </c:ext>
            </c:extLst>
          </c:dPt>
          <c:dPt>
            <c:idx val="3"/>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7-B6E0-46DD-8897-A09EB58A6118}"/>
              </c:ext>
            </c:extLst>
          </c:dPt>
          <c:dPt>
            <c:idx val="4"/>
            <c:bubble3D val="0"/>
            <c:spPr>
              <a:solidFill>
                <a:srgbClr val="990033"/>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9-B6E0-46DD-8897-A09EB58A6118}"/>
              </c:ext>
            </c:extLst>
          </c:dPt>
          <c:dPt>
            <c:idx val="5"/>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B-B6E0-46DD-8897-A09EB58A6118}"/>
              </c:ext>
            </c:extLst>
          </c:dPt>
          <c:dPt>
            <c:idx val="6"/>
            <c:bubble3D val="0"/>
            <c:spPr>
              <a:solidFill>
                <a:srgbClr val="0099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D-B6E0-46DD-8897-A09EB58A6118}"/>
              </c:ext>
            </c:extLst>
          </c:dPt>
          <c:dPt>
            <c:idx val="7"/>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F-B6E0-46DD-8897-A09EB58A6118}"/>
              </c:ext>
            </c:extLst>
          </c:dPt>
          <c:dLbls>
            <c:dLbl>
              <c:idx val="0"/>
              <c:layout>
                <c:manualLayout>
                  <c:x val="-0.13544071554162521"/>
                  <c:y val="7.6923177871996776E-2"/>
                </c:manualLayout>
              </c:layout>
              <c:numFmt formatCode="0.0%" sourceLinked="0"/>
              <c:spPr>
                <a:noFill/>
                <a:ln>
                  <a:noFill/>
                </a:ln>
                <a:effectLst/>
              </c:spPr>
              <c:txPr>
                <a:bodyPr wrap="square" lIns="38100" tIns="19050" rIns="38100" bIns="19050" anchor="ctr">
                  <a:no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029611650485437"/>
                      <c:h val="0.13570522915404803"/>
                    </c:manualLayout>
                  </c15:layout>
                </c:ext>
                <c:ext xmlns:c16="http://schemas.microsoft.com/office/drawing/2014/chart" uri="{C3380CC4-5D6E-409C-BE32-E72D297353CC}">
                  <c16:uniqueId val="{00000001-B6E0-46DD-8897-A09EB58A6118}"/>
                </c:ext>
              </c:extLst>
            </c:dLbl>
            <c:dLbl>
              <c:idx val="1"/>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3-B6E0-46DD-8897-A09EB58A6118}"/>
                </c:ext>
              </c:extLst>
            </c:dLbl>
            <c:dLbl>
              <c:idx val="2"/>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5-B6E0-46DD-8897-A09EB58A6118}"/>
                </c:ext>
              </c:extLst>
            </c:dLbl>
            <c:dLbl>
              <c:idx val="3"/>
              <c:layout>
                <c:manualLayout>
                  <c:x val="-0.1311493769589481"/>
                  <c:y val="2.3599636583888552E-2"/>
                </c:manualLayout>
              </c:layout>
              <c:numFmt formatCode="0.0%" sourceLinked="0"/>
              <c:spPr>
                <a:noFill/>
                <a:ln>
                  <a:noFill/>
                </a:ln>
                <a:effectLst/>
              </c:spPr>
              <c:txPr>
                <a:bodyPr wrap="square" lIns="38100" tIns="19050" rIns="38100" bIns="19050" anchor="ctr">
                  <a:spAutoFit/>
                </a:bodyPr>
                <a:lstStyle/>
                <a:p>
                  <a:pPr>
                    <a:defRPr sz="1600">
                      <a:solidFill>
                        <a:schemeClr val="tx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B6E0-46DD-8897-A09EB58A6118}"/>
                </c:ext>
              </c:extLst>
            </c:dLbl>
            <c:dLbl>
              <c:idx val="4"/>
              <c:layout>
                <c:manualLayout>
                  <c:x val="0.38996700048416277"/>
                  <c:y val="3.125984251968504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B6E0-46DD-8897-A09EB58A6118}"/>
                </c:ext>
              </c:extLst>
            </c:dLbl>
            <c:numFmt formatCode="0.0%" sourceLinked="0"/>
            <c:spPr>
              <a:noFill/>
              <a:ln>
                <a:noFill/>
              </a:ln>
              <a:effectLst/>
            </c:spPr>
            <c:txPr>
              <a:bodyPr wrap="square" lIns="38100" tIns="19050" rIns="38100" bIns="19050" anchor="ctr">
                <a:spAutoFit/>
              </a:bodyPr>
              <a:lstStyle/>
              <a:p>
                <a:pPr>
                  <a:defRPr sz="1600">
                    <a:latin typeface="Avenir LT Std 45 Book" panose="020B0502020203020204" pitchFamily="34" charset="0"/>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Tabelle1!$A$2:$A$6</c:f>
              <c:strCache>
                <c:ptCount val="5"/>
                <c:pt idx="0">
                  <c:v>General Support</c:v>
                </c:pt>
                <c:pt idx="1">
                  <c:v>Instruction</c:v>
                </c:pt>
                <c:pt idx="2">
                  <c:v>Undistributed</c:v>
                </c:pt>
                <c:pt idx="3">
                  <c:v>Transportation</c:v>
                </c:pt>
                <c:pt idx="4">
                  <c:v>Community Service</c:v>
                </c:pt>
              </c:strCache>
            </c:strRef>
          </c:cat>
          <c:val>
            <c:numRef>
              <c:f>Tabelle1!$B$2:$B$6</c:f>
              <c:numCache>
                <c:formatCode>#,##0</c:formatCode>
                <c:ptCount val="5"/>
                <c:pt idx="0">
                  <c:v>28039280</c:v>
                </c:pt>
                <c:pt idx="1">
                  <c:v>160791362</c:v>
                </c:pt>
                <c:pt idx="2">
                  <c:v>91054226</c:v>
                </c:pt>
                <c:pt idx="3">
                  <c:v>18915740</c:v>
                </c:pt>
                <c:pt idx="4">
                  <c:v>111400</c:v>
                </c:pt>
              </c:numCache>
            </c:numRef>
          </c:val>
          <c:extLst>
            <c:ext xmlns:c16="http://schemas.microsoft.com/office/drawing/2014/chart" uri="{C3380CC4-5D6E-409C-BE32-E72D297353CC}">
              <c16:uniqueId val="{00000010-B6E0-46DD-8897-A09EB58A6118}"/>
            </c:ext>
          </c:extLst>
        </c:ser>
        <c:dLbls>
          <c:showLegendKey val="0"/>
          <c:showVal val="0"/>
          <c:showCatName val="0"/>
          <c:showSerName val="0"/>
          <c:showPercent val="0"/>
          <c:showBubbleSize val="0"/>
          <c:showLeaderLines val="0"/>
        </c:dLbls>
      </c:pie3DChart>
      <c:spPr>
        <a:effectLst/>
        <a:scene3d>
          <a:camera prst="orthographicFront"/>
          <a:lightRig rig="threePt" dir="t"/>
        </a:scene3d>
        <a:sp3d>
          <a:bevelT/>
        </a:sp3d>
      </c:spPr>
    </c:plotArea>
    <c:plotVisOnly val="1"/>
    <c:dispBlanksAs val="gap"/>
    <c:showDLblsOverMax val="0"/>
  </c:chart>
  <c:spPr>
    <a:noFill/>
    <a:ln>
      <a:noFill/>
    </a:ln>
    <a:effectLst/>
    <a:scene3d>
      <a:camera prst="orthographicFront"/>
      <a:lightRig rig="threePt" dir="t"/>
    </a:scene3d>
    <a:sp3d/>
  </c:sp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t>Instruction</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t>Transportation</a:t>
          </a: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t>Undistributed</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t>Community Services</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t>General Support</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1E21F20E-2BC6-432D-B03F-FEBCB46243DD}" type="presOf" srcId="{22CF216C-D7EB-4C3C-B262-30BE09CB7FD3}" destId="{2539D830-D0B5-4388-96C6-EC609226DBF5}" srcOrd="0" destOrd="0" presId="urn:microsoft.com/office/officeart/2008/layout/VerticalCurvedList"/>
    <dgm:cxn modelId="{C471B827-B4CE-49BF-870E-42FA3F320B8B}" type="presOf" srcId="{B74DF497-0697-4E48-9703-04E7C364FD11}" destId="{42371BBD-EC4D-4A01-8DFF-190339900CEF}" srcOrd="0" destOrd="0" presId="urn:microsoft.com/office/officeart/2008/layout/VerticalCurvedList"/>
    <dgm:cxn modelId="{38DC012A-BF0A-4D36-984A-2198E9F80912}"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76939E85-50DB-4701-AE1D-30CF3CA81079}" type="presOf" srcId="{84AA6DA2-1031-435B-BC1F-64F33DCDEBDE}" destId="{CF86CF3C-A2F0-4281-96F0-ACB5AB4FAFCB}" srcOrd="0" destOrd="0" presId="urn:microsoft.com/office/officeart/2008/layout/VerticalCurvedList"/>
    <dgm:cxn modelId="{7BE91C8D-9F1B-4D18-AAE4-77ED44D17875}"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5F76289C-7A0F-448E-99D9-8F18B866DB09}" type="presOf" srcId="{DA66DE79-EA42-4D47-9D09-FADB112B9920}" destId="{0D4BBECC-9AC8-4840-AB43-0EDFF0ED20D2}" srcOrd="0" destOrd="0" presId="urn:microsoft.com/office/officeart/2008/layout/VerticalCurvedList"/>
    <dgm:cxn modelId="{641929A2-CD32-42BA-9027-4BDB0DDC1A3F}" type="presOf" srcId="{43982B43-B98B-404E-B104-CF44208EAA34}" destId="{3EB7323E-ADD5-445F-9627-3612C85742F0}"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5F51FDB9-C3E9-4572-BB8B-71B3AE7D0BAF}" type="presParOf" srcId="{0D4BBECC-9AC8-4840-AB43-0EDFF0ED20D2}" destId="{3F430C48-5810-4E64-8A61-634920F21D10}" srcOrd="0" destOrd="0" presId="urn:microsoft.com/office/officeart/2008/layout/VerticalCurvedList"/>
    <dgm:cxn modelId="{6F628288-CE00-4D96-8DE3-67CC313AA73A}" type="presParOf" srcId="{3F430C48-5810-4E64-8A61-634920F21D10}" destId="{84DB231F-EF3F-40BE-A489-34D3DDC82C2A}" srcOrd="0" destOrd="0" presId="urn:microsoft.com/office/officeart/2008/layout/VerticalCurvedList"/>
    <dgm:cxn modelId="{2AF1B4C1-AE1E-44BE-8547-BBC2CC0AB830}" type="presParOf" srcId="{84DB231F-EF3F-40BE-A489-34D3DDC82C2A}" destId="{31126D34-4F97-4969-A4BD-060E8B3AF183}" srcOrd="0" destOrd="0" presId="urn:microsoft.com/office/officeart/2008/layout/VerticalCurvedList"/>
    <dgm:cxn modelId="{C155BD84-A5F3-4E36-8ABB-DA856D5CE840}" type="presParOf" srcId="{84DB231F-EF3F-40BE-A489-34D3DDC82C2A}" destId="{38AD150E-AA88-4A8E-B74E-BDA8E0ACEC12}" srcOrd="1" destOrd="0" presId="urn:microsoft.com/office/officeart/2008/layout/VerticalCurvedList"/>
    <dgm:cxn modelId="{8F3E9E27-439E-44F3-B2BA-0CE7DF518C67}" type="presParOf" srcId="{84DB231F-EF3F-40BE-A489-34D3DDC82C2A}" destId="{C9B4A7C4-B627-4FF7-8E54-304B0EF9C6CE}" srcOrd="2" destOrd="0" presId="urn:microsoft.com/office/officeart/2008/layout/VerticalCurvedList"/>
    <dgm:cxn modelId="{BEAC48D3-8514-4154-9262-F315E6179157}" type="presParOf" srcId="{84DB231F-EF3F-40BE-A489-34D3DDC82C2A}" destId="{6B62ECF5-9F48-4C0D-A97B-148D5CEB7ACE}" srcOrd="3" destOrd="0" presId="urn:microsoft.com/office/officeart/2008/layout/VerticalCurvedList"/>
    <dgm:cxn modelId="{FF8778F1-80D3-4316-A297-EC272799038F}" type="presParOf" srcId="{3F430C48-5810-4E64-8A61-634920F21D10}" destId="{42371BBD-EC4D-4A01-8DFF-190339900CEF}" srcOrd="1" destOrd="0" presId="urn:microsoft.com/office/officeart/2008/layout/VerticalCurvedList"/>
    <dgm:cxn modelId="{6281719A-1146-42CC-BAFE-9FC4539FBD68}" type="presParOf" srcId="{3F430C48-5810-4E64-8A61-634920F21D10}" destId="{CEFF2FF2-0BF5-46B0-BF13-3A7A35CB7F16}" srcOrd="2" destOrd="0" presId="urn:microsoft.com/office/officeart/2008/layout/VerticalCurvedList"/>
    <dgm:cxn modelId="{D13C4808-E6AE-44E0-B059-147CAA659A3C}" type="presParOf" srcId="{CEFF2FF2-0BF5-46B0-BF13-3A7A35CB7F16}" destId="{5B192319-6404-45CC-AD32-EBA530165D1C}" srcOrd="0" destOrd="0" presId="urn:microsoft.com/office/officeart/2008/layout/VerticalCurvedList"/>
    <dgm:cxn modelId="{6F4C1381-A48F-4100-9D3D-0462F38DBF16}" type="presParOf" srcId="{3F430C48-5810-4E64-8A61-634920F21D10}" destId="{C5C29235-14A0-42A2-941D-B79B21D5F081}" srcOrd="3" destOrd="0" presId="urn:microsoft.com/office/officeart/2008/layout/VerticalCurvedList"/>
    <dgm:cxn modelId="{3523FB21-E36C-49F3-BC7A-0D19E851F7E1}" type="presParOf" srcId="{3F430C48-5810-4E64-8A61-634920F21D10}" destId="{C38C28D6-7659-4867-80DA-F3691BB62FEF}" srcOrd="4" destOrd="0" presId="urn:microsoft.com/office/officeart/2008/layout/VerticalCurvedList"/>
    <dgm:cxn modelId="{A3B926F5-83F4-45D9-B17F-704F2BB78535}" type="presParOf" srcId="{C38C28D6-7659-4867-80DA-F3691BB62FEF}" destId="{C015C9A5-071E-485F-9DEF-C05FEBFB21E1}" srcOrd="0" destOrd="0" presId="urn:microsoft.com/office/officeart/2008/layout/VerticalCurvedList"/>
    <dgm:cxn modelId="{7FC66265-AD51-47FE-8550-D7CFD306F956}" type="presParOf" srcId="{3F430C48-5810-4E64-8A61-634920F21D10}" destId="{CF86CF3C-A2F0-4281-96F0-ACB5AB4FAFCB}" srcOrd="5" destOrd="0" presId="urn:microsoft.com/office/officeart/2008/layout/VerticalCurvedList"/>
    <dgm:cxn modelId="{873FE764-DE19-4163-AFBA-F625EBFE43AB}" type="presParOf" srcId="{3F430C48-5810-4E64-8A61-634920F21D10}" destId="{EFB3DCC6-2664-4DA9-A1BE-90BEB8E43252}" srcOrd="6" destOrd="0" presId="urn:microsoft.com/office/officeart/2008/layout/VerticalCurvedList"/>
    <dgm:cxn modelId="{E74EFBAD-2743-414C-8359-EC846F7EE6BB}" type="presParOf" srcId="{EFB3DCC6-2664-4DA9-A1BE-90BEB8E43252}" destId="{AC997D3F-E01C-40CE-A9F4-28123A5DD2C1}" srcOrd="0" destOrd="0" presId="urn:microsoft.com/office/officeart/2008/layout/VerticalCurvedList"/>
    <dgm:cxn modelId="{DBB0DC78-233E-42C0-8132-FE454EDC4CFA}" type="presParOf" srcId="{3F430C48-5810-4E64-8A61-634920F21D10}" destId="{2539D830-D0B5-4388-96C6-EC609226DBF5}" srcOrd="7" destOrd="0" presId="urn:microsoft.com/office/officeart/2008/layout/VerticalCurvedList"/>
    <dgm:cxn modelId="{0FDFC1A6-01A5-4853-8CE2-902ECFF65487}" type="presParOf" srcId="{3F430C48-5810-4E64-8A61-634920F21D10}" destId="{2BC5452B-99AF-41FC-9342-BB950705D8A5}" srcOrd="8" destOrd="0" presId="urn:microsoft.com/office/officeart/2008/layout/VerticalCurvedList"/>
    <dgm:cxn modelId="{765B3B53-6CF7-4C18-A95C-7E2916403CE7}" type="presParOf" srcId="{2BC5452B-99AF-41FC-9342-BB950705D8A5}" destId="{3CB57BFA-4379-4946-804F-B1B3377E6505}" srcOrd="0" destOrd="0" presId="urn:microsoft.com/office/officeart/2008/layout/VerticalCurvedList"/>
    <dgm:cxn modelId="{41113E68-B451-4201-8193-C4F13E6716B2}" type="presParOf" srcId="{3F430C48-5810-4E64-8A61-634920F21D10}" destId="{3EB7323E-ADD5-445F-9627-3612C85742F0}" srcOrd="9" destOrd="0" presId="urn:microsoft.com/office/officeart/2008/layout/VerticalCurvedList"/>
    <dgm:cxn modelId="{7CC4FAFC-1476-42C7-9886-8B42E29FFEB7}" type="presParOf" srcId="{3F430C48-5810-4E64-8A61-634920F21D10}" destId="{15BB7579-0B07-4FC0-A80C-0D1EA971DBE5}" srcOrd="10" destOrd="0" presId="urn:microsoft.com/office/officeart/2008/layout/VerticalCurvedList"/>
    <dgm:cxn modelId="{44D9578E-E788-4B1E-9360-42BE53BFB72B}"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Instruction</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Undistributed</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General Support</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Transportation</a:t>
          </a: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Community Services</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drawing1.xml><?xml version="1.0" encoding="utf-8"?>
<c:userShapes xmlns:c="http://schemas.openxmlformats.org/drawingml/2006/chart">
  <cdr:relSizeAnchor xmlns:cdr="http://schemas.openxmlformats.org/drawingml/2006/chartDrawing">
    <cdr:from>
      <cdr:x>0.43243</cdr:x>
      <cdr:y>0.40447</cdr:y>
    </cdr:from>
    <cdr:to>
      <cdr:x>0.4955</cdr:x>
      <cdr:y>0.55735</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657600" y="2057400"/>
          <a:ext cx="533420" cy="77764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0.3964</cdr:x>
      <cdr:y>0.44941</cdr:y>
    </cdr:from>
    <cdr:to>
      <cdr:x>0.40541</cdr:x>
      <cdr:y>0.52242</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352800" y="2286000"/>
          <a:ext cx="76200" cy="37137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84" y="1143000"/>
          <a:ext cx="463516" cy="15240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drawings/drawing2.xml><?xml version="1.0" encoding="utf-8"?>
<c:userShapes xmlns:c="http://schemas.openxmlformats.org/drawingml/2006/chart">
  <cdr:relSizeAnchor xmlns:cdr="http://schemas.openxmlformats.org/drawingml/2006/chartDrawing">
    <cdr:from>
      <cdr:x>0.44144</cdr:x>
      <cdr:y>0.40447</cdr:y>
    </cdr:from>
    <cdr:to>
      <cdr:x>0.4955</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457251" cy="68578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0.41441</cdr:x>
      <cdr:y>0.41945</cdr:y>
    </cdr:from>
    <cdr:to>
      <cdr:x>0.45045</cdr:x>
      <cdr:y>0.61419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505200" y="2133601"/>
          <a:ext cx="304800" cy="99059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0.64865</cdr:x>
      <cdr:y>0.29961</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95" y="1142981"/>
          <a:ext cx="539705" cy="38101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0.64865</cdr:x>
      <cdr:y>0.65913</cdr:y>
    </cdr:from>
    <cdr:to>
      <cdr:x>0.75676</cdr:x>
      <cdr:y>0.83889</cdr:y>
    </cdr:to>
    <cdr:sp macro="" textlink="">
      <cdr:nvSpPr>
        <cdr:cNvPr id="2" name="TextBox 1">
          <a:extLst xmlns:a="http://schemas.openxmlformats.org/drawingml/2006/main">
            <a:ext uri="{FF2B5EF4-FFF2-40B4-BE49-F238E27FC236}">
              <a16:creationId xmlns:a16="http://schemas.microsoft.com/office/drawing/2014/main" id="{391239BA-FC62-4A26-83D2-291D58BD2664}"/>
            </a:ext>
          </a:extLst>
        </cdr:cNvPr>
        <cdr:cNvSpPr txBox="1"/>
      </cdr:nvSpPr>
      <cdr:spPr>
        <a:xfrm xmlns:a="http://schemas.openxmlformats.org/drawingml/2006/main">
          <a:off x="5486400" y="33528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4755" name="Rectangle 3"/>
          <p:cNvSpPr>
            <a:spLocks noGrp="1" noChangeArrowheads="1"/>
          </p:cNvSpPr>
          <p:nvPr>
            <p:ph type="dt" sz="quarter"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a:p>
        </p:txBody>
      </p:sp>
      <p:sp>
        <p:nvSpPr>
          <p:cNvPr id="74756" name="Rectangle 4"/>
          <p:cNvSpPr>
            <a:spLocks noGrp="1" noChangeArrowheads="1"/>
          </p:cNvSpPr>
          <p:nvPr>
            <p:ph type="ftr" sz="quarter" idx="2"/>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4757" name="Rectangle 5"/>
          <p:cNvSpPr>
            <a:spLocks noGrp="1" noChangeArrowheads="1"/>
          </p:cNvSpPr>
          <p:nvPr>
            <p:ph type="sldNum" sz="quarter" idx="3"/>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54F0F672-6971-416E-94F3-B1AF82F5B4B8}" type="slidenum">
              <a:rPr lang="en-US"/>
              <a:pPr>
                <a:defRPr/>
              </a:pPr>
              <a:t>‹#›</a:t>
            </a:fld>
            <a:endParaRPr lang="en-US"/>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171" name="Rectangle 3"/>
          <p:cNvSpPr>
            <a:spLocks noGrp="1" noChangeArrowheads="1"/>
          </p:cNvSpPr>
          <p:nvPr>
            <p:ph type="dt"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84275" y="700088"/>
            <a:ext cx="4651375" cy="3489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02631" y="4420953"/>
            <a:ext cx="5614668" cy="4185759"/>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175" name="Rectangle 7"/>
          <p:cNvSpPr>
            <a:spLocks noGrp="1" noChangeArrowheads="1"/>
          </p:cNvSpPr>
          <p:nvPr>
            <p:ph type="sldNum" sz="quarter" idx="5"/>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837B8AA9-9A9F-40E8-916F-00265F4BB470}" type="slidenum">
              <a:rPr lang="en-US"/>
              <a:pPr>
                <a:defRPr/>
              </a:pPr>
              <a:t>‹#›</a:t>
            </a:fld>
            <a:endParaRPr lang="en-US"/>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962" eaLnBrk="0" hangingPunct="0">
              <a:defRPr>
                <a:solidFill>
                  <a:srgbClr val="FF0000"/>
                </a:solidFill>
                <a:latin typeface="Calibri" pitchFamily="34" charset="0"/>
              </a:defRPr>
            </a:lvl1pPr>
            <a:lvl2pPr marL="743358" indent="-285907" defTabSz="933962" eaLnBrk="0" hangingPunct="0">
              <a:defRPr>
                <a:solidFill>
                  <a:srgbClr val="FF0000"/>
                </a:solidFill>
                <a:latin typeface="Calibri" pitchFamily="34" charset="0"/>
              </a:defRPr>
            </a:lvl2pPr>
            <a:lvl3pPr marL="1143628" indent="-228725" defTabSz="933962" eaLnBrk="0" hangingPunct="0">
              <a:defRPr>
                <a:solidFill>
                  <a:srgbClr val="FF0000"/>
                </a:solidFill>
                <a:latin typeface="Calibri" pitchFamily="34" charset="0"/>
              </a:defRPr>
            </a:lvl3pPr>
            <a:lvl4pPr marL="1601078" indent="-228725" defTabSz="933962" eaLnBrk="0" hangingPunct="0">
              <a:defRPr>
                <a:solidFill>
                  <a:srgbClr val="FF0000"/>
                </a:solidFill>
                <a:latin typeface="Calibri" pitchFamily="34" charset="0"/>
              </a:defRPr>
            </a:lvl4pPr>
            <a:lvl5pPr marL="2058530" indent="-228725" defTabSz="933962" eaLnBrk="0" hangingPunct="0">
              <a:defRPr>
                <a:solidFill>
                  <a:srgbClr val="FF0000"/>
                </a:solidFill>
                <a:latin typeface="Calibri" pitchFamily="34" charset="0"/>
              </a:defRPr>
            </a:lvl5pPr>
            <a:lvl6pPr marL="2515980" indent="-228725" defTabSz="933962" eaLnBrk="0" fontAlgn="base" hangingPunct="0">
              <a:spcBef>
                <a:spcPct val="0"/>
              </a:spcBef>
              <a:spcAft>
                <a:spcPct val="0"/>
              </a:spcAft>
              <a:defRPr>
                <a:solidFill>
                  <a:srgbClr val="FF0000"/>
                </a:solidFill>
                <a:latin typeface="Calibri" pitchFamily="34" charset="0"/>
              </a:defRPr>
            </a:lvl6pPr>
            <a:lvl7pPr marL="2973431" indent="-228725" defTabSz="933962" eaLnBrk="0" fontAlgn="base" hangingPunct="0">
              <a:spcBef>
                <a:spcPct val="0"/>
              </a:spcBef>
              <a:spcAft>
                <a:spcPct val="0"/>
              </a:spcAft>
              <a:defRPr>
                <a:solidFill>
                  <a:srgbClr val="FF0000"/>
                </a:solidFill>
                <a:latin typeface="Calibri" pitchFamily="34" charset="0"/>
              </a:defRPr>
            </a:lvl7pPr>
            <a:lvl8pPr marL="3430883" indent="-228725" defTabSz="933962" eaLnBrk="0" fontAlgn="base" hangingPunct="0">
              <a:spcBef>
                <a:spcPct val="0"/>
              </a:spcBef>
              <a:spcAft>
                <a:spcPct val="0"/>
              </a:spcAft>
              <a:defRPr>
                <a:solidFill>
                  <a:srgbClr val="FF0000"/>
                </a:solidFill>
                <a:latin typeface="Calibri" pitchFamily="34" charset="0"/>
              </a:defRPr>
            </a:lvl8pPr>
            <a:lvl9pPr marL="3888334" indent="-228725" defTabSz="933962"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23</a:t>
            </a:fld>
            <a:endParaRPr lang="en-US"/>
          </a:p>
        </p:txBody>
      </p:sp>
      <p:sp>
        <p:nvSpPr>
          <p:cNvPr id="13" name="Rectangle 2"/>
          <p:cNvSpPr>
            <a:spLocks noGrp="1" noChangeArrowheads="1"/>
          </p:cNvSpPr>
          <p:nvPr>
            <p:ph type="body" sz="quarter" idx="11"/>
          </p:nvPr>
        </p:nvSpPr>
        <p:spPr bwMode="auto">
          <a:xfrm>
            <a:off x="379343" y="4453879"/>
            <a:ext cx="6138307" cy="378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740" tIns="45370" rIns="90740" bIns="45370" numCol="1" anchor="ctr" anchorCtr="0" compatLnSpc="1">
            <a:prstTxWarp prst="textNoShape">
              <a:avLst/>
            </a:prstTxWarp>
            <a:spAutoFit/>
          </a:bodyPr>
          <a:lstStyle/>
          <a:p>
            <a:pPr defTabSz="907406"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07406">
              <a:spcBef>
                <a:spcPct val="0"/>
              </a:spcBef>
            </a:pPr>
            <a:endParaRPr lang="en-US" sz="1800" dirty="0">
              <a:latin typeface="Arial" pitchFamily="34" charset="0"/>
              <a:cs typeface="Arial" pitchFamily="34" charset="0"/>
            </a:endParaRPr>
          </a:p>
        </p:txBody>
      </p:sp>
    </p:spTree>
    <p:extLst>
      <p:ext uri="{BB962C8B-B14F-4D97-AF65-F5344CB8AC3E}">
        <p14:creationId xmlns:p14="http://schemas.microsoft.com/office/powerpoint/2010/main" val="2024796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69C8E09D-620D-4AE9-A9AF-AD0A64DB9954}" type="slidenum">
              <a:rPr lang="en-US"/>
              <a:pPr>
                <a:defRPr/>
              </a:pPr>
              <a:t>‹#›</a:t>
            </a:fld>
            <a:endParaRPr lang="en-US"/>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0721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66395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535AD02C-541F-4A06-9539-A2A6EB11F7E1}" type="slidenum">
              <a:rPr lang="en-US"/>
              <a:pPr>
                <a:defRPr/>
              </a:pPr>
              <a:t>‹#›</a:t>
            </a:fld>
            <a:endParaRPr lang="en-US"/>
          </a:p>
        </p:txBody>
      </p:sp>
    </p:spTree>
    <p:extLst>
      <p:ext uri="{BB962C8B-B14F-4D97-AF65-F5344CB8AC3E}">
        <p14:creationId xmlns:p14="http://schemas.microsoft.com/office/powerpoint/2010/main" val="260008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4BACD34-925C-40A7-8E4F-647F3FB69F64}" type="slidenum">
              <a:rPr lang="en-US"/>
              <a:pPr>
                <a:defRPr/>
              </a:pPr>
              <a:t>‹#›</a:t>
            </a:fld>
            <a:endParaRPr lang="en-US"/>
          </a:p>
        </p:txBody>
      </p:sp>
    </p:spTree>
    <p:extLst>
      <p:ext uri="{BB962C8B-B14F-4D97-AF65-F5344CB8AC3E}">
        <p14:creationId xmlns:p14="http://schemas.microsoft.com/office/powerpoint/2010/main" val="864310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4DE1FE02-9C99-4FE9-BD4A-810E5B7DB8B2}" type="slidenum">
              <a:rPr lang="en-US"/>
              <a:pPr>
                <a:defRPr/>
              </a:pPr>
              <a:t>‹#›</a:t>
            </a:fld>
            <a:endParaRPr lang="en-US"/>
          </a:p>
        </p:txBody>
      </p:sp>
    </p:spTree>
    <p:extLst>
      <p:ext uri="{BB962C8B-B14F-4D97-AF65-F5344CB8AC3E}">
        <p14:creationId xmlns:p14="http://schemas.microsoft.com/office/powerpoint/2010/main" val="285888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1DDBF2D6-FFE4-4604-A73F-5B2BD7EABC6C}" type="slidenum">
              <a:rPr lang="en-US"/>
              <a:pPr>
                <a:defRPr/>
              </a:pPr>
              <a:t>‹#›</a:t>
            </a:fld>
            <a:endParaRPr lang="en-US"/>
          </a:p>
        </p:txBody>
      </p:sp>
    </p:spTree>
    <p:extLst>
      <p:ext uri="{BB962C8B-B14F-4D97-AF65-F5344CB8AC3E}">
        <p14:creationId xmlns:p14="http://schemas.microsoft.com/office/powerpoint/2010/main" val="1546959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3C042E8A-40B7-41EF-925D-F40DFD26B49A}" type="slidenum">
              <a:rPr lang="en-US"/>
              <a:pPr>
                <a:defRPr/>
              </a:pPr>
              <a:t>‹#›</a:t>
            </a:fld>
            <a:endParaRPr lang="en-US"/>
          </a:p>
        </p:txBody>
      </p:sp>
    </p:spTree>
    <p:extLst>
      <p:ext uri="{BB962C8B-B14F-4D97-AF65-F5344CB8AC3E}">
        <p14:creationId xmlns:p14="http://schemas.microsoft.com/office/powerpoint/2010/main" val="3879374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B1B2B6C9-90BC-48C6-AD1D-050AD9410F34}" type="slidenum">
              <a:rPr lang="en-US"/>
              <a:pPr>
                <a:defRPr/>
              </a:pPr>
              <a:t>‹#›</a:t>
            </a:fld>
            <a:endParaRPr lang="en-US"/>
          </a:p>
        </p:txBody>
      </p:sp>
    </p:spTree>
    <p:extLst>
      <p:ext uri="{BB962C8B-B14F-4D97-AF65-F5344CB8AC3E}">
        <p14:creationId xmlns:p14="http://schemas.microsoft.com/office/powerpoint/2010/main" val="2833557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DB349F4-C238-46AA-895C-A930C7219183}" type="slidenum">
              <a:rPr lang="en-US"/>
              <a:pPr>
                <a:defRPr/>
              </a:pPr>
              <a:t>‹#›</a:t>
            </a:fld>
            <a:endParaRPr lang="en-US"/>
          </a:p>
        </p:txBody>
      </p:sp>
    </p:spTree>
    <p:extLst>
      <p:ext uri="{BB962C8B-B14F-4D97-AF65-F5344CB8AC3E}">
        <p14:creationId xmlns:p14="http://schemas.microsoft.com/office/powerpoint/2010/main" val="1907005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Righ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862554"/>
            <a:ext cx="7056413" cy="461665"/>
          </a:xfrm>
        </p:spPr>
        <p:txBody>
          <a:bodyPr wrap="square" anchor="ctr">
            <a:spAutoFit/>
          </a:bodyPr>
          <a:lstStyle>
            <a:lvl1pPr marL="0" indent="0" algn="r">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179512"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61134070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200430" cy="461665"/>
          </a:xfrm>
        </p:spPr>
        <p:txBody>
          <a:bodyPr wrap="square" anchor="ctr">
            <a:spAutoFit/>
          </a:bodyPr>
          <a:lstStyle>
            <a:lvl1pPr marL="0" indent="0" algn="l">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200430" cy="585216"/>
          </a:xfrm>
          <a:prstGeom prst="rect">
            <a:avLst/>
          </a:prstGeom>
        </p:spPr>
        <p:txBody>
          <a:bodyPr vert="horz" lIns="91440" tIns="45720" rIns="91440" bIns="45720" rtlCol="0" anchor="ctr">
            <a:noAutofit/>
          </a:bodyPr>
          <a:lstStyle>
            <a:lvl1pPr algn="l">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7584449"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1615129054"/>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 Righ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908720"/>
            <a:ext cx="7056413" cy="369332"/>
          </a:xfrm>
        </p:spPr>
        <p:txBody>
          <a:bodyPr wrap="square" anchor="ctr">
            <a:spAutoFit/>
          </a:bodyPr>
          <a:lstStyle>
            <a:lvl1pPr marL="0" indent="0" algn="r">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4" name="Group 3"/>
          <p:cNvGrpSpPr/>
          <p:nvPr userDrawn="1"/>
        </p:nvGrpSpPr>
        <p:grpSpPr>
          <a:xfrm>
            <a:off x="179512" y="237075"/>
            <a:ext cx="1435522" cy="720080"/>
            <a:chOff x="179512" y="237075"/>
            <a:chExt cx="1435522" cy="720080"/>
          </a:xfrm>
        </p:grpSpPr>
        <p:pic>
          <p:nvPicPr>
            <p:cNvPr id="14" name="Picture 13"/>
            <p:cNvPicPr>
              <a:picLocks noChangeAspect="1"/>
            </p:cNvPicPr>
            <p:nvPr userDrawn="1"/>
          </p:nvPicPr>
          <p:blipFill>
            <a:blip r:embed="rId3"/>
            <a:stretch>
              <a:fillRect/>
            </a:stretch>
          </p:blipFill>
          <p:spPr>
            <a:xfrm>
              <a:off x="263407" y="421437"/>
              <a:ext cx="1258268" cy="347472"/>
            </a:xfrm>
            <a:prstGeom prst="rect">
              <a:avLst/>
            </a:prstGeom>
          </p:spPr>
        </p:pic>
        <p:sp>
          <p:nvSpPr>
            <p:cNvPr id="2" name="Rectangle 1"/>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31609007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908720"/>
            <a:ext cx="7056413" cy="369332"/>
          </a:xfrm>
        </p:spPr>
        <p:txBody>
          <a:bodyPr wrap="square" anchor="ctr">
            <a:spAutoFit/>
          </a:bodyPr>
          <a:lstStyle>
            <a:lvl1pPr marL="0" indent="0" algn="l">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lgn="l">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100771573"/>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 Left (dark)">
    <p:bg>
      <p:bgPr>
        <a:solidFill>
          <a:schemeClr val="tx1">
            <a:lumMod val="75000"/>
          </a:schemeClr>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056413" cy="461665"/>
          </a:xfrm>
        </p:spPr>
        <p:txBody>
          <a:bodyPr vert="horz" wrap="square" lIns="91440" tIns="45720" rIns="91440" bIns="45720" rtlCol="0" anchor="ctr">
            <a:spAutoFit/>
          </a:bodyPr>
          <a:lstStyle>
            <a:lvl1pPr>
              <a:defRPr lang="en-US" sz="24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pPr>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defRPr lang="en-US" dirty="0">
                <a:solidFill>
                  <a:schemeClr val="bg1"/>
                </a:solidFill>
              </a:defRPr>
            </a:lvl1pPr>
          </a:lstStyle>
          <a:p>
            <a:pPr lvl="0" algn="l"/>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768625925"/>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3187978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ark">
    <p:bg>
      <p:bgPr>
        <a:solidFill>
          <a:srgbClr val="222A3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2179500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cap="all" baseline="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8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fontAlgn="auto">
              <a:spcBef>
                <a:spcPts val="0"/>
              </a:spcBef>
              <a:spcAft>
                <a:spcPts val="0"/>
              </a:spcAft>
            </a:pPr>
            <a:endParaRPr lang="en-US" sz="1350">
              <a:solidFill>
                <a:prstClr val="white"/>
              </a:solidFill>
            </a:endParaRPr>
          </a:p>
        </p:txBody>
      </p:sp>
      <p:pic>
        <p:nvPicPr>
          <p:cNvPr id="9" name="Picture 8"/>
          <p:cNvPicPr>
            <a:picLocks noChangeAspect="1"/>
          </p:cNvPicPr>
          <p:nvPr userDrawn="1"/>
        </p:nvPicPr>
        <p:blipFill>
          <a:blip r:embed="rId2"/>
          <a:stretch>
            <a:fillRect/>
          </a:stretch>
        </p:blipFill>
        <p:spPr>
          <a:xfrm>
            <a:off x="7243399" y="6216529"/>
            <a:ext cx="1627773" cy="451143"/>
          </a:xfrm>
          <a:prstGeom prst="rect">
            <a:avLst/>
          </a:prstGeom>
        </p:spPr>
      </p:pic>
      <p:pic>
        <p:nvPicPr>
          <p:cNvPr id="6" name="Picture 5"/>
          <p:cNvPicPr>
            <a:picLocks noChangeAspect="1"/>
          </p:cNvPicPr>
          <p:nvPr userDrawn="1"/>
        </p:nvPicPr>
        <p:blipFill rotWithShape="1">
          <a:blip r:embed="rId3"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grpSp>
        <p:nvGrpSpPr>
          <p:cNvPr id="8" name="Group 7"/>
          <p:cNvGrpSpPr/>
          <p:nvPr userDrawn="1"/>
        </p:nvGrpSpPr>
        <p:grpSpPr>
          <a:xfrm>
            <a:off x="5772419" y="6336792"/>
            <a:ext cx="1470980" cy="307777"/>
            <a:chOff x="8616280" y="6285754"/>
            <a:chExt cx="1470980" cy="307777"/>
          </a:xfrm>
        </p:grpSpPr>
        <p:sp>
          <p:nvSpPr>
            <p:cNvPr id="10" name="TextBox 9"/>
            <p:cNvSpPr txBox="1"/>
            <p:nvPr userDrawn="1"/>
          </p:nvSpPr>
          <p:spPr>
            <a:xfrm>
              <a:off x="8616280" y="6285754"/>
              <a:ext cx="1470980" cy="307777"/>
            </a:xfrm>
            <a:prstGeom prst="rect">
              <a:avLst/>
            </a:prstGeom>
            <a:noFill/>
          </p:spPr>
          <p:txBody>
            <a:bodyPr wrap="none" rtlCol="0">
              <a:spAutoFit/>
            </a:bodyPr>
            <a:lstStyle/>
            <a:p>
              <a:pPr fontAlgn="auto">
                <a:spcBef>
                  <a:spcPts val="0"/>
                </a:spcBef>
                <a:spcAft>
                  <a:spcPts val="0"/>
                </a:spcAft>
              </a:pPr>
              <a:r>
                <a:rPr lang="en-US" sz="1400">
                  <a:solidFill>
                    <a:srgbClr val="95A5A6"/>
                  </a:solidFill>
                  <a:latin typeface="Calibri"/>
                  <a:cs typeface="+mn-cs"/>
                </a:rPr>
                <a:t>Made with       by </a:t>
              </a:r>
            </a:p>
          </p:txBody>
        </p:sp>
        <p:sp>
          <p:nvSpPr>
            <p:cNvPr id="11"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endParaRPr lang="en-US" sz="1350">
                <a:solidFill>
                  <a:prstClr val="white"/>
                </a:solidFill>
              </a:endParaRPr>
            </a:p>
          </p:txBody>
        </p:sp>
      </p:grpSp>
    </p:spTree>
    <p:extLst>
      <p:ext uri="{BB962C8B-B14F-4D97-AF65-F5344CB8AC3E}">
        <p14:creationId xmlns:p14="http://schemas.microsoft.com/office/powerpoint/2010/main" val="38484730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782026"/>
            <a:ext cx="8424936" cy="784830"/>
          </a:xfrm>
        </p:spPr>
        <p:txBody>
          <a:bodyPr wrap="square" anchor="ctr">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13">
              <a:solidFill>
                <a:prstClr val="white"/>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2348880"/>
            <a:ext cx="4901695" cy="4051250"/>
          </a:xfrm>
          <a:prstGeom prst="rect">
            <a:avLst/>
          </a:prstGeom>
          <a:effectLst>
            <a:reflection blurRad="6350" stA="52000" endA="300" endPos="35000" dir="5400000" sy="-100000" algn="bl" rotWithShape="0"/>
          </a:effectLst>
        </p:spPr>
      </p:pic>
      <p:sp>
        <p:nvSpPr>
          <p:cNvPr id="13" name="Picture Placeholder 8"/>
          <p:cNvSpPr>
            <a:spLocks noGrp="1"/>
          </p:cNvSpPr>
          <p:nvPr>
            <p:ph type="pic" sz="quarter" idx="10"/>
          </p:nvPr>
        </p:nvSpPr>
        <p:spPr>
          <a:xfrm>
            <a:off x="530650" y="2564904"/>
            <a:ext cx="4343435" cy="2449935"/>
          </a:xfrm>
        </p:spPr>
        <p:txBody>
          <a:bodyPr/>
          <a:lstStyle>
            <a:lvl1pPr>
              <a:defRPr>
                <a:solidFill>
                  <a:schemeClr val="bg1"/>
                </a:solidFill>
              </a:defRPr>
            </a:lvl1pPr>
          </a:lstStyle>
          <a:p>
            <a:endParaRPr lang="en-US"/>
          </a:p>
        </p:txBody>
      </p:sp>
      <p:pic>
        <p:nvPicPr>
          <p:cNvPr id="16" name="Picture 15"/>
          <p:cNvPicPr>
            <a:picLocks noChangeAspect="1"/>
          </p:cNvPicPr>
          <p:nvPr userDrawn="1"/>
        </p:nvPicPr>
        <p:blipFill>
          <a:blip r:embed="rId3"/>
          <a:stretch>
            <a:fillRect/>
          </a:stretch>
        </p:blipFill>
        <p:spPr>
          <a:xfrm>
            <a:off x="7243399" y="6216529"/>
            <a:ext cx="1627773" cy="451143"/>
          </a:xfrm>
          <a:prstGeom prst="rect">
            <a:avLst/>
          </a:prstGeom>
        </p:spPr>
      </p:pic>
      <p:pic>
        <p:nvPicPr>
          <p:cNvPr id="8" name="Picture 7"/>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spTree>
    <p:extLst>
      <p:ext uri="{BB962C8B-B14F-4D97-AF65-F5344CB8AC3E}">
        <p14:creationId xmlns:p14="http://schemas.microsoft.com/office/powerpoint/2010/main" val="25556818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92596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2219111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45525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30370149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915961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7397516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10763384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29543021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6770247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576647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466438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533329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478765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20457308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9658069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5886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9717974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467299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1519466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465193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776429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15897523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35616367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107305786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12690104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550025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825037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55169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microsoft.com/office/2007/relationships/hdphoto" Target="../media/hdphoto1.wdp"/><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microsoft.com/office/2007/relationships/hdphoto" Target="../media/hdphoto1.wdp"/><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2.pn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microsoft.com/office/2007/relationships/hdphoto" Target="../media/hdphoto1.wdp"/><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image" Target="../media/image2.png"/><Relationship Id="rId2" Type="http://schemas.openxmlformats.org/officeDocument/2006/relationships/slideLayout" Target="../slideLayouts/slideLayout43.xml"/><Relationship Id="rId16" Type="http://schemas.openxmlformats.org/officeDocument/2006/relationships/theme" Target="../theme/theme5.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Box 21"/>
          <p:cNvSpPr txBox="1">
            <a:spLocks noChangeArrowheads="1"/>
          </p:cNvSpPr>
          <p:nvPr userDrawn="1"/>
        </p:nvSpPr>
        <p:spPr bwMode="auto">
          <a:xfrm>
            <a:off x="0" y="3641725"/>
            <a:ext cx="91440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400" b="1" baseline="0" dirty="0">
                <a:solidFill>
                  <a:schemeClr val="tx1"/>
                </a:solidFill>
                <a:latin typeface="Avenir LT Std 45 Book" panose="020B0502020203020204" pitchFamily="34" charset="0"/>
              </a:rPr>
              <a:t>2024-25 Proposed Budget</a:t>
            </a:r>
          </a:p>
          <a:p>
            <a:pPr algn="ctr" eaLnBrk="1" hangingPunct="1">
              <a:defRPr/>
            </a:pPr>
            <a:r>
              <a:rPr lang="en-US" sz="4400" b="1" kern="1200" baseline="0" dirty="0">
                <a:solidFill>
                  <a:schemeClr val="tx1"/>
                </a:solidFill>
                <a:latin typeface="Avenir LT Std 45 Book" panose="020B0502020203020204" pitchFamily="34" charset="0"/>
                <a:ea typeface="+mn-ea"/>
                <a:cs typeface="Arial" charset="0"/>
              </a:rPr>
              <a:t>Budget Adoption</a:t>
            </a:r>
          </a:p>
          <a:p>
            <a:pPr algn="ctr" eaLnBrk="1" hangingPunct="1">
              <a:defRPr/>
            </a:pPr>
            <a:r>
              <a:rPr lang="en-US" sz="2800" b="1" i="1" baseline="0" dirty="0">
                <a:solidFill>
                  <a:schemeClr val="tx1"/>
                </a:solidFill>
                <a:latin typeface="Avenir LT Std 45 Book" panose="020B0502020203020204" pitchFamily="34" charset="0"/>
              </a:rPr>
              <a:t>Board of Education Meeting</a:t>
            </a:r>
          </a:p>
          <a:p>
            <a:pPr algn="ctr" eaLnBrk="1" hangingPunct="1">
              <a:defRPr/>
            </a:pPr>
            <a:r>
              <a:rPr lang="en-US" sz="2800" b="1" i="1" baseline="0" dirty="0">
                <a:solidFill>
                  <a:schemeClr val="tx1"/>
                </a:solidFill>
                <a:latin typeface="Avenir LT Std 45 Book" panose="020B0502020203020204" pitchFamily="34" charset="0"/>
              </a:rPr>
              <a:t>April 16, 2024</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6" name="Picture 5"/>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Adoption – April</a:t>
            </a:r>
            <a:r>
              <a:rPr lang="en-US" sz="1400" baseline="0" dirty="0">
                <a:solidFill>
                  <a:srgbClr val="0070C0"/>
                </a:solidFill>
                <a:latin typeface="Avenir LT Std 45 Book" panose="020B0502020203020204" pitchFamily="34" charset="0"/>
              </a:rPr>
              <a:t> 16</a:t>
            </a:r>
            <a:r>
              <a:rPr lang="en-US" sz="1400" dirty="0">
                <a:solidFill>
                  <a:srgbClr val="0070C0"/>
                </a:solidFill>
                <a:latin typeface="Avenir LT Std 45 Book" panose="020B0502020203020204" pitchFamily="34" charset="0"/>
              </a:rPr>
              <a:t>, 2024</a:t>
            </a:r>
          </a:p>
        </p:txBody>
      </p:sp>
      <p:sp>
        <p:nvSpPr>
          <p:cNvPr id="9" name="Line 9"/>
          <p:cNvSpPr>
            <a:spLocks noChangeShapeType="1"/>
          </p:cNvSpPr>
          <p:nvPr userDrawn="1"/>
        </p:nvSpPr>
        <p:spPr bwMode="auto">
          <a:xfrm>
            <a:off x="457200" y="6151562"/>
            <a:ext cx="6934200" cy="1588"/>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txBox="1">
            <a:spLocks noChangeArrowheads="1"/>
          </p:cNvSpPr>
          <p:nvPr userDrawn="1"/>
        </p:nvSpPr>
        <p:spPr bwMode="auto">
          <a:xfrm>
            <a:off x="6896100" y="6153150"/>
            <a:ext cx="495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200" kern="1200">
                <a:solidFill>
                  <a:srgbClr val="3AA52B"/>
                </a:solidFill>
                <a:latin typeface="Avenir LT Std 45 Book" panose="020B0502020203020204" pitchFamily="34" charset="0"/>
                <a:ea typeface="+mn-ea"/>
                <a:cs typeface="+mn-cs"/>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a:lstStyle>
          <a:p>
            <a:pPr>
              <a:defRPr/>
            </a:pPr>
            <a:fld id="{1AD3DF9D-2CF0-436C-A7DB-45FD615243B2}" type="slidenum">
              <a:rPr lang="en-US" smtClean="0">
                <a:solidFill>
                  <a:srgbClr val="00B050"/>
                </a:solidFill>
              </a:rPr>
              <a:pPr>
                <a:defRPr/>
              </a:pPr>
              <a:t>‹#›</a:t>
            </a:fld>
            <a:endParaRPr lang="en-US" dirty="0">
              <a:solidFill>
                <a:srgbClr val="00B050"/>
              </a:solidFill>
            </a:endParaRPr>
          </a:p>
        </p:txBody>
      </p:sp>
      <p:pic>
        <p:nvPicPr>
          <p:cNvPr id="11" name="Picture 10"/>
          <p:cNvPicPr>
            <a:picLocks noChangeAspect="1"/>
          </p:cNvPicPr>
          <p:nvPr userDrawn="1"/>
        </p:nvPicPr>
        <p:blipFill rotWithShape="1">
          <a:blip r:embed="rId14" cstate="print">
            <a:extLst>
              <a:ext uri="{BEBA8EAE-BF5A-486C-A8C5-ECC9F3942E4B}">
                <a14:imgProps xmlns:a14="http://schemas.microsoft.com/office/drawing/2010/main">
                  <a14:imgLayer r:embed="rId15">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70C0"/>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0070C0"/>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0070C0"/>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146304"/>
            <a:ext cx="8229600" cy="617612"/>
          </a:xfrm>
          <a:prstGeom prst="rect">
            <a:avLst/>
          </a:prstGeom>
        </p:spPr>
        <p:txBody>
          <a:bodyPr vert="horz" lIns="91440" tIns="45720" rIns="91440" bIns="45720" rtlCol="0" anchor="ctr">
            <a:no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1200" dirty="0">
                <a:solidFill>
                  <a:prstClr val="black"/>
                </a:solidFill>
              </a:rPr>
              <a:t>© Copyright Showeet.com</a:t>
            </a:r>
          </a:p>
        </p:txBody>
      </p:sp>
    </p:spTree>
    <p:extLst>
      <p:ext uri="{BB962C8B-B14F-4D97-AF65-F5344CB8AC3E}">
        <p14:creationId xmlns:p14="http://schemas.microsoft.com/office/powerpoint/2010/main" val="140555404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hf hdr="0" ftr="0" dt="0"/>
  <p:txStyles>
    <p:titleStyle>
      <a:lvl1pPr algn="r" defTabSz="914400" rtl="0" eaLnBrk="1" latinLnBrk="0" hangingPunct="1">
        <a:spcBef>
          <a:spcPct val="0"/>
        </a:spcBef>
        <a:buNone/>
        <a:defRPr lang="en-US" sz="32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7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Adoption – April 16, 2024</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5" cstate="print">
            <a:extLst>
              <a:ext uri="{BEBA8EAE-BF5A-486C-A8C5-ECC9F3942E4B}">
                <a14:imgProps xmlns:a14="http://schemas.microsoft.com/office/drawing/2010/main">
                  <a14:imgLayer r:embed="rId16">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305551256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Adoption – April 16, 2024</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133032490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slide" Target="slide15.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slide" Target="slide13.xml"/><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image" Target="../media/image11.png"/><Relationship Id="rId11" Type="http://schemas.openxmlformats.org/officeDocument/2006/relationships/slide" Target="slide11.xml"/><Relationship Id="rId5" Type="http://schemas.openxmlformats.org/officeDocument/2006/relationships/image" Target="../media/image10.png"/><Relationship Id="rId15" Type="http://schemas.openxmlformats.org/officeDocument/2006/relationships/slide" Target="slide23.xml"/><Relationship Id="rId10" Type="http://schemas.openxmlformats.org/officeDocument/2006/relationships/slide" Target="slide10.xml"/><Relationship Id="rId4" Type="http://schemas.openxmlformats.org/officeDocument/2006/relationships/image" Target="../media/image9.png"/><Relationship Id="rId9" Type="http://schemas.openxmlformats.org/officeDocument/2006/relationships/slide" Target="slide8.xml"/><Relationship Id="rId14" Type="http://schemas.openxmlformats.org/officeDocument/2006/relationships/slide" Target="slide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1.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16.emf"/></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9.xml"/><Relationship Id="rId1" Type="http://schemas.openxmlformats.org/officeDocument/2006/relationships/vmlDrawing" Target="../drawings/vmlDrawing2.vml"/><Relationship Id="rId5" Type="http://schemas.openxmlformats.org/officeDocument/2006/relationships/image" Target="../media/image16.emf"/><Relationship Id="rId4" Type="http://schemas.openxmlformats.org/officeDocument/2006/relationships/package" Target="../embeddings/Microsoft_Excel_Worksheet5.xlsx"/></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slide" Target="slide62.xml"/><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slide" Target="slide61.xml"/><Relationship Id="rId2" Type="http://schemas.openxmlformats.org/officeDocument/2006/relationships/image" Target="../media/image29.png"/><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slide" Target="slide60.xml"/><Relationship Id="rId5" Type="http://schemas.openxmlformats.org/officeDocument/2006/relationships/image" Target="../media/image32.png"/><Relationship Id="rId10" Type="http://schemas.openxmlformats.org/officeDocument/2006/relationships/slide" Target="slide55.xml"/><Relationship Id="rId4" Type="http://schemas.openxmlformats.org/officeDocument/2006/relationships/image" Target="../media/image31.pn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42.png"/><Relationship Id="rId3" Type="http://schemas.openxmlformats.org/officeDocument/2006/relationships/image" Target="../media/image36.png"/><Relationship Id="rId7" Type="http://schemas.openxmlformats.org/officeDocument/2006/relationships/image" Target="../media/image39.png"/><Relationship Id="rId12" Type="http://schemas.microsoft.com/office/2007/relationships/hdphoto" Target="../media/hdphoto5.wdp"/><Relationship Id="rId2" Type="http://schemas.openxmlformats.org/officeDocument/2006/relationships/image" Target="../media/image35.png"/><Relationship Id="rId16" Type="http://schemas.openxmlformats.org/officeDocument/2006/relationships/image" Target="../media/image45.svg"/><Relationship Id="rId1" Type="http://schemas.openxmlformats.org/officeDocument/2006/relationships/slideLayout" Target="../slideLayouts/slideLayout9.xml"/><Relationship Id="rId6" Type="http://schemas.openxmlformats.org/officeDocument/2006/relationships/image" Target="../media/image38.svg"/><Relationship Id="rId11" Type="http://schemas.openxmlformats.org/officeDocument/2006/relationships/image" Target="../media/image41.png"/><Relationship Id="rId5" Type="http://schemas.openxmlformats.org/officeDocument/2006/relationships/image" Target="../media/image37.png"/><Relationship Id="rId15" Type="http://schemas.openxmlformats.org/officeDocument/2006/relationships/image" Target="../media/image44.png"/><Relationship Id="rId10"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40.png"/><Relationship Id="rId14" Type="http://schemas.openxmlformats.org/officeDocument/2006/relationships/image" Target="../media/image43.svg"/></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9.xml"/><Relationship Id="rId4" Type="http://schemas.openxmlformats.org/officeDocument/2006/relationships/image" Target="../media/image47.sv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9.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slides/_rels/slide29.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5" Type="http://schemas.openxmlformats.org/officeDocument/2006/relationships/image" Target="../media/image39.png"/><Relationship Id="rId4" Type="http://schemas.openxmlformats.org/officeDocument/2006/relationships/image" Target="../media/image47.svg"/></Relationships>
</file>

<file path=ppt/slides/_rels/slide30.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5" Type="http://schemas.openxmlformats.org/officeDocument/2006/relationships/image" Target="../media/image39.png"/><Relationship Id="rId10" Type="http://schemas.openxmlformats.org/officeDocument/2006/relationships/image" Target="../media/image49.svg"/><Relationship Id="rId4" Type="http://schemas.openxmlformats.org/officeDocument/2006/relationships/image" Target="../media/image47.svg"/><Relationship Id="rId9" Type="http://schemas.openxmlformats.org/officeDocument/2006/relationships/image" Target="../media/image48.png"/></Relationships>
</file>

<file path=ppt/slides/_rels/slide3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6.png"/><Relationship Id="rId7" Type="http://schemas.openxmlformats.org/officeDocument/2006/relationships/image" Target="../media/image40.png"/><Relationship Id="rId12" Type="http://schemas.openxmlformats.org/officeDocument/2006/relationships/image" Target="../media/image49.sv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11" Type="http://schemas.openxmlformats.org/officeDocument/2006/relationships/image" Target="../media/image48.png"/><Relationship Id="rId5" Type="http://schemas.openxmlformats.org/officeDocument/2006/relationships/image" Target="../media/image39.png"/><Relationship Id="rId10" Type="http://schemas.microsoft.com/office/2007/relationships/hdphoto" Target="../media/hdphoto5.wdp"/><Relationship Id="rId4" Type="http://schemas.openxmlformats.org/officeDocument/2006/relationships/image" Target="../media/image47.svg"/><Relationship Id="rId9" Type="http://schemas.openxmlformats.org/officeDocument/2006/relationships/image" Target="../media/image41.png"/></Relationships>
</file>

<file path=ppt/slides/_rels/slide32.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44.png"/><Relationship Id="rId3" Type="http://schemas.openxmlformats.org/officeDocument/2006/relationships/image" Target="../media/image46.png"/><Relationship Id="rId7" Type="http://schemas.openxmlformats.org/officeDocument/2006/relationships/image" Target="../media/image40.png"/><Relationship Id="rId12" Type="http://schemas.openxmlformats.org/officeDocument/2006/relationships/image" Target="../media/image49.sv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11" Type="http://schemas.openxmlformats.org/officeDocument/2006/relationships/image" Target="../media/image48.png"/><Relationship Id="rId5" Type="http://schemas.openxmlformats.org/officeDocument/2006/relationships/image" Target="../media/image39.png"/><Relationship Id="rId10" Type="http://schemas.microsoft.com/office/2007/relationships/hdphoto" Target="../media/hdphoto5.wdp"/><Relationship Id="rId4" Type="http://schemas.openxmlformats.org/officeDocument/2006/relationships/image" Target="../media/image47.svg"/><Relationship Id="rId9" Type="http://schemas.openxmlformats.org/officeDocument/2006/relationships/image" Target="../media/image41.png"/><Relationship Id="rId14" Type="http://schemas.openxmlformats.org/officeDocument/2006/relationships/image" Target="../media/image45.sv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48.png"/><Relationship Id="rId3" Type="http://schemas.openxmlformats.org/officeDocument/2006/relationships/image" Target="../media/image36.png"/><Relationship Id="rId7" Type="http://schemas.openxmlformats.org/officeDocument/2006/relationships/image" Target="../media/image39.png"/><Relationship Id="rId12" Type="http://schemas.microsoft.com/office/2007/relationships/hdphoto" Target="../media/hdphoto5.wdp"/><Relationship Id="rId2" Type="http://schemas.openxmlformats.org/officeDocument/2006/relationships/image" Target="../media/image35.png"/><Relationship Id="rId16" Type="http://schemas.openxmlformats.org/officeDocument/2006/relationships/image" Target="../media/image45.svg"/><Relationship Id="rId1" Type="http://schemas.openxmlformats.org/officeDocument/2006/relationships/slideLayout" Target="../slideLayouts/slideLayout9.xml"/><Relationship Id="rId6" Type="http://schemas.openxmlformats.org/officeDocument/2006/relationships/image" Target="../media/image47.svg"/><Relationship Id="rId11" Type="http://schemas.openxmlformats.org/officeDocument/2006/relationships/image" Target="../media/image41.png"/><Relationship Id="rId5" Type="http://schemas.openxmlformats.org/officeDocument/2006/relationships/image" Target="../media/image46.png"/><Relationship Id="rId15" Type="http://schemas.openxmlformats.org/officeDocument/2006/relationships/image" Target="../media/image44.png"/><Relationship Id="rId10"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40.png"/><Relationship Id="rId14" Type="http://schemas.openxmlformats.org/officeDocument/2006/relationships/image" Target="../media/image49.sv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www.hhh.k12.ny.us/budget" TargetMode="External"/><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image" Target="../media/image65.png"/><Relationship Id="rId1" Type="http://schemas.openxmlformats.org/officeDocument/2006/relationships/slideLayout" Target="../slideLayouts/slideLayout9.xml"/><Relationship Id="rId4" Type="http://schemas.openxmlformats.org/officeDocument/2006/relationships/image" Target="../media/image67.png"/></Relationships>
</file>

<file path=ppt/slides/_rels/slide57.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9.xml"/><Relationship Id="rId4" Type="http://schemas.openxmlformats.org/officeDocument/2006/relationships/image" Target="../media/image70.png"/></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1.png"/><Relationship Id="rId1" Type="http://schemas.openxmlformats.org/officeDocument/2006/relationships/slideLayout" Target="../slideLayouts/slideLayout9.xml"/><Relationship Id="rId4" Type="http://schemas.openxmlformats.org/officeDocument/2006/relationships/image" Target="../media/image66.svg"/></Relationships>
</file>

<file path=ppt/slides/_rels/slide6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4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7.xml"/></Relationships>
</file>

<file path=ppt/slides/_rels/slide6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4.pn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A8C75D8C-080F-4463-9547-1CE912803D19}"/>
              </a:ext>
            </a:extLst>
          </p:cNvPr>
          <p:cNvGrpSpPr/>
          <p:nvPr/>
        </p:nvGrpSpPr>
        <p:grpSpPr>
          <a:xfrm>
            <a:off x="3222332" y="1925392"/>
            <a:ext cx="3194636" cy="3177678"/>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Tree>
    <p:extLst>
      <p:ext uri="{BB962C8B-B14F-4D97-AF65-F5344CB8AC3E}">
        <p14:creationId xmlns:p14="http://schemas.microsoft.com/office/powerpoint/2010/main" val="3546367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343400" y="1905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44" name="Group 43">
            <a:extLst>
              <a:ext uri="{FF2B5EF4-FFF2-40B4-BE49-F238E27FC236}">
                <a16:creationId xmlns:a16="http://schemas.microsoft.com/office/drawing/2014/main" id="{5617066B-4725-4514-AE4B-EAB49E8875B3}"/>
              </a:ext>
            </a:extLst>
          </p:cNvPr>
          <p:cNvGrpSpPr/>
          <p:nvPr/>
        </p:nvGrpSpPr>
        <p:grpSpPr>
          <a:xfrm>
            <a:off x="1371600" y="1905000"/>
            <a:ext cx="3766319" cy="1436802"/>
            <a:chOff x="388498" y="1720360"/>
            <a:chExt cx="3766319" cy="1436802"/>
          </a:xfrm>
        </p:grpSpPr>
        <p:cxnSp>
          <p:nvCxnSpPr>
            <p:cNvPr id="45" name="Straight Connector 44">
              <a:extLst>
                <a:ext uri="{FF2B5EF4-FFF2-40B4-BE49-F238E27FC236}">
                  <a16:creationId xmlns:a16="http://schemas.microsoft.com/office/drawing/2014/main" id="{BFA47467-37F4-4BAF-892E-8AA634425615}"/>
                </a:ext>
              </a:extLst>
            </p:cNvPr>
            <p:cNvCxnSpPr/>
            <p:nvPr/>
          </p:nvCxnSpPr>
          <p:spPr>
            <a:xfrm flipH="1">
              <a:off x="2667001" y="2031158"/>
              <a:ext cx="1487816" cy="0"/>
            </a:xfrm>
            <a:prstGeom prst="line">
              <a:avLst/>
            </a:prstGeom>
            <a:noFill/>
            <a:ln w="28575" cap="flat" cmpd="sng" algn="ctr">
              <a:solidFill>
                <a:srgbClr val="0070C0"/>
              </a:solidFill>
              <a:prstDash val="solid"/>
              <a:miter lim="800000"/>
              <a:tailEnd type="oval"/>
            </a:ln>
            <a:effectLst/>
          </p:spPr>
        </p:cxnSp>
        <p:sp>
          <p:nvSpPr>
            <p:cNvPr id="46" name="Rectangle 1436">
              <a:extLst>
                <a:ext uri="{FF2B5EF4-FFF2-40B4-BE49-F238E27FC236}">
                  <a16:creationId xmlns:a16="http://schemas.microsoft.com/office/drawing/2014/main" id="{9B12A9FD-D2E1-4C7F-9C8B-CDA4A261386B}"/>
                </a:ext>
              </a:extLst>
            </p:cNvPr>
            <p:cNvSpPr>
              <a:spLocks noChangeArrowheads="1"/>
            </p:cNvSpPr>
            <p:nvPr/>
          </p:nvSpPr>
          <p:spPr bwMode="auto">
            <a:xfrm>
              <a:off x="751130" y="1720360"/>
              <a:ext cx="1857485" cy="623248"/>
            </a:xfrm>
            <a:prstGeom prst="rect">
              <a:avLst/>
            </a:prstGeom>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0070C0"/>
                  </a:solidFill>
                  <a:latin typeface="Avenir LT Std 45 Book" panose="020B0502020203020204" pitchFamily="34" charset="0"/>
                  <a:cs typeface="+mn-cs"/>
                </a:rPr>
                <a:t>Fiscal Responsibility</a:t>
              </a:r>
            </a:p>
          </p:txBody>
        </p:sp>
        <p:sp>
          <p:nvSpPr>
            <p:cNvPr id="47" name="Content Placeholder 2">
              <a:extLst>
                <a:ext uri="{FF2B5EF4-FFF2-40B4-BE49-F238E27FC236}">
                  <a16:creationId xmlns:a16="http://schemas.microsoft.com/office/drawing/2014/main" id="{27483962-9B8F-44B3-9EC2-25DCC94D04FB}"/>
                </a:ext>
              </a:extLst>
            </p:cNvPr>
            <p:cNvSpPr txBox="1">
              <a:spLocks/>
            </p:cNvSpPr>
            <p:nvPr/>
          </p:nvSpPr>
          <p:spPr>
            <a:xfrm>
              <a:off x="388498" y="2349249"/>
              <a:ext cx="2226139" cy="807913"/>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Build and manage a budget which supports the District’s goals</a:t>
              </a:r>
              <a:r>
                <a:rPr kumimoji="0" lang="en-US" sz="1200" b="0" i="0" u="none" strike="noStrike" kern="1200" cap="none" spc="0" normalizeH="0" noProof="0" dirty="0">
                  <a:ln>
                    <a:noFill/>
                  </a:ln>
                  <a:effectLst/>
                  <a:uLnTx/>
                  <a:uFillTx/>
                  <a:latin typeface="Avenir LT Std 45 Book" panose="020B0502020203020204" pitchFamily="34" charset="0"/>
                </a:rPr>
                <a:t> in a fiscally responsible and proactive way. </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grpSp>
    </p:spTree>
    <p:extLst>
      <p:ext uri="{BB962C8B-B14F-4D97-AF65-F5344CB8AC3E}">
        <p14:creationId xmlns:p14="http://schemas.microsoft.com/office/powerpoint/2010/main" val="13577158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4196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34" name="Group 33">
            <a:extLst>
              <a:ext uri="{FF2B5EF4-FFF2-40B4-BE49-F238E27FC236}">
                <a16:creationId xmlns:a16="http://schemas.microsoft.com/office/drawing/2014/main" id="{DA772A80-EDD8-43AE-8EF8-2DB959930FD6}"/>
              </a:ext>
            </a:extLst>
          </p:cNvPr>
          <p:cNvGrpSpPr/>
          <p:nvPr/>
        </p:nvGrpSpPr>
        <p:grpSpPr>
          <a:xfrm>
            <a:off x="1447800" y="3962400"/>
            <a:ext cx="3352476" cy="1776570"/>
            <a:chOff x="561301" y="4101152"/>
            <a:chExt cx="3352476" cy="1776570"/>
          </a:xfrm>
        </p:grpSpPr>
        <p:cxnSp>
          <p:nvCxnSpPr>
            <p:cNvPr id="35" name="Straight Connector 34">
              <a:extLst>
                <a:ext uri="{FF2B5EF4-FFF2-40B4-BE49-F238E27FC236}">
                  <a16:creationId xmlns:a16="http://schemas.microsoft.com/office/drawing/2014/main" id="{64AC1386-2A73-4E61-954F-C628E5A7B5BE}"/>
                </a:ext>
              </a:extLst>
            </p:cNvPr>
            <p:cNvCxnSpPr/>
            <p:nvPr/>
          </p:nvCxnSpPr>
          <p:spPr>
            <a:xfrm flipH="1">
              <a:off x="2667000" y="4459897"/>
              <a:ext cx="1246777" cy="0"/>
            </a:xfrm>
            <a:prstGeom prst="line">
              <a:avLst/>
            </a:prstGeom>
            <a:noFill/>
            <a:ln w="38100" cap="flat" cmpd="sng" algn="ctr">
              <a:solidFill>
                <a:srgbClr val="7030A0"/>
              </a:solidFill>
              <a:prstDash val="solid"/>
              <a:miter lim="800000"/>
              <a:tailEnd type="oval"/>
            </a:ln>
            <a:effectLst/>
          </p:spPr>
        </p:cxnSp>
        <p:sp>
          <p:nvSpPr>
            <p:cNvPr id="36" name="Rectangle 1436">
              <a:extLst>
                <a:ext uri="{FF2B5EF4-FFF2-40B4-BE49-F238E27FC236}">
                  <a16:creationId xmlns:a16="http://schemas.microsoft.com/office/drawing/2014/main" id="{0646E7FF-518D-4BFE-B493-DE421633C5E4}"/>
                </a:ext>
              </a:extLst>
            </p:cNvPr>
            <p:cNvSpPr>
              <a:spLocks noChangeArrowheads="1"/>
            </p:cNvSpPr>
            <p:nvPr/>
          </p:nvSpPr>
          <p:spPr bwMode="auto">
            <a:xfrm>
              <a:off x="990487" y="4101152"/>
              <a:ext cx="1598700" cy="623248"/>
            </a:xfrm>
            <a:prstGeom prst="rect">
              <a:avLst/>
            </a:prstGeom>
            <a:noFill/>
            <a:ln w="38100" cap="flat" cmpd="sng" algn="ctr">
              <a:noFill/>
              <a:prstDash val="solid"/>
              <a:miter lim="800000"/>
              <a:tailEnd type="oval"/>
            </a:ln>
            <a:effectLst/>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6600CC"/>
                  </a:solidFill>
                  <a:latin typeface="Avenir LT Std 45 Book" panose="020B0502020203020204" pitchFamily="34" charset="0"/>
                  <a:cs typeface="+mn-cs"/>
                </a:rPr>
                <a:t>Excellence in Education</a:t>
              </a:r>
            </a:p>
          </p:txBody>
        </p:sp>
        <p:sp>
          <p:nvSpPr>
            <p:cNvPr id="37" name="Content Placeholder 2">
              <a:extLst>
                <a:ext uri="{FF2B5EF4-FFF2-40B4-BE49-F238E27FC236}">
                  <a16:creationId xmlns:a16="http://schemas.microsoft.com/office/drawing/2014/main" id="{5AF9A305-F8AD-4780-80B3-42F45620BDF2}"/>
                </a:ext>
              </a:extLst>
            </p:cNvPr>
            <p:cNvSpPr txBox="1">
              <a:spLocks/>
            </p:cNvSpPr>
            <p:nvPr/>
          </p:nvSpPr>
          <p:spPr>
            <a:xfrm>
              <a:off x="561301" y="4700477"/>
              <a:ext cx="2047314" cy="1177245"/>
            </a:xfrm>
            <a:prstGeom prst="rect">
              <a:avLst/>
            </a:prstGeom>
            <a:noFill/>
            <a:ln w="38100" cap="flat" cmpd="sng" algn="ctr">
              <a:noFill/>
              <a:prstDash val="solid"/>
              <a:miter lim="800000"/>
              <a:tailEnd type="oval"/>
            </a:ln>
            <a:effectLst/>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Continue strengthening </a:t>
              </a:r>
              <a:br>
                <a:rPr kumimoji="0" lang="en-US" sz="1200" b="0" i="0" u="none" strike="noStrike" kern="1200" cap="none" spc="0" normalizeH="0" baseline="0" noProof="0" dirty="0">
                  <a:ln>
                    <a:noFill/>
                  </a:ln>
                  <a:effectLst/>
                  <a:uLnTx/>
                  <a:uFillTx/>
                  <a:latin typeface="Avenir LT Std 45 Book" panose="020B0502020203020204" pitchFamily="34" charset="0"/>
                </a:rPr>
              </a:br>
              <a:r>
                <a:rPr kumimoji="0" lang="en-US" sz="1200" b="0" i="0" u="none" strike="noStrike" kern="1200" cap="none" spc="0" normalizeH="0" baseline="0" noProof="0" dirty="0">
                  <a:ln>
                    <a:noFill/>
                  </a:ln>
                  <a:effectLst/>
                  <a:uLnTx/>
                  <a:uFillTx/>
                  <a:latin typeface="Avenir LT Std 45 Book" panose="020B0502020203020204" pitchFamily="34" charset="0"/>
                </a:rPr>
                <a:t>the District’s unwavering commitment to provide students with exemplary opportunities in academics, athletics and the arts.</a:t>
              </a:r>
            </a:p>
          </p:txBody>
        </p:sp>
      </p:grpSp>
    </p:spTree>
    <p:extLst>
      <p:ext uri="{BB962C8B-B14F-4D97-AF65-F5344CB8AC3E}">
        <p14:creationId xmlns:p14="http://schemas.microsoft.com/office/powerpoint/2010/main" val="15438719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5334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cxnSp>
        <p:nvCxnSpPr>
          <p:cNvPr id="39" name="Straight Arrow Connector 38">
            <a:extLst>
              <a:ext uri="{FF2B5EF4-FFF2-40B4-BE49-F238E27FC236}">
                <a16:creationId xmlns:a16="http://schemas.microsoft.com/office/drawing/2014/main" id="{2E2F573F-02B9-4C68-ABA9-AEA847C1ABD1}"/>
              </a:ext>
            </a:extLst>
          </p:cNvPr>
          <p:cNvCxnSpPr/>
          <p:nvPr/>
        </p:nvCxnSpPr>
        <p:spPr>
          <a:xfrm>
            <a:off x="4530482" y="2974058"/>
            <a:ext cx="1034744" cy="0"/>
          </a:xfrm>
          <a:prstGeom prst="straightConnector1">
            <a:avLst/>
          </a:prstGeom>
          <a:noFill/>
          <a:ln w="38100" cap="flat" cmpd="sng" algn="ctr">
            <a:solidFill>
              <a:srgbClr val="FF6600"/>
            </a:solidFill>
            <a:prstDash val="solid"/>
            <a:miter lim="800000"/>
            <a:tailEnd type="oval"/>
          </a:ln>
          <a:effectLst/>
        </p:spPr>
      </p:cxnSp>
      <p:sp>
        <p:nvSpPr>
          <p:cNvPr id="40" name="Rectangle 1436">
            <a:extLst>
              <a:ext uri="{FF2B5EF4-FFF2-40B4-BE49-F238E27FC236}">
                <a16:creationId xmlns:a16="http://schemas.microsoft.com/office/drawing/2014/main" id="{48A287EB-485A-4618-98C2-F897BC9E09C5}"/>
              </a:ext>
            </a:extLst>
          </p:cNvPr>
          <p:cNvSpPr>
            <a:spLocks noChangeArrowheads="1"/>
          </p:cNvSpPr>
          <p:nvPr/>
        </p:nvSpPr>
        <p:spPr bwMode="auto">
          <a:xfrm>
            <a:off x="5638800" y="2667000"/>
            <a:ext cx="1717127" cy="623248"/>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b="1" dirty="0">
                <a:solidFill>
                  <a:srgbClr val="FF6600"/>
                </a:solidFill>
                <a:latin typeface="Avenir LT Std 45 Book" panose="020B0502020203020204" pitchFamily="34" charset="0"/>
                <a:cs typeface="+mn-cs"/>
              </a:rPr>
              <a:t>Long Term Sustainability</a:t>
            </a:r>
          </a:p>
        </p:txBody>
      </p:sp>
      <p:sp>
        <p:nvSpPr>
          <p:cNvPr id="41" name="Content Placeholder 2">
            <a:extLst>
              <a:ext uri="{FF2B5EF4-FFF2-40B4-BE49-F238E27FC236}">
                <a16:creationId xmlns:a16="http://schemas.microsoft.com/office/drawing/2014/main" id="{0E9FEC3B-E899-4E83-84EE-71EE7FE5EAE8}"/>
              </a:ext>
            </a:extLst>
          </p:cNvPr>
          <p:cNvSpPr txBox="1">
            <a:spLocks/>
          </p:cNvSpPr>
          <p:nvPr/>
        </p:nvSpPr>
        <p:spPr>
          <a:xfrm>
            <a:off x="5666500" y="3285392"/>
            <a:ext cx="1689427" cy="992579"/>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fontAlgn="auto">
              <a:spcBef>
                <a:spcPts val="0"/>
              </a:spcBef>
              <a:spcAft>
                <a:spcPts val="0"/>
              </a:spcAft>
              <a:buNone/>
            </a:pPr>
            <a:r>
              <a:rPr kumimoji="0" lang="en-US" sz="1200" b="0" i="0" u="none" strike="noStrike" kern="1200" cap="none" spc="0" normalizeH="0" baseline="0" noProof="0" dirty="0">
                <a:ln>
                  <a:noFill/>
                </a:ln>
                <a:effectLst/>
                <a:uLnTx/>
                <a:uFillTx/>
                <a:latin typeface="Avenir LT Std 45 Book" panose="020B0502020203020204" pitchFamily="34" charset="0"/>
              </a:rPr>
              <a:t>Ensure the</a:t>
            </a:r>
            <a:r>
              <a:rPr kumimoji="0" lang="en-US" sz="1200" b="0" i="0" u="none" strike="noStrike" kern="1200" cap="none" spc="0" normalizeH="0" noProof="0" dirty="0">
                <a:ln>
                  <a:noFill/>
                </a:ln>
                <a:effectLst/>
                <a:uLnTx/>
                <a:uFillTx/>
                <a:latin typeface="Avenir LT Std 45 Book" panose="020B0502020203020204" pitchFamily="34" charset="0"/>
              </a:rPr>
              <a:t> long term stability and sustainability of </a:t>
            </a:r>
            <a:r>
              <a:rPr lang="en-US" sz="1200" dirty="0">
                <a:latin typeface="Avenir LT Std 45 Book" panose="020B0502020203020204" pitchFamily="34" charset="0"/>
              </a:rPr>
              <a:t>District programs, services and facilities.</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spTree>
    <p:extLst>
      <p:ext uri="{BB962C8B-B14F-4D97-AF65-F5344CB8AC3E}">
        <p14:creationId xmlns:p14="http://schemas.microsoft.com/office/powerpoint/2010/main" val="2686641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2024-25 Budget</a:t>
            </a:r>
          </a:p>
        </p:txBody>
      </p:sp>
      <p:sp>
        <p:nvSpPr>
          <p:cNvPr id="3" name="Slide Number Placeholder 2" hidden="1">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lang="en-US" sz="1800" dirty="0">
                <a:solidFill>
                  <a:srgbClr val="324D5E"/>
                </a:solidFill>
              </a:rPr>
              <a:t>$9,121,792</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rPr>
              <a:t>(above 2023-24)</a:t>
            </a: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3.15% increase</a:t>
            </a:r>
            <a:br>
              <a:rPr lang="en-US" sz="1800" dirty="0">
                <a:solidFill>
                  <a:srgbClr val="324D5E"/>
                </a:solidFill>
              </a:rPr>
            </a:br>
            <a:r>
              <a:rPr lang="en-US" sz="1200" dirty="0">
                <a:solidFill>
                  <a:srgbClr val="324D5E"/>
                </a:solidFill>
              </a:rPr>
              <a:t>(above 2023-24)</a:t>
            </a:r>
            <a:endParaRPr lang="en-US" sz="1100" dirty="0">
              <a:solidFill>
                <a:srgbClr val="324D5E"/>
              </a:solidFill>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$298,912,008</a:t>
            </a:r>
            <a:endPar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$230,235,146</a:t>
            </a:r>
          </a:p>
          <a:p>
            <a:pPr marL="0" lvl="0" indent="0" algn="ctr" fontAlgn="auto">
              <a:spcAft>
                <a:spcPts val="0"/>
              </a:spcAft>
              <a:buNone/>
              <a:defRPr/>
            </a:pPr>
            <a:r>
              <a:rPr lang="en-US" sz="1800" dirty="0">
                <a:solidFill>
                  <a:srgbClr val="324D5E"/>
                </a:solidFill>
              </a:rPr>
              <a:t>2.54% increase</a:t>
            </a:r>
            <a:br>
              <a:rPr lang="en-US" sz="1800" dirty="0">
                <a:solidFill>
                  <a:srgbClr val="324D5E"/>
                </a:solidFill>
              </a:rPr>
            </a:br>
            <a:r>
              <a:rPr lang="en-US" sz="1200" dirty="0">
                <a:solidFill>
                  <a:srgbClr val="324D5E"/>
                </a:solidFill>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A4342E-F9E3-4969-A737-41EED5CF6E7B}"/>
              </a:ext>
            </a:extLst>
          </p:cNvPr>
          <p:cNvSpPr>
            <a:spLocks noGrp="1"/>
          </p:cNvSpPr>
          <p:nvPr>
            <p:ph type="title"/>
          </p:nvPr>
        </p:nvSpPr>
        <p:spPr/>
        <p:txBody>
          <a:bodyPr/>
          <a:lstStyle/>
          <a:p>
            <a:r>
              <a:rPr lang="en-US" dirty="0"/>
              <a:t>Revenues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1CDA98EF-BFE4-4CE4-98EF-37677D94007E}"/>
                  </a:ext>
                </a:extLst>
              </p:cNvPr>
              <p:cNvGraphicFramePr>
                <a:graphicFrameLocks noChangeAspect="1"/>
              </p:cNvGraphicFramePr>
              <p:nvPr>
                <p:extLst>
                  <p:ext uri="{D42A27DB-BD31-4B8C-83A1-F6EECF244321}">
                    <p14:modId xmlns:p14="http://schemas.microsoft.com/office/powerpoint/2010/main" val="3091594809"/>
                  </p:ext>
                </p:extLst>
              </p:nvPr>
            </p:nvGraphicFramePr>
            <p:xfrm>
              <a:off x="1371600" y="1143000"/>
              <a:ext cx="6324600" cy="4525963"/>
            </p:xfrm>
            <a:graphic>
              <a:graphicData uri="http://schemas.microsoft.com/office/powerpoint/2016/summaryzoom">
                <psuz:summaryZm>
                  <psuz:summaryZmObj sectionId="{C7DDE721-C0C7-411B-B3C9-843677BDF491}" offsetFactorX="106596" offsetFactorY="-4388">
                    <psuz:zmPr id="{C58B71DC-AF47-46B5-AE93-8EB5094B0BA2}" transitionDur="1000">
                      <p166:blipFill xmlns:p166="http://schemas.microsoft.com/office/powerpoint/2016/6/main">
                        <a:blip r:embed="rId2"/>
                        <a:stretch>
                          <a:fillRect/>
                        </a:stretch>
                      </p166:blipFill>
                      <p166:spPr xmlns:p166="http://schemas.microsoft.com/office/powerpoint/2016/6/main">
                        <a:xfrm>
                          <a:off x="2286002" y="76199"/>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6F0B6723-7CBC-4F36-A0DD-2E478CC3D421}" offsetFactorX="-112048" offsetFactorY="107853">
                    <psuz:zmPr id="{A41ACA74-6018-440D-92F5-E64EA6C3AB54}" transitionDur="1000">
                      <p166:blipFill xmlns:p166="http://schemas.microsoft.com/office/powerpoint/2016/6/main">
                        <a:blip r:embed="rId3"/>
                        <a:stretch>
                          <a:fillRect/>
                        </a:stretch>
                      </p166:blipFill>
                      <p166:spPr xmlns:p166="http://schemas.microsoft.com/office/powerpoint/2016/6/main">
                        <a:xfrm>
                          <a:off x="228609" y="1600195"/>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D54105D3-3599-4A04-B1D4-DBA4F079F7F5}" offsetFactorX="-103404" offsetFactorY="107853">
                    <psuz:zmPr id="{E0F41310-31AB-441D-9880-26F2BC69D881}" transitionDur="1000">
                      <p166:blipFill xmlns:p166="http://schemas.microsoft.com/office/powerpoint/2016/6/main">
                        <a:blip r:embed="rId4"/>
                        <a:stretch>
                          <a:fillRect/>
                        </a:stretch>
                      </p166:blipFill>
                      <p166:spPr xmlns:p166="http://schemas.microsoft.com/office/powerpoint/2016/6/main">
                        <a:xfrm>
                          <a:off x="2286002" y="1600195"/>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6324EB49-C7E5-488B-A83D-6E9C893221FD}" offsetFactorX="216031" offsetFactorY="1187">
                    <psuz:zmPr id="{C5B548C8-7355-44EC-ABEA-78024C81E84E}" transitionDur="1000">
                      <p166:blipFill xmlns:p166="http://schemas.microsoft.com/office/powerpoint/2016/6/main">
                        <a:blip r:embed="rId5"/>
                        <a:stretch>
                          <a:fillRect/>
                        </a:stretch>
                      </p166:blipFill>
                      <p166:spPr xmlns:p166="http://schemas.microsoft.com/office/powerpoint/2016/6/main">
                        <a:xfrm>
                          <a:off x="4267196" y="1600204"/>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D9DCA1E2-61CE-49AB-A76D-7C39FB652574}" offsetFactorX="-112048" offsetFactorY="113428">
                    <psuz:zmPr id="{C92F0345-A67F-47DB-B441-D6EEBDC4C27A}" transitionDur="1000">
                      <p166:blipFill xmlns:p166="http://schemas.microsoft.com/office/powerpoint/2016/6/main">
                        <a:blip r:embed="rId6"/>
                        <a:stretch>
                          <a:fillRect/>
                        </a:stretch>
                      </p166:blipFill>
                      <p166:spPr xmlns:p166="http://schemas.microsoft.com/office/powerpoint/2016/6/main">
                        <a:xfrm>
                          <a:off x="228609"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CC07E61E-E915-4BCA-AA34-90547850D490}" offsetFactorX="-103404" offsetFactorY="113428">
                    <psuz:zmPr id="{3FF957F7-6A33-4F9B-B005-21DFEFD7D141}" transitionDur="1000">
                      <p166:blipFill xmlns:p166="http://schemas.microsoft.com/office/powerpoint/2016/6/main">
                        <a:blip r:embed="rId7"/>
                        <a:stretch>
                          <a:fillRect/>
                        </a:stretch>
                      </p166:blipFill>
                      <p166:spPr xmlns:p166="http://schemas.microsoft.com/office/powerpoint/2016/6/main">
                        <a:xfrm>
                          <a:off x="2286002"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7F07B894-3640-44BF-AB44-2757F6ADAC0C}" offsetFactorX="216031" offsetFactorY="6761">
                    <psuz:zmPr id="{93E73913-088C-47D1-B469-E28C3F345072}" transitionDur="1000">
                      <p166:blipFill xmlns:p166="http://schemas.microsoft.com/office/powerpoint/2016/6/main">
                        <a:blip r:embed="rId8"/>
                        <a:stretch>
                          <a:fillRect/>
                        </a:stretch>
                      </p166:blipFill>
                      <p166:spPr xmlns:p166="http://schemas.microsoft.com/office/powerpoint/2016/6/main">
                        <a:xfrm>
                          <a:off x="4267196" y="3124195"/>
                          <a:ext cx="1810384" cy="1357789"/>
                        </a:xfrm>
                        <a:prstGeom prst="rect">
                          <a:avLst/>
                        </a:prstGeom>
                        <a:ln w="3175">
                          <a:solidFill>
                            <a:schemeClr val="tx1"/>
                          </a:solidFill>
                        </a:ln>
                        <a:effectLst>
                          <a:glow rad="1016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1CDA98EF-BFE4-4CE4-98EF-37677D94007E}"/>
                  </a:ext>
                </a:extLst>
              </p:cNvPr>
              <p:cNvGrpSpPr>
                <a:grpSpLocks noGrp="1" noUngrp="1" noRot="1" noChangeAspect="1" noMove="1" noResize="1"/>
              </p:cNvGrpSpPr>
              <p:nvPr/>
            </p:nvGrpSpPr>
            <p:grpSpPr>
              <a:xfrm>
                <a:off x="1371600" y="1143000"/>
                <a:ext cx="6324600" cy="4525963"/>
                <a:chOff x="1371600" y="1143000"/>
                <a:chExt cx="6324600" cy="4525963"/>
              </a:xfrm>
            </p:grpSpPr>
            <p:pic>
              <p:nvPicPr>
                <p:cNvPr id="2" name="Picture 2">
                  <a:hlinkClick r:id="rId9"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3657602" y="1219199"/>
                  <a:ext cx="1810384" cy="1357789"/>
                </a:xfrm>
                <a:prstGeom prst="rect">
                  <a:avLst/>
                </a:prstGeom>
                <a:ln>
                  <a:solidFill>
                    <a:schemeClr val="tx1"/>
                  </a:solidFill>
                </a:ln>
                <a:effectLst>
                  <a:glow rad="101600">
                    <a:schemeClr val="accent4">
                      <a:satMod val="175000"/>
                      <a:alpha val="40000"/>
                    </a:schemeClr>
                  </a:glow>
                </a:effectLst>
              </p:spPr>
            </p:pic>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1600209" y="2743195"/>
                  <a:ext cx="1810384" cy="1357789"/>
                </a:xfrm>
                <a:prstGeom prst="rect">
                  <a:avLst/>
                </a:prstGeom>
                <a:ln>
                  <a:solidFill>
                    <a:schemeClr val="tx1"/>
                  </a:solidFill>
                </a:ln>
                <a:effectLst>
                  <a:glow rad="101600">
                    <a:schemeClr val="accent4">
                      <a:satMod val="175000"/>
                      <a:alpha val="40000"/>
                    </a:schemeClr>
                  </a:glow>
                </a:effectLst>
              </p:spPr>
            </p:pic>
            <p:pic>
              <p:nvPicPr>
                <p:cNvPr id="4" name="Picture 4">
                  <a:hlinkClick r:id="rId11"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3657602" y="2743195"/>
                  <a:ext cx="1810384" cy="1357789"/>
                </a:xfrm>
                <a:prstGeom prst="rect">
                  <a:avLst/>
                </a:prstGeom>
                <a:ln w="3175">
                  <a:solidFill>
                    <a:schemeClr val="tx1"/>
                  </a:solidFill>
                </a:ln>
                <a:effectLst>
                  <a:glow rad="101600">
                    <a:schemeClr val="accent4">
                      <a:satMod val="175000"/>
                      <a:alpha val="40000"/>
                    </a:schemeClr>
                  </a:glow>
                </a:effectLst>
              </p:spPr>
            </p:pic>
            <p:pic>
              <p:nvPicPr>
                <p:cNvPr id="7" name="Picture 7">
                  <a:hlinkClick r:id="rId12"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5638796" y="2743204"/>
                  <a:ext cx="1810384" cy="1357789"/>
                </a:xfrm>
                <a:prstGeom prst="rect">
                  <a:avLst/>
                </a:prstGeom>
                <a:ln w="3175">
                  <a:solidFill>
                    <a:schemeClr val="tx1"/>
                  </a:solidFill>
                </a:ln>
                <a:effectLst>
                  <a:glow rad="101600">
                    <a:schemeClr val="accent4">
                      <a:satMod val="175000"/>
                      <a:alpha val="40000"/>
                    </a:schemeClr>
                  </a:glow>
                </a:effectLst>
              </p:spPr>
            </p:pic>
            <p:pic>
              <p:nvPicPr>
                <p:cNvPr id="8" name="Picture 8">
                  <a:hlinkClick r:id="rId13"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1600209" y="4267200"/>
                  <a:ext cx="1810384" cy="1357789"/>
                </a:xfrm>
                <a:prstGeom prst="rect">
                  <a:avLst/>
                </a:prstGeom>
                <a:ln w="3175">
                  <a:solidFill>
                    <a:schemeClr val="tx1"/>
                  </a:solidFill>
                </a:ln>
                <a:effectLst>
                  <a:glow rad="139700">
                    <a:schemeClr val="accent4">
                      <a:satMod val="175000"/>
                      <a:alpha val="40000"/>
                    </a:schemeClr>
                  </a:glow>
                </a:effectLst>
              </p:spPr>
            </p:pic>
            <p:pic>
              <p:nvPicPr>
                <p:cNvPr id="9" name="Picture 9">
                  <a:hlinkClick r:id="rId14"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3657602" y="4267200"/>
                  <a:ext cx="1810384" cy="1357789"/>
                </a:xfrm>
                <a:prstGeom prst="rect">
                  <a:avLst/>
                </a:prstGeom>
                <a:ln w="3175">
                  <a:solidFill>
                    <a:schemeClr val="tx1"/>
                  </a:solidFill>
                </a:ln>
                <a:effectLst>
                  <a:glow rad="139700">
                    <a:schemeClr val="accent4">
                      <a:satMod val="175000"/>
                      <a:alpha val="40000"/>
                    </a:schemeClr>
                  </a:glow>
                </a:effectLst>
              </p:spPr>
            </p:pic>
            <p:pic>
              <p:nvPicPr>
                <p:cNvPr id="10" name="Picture 10">
                  <a:hlinkClick r:id="rId15" action="ppaction://hlinksldjump"/>
                </p:cNvPr>
                <p:cNvPicPr>
                  <a:picLocks noSelect="1" noRot="1" noChangeAspect="1" noMove="1" noResize="1" noEditPoints="1" noAdjustHandles="1" noChangeArrowheads="1" noChangeShapeType="1"/>
                </p:cNvPicPr>
                <p:nvPr/>
              </p:nvPicPr>
              <p:blipFill>
                <a:blip r:embed="rId8"/>
                <a:stretch>
                  <a:fillRect/>
                </a:stretch>
              </p:blipFill>
              <p:spPr>
                <a:xfrm>
                  <a:off x="5638796" y="4267195"/>
                  <a:ext cx="1810384" cy="1357789"/>
                </a:xfrm>
                <a:prstGeom prst="rect">
                  <a:avLst/>
                </a:prstGeom>
                <a:ln w="3175">
                  <a:solidFill>
                    <a:schemeClr val="tx1"/>
                  </a:solidFill>
                </a:ln>
                <a:effectLst>
                  <a:glow rad="101600">
                    <a:schemeClr val="accent4">
                      <a:satMod val="175000"/>
                      <a:alpha val="40000"/>
                    </a:schemeClr>
                  </a:glow>
                </a:effectLst>
              </p:spPr>
            </p:pic>
          </p:grpSp>
        </mc:Fallback>
      </mc:AlternateContent>
    </p:spTree>
    <p:extLst>
      <p:ext uri="{BB962C8B-B14F-4D97-AF65-F5344CB8AC3E}">
        <p14:creationId xmlns:p14="http://schemas.microsoft.com/office/powerpoint/2010/main" val="2105921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3348852238"/>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Calibri" pitchFamily="34" charset="0"/>
              <a:ea typeface="+mn-ea"/>
              <a:cs typeface="Arial" charset="0"/>
            </a:endParaRPr>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800" b="0" i="0" u="none" strike="noStrike" kern="1200" cap="none" spc="0" normalizeH="0" baseline="0" noProof="1">
                <a:ln>
                  <a:noFill/>
                </a:ln>
                <a:solidFill>
                  <a:srgbClr val="FFFFFF"/>
                </a:solidFill>
                <a:effectLst/>
                <a:uLnTx/>
                <a:uFillTx/>
                <a:latin typeface="Calibri" pitchFamily="34" charset="0"/>
                <a:ea typeface="MS PGothic" pitchFamily="34" charset="-128"/>
                <a:cs typeface="Arial" charset="0"/>
              </a:endParaRPr>
            </a:p>
          </p:txBody>
        </p:sp>
      </p:grpSp>
    </p:spTree>
    <p:extLst>
      <p:ext uri="{BB962C8B-B14F-4D97-AF65-F5344CB8AC3E}">
        <p14:creationId xmlns:p14="http://schemas.microsoft.com/office/powerpoint/2010/main" val="19588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278558501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Revenues: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6802864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399" y="1044388"/>
            <a:ext cx="3886201" cy="5029200"/>
          </a:xfrm>
          <a:prstGeom prst="rect">
            <a:avLst/>
          </a:prstGeom>
        </p:spPr>
      </p:pic>
      <p:sp>
        <p:nvSpPr>
          <p:cNvPr id="2" name="Title 1"/>
          <p:cNvSpPr>
            <a:spLocks noGrp="1"/>
          </p:cNvSpPr>
          <p:nvPr>
            <p:ph type="title"/>
          </p:nvPr>
        </p:nvSpPr>
        <p:spPr/>
        <p:txBody>
          <a:bodyPr/>
          <a:lstStyle/>
          <a:p>
            <a:r>
              <a:rPr lang="en-US" dirty="0"/>
              <a:t>Revenues: Tax Levy</a:t>
            </a:r>
          </a:p>
        </p:txBody>
      </p:sp>
      <p:sp>
        <p:nvSpPr>
          <p:cNvPr id="9" name="TextBox 8"/>
          <p:cNvSpPr txBox="1"/>
          <p:nvPr/>
        </p:nvSpPr>
        <p:spPr>
          <a:xfrm>
            <a:off x="4514850" y="1321602"/>
            <a:ext cx="4191000" cy="2031325"/>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Half Hollow Hills continues to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adhere to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Property Tax Levy Cap Legislation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and recommends a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tax levy increase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consistent with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State-mandated formula.</a:t>
            </a:r>
          </a:p>
        </p:txBody>
      </p:sp>
      <p:sp>
        <p:nvSpPr>
          <p:cNvPr id="3" name="TextBox 2">
            <a:extLst>
              <a:ext uri="{FF2B5EF4-FFF2-40B4-BE49-F238E27FC236}">
                <a16:creationId xmlns:a16="http://schemas.microsoft.com/office/drawing/2014/main" id="{98A46AEE-A05E-4B0D-90FA-D11C7BFB565E}"/>
              </a:ext>
            </a:extLst>
          </p:cNvPr>
          <p:cNvSpPr txBox="1"/>
          <p:nvPr/>
        </p:nvSpPr>
        <p:spPr>
          <a:xfrm>
            <a:off x="5276850" y="3733800"/>
            <a:ext cx="2667000" cy="461665"/>
          </a:xfrm>
          <a:prstGeom prst="rect">
            <a:avLst/>
          </a:prstGeom>
          <a:noFill/>
        </p:spPr>
        <p:txBody>
          <a:bodyPr wrap="square" rtlCol="0">
            <a:spAutoFit/>
          </a:bodyPr>
          <a:lstStyle/>
          <a:p>
            <a:pPr algn="ctr"/>
            <a:r>
              <a:rPr lang="en-US" sz="2400" b="1" dirty="0">
                <a:solidFill>
                  <a:srgbClr val="00B050"/>
                </a:solidFill>
                <a:latin typeface="Avenir LT Std 45 Book" panose="020B0502020203020204" pitchFamily="34" charset="0"/>
              </a:rPr>
              <a:t>2.54%</a:t>
            </a:r>
          </a:p>
        </p:txBody>
      </p:sp>
      <p:sp>
        <p:nvSpPr>
          <p:cNvPr id="6" name="TextBox 5">
            <a:extLst>
              <a:ext uri="{FF2B5EF4-FFF2-40B4-BE49-F238E27FC236}">
                <a16:creationId xmlns:a16="http://schemas.microsoft.com/office/drawing/2014/main" id="{E7D244B7-2C6B-456E-8ED7-ACDB6205F02A}"/>
              </a:ext>
            </a:extLst>
          </p:cNvPr>
          <p:cNvSpPr txBox="1"/>
          <p:nvPr/>
        </p:nvSpPr>
        <p:spPr>
          <a:xfrm>
            <a:off x="4924425" y="4114800"/>
            <a:ext cx="3371850" cy="523220"/>
          </a:xfrm>
          <a:prstGeom prst="rect">
            <a:avLst/>
          </a:prstGeom>
          <a:noFill/>
        </p:spPr>
        <p:txBody>
          <a:bodyPr wrap="square" rtlCol="0">
            <a:spAutoFit/>
          </a:bodyPr>
          <a:lstStyle/>
          <a:p>
            <a:pPr algn="ctr"/>
            <a:r>
              <a:rPr lang="en-US" sz="1400" dirty="0">
                <a:solidFill>
                  <a:srgbClr val="00B050"/>
                </a:solidFill>
                <a:latin typeface="Avenir LT Std 45 Book" panose="020B0502020203020204" pitchFamily="34" charset="0"/>
              </a:rPr>
              <a:t>increase to the property tax</a:t>
            </a:r>
            <a:br>
              <a:rPr lang="en-US" sz="1400" dirty="0">
                <a:solidFill>
                  <a:srgbClr val="00B050"/>
                </a:solidFill>
                <a:latin typeface="Avenir LT Std 45 Book" panose="020B0502020203020204" pitchFamily="34" charset="0"/>
              </a:rPr>
            </a:br>
            <a:r>
              <a:rPr lang="en-US" sz="1400" dirty="0">
                <a:solidFill>
                  <a:srgbClr val="00B050"/>
                </a:solidFill>
                <a:latin typeface="Avenir LT Std 45 Book" panose="020B0502020203020204" pitchFamily="34" charset="0"/>
              </a:rPr>
              <a:t>levy from 2023-2024 amount</a:t>
            </a:r>
          </a:p>
        </p:txBody>
      </p:sp>
    </p:spTree>
    <p:extLst>
      <p:ext uri="{BB962C8B-B14F-4D97-AF65-F5344CB8AC3E}">
        <p14:creationId xmlns:p14="http://schemas.microsoft.com/office/powerpoint/2010/main" val="4103406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iterate type="lt">
                                    <p:tmAbs val="0"/>
                                  </p:iterate>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34" presetClass="emph" presetSubtype="0" fill="hold" grpId="0" nodeType="after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gtEl>
                                        <p:attrNameLst>
                                          <p:attrName>ppt_x</p:attrName>
                                          <p:attrName>ppt_y</p:attrName>
                                        </p:attrNameLst>
                                      </p:cBhvr>
                                    </p:animMotion>
                                    <p:animRot by="1500000">
                                      <p:cBhvr>
                                        <p:cTn id="15" dur="125" fill="hold">
                                          <p:stCondLst>
                                            <p:cond delay="0"/>
                                          </p:stCondLst>
                                        </p:cTn>
                                        <p:tgtEl>
                                          <p:spTgt spid="3"/>
                                        </p:tgtEl>
                                        <p:attrNameLst>
                                          <p:attrName>r</p:attrName>
                                        </p:attrNameLst>
                                      </p:cBhvr>
                                    </p:animRot>
                                    <p:animRot by="-1500000">
                                      <p:cBhvr>
                                        <p:cTn id="16" dur="125" fill="hold">
                                          <p:stCondLst>
                                            <p:cond delay="125"/>
                                          </p:stCondLst>
                                        </p:cTn>
                                        <p:tgtEl>
                                          <p:spTgt spid="3"/>
                                        </p:tgtEl>
                                        <p:attrNameLst>
                                          <p:attrName>r</p:attrName>
                                        </p:attrNameLst>
                                      </p:cBhvr>
                                    </p:animRot>
                                    <p:animRot by="-1500000">
                                      <p:cBhvr>
                                        <p:cTn id="17" dur="125" fill="hold">
                                          <p:stCondLst>
                                            <p:cond delay="250"/>
                                          </p:stCondLst>
                                        </p:cTn>
                                        <p:tgtEl>
                                          <p:spTgt spid="3"/>
                                        </p:tgtEl>
                                        <p:attrNameLst>
                                          <p:attrName>r</p:attrName>
                                        </p:attrNameLst>
                                      </p:cBhvr>
                                    </p:animRot>
                                    <p:animRot by="1500000">
                                      <p:cBhvr>
                                        <p:cTn id="18" dur="125" fill="hold">
                                          <p:stCondLst>
                                            <p:cond delay="375"/>
                                          </p:stCondLst>
                                        </p:cTn>
                                        <p:tgtEl>
                                          <p:spTgt spid="3"/>
                                        </p:tgtEl>
                                        <p:attrNameLst>
                                          <p:attrName>r</p:attrName>
                                        </p:attrNameLst>
                                      </p:cBhvr>
                                    </p:animRo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3" grpId="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35518599"/>
              </p:ext>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A8D5EAC6-66E9-49CB-B5BE-123AF5C340D0}"/>
              </a:ext>
            </a:extLst>
          </p:cNvPr>
          <p:cNvSpPr txBox="1"/>
          <p:nvPr/>
        </p:nvSpPr>
        <p:spPr>
          <a:xfrm>
            <a:off x="3124200" y="1295400"/>
            <a:ext cx="5181600" cy="1846659"/>
          </a:xfrm>
          <a:prstGeom prst="rect">
            <a:avLst/>
          </a:prstGeom>
          <a:noFill/>
        </p:spPr>
        <p:txBody>
          <a:bodyPr wrap="square" rtlCol="0">
            <a:spAutoFit/>
          </a:bodyPr>
          <a:lstStyle/>
          <a:p>
            <a:r>
              <a:rPr lang="en-US" dirty="0">
                <a:solidFill>
                  <a:schemeClr val="tx1"/>
                </a:solidFill>
              </a:rPr>
              <a:t>For both the 2023-24 and 2024-25 State budgets:</a:t>
            </a:r>
          </a:p>
          <a:p>
            <a:pPr lvl="1" indent="-285750">
              <a:buFont typeface="Arial" panose="020B0604020202020204" pitchFamily="34" charset="0"/>
              <a:buChar char="•"/>
            </a:pPr>
            <a:r>
              <a:rPr lang="en-US" sz="1600" dirty="0">
                <a:solidFill>
                  <a:schemeClr val="tx1"/>
                </a:solidFill>
              </a:rPr>
              <a:t>State-approved budgets late (missing their April 1st deadline)</a:t>
            </a:r>
          </a:p>
          <a:p>
            <a:pPr lvl="1" indent="-285750">
              <a:buFont typeface="Arial" panose="020B0604020202020204" pitchFamily="34" charset="0"/>
              <a:buChar char="•"/>
            </a:pPr>
            <a:r>
              <a:rPr lang="en-US" sz="1600" dirty="0">
                <a:solidFill>
                  <a:schemeClr val="tx1"/>
                </a:solidFill>
              </a:rPr>
              <a:t>Schools required to adopt following school year budgets in mid-April</a:t>
            </a:r>
          </a:p>
          <a:p>
            <a:pPr lvl="1" indent="-285750">
              <a:buFont typeface="Arial" panose="020B0604020202020204" pitchFamily="34" charset="0"/>
              <a:buChar char="•"/>
            </a:pPr>
            <a:r>
              <a:rPr lang="en-US" sz="1600" dirty="0">
                <a:solidFill>
                  <a:schemeClr val="tx1"/>
                </a:solidFill>
              </a:rPr>
              <a:t>Late State budget = incorporate best estimates only for State Aid projections</a:t>
            </a:r>
          </a:p>
        </p:txBody>
      </p:sp>
    </p:spTree>
    <p:extLst>
      <p:ext uri="{BB962C8B-B14F-4D97-AF65-F5344CB8AC3E}">
        <p14:creationId xmlns:p14="http://schemas.microsoft.com/office/powerpoint/2010/main" val="4243467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9C025F5C-3C7E-475F-9F4E-C7E648248897}"/>
              </a:ext>
            </a:extLst>
          </p:cNvPr>
          <p:cNvSpPr txBox="1"/>
          <p:nvPr/>
        </p:nvSpPr>
        <p:spPr>
          <a:xfrm>
            <a:off x="3429000" y="1295400"/>
            <a:ext cx="4876800" cy="1631216"/>
          </a:xfrm>
          <a:prstGeom prst="rect">
            <a:avLst/>
          </a:prstGeom>
          <a:noFill/>
        </p:spPr>
        <p:txBody>
          <a:bodyPr wrap="square" rtlCol="0">
            <a:spAutoFit/>
          </a:bodyPr>
          <a:lstStyle/>
          <a:p>
            <a:r>
              <a:rPr lang="en-US" dirty="0">
                <a:solidFill>
                  <a:schemeClr val="tx1"/>
                </a:solidFill>
              </a:rPr>
              <a:t>Total 2024-25 State Aid projection = $42,541,087 and assumes:</a:t>
            </a:r>
          </a:p>
          <a:p>
            <a:pPr marL="396875" lvl="1" indent="-285750">
              <a:buFont typeface="Arial" panose="020B0604020202020204" pitchFamily="34" charset="0"/>
              <a:buChar char="•"/>
            </a:pPr>
            <a:r>
              <a:rPr lang="en-US" sz="1600" dirty="0">
                <a:solidFill>
                  <a:schemeClr val="tx1"/>
                </a:solidFill>
              </a:rPr>
              <a:t>Restoration of Foundation Aid reductions proposed by the Governor</a:t>
            </a:r>
          </a:p>
          <a:p>
            <a:pPr marL="396875" lvl="1" indent="-285750">
              <a:buFont typeface="Arial" panose="020B0604020202020204" pitchFamily="34" charset="0"/>
              <a:buChar char="•"/>
            </a:pPr>
            <a:r>
              <a:rPr lang="en-US" sz="1600" dirty="0">
                <a:solidFill>
                  <a:schemeClr val="tx1"/>
                </a:solidFill>
              </a:rPr>
              <a:t>Increased Building Aid (incorporating recently completed/filed projects)</a:t>
            </a:r>
          </a:p>
        </p:txBody>
      </p:sp>
    </p:spTree>
    <p:extLst>
      <p:ext uri="{BB962C8B-B14F-4D97-AF65-F5344CB8AC3E}">
        <p14:creationId xmlns:p14="http://schemas.microsoft.com/office/powerpoint/2010/main" val="18919753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graphicFrame>
        <p:nvGraphicFramePr>
          <p:cNvPr id="4" name="Object 3">
            <a:extLst>
              <a:ext uri="{FF2B5EF4-FFF2-40B4-BE49-F238E27FC236}">
                <a16:creationId xmlns:a16="http://schemas.microsoft.com/office/drawing/2014/main" id="{26C1266E-3738-4014-AEA6-C182FF338E6A}"/>
              </a:ext>
            </a:extLst>
          </p:cNvPr>
          <p:cNvGraphicFramePr>
            <a:graphicFrameLocks noChangeAspect="1"/>
          </p:cNvGraphicFramePr>
          <p:nvPr>
            <p:extLst>
              <p:ext uri="{D42A27DB-BD31-4B8C-83A1-F6EECF244321}">
                <p14:modId xmlns:p14="http://schemas.microsoft.com/office/powerpoint/2010/main" val="3283194303"/>
              </p:ext>
            </p:extLst>
          </p:nvPr>
        </p:nvGraphicFramePr>
        <p:xfrm>
          <a:off x="762000" y="1447800"/>
          <a:ext cx="7543800" cy="3676650"/>
        </p:xfrm>
        <a:graphic>
          <a:graphicData uri="http://schemas.openxmlformats.org/presentationml/2006/ole">
            <mc:AlternateContent xmlns:mc="http://schemas.openxmlformats.org/markup-compatibility/2006">
              <mc:Choice xmlns:v="urn:schemas-microsoft-com:vml" Requires="v">
                <p:oleObj spid="_x0000_s1040" name="Worksheet" r:id="rId3" imgW="7543953" imgH="3676684" progId="Excel.Sheet.12">
                  <p:embed/>
                </p:oleObj>
              </mc:Choice>
              <mc:Fallback>
                <p:oleObj name="Worksheet" r:id="rId3" imgW="7543953" imgH="3676684" progId="Excel.Sheet.12">
                  <p:embed/>
                  <p:pic>
                    <p:nvPicPr>
                      <p:cNvPr id="0" name=""/>
                      <p:cNvPicPr/>
                      <p:nvPr/>
                    </p:nvPicPr>
                    <p:blipFill>
                      <a:blip r:embed="rId4"/>
                      <a:stretch>
                        <a:fillRect/>
                      </a:stretch>
                    </p:blipFill>
                    <p:spPr>
                      <a:xfrm>
                        <a:off x="762000" y="1447800"/>
                        <a:ext cx="7543800" cy="3676650"/>
                      </a:xfrm>
                      <a:prstGeom prst="rect">
                        <a:avLst/>
                      </a:prstGeom>
                    </p:spPr>
                  </p:pic>
                </p:oleObj>
              </mc:Fallback>
            </mc:AlternateContent>
          </a:graphicData>
        </a:graphic>
      </p:graphicFrame>
    </p:spTree>
    <p:extLst>
      <p:ext uri="{BB962C8B-B14F-4D97-AF65-F5344CB8AC3E}">
        <p14:creationId xmlns:p14="http://schemas.microsoft.com/office/powerpoint/2010/main" val="799583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4" name="Picture 3">
            <a:extLst>
              <a:ext uri="{FF2B5EF4-FFF2-40B4-BE49-F238E27FC236}">
                <a16:creationId xmlns:a16="http://schemas.microsoft.com/office/drawing/2014/main" id="{9AF83E98-8361-484B-ADDC-8BE0ACAC93D0}"/>
              </a:ext>
            </a:extLst>
          </p:cNvPr>
          <p:cNvPicPr>
            <a:picLocks noChangeAspect="1"/>
          </p:cNvPicPr>
          <p:nvPr/>
        </p:nvPicPr>
        <p:blipFill>
          <a:blip r:embed="rId3"/>
          <a:stretch>
            <a:fillRect/>
          </a:stretch>
        </p:blipFill>
        <p:spPr>
          <a:xfrm>
            <a:off x="6748730" y="1371600"/>
            <a:ext cx="1783241" cy="4191000"/>
          </a:xfrm>
          <a:prstGeom prst="rect">
            <a:avLst/>
          </a:prstGeom>
        </p:spPr>
      </p:pic>
      <p:graphicFrame>
        <p:nvGraphicFramePr>
          <p:cNvPr id="5" name="Object 4">
            <a:extLst>
              <a:ext uri="{FF2B5EF4-FFF2-40B4-BE49-F238E27FC236}">
                <a16:creationId xmlns:a16="http://schemas.microsoft.com/office/drawing/2014/main" id="{68DE0A03-2676-43B0-9585-EB86E71EB744}"/>
              </a:ext>
            </a:extLst>
          </p:cNvPr>
          <p:cNvGraphicFramePr>
            <a:graphicFrameLocks noChangeAspect="1"/>
          </p:cNvGraphicFramePr>
          <p:nvPr>
            <p:extLst>
              <p:ext uri="{D42A27DB-BD31-4B8C-83A1-F6EECF244321}">
                <p14:modId xmlns:p14="http://schemas.microsoft.com/office/powerpoint/2010/main" val="2620512447"/>
              </p:ext>
            </p:extLst>
          </p:nvPr>
        </p:nvGraphicFramePr>
        <p:xfrm>
          <a:off x="838200" y="1600200"/>
          <a:ext cx="7543800" cy="3676650"/>
        </p:xfrm>
        <a:graphic>
          <a:graphicData uri="http://schemas.openxmlformats.org/presentationml/2006/ole">
            <mc:AlternateContent xmlns:mc="http://schemas.openxmlformats.org/markup-compatibility/2006">
              <mc:Choice xmlns:v="urn:schemas-microsoft-com:vml" Requires="v">
                <p:oleObj spid="_x0000_s2064" name="Worksheet" r:id="rId4" imgW="7543953" imgH="3676684" progId="Excel.Sheet.12">
                  <p:embed/>
                </p:oleObj>
              </mc:Choice>
              <mc:Fallback>
                <p:oleObj name="Worksheet" r:id="rId4" imgW="7543953" imgH="3676684" progId="Excel.Sheet.12">
                  <p:embed/>
                  <p:pic>
                    <p:nvPicPr>
                      <p:cNvPr id="5" name="Object 4">
                        <a:extLst>
                          <a:ext uri="{FF2B5EF4-FFF2-40B4-BE49-F238E27FC236}">
                            <a16:creationId xmlns:a16="http://schemas.microsoft.com/office/drawing/2014/main" id="{D3741411-9BD3-40FF-8B76-53740BEFDA3C}"/>
                          </a:ext>
                        </a:extLst>
                      </p:cNvPr>
                      <p:cNvPicPr/>
                      <p:nvPr/>
                    </p:nvPicPr>
                    <p:blipFill>
                      <a:blip r:embed="rId5"/>
                      <a:stretch>
                        <a:fillRect/>
                      </a:stretch>
                    </p:blipFill>
                    <p:spPr>
                      <a:xfrm>
                        <a:off x="838200" y="1600200"/>
                        <a:ext cx="7543800" cy="3676650"/>
                      </a:xfrm>
                      <a:prstGeom prst="rect">
                        <a:avLst/>
                      </a:prstGeom>
                    </p:spPr>
                  </p:pic>
                </p:oleObj>
              </mc:Fallback>
            </mc:AlternateContent>
          </a:graphicData>
        </a:graphic>
      </p:graphicFrame>
    </p:spTree>
    <p:extLst>
      <p:ext uri="{BB962C8B-B14F-4D97-AF65-F5344CB8AC3E}">
        <p14:creationId xmlns:p14="http://schemas.microsoft.com/office/powerpoint/2010/main" val="20931104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solidFill>
                    <a:schemeClr val="tx1"/>
                  </a:solidFill>
                  <a:latin typeface="Avenir LT Std 45 Book" panose="020B0502020203020204" pitchFamily="34" charset="0"/>
                </a:rPr>
                <a:t>UNSPENT BUDGET DOLLARS</a:t>
              </a:r>
            </a:p>
          </p:txBody>
        </p:sp>
      </p:grpSp>
      <p:grpSp>
        <p:nvGrpSpPr>
          <p:cNvPr id="9" name="Group 8">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solidFill>
                    <a:schemeClr val="tx1"/>
                  </a:solidFill>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612591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500" fill="hold"/>
                                        <p:tgtEl>
                                          <p:spTgt spid="8"/>
                                        </p:tgtEl>
                                        <p:attrNameLst>
                                          <p:attrName>ppt_w</p:attrName>
                                        </p:attrNameLst>
                                      </p:cBhvr>
                                      <p:tavLst>
                                        <p:tav tm="0">
                                          <p:val>
                                            <p:fltVal val="0"/>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animEffect transition="in" filter="fade">
                                      <p:cBhvr>
                                        <p:cTn id="52" dur="500"/>
                                        <p:tgtEl>
                                          <p:spTgt spid="8"/>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circle(in)">
                                      <p:cBhvr>
                                        <p:cTn id="57" dur="2000"/>
                                        <p:tgtEl>
                                          <p:spTgt spid="4"/>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47"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anim calcmode="lin" valueType="num">
                                      <p:cBhvr>
                                        <p:cTn id="69" dur="500" fill="hold"/>
                                        <p:tgtEl>
                                          <p:spTgt spid="30"/>
                                        </p:tgtEl>
                                        <p:attrNameLst>
                                          <p:attrName>ppt_x</p:attrName>
                                        </p:attrNameLst>
                                      </p:cBhvr>
                                      <p:tavLst>
                                        <p:tav tm="0">
                                          <p:val>
                                            <p:strVal val="#ppt_x"/>
                                          </p:val>
                                        </p:tav>
                                        <p:tav tm="100000">
                                          <p:val>
                                            <p:strVal val="#ppt_x"/>
                                          </p:val>
                                        </p:tav>
                                      </p:tavLst>
                                    </p:anim>
                                    <p:anim calcmode="lin" valueType="num">
                                      <p:cBhvr>
                                        <p:cTn id="70" dur="500" fill="hold"/>
                                        <p:tgtEl>
                                          <p:spTgt spid="30"/>
                                        </p:tgtEl>
                                        <p:attrNameLst>
                                          <p:attrName>ppt_y</p:attrName>
                                        </p:attrNameLst>
                                      </p:cBhvr>
                                      <p:tavLst>
                                        <p:tav tm="0">
                                          <p:val>
                                            <p:strVal val="#ppt_y-.1"/>
                                          </p:val>
                                        </p:tav>
                                        <p:tav tm="100000">
                                          <p:val>
                                            <p:strVal val="#ppt_y"/>
                                          </p:val>
                                        </p:tav>
                                      </p:tavLst>
                                    </p:anim>
                                  </p:childTnLst>
                                </p:cTn>
                              </p:par>
                            </p:childTnLst>
                          </p:cTn>
                        </p:par>
                        <p:par>
                          <p:cTn id="71" fill="hold">
                            <p:stCondLst>
                              <p:cond delay="1500"/>
                            </p:stCondLst>
                            <p:childTnLst>
                              <p:par>
                                <p:cTn id="72" presetID="47" presetClass="entr" presetSubtype="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anim calcmode="lin" valueType="num">
                                      <p:cBhvr>
                                        <p:cTn id="75" dur="500" fill="hold"/>
                                        <p:tgtEl>
                                          <p:spTgt spid="29"/>
                                        </p:tgtEl>
                                        <p:attrNameLst>
                                          <p:attrName>ppt_x</p:attrName>
                                        </p:attrNameLst>
                                      </p:cBhvr>
                                      <p:tavLst>
                                        <p:tav tm="0">
                                          <p:val>
                                            <p:strVal val="#ppt_x"/>
                                          </p:val>
                                        </p:tav>
                                        <p:tav tm="100000">
                                          <p:val>
                                            <p:strVal val="#ppt_x"/>
                                          </p:val>
                                        </p:tav>
                                      </p:tavLst>
                                    </p:anim>
                                    <p:anim calcmode="lin" valueType="num">
                                      <p:cBhvr>
                                        <p:cTn id="76" dur="500" fill="hold"/>
                                        <p:tgtEl>
                                          <p:spTgt spid="29"/>
                                        </p:tgtEl>
                                        <p:attrNameLst>
                                          <p:attrName>ppt_y</p:attrName>
                                        </p:attrNameLst>
                                      </p:cBhvr>
                                      <p:tavLst>
                                        <p:tav tm="0">
                                          <p:val>
                                            <p:strVal val="#ppt_y-.1"/>
                                          </p:val>
                                        </p:tav>
                                        <p:tav tm="100000">
                                          <p:val>
                                            <p:strVal val="#ppt_y"/>
                                          </p:val>
                                        </p:tav>
                                      </p:tavLst>
                                    </p:anim>
                                  </p:childTnLst>
                                </p:cTn>
                              </p:par>
                            </p:childTnLst>
                          </p:cTn>
                        </p:par>
                        <p:par>
                          <p:cTn id="77" fill="hold">
                            <p:stCondLst>
                              <p:cond delay="2000"/>
                            </p:stCondLst>
                            <p:childTnLst>
                              <p:par>
                                <p:cTn id="78" presetID="47" presetClass="entr" presetSubtype="0" fill="hold" nodeType="after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fade">
                                      <p:cBhvr>
                                        <p:cTn id="80" dur="500"/>
                                        <p:tgtEl>
                                          <p:spTgt spid="10"/>
                                        </p:tgtEl>
                                      </p:cBhvr>
                                    </p:animEffect>
                                    <p:anim calcmode="lin" valueType="num">
                                      <p:cBhvr>
                                        <p:cTn id="81" dur="500" fill="hold"/>
                                        <p:tgtEl>
                                          <p:spTgt spid="10"/>
                                        </p:tgtEl>
                                        <p:attrNameLst>
                                          <p:attrName>ppt_x</p:attrName>
                                        </p:attrNameLst>
                                      </p:cBhvr>
                                      <p:tavLst>
                                        <p:tav tm="0">
                                          <p:val>
                                            <p:strVal val="#ppt_x"/>
                                          </p:val>
                                        </p:tav>
                                        <p:tav tm="100000">
                                          <p:val>
                                            <p:strVal val="#ppt_x"/>
                                          </p:val>
                                        </p:tav>
                                      </p:tavLst>
                                    </p:anim>
                                    <p:anim calcmode="lin" valueType="num">
                                      <p:cBhvr>
                                        <p:cTn id="82"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500" fill="hold"/>
                                        <p:tgtEl>
                                          <p:spTgt spid="9"/>
                                        </p:tgtEl>
                                        <p:attrNameLst>
                                          <p:attrName>ppt_w</p:attrName>
                                        </p:attrNameLst>
                                      </p:cBhvr>
                                      <p:tavLst>
                                        <p:tav tm="0">
                                          <p:val>
                                            <p:fltVal val="0"/>
                                          </p:val>
                                        </p:tav>
                                        <p:tav tm="100000">
                                          <p:val>
                                            <p:strVal val="#ppt_w"/>
                                          </p:val>
                                        </p:tav>
                                      </p:tavLst>
                                    </p:anim>
                                    <p:anim calcmode="lin" valueType="num">
                                      <p:cBhvr>
                                        <p:cTn id="88" dur="500" fill="hold"/>
                                        <p:tgtEl>
                                          <p:spTgt spid="9"/>
                                        </p:tgtEl>
                                        <p:attrNameLst>
                                          <p:attrName>ppt_h</p:attrName>
                                        </p:attrNameLst>
                                      </p:cBhvr>
                                      <p:tavLst>
                                        <p:tav tm="0">
                                          <p:val>
                                            <p:fltVal val="0"/>
                                          </p:val>
                                        </p:tav>
                                        <p:tav tm="100000">
                                          <p:val>
                                            <p:strVal val="#ppt_h"/>
                                          </p:val>
                                        </p:tav>
                                      </p:tavLst>
                                    </p:anim>
                                    <p:animEffect transition="in" filter="fade">
                                      <p:cBhvr>
                                        <p:cTn id="8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pic>
        <p:nvPicPr>
          <p:cNvPr id="7" name="!!dots">
            <a:extLst>
              <a:ext uri="{FF2B5EF4-FFF2-40B4-BE49-F238E27FC236}">
                <a16:creationId xmlns:a16="http://schemas.microsoft.com/office/drawing/2014/main" id="{EE69A3CD-F627-4251-AA9B-36BC0814292D}"/>
              </a:ext>
            </a:extLst>
          </p:cNvPr>
          <p:cNvPicPr>
            <a:picLocks noChangeAspect="1"/>
          </p:cNvPicPr>
          <p:nvPr/>
        </p:nvPicPr>
        <p:blipFill>
          <a:blip r:embed="rId2"/>
          <a:stretch>
            <a:fillRect/>
          </a:stretch>
        </p:blipFill>
        <p:spPr>
          <a:xfrm>
            <a:off x="1066800" y="1295400"/>
            <a:ext cx="2209800" cy="2456348"/>
          </a:xfrm>
          <a:prstGeom prst="rect">
            <a:avLst/>
          </a:prstGeom>
        </p:spPr>
      </p:pic>
      <p:pic>
        <p:nvPicPr>
          <p:cNvPr id="8" name="!!dots">
            <a:extLst>
              <a:ext uri="{FF2B5EF4-FFF2-40B4-BE49-F238E27FC236}">
                <a16:creationId xmlns:a16="http://schemas.microsoft.com/office/drawing/2014/main" id="{E2E2160F-1529-45C8-BB68-B6C9F84F73F0}"/>
              </a:ext>
            </a:extLst>
          </p:cNvPr>
          <p:cNvPicPr>
            <a:picLocks noChangeAspect="1"/>
          </p:cNvPicPr>
          <p:nvPr/>
        </p:nvPicPr>
        <p:blipFill>
          <a:blip r:embed="rId3"/>
          <a:stretch>
            <a:fillRect/>
          </a:stretch>
        </p:blipFill>
        <p:spPr>
          <a:xfrm>
            <a:off x="685800" y="1143000"/>
            <a:ext cx="2664183" cy="2670279"/>
          </a:xfrm>
          <a:prstGeom prst="rect">
            <a:avLst/>
          </a:prstGeom>
        </p:spPr>
      </p:pic>
      <p:sp>
        <p:nvSpPr>
          <p:cNvPr id="9" name="circle text">
            <a:extLst>
              <a:ext uri="{FF2B5EF4-FFF2-40B4-BE49-F238E27FC236}">
                <a16:creationId xmlns:a16="http://schemas.microsoft.com/office/drawing/2014/main" id="{DE27FE8D-34DC-4ABB-A2BC-1819D5F9EB6F}"/>
              </a:ext>
            </a:extLst>
          </p:cNvPr>
          <p:cNvSpPr/>
          <p:nvPr/>
        </p:nvSpPr>
        <p:spPr>
          <a:xfrm rot="19055943">
            <a:off x="1153815" y="2185844"/>
            <a:ext cx="2716354" cy="1779197"/>
          </a:xfrm>
          <a:prstGeom prst="rect">
            <a:avLst/>
          </a:prstGeom>
          <a:noFill/>
        </p:spPr>
        <p:txBody>
          <a:bodyPr wrap="none" lIns="91440" tIns="45720" rIns="91440" bIns="45720">
            <a:prstTxWarp prst="textArchDown">
              <a:avLst>
                <a:gd name="adj" fmla="val 21246989"/>
              </a:avLst>
            </a:prstTxWarp>
            <a:spAutoFit/>
          </a:bodyPr>
          <a:lstStyle/>
          <a:p>
            <a:pPr algn="ctr"/>
            <a:r>
              <a:rPr lang="en-US" sz="5400" dirty="0">
                <a:ln w="0">
                  <a:noFill/>
                </a:ln>
                <a:solidFill>
                  <a:schemeClr val="tx1"/>
                </a:solidFill>
                <a:latin typeface="Avenir LT Std 45 Book" panose="020B0502020203020204" pitchFamily="34" charset="0"/>
              </a:rPr>
              <a:t>end-of-year fund balance</a:t>
            </a:r>
            <a:endParaRPr lang="en-US" sz="5400" b="0" cap="none" spc="0" dirty="0">
              <a:ln w="0">
                <a:noFill/>
              </a:ln>
              <a:solidFill>
                <a:schemeClr val="tx1"/>
              </a:solidFill>
              <a:latin typeface="Avenir LT Std 45 Book" panose="020B0502020203020204" pitchFamily="34" charset="0"/>
            </a:endParaRPr>
          </a:p>
        </p:txBody>
      </p:sp>
      <p:cxnSp>
        <p:nvCxnSpPr>
          <p:cNvPr id="29" name="Straight Arrow Connector 28">
            <a:extLst>
              <a:ext uri="{FF2B5EF4-FFF2-40B4-BE49-F238E27FC236}">
                <a16:creationId xmlns:a16="http://schemas.microsoft.com/office/drawing/2014/main" id="{E6923899-A6C0-4E62-8901-562177ADEE5F}"/>
              </a:ext>
            </a:extLst>
          </p:cNvPr>
          <p:cNvCxnSpPr/>
          <p:nvPr/>
        </p:nvCxnSpPr>
        <p:spPr bwMode="auto">
          <a:xfrm>
            <a:off x="3276600" y="3886200"/>
            <a:ext cx="457200" cy="457200"/>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30" name="TextBox 29">
            <a:extLst>
              <a:ext uri="{FF2B5EF4-FFF2-40B4-BE49-F238E27FC236}">
                <a16:creationId xmlns:a16="http://schemas.microsoft.com/office/drawing/2014/main" id="{E368A756-B7F4-4D09-A71C-1A61C82B7255}"/>
              </a:ext>
            </a:extLst>
          </p:cNvPr>
          <p:cNvSpPr txBox="1"/>
          <p:nvPr/>
        </p:nvSpPr>
        <p:spPr>
          <a:xfrm>
            <a:off x="3962400" y="3886200"/>
            <a:ext cx="3886200" cy="1477328"/>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A portion ($5,275,000) of the anticipated surplus at June 30, 2024 is planned to be used as a revenue stream to fund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2024-2025 budget.</a:t>
            </a:r>
          </a:p>
        </p:txBody>
      </p:sp>
    </p:spTree>
    <p:extLst>
      <p:ext uri="{BB962C8B-B14F-4D97-AF65-F5344CB8AC3E}">
        <p14:creationId xmlns:p14="http://schemas.microsoft.com/office/powerpoint/2010/main" val="4072660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fltVal val="0"/>
                                          </p:val>
                                        </p:tav>
                                        <p:tav tm="100000">
                                          <p:val>
                                            <p:strVal val="#ppt_w"/>
                                          </p:val>
                                        </p:tav>
                                      </p:tavLst>
                                    </p:anim>
                                    <p:anim calcmode="lin" valueType="num">
                                      <p:cBhvr>
                                        <p:cTn id="15" dur="1000" fill="hold"/>
                                        <p:tgtEl>
                                          <p:spTgt spid="8"/>
                                        </p:tgtEl>
                                        <p:attrNameLst>
                                          <p:attrName>ppt_h</p:attrName>
                                        </p:attrNameLst>
                                      </p:cBhvr>
                                      <p:tavLst>
                                        <p:tav tm="0">
                                          <p:val>
                                            <p:fltVal val="0"/>
                                          </p:val>
                                        </p:tav>
                                        <p:tav tm="100000">
                                          <p:val>
                                            <p:strVal val="#ppt_h"/>
                                          </p:val>
                                        </p:tav>
                                      </p:tavLst>
                                    </p:anim>
                                    <p:anim calcmode="lin" valueType="num">
                                      <p:cBhvr>
                                        <p:cTn id="16" dur="1000" fill="hold"/>
                                        <p:tgtEl>
                                          <p:spTgt spid="8"/>
                                        </p:tgtEl>
                                        <p:attrNameLst>
                                          <p:attrName>style.rotation</p:attrName>
                                        </p:attrNameLst>
                                      </p:cBhvr>
                                      <p:tavLst>
                                        <p:tav tm="0">
                                          <p:val>
                                            <p:fltVal val="90"/>
                                          </p:val>
                                        </p:tav>
                                        <p:tav tm="100000">
                                          <p:val>
                                            <p:fltVal val="0"/>
                                          </p:val>
                                        </p:tav>
                                      </p:tavLst>
                                    </p:anim>
                                    <p:animEffect transition="in" filter="fade">
                                      <p:cBhvr>
                                        <p:cTn id="17" dur="1000"/>
                                        <p:tgtEl>
                                          <p:spTgt spid="8"/>
                                        </p:tgtEl>
                                      </p:cBhvr>
                                    </p:animEffect>
                                  </p:childTnLst>
                                </p:cTn>
                              </p:par>
                            </p:childTnLst>
                          </p:cTn>
                        </p:par>
                        <p:par>
                          <p:cTn id="18" fill="hold">
                            <p:stCondLst>
                              <p:cond delay="2000"/>
                            </p:stCondLst>
                            <p:childTnLst>
                              <p:par>
                                <p:cTn id="19" presetID="10" presetClass="exit" presetSubtype="0" fill="hold" nodeType="afterEffect">
                                  <p:stCondLst>
                                    <p:cond delay="0"/>
                                  </p:stCondLst>
                                  <p:childTnLst>
                                    <p:animEffect transition="out" filter="fade">
                                      <p:cBhvr>
                                        <p:cTn id="20" dur="500"/>
                                        <p:tgtEl>
                                          <p:spTgt spid="7"/>
                                        </p:tgtEl>
                                      </p:cBhvr>
                                    </p:animEffect>
                                    <p:set>
                                      <p:cBhvr>
                                        <p:cTn id="21" dur="1" fill="hold">
                                          <p:stCondLst>
                                            <p:cond delay="499"/>
                                          </p:stCondLst>
                                        </p:cTn>
                                        <p:tgtEl>
                                          <p:spTgt spid="7"/>
                                        </p:tgtEl>
                                        <p:attrNameLst>
                                          <p:attrName>style.visibility</p:attrName>
                                        </p:attrNameLst>
                                      </p:cBhvr>
                                      <p:to>
                                        <p:strVal val="hidden"/>
                                      </p:to>
                                    </p:set>
                                  </p:childTnLst>
                                </p:cTn>
                              </p:par>
                            </p:childTnLst>
                          </p:cTn>
                        </p:par>
                        <p:par>
                          <p:cTn id="22" fill="hold">
                            <p:stCondLst>
                              <p:cond delay="2500"/>
                            </p:stCondLst>
                            <p:childTnLst>
                              <p:par>
                                <p:cTn id="23" presetID="6"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babylon">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babylon">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Tree>
    <p:extLst>
      <p:ext uri="{BB962C8B-B14F-4D97-AF65-F5344CB8AC3E}">
        <p14:creationId xmlns:p14="http://schemas.microsoft.com/office/powerpoint/2010/main" val="26248388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
        <p:nvSpPr>
          <p:cNvPr id="10" name="Rectangle 9">
            <a:extLst>
              <a:ext uri="{FF2B5EF4-FFF2-40B4-BE49-F238E27FC236}">
                <a16:creationId xmlns:a16="http://schemas.microsoft.com/office/drawing/2014/main" id="{AEF9ACE1-3877-4B27-8391-4458E43B4003}"/>
              </a:ext>
            </a:extLst>
          </p:cNvPr>
          <p:cNvSpPr/>
          <p:nvPr/>
        </p:nvSpPr>
        <p:spPr bwMode="auto">
          <a:xfrm>
            <a:off x="8229600" y="12192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id="{E3FE8534-56CE-4914-A766-4CEB1F7BA5A3}"/>
              </a:ext>
            </a:extLst>
          </p:cNvPr>
          <p:cNvPicPr>
            <a:picLocks noChangeAspect="1"/>
          </p:cNvPicPr>
          <p:nvPr/>
        </p:nvPicPr>
        <p:blipFill>
          <a:blip r:embed="rId4"/>
          <a:stretch>
            <a:fillRect/>
          </a:stretch>
        </p:blipFill>
        <p:spPr>
          <a:xfrm>
            <a:off x="8559437" y="1295400"/>
            <a:ext cx="1016727" cy="1016727"/>
          </a:xfrm>
          <a:prstGeom prst="rect">
            <a:avLst/>
          </a:prstGeom>
        </p:spPr>
      </p:pic>
      <p:sp>
        <p:nvSpPr>
          <p:cNvPr id="12" name="TextBox 11">
            <a:extLst>
              <a:ext uri="{FF2B5EF4-FFF2-40B4-BE49-F238E27FC236}">
                <a16:creationId xmlns:a16="http://schemas.microsoft.com/office/drawing/2014/main" id="{370EAFEB-6E92-4A62-9480-4FBE3AE9A06B}"/>
              </a:ext>
            </a:extLst>
          </p:cNvPr>
          <p:cNvSpPr txBox="1"/>
          <p:nvPr/>
        </p:nvSpPr>
        <p:spPr>
          <a:xfrm>
            <a:off x="8229600" y="2362200"/>
            <a:ext cx="1676400" cy="523220"/>
          </a:xfrm>
          <a:prstGeom prst="rect">
            <a:avLst/>
          </a:prstGeom>
          <a:noFill/>
        </p:spPr>
        <p:txBody>
          <a:bodyPr wrap="square" rtlCol="0">
            <a:spAutoFit/>
          </a:bodyPr>
          <a:lstStyle/>
          <a:p>
            <a:pPr algn="ctr"/>
            <a:r>
              <a:rPr lang="en-US" sz="1400" dirty="0">
                <a:solidFill>
                  <a:schemeClr val="tx1"/>
                </a:solidFill>
              </a:rPr>
              <a:t>$150,000 in </a:t>
            </a:r>
            <a:br>
              <a:rPr lang="en-US" sz="1400" dirty="0">
                <a:solidFill>
                  <a:schemeClr val="tx1"/>
                </a:solidFill>
              </a:rPr>
            </a:br>
            <a:r>
              <a:rPr lang="en-US" sz="1400" dirty="0">
                <a:solidFill>
                  <a:schemeClr val="tx1"/>
                </a:solidFill>
              </a:rPr>
              <a:t>estimated PILOTs</a:t>
            </a:r>
          </a:p>
        </p:txBody>
      </p:sp>
      <p:sp>
        <p:nvSpPr>
          <p:cNvPr id="14" name="Rectangle 13">
            <a:extLst>
              <a:ext uri="{FF2B5EF4-FFF2-40B4-BE49-F238E27FC236}">
                <a16:creationId xmlns:a16="http://schemas.microsoft.com/office/drawing/2014/main" id="{534D23A6-A068-49EE-8373-AAAB4DFAB4C4}"/>
              </a:ext>
            </a:extLst>
          </p:cNvPr>
          <p:cNvSpPr/>
          <p:nvPr/>
        </p:nvSpPr>
        <p:spPr bwMode="auto">
          <a:xfrm>
            <a:off x="8229600" y="33528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id="{F4CA1672-1A95-407F-82BC-0DD2C6B5ECB4}"/>
              </a:ext>
            </a:extLst>
          </p:cNvPr>
          <p:cNvSpPr txBox="1"/>
          <p:nvPr/>
        </p:nvSpPr>
        <p:spPr>
          <a:xfrm>
            <a:off x="8229600" y="4495800"/>
            <a:ext cx="1676400" cy="523220"/>
          </a:xfrm>
          <a:prstGeom prst="rect">
            <a:avLst/>
          </a:prstGeom>
          <a:noFill/>
        </p:spPr>
        <p:txBody>
          <a:bodyPr wrap="square" rtlCol="0">
            <a:spAutoFit/>
          </a:bodyPr>
          <a:lstStyle/>
          <a:p>
            <a:pPr algn="ctr"/>
            <a:r>
              <a:rPr lang="en-US" sz="1400" dirty="0">
                <a:solidFill>
                  <a:schemeClr val="tx1"/>
                </a:solidFill>
              </a:rPr>
              <a:t>$3.0 million in </a:t>
            </a:r>
            <a:br>
              <a:rPr lang="en-US" sz="1400" dirty="0">
                <a:solidFill>
                  <a:schemeClr val="tx1"/>
                </a:solidFill>
              </a:rPr>
            </a:br>
            <a:r>
              <a:rPr lang="en-US" sz="1400" dirty="0">
                <a:solidFill>
                  <a:schemeClr val="tx1"/>
                </a:solidFill>
              </a:rPr>
              <a:t>estimated PILOTs</a:t>
            </a:r>
          </a:p>
        </p:txBody>
      </p:sp>
      <p:pic>
        <p:nvPicPr>
          <p:cNvPr id="16" name="Picture 15">
            <a:extLst>
              <a:ext uri="{FF2B5EF4-FFF2-40B4-BE49-F238E27FC236}">
                <a16:creationId xmlns:a16="http://schemas.microsoft.com/office/drawing/2014/main" id="{1F839BBD-D200-4528-AE58-9F0416E7EA5D}"/>
              </a:ext>
            </a:extLst>
          </p:cNvPr>
          <p:cNvPicPr>
            <a:picLocks noChangeAspect="1"/>
          </p:cNvPicPr>
          <p:nvPr/>
        </p:nvPicPr>
        <p:blipFill>
          <a:blip r:embed="rId2"/>
          <a:stretch>
            <a:fillRect/>
          </a:stretch>
        </p:blipFill>
        <p:spPr>
          <a:xfrm>
            <a:off x="8347496" y="3480756"/>
            <a:ext cx="1447800" cy="723900"/>
          </a:xfrm>
          <a:prstGeom prst="rect">
            <a:avLst/>
          </a:prstGeom>
        </p:spPr>
      </p:pic>
    </p:spTree>
    <p:extLst>
      <p:ext uri="{BB962C8B-B14F-4D97-AF65-F5344CB8AC3E}">
        <p14:creationId xmlns:p14="http://schemas.microsoft.com/office/powerpoint/2010/main" val="92734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2514600" y="1575562"/>
            <a:ext cx="3539034" cy="3575615"/>
          </a:xfrm>
          <a:prstGeom prst="rect">
            <a:avLst/>
          </a:prstGeom>
        </p:spPr>
      </p:pic>
      <p:pic>
        <p:nvPicPr>
          <p:cNvPr id="4" name="!!huntington">
            <a:extLst>
              <a:ext uri="{FF2B5EF4-FFF2-40B4-BE49-F238E27FC236}">
                <a16:creationId xmlns:a16="http://schemas.microsoft.com/office/drawing/2014/main" id="{1A17D268-A0D8-4187-91D0-3523D2D79868}"/>
              </a:ext>
            </a:extLst>
          </p:cNvPr>
          <p:cNvPicPr>
            <a:picLocks noChangeAspect="1"/>
          </p:cNvPicPr>
          <p:nvPr/>
        </p:nvPicPr>
        <p:blipFill>
          <a:blip r:embed="rId3"/>
          <a:stretch>
            <a:fillRect/>
          </a:stretch>
        </p:blipFill>
        <p:spPr>
          <a:xfrm>
            <a:off x="6172200" y="3383184"/>
            <a:ext cx="1694835" cy="1767993"/>
          </a:xfrm>
          <a:prstGeom prst="rect">
            <a:avLst/>
          </a:prstGeom>
        </p:spPr>
      </p:pic>
      <p:pic>
        <p:nvPicPr>
          <p:cNvPr id="8" name="Picture 7">
            <a:extLst>
              <a:ext uri="{FF2B5EF4-FFF2-40B4-BE49-F238E27FC236}">
                <a16:creationId xmlns:a16="http://schemas.microsoft.com/office/drawing/2014/main" id="{52051141-D88D-4DC6-91E9-852E0A29ED05}"/>
              </a:ext>
            </a:extLst>
          </p:cNvPr>
          <p:cNvPicPr>
            <a:picLocks noChangeAspect="1"/>
          </p:cNvPicPr>
          <p:nvPr/>
        </p:nvPicPr>
        <p:blipFill>
          <a:blip r:embed="rId4"/>
          <a:stretch>
            <a:fillRect/>
          </a:stretch>
        </p:blipFill>
        <p:spPr>
          <a:xfrm>
            <a:off x="762000" y="3377087"/>
            <a:ext cx="1694835" cy="1774090"/>
          </a:xfrm>
          <a:prstGeom prst="rect">
            <a:avLst/>
          </a:prstGeom>
        </p:spPr>
      </p:pic>
    </p:spTree>
    <p:extLst>
      <p:ext uri="{BB962C8B-B14F-4D97-AF65-F5344CB8AC3E}">
        <p14:creationId xmlns:p14="http://schemas.microsoft.com/office/powerpoint/2010/main" val="247235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762000" y="3352800"/>
            <a:ext cx="1782939" cy="1801368"/>
          </a:xfrm>
          <a:prstGeom prst="rect">
            <a:avLst/>
          </a:prstGeom>
        </p:spPr>
      </p:pic>
      <p:pic>
        <p:nvPicPr>
          <p:cNvPr id="2" name="!!huntington">
            <a:extLst>
              <a:ext uri="{FF2B5EF4-FFF2-40B4-BE49-F238E27FC236}">
                <a16:creationId xmlns:a16="http://schemas.microsoft.com/office/drawing/2014/main" id="{28B94387-6F70-4C70-8721-5786EC87CB73}"/>
              </a:ext>
            </a:extLst>
          </p:cNvPr>
          <p:cNvPicPr>
            <a:picLocks noChangeAspect="1"/>
          </p:cNvPicPr>
          <p:nvPr/>
        </p:nvPicPr>
        <p:blipFill>
          <a:blip r:embed="rId3"/>
          <a:stretch>
            <a:fillRect/>
          </a:stretch>
        </p:blipFill>
        <p:spPr>
          <a:xfrm>
            <a:off x="2667000" y="1752600"/>
            <a:ext cx="3283431" cy="3425161"/>
          </a:xfrm>
          <a:prstGeom prst="rect">
            <a:avLst/>
          </a:prstGeom>
        </p:spPr>
      </p:pic>
      <p:pic>
        <p:nvPicPr>
          <p:cNvPr id="3" name="Picture 2">
            <a:extLst>
              <a:ext uri="{FF2B5EF4-FFF2-40B4-BE49-F238E27FC236}">
                <a16:creationId xmlns:a16="http://schemas.microsoft.com/office/drawing/2014/main" id="{DCED1432-FD6D-481F-ABE4-C6EF5585E301}"/>
              </a:ext>
            </a:extLst>
          </p:cNvPr>
          <p:cNvPicPr>
            <a:picLocks noChangeAspect="1"/>
          </p:cNvPicPr>
          <p:nvPr/>
        </p:nvPicPr>
        <p:blipFill>
          <a:blip r:embed="rId4"/>
          <a:stretch>
            <a:fillRect/>
          </a:stretch>
        </p:blipFill>
        <p:spPr>
          <a:xfrm>
            <a:off x="6096000" y="3352800"/>
            <a:ext cx="1694835" cy="1774090"/>
          </a:xfrm>
          <a:prstGeom prst="rect">
            <a:avLst/>
          </a:prstGeom>
        </p:spPr>
      </p:pic>
    </p:spTree>
    <p:extLst>
      <p:ext uri="{BB962C8B-B14F-4D97-AF65-F5344CB8AC3E}">
        <p14:creationId xmlns:p14="http://schemas.microsoft.com/office/powerpoint/2010/main" val="3837270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6172200" y="3521730"/>
            <a:ext cx="1600200" cy="1616740"/>
          </a:xfrm>
          <a:prstGeom prst="rect">
            <a:avLst/>
          </a:prstGeom>
        </p:spPr>
      </p:pic>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2" name="!!huntington">
            <a:extLst>
              <a:ext uri="{FF2B5EF4-FFF2-40B4-BE49-F238E27FC236}">
                <a16:creationId xmlns:a16="http://schemas.microsoft.com/office/drawing/2014/main" id="{53A96AFF-560E-47D2-A0CD-C1AA2A7038D5}"/>
              </a:ext>
            </a:extLst>
          </p:cNvPr>
          <p:cNvPicPr>
            <a:picLocks noChangeAspect="1"/>
          </p:cNvPicPr>
          <p:nvPr/>
        </p:nvPicPr>
        <p:blipFill>
          <a:blip r:embed="rId3"/>
          <a:stretch>
            <a:fillRect/>
          </a:stretch>
        </p:blipFill>
        <p:spPr>
          <a:xfrm>
            <a:off x="762000" y="3370477"/>
            <a:ext cx="1694835" cy="1767993"/>
          </a:xfrm>
          <a:prstGeom prst="rect">
            <a:avLst/>
          </a:prstGeom>
        </p:spPr>
      </p:pic>
      <p:pic>
        <p:nvPicPr>
          <p:cNvPr id="3" name="Picture 2">
            <a:extLst>
              <a:ext uri="{FF2B5EF4-FFF2-40B4-BE49-F238E27FC236}">
                <a16:creationId xmlns:a16="http://schemas.microsoft.com/office/drawing/2014/main" id="{05B33391-2C01-4023-8455-72BB8D3528DB}"/>
              </a:ext>
            </a:extLst>
          </p:cNvPr>
          <p:cNvPicPr>
            <a:picLocks noChangeAspect="1"/>
          </p:cNvPicPr>
          <p:nvPr/>
        </p:nvPicPr>
        <p:blipFill>
          <a:blip r:embed="rId4"/>
          <a:stretch>
            <a:fillRect/>
          </a:stretch>
        </p:blipFill>
        <p:spPr>
          <a:xfrm>
            <a:off x="2667001" y="1628884"/>
            <a:ext cx="3352800" cy="3509586"/>
          </a:xfrm>
          <a:prstGeom prst="rect">
            <a:avLst/>
          </a:prstGeom>
        </p:spPr>
      </p:pic>
    </p:spTree>
    <p:extLst>
      <p:ext uri="{BB962C8B-B14F-4D97-AF65-F5344CB8AC3E}">
        <p14:creationId xmlns:p14="http://schemas.microsoft.com/office/powerpoint/2010/main" val="7919686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pSp>
        <p:nvGrpSpPr>
          <p:cNvPr id="21" name="Group 20">
            <a:extLst>
              <a:ext uri="{FF2B5EF4-FFF2-40B4-BE49-F238E27FC236}">
                <a16:creationId xmlns:a16="http://schemas.microsoft.com/office/drawing/2014/main" id="{03A5139A-D01D-49CE-9861-B87E82624BB1}"/>
              </a:ext>
            </a:extLst>
          </p:cNvPr>
          <p:cNvGrpSpPr/>
          <p:nvPr/>
        </p:nvGrpSpPr>
        <p:grpSpPr>
          <a:xfrm>
            <a:off x="838200" y="2133600"/>
            <a:ext cx="2209800" cy="2362200"/>
            <a:chOff x="838200" y="2133600"/>
            <a:chExt cx="2209800" cy="2362200"/>
          </a:xfrm>
        </p:grpSpPr>
        <p:sp>
          <p:nvSpPr>
            <p:cNvPr id="11" name="TextBox 10"/>
            <p:cNvSpPr txBox="1"/>
            <p:nvPr/>
          </p:nvSpPr>
          <p:spPr>
            <a:xfrm>
              <a:off x="1028700" y="3657600"/>
              <a:ext cx="1828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$3.0 million in estimated PILOTs</a:t>
              </a: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4" name="Group 23">
            <a:extLst>
              <a:ext uri="{FF2B5EF4-FFF2-40B4-BE49-F238E27FC236}">
                <a16:creationId xmlns:a16="http://schemas.microsoft.com/office/drawing/2014/main" id="{56A3D7C2-CC6F-4B1F-AD2A-5C052AFA2498}"/>
              </a:ext>
            </a:extLst>
          </p:cNvPr>
          <p:cNvGrpSpPr/>
          <p:nvPr/>
        </p:nvGrpSpPr>
        <p:grpSpPr>
          <a:xfrm>
            <a:off x="3181350" y="2133600"/>
            <a:ext cx="2362200" cy="2362200"/>
            <a:chOff x="3181350" y="2133600"/>
            <a:chExt cx="2362200" cy="2362200"/>
          </a:xfrm>
        </p:grpSpPr>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0" name="TextBox 9">
              <a:extLst>
                <a:ext uri="{FF2B5EF4-FFF2-40B4-BE49-F238E27FC236}">
                  <a16:creationId xmlns:a16="http://schemas.microsoft.com/office/drawing/2014/main" id="{364E5371-3E76-44AC-86DF-52B76B2AE698}"/>
                </a:ext>
              </a:extLst>
            </p:cNvPr>
            <p:cNvSpPr txBox="1"/>
            <p:nvPr/>
          </p:nvSpPr>
          <p:spPr>
            <a:xfrm>
              <a:off x="3181350" y="3733800"/>
              <a:ext cx="23622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$3.5 million in estimated PILOTs</a:t>
              </a:r>
            </a:p>
          </p:txBody>
        </p:sp>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3" name="Group 22">
            <a:extLst>
              <a:ext uri="{FF2B5EF4-FFF2-40B4-BE49-F238E27FC236}">
                <a16:creationId xmlns:a16="http://schemas.microsoft.com/office/drawing/2014/main" id="{1C7D63DB-B67A-4A85-A282-2073C38A4182}"/>
              </a:ext>
            </a:extLst>
          </p:cNvPr>
          <p:cNvGrpSpPr/>
          <p:nvPr/>
        </p:nvGrpSpPr>
        <p:grpSpPr>
          <a:xfrm>
            <a:off x="5715000" y="2133600"/>
            <a:ext cx="2209800" cy="2362200"/>
            <a:chOff x="5715000" y="2133600"/>
            <a:chExt cx="2209800" cy="2362200"/>
          </a:xfrm>
        </p:grpSpPr>
        <p:sp>
          <p:nvSpPr>
            <p:cNvPr id="12" name="TextBox 11">
              <a:extLst>
                <a:ext uri="{FF2B5EF4-FFF2-40B4-BE49-F238E27FC236}">
                  <a16:creationId xmlns:a16="http://schemas.microsoft.com/office/drawing/2014/main" id="{FE89B92B-7F7B-429B-B2A9-8693D521AAC8}"/>
                </a:ext>
              </a:extLst>
            </p:cNvPr>
            <p:cNvSpPr txBox="1"/>
            <p:nvPr/>
          </p:nvSpPr>
          <p:spPr>
            <a:xfrm>
              <a:off x="5715000" y="3733800"/>
              <a:ext cx="2209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$150,000 in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estimated PILOTs</a:t>
              </a:r>
            </a:p>
          </p:txBody>
        </p:sp>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grpSp>
      <p:sp>
        <p:nvSpPr>
          <p:cNvPr id="15" name="TextBox 14">
            <a:extLst>
              <a:ext uri="{FF2B5EF4-FFF2-40B4-BE49-F238E27FC236}">
                <a16:creationId xmlns:a16="http://schemas.microsoft.com/office/drawing/2014/main" id="{B3536695-EF81-406A-91F3-A44AADF7BB3A}"/>
              </a:ext>
            </a:extLst>
          </p:cNvPr>
          <p:cNvSpPr txBox="1"/>
          <p:nvPr/>
        </p:nvSpPr>
        <p:spPr>
          <a:xfrm>
            <a:off x="838200" y="4800600"/>
            <a:ext cx="7086600" cy="369332"/>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$6,650,00 total estimated in PILOTs</a:t>
            </a:r>
          </a:p>
        </p:txBody>
      </p:sp>
    </p:spTree>
    <p:extLst>
      <p:ext uri="{BB962C8B-B14F-4D97-AF65-F5344CB8AC3E}">
        <p14:creationId xmlns:p14="http://schemas.microsoft.com/office/powerpoint/2010/main" val="3711992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Miscellaneous </a:t>
            </a:r>
          </a:p>
        </p:txBody>
      </p:sp>
      <p:grpSp>
        <p:nvGrpSpPr>
          <p:cNvPr id="29" name="Group 4"/>
          <p:cNvGrpSpPr>
            <a:grpSpLocks noChangeAspect="1"/>
          </p:cNvGrpSpPr>
          <p:nvPr/>
        </p:nvGrpSpPr>
        <p:grpSpPr bwMode="auto">
          <a:xfrm>
            <a:off x="304800" y="1355491"/>
            <a:ext cx="3886201" cy="3813877"/>
            <a:chOff x="1344" y="250"/>
            <a:chExt cx="2043" cy="2138"/>
          </a:xfrm>
        </p:grpSpPr>
        <p:sp>
          <p:nvSpPr>
            <p:cNvPr id="43" name="Freeform 5"/>
            <p:cNvSpPr>
              <a:spLocks/>
            </p:cNvSpPr>
            <p:nvPr/>
          </p:nvSpPr>
          <p:spPr bwMode="auto">
            <a:xfrm>
              <a:off x="1344" y="1635"/>
              <a:ext cx="1864" cy="753"/>
            </a:xfrm>
            <a:custGeom>
              <a:avLst/>
              <a:gdLst/>
              <a:ahLst/>
              <a:cxnLst>
                <a:cxn ang="0">
                  <a:pos x="1751" y="0"/>
                </a:cxn>
                <a:cxn ang="0">
                  <a:pos x="115" y="461"/>
                </a:cxn>
                <a:cxn ang="0">
                  <a:pos x="0" y="753"/>
                </a:cxn>
                <a:cxn ang="0">
                  <a:pos x="1864" y="292"/>
                </a:cxn>
                <a:cxn ang="0">
                  <a:pos x="1751" y="0"/>
                </a:cxn>
              </a:cxnLst>
              <a:rect l="0" t="0" r="r" b="b"/>
              <a:pathLst>
                <a:path w="1864" h="753">
                  <a:moveTo>
                    <a:pt x="1751" y="0"/>
                  </a:moveTo>
                  <a:lnTo>
                    <a:pt x="115" y="461"/>
                  </a:lnTo>
                  <a:lnTo>
                    <a:pt x="0" y="753"/>
                  </a:lnTo>
                  <a:lnTo>
                    <a:pt x="1864" y="292"/>
                  </a:lnTo>
                  <a:lnTo>
                    <a:pt x="1751" y="0"/>
                  </a:lnTo>
                  <a:close/>
                </a:path>
              </a:pathLst>
            </a:custGeom>
            <a:solidFill>
              <a:srgbClr val="7BB21B">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4" name="Freeform 6"/>
            <p:cNvSpPr>
              <a:spLocks/>
            </p:cNvSpPr>
            <p:nvPr/>
          </p:nvSpPr>
          <p:spPr bwMode="auto">
            <a:xfrm>
              <a:off x="1523" y="1175"/>
              <a:ext cx="1507" cy="752"/>
            </a:xfrm>
            <a:custGeom>
              <a:avLst/>
              <a:gdLst/>
              <a:ahLst/>
              <a:cxnLst>
                <a:cxn ang="0">
                  <a:pos x="1393" y="0"/>
                </a:cxn>
                <a:cxn ang="0">
                  <a:pos x="113" y="460"/>
                </a:cxn>
                <a:cxn ang="0">
                  <a:pos x="0" y="752"/>
                </a:cxn>
                <a:cxn ang="0">
                  <a:pos x="1507" y="290"/>
                </a:cxn>
                <a:cxn ang="0">
                  <a:pos x="1393" y="0"/>
                </a:cxn>
              </a:cxnLst>
              <a:rect l="0" t="0" r="r" b="b"/>
              <a:pathLst>
                <a:path w="1507" h="752">
                  <a:moveTo>
                    <a:pt x="1393" y="0"/>
                  </a:moveTo>
                  <a:lnTo>
                    <a:pt x="113" y="460"/>
                  </a:lnTo>
                  <a:lnTo>
                    <a:pt x="0" y="752"/>
                  </a:lnTo>
                  <a:lnTo>
                    <a:pt x="1507" y="290"/>
                  </a:lnTo>
                  <a:lnTo>
                    <a:pt x="1393" y="0"/>
                  </a:lnTo>
                  <a:close/>
                </a:path>
              </a:pathLst>
            </a:custGeom>
            <a:solidFill>
              <a:srgbClr val="0095CD">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5" name="Freeform 7"/>
            <p:cNvSpPr>
              <a:spLocks/>
            </p:cNvSpPr>
            <p:nvPr/>
          </p:nvSpPr>
          <p:spPr bwMode="auto">
            <a:xfrm>
              <a:off x="1703" y="714"/>
              <a:ext cx="1148" cy="751"/>
            </a:xfrm>
            <a:custGeom>
              <a:avLst/>
              <a:gdLst/>
              <a:ahLst/>
              <a:cxnLst>
                <a:cxn ang="0">
                  <a:pos x="1035" y="0"/>
                </a:cxn>
                <a:cxn ang="0">
                  <a:pos x="112" y="461"/>
                </a:cxn>
                <a:cxn ang="0">
                  <a:pos x="0" y="751"/>
                </a:cxn>
                <a:cxn ang="0">
                  <a:pos x="1148" y="291"/>
                </a:cxn>
                <a:cxn ang="0">
                  <a:pos x="1035" y="0"/>
                </a:cxn>
              </a:cxnLst>
              <a:rect l="0" t="0" r="r" b="b"/>
              <a:pathLst>
                <a:path w="1148" h="751">
                  <a:moveTo>
                    <a:pt x="1035" y="0"/>
                  </a:moveTo>
                  <a:lnTo>
                    <a:pt x="112" y="461"/>
                  </a:lnTo>
                  <a:lnTo>
                    <a:pt x="0" y="751"/>
                  </a:lnTo>
                  <a:lnTo>
                    <a:pt x="1148" y="291"/>
                  </a:lnTo>
                  <a:lnTo>
                    <a:pt x="1035" y="0"/>
                  </a:lnTo>
                  <a:close/>
                </a:path>
              </a:pathLst>
            </a:custGeom>
            <a:solidFill>
              <a:srgbClr val="324D5E">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6" name="Freeform 8"/>
            <p:cNvSpPr>
              <a:spLocks/>
            </p:cNvSpPr>
            <p:nvPr/>
          </p:nvSpPr>
          <p:spPr bwMode="auto">
            <a:xfrm>
              <a:off x="1882" y="250"/>
              <a:ext cx="789" cy="755"/>
            </a:xfrm>
            <a:custGeom>
              <a:avLst/>
              <a:gdLst/>
              <a:ahLst/>
              <a:cxnLst>
                <a:cxn ang="0">
                  <a:pos x="675" y="0"/>
                </a:cxn>
                <a:cxn ang="0">
                  <a:pos x="113" y="464"/>
                </a:cxn>
                <a:cxn ang="0">
                  <a:pos x="0" y="755"/>
                </a:cxn>
                <a:cxn ang="0">
                  <a:pos x="789" y="294"/>
                </a:cxn>
                <a:cxn ang="0">
                  <a:pos x="675" y="0"/>
                </a:cxn>
              </a:cxnLst>
              <a:rect l="0" t="0" r="r" b="b"/>
              <a:pathLst>
                <a:path w="789" h="755">
                  <a:moveTo>
                    <a:pt x="675" y="0"/>
                  </a:moveTo>
                  <a:lnTo>
                    <a:pt x="113" y="464"/>
                  </a:lnTo>
                  <a:lnTo>
                    <a:pt x="0" y="755"/>
                  </a:lnTo>
                  <a:lnTo>
                    <a:pt x="789" y="294"/>
                  </a:lnTo>
                  <a:lnTo>
                    <a:pt x="675" y="0"/>
                  </a:lnTo>
                  <a:close/>
                </a:path>
              </a:pathLst>
            </a:custGeom>
            <a:solidFill>
              <a:srgbClr val="F17C3F">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7" name="Freeform 9"/>
            <p:cNvSpPr>
              <a:spLocks/>
            </p:cNvSpPr>
            <p:nvPr/>
          </p:nvSpPr>
          <p:spPr bwMode="auto">
            <a:xfrm>
              <a:off x="1523" y="1635"/>
              <a:ext cx="1685" cy="292"/>
            </a:xfrm>
            <a:custGeom>
              <a:avLst/>
              <a:gdLst/>
              <a:ahLst/>
              <a:cxnLst>
                <a:cxn ang="0">
                  <a:pos x="1685" y="292"/>
                </a:cxn>
                <a:cxn ang="0">
                  <a:pos x="1572" y="0"/>
                </a:cxn>
                <a:cxn ang="0">
                  <a:pos x="113" y="0"/>
                </a:cxn>
                <a:cxn ang="0">
                  <a:pos x="0" y="292"/>
                </a:cxn>
                <a:cxn ang="0">
                  <a:pos x="1685" y="292"/>
                </a:cxn>
              </a:cxnLst>
              <a:rect l="0" t="0" r="r" b="b"/>
              <a:pathLst>
                <a:path w="1685" h="292">
                  <a:moveTo>
                    <a:pt x="1685" y="292"/>
                  </a:moveTo>
                  <a:lnTo>
                    <a:pt x="1572" y="0"/>
                  </a:lnTo>
                  <a:lnTo>
                    <a:pt x="113" y="0"/>
                  </a:lnTo>
                  <a:lnTo>
                    <a:pt x="0" y="292"/>
                  </a:lnTo>
                  <a:lnTo>
                    <a:pt x="1685" y="292"/>
                  </a:lnTo>
                  <a:close/>
                </a:path>
              </a:pathLst>
            </a:custGeom>
            <a:solidFill>
              <a:srgbClr val="0095CD"/>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8" name="Freeform 10"/>
            <p:cNvSpPr>
              <a:spLocks/>
            </p:cNvSpPr>
            <p:nvPr/>
          </p:nvSpPr>
          <p:spPr bwMode="auto">
            <a:xfrm>
              <a:off x="1703" y="1175"/>
              <a:ext cx="1327" cy="290"/>
            </a:xfrm>
            <a:custGeom>
              <a:avLst/>
              <a:gdLst/>
              <a:ahLst/>
              <a:cxnLst>
                <a:cxn ang="0">
                  <a:pos x="112" y="0"/>
                </a:cxn>
                <a:cxn ang="0">
                  <a:pos x="0" y="290"/>
                </a:cxn>
                <a:cxn ang="0">
                  <a:pos x="1327" y="290"/>
                </a:cxn>
                <a:cxn ang="0">
                  <a:pos x="1213" y="0"/>
                </a:cxn>
                <a:cxn ang="0">
                  <a:pos x="112" y="0"/>
                </a:cxn>
              </a:cxnLst>
              <a:rect l="0" t="0" r="r" b="b"/>
              <a:pathLst>
                <a:path w="1327" h="290">
                  <a:moveTo>
                    <a:pt x="112" y="0"/>
                  </a:moveTo>
                  <a:lnTo>
                    <a:pt x="0" y="290"/>
                  </a:lnTo>
                  <a:lnTo>
                    <a:pt x="1327" y="290"/>
                  </a:lnTo>
                  <a:lnTo>
                    <a:pt x="1213" y="0"/>
                  </a:lnTo>
                  <a:lnTo>
                    <a:pt x="112" y="0"/>
                  </a:lnTo>
                  <a:close/>
                </a:path>
              </a:pathLst>
            </a:custGeom>
            <a:solidFill>
              <a:srgbClr val="324D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9" name="Freeform 11"/>
            <p:cNvSpPr>
              <a:spLocks/>
            </p:cNvSpPr>
            <p:nvPr/>
          </p:nvSpPr>
          <p:spPr bwMode="auto">
            <a:xfrm>
              <a:off x="2061" y="250"/>
              <a:ext cx="610" cy="294"/>
            </a:xfrm>
            <a:custGeom>
              <a:avLst/>
              <a:gdLst/>
              <a:ahLst/>
              <a:cxnLst>
                <a:cxn ang="0">
                  <a:pos x="610" y="294"/>
                </a:cxn>
                <a:cxn ang="0">
                  <a:pos x="496" y="0"/>
                </a:cxn>
                <a:cxn ang="0">
                  <a:pos x="115" y="0"/>
                </a:cxn>
                <a:cxn ang="0">
                  <a:pos x="0" y="294"/>
                </a:cxn>
                <a:cxn ang="0">
                  <a:pos x="610" y="294"/>
                </a:cxn>
              </a:cxnLst>
              <a:rect l="0" t="0" r="r" b="b"/>
              <a:pathLst>
                <a:path w="610" h="294">
                  <a:moveTo>
                    <a:pt x="610" y="294"/>
                  </a:moveTo>
                  <a:lnTo>
                    <a:pt x="496" y="0"/>
                  </a:lnTo>
                  <a:lnTo>
                    <a:pt x="115" y="0"/>
                  </a:lnTo>
                  <a:lnTo>
                    <a:pt x="0" y="294"/>
                  </a:lnTo>
                  <a:lnTo>
                    <a:pt x="610" y="294"/>
                  </a:lnTo>
                  <a:close/>
                </a:path>
              </a:pathLst>
            </a:custGeom>
            <a:solidFill>
              <a:srgbClr val="9D1217"/>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0" name="Freeform 12"/>
            <p:cNvSpPr>
              <a:spLocks/>
            </p:cNvSpPr>
            <p:nvPr/>
          </p:nvSpPr>
          <p:spPr bwMode="auto">
            <a:xfrm>
              <a:off x="1882" y="714"/>
              <a:ext cx="969" cy="291"/>
            </a:xfrm>
            <a:custGeom>
              <a:avLst/>
              <a:gdLst/>
              <a:ahLst/>
              <a:cxnLst>
                <a:cxn ang="0">
                  <a:pos x="113" y="0"/>
                </a:cxn>
                <a:cxn ang="0">
                  <a:pos x="0" y="291"/>
                </a:cxn>
                <a:cxn ang="0">
                  <a:pos x="969" y="291"/>
                </a:cxn>
                <a:cxn ang="0">
                  <a:pos x="856" y="0"/>
                </a:cxn>
                <a:cxn ang="0">
                  <a:pos x="113" y="0"/>
                </a:cxn>
              </a:cxnLst>
              <a:rect l="0" t="0" r="r" b="b"/>
              <a:pathLst>
                <a:path w="969" h="291">
                  <a:moveTo>
                    <a:pt x="113" y="0"/>
                  </a:moveTo>
                  <a:lnTo>
                    <a:pt x="0" y="291"/>
                  </a:lnTo>
                  <a:lnTo>
                    <a:pt x="969" y="291"/>
                  </a:lnTo>
                  <a:lnTo>
                    <a:pt x="856" y="0"/>
                  </a:lnTo>
                  <a:lnTo>
                    <a:pt x="113" y="0"/>
                  </a:lnTo>
                  <a:close/>
                </a:path>
              </a:pathLst>
            </a:custGeom>
            <a:solidFill>
              <a:srgbClr val="F17C3F"/>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1" name="Freeform 13"/>
            <p:cNvSpPr>
              <a:spLocks/>
            </p:cNvSpPr>
            <p:nvPr/>
          </p:nvSpPr>
          <p:spPr bwMode="auto">
            <a:xfrm>
              <a:off x="1344" y="2096"/>
              <a:ext cx="2043" cy="292"/>
            </a:xfrm>
            <a:custGeom>
              <a:avLst/>
              <a:gdLst/>
              <a:ahLst/>
              <a:cxnLst>
                <a:cxn ang="0">
                  <a:pos x="115" y="0"/>
                </a:cxn>
                <a:cxn ang="0">
                  <a:pos x="0" y="292"/>
                </a:cxn>
                <a:cxn ang="0">
                  <a:pos x="2043" y="292"/>
                </a:cxn>
                <a:cxn ang="0">
                  <a:pos x="1930" y="0"/>
                </a:cxn>
                <a:cxn ang="0">
                  <a:pos x="115" y="0"/>
                </a:cxn>
              </a:cxnLst>
              <a:rect l="0" t="0" r="r" b="b"/>
              <a:pathLst>
                <a:path w="2043" h="292">
                  <a:moveTo>
                    <a:pt x="115" y="0"/>
                  </a:moveTo>
                  <a:lnTo>
                    <a:pt x="0" y="292"/>
                  </a:lnTo>
                  <a:lnTo>
                    <a:pt x="2043" y="292"/>
                  </a:lnTo>
                  <a:lnTo>
                    <a:pt x="1930" y="0"/>
                  </a:lnTo>
                  <a:lnTo>
                    <a:pt x="115" y="0"/>
                  </a:lnTo>
                  <a:close/>
                </a:path>
              </a:pathLst>
            </a:custGeom>
            <a:solidFill>
              <a:srgbClr val="7BB21B"/>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grpSp>
      <p:grpSp>
        <p:nvGrpSpPr>
          <p:cNvPr id="68" name="Group 67"/>
          <p:cNvGrpSpPr/>
          <p:nvPr/>
        </p:nvGrpSpPr>
        <p:grpSpPr>
          <a:xfrm>
            <a:off x="1625545" y="1319844"/>
            <a:ext cx="5537255" cy="530915"/>
            <a:chOff x="1627575" y="1319844"/>
            <a:chExt cx="5276990" cy="530915"/>
          </a:xfrm>
        </p:grpSpPr>
        <p:cxnSp>
          <p:nvCxnSpPr>
            <p:cNvPr id="53" name="Straight Connector 52"/>
            <p:cNvCxnSpPr/>
            <p:nvPr/>
          </p:nvCxnSpPr>
          <p:spPr>
            <a:xfrm>
              <a:off x="2679831" y="1576668"/>
              <a:ext cx="489686" cy="0"/>
            </a:xfrm>
            <a:prstGeom prst="line">
              <a:avLst/>
            </a:prstGeom>
            <a:noFill/>
            <a:ln w="28575" cap="flat" cmpd="sng" algn="ctr">
              <a:solidFill>
                <a:srgbClr val="C00000"/>
              </a:solidFill>
              <a:prstDash val="sysDot"/>
              <a:miter lim="800000"/>
              <a:tailEnd type="oval"/>
            </a:ln>
            <a:effectLst/>
          </p:spPr>
        </p:cxnSp>
        <p:sp>
          <p:nvSpPr>
            <p:cNvPr id="42" name="Content Placeholder 2"/>
            <p:cNvSpPr txBox="1">
              <a:spLocks/>
            </p:cNvSpPr>
            <p:nvPr/>
          </p:nvSpPr>
          <p:spPr>
            <a:xfrm>
              <a:off x="1627575" y="1415141"/>
              <a:ext cx="116034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Other</a:t>
              </a:r>
              <a:endParaRPr kumimoji="0" lang="en-US" sz="11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4" name="Rectangle 1436"/>
            <p:cNvSpPr>
              <a:spLocks noChangeArrowheads="1"/>
            </p:cNvSpPr>
            <p:nvPr/>
          </p:nvSpPr>
          <p:spPr bwMode="auto">
            <a:xfrm>
              <a:off x="3276600" y="1319844"/>
              <a:ext cx="3627965"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C00000"/>
                  </a:solidFill>
                  <a:latin typeface="Avenir LT Std 45 Book" panose="020B0502020203020204" pitchFamily="34" charset="0"/>
                </a:rPr>
                <a:t>$1,200,000 from miscellaneous fees </a:t>
              </a:r>
              <a:br>
                <a:rPr lang="en-US" sz="1500" b="1" dirty="0">
                  <a:solidFill>
                    <a:srgbClr val="C00000"/>
                  </a:solidFill>
                  <a:latin typeface="Avenir LT Std 45 Book" panose="020B0502020203020204" pitchFamily="34" charset="0"/>
                </a:rPr>
              </a:br>
              <a:r>
                <a:rPr lang="en-US" sz="1500" b="1" dirty="0">
                  <a:solidFill>
                    <a:srgbClr val="C00000"/>
                  </a:solidFill>
                  <a:latin typeface="Avenir LT Std 45 Book" panose="020B0502020203020204" pitchFamily="34" charset="0"/>
                </a:rPr>
                <a:t>and reimbursements</a:t>
              </a:r>
            </a:p>
          </p:txBody>
        </p:sp>
      </p:grpSp>
      <p:grpSp>
        <p:nvGrpSpPr>
          <p:cNvPr id="69" name="Group 68"/>
          <p:cNvGrpSpPr/>
          <p:nvPr/>
        </p:nvGrpSpPr>
        <p:grpSpPr>
          <a:xfrm>
            <a:off x="1448367" y="2139094"/>
            <a:ext cx="7086033" cy="530915"/>
            <a:chOff x="1448367" y="2139094"/>
            <a:chExt cx="7086033" cy="530915"/>
          </a:xfrm>
        </p:grpSpPr>
        <p:cxnSp>
          <p:nvCxnSpPr>
            <p:cNvPr id="56" name="Straight Connector 55"/>
            <p:cNvCxnSpPr/>
            <p:nvPr/>
          </p:nvCxnSpPr>
          <p:spPr>
            <a:xfrm flipV="1">
              <a:off x="3046405" y="2397241"/>
              <a:ext cx="465509" cy="535"/>
            </a:xfrm>
            <a:prstGeom prst="line">
              <a:avLst/>
            </a:prstGeom>
            <a:noFill/>
            <a:ln w="28575" cap="flat" cmpd="sng" algn="ctr">
              <a:solidFill>
                <a:srgbClr val="FF9966"/>
              </a:solidFill>
              <a:prstDash val="sysDot"/>
              <a:miter lim="800000"/>
              <a:tailEnd type="oval"/>
            </a:ln>
            <a:effectLst/>
          </p:spPr>
        </p:cxnSp>
        <p:sp>
          <p:nvSpPr>
            <p:cNvPr id="41" name="Content Placeholder 2"/>
            <p:cNvSpPr txBox="1">
              <a:spLocks/>
            </p:cNvSpPr>
            <p:nvPr/>
          </p:nvSpPr>
          <p:spPr>
            <a:xfrm>
              <a:off x="1448367" y="2271391"/>
              <a:ext cx="164350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prstClr val="white"/>
                  </a:solidFill>
                  <a:effectLst/>
                  <a:uLnTx/>
                  <a:uFillTx/>
                  <a:latin typeface="Avenir LT Std 45 Book" panose="020B0502020203020204" pitchFamily="34" charset="0"/>
                </a:rPr>
                <a:t>Pass-Through</a:t>
              </a:r>
              <a:endParaRPr kumimoji="0" lang="en-US" sz="9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7" name="Rectangle 1436"/>
            <p:cNvSpPr>
              <a:spLocks noChangeArrowheads="1"/>
            </p:cNvSpPr>
            <p:nvPr/>
          </p:nvSpPr>
          <p:spPr bwMode="auto">
            <a:xfrm>
              <a:off x="3581400" y="2139094"/>
              <a:ext cx="49530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F17C3F"/>
                  </a:solidFill>
                  <a:latin typeface="Avenir LT Std 45 Book" panose="020B0502020203020204" pitchFamily="34" charset="0"/>
                </a:rPr>
                <a:t>$1,000,000 from Community Library to pay their construction debt (we are a “middle man” for them)</a:t>
              </a:r>
            </a:p>
          </p:txBody>
        </p:sp>
      </p:grpSp>
      <p:grpSp>
        <p:nvGrpSpPr>
          <p:cNvPr id="70" name="Group 69"/>
          <p:cNvGrpSpPr/>
          <p:nvPr/>
        </p:nvGrpSpPr>
        <p:grpSpPr>
          <a:xfrm>
            <a:off x="1066800" y="2981002"/>
            <a:ext cx="7924800" cy="530915"/>
            <a:chOff x="1066800" y="2981002"/>
            <a:chExt cx="7924800" cy="530915"/>
          </a:xfrm>
        </p:grpSpPr>
        <p:cxnSp>
          <p:nvCxnSpPr>
            <p:cNvPr id="58" name="Straight Connector 57"/>
            <p:cNvCxnSpPr/>
            <p:nvPr/>
          </p:nvCxnSpPr>
          <p:spPr>
            <a:xfrm flipV="1">
              <a:off x="3351205" y="3239149"/>
              <a:ext cx="465509" cy="535"/>
            </a:xfrm>
            <a:prstGeom prst="line">
              <a:avLst/>
            </a:prstGeom>
            <a:noFill/>
            <a:ln w="28575" cap="flat" cmpd="sng" algn="ctr">
              <a:solidFill>
                <a:srgbClr val="324D5E"/>
              </a:solidFill>
              <a:prstDash val="sysDot"/>
              <a:miter lim="800000"/>
              <a:tailEnd type="oval"/>
            </a:ln>
            <a:effectLst/>
          </p:spPr>
        </p:cxnSp>
        <p:sp>
          <p:nvSpPr>
            <p:cNvPr id="38" name="Content Placeholder 2"/>
            <p:cNvSpPr txBox="1">
              <a:spLocks/>
            </p:cNvSpPr>
            <p:nvPr/>
          </p:nvSpPr>
          <p:spPr>
            <a:xfrm>
              <a:off x="1066800" y="3091130"/>
              <a:ext cx="2286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solidFill>
                    <a:prstClr val="white"/>
                  </a:solidFill>
                  <a:effectLst/>
                  <a:uLnTx/>
                  <a:uFillTx/>
                  <a:latin typeface="Avenir LT Std 45 Book" panose="020B0502020203020204" pitchFamily="34" charset="0"/>
                </a:rPr>
                <a:t>Tuitions &amp; Health Services</a:t>
              </a:r>
              <a:endParaRPr kumimoji="0" lang="en-US"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9" name="Rectangle 1436"/>
            <p:cNvSpPr>
              <a:spLocks noChangeArrowheads="1"/>
            </p:cNvSpPr>
            <p:nvPr/>
          </p:nvSpPr>
          <p:spPr bwMode="auto">
            <a:xfrm>
              <a:off x="3886200" y="2981002"/>
              <a:ext cx="51054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324D5E"/>
                  </a:solidFill>
                  <a:latin typeface="Avenir LT Std 45 Book" panose="020B0502020203020204" pitchFamily="34" charset="0"/>
                </a:rPr>
                <a:t>$1,085,000 from tuitions (foster &amp; private placements within our District) as well as health services fees</a:t>
              </a:r>
            </a:p>
          </p:txBody>
        </p:sp>
      </p:grpSp>
      <p:grpSp>
        <p:nvGrpSpPr>
          <p:cNvPr id="71" name="Group 70"/>
          <p:cNvGrpSpPr/>
          <p:nvPr/>
        </p:nvGrpSpPr>
        <p:grpSpPr>
          <a:xfrm>
            <a:off x="834887" y="3779415"/>
            <a:ext cx="8156713" cy="530915"/>
            <a:chOff x="834887" y="3779415"/>
            <a:chExt cx="8156713" cy="530915"/>
          </a:xfrm>
        </p:grpSpPr>
        <p:cxnSp>
          <p:nvCxnSpPr>
            <p:cNvPr id="60" name="Straight Connector 59"/>
            <p:cNvCxnSpPr/>
            <p:nvPr/>
          </p:nvCxnSpPr>
          <p:spPr>
            <a:xfrm flipV="1">
              <a:off x="3598985" y="4041928"/>
              <a:ext cx="465509" cy="535"/>
            </a:xfrm>
            <a:prstGeom prst="line">
              <a:avLst/>
            </a:prstGeom>
            <a:noFill/>
            <a:ln w="28575" cap="flat" cmpd="sng" algn="ctr">
              <a:solidFill>
                <a:srgbClr val="0095CD"/>
              </a:solidFill>
              <a:prstDash val="sysDot"/>
              <a:miter lim="800000"/>
              <a:tailEnd type="oval"/>
            </a:ln>
            <a:effectLst/>
          </p:spPr>
        </p:cxnSp>
        <p:sp>
          <p:nvSpPr>
            <p:cNvPr id="34" name="Content Placeholder 2"/>
            <p:cNvSpPr txBox="1">
              <a:spLocks/>
            </p:cNvSpPr>
            <p:nvPr/>
          </p:nvSpPr>
          <p:spPr>
            <a:xfrm>
              <a:off x="834887" y="3898264"/>
              <a:ext cx="282271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Interest</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61" name="Rectangle 1436"/>
            <p:cNvSpPr>
              <a:spLocks noChangeArrowheads="1"/>
            </p:cNvSpPr>
            <p:nvPr/>
          </p:nvSpPr>
          <p:spPr bwMode="auto">
            <a:xfrm>
              <a:off x="4191000" y="3779415"/>
              <a:ext cx="48006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0095CD"/>
                  </a:solidFill>
                  <a:latin typeface="Avenir LT Std 45 Book" panose="020B0502020203020204" pitchFamily="34" charset="0"/>
                </a:rPr>
                <a:t>$1,500,000 in interest earnings from </a:t>
              </a:r>
              <a:br>
                <a:rPr lang="en-US" sz="1500" b="1" dirty="0">
                  <a:solidFill>
                    <a:srgbClr val="0095CD"/>
                  </a:solidFill>
                  <a:latin typeface="Avenir LT Std 45 Book" panose="020B0502020203020204" pitchFamily="34" charset="0"/>
                </a:rPr>
              </a:br>
              <a:r>
                <a:rPr lang="en-US" sz="1500" b="1" dirty="0">
                  <a:solidFill>
                    <a:srgbClr val="0095CD"/>
                  </a:solidFill>
                  <a:latin typeface="Avenir LT Std 45 Book" panose="020B0502020203020204" pitchFamily="34" charset="0"/>
                </a:rPr>
                <a:t>savings accounts</a:t>
              </a:r>
            </a:p>
          </p:txBody>
        </p:sp>
      </p:grpSp>
      <p:grpSp>
        <p:nvGrpSpPr>
          <p:cNvPr id="72" name="Group 71"/>
          <p:cNvGrpSpPr/>
          <p:nvPr/>
        </p:nvGrpSpPr>
        <p:grpSpPr>
          <a:xfrm>
            <a:off x="533401" y="4635827"/>
            <a:ext cx="8547754" cy="530915"/>
            <a:chOff x="533401" y="4635827"/>
            <a:chExt cx="8547754" cy="530915"/>
          </a:xfrm>
        </p:grpSpPr>
        <p:sp>
          <p:nvSpPr>
            <p:cNvPr id="32" name="Content Placeholder 2"/>
            <p:cNvSpPr txBox="1">
              <a:spLocks/>
            </p:cNvSpPr>
            <p:nvPr/>
          </p:nvSpPr>
          <p:spPr>
            <a:xfrm>
              <a:off x="533401" y="4729755"/>
              <a:ext cx="3429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Use of</a:t>
              </a:r>
              <a:r>
                <a:rPr kumimoji="0" lang="en-US" sz="1800" b="1" i="0" u="none" strike="noStrike" kern="1200" cap="none" spc="0" normalizeH="0" noProof="0" dirty="0">
                  <a:ln>
                    <a:noFill/>
                  </a:ln>
                  <a:solidFill>
                    <a:prstClr val="white"/>
                  </a:solidFill>
                  <a:effectLst/>
                  <a:uLnTx/>
                  <a:uFillTx/>
                  <a:latin typeface="Avenir LT Std 45 Book" panose="020B0502020203020204" pitchFamily="34" charset="0"/>
                </a:rPr>
                <a:t> Facilities</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cxnSp>
          <p:nvCxnSpPr>
            <p:cNvPr id="62" name="Straight Connector 61"/>
            <p:cNvCxnSpPr/>
            <p:nvPr/>
          </p:nvCxnSpPr>
          <p:spPr>
            <a:xfrm flipV="1">
              <a:off x="3956539" y="4879118"/>
              <a:ext cx="465509" cy="535"/>
            </a:xfrm>
            <a:prstGeom prst="line">
              <a:avLst/>
            </a:prstGeom>
            <a:noFill/>
            <a:ln w="28575" cap="flat" cmpd="sng" algn="ctr">
              <a:solidFill>
                <a:srgbClr val="7BB21B"/>
              </a:solidFill>
              <a:prstDash val="sysDot"/>
              <a:miter lim="800000"/>
              <a:tailEnd type="oval"/>
            </a:ln>
            <a:effectLst/>
          </p:spPr>
        </p:cxnSp>
        <p:sp>
          <p:nvSpPr>
            <p:cNvPr id="63" name="Rectangle 1436"/>
            <p:cNvSpPr>
              <a:spLocks noChangeArrowheads="1"/>
            </p:cNvSpPr>
            <p:nvPr/>
          </p:nvSpPr>
          <p:spPr bwMode="auto">
            <a:xfrm>
              <a:off x="4504889" y="4635827"/>
              <a:ext cx="4576266"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7BB21B"/>
                  </a:solidFill>
                  <a:latin typeface="Avenir LT Std 45 Book" panose="020B0502020203020204" pitchFamily="34" charset="0"/>
                  <a:cs typeface="+mn-cs"/>
                </a:rPr>
                <a:t>$</a:t>
              </a:r>
              <a:r>
                <a:rPr lang="en-US" sz="1500" b="1" dirty="0">
                  <a:solidFill>
                    <a:srgbClr val="7BB21B"/>
                  </a:solidFill>
                  <a:latin typeface="Avenir LT Std 45 Book" panose="020B0502020203020204" pitchFamily="34" charset="0"/>
                </a:rPr>
                <a:t>1,550,000 from outside groups utilizing District facilities via short and long-term arrangements</a:t>
              </a:r>
            </a:p>
          </p:txBody>
        </p:sp>
      </p:grpSp>
      <p:cxnSp>
        <p:nvCxnSpPr>
          <p:cNvPr id="65" name="Straight Connector 64"/>
          <p:cNvCxnSpPr/>
          <p:nvPr/>
        </p:nvCxnSpPr>
        <p:spPr>
          <a:xfrm>
            <a:off x="304800" y="5428884"/>
            <a:ext cx="3886201" cy="20443"/>
          </a:xfrm>
          <a:prstGeom prst="line">
            <a:avLst/>
          </a:prstGeom>
          <a:noFill/>
          <a:ln w="28575" cap="flat" cmpd="sng" algn="ctr">
            <a:solidFill>
              <a:schemeClr val="tx1"/>
            </a:solidFill>
            <a:prstDash val="sysDot"/>
            <a:miter lim="800000"/>
            <a:headEnd type="oval" w="med" len="med"/>
            <a:tailEnd type="oval" w="med" len="med"/>
          </a:ln>
          <a:effectLst/>
        </p:spPr>
      </p:cxnSp>
      <p:sp>
        <p:nvSpPr>
          <p:cNvPr id="64" name="Rectangle 1436"/>
          <p:cNvSpPr>
            <a:spLocks noChangeArrowheads="1"/>
          </p:cNvSpPr>
          <p:nvPr/>
        </p:nvSpPr>
        <p:spPr bwMode="auto">
          <a:xfrm>
            <a:off x="1066800" y="5291682"/>
            <a:ext cx="2192415" cy="315471"/>
          </a:xfrm>
          <a:prstGeom prst="rect">
            <a:avLst/>
          </a:prstGeom>
          <a:solidFill>
            <a:schemeClr val="bg1"/>
          </a:solidFill>
          <a:extLst/>
        </p:spPr>
        <p:txBody>
          <a:bodyPr vert="horz" wrap="square" lIns="68580" tIns="34290" rIns="68580" bIns="34290" rtlCol="0">
            <a:spAutoFit/>
          </a:bodyPr>
          <a:lstStyle/>
          <a:p>
            <a:pPr algn="ctr" fontAlgn="auto">
              <a:spcBef>
                <a:spcPts val="0"/>
              </a:spcBef>
              <a:spcAft>
                <a:spcPts val="0"/>
              </a:spcAft>
              <a:buFont typeface="Arial" pitchFamily="34" charset="0"/>
              <a:buNone/>
            </a:pPr>
            <a:r>
              <a:rPr lang="en-US" sz="1600" b="1" dirty="0">
                <a:solidFill>
                  <a:schemeClr val="tx1"/>
                </a:solidFill>
                <a:latin typeface="Avenir LT Std 45 Book" panose="020B0502020203020204" pitchFamily="34" charset="0"/>
                <a:cs typeface="+mn-cs"/>
              </a:rPr>
              <a:t>Total of $6.4 million</a:t>
            </a:r>
          </a:p>
        </p:txBody>
      </p:sp>
    </p:spTree>
    <p:extLst>
      <p:ext uri="{BB962C8B-B14F-4D97-AF65-F5344CB8AC3E}">
        <p14:creationId xmlns:p14="http://schemas.microsoft.com/office/powerpoint/2010/main" val="159633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9"/>
                                        </p:tgtEl>
                                        <p:attrNameLst>
                                          <p:attrName>style.visibility</p:attrName>
                                        </p:attrNameLst>
                                      </p:cBhvr>
                                      <p:to>
                                        <p:strVal val="visible"/>
                                      </p:to>
                                    </p:set>
                                    <p:anim calcmode="lin" valueType="num">
                                      <p:cBhvr additive="base">
                                        <p:cTn id="13" dur="500" fill="hold"/>
                                        <p:tgtEl>
                                          <p:spTgt spid="69"/>
                                        </p:tgtEl>
                                        <p:attrNameLst>
                                          <p:attrName>ppt_x</p:attrName>
                                        </p:attrNameLst>
                                      </p:cBhvr>
                                      <p:tavLst>
                                        <p:tav tm="0">
                                          <p:val>
                                            <p:strVal val="1+#ppt_w/2"/>
                                          </p:val>
                                        </p:tav>
                                        <p:tav tm="100000">
                                          <p:val>
                                            <p:strVal val="#ppt_x"/>
                                          </p:val>
                                        </p:tav>
                                      </p:tavLst>
                                    </p:anim>
                                    <p:anim calcmode="lin" valueType="num">
                                      <p:cBhvr additive="base">
                                        <p:cTn id="14" dur="50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500" fill="hold"/>
                                        <p:tgtEl>
                                          <p:spTgt spid="70"/>
                                        </p:tgtEl>
                                        <p:attrNameLst>
                                          <p:attrName>ppt_x</p:attrName>
                                        </p:attrNameLst>
                                      </p:cBhvr>
                                      <p:tavLst>
                                        <p:tav tm="0">
                                          <p:val>
                                            <p:strVal val="1+#ppt_w/2"/>
                                          </p:val>
                                        </p:tav>
                                        <p:tav tm="100000">
                                          <p:val>
                                            <p:strVal val="#ppt_x"/>
                                          </p:val>
                                        </p:tav>
                                      </p:tavLst>
                                    </p:anim>
                                    <p:anim calcmode="lin" valueType="num">
                                      <p:cBhvr additive="base">
                                        <p:cTn id="20" dur="500" fill="hold"/>
                                        <p:tgtEl>
                                          <p:spTgt spid="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500" fill="hold"/>
                                        <p:tgtEl>
                                          <p:spTgt spid="71"/>
                                        </p:tgtEl>
                                        <p:attrNameLst>
                                          <p:attrName>ppt_x</p:attrName>
                                        </p:attrNameLst>
                                      </p:cBhvr>
                                      <p:tavLst>
                                        <p:tav tm="0">
                                          <p:val>
                                            <p:strVal val="1+#ppt_w/2"/>
                                          </p:val>
                                        </p:tav>
                                        <p:tav tm="100000">
                                          <p:val>
                                            <p:strVal val="#ppt_x"/>
                                          </p:val>
                                        </p:tav>
                                      </p:tavLst>
                                    </p:anim>
                                    <p:anim calcmode="lin" valueType="num">
                                      <p:cBhvr additive="base">
                                        <p:cTn id="26"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1+#ppt_w/2"/>
                                          </p:val>
                                        </p:tav>
                                        <p:tav tm="100000">
                                          <p:val>
                                            <p:strVal val="#ppt_x"/>
                                          </p:val>
                                        </p:tav>
                                      </p:tavLst>
                                    </p:anim>
                                    <p:anim calcmode="lin" valueType="num">
                                      <p:cBhvr additive="base">
                                        <p:cTn id="3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6C94166-7842-424B-B6CA-E82C5D6B2B57}"/>
              </a:ext>
            </a:extLst>
          </p:cNvPr>
          <p:cNvSpPr>
            <a:spLocks noGrp="1"/>
          </p:cNvSpPr>
          <p:nvPr>
            <p:ph type="title"/>
          </p:nvPr>
        </p:nvSpPr>
        <p:spPr/>
        <p:txBody>
          <a:bodyPr/>
          <a:lstStyle/>
          <a:p>
            <a:r>
              <a:rPr lang="en-US" dirty="0"/>
              <a:t>Expenses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99A4D820-EA03-4919-B82D-F1A7A8083746}"/>
                  </a:ext>
                </a:extLst>
              </p:cNvPr>
              <p:cNvGraphicFramePr>
                <a:graphicFrameLocks noChangeAspect="1"/>
              </p:cNvGraphicFramePr>
              <p:nvPr>
                <p:extLst>
                  <p:ext uri="{D42A27DB-BD31-4B8C-83A1-F6EECF244321}">
                    <p14:modId xmlns:p14="http://schemas.microsoft.com/office/powerpoint/2010/main" val="1981167622"/>
                  </p:ext>
                </p:extLst>
              </p:nvPr>
            </p:nvGraphicFramePr>
            <p:xfrm>
              <a:off x="457200" y="1219200"/>
              <a:ext cx="8229600" cy="4525963"/>
            </p:xfrm>
            <a:graphic>
              <a:graphicData uri="http://schemas.microsoft.com/office/powerpoint/2016/summaryzoom">
                <psuz:summaryZm>
                  <psuz:summaryZmObj sectionId="{CB412850-AC2F-463D-BEE9-8422B6A14F14}">
                    <psuz:zmPr id="{6AFA0754-57C5-4867-9B13-DE993FF1EDBF}" transitionDur="1000">
                      <p166:blipFill xmlns:p166="http://schemas.microsoft.com/office/powerpoint/2016/6/main">
                        <a:blip r:embed="rId2"/>
                        <a:stretch>
                          <a:fillRect/>
                        </a:stretch>
                      </p166:blipFill>
                      <p166:spPr xmlns:p166="http://schemas.microsoft.com/office/powerpoint/2016/6/main">
                        <a:xfrm>
                          <a:off x="288036"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1F539BBB-F3D6-493E-B357-9989299D481C}">
                    <psuz:zmPr id="{CF603232-C3B3-48DE-B47A-3F1242D98907}" transitionDur="1000">
                      <p166:blipFill xmlns:p166="http://schemas.microsoft.com/office/powerpoint/2016/6/main">
                        <a:blip r:embed="rId3"/>
                        <a:stretch>
                          <a:fillRect/>
                        </a:stretch>
                      </p166:blipFill>
                      <p166:spPr xmlns:p166="http://schemas.microsoft.com/office/powerpoint/2016/6/main">
                        <a:xfrm>
                          <a:off x="2880360"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B28668D8-1DA9-4E42-A62E-D0BA9493A3A5}">
                    <psuz:zmPr id="{4AD73B74-5667-4158-B98D-1E7EF7766479}" transitionDur="1000">
                      <p166:blipFill xmlns:p166="http://schemas.microsoft.com/office/powerpoint/2016/6/main">
                        <a:blip r:embed="rId4"/>
                        <a:stretch>
                          <a:fillRect/>
                        </a:stretch>
                      </p166:blipFill>
                      <p166:spPr xmlns:p166="http://schemas.microsoft.com/office/powerpoint/2016/6/main">
                        <a:xfrm>
                          <a:off x="5472684"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0C13A728-C5E5-4160-80D8-4C5358406008}">
                    <psuz:zmPr id="{A25D215B-9D7D-4DE2-AD37-8EFD05CAAA01}" transitionDur="1000">
                      <p166:blipFill xmlns:p166="http://schemas.microsoft.com/office/powerpoint/2016/6/main">
                        <a:blip r:embed="rId5"/>
                        <a:stretch>
                          <a:fillRect/>
                        </a:stretch>
                      </p166:blipFill>
                      <p166:spPr xmlns:p166="http://schemas.microsoft.com/office/powerpoint/2016/6/main">
                        <a:xfrm>
                          <a:off x="288036"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4C201D9F-3333-4394-8B0D-910539C85E49}">
                    <psuz:zmPr id="{D6ECDF76-4594-4C71-8AE0-E02F79757617}" transitionDur="1000">
                      <p166:blipFill xmlns:p166="http://schemas.microsoft.com/office/powerpoint/2016/6/main">
                        <a:blip r:embed="rId6"/>
                        <a:stretch>
                          <a:fillRect/>
                        </a:stretch>
                      </p166:blipFill>
                      <p166:spPr xmlns:p166="http://schemas.microsoft.com/office/powerpoint/2016/6/main">
                        <a:xfrm>
                          <a:off x="2880360"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841B52EA-8B6E-42E5-971D-80F05EC5BCA4}">
                    <psuz:zmPr id="{CA81E468-E2C2-4C5F-9087-AE90F935C719}" transitionDur="1000">
                      <p166:blipFill xmlns:p166="http://schemas.microsoft.com/office/powerpoint/2016/6/main">
                        <a:blip r:embed="rId7"/>
                        <a:stretch>
                          <a:fillRect/>
                        </a:stretch>
                      </p166:blipFill>
                      <p166:spPr xmlns:p166="http://schemas.microsoft.com/office/powerpoint/2016/6/main">
                        <a:xfrm>
                          <a:off x="5472684"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99A4D820-EA03-4919-B82D-F1A7A8083746}"/>
                  </a:ext>
                </a:extLst>
              </p:cNvPr>
              <p:cNvGrpSpPr>
                <a:grpSpLocks noGrp="1" noUngrp="1" noRot="1" noChangeAspect="1" noMove="1" noResize="1"/>
              </p:cNvGrpSpPr>
              <p:nvPr/>
            </p:nvGrpSpPr>
            <p:grpSpPr>
              <a:xfrm>
                <a:off x="457200" y="1219200"/>
                <a:ext cx="8229600" cy="4525963"/>
                <a:chOff x="457200" y="1219200"/>
                <a:chExt cx="8229600" cy="4525963"/>
              </a:xfrm>
            </p:grpSpPr>
            <p:pic>
              <p:nvPicPr>
                <p:cNvPr id="2" name="Picture 2">
                  <a:hlinkClick r:id="rId8"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745236" y="1568800"/>
                  <a:ext cx="2468880" cy="1851660"/>
                </a:xfrm>
                <a:prstGeom prst="rect">
                  <a:avLst/>
                </a:prstGeom>
                <a:ln w="3175">
                  <a:solidFill>
                    <a:schemeClr val="tx1"/>
                  </a:solidFill>
                </a:ln>
                <a:effectLst>
                  <a:glow rad="63500">
                    <a:schemeClr val="accent4">
                      <a:satMod val="175000"/>
                      <a:alpha val="40000"/>
                    </a:schemeClr>
                  </a:glow>
                </a:effectLst>
              </p:spPr>
            </p:pic>
            <p:pic>
              <p:nvPicPr>
                <p:cNvPr id="3" name="Picture 3">
                  <a:hlinkClick r:id="rId9"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3337560" y="1568800"/>
                  <a:ext cx="2468880" cy="1851660"/>
                </a:xfrm>
                <a:prstGeom prst="rect">
                  <a:avLst/>
                </a:prstGeom>
                <a:ln w="3175">
                  <a:solidFill>
                    <a:schemeClr val="tx1"/>
                  </a:solidFill>
                </a:ln>
                <a:effectLst>
                  <a:glow rad="63500">
                    <a:schemeClr val="accent4">
                      <a:satMod val="175000"/>
                      <a:alpha val="40000"/>
                    </a:schemeClr>
                  </a:glow>
                </a:effectLst>
              </p:spPr>
            </p:pic>
            <p:pic>
              <p:nvPicPr>
                <p:cNvPr id="4" name="Picture 4">
                  <a:hlinkClick r:id="rId10"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5929884" y="1568800"/>
                  <a:ext cx="2468880" cy="1851660"/>
                </a:xfrm>
                <a:prstGeom prst="rect">
                  <a:avLst/>
                </a:prstGeom>
                <a:ln w="3175">
                  <a:solidFill>
                    <a:schemeClr val="tx1"/>
                  </a:solidFill>
                </a:ln>
                <a:effectLst>
                  <a:glow rad="63500">
                    <a:schemeClr val="accent4">
                      <a:satMod val="175000"/>
                      <a:alpha val="40000"/>
                    </a:schemeClr>
                  </a:glow>
                </a:effectLst>
              </p:spPr>
            </p:pic>
            <p:pic>
              <p:nvPicPr>
                <p:cNvPr id="7" name="Picture 7">
                  <a:hlinkClick r:id="rId11"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745236" y="3543904"/>
                  <a:ext cx="2468880" cy="1851660"/>
                </a:xfrm>
                <a:prstGeom prst="rect">
                  <a:avLst/>
                </a:prstGeom>
                <a:ln w="3175">
                  <a:solidFill>
                    <a:schemeClr val="tx1"/>
                  </a:solidFill>
                </a:ln>
                <a:effectLst>
                  <a:glow rad="63500">
                    <a:schemeClr val="accent4">
                      <a:satMod val="175000"/>
                      <a:alpha val="40000"/>
                    </a:schemeClr>
                  </a:glow>
                </a:effectLst>
              </p:spPr>
            </p:pic>
            <p:pic>
              <p:nvPicPr>
                <p:cNvPr id="8" name="Picture 8">
                  <a:hlinkClick r:id="rId12"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3337560" y="3543904"/>
                  <a:ext cx="2468880" cy="1851660"/>
                </a:xfrm>
                <a:prstGeom prst="rect">
                  <a:avLst/>
                </a:prstGeom>
                <a:ln w="3175">
                  <a:solidFill>
                    <a:schemeClr val="tx1"/>
                  </a:solidFill>
                </a:ln>
                <a:effectLst>
                  <a:glow rad="63500">
                    <a:schemeClr val="accent4">
                      <a:satMod val="175000"/>
                      <a:alpha val="40000"/>
                    </a:schemeClr>
                  </a:glow>
                </a:effectLst>
              </p:spPr>
            </p:pic>
            <p:pic>
              <p:nvPicPr>
                <p:cNvPr id="9" name="Picture 9">
                  <a:hlinkClick r:id="rId13"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5929884" y="3543904"/>
                  <a:ext cx="2468880" cy="1851660"/>
                </a:xfrm>
                <a:prstGeom prst="rect">
                  <a:avLst/>
                </a:prstGeom>
                <a:ln w="3175">
                  <a:solidFill>
                    <a:schemeClr val="tx1"/>
                  </a:solidFill>
                </a:ln>
                <a:effectLst>
                  <a:glow rad="63500">
                    <a:schemeClr val="accent4">
                      <a:satMod val="175000"/>
                      <a:alpha val="40000"/>
                    </a:schemeClr>
                  </a:glow>
                </a:effectLst>
              </p:spPr>
            </p:pic>
          </p:grpSp>
        </mc:Fallback>
      </mc:AlternateContent>
    </p:spTree>
    <p:extLst>
      <p:ext uri="{BB962C8B-B14F-4D97-AF65-F5344CB8AC3E}">
        <p14:creationId xmlns:p14="http://schemas.microsoft.com/office/powerpoint/2010/main" val="3155195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grpSp>
        <p:nvGrpSpPr>
          <p:cNvPr id="44" name="Group 43">
            <a:extLst>
              <a:ext uri="{FF2B5EF4-FFF2-40B4-BE49-F238E27FC236}">
                <a16:creationId xmlns:a16="http://schemas.microsoft.com/office/drawing/2014/main" id="{84007CAF-798C-433E-9A1A-A0279B4F3E0D}"/>
              </a:ext>
            </a:extLst>
          </p:cNvPr>
          <p:cNvGrpSpPr/>
          <p:nvPr/>
        </p:nvGrpSpPr>
        <p:grpSpPr>
          <a:xfrm>
            <a:off x="3661867" y="1447800"/>
            <a:ext cx="4262933" cy="4262933"/>
            <a:chOff x="2786948" y="1036649"/>
            <a:chExt cx="3570104" cy="3570104"/>
          </a:xfrm>
        </p:grpSpPr>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237475" y="1791551"/>
              <a:ext cx="1119577" cy="1572519"/>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833403" y="2853058"/>
              <a:ext cx="1314690" cy="1528385"/>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68395" y="1041295"/>
              <a:ext cx="1291462" cy="1284495"/>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776450" y="3528986"/>
              <a:ext cx="1474962" cy="1077767"/>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891381" y="3092305"/>
              <a:ext cx="1395988" cy="133327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786948" y="1719544"/>
              <a:ext cx="1168356" cy="1395988"/>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3244535" y="1036649"/>
              <a:ext cx="1588777" cy="1228748"/>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grpSp>
      <p:pic>
        <p:nvPicPr>
          <p:cNvPr id="71" name="Picture 70"/>
          <p:cNvPicPr>
            <a:picLocks noChangeAspect="1"/>
          </p:cNvPicPr>
          <p:nvPr/>
        </p:nvPicPr>
        <p:blipFill>
          <a:blip r:embed="rId2"/>
          <a:stretch>
            <a:fillRect/>
          </a:stretch>
        </p:blipFill>
        <p:spPr>
          <a:xfrm>
            <a:off x="4889894" y="2692085"/>
            <a:ext cx="1843826" cy="1795887"/>
          </a:xfrm>
          <a:prstGeom prst="rect">
            <a:avLst/>
          </a:prstGeom>
        </p:spPr>
      </p:pic>
      <p:sp>
        <p:nvSpPr>
          <p:cNvPr id="78" name="TextBox 77"/>
          <p:cNvSpPr txBox="1"/>
          <p:nvPr/>
        </p:nvSpPr>
        <p:spPr>
          <a:xfrm>
            <a:off x="856954" y="1963743"/>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2024-25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pic>
        <p:nvPicPr>
          <p:cNvPr id="21" name="Picture 20">
            <a:extLst>
              <a:ext uri="{FF2B5EF4-FFF2-40B4-BE49-F238E27FC236}">
                <a16:creationId xmlns:a16="http://schemas.microsoft.com/office/drawing/2014/main" id="{17D61626-70C5-4CCE-B61D-3C34A830F5E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4953000" y="1524000"/>
            <a:ext cx="990600" cy="930565"/>
          </a:xfrm>
          <a:prstGeom prst="rect">
            <a:avLst/>
          </a:prstGeom>
        </p:spPr>
      </p:pic>
      <p:pic>
        <p:nvPicPr>
          <p:cNvPr id="23" name="Graphic 22" descr="Graduation cap">
            <a:extLst>
              <a:ext uri="{FF2B5EF4-FFF2-40B4-BE49-F238E27FC236}">
                <a16:creationId xmlns:a16="http://schemas.microsoft.com/office/drawing/2014/main" id="{8BA1AE67-EBA3-4D6A-A3FB-ED470E66911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172200" y="1752600"/>
            <a:ext cx="990600" cy="990600"/>
          </a:xfrm>
          <a:prstGeom prst="rect">
            <a:avLst/>
          </a:prstGeom>
        </p:spPr>
      </p:pic>
      <p:pic>
        <p:nvPicPr>
          <p:cNvPr id="24" name="Picture 4" descr="Fine Arts">
            <a:extLst>
              <a:ext uri="{FF2B5EF4-FFF2-40B4-BE49-F238E27FC236}">
                <a16:creationId xmlns:a16="http://schemas.microsoft.com/office/drawing/2014/main" id="{909D56D9-4E1A-4E3E-8161-0AB88073F5A1}"/>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2594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6" descr="The Evolution of an Accidental Meme | by Craig | Medium">
            <a:extLst>
              <a:ext uri="{FF2B5EF4-FFF2-40B4-BE49-F238E27FC236}">
                <a16:creationId xmlns:a16="http://schemas.microsoft.com/office/drawing/2014/main" id="{D9730BDF-3912-4427-A730-1DA7CD2EC061}"/>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49572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96A3B30A-E4E1-49B1-8909-29B87BC2D4F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3803086" y="3654224"/>
            <a:ext cx="1228318" cy="1326582"/>
          </a:xfrm>
          <a:prstGeom prst="rect">
            <a:avLst/>
          </a:prstGeom>
        </p:spPr>
      </p:pic>
      <p:pic>
        <p:nvPicPr>
          <p:cNvPr id="27" name="Graphic 26" descr="Trophy">
            <a:extLst>
              <a:ext uri="{FF2B5EF4-FFF2-40B4-BE49-F238E27FC236}">
                <a16:creationId xmlns:a16="http://schemas.microsoft.com/office/drawing/2014/main" id="{066F43EC-531A-40F0-882D-ECA8CE67D9B0}"/>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34200" y="2971800"/>
            <a:ext cx="914400" cy="914400"/>
          </a:xfrm>
          <a:prstGeom prst="rect">
            <a:avLst/>
          </a:prstGeom>
        </p:spPr>
      </p:pic>
      <p:pic>
        <p:nvPicPr>
          <p:cNvPr id="20" name="Graphic 19" descr="Open hand with plant">
            <a:extLst>
              <a:ext uri="{FF2B5EF4-FFF2-40B4-BE49-F238E27FC236}">
                <a16:creationId xmlns:a16="http://schemas.microsoft.com/office/drawing/2014/main" id="{E86DB7AA-3C3B-431A-BE23-09A990B4423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962400" y="2514600"/>
            <a:ext cx="914400" cy="914400"/>
          </a:xfrm>
          <a:prstGeom prst="rect">
            <a:avLst/>
          </a:prstGeom>
        </p:spPr>
      </p:pic>
    </p:spTree>
    <p:extLst>
      <p:ext uri="{BB962C8B-B14F-4D97-AF65-F5344CB8AC3E}">
        <p14:creationId xmlns:p14="http://schemas.microsoft.com/office/powerpoint/2010/main" val="21304342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Tree>
    <p:extLst>
      <p:ext uri="{BB962C8B-B14F-4D97-AF65-F5344CB8AC3E}">
        <p14:creationId xmlns:p14="http://schemas.microsoft.com/office/powerpoint/2010/main" val="3894429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5" name="Straight Connector 4"/>
          <p:cNvCxnSpPr/>
          <p:nvPr/>
        </p:nvCxnSpPr>
        <p:spPr bwMode="auto">
          <a:xfrm flipH="1">
            <a:off x="5532930" y="1738068"/>
            <a:ext cx="1404192" cy="22199"/>
          </a:xfrm>
          <a:prstGeom prst="line">
            <a:avLst/>
          </a:prstGeom>
          <a:solidFill>
            <a:schemeClr val="accent1"/>
          </a:solidFill>
          <a:ln w="31750" cap="flat" cmpd="sng" algn="ctr">
            <a:solidFill>
              <a:srgbClr val="7937AA"/>
            </a:solidFill>
            <a:prstDash val="solid"/>
            <a:round/>
            <a:headEnd type="oval" w="med" len="med"/>
            <a:tailEnd type="none" w="med" len="med"/>
          </a:ln>
          <a:effectLst/>
        </p:spPr>
      </p:cxnSp>
      <p:sp>
        <p:nvSpPr>
          <p:cNvPr id="21" name="TextBox 20"/>
          <p:cNvSpPr txBox="1"/>
          <p:nvPr/>
        </p:nvSpPr>
        <p:spPr>
          <a:xfrm>
            <a:off x="6934200" y="1430073"/>
            <a:ext cx="1737976" cy="2308324"/>
          </a:xfrm>
          <a:prstGeom prst="rect">
            <a:avLst/>
          </a:prstGeom>
          <a:noFill/>
        </p:spPr>
        <p:txBody>
          <a:bodyPr wrap="square" rtlCol="0">
            <a:spAutoFit/>
          </a:bodyPr>
          <a:lstStyle/>
          <a:p>
            <a:pPr algn="ctr"/>
            <a:r>
              <a:rPr lang="en-US" sz="1600" dirty="0">
                <a:solidFill>
                  <a:srgbClr val="7937AA"/>
                </a:solidFill>
                <a:latin typeface="Avenir LT Std 45 Book" panose="020B0502020203020204" pitchFamily="34" charset="0"/>
              </a:rPr>
              <a:t>Supports the District’s high-ranking K-12 academic program, designed to meet the individual needs of all students</a:t>
            </a:r>
          </a:p>
        </p:txBody>
      </p:sp>
      <p:pic>
        <p:nvPicPr>
          <p:cNvPr id="14" name="Graphic 13" descr="Graduation cap">
            <a:extLst>
              <a:ext uri="{FF2B5EF4-FFF2-40B4-BE49-F238E27FC236}">
                <a16:creationId xmlns:a16="http://schemas.microsoft.com/office/drawing/2014/main" id="{F9EEF993-F18F-4CBA-96D6-FBD7519B36D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spTree>
    <p:extLst>
      <p:ext uri="{BB962C8B-B14F-4D97-AF65-F5344CB8AC3E}">
        <p14:creationId xmlns:p14="http://schemas.microsoft.com/office/powerpoint/2010/main" val="1258898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5" name="Straight Connector 14">
            <a:extLst>
              <a:ext uri="{FF2B5EF4-FFF2-40B4-BE49-F238E27FC236}">
                <a16:creationId xmlns:a16="http://schemas.microsoft.com/office/drawing/2014/main" id="{DC3EB278-8000-4D98-920E-6FD3BC2211A8}"/>
              </a:ext>
            </a:extLst>
          </p:cNvPr>
          <p:cNvCxnSpPr/>
          <p:nvPr/>
        </p:nvCxnSpPr>
        <p:spPr bwMode="auto">
          <a:xfrm flipH="1">
            <a:off x="6400800" y="2223277"/>
            <a:ext cx="718058" cy="797192"/>
          </a:xfrm>
          <a:prstGeom prst="line">
            <a:avLst/>
          </a:prstGeom>
          <a:solidFill>
            <a:schemeClr val="accent1"/>
          </a:solidFill>
          <a:ln w="31750" cap="flat" cmpd="sng" algn="ctr">
            <a:solidFill>
              <a:srgbClr val="C0392B"/>
            </a:solidFill>
            <a:prstDash val="solid"/>
            <a:round/>
            <a:headEnd type="oval" w="med" len="med"/>
            <a:tailEnd type="none" w="med" len="med"/>
          </a:ln>
          <a:effectLst/>
        </p:spPr>
      </p:cxnSp>
      <p:sp>
        <p:nvSpPr>
          <p:cNvPr id="16" name="TextBox 15">
            <a:extLst>
              <a:ext uri="{FF2B5EF4-FFF2-40B4-BE49-F238E27FC236}">
                <a16:creationId xmlns:a16="http://schemas.microsoft.com/office/drawing/2014/main" id="{3CF99EA1-2A62-4A94-815B-A2EB0ACE571C}"/>
              </a:ext>
            </a:extLst>
          </p:cNvPr>
          <p:cNvSpPr txBox="1"/>
          <p:nvPr/>
        </p:nvSpPr>
        <p:spPr>
          <a:xfrm>
            <a:off x="7012858" y="1300622"/>
            <a:ext cx="1737976" cy="2800767"/>
          </a:xfrm>
          <a:prstGeom prst="rect">
            <a:avLst/>
          </a:prstGeom>
          <a:noFill/>
        </p:spPr>
        <p:txBody>
          <a:bodyPr wrap="square" rtlCol="0">
            <a:spAutoFit/>
          </a:bodyPr>
          <a:lstStyle/>
          <a:p>
            <a:pPr algn="ctr"/>
            <a:r>
              <a:rPr lang="en-US" sz="1600" dirty="0">
                <a:solidFill>
                  <a:srgbClr val="C0392B"/>
                </a:solidFill>
                <a:latin typeface="Avenir LT Std 45 Book" panose="020B0502020203020204" pitchFamily="34" charset="0"/>
              </a:rPr>
              <a:t>Provides our middle and high school students many opportunities to participate in sports…and compete and succeed at the local, regional and state levels</a:t>
            </a:r>
          </a:p>
        </p:txBody>
      </p:sp>
      <p:pic>
        <p:nvPicPr>
          <p:cNvPr id="17" name="Graphic 16" descr="Graduation cap">
            <a:extLst>
              <a:ext uri="{FF2B5EF4-FFF2-40B4-BE49-F238E27FC236}">
                <a16:creationId xmlns:a16="http://schemas.microsoft.com/office/drawing/2014/main" id="{0EBF02E6-1132-4FC5-9DDE-76AF7390D5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19" name="Graphic 18" descr="Trophy">
            <a:extLst>
              <a:ext uri="{FF2B5EF4-FFF2-40B4-BE49-F238E27FC236}">
                <a16:creationId xmlns:a16="http://schemas.microsoft.com/office/drawing/2014/main" id="{527B3A2A-42AF-4877-B0F2-B9F45D2C935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4724667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D329D7BB-7C32-4819-A328-ACC2F9B23841}"/>
              </a:ext>
            </a:extLst>
          </p:cNvPr>
          <p:cNvCxnSpPr/>
          <p:nvPr/>
        </p:nvCxnSpPr>
        <p:spPr bwMode="auto">
          <a:xfrm flipH="1">
            <a:off x="5788944" y="4347610"/>
            <a:ext cx="1246488" cy="557853"/>
          </a:xfrm>
          <a:prstGeom prst="line">
            <a:avLst/>
          </a:prstGeom>
          <a:solidFill>
            <a:schemeClr val="accent1"/>
          </a:solidFill>
          <a:ln w="31750" cap="flat" cmpd="sng" algn="ctr">
            <a:solidFill>
              <a:srgbClr val="9BBB59"/>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60767878-FAC8-425B-A7B1-D86EDC9BDD0D}"/>
              </a:ext>
            </a:extLst>
          </p:cNvPr>
          <p:cNvSpPr txBox="1"/>
          <p:nvPr/>
        </p:nvSpPr>
        <p:spPr>
          <a:xfrm>
            <a:off x="6934200" y="3657600"/>
            <a:ext cx="1834323" cy="1569660"/>
          </a:xfrm>
          <a:prstGeom prst="rect">
            <a:avLst/>
          </a:prstGeom>
          <a:noFill/>
        </p:spPr>
        <p:txBody>
          <a:bodyPr wrap="square" rtlCol="0">
            <a:spAutoFit/>
          </a:bodyPr>
          <a:lstStyle/>
          <a:p>
            <a:pPr algn="ctr"/>
            <a:r>
              <a:rPr lang="en-US" sz="1600" b="1" dirty="0">
                <a:solidFill>
                  <a:srgbClr val="9BBB59"/>
                </a:solidFill>
                <a:latin typeface="Avenir LT Std 45 Book" panose="020B0502020203020204" pitchFamily="34" charset="0"/>
              </a:rPr>
              <a:t>Offers our students diverse and exciting opportunities in theatre, music and art</a:t>
            </a:r>
          </a:p>
        </p:txBody>
      </p:sp>
      <p:pic>
        <p:nvPicPr>
          <p:cNvPr id="16" name="Graphic 15" descr="Graduation cap">
            <a:extLst>
              <a:ext uri="{FF2B5EF4-FFF2-40B4-BE49-F238E27FC236}">
                <a16:creationId xmlns:a16="http://schemas.microsoft.com/office/drawing/2014/main" id="{000D5CDC-DB6E-4431-B078-3BBBBE35ACD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21" name="Picture 4" descr="Fine Arts">
            <a:extLst>
              <a:ext uri="{FF2B5EF4-FFF2-40B4-BE49-F238E27FC236}">
                <a16:creationId xmlns:a16="http://schemas.microsoft.com/office/drawing/2014/main" id="{F88A8E55-B645-44F8-AEFC-7CA69DACB76E}"/>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2" name="Graphic 21" descr="Trophy">
            <a:extLst>
              <a:ext uri="{FF2B5EF4-FFF2-40B4-BE49-F238E27FC236}">
                <a16:creationId xmlns:a16="http://schemas.microsoft.com/office/drawing/2014/main" id="{04882306-C377-4133-B34B-93D287C5BA3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641404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AF70254E-0917-47F2-B6F4-8068FABF1928}"/>
              </a:ext>
            </a:extLst>
          </p:cNvPr>
          <p:cNvCxnSpPr/>
          <p:nvPr/>
        </p:nvCxnSpPr>
        <p:spPr bwMode="auto">
          <a:xfrm flipV="1">
            <a:off x="3702026" y="5137157"/>
            <a:ext cx="690439" cy="766534"/>
          </a:xfrm>
          <a:prstGeom prst="line">
            <a:avLst/>
          </a:prstGeom>
          <a:solidFill>
            <a:schemeClr val="accent1"/>
          </a:solidFill>
          <a:ln w="31750" cap="flat" cmpd="sng" algn="ctr">
            <a:solidFill>
              <a:srgbClr val="2980B9"/>
            </a:solidFill>
            <a:prstDash val="solid"/>
            <a:round/>
            <a:headEnd type="none"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21" name="Straight Connector 20">
            <a:extLst>
              <a:ext uri="{FF2B5EF4-FFF2-40B4-BE49-F238E27FC236}">
                <a16:creationId xmlns:a16="http://schemas.microsoft.com/office/drawing/2014/main" id="{A0C5D68D-45A0-4DA4-BF66-C8D231FA8BE9}"/>
              </a:ext>
            </a:extLst>
          </p:cNvPr>
          <p:cNvCxnSpPr/>
          <p:nvPr/>
        </p:nvCxnSpPr>
        <p:spPr bwMode="auto">
          <a:xfrm>
            <a:off x="2743200" y="5487536"/>
            <a:ext cx="975775" cy="399388"/>
          </a:xfrm>
          <a:prstGeom prst="line">
            <a:avLst/>
          </a:prstGeom>
          <a:solidFill>
            <a:schemeClr val="accent1"/>
          </a:solidFill>
          <a:ln w="31750" cap="flat" cmpd="sng" algn="ctr">
            <a:solidFill>
              <a:srgbClr val="2980B9"/>
            </a:solidFill>
            <a:prstDash val="solid"/>
            <a:round/>
            <a:headEnd type="oval" w="med" len="med"/>
            <a:tailEnd type="none" w="med" len="med"/>
          </a:ln>
          <a:effectLst/>
        </p:spPr>
      </p:cxnSp>
      <p:sp>
        <p:nvSpPr>
          <p:cNvPr id="22" name="TextBox 21">
            <a:extLst>
              <a:ext uri="{FF2B5EF4-FFF2-40B4-BE49-F238E27FC236}">
                <a16:creationId xmlns:a16="http://schemas.microsoft.com/office/drawing/2014/main" id="{61167207-20C3-4592-903B-AB2ADCA4C68A}"/>
              </a:ext>
            </a:extLst>
          </p:cNvPr>
          <p:cNvSpPr txBox="1"/>
          <p:nvPr/>
        </p:nvSpPr>
        <p:spPr>
          <a:xfrm>
            <a:off x="838200" y="4876800"/>
            <a:ext cx="1945532" cy="1077218"/>
          </a:xfrm>
          <a:prstGeom prst="rect">
            <a:avLst/>
          </a:prstGeom>
          <a:noFill/>
        </p:spPr>
        <p:txBody>
          <a:bodyPr wrap="square" rtlCol="0">
            <a:spAutoFit/>
          </a:bodyPr>
          <a:lstStyle/>
          <a:p>
            <a:pPr algn="ctr"/>
            <a:r>
              <a:rPr lang="en-US" sz="1600" dirty="0">
                <a:solidFill>
                  <a:srgbClr val="2980B9"/>
                </a:solidFill>
                <a:latin typeface="Avenir LT Std 45 Book" panose="020B0502020203020204" pitchFamily="34" charset="0"/>
              </a:rPr>
              <a:t>Ensures equitable opportunities are available for all students</a:t>
            </a:r>
          </a:p>
        </p:txBody>
      </p:sp>
      <p:pic>
        <p:nvPicPr>
          <p:cNvPr id="19" name="Graphic 18" descr="Graduation cap">
            <a:extLst>
              <a:ext uri="{FF2B5EF4-FFF2-40B4-BE49-F238E27FC236}">
                <a16:creationId xmlns:a16="http://schemas.microsoft.com/office/drawing/2014/main" id="{E8B565CF-42A4-4BF3-9FA9-596A4308431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0" name="Picture 4" descr="Fine Arts">
            <a:extLst>
              <a:ext uri="{FF2B5EF4-FFF2-40B4-BE49-F238E27FC236}">
                <a16:creationId xmlns:a16="http://schemas.microsoft.com/office/drawing/2014/main" id="{6AE50D58-6DE2-42D8-A356-AA76CC503FC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6" descr="The Evolution of an Accidental Meme | by Craig | Medium">
            <a:extLst>
              <a:ext uri="{FF2B5EF4-FFF2-40B4-BE49-F238E27FC236}">
                <a16:creationId xmlns:a16="http://schemas.microsoft.com/office/drawing/2014/main" id="{5EF7990E-6B89-4985-91C4-3973FB9672DA}"/>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Graphic 24" descr="Trophy">
            <a:extLst>
              <a:ext uri="{FF2B5EF4-FFF2-40B4-BE49-F238E27FC236}">
                <a16:creationId xmlns:a16="http://schemas.microsoft.com/office/drawing/2014/main" id="{DB0B3F0F-0700-415C-8D0E-4F0977E62E0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2792284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F22AF6F-0511-41EA-90B4-4CCBFC62AE30}"/>
              </a:ext>
            </a:extLst>
          </p:cNvPr>
          <p:cNvCxnSpPr/>
          <p:nvPr/>
        </p:nvCxnSpPr>
        <p:spPr bwMode="auto">
          <a:xfrm flipV="1">
            <a:off x="2057186" y="4325550"/>
            <a:ext cx="986406" cy="385947"/>
          </a:xfrm>
          <a:prstGeom prst="line">
            <a:avLst/>
          </a:prstGeom>
          <a:solidFill>
            <a:schemeClr val="accent1"/>
          </a:solidFill>
          <a:ln w="31750" cap="flat" cmpd="sng" algn="ctr">
            <a:solidFill>
              <a:srgbClr val="F39C12"/>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AA16AF8A-9D7C-4CDE-AF17-B5C4502E0F36}"/>
              </a:ext>
            </a:extLst>
          </p:cNvPr>
          <p:cNvSpPr txBox="1"/>
          <p:nvPr/>
        </p:nvSpPr>
        <p:spPr>
          <a:xfrm>
            <a:off x="381000" y="3886200"/>
            <a:ext cx="1737976" cy="1815882"/>
          </a:xfrm>
          <a:prstGeom prst="rect">
            <a:avLst/>
          </a:prstGeom>
          <a:noFill/>
        </p:spPr>
        <p:txBody>
          <a:bodyPr wrap="square" rtlCol="0">
            <a:spAutoFit/>
          </a:bodyPr>
          <a:lstStyle/>
          <a:p>
            <a:pPr algn="ctr"/>
            <a:r>
              <a:rPr lang="en-US" sz="1600" b="1" dirty="0">
                <a:solidFill>
                  <a:srgbClr val="F39C12"/>
                </a:solidFill>
                <a:latin typeface="Avenir LT Std 45 Book" panose="020B0502020203020204" pitchFamily="34" charset="0"/>
              </a:rPr>
              <a:t>Proactively aligns resources to ensure staff and students’ good mental health and wellness</a:t>
            </a:r>
          </a:p>
        </p:txBody>
      </p:sp>
      <p:pic>
        <p:nvPicPr>
          <p:cNvPr id="21" name="Graphic 20" descr="Graduation cap">
            <a:extLst>
              <a:ext uri="{FF2B5EF4-FFF2-40B4-BE49-F238E27FC236}">
                <a16:creationId xmlns:a16="http://schemas.microsoft.com/office/drawing/2014/main" id="{ECB7B773-4A33-4C0F-A1ED-3A2C4CB80E3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2" name="Picture 4" descr="Fine Arts">
            <a:extLst>
              <a:ext uri="{FF2B5EF4-FFF2-40B4-BE49-F238E27FC236}">
                <a16:creationId xmlns:a16="http://schemas.microsoft.com/office/drawing/2014/main" id="{76D275BA-B82E-431E-B0F6-A066F31AFCE2}"/>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6" descr="The Evolution of an Accidental Meme | by Craig | Medium">
            <a:extLst>
              <a:ext uri="{FF2B5EF4-FFF2-40B4-BE49-F238E27FC236}">
                <a16:creationId xmlns:a16="http://schemas.microsoft.com/office/drawing/2014/main" id="{3065E154-6F74-449A-AFF7-852C4E20E86D}"/>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0DFA58B0-822A-447E-A732-F414F3E8DBB7}"/>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26" name="Graphic 25" descr="Trophy">
            <a:extLst>
              <a:ext uri="{FF2B5EF4-FFF2-40B4-BE49-F238E27FC236}">
                <a16:creationId xmlns:a16="http://schemas.microsoft.com/office/drawing/2014/main" id="{B47CBF39-D450-4A0A-807C-7893667258C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3620340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A07F69A5-00F8-4A80-BA39-A55F673B6E70}"/>
              </a:ext>
            </a:extLst>
          </p:cNvPr>
          <p:cNvCxnSpPr>
            <a:cxnSpLocks/>
          </p:cNvCxnSpPr>
          <p:nvPr/>
        </p:nvCxnSpPr>
        <p:spPr bwMode="auto">
          <a:xfrm>
            <a:off x="2133600" y="2362200"/>
            <a:ext cx="886698" cy="424157"/>
          </a:xfrm>
          <a:prstGeom prst="line">
            <a:avLst/>
          </a:prstGeom>
          <a:solidFill>
            <a:schemeClr val="accent1"/>
          </a:solidFill>
          <a:ln w="31750" cap="flat" cmpd="sng" algn="ctr">
            <a:solidFill>
              <a:srgbClr val="95A5A6"/>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4" name="Graphic 3" descr="Graduation cap">
            <a:extLst>
              <a:ext uri="{FF2B5EF4-FFF2-40B4-BE49-F238E27FC236}">
                <a16:creationId xmlns:a16="http://schemas.microsoft.com/office/drawing/2014/main" id="{77D11C14-50F6-456B-8754-C77BAA69F7A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17" name="Picture 4" descr="Fine Arts">
            <a:extLst>
              <a:ext uri="{FF2B5EF4-FFF2-40B4-BE49-F238E27FC236}">
                <a16:creationId xmlns:a16="http://schemas.microsoft.com/office/drawing/2014/main" id="{E0655E1A-446B-4D12-AB92-04C357DC354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6" descr="The Evolution of an Accidental Meme | by Craig | Medium">
            <a:extLst>
              <a:ext uri="{FF2B5EF4-FFF2-40B4-BE49-F238E27FC236}">
                <a16:creationId xmlns:a16="http://schemas.microsoft.com/office/drawing/2014/main" id="{EACEC4D5-AEE4-4B79-854C-B14EDD189C57}"/>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81832D04-F020-419A-99F4-E29A4139A7C3}"/>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sp>
        <p:nvSpPr>
          <p:cNvPr id="21" name="TextBox 20">
            <a:extLst>
              <a:ext uri="{FF2B5EF4-FFF2-40B4-BE49-F238E27FC236}">
                <a16:creationId xmlns:a16="http://schemas.microsoft.com/office/drawing/2014/main" id="{BCCB0D53-04EB-4011-9E77-328205F666DF}"/>
              </a:ext>
            </a:extLst>
          </p:cNvPr>
          <p:cNvSpPr txBox="1"/>
          <p:nvPr/>
        </p:nvSpPr>
        <p:spPr>
          <a:xfrm>
            <a:off x="457200" y="1752600"/>
            <a:ext cx="1676400" cy="1077218"/>
          </a:xfrm>
          <a:prstGeom prst="rect">
            <a:avLst/>
          </a:prstGeom>
          <a:noFill/>
          <a:ln>
            <a:noFill/>
          </a:ln>
        </p:spPr>
        <p:txBody>
          <a:bodyPr wrap="square" rtlCol="0">
            <a:spAutoFit/>
          </a:bodyPr>
          <a:lstStyle/>
          <a:p>
            <a:pPr algn="ctr"/>
            <a:r>
              <a:rPr lang="en-US" sz="1600" b="1" dirty="0">
                <a:ln>
                  <a:solidFill>
                    <a:srgbClr val="95A5A6"/>
                  </a:solidFill>
                </a:ln>
                <a:solidFill>
                  <a:srgbClr val="95A5A6"/>
                </a:solidFill>
                <a:latin typeface="Avenir LT Std 45 Book" panose="020B0502020203020204" pitchFamily="34" charset="0"/>
              </a:rPr>
              <a:t>Provides for new projects, programs and initiatives</a:t>
            </a:r>
          </a:p>
        </p:txBody>
      </p:sp>
      <p:pic>
        <p:nvPicPr>
          <p:cNvPr id="11" name="Graphic 10" descr="Trophy">
            <a:extLst>
              <a:ext uri="{FF2B5EF4-FFF2-40B4-BE49-F238E27FC236}">
                <a16:creationId xmlns:a16="http://schemas.microsoft.com/office/drawing/2014/main" id="{BBE1A3A6-BCCD-4D15-BDC1-9781B3A34B5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pic>
        <p:nvPicPr>
          <p:cNvPr id="6" name="Graphic 5" descr="Open hand with plant">
            <a:extLst>
              <a:ext uri="{FF2B5EF4-FFF2-40B4-BE49-F238E27FC236}">
                <a16:creationId xmlns:a16="http://schemas.microsoft.com/office/drawing/2014/main" id="{BC5EEA43-03EF-439C-89DF-688BC8A0A44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667000" y="2438400"/>
            <a:ext cx="914400" cy="914400"/>
          </a:xfrm>
          <a:prstGeom prst="rect">
            <a:avLst/>
          </a:prstGeom>
        </p:spPr>
      </p:pic>
    </p:spTree>
    <p:extLst>
      <p:ext uri="{BB962C8B-B14F-4D97-AF65-F5344CB8AC3E}">
        <p14:creationId xmlns:p14="http://schemas.microsoft.com/office/powerpoint/2010/main" val="15373640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Implementation of </a:t>
            </a:r>
            <a:r>
              <a:rPr lang="en-US" sz="2000" dirty="0" err="1"/>
              <a:t>MyView</a:t>
            </a:r>
            <a:r>
              <a:rPr lang="en-US" sz="2000" dirty="0"/>
              <a:t> English Language Arts program </a:t>
            </a:r>
            <a:br>
              <a:rPr lang="en-US" sz="2000" dirty="0"/>
            </a:br>
            <a:r>
              <a:rPr lang="en-US" sz="2000" dirty="0"/>
              <a:t>for Grades 3-5</a:t>
            </a:r>
          </a:p>
          <a:p>
            <a:r>
              <a:rPr lang="en-US" sz="2000" dirty="0"/>
              <a:t>New/additional secondary level Social Worker</a:t>
            </a:r>
          </a:p>
          <a:p>
            <a:r>
              <a:rPr lang="en-US" sz="2000" dirty="0"/>
              <a:t>HSE new mascot and branding</a:t>
            </a:r>
          </a:p>
          <a:p>
            <a:r>
              <a:rPr lang="en-US" sz="2000" dirty="0"/>
              <a:t>Instructional supplies / whiteboards for all secondary math classrooms</a:t>
            </a:r>
          </a:p>
          <a:p>
            <a:r>
              <a:rPr lang="en-US" sz="2000" dirty="0"/>
              <a:t>Upgrades to cybersecurity hardware and software, including:</a:t>
            </a:r>
          </a:p>
          <a:p>
            <a:pPr lvl="1"/>
            <a:r>
              <a:rPr lang="en-US" sz="1600" dirty="0"/>
              <a:t>Cybersecurity consultant</a:t>
            </a:r>
          </a:p>
          <a:p>
            <a:pPr lvl="1"/>
            <a:r>
              <a:rPr lang="en-US" sz="1600" dirty="0"/>
              <a:t>Filter and encryption services</a:t>
            </a:r>
          </a:p>
          <a:p>
            <a:endParaRPr lang="en-US" sz="2000" dirty="0"/>
          </a:p>
        </p:txBody>
      </p:sp>
    </p:spTree>
    <p:extLst>
      <p:ext uri="{BB962C8B-B14F-4D97-AF65-F5344CB8AC3E}">
        <p14:creationId xmlns:p14="http://schemas.microsoft.com/office/powerpoint/2010/main" val="94843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0" dur="500"/>
                                        <p:tgtEl>
                                          <p:spTgt spid="3">
                                            <p:txEl>
                                              <p:pRg st="5" end="5"/>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Additional dispatcher in Transportation Department</a:t>
            </a:r>
          </a:p>
          <a:p>
            <a:r>
              <a:rPr lang="en-US" sz="2000" dirty="0"/>
              <a:t>Security upgrades:</a:t>
            </a:r>
          </a:p>
          <a:p>
            <a:pPr lvl="1"/>
            <a:r>
              <a:rPr lang="en-US" sz="1600" dirty="0"/>
              <a:t>Armed security guards</a:t>
            </a:r>
          </a:p>
          <a:p>
            <a:pPr lvl="1"/>
            <a:r>
              <a:rPr lang="en-US" sz="1600" dirty="0"/>
              <a:t>Security consultant </a:t>
            </a:r>
          </a:p>
          <a:p>
            <a:r>
              <a:rPr lang="en-US" sz="2000" dirty="0"/>
              <a:t>Continuation of air conditioning initiative district-wide</a:t>
            </a:r>
          </a:p>
          <a:p>
            <a:r>
              <a:rPr lang="en-US" sz="2000" dirty="0"/>
              <a:t>Renovations of various spaces including:</a:t>
            </a:r>
          </a:p>
          <a:p>
            <a:pPr lvl="1"/>
            <a:r>
              <a:rPr lang="en-US" sz="1800" dirty="0"/>
              <a:t>Flooring in the Otsego octagon</a:t>
            </a:r>
          </a:p>
          <a:p>
            <a:pPr lvl="1"/>
            <a:r>
              <a:rPr lang="en-US" sz="1800" dirty="0"/>
              <a:t>Refinished gym floor, painting and new bleachers at Candlewood</a:t>
            </a:r>
          </a:p>
          <a:p>
            <a:pPr lvl="1"/>
            <a:r>
              <a:rPr lang="en-US" sz="1800" dirty="0"/>
              <a:t>Renovation of Home and Careers Rooms at High School West</a:t>
            </a:r>
          </a:p>
        </p:txBody>
      </p:sp>
    </p:spTree>
    <p:extLst>
      <p:ext uri="{BB962C8B-B14F-4D97-AF65-F5344CB8AC3E}">
        <p14:creationId xmlns:p14="http://schemas.microsoft.com/office/powerpoint/2010/main" val="112221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8" dur="500"/>
                                        <p:tgtEl>
                                          <p:spTgt spid="3">
                                            <p:txEl>
                                              <p:pRg st="5" end="5"/>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1" dur="500"/>
                                        <p:tgtEl>
                                          <p:spTgt spid="3">
                                            <p:txEl>
                                              <p:pRg st="6" end="6"/>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4" dur="500"/>
                                        <p:tgtEl>
                                          <p:spTgt spid="3">
                                            <p:txEl>
                                              <p:pRg st="7" end="7"/>
                                            </p:txEl>
                                          </p:spTgt>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9" name="Straight Connector 18">
            <a:extLst>
              <a:ext uri="{FF2B5EF4-FFF2-40B4-BE49-F238E27FC236}">
                <a16:creationId xmlns:a16="http://schemas.microsoft.com/office/drawing/2014/main" id="{389E8973-809F-4F62-8015-57C141B6747E}"/>
              </a:ext>
            </a:extLst>
          </p:cNvPr>
          <p:cNvCxnSpPr/>
          <p:nvPr/>
        </p:nvCxnSpPr>
        <p:spPr bwMode="auto">
          <a:xfrm>
            <a:off x="2442667" y="1552180"/>
            <a:ext cx="1369537" cy="276621"/>
          </a:xfrm>
          <a:prstGeom prst="line">
            <a:avLst/>
          </a:prstGeom>
          <a:solidFill>
            <a:schemeClr val="accent1"/>
          </a:solidFill>
          <a:ln w="31750" cap="flat" cmpd="sng" algn="ctr">
            <a:solidFill>
              <a:srgbClr val="3C8C93"/>
            </a:solidFill>
            <a:prstDash val="solid"/>
            <a:round/>
            <a:headEnd type="oval" w="med" len="med"/>
            <a:tailEnd type="none" w="med" len="med"/>
          </a:ln>
          <a:effectLst/>
        </p:spPr>
      </p:cxnSp>
      <p:sp>
        <p:nvSpPr>
          <p:cNvPr id="20" name="TextBox 19">
            <a:extLst>
              <a:ext uri="{FF2B5EF4-FFF2-40B4-BE49-F238E27FC236}">
                <a16:creationId xmlns:a16="http://schemas.microsoft.com/office/drawing/2014/main" id="{C1454D13-1CCB-45CF-8703-8632F573B3B6}"/>
              </a:ext>
            </a:extLst>
          </p:cNvPr>
          <p:cNvSpPr txBox="1"/>
          <p:nvPr/>
        </p:nvSpPr>
        <p:spPr>
          <a:xfrm>
            <a:off x="381000" y="1219200"/>
            <a:ext cx="2042776" cy="4031873"/>
          </a:xfrm>
          <a:prstGeom prst="rect">
            <a:avLst/>
          </a:prstGeom>
          <a:noFill/>
        </p:spPr>
        <p:txBody>
          <a:bodyPr wrap="square" rtlCol="0">
            <a:spAutoFit/>
          </a:bodyPr>
          <a:lstStyle/>
          <a:p>
            <a:pPr algn="ctr"/>
            <a:r>
              <a:rPr lang="en-US" sz="1600" dirty="0">
                <a:solidFill>
                  <a:srgbClr val="3C8C93"/>
                </a:solidFill>
                <a:latin typeface="Avenir LT Std 45 Book" panose="020B0502020203020204" pitchFamily="34" charset="0"/>
              </a:rPr>
              <a:t>Once again, cash flow multiple capital projects in our long-standing consistent investment in our instructional and athletic facilities:</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CW windows (phase 2)</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track</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locker rooms</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outdoor bathroom facility &amp; concession stand</a:t>
            </a:r>
          </a:p>
        </p:txBody>
      </p:sp>
      <p:pic>
        <p:nvPicPr>
          <p:cNvPr id="21" name="Picture 20">
            <a:extLst>
              <a:ext uri="{FF2B5EF4-FFF2-40B4-BE49-F238E27FC236}">
                <a16:creationId xmlns:a16="http://schemas.microsoft.com/office/drawing/2014/main" id="{D1B3ECA3-5723-4AC1-82DF-30EFC152996E}"/>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3733800" y="1524000"/>
            <a:ext cx="990600" cy="930565"/>
          </a:xfrm>
          <a:prstGeom prst="rect">
            <a:avLst/>
          </a:prstGeom>
        </p:spPr>
      </p:pic>
      <p:pic>
        <p:nvPicPr>
          <p:cNvPr id="26" name="Graphic 25" descr="Graduation cap">
            <a:extLst>
              <a:ext uri="{FF2B5EF4-FFF2-40B4-BE49-F238E27FC236}">
                <a16:creationId xmlns:a16="http://schemas.microsoft.com/office/drawing/2014/main" id="{EC678B51-A59E-40DB-96E7-5129255D283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53000" y="1752600"/>
            <a:ext cx="990600" cy="990600"/>
          </a:xfrm>
          <a:prstGeom prst="rect">
            <a:avLst/>
          </a:prstGeom>
        </p:spPr>
      </p:pic>
      <p:pic>
        <p:nvPicPr>
          <p:cNvPr id="27" name="Picture 4" descr="Fine Arts">
            <a:extLst>
              <a:ext uri="{FF2B5EF4-FFF2-40B4-BE49-F238E27FC236}">
                <a16:creationId xmlns:a16="http://schemas.microsoft.com/office/drawing/2014/main" id="{3C91E67C-E28C-453E-AB74-D78A761DDF68}"/>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6" descr="The Evolution of an Accidental Meme | by Craig | Medium">
            <a:extLst>
              <a:ext uri="{FF2B5EF4-FFF2-40B4-BE49-F238E27FC236}">
                <a16:creationId xmlns:a16="http://schemas.microsoft.com/office/drawing/2014/main" id="{4042A411-D03D-4D9F-AC27-EFC0009481B0}"/>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10752A5A-744B-454F-ABD8-AEEBCF1EBA9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30" name="Graphic 29" descr="Trophy">
            <a:extLst>
              <a:ext uri="{FF2B5EF4-FFF2-40B4-BE49-F238E27FC236}">
                <a16:creationId xmlns:a16="http://schemas.microsoft.com/office/drawing/2014/main" id="{D3E73C9C-EAC2-41C3-96E5-F1467A1DD3C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715000" y="2971800"/>
            <a:ext cx="914400" cy="914400"/>
          </a:xfrm>
          <a:prstGeom prst="rect">
            <a:avLst/>
          </a:prstGeom>
        </p:spPr>
      </p:pic>
      <p:pic>
        <p:nvPicPr>
          <p:cNvPr id="23" name="Graphic 22" descr="Open hand with plant">
            <a:extLst>
              <a:ext uri="{FF2B5EF4-FFF2-40B4-BE49-F238E27FC236}">
                <a16:creationId xmlns:a16="http://schemas.microsoft.com/office/drawing/2014/main" id="{A78A780F-BFAE-4B6A-AF81-6FD6CB385C8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667000" y="2438400"/>
            <a:ext cx="914400" cy="914400"/>
          </a:xfrm>
          <a:prstGeom prst="rect">
            <a:avLst/>
          </a:prstGeom>
        </p:spPr>
      </p:pic>
    </p:spTree>
    <p:extLst>
      <p:ext uri="{BB962C8B-B14F-4D97-AF65-F5344CB8AC3E}">
        <p14:creationId xmlns:p14="http://schemas.microsoft.com/office/powerpoint/2010/main" val="740805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00353829"/>
              </p:ext>
            </p:extLst>
          </p:nvPr>
        </p:nvGraphicFramePr>
        <p:xfrm>
          <a:off x="457200" y="1285875"/>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650930" y="1565264"/>
            <a:ext cx="954158" cy="4027714"/>
            <a:chOff x="4537130" y="1500536"/>
            <a:chExt cx="954158" cy="4027714"/>
          </a:xfrm>
        </p:grpSpPr>
        <p:sp>
          <p:nvSpPr>
            <p:cNvPr id="10" name="TextBox 9"/>
            <p:cNvSpPr txBox="1"/>
            <p:nvPr/>
          </p:nvSpPr>
          <p:spPr>
            <a:xfrm>
              <a:off x="4546655" y="1500536"/>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1</a:t>
              </a:r>
            </a:p>
          </p:txBody>
        </p:sp>
        <p:sp>
          <p:nvSpPr>
            <p:cNvPr id="11" name="TextBox 10"/>
            <p:cNvSpPr txBox="1"/>
            <p:nvPr/>
          </p:nvSpPr>
          <p:spPr>
            <a:xfrm>
              <a:off x="4964696" y="2367260"/>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2</a:t>
              </a:r>
            </a:p>
          </p:txBody>
        </p:sp>
        <p:sp>
          <p:nvSpPr>
            <p:cNvPr id="12" name="TextBox 11"/>
            <p:cNvSpPr txBox="1"/>
            <p:nvPr/>
          </p:nvSpPr>
          <p:spPr>
            <a:xfrm>
              <a:off x="5078996" y="323821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3</a:t>
              </a:r>
            </a:p>
          </p:txBody>
        </p:sp>
        <p:sp>
          <p:nvSpPr>
            <p:cNvPr id="13" name="TextBox 12"/>
            <p:cNvSpPr txBox="1"/>
            <p:nvPr/>
          </p:nvSpPr>
          <p:spPr>
            <a:xfrm>
              <a:off x="4933299" y="4066972"/>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4</a:t>
              </a:r>
            </a:p>
          </p:txBody>
        </p:sp>
        <p:sp>
          <p:nvSpPr>
            <p:cNvPr id="14" name="TextBox 13"/>
            <p:cNvSpPr txBox="1"/>
            <p:nvPr/>
          </p:nvSpPr>
          <p:spPr>
            <a:xfrm>
              <a:off x="4537130" y="494347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5</a:t>
              </a:r>
            </a:p>
          </p:txBody>
        </p:sp>
      </p:grpSp>
      <p:sp>
        <p:nvSpPr>
          <p:cNvPr id="6" name="TextBox 5"/>
          <p:cNvSpPr txBox="1"/>
          <p:nvPr/>
        </p:nvSpPr>
        <p:spPr>
          <a:xfrm>
            <a:off x="5049614" y="1527106"/>
            <a:ext cx="3933296" cy="646331"/>
          </a:xfrm>
          <a:prstGeom prst="rect">
            <a:avLst/>
          </a:prstGeom>
          <a:noFill/>
        </p:spPr>
        <p:txBody>
          <a:bodyPr wrap="square" rtlCol="0">
            <a:spAutoFit/>
          </a:bodyPr>
          <a:lstStyle/>
          <a:p>
            <a:pPr>
              <a:spcBef>
                <a:spcPct val="20000"/>
              </a:spcBef>
              <a:buClr>
                <a:srgbClr val="990033"/>
              </a:buClr>
            </a:pPr>
            <a:r>
              <a:rPr lang="en-US" sz="1200" dirty="0">
                <a:solidFill>
                  <a:srgbClr val="C00000"/>
                </a:solidFill>
                <a:latin typeface="Avenir LT Std 45 Book" panose="020B0502020203020204" pitchFamily="34" charset="0"/>
              </a:rPr>
              <a:t>All direct expenses in support of the K-12 instructional programs of regular and special education students (administrators, teachers, sports, clubs, etc.). </a:t>
            </a:r>
          </a:p>
        </p:txBody>
      </p:sp>
      <p:sp>
        <p:nvSpPr>
          <p:cNvPr id="15" name="TextBox 14"/>
          <p:cNvSpPr txBox="1"/>
          <p:nvPr/>
        </p:nvSpPr>
        <p:spPr>
          <a:xfrm>
            <a:off x="5049614" y="2402772"/>
            <a:ext cx="3933296" cy="646331"/>
          </a:xfrm>
          <a:prstGeom prst="rect">
            <a:avLst/>
          </a:prstGeom>
          <a:noFill/>
        </p:spPr>
        <p:txBody>
          <a:bodyPr wrap="square" rtlCol="0">
            <a:spAutoFit/>
          </a:bodyPr>
          <a:lstStyle/>
          <a:p>
            <a:pPr>
              <a:buClr>
                <a:srgbClr val="FF9900"/>
              </a:buClr>
            </a:pPr>
            <a:r>
              <a:rPr lang="en-US" sz="1200" dirty="0">
                <a:solidFill>
                  <a:srgbClr val="FF6600"/>
                </a:solidFill>
                <a:latin typeface="Avenir LT Std 45 Book" panose="020B0502020203020204" pitchFamily="34" charset="0"/>
              </a:rPr>
              <a:t>All employee benefits expenses as well as debt service, capital project funding and the District’s cost for providing a summer school special </a:t>
            </a:r>
            <a:r>
              <a:rPr lang="en-US" sz="1200" dirty="0" err="1">
                <a:solidFill>
                  <a:srgbClr val="FF6600"/>
                </a:solidFill>
                <a:latin typeface="Avenir LT Std 45 Book" panose="020B0502020203020204" pitchFamily="34" charset="0"/>
              </a:rPr>
              <a:t>ed</a:t>
            </a:r>
            <a:r>
              <a:rPr lang="en-US" sz="1200" dirty="0">
                <a:solidFill>
                  <a:srgbClr val="FF6600"/>
                </a:solidFill>
                <a:latin typeface="Avenir LT Std 45 Book" panose="020B0502020203020204" pitchFamily="34" charset="0"/>
              </a:rPr>
              <a:t> program.</a:t>
            </a:r>
          </a:p>
        </p:txBody>
      </p:sp>
      <p:sp>
        <p:nvSpPr>
          <p:cNvPr id="16" name="TextBox 15"/>
          <p:cNvSpPr txBox="1"/>
          <p:nvPr/>
        </p:nvSpPr>
        <p:spPr>
          <a:xfrm>
            <a:off x="5049614" y="3166657"/>
            <a:ext cx="3933296" cy="830997"/>
          </a:xfrm>
          <a:prstGeom prst="rect">
            <a:avLst/>
          </a:prstGeom>
          <a:noFill/>
        </p:spPr>
        <p:txBody>
          <a:bodyPr wrap="square" rtlCol="0">
            <a:spAutoFit/>
          </a:bodyPr>
          <a:lstStyle/>
          <a:p>
            <a:pPr>
              <a:spcBef>
                <a:spcPct val="20000"/>
              </a:spcBef>
              <a:buClr>
                <a:srgbClr val="006600"/>
              </a:buClr>
            </a:pPr>
            <a:r>
              <a:rPr lang="en-US" sz="1200" dirty="0">
                <a:solidFill>
                  <a:srgbClr val="008000"/>
                </a:solidFill>
                <a:latin typeface="Avenir LT Std 45 Book" panose="020B0502020203020204" pitchFamily="34" charset="0"/>
              </a:rPr>
              <a:t>All expenses covering the District’s overall management and operations including BOE, legal, insurance, auditors, Superintendent, Human Resources and Business Offices.</a:t>
            </a:r>
            <a:endParaRPr lang="en-US" sz="1200" dirty="0">
              <a:solidFill>
                <a:schemeClr val="tx1"/>
              </a:solidFill>
              <a:latin typeface="Avenir LT Std 45 Book" panose="020B0502020203020204" pitchFamily="34" charset="0"/>
            </a:endParaRPr>
          </a:p>
        </p:txBody>
      </p:sp>
      <p:sp>
        <p:nvSpPr>
          <p:cNvPr id="17" name="TextBox 16"/>
          <p:cNvSpPr txBox="1"/>
          <p:nvPr/>
        </p:nvSpPr>
        <p:spPr>
          <a:xfrm>
            <a:off x="5049614" y="4154269"/>
            <a:ext cx="3933296" cy="646331"/>
          </a:xfrm>
          <a:prstGeom prst="rect">
            <a:avLst/>
          </a:prstGeom>
          <a:noFill/>
        </p:spPr>
        <p:txBody>
          <a:bodyPr wrap="square" rtlCol="0">
            <a:spAutoFit/>
          </a:bodyPr>
          <a:lstStyle/>
          <a:p>
            <a:pPr>
              <a:spcBef>
                <a:spcPct val="20000"/>
              </a:spcBef>
              <a:buClr>
                <a:srgbClr val="0070C0"/>
              </a:buClr>
            </a:pPr>
            <a:r>
              <a:rPr lang="en-US" sz="1200" dirty="0">
                <a:solidFill>
                  <a:srgbClr val="0070C0"/>
                </a:solidFill>
                <a:latin typeface="Avenir LT Std 45 Book" panose="020B0502020203020204" pitchFamily="34" charset="0"/>
              </a:rPr>
              <a:t>All expenses which are incurred to transport regular and special education students to and from public, private and parochial schools.</a:t>
            </a:r>
          </a:p>
        </p:txBody>
      </p:sp>
      <p:sp>
        <p:nvSpPr>
          <p:cNvPr id="18" name="TextBox 17"/>
          <p:cNvSpPr txBox="1"/>
          <p:nvPr/>
        </p:nvSpPr>
        <p:spPr>
          <a:xfrm>
            <a:off x="5049614" y="5071835"/>
            <a:ext cx="3933296" cy="461665"/>
          </a:xfrm>
          <a:prstGeom prst="rect">
            <a:avLst/>
          </a:prstGeom>
          <a:noFill/>
        </p:spPr>
        <p:txBody>
          <a:bodyPr wrap="square" rtlCol="0">
            <a:spAutoFit/>
          </a:bodyPr>
          <a:lstStyle/>
          <a:p>
            <a:pPr>
              <a:spcBef>
                <a:spcPct val="20000"/>
              </a:spcBef>
              <a:buClr>
                <a:srgbClr val="990033"/>
              </a:buClr>
            </a:pPr>
            <a:r>
              <a:rPr lang="en-US" sz="1200" dirty="0">
                <a:solidFill>
                  <a:srgbClr val="FF3399"/>
                </a:solidFill>
                <a:latin typeface="Avenir LT Std 45 Book" panose="020B0502020203020204" pitchFamily="34" charset="0"/>
              </a:rPr>
              <a:t>Expenses related to the community’s use of the </a:t>
            </a:r>
            <a:br>
              <a:rPr lang="en-US" sz="1200" dirty="0">
                <a:solidFill>
                  <a:srgbClr val="FF3399"/>
                </a:solidFill>
                <a:latin typeface="Avenir LT Std 45 Book" panose="020B0502020203020204" pitchFamily="34" charset="0"/>
              </a:rPr>
            </a:br>
            <a:r>
              <a:rPr lang="en-US" sz="1200" dirty="0">
                <a:solidFill>
                  <a:srgbClr val="FF3399"/>
                </a:solidFill>
                <a:latin typeface="Avenir LT Std 45 Book" panose="020B0502020203020204" pitchFamily="34" charset="0"/>
              </a:rPr>
              <a:t>District pool.</a:t>
            </a:r>
          </a:p>
        </p:txBody>
      </p:sp>
    </p:spTree>
    <p:extLst>
      <p:ext uri="{BB962C8B-B14F-4D97-AF65-F5344CB8AC3E}">
        <p14:creationId xmlns:p14="http://schemas.microsoft.com/office/powerpoint/2010/main" val="24287304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3"/>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3"/>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50" presetClass="entr" presetSubtype="0"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strVal val="#ppt_w+.3"/>
                                          </p:val>
                                        </p:tav>
                                        <p:tav tm="100000">
                                          <p:val>
                                            <p:strVal val="#ppt_w"/>
                                          </p:val>
                                        </p:tav>
                                      </p:tavLst>
                                    </p:anim>
                                    <p:anim calcmode="lin" valueType="num">
                                      <p:cBhvr>
                                        <p:cTn id="36" dur="1000" fill="hold"/>
                                        <p:tgtEl>
                                          <p:spTgt spid="16"/>
                                        </p:tgtEl>
                                        <p:attrNameLst>
                                          <p:attrName>ppt_h</p:attrName>
                                        </p:attrNameLst>
                                      </p:cBhvr>
                                      <p:tavLst>
                                        <p:tav tm="0">
                                          <p:val>
                                            <p:strVal val="#ppt_h"/>
                                          </p:val>
                                        </p:tav>
                                        <p:tav tm="100000">
                                          <p:val>
                                            <p:strVal val="#ppt_h"/>
                                          </p:val>
                                        </p:tav>
                                      </p:tavLst>
                                    </p:anim>
                                    <p:animEffect transition="in" filter="fade">
                                      <p:cBhvr>
                                        <p:cTn id="37" dur="1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strVal val="#ppt_w+.3"/>
                                          </p:val>
                                        </p:tav>
                                        <p:tav tm="100000">
                                          <p:val>
                                            <p:strVal val="#ppt_w"/>
                                          </p:val>
                                        </p:tav>
                                      </p:tavLst>
                                    </p:anim>
                                    <p:anim calcmode="lin" valueType="num">
                                      <p:cBhvr>
                                        <p:cTn id="43" dur="1000" fill="hold"/>
                                        <p:tgtEl>
                                          <p:spTgt spid="17"/>
                                        </p:tgtEl>
                                        <p:attrNameLst>
                                          <p:attrName>ppt_h</p:attrName>
                                        </p:attrNameLst>
                                      </p:cBhvr>
                                      <p:tavLst>
                                        <p:tav tm="0">
                                          <p:val>
                                            <p:strVal val="#ppt_h"/>
                                          </p:val>
                                        </p:tav>
                                        <p:tav tm="100000">
                                          <p:val>
                                            <p:strVal val="#ppt_h"/>
                                          </p:val>
                                        </p:tav>
                                      </p:tavLst>
                                    </p:anim>
                                    <p:animEffect transition="in" filter="fade">
                                      <p:cBhvr>
                                        <p:cTn id="44" dur="1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50" presetClass="entr" presetSubtype="0" decel="10000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0" fill="hold"/>
                                        <p:tgtEl>
                                          <p:spTgt spid="18"/>
                                        </p:tgtEl>
                                        <p:attrNameLst>
                                          <p:attrName>ppt_w</p:attrName>
                                        </p:attrNameLst>
                                      </p:cBhvr>
                                      <p:tavLst>
                                        <p:tav tm="0">
                                          <p:val>
                                            <p:strVal val="#ppt_w+.3"/>
                                          </p:val>
                                        </p:tav>
                                        <p:tav tm="100000">
                                          <p:val>
                                            <p:strVal val="#ppt_w"/>
                                          </p:val>
                                        </p:tav>
                                      </p:tavLst>
                                    </p:anim>
                                    <p:anim calcmode="lin" valueType="num">
                                      <p:cBhvr>
                                        <p:cTn id="50" dur="1000" fill="hold"/>
                                        <p:tgtEl>
                                          <p:spTgt spid="18"/>
                                        </p:tgtEl>
                                        <p:attrNameLst>
                                          <p:attrName>ppt_h</p:attrName>
                                        </p:attrNameLst>
                                      </p:cBhvr>
                                      <p:tavLst>
                                        <p:tav tm="0">
                                          <p:val>
                                            <p:strVal val="#ppt_h"/>
                                          </p:val>
                                        </p:tav>
                                        <p:tav tm="100000">
                                          <p:val>
                                            <p:strVal val="#ppt_h"/>
                                          </p:val>
                                        </p:tav>
                                      </p:tavLst>
                                    </p:anim>
                                    <p:animEffect transition="in" filter="fade">
                                      <p:cBhvr>
                                        <p:cTn id="5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15" grpId="0"/>
      <p:bldP spid="16" grpId="0"/>
      <p:bldP spid="17" grpId="0"/>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graphicFrame>
        <p:nvGraphicFramePr>
          <p:cNvPr id="5" name="Diagramm 2"/>
          <p:cNvGraphicFramePr>
            <a:graphicFrameLocks/>
          </p:cNvGraphicFramePr>
          <p:nvPr>
            <p:extLst>
              <p:ext uri="{D42A27DB-BD31-4B8C-83A1-F6EECF244321}">
                <p14:modId xmlns:p14="http://schemas.microsoft.com/office/powerpoint/2010/main" val="2498375854"/>
              </p:ext>
            </p:extLst>
          </p:nvPr>
        </p:nvGraphicFramePr>
        <p:xfrm>
          <a:off x="685800" y="1066801"/>
          <a:ext cx="7848600" cy="49530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 Box 17"/>
          <p:cNvSpPr txBox="1">
            <a:spLocks noChangeArrowheads="1"/>
          </p:cNvSpPr>
          <p:nvPr/>
        </p:nvSpPr>
        <p:spPr bwMode="auto">
          <a:xfrm>
            <a:off x="533400" y="5105400"/>
            <a:ext cx="2362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defTabSz="457200"/>
            <a: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t>Total of </a:t>
            </a:r>
            <a:b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br>
            <a: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t>$</a:t>
            </a:r>
            <a:r>
              <a:rPr lang="en-US" altLang="en-US" sz="2400" b="1" dirty="0">
                <a:solidFill>
                  <a:schemeClr val="tx1"/>
                </a:solidFill>
                <a:latin typeface="Avenir LT Std 45 Book" panose="020B0502020203020204" pitchFamily="34" charset="0"/>
              </a:rPr>
              <a:t>298,912,008</a:t>
            </a:r>
          </a:p>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endParaRPr>
          </a:p>
        </p:txBody>
      </p:sp>
      <p:cxnSp>
        <p:nvCxnSpPr>
          <p:cNvPr id="7" name="Straight Connector 6"/>
          <p:cNvCxnSpPr/>
          <p:nvPr/>
        </p:nvCxnSpPr>
        <p:spPr bwMode="auto">
          <a:xfrm flipH="1">
            <a:off x="6172200" y="1447800"/>
            <a:ext cx="762000" cy="1524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flipH="1" flipV="1">
            <a:off x="2971800" y="1295400"/>
            <a:ext cx="990600" cy="2286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491047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7" name="!!table"/>
          <p:cNvGraphicFramePr>
            <a:graphicFrameLocks noGrp="1"/>
          </p:cNvGraphicFramePr>
          <p:nvPr>
            <p:ph idx="1"/>
            <p:extLst>
              <p:ext uri="{D42A27DB-BD31-4B8C-83A1-F6EECF244321}">
                <p14:modId xmlns:p14="http://schemas.microsoft.com/office/powerpoint/2010/main" val="632218009"/>
              </p:ext>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$28,039,280</a:t>
                      </a:r>
                    </a:p>
                  </a:txBody>
                  <a:tcPr/>
                </a:tc>
                <a:tc>
                  <a:txBody>
                    <a:bodyPr/>
                    <a:lstStyle/>
                    <a:p>
                      <a:pPr algn="r"/>
                      <a:r>
                        <a:rPr lang="en-US" dirty="0">
                          <a:latin typeface="Avenir LT Std 45 Book" panose="020B0502020203020204" pitchFamily="34" charset="0"/>
                        </a:rPr>
                        <a:t>$25,792,154</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$157,567,556</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$18,241,605</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$101,400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$88,087,501</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$289,790,216</a:t>
                      </a:r>
                    </a:p>
                  </a:txBody>
                  <a:tcPr>
                    <a:solidFill>
                      <a:srgbClr val="00B050"/>
                    </a:solidFill>
                  </a:tcPr>
                </a:tc>
                <a:extLst>
                  <a:ext uri="{0D108BD9-81ED-4DB2-BD59-A6C34878D82A}">
                    <a16:rowId xmlns:a16="http://schemas.microsoft.com/office/drawing/2014/main" val="855482550"/>
                  </a:ext>
                </a:extLst>
              </a:tr>
            </a:tbl>
          </a:graphicData>
        </a:graphic>
      </p:graphicFrame>
    </p:spTree>
    <p:extLst>
      <p:ext uri="{BB962C8B-B14F-4D97-AF65-F5344CB8AC3E}">
        <p14:creationId xmlns:p14="http://schemas.microsoft.com/office/powerpoint/2010/main" val="2102788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5" name="!!table">
            <a:extLst>
              <a:ext uri="{FF2B5EF4-FFF2-40B4-BE49-F238E27FC236}">
                <a16:creationId xmlns:a16="http://schemas.microsoft.com/office/drawing/2014/main" id="{8F8C1CBA-50B6-44ED-95F2-B25786B46BA5}"/>
              </a:ext>
            </a:extLst>
          </p:cNvPr>
          <p:cNvGraphicFramePr>
            <a:graphicFrameLocks noGrp="1"/>
          </p:cNvGraphicFramePr>
          <p:nvPr>
            <p:ph idx="1"/>
            <p:extLst>
              <p:ext uri="{D42A27DB-BD31-4B8C-83A1-F6EECF244321}">
                <p14:modId xmlns:p14="http://schemas.microsoft.com/office/powerpoint/2010/main" val="2388959252"/>
              </p:ext>
            </p:extLst>
          </p:nvPr>
        </p:nvGraphicFramePr>
        <p:xfrm>
          <a:off x="6858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$28,039,280</a:t>
                      </a:r>
                    </a:p>
                  </a:txBody>
                  <a:tcPr/>
                </a:tc>
                <a:tc>
                  <a:txBody>
                    <a:bodyPr/>
                    <a:lstStyle/>
                    <a:p>
                      <a:pPr algn="r"/>
                      <a:r>
                        <a:rPr lang="en-US" dirty="0">
                          <a:latin typeface="Avenir LT Std 45 Book" panose="020B0502020203020204" pitchFamily="34" charset="0"/>
                        </a:rPr>
                        <a:t>$25,792,154</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$157,567,556</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$18,241,605</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$101,400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$88,087,501</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$289,790,216</a:t>
                      </a:r>
                    </a:p>
                  </a:txBody>
                  <a:tcPr>
                    <a:solidFill>
                      <a:srgbClr val="00B050"/>
                    </a:solidFill>
                  </a:tcPr>
                </a:tc>
                <a:extLst>
                  <a:ext uri="{0D108BD9-81ED-4DB2-BD59-A6C34878D82A}">
                    <a16:rowId xmlns:a16="http://schemas.microsoft.com/office/drawing/2014/main" val="855482550"/>
                  </a:ext>
                </a:extLst>
              </a:tr>
            </a:tbl>
          </a:graphicData>
        </a:graphic>
      </p:graphicFrame>
      <p:sp>
        <p:nvSpPr>
          <p:cNvPr id="8" name="Rectangle 7">
            <a:extLst>
              <a:ext uri="{FF2B5EF4-FFF2-40B4-BE49-F238E27FC236}">
                <a16:creationId xmlns:a16="http://schemas.microsoft.com/office/drawing/2014/main" id="{05D29B5D-0F1A-4C92-B2D4-C95FFD3114ED}"/>
              </a:ext>
            </a:extLst>
          </p:cNvPr>
          <p:cNvSpPr/>
          <p:nvPr/>
        </p:nvSpPr>
        <p:spPr bwMode="auto">
          <a:xfrm>
            <a:off x="609600" y="239527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569579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70EC5D0E-20C7-48EF-B78A-AF37C355C797}"/>
              </a:ext>
            </a:extLst>
          </p:cNvPr>
          <p:cNvPicPr>
            <a:picLocks noChangeAspect="1"/>
          </p:cNvPicPr>
          <p:nvPr/>
        </p:nvPicPr>
        <p:blipFill>
          <a:blip r:embed="rId2"/>
          <a:stretch>
            <a:fillRect/>
          </a:stretch>
        </p:blipFill>
        <p:spPr>
          <a:xfrm>
            <a:off x="600112" y="1673200"/>
            <a:ext cx="7943776" cy="3511600"/>
          </a:xfrm>
          <a:prstGeom prst="rect">
            <a:avLst/>
          </a:prstGeom>
        </p:spPr>
      </p:pic>
    </p:spTree>
    <p:extLst>
      <p:ext uri="{BB962C8B-B14F-4D97-AF65-F5344CB8AC3E}">
        <p14:creationId xmlns:p14="http://schemas.microsoft.com/office/powerpoint/2010/main" val="3865597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Picture 3">
            <a:extLst>
              <a:ext uri="{FF2B5EF4-FFF2-40B4-BE49-F238E27FC236}">
                <a16:creationId xmlns:a16="http://schemas.microsoft.com/office/drawing/2014/main" id="{A9FE560F-D0E7-4EB6-8764-4A1E64B34DE2}"/>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2404143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Support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097137131"/>
              </p:ext>
            </p:extLst>
          </p:nvPr>
        </p:nvGraphicFramePr>
        <p:xfrm>
          <a:off x="533400" y="2590800"/>
          <a:ext cx="8153400" cy="3271523"/>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1">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p>
                    <a:p>
                      <a:pPr algn="ct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32647">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Board of Education</a:t>
                      </a:r>
                    </a:p>
                  </a:txBody>
                  <a:tcPr/>
                </a:tc>
                <a:tc>
                  <a:txBody>
                    <a:bodyPr/>
                    <a:lstStyle/>
                    <a:p>
                      <a:pPr algn="r"/>
                      <a:r>
                        <a:rPr lang="en-US" dirty="0">
                          <a:latin typeface="Avenir LT Std 45 Book" panose="020B0502020203020204" pitchFamily="34" charset="0"/>
                        </a:rPr>
                        <a:t>$167,830</a:t>
                      </a:r>
                    </a:p>
                  </a:txBody>
                  <a:tcPr/>
                </a:tc>
                <a:tc>
                  <a:txBody>
                    <a:bodyPr/>
                    <a:lstStyle/>
                    <a:p>
                      <a:pPr algn="r"/>
                      <a:r>
                        <a:rPr lang="en-US" dirty="0">
                          <a:latin typeface="Avenir LT Std 45 Book" panose="020B0502020203020204" pitchFamily="34" charset="0"/>
                        </a:rPr>
                        <a:t>$144,830</a:t>
                      </a:r>
                    </a:p>
                  </a:txBody>
                  <a:tcPr/>
                </a:tc>
                <a:extLst>
                  <a:ext uri="{0D108BD9-81ED-4DB2-BD59-A6C34878D82A}">
                    <a16:rowId xmlns:a16="http://schemas.microsoft.com/office/drawing/2014/main" val="10001"/>
                  </a:ext>
                </a:extLst>
              </a:tr>
              <a:tr h="432647">
                <a:tc>
                  <a:txBody>
                    <a:bodyPr/>
                    <a:lstStyle/>
                    <a:p>
                      <a:r>
                        <a:rPr lang="en-US" dirty="0">
                          <a:latin typeface="Avenir LT Std 45 Book" panose="020B0502020203020204" pitchFamily="34" charset="0"/>
                        </a:rPr>
                        <a:t>A1240’s</a:t>
                      </a:r>
                    </a:p>
                  </a:txBody>
                  <a:tcPr/>
                </a:tc>
                <a:tc>
                  <a:txBody>
                    <a:bodyPr/>
                    <a:lstStyle/>
                    <a:p>
                      <a:r>
                        <a:rPr lang="en-US" dirty="0">
                          <a:latin typeface="Avenir LT Std 45 Book" panose="020B0502020203020204" pitchFamily="34" charset="0"/>
                        </a:rPr>
                        <a:t>Central Administration</a:t>
                      </a:r>
                    </a:p>
                  </a:txBody>
                  <a:tcPr/>
                </a:tc>
                <a:tc>
                  <a:txBody>
                    <a:bodyPr/>
                    <a:lstStyle/>
                    <a:p>
                      <a:pPr algn="r"/>
                      <a:r>
                        <a:rPr lang="en-US" dirty="0">
                          <a:latin typeface="Avenir LT Std 45 Book" panose="020B0502020203020204" pitchFamily="34" charset="0"/>
                        </a:rPr>
                        <a:t>$526,414</a:t>
                      </a:r>
                    </a:p>
                  </a:txBody>
                  <a:tcPr/>
                </a:tc>
                <a:tc>
                  <a:txBody>
                    <a:bodyPr/>
                    <a:lstStyle/>
                    <a:p>
                      <a:pPr algn="r"/>
                      <a:r>
                        <a:rPr lang="en-US" dirty="0">
                          <a:latin typeface="Avenir LT Std 45 Book" panose="020B0502020203020204" pitchFamily="34" charset="0"/>
                        </a:rPr>
                        <a:t>$519,178</a:t>
                      </a:r>
                    </a:p>
                  </a:txBody>
                  <a:tcPr/>
                </a:tc>
                <a:extLst>
                  <a:ext uri="{0D108BD9-81ED-4DB2-BD59-A6C34878D82A}">
                    <a16:rowId xmlns:a16="http://schemas.microsoft.com/office/drawing/2014/main" val="10002"/>
                  </a:ext>
                </a:extLst>
              </a:tr>
              <a:tr h="432647">
                <a:tc>
                  <a:txBody>
                    <a:bodyPr/>
                    <a:lstStyle/>
                    <a:p>
                      <a:r>
                        <a:rPr lang="en-US" dirty="0">
                          <a:latin typeface="Avenir LT Std 45 Book" panose="020B0502020203020204" pitchFamily="34" charset="0"/>
                        </a:rPr>
                        <a:t>A1300’s</a:t>
                      </a:r>
                    </a:p>
                  </a:txBody>
                  <a:tcPr/>
                </a:tc>
                <a:tc>
                  <a:txBody>
                    <a:bodyPr/>
                    <a:lstStyle/>
                    <a:p>
                      <a:r>
                        <a:rPr lang="en-US" dirty="0">
                          <a:latin typeface="Avenir LT Std 45 Book" panose="020B0502020203020204" pitchFamily="34" charset="0"/>
                        </a:rPr>
                        <a:t>Finance</a:t>
                      </a:r>
                    </a:p>
                  </a:txBody>
                  <a:tcPr/>
                </a:tc>
                <a:tc>
                  <a:txBody>
                    <a:bodyPr/>
                    <a:lstStyle/>
                    <a:p>
                      <a:pPr algn="r"/>
                      <a:r>
                        <a:rPr lang="en-US" dirty="0">
                          <a:latin typeface="Avenir LT Std 45 Book" panose="020B0502020203020204" pitchFamily="34" charset="0"/>
                        </a:rPr>
                        <a:t>$1,923,105</a:t>
                      </a:r>
                    </a:p>
                  </a:txBody>
                  <a:tcPr/>
                </a:tc>
                <a:tc>
                  <a:txBody>
                    <a:bodyPr/>
                    <a:lstStyle/>
                    <a:p>
                      <a:pPr algn="r"/>
                      <a:r>
                        <a:rPr lang="en-US" dirty="0">
                          <a:latin typeface="Avenir LT Std 45 Book" panose="020B0502020203020204" pitchFamily="34" charset="0"/>
                        </a:rPr>
                        <a:t>$1,818,981</a:t>
                      </a:r>
                    </a:p>
                  </a:txBody>
                  <a:tcPr/>
                </a:tc>
                <a:extLst>
                  <a:ext uri="{0D108BD9-81ED-4DB2-BD59-A6C34878D82A}">
                    <a16:rowId xmlns:a16="http://schemas.microsoft.com/office/drawing/2014/main" val="10003"/>
                  </a:ext>
                </a:extLst>
              </a:tr>
              <a:tr h="432647">
                <a:tc>
                  <a:txBody>
                    <a:bodyPr/>
                    <a:lstStyle/>
                    <a:p>
                      <a:r>
                        <a:rPr lang="en-US" dirty="0">
                          <a:latin typeface="Avenir LT Std 45 Book" panose="020B0502020203020204" pitchFamily="34" charset="0"/>
                        </a:rPr>
                        <a:t>A1400’s</a:t>
                      </a:r>
                    </a:p>
                  </a:txBody>
                  <a:tcPr/>
                </a:tc>
                <a:tc>
                  <a:txBody>
                    <a:bodyPr/>
                    <a:lstStyle/>
                    <a:p>
                      <a:r>
                        <a:rPr lang="en-US" dirty="0">
                          <a:latin typeface="Avenir LT Std 45 Book" panose="020B0502020203020204" pitchFamily="34" charset="0"/>
                        </a:rPr>
                        <a:t>Staff</a:t>
                      </a:r>
                    </a:p>
                  </a:txBody>
                  <a:tcPr/>
                </a:tc>
                <a:tc>
                  <a:txBody>
                    <a:bodyPr/>
                    <a:lstStyle/>
                    <a:p>
                      <a:pPr algn="r"/>
                      <a:r>
                        <a:rPr lang="en-US" dirty="0">
                          <a:latin typeface="Avenir LT Std 45 Book" panose="020B0502020203020204" pitchFamily="34" charset="0"/>
                        </a:rPr>
                        <a:t>$1,759,283</a:t>
                      </a:r>
                    </a:p>
                  </a:txBody>
                  <a:tcPr/>
                </a:tc>
                <a:tc>
                  <a:txBody>
                    <a:bodyPr/>
                    <a:lstStyle/>
                    <a:p>
                      <a:pPr algn="r"/>
                      <a:r>
                        <a:rPr lang="en-US" dirty="0">
                          <a:latin typeface="Avenir LT Std 45 Book" panose="020B0502020203020204" pitchFamily="34" charset="0"/>
                        </a:rPr>
                        <a:t>$1,692,948</a:t>
                      </a:r>
                    </a:p>
                  </a:txBody>
                  <a:tcPr/>
                </a:tc>
                <a:extLst>
                  <a:ext uri="{0D108BD9-81ED-4DB2-BD59-A6C34878D82A}">
                    <a16:rowId xmlns:a16="http://schemas.microsoft.com/office/drawing/2014/main" val="10004"/>
                  </a:ext>
                </a:extLst>
              </a:tr>
              <a:tr h="432647">
                <a:tc>
                  <a:txBody>
                    <a:bodyPr/>
                    <a:lstStyle/>
                    <a:p>
                      <a:r>
                        <a:rPr lang="en-US" dirty="0">
                          <a:latin typeface="Avenir LT Std 45 Book" panose="020B0502020203020204" pitchFamily="34" charset="0"/>
                        </a:rPr>
                        <a:t>A1600’s</a:t>
                      </a:r>
                    </a:p>
                  </a:txBody>
                  <a:tcPr/>
                </a:tc>
                <a:tc>
                  <a:txBody>
                    <a:bodyPr/>
                    <a:lstStyle/>
                    <a:p>
                      <a:r>
                        <a:rPr lang="en-US" dirty="0">
                          <a:latin typeface="Avenir LT Std 45 Book" panose="020B0502020203020204" pitchFamily="34" charset="0"/>
                        </a:rPr>
                        <a:t>Central Services </a:t>
                      </a:r>
                    </a:p>
                  </a:txBody>
                  <a:tcPr/>
                </a:tc>
                <a:tc>
                  <a:txBody>
                    <a:bodyPr/>
                    <a:lstStyle/>
                    <a:p>
                      <a:pPr algn="r"/>
                      <a:r>
                        <a:rPr lang="en-US" dirty="0">
                          <a:latin typeface="Avenir LT Std 45 Book" panose="020B0502020203020204" pitchFamily="34" charset="0"/>
                        </a:rPr>
                        <a:t>$20,966,819</a:t>
                      </a:r>
                    </a:p>
                  </a:txBody>
                  <a:tcPr/>
                </a:tc>
                <a:tc>
                  <a:txBody>
                    <a:bodyPr/>
                    <a:lstStyle/>
                    <a:p>
                      <a:pPr algn="r"/>
                      <a:r>
                        <a:rPr lang="en-US" dirty="0">
                          <a:latin typeface="Avenir LT Std 45 Book" panose="020B0502020203020204" pitchFamily="34" charset="0"/>
                        </a:rPr>
                        <a:t>$19,262,657</a:t>
                      </a:r>
                    </a:p>
                  </a:txBody>
                  <a:tcPr/>
                </a:tc>
                <a:extLst>
                  <a:ext uri="{0D108BD9-81ED-4DB2-BD59-A6C34878D82A}">
                    <a16:rowId xmlns:a16="http://schemas.microsoft.com/office/drawing/2014/main" val="10005"/>
                  </a:ext>
                </a:extLst>
              </a:tr>
              <a:tr h="432647">
                <a:tc>
                  <a:txBody>
                    <a:bodyPr/>
                    <a:lstStyle/>
                    <a:p>
                      <a:r>
                        <a:rPr lang="en-US" dirty="0">
                          <a:latin typeface="Avenir LT Std 45 Book" panose="020B0502020203020204" pitchFamily="34" charset="0"/>
                        </a:rPr>
                        <a:t>A1900’s</a:t>
                      </a:r>
                    </a:p>
                  </a:txBody>
                  <a:tcPr/>
                </a:tc>
                <a:tc>
                  <a:txBody>
                    <a:bodyPr/>
                    <a:lstStyle/>
                    <a:p>
                      <a:r>
                        <a:rPr lang="en-US" dirty="0">
                          <a:latin typeface="Avenir LT Std 45 Book" panose="020B0502020203020204" pitchFamily="34" charset="0"/>
                        </a:rPr>
                        <a:t>Special Items</a:t>
                      </a:r>
                    </a:p>
                  </a:txBody>
                  <a:tcPr/>
                </a:tc>
                <a:tc>
                  <a:txBody>
                    <a:bodyPr/>
                    <a:lstStyle/>
                    <a:p>
                      <a:pPr algn="r"/>
                      <a:r>
                        <a:rPr lang="en-US" dirty="0">
                          <a:latin typeface="Avenir LT Std 45 Book" panose="020B0502020203020204" pitchFamily="34" charset="0"/>
                        </a:rPr>
                        <a:t>$2,695,829</a:t>
                      </a:r>
                    </a:p>
                  </a:txBody>
                  <a:tcPr/>
                </a:tc>
                <a:tc>
                  <a:txBody>
                    <a:bodyPr/>
                    <a:lstStyle/>
                    <a:p>
                      <a:pPr algn="r"/>
                      <a:r>
                        <a:rPr lang="en-US" dirty="0">
                          <a:latin typeface="Avenir LT Std 45 Book" panose="020B0502020203020204" pitchFamily="34" charset="0"/>
                        </a:rPr>
                        <a:t>$2,353,560</a:t>
                      </a:r>
                    </a:p>
                  </a:txBody>
                  <a:tcPr/>
                </a:tc>
                <a:extLst>
                  <a:ext uri="{0D108BD9-81ED-4DB2-BD59-A6C34878D82A}">
                    <a16:rowId xmlns:a16="http://schemas.microsoft.com/office/drawing/2014/main" val="10006"/>
                  </a:ext>
                </a:extLst>
              </a:tr>
            </a:tbl>
          </a:graphicData>
        </a:graphic>
      </p:graphicFrame>
      <p:pic>
        <p:nvPicPr>
          <p:cNvPr id="3" name="Picture 2">
            <a:extLst>
              <a:ext uri="{FF2B5EF4-FFF2-40B4-BE49-F238E27FC236}">
                <a16:creationId xmlns:a16="http://schemas.microsoft.com/office/drawing/2014/main" id="{FE22516E-9354-4488-9369-26E2C2249E41}"/>
              </a:ext>
            </a:extLst>
          </p:cNvPr>
          <p:cNvPicPr>
            <a:picLocks noChangeAspect="1"/>
          </p:cNvPicPr>
          <p:nvPr/>
        </p:nvPicPr>
        <p:blipFill>
          <a:blip r:embed="rId2"/>
          <a:stretch>
            <a:fillRect/>
          </a:stretch>
        </p:blipFill>
        <p:spPr>
          <a:xfrm>
            <a:off x="5410200" y="1066800"/>
            <a:ext cx="3298664" cy="1431074"/>
          </a:xfrm>
          <a:prstGeom prst="rect">
            <a:avLst/>
          </a:prstGeom>
        </p:spPr>
      </p:pic>
    </p:spTree>
    <p:extLst>
      <p:ext uri="{BB962C8B-B14F-4D97-AF65-F5344CB8AC3E}">
        <p14:creationId xmlns:p14="http://schemas.microsoft.com/office/powerpoint/2010/main" val="24975814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3BAA339-4E6E-4062-B631-FC951FE0873E}"/>
              </a:ext>
            </a:extLst>
          </p:cNvPr>
          <p:cNvPicPr>
            <a:picLocks noChangeAspect="1"/>
          </p:cNvPicPr>
          <p:nvPr/>
        </p:nvPicPr>
        <p:blipFill>
          <a:blip r:embed="rId2"/>
          <a:stretch>
            <a:fillRect/>
          </a:stretch>
        </p:blipFill>
        <p:spPr>
          <a:xfrm>
            <a:off x="600112" y="1673200"/>
            <a:ext cx="7943776" cy="3511600"/>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8" name="Rectangle 7">
            <a:extLst>
              <a:ext uri="{FF2B5EF4-FFF2-40B4-BE49-F238E27FC236}">
                <a16:creationId xmlns:a16="http://schemas.microsoft.com/office/drawing/2014/main" id="{05D29B5D-0F1A-4C92-B2D4-C95FFD3114ED}"/>
              </a:ext>
            </a:extLst>
          </p:cNvPr>
          <p:cNvSpPr/>
          <p:nvPr/>
        </p:nvSpPr>
        <p:spPr bwMode="auto">
          <a:xfrm>
            <a:off x="507522" y="2853904"/>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035864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E9CFEA7F-FE74-41AE-939C-47CC30871D2D}"/>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5042715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Instructional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66758902"/>
              </p:ext>
            </p:extLst>
          </p:nvPr>
        </p:nvGraphicFramePr>
        <p:xfrm>
          <a:off x="533400" y="2590800"/>
          <a:ext cx="8001000" cy="3428999"/>
        </p:xfrm>
        <a:graphic>
          <a:graphicData uri="http://schemas.openxmlformats.org/drawingml/2006/table">
            <a:tbl>
              <a:tblPr firstRow="1" bandRow="1">
                <a:tableStyleId>{85BE263C-DBD7-4A20-BB59-AAB30ACAA65A}</a:tableStyleId>
              </a:tblPr>
              <a:tblGrid>
                <a:gridCol w="1165255">
                  <a:extLst>
                    <a:ext uri="{9D8B030D-6E8A-4147-A177-3AD203B41FA5}">
                      <a16:colId xmlns:a16="http://schemas.microsoft.com/office/drawing/2014/main" val="20000"/>
                    </a:ext>
                  </a:extLst>
                </a:gridCol>
                <a:gridCol w="3099014">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793631">
                  <a:extLst>
                    <a:ext uri="{9D8B030D-6E8A-4147-A177-3AD203B41FA5}">
                      <a16:colId xmlns:a16="http://schemas.microsoft.com/office/drawing/2014/main" val="20003"/>
                    </a:ext>
                  </a:extLst>
                </a:gridCol>
              </a:tblGrid>
              <a:tr h="576686">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2023-24</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76011">
                <a:tc>
                  <a:txBody>
                    <a:bodyPr/>
                    <a:lstStyle/>
                    <a:p>
                      <a:r>
                        <a:rPr lang="en-US" sz="1600" dirty="0">
                          <a:latin typeface="Avenir LT Std 45 Book" panose="020B0502020203020204" pitchFamily="34" charset="0"/>
                        </a:rPr>
                        <a:t>A2000’s</a:t>
                      </a:r>
                    </a:p>
                  </a:txBody>
                  <a:tcPr/>
                </a:tc>
                <a:tc>
                  <a:txBody>
                    <a:bodyPr/>
                    <a:lstStyle/>
                    <a:p>
                      <a:r>
                        <a:rPr lang="en-US" sz="1600" dirty="0">
                          <a:latin typeface="Avenir LT Std 45 Book" panose="020B0502020203020204" pitchFamily="34" charset="0"/>
                        </a:rPr>
                        <a:t>Instructional Administration </a:t>
                      </a:r>
                      <a:br>
                        <a:rPr lang="en-US" sz="1600" dirty="0">
                          <a:latin typeface="Avenir LT Std 45 Book" panose="020B0502020203020204" pitchFamily="34" charset="0"/>
                        </a:rPr>
                      </a:br>
                      <a:r>
                        <a:rPr lang="en-US" sz="1600" dirty="0">
                          <a:latin typeface="Avenir LT Std 45 Book" panose="020B0502020203020204" pitchFamily="34" charset="0"/>
                        </a:rPr>
                        <a:t>&amp; Professional Development</a:t>
                      </a:r>
                    </a:p>
                  </a:txBody>
                  <a:tcPr/>
                </a:tc>
                <a:tc>
                  <a:txBody>
                    <a:bodyPr/>
                    <a:lstStyle/>
                    <a:p>
                      <a:pPr algn="r"/>
                      <a:r>
                        <a:rPr lang="en-US" sz="1600" dirty="0">
                          <a:latin typeface="Avenir LT Std 45 Book" panose="020B0502020203020204" pitchFamily="34" charset="0"/>
                        </a:rPr>
                        <a:t>$9,472,274</a:t>
                      </a:r>
                    </a:p>
                  </a:txBody>
                  <a:tcPr/>
                </a:tc>
                <a:tc>
                  <a:txBody>
                    <a:bodyPr/>
                    <a:lstStyle/>
                    <a:p>
                      <a:pPr algn="r"/>
                      <a:r>
                        <a:rPr lang="en-US" sz="1600" dirty="0">
                          <a:latin typeface="Avenir LT Std 45 Book" panose="020B0502020203020204" pitchFamily="34" charset="0"/>
                        </a:rPr>
                        <a:t>$9,435,131</a:t>
                      </a:r>
                    </a:p>
                  </a:txBody>
                  <a:tcPr/>
                </a:tc>
                <a:extLst>
                  <a:ext uri="{0D108BD9-81ED-4DB2-BD59-A6C34878D82A}">
                    <a16:rowId xmlns:a16="http://schemas.microsoft.com/office/drawing/2014/main" val="10001"/>
                  </a:ext>
                </a:extLst>
              </a:tr>
              <a:tr h="613454">
                <a:tc>
                  <a:txBody>
                    <a:bodyPr/>
                    <a:lstStyle/>
                    <a:p>
                      <a:r>
                        <a:rPr lang="en-US" sz="1600" dirty="0">
                          <a:latin typeface="Avenir LT Std 45 Book" panose="020B0502020203020204" pitchFamily="34" charset="0"/>
                        </a:rPr>
                        <a:t>A2100’s </a:t>
                      </a:r>
                      <a:br>
                        <a:rPr lang="en-US" sz="1600" dirty="0">
                          <a:latin typeface="Avenir LT Std 45 Book" panose="020B0502020203020204" pitchFamily="34" charset="0"/>
                        </a:rPr>
                      </a:br>
                      <a:r>
                        <a:rPr lang="en-US" sz="1200" dirty="0">
                          <a:latin typeface="Avenir LT Std 45 Book" panose="020B0502020203020204" pitchFamily="34" charset="0"/>
                        </a:rPr>
                        <a:t>to</a:t>
                      </a:r>
                      <a:r>
                        <a:rPr lang="en-US" sz="1100" dirty="0">
                          <a:latin typeface="Avenir LT Std 45 Book" panose="020B0502020203020204" pitchFamily="34" charset="0"/>
                        </a:rPr>
                        <a:t> </a:t>
                      </a:r>
                      <a:r>
                        <a:rPr lang="en-US" sz="1600" dirty="0">
                          <a:latin typeface="Avenir LT Std 45 Book" panose="020B0502020203020204" pitchFamily="34" charset="0"/>
                        </a:rPr>
                        <a:t>A2200’s</a:t>
                      </a:r>
                    </a:p>
                  </a:txBody>
                  <a:tcPr/>
                </a:tc>
                <a:tc>
                  <a:txBody>
                    <a:bodyPr/>
                    <a:lstStyle/>
                    <a:p>
                      <a:r>
                        <a:rPr lang="en-US" sz="1600" dirty="0">
                          <a:latin typeface="Avenir LT Std 45 Book" panose="020B0502020203020204" pitchFamily="34" charset="0"/>
                        </a:rPr>
                        <a:t>Teaching – Regular School</a:t>
                      </a:r>
                    </a:p>
                  </a:txBody>
                  <a:tcPr/>
                </a:tc>
                <a:tc>
                  <a:txBody>
                    <a:bodyPr/>
                    <a:lstStyle/>
                    <a:p>
                      <a:pPr algn="r"/>
                      <a:r>
                        <a:rPr lang="en-US" sz="1600" dirty="0">
                          <a:latin typeface="Avenir LT Std 45 Book" panose="020B0502020203020204" pitchFamily="34" charset="0"/>
                        </a:rPr>
                        <a:t>$131,905,591</a:t>
                      </a:r>
                    </a:p>
                  </a:txBody>
                  <a:tcPr/>
                </a:tc>
                <a:tc>
                  <a:txBody>
                    <a:bodyPr/>
                    <a:lstStyle/>
                    <a:p>
                      <a:pPr algn="r"/>
                      <a:r>
                        <a:rPr lang="en-US" sz="1600" dirty="0">
                          <a:latin typeface="Avenir LT Std 45 Book" panose="020B0502020203020204" pitchFamily="34" charset="0"/>
                        </a:rPr>
                        <a:t>$129,060,442</a:t>
                      </a:r>
                    </a:p>
                  </a:txBody>
                  <a:tcPr/>
                </a:tc>
                <a:extLst>
                  <a:ext uri="{0D108BD9-81ED-4DB2-BD59-A6C34878D82A}">
                    <a16:rowId xmlns:a16="http://schemas.microsoft.com/office/drawing/2014/main" val="10002"/>
                  </a:ext>
                </a:extLst>
              </a:tr>
              <a:tr h="511212">
                <a:tc>
                  <a:txBody>
                    <a:bodyPr/>
                    <a:lstStyle/>
                    <a:p>
                      <a:r>
                        <a:rPr lang="en-US" sz="1600" dirty="0">
                          <a:latin typeface="Avenir LT Std 45 Book" panose="020B0502020203020204" pitchFamily="34" charset="0"/>
                        </a:rPr>
                        <a:t>A2300’s</a:t>
                      </a:r>
                    </a:p>
                  </a:txBody>
                  <a:tcPr/>
                </a:tc>
                <a:tc>
                  <a:txBody>
                    <a:bodyPr/>
                    <a:lstStyle/>
                    <a:p>
                      <a:r>
                        <a:rPr lang="en-US" sz="1600" dirty="0">
                          <a:latin typeface="Avenir LT Std 45 Book" panose="020B0502020203020204" pitchFamily="34" charset="0"/>
                        </a:rPr>
                        <a:t>Teaching – Special Schools</a:t>
                      </a:r>
                    </a:p>
                  </a:txBody>
                  <a:tcPr/>
                </a:tc>
                <a:tc>
                  <a:txBody>
                    <a:bodyPr/>
                    <a:lstStyle/>
                    <a:p>
                      <a:pPr algn="r"/>
                      <a:r>
                        <a:rPr lang="en-US" sz="1600" dirty="0">
                          <a:latin typeface="Avenir LT Std 45 Book" panose="020B0502020203020204" pitchFamily="34" charset="0"/>
                        </a:rPr>
                        <a:t>$336,500</a:t>
                      </a:r>
                    </a:p>
                  </a:txBody>
                  <a:tcPr/>
                </a:tc>
                <a:tc>
                  <a:txBody>
                    <a:bodyPr/>
                    <a:lstStyle/>
                    <a:p>
                      <a:pPr algn="r"/>
                      <a:r>
                        <a:rPr lang="en-US" sz="1600" dirty="0">
                          <a:latin typeface="Avenir LT Std 45 Book" panose="020B0502020203020204" pitchFamily="34" charset="0"/>
                        </a:rPr>
                        <a:t>$334,000</a:t>
                      </a:r>
                    </a:p>
                  </a:txBody>
                  <a:tcPr/>
                </a:tc>
                <a:extLst>
                  <a:ext uri="{0D108BD9-81ED-4DB2-BD59-A6C34878D82A}">
                    <a16:rowId xmlns:a16="http://schemas.microsoft.com/office/drawing/2014/main" val="10003"/>
                  </a:ext>
                </a:extLst>
              </a:tr>
              <a:tr h="613454">
                <a:tc>
                  <a:txBody>
                    <a:bodyPr/>
                    <a:lstStyle/>
                    <a:p>
                      <a:r>
                        <a:rPr lang="en-US" sz="1600" dirty="0">
                          <a:latin typeface="Avenir LT Std 45 Book" panose="020B0502020203020204" pitchFamily="34" charset="0"/>
                        </a:rPr>
                        <a:t>A2600’s</a:t>
                      </a:r>
                    </a:p>
                  </a:txBody>
                  <a:tcPr/>
                </a:tc>
                <a:tc>
                  <a:txBody>
                    <a:bodyPr/>
                    <a:lstStyle/>
                    <a:p>
                      <a:r>
                        <a:rPr lang="en-US" sz="1600" dirty="0">
                          <a:latin typeface="Avenir LT Std 45 Book" panose="020B0502020203020204" pitchFamily="34" charset="0"/>
                        </a:rPr>
                        <a:t>School Library and Instructional Technology</a:t>
                      </a:r>
                    </a:p>
                  </a:txBody>
                  <a:tcPr/>
                </a:tc>
                <a:tc>
                  <a:txBody>
                    <a:bodyPr/>
                    <a:lstStyle/>
                    <a:p>
                      <a:pPr algn="r"/>
                      <a:r>
                        <a:rPr lang="en-US" sz="1600" dirty="0">
                          <a:latin typeface="Avenir LT Std 45 Book" panose="020B0502020203020204" pitchFamily="34" charset="0"/>
                        </a:rPr>
                        <a:t>$5,440,333</a:t>
                      </a:r>
                    </a:p>
                  </a:txBody>
                  <a:tcPr/>
                </a:tc>
                <a:tc>
                  <a:txBody>
                    <a:bodyPr/>
                    <a:lstStyle/>
                    <a:p>
                      <a:pPr algn="r"/>
                      <a:r>
                        <a:rPr lang="en-US" sz="1600" dirty="0">
                          <a:latin typeface="Avenir LT Std 45 Book" panose="020B0502020203020204" pitchFamily="34" charset="0"/>
                        </a:rPr>
                        <a:t>$5,287,566</a:t>
                      </a:r>
                    </a:p>
                  </a:txBody>
                  <a:tcPr/>
                </a:tc>
                <a:extLst>
                  <a:ext uri="{0D108BD9-81ED-4DB2-BD59-A6C34878D82A}">
                    <a16:rowId xmlns:a16="http://schemas.microsoft.com/office/drawing/2014/main" val="10004"/>
                  </a:ext>
                </a:extLst>
              </a:tr>
              <a:tr h="438182">
                <a:tc>
                  <a:txBody>
                    <a:bodyPr/>
                    <a:lstStyle/>
                    <a:p>
                      <a:r>
                        <a:rPr lang="en-US" sz="1600" dirty="0">
                          <a:latin typeface="Avenir LT Std 45 Book" panose="020B0502020203020204" pitchFamily="34" charset="0"/>
                        </a:rPr>
                        <a:t>A2800’s</a:t>
                      </a:r>
                    </a:p>
                  </a:txBody>
                  <a:tcPr/>
                </a:tc>
                <a:tc>
                  <a:txBody>
                    <a:bodyPr/>
                    <a:lstStyle/>
                    <a:p>
                      <a:r>
                        <a:rPr lang="en-US" sz="1600" dirty="0">
                          <a:latin typeface="Avenir LT Std 45 Book" panose="020B0502020203020204" pitchFamily="34" charset="0"/>
                        </a:rPr>
                        <a:t>Pupil</a:t>
                      </a:r>
                      <a:r>
                        <a:rPr lang="en-US" sz="1600" baseline="0" dirty="0">
                          <a:latin typeface="Avenir LT Std 45 Book" panose="020B0502020203020204" pitchFamily="34" charset="0"/>
                        </a:rPr>
                        <a:t> </a:t>
                      </a:r>
                      <a:r>
                        <a:rPr lang="en-US" sz="1600" dirty="0">
                          <a:latin typeface="Avenir LT Std 45 Book" panose="020B0502020203020204" pitchFamily="34" charset="0"/>
                        </a:rPr>
                        <a:t>Services </a:t>
                      </a:r>
                    </a:p>
                  </a:txBody>
                  <a:tcPr/>
                </a:tc>
                <a:tc>
                  <a:txBody>
                    <a:bodyPr/>
                    <a:lstStyle/>
                    <a:p>
                      <a:pPr algn="r"/>
                      <a:r>
                        <a:rPr lang="en-US" sz="1600" dirty="0">
                          <a:latin typeface="Avenir LT Std 45 Book" panose="020B0502020203020204" pitchFamily="34" charset="0"/>
                        </a:rPr>
                        <a:t>$13,606,664</a:t>
                      </a:r>
                    </a:p>
                  </a:txBody>
                  <a:tcPr/>
                </a:tc>
                <a:tc>
                  <a:txBody>
                    <a:bodyPr/>
                    <a:lstStyle/>
                    <a:p>
                      <a:pPr algn="r"/>
                      <a:r>
                        <a:rPr lang="en-US" sz="1600" dirty="0">
                          <a:latin typeface="Avenir LT Std 45 Book" panose="020B0502020203020204" pitchFamily="34" charset="0"/>
                        </a:rPr>
                        <a:t>$13,450,417</a:t>
                      </a:r>
                    </a:p>
                  </a:txBody>
                  <a:tcPr/>
                </a:tc>
                <a:extLst>
                  <a:ext uri="{0D108BD9-81ED-4DB2-BD59-A6C34878D82A}">
                    <a16:rowId xmlns:a16="http://schemas.microsoft.com/office/drawing/2014/main" val="10005"/>
                  </a:ext>
                </a:extLst>
              </a:tr>
            </a:tbl>
          </a:graphicData>
        </a:graphic>
      </p:graphicFrame>
      <p:pic>
        <p:nvPicPr>
          <p:cNvPr id="4" name="Picture 3">
            <a:extLst>
              <a:ext uri="{FF2B5EF4-FFF2-40B4-BE49-F238E27FC236}">
                <a16:creationId xmlns:a16="http://schemas.microsoft.com/office/drawing/2014/main" id="{FA1709CE-B0FB-40F9-BC3D-1D0D45B9168A}"/>
              </a:ext>
            </a:extLst>
          </p:cNvPr>
          <p:cNvPicPr>
            <a:picLocks noChangeAspect="1"/>
          </p:cNvPicPr>
          <p:nvPr/>
        </p:nvPicPr>
        <p:blipFill>
          <a:blip r:embed="rId2"/>
          <a:stretch>
            <a:fillRect/>
          </a:stretch>
        </p:blipFill>
        <p:spPr>
          <a:xfrm>
            <a:off x="5257800" y="1066800"/>
            <a:ext cx="3292191" cy="1428266"/>
          </a:xfrm>
          <a:prstGeom prst="rect">
            <a:avLst/>
          </a:prstGeom>
        </p:spPr>
      </p:pic>
    </p:spTree>
    <p:extLst>
      <p:ext uri="{BB962C8B-B14F-4D97-AF65-F5344CB8AC3E}">
        <p14:creationId xmlns:p14="http://schemas.microsoft.com/office/powerpoint/2010/main" val="2901724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71FFD-45B4-47DE-9523-7F9822460397}"/>
              </a:ext>
            </a:extLst>
          </p:cNvPr>
          <p:cNvPicPr>
            <a:picLocks noChangeAspect="1"/>
          </p:cNvPicPr>
          <p:nvPr/>
        </p:nvPicPr>
        <p:blipFill>
          <a:blip r:embed="rId2"/>
          <a:stretch>
            <a:fillRect/>
          </a:stretch>
        </p:blipFill>
        <p:spPr>
          <a:xfrm>
            <a:off x="660727" y="1670151"/>
            <a:ext cx="7949873"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8" name="Rectangle 7">
            <a:extLst>
              <a:ext uri="{FF2B5EF4-FFF2-40B4-BE49-F238E27FC236}">
                <a16:creationId xmlns:a16="http://schemas.microsoft.com/office/drawing/2014/main" id="{05D29B5D-0F1A-4C92-B2D4-C95FFD3114ED}"/>
              </a:ext>
            </a:extLst>
          </p:cNvPr>
          <p:cNvSpPr/>
          <p:nvPr/>
        </p:nvSpPr>
        <p:spPr bwMode="auto">
          <a:xfrm>
            <a:off x="576530" y="333114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574207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Picture 3">
            <a:extLst>
              <a:ext uri="{FF2B5EF4-FFF2-40B4-BE49-F238E27FC236}">
                <a16:creationId xmlns:a16="http://schemas.microsoft.com/office/drawing/2014/main" id="{8089ADD3-B80F-46A5-89E5-E700BA1EE1C4}"/>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4063412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40760482"/>
              </p:ext>
            </p:extLst>
          </p:nvPr>
        </p:nvGraphicFramePr>
        <p:xfrm>
          <a:off x="762000" y="2743200"/>
          <a:ext cx="7772400" cy="2566071"/>
        </p:xfrm>
        <a:graphic>
          <a:graphicData uri="http://schemas.openxmlformats.org/drawingml/2006/table">
            <a:tbl>
              <a:tblPr firstRow="1" bandRow="1">
                <a:tableStyleId>{85BE263C-DBD7-4A20-BB59-AAB30ACAA65A}</a:tableStyleId>
              </a:tblPr>
              <a:tblGrid>
                <a:gridCol w="1154157">
                  <a:extLst>
                    <a:ext uri="{9D8B030D-6E8A-4147-A177-3AD203B41FA5}">
                      <a16:colId xmlns:a16="http://schemas.microsoft.com/office/drawing/2014/main" val="20000"/>
                    </a:ext>
                  </a:extLst>
                </a:gridCol>
                <a:gridCol w="2818403">
                  <a:extLst>
                    <a:ext uri="{9D8B030D-6E8A-4147-A177-3AD203B41FA5}">
                      <a16:colId xmlns:a16="http://schemas.microsoft.com/office/drawing/2014/main" val="20001"/>
                    </a:ext>
                  </a:extLst>
                </a:gridCol>
                <a:gridCol w="1899920">
                  <a:extLst>
                    <a:ext uri="{9D8B030D-6E8A-4147-A177-3AD203B41FA5}">
                      <a16:colId xmlns:a16="http://schemas.microsoft.com/office/drawing/2014/main" val="20002"/>
                    </a:ext>
                  </a:extLst>
                </a:gridCol>
                <a:gridCol w="1899920">
                  <a:extLst>
                    <a:ext uri="{9D8B030D-6E8A-4147-A177-3AD203B41FA5}">
                      <a16:colId xmlns:a16="http://schemas.microsoft.com/office/drawing/2014/main" val="20003"/>
                    </a:ext>
                  </a:extLst>
                </a:gridCol>
              </a:tblGrid>
              <a:tr h="737716">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81534">
                <a:tc>
                  <a:txBody>
                    <a:bodyPr/>
                    <a:lstStyle/>
                    <a:p>
                      <a:r>
                        <a:rPr lang="en-US" sz="1600" dirty="0">
                          <a:latin typeface="Avenir LT Std 45 Book" panose="020B0502020203020204" pitchFamily="34" charset="0"/>
                        </a:rPr>
                        <a:t>A5510’s</a:t>
                      </a:r>
                    </a:p>
                  </a:txBody>
                  <a:tcPr/>
                </a:tc>
                <a:tc>
                  <a:txBody>
                    <a:bodyPr/>
                    <a:lstStyle/>
                    <a:p>
                      <a:r>
                        <a:rPr lang="en-US" sz="1600" dirty="0">
                          <a:latin typeface="Avenir LT Std 45 Book" panose="020B0502020203020204" pitchFamily="34" charset="0"/>
                        </a:rPr>
                        <a:t>District-Owned Transportation Service</a:t>
                      </a:r>
                    </a:p>
                  </a:txBody>
                  <a:tcPr/>
                </a:tc>
                <a:tc>
                  <a:txBody>
                    <a:bodyPr/>
                    <a:lstStyle/>
                    <a:p>
                      <a:pPr algn="r"/>
                      <a:r>
                        <a:rPr lang="en-US" sz="1600" dirty="0">
                          <a:latin typeface="Avenir LT Std 45 Book" panose="020B0502020203020204" pitchFamily="34" charset="0"/>
                        </a:rPr>
                        <a:t>$6,375,929</a:t>
                      </a:r>
                    </a:p>
                  </a:txBody>
                  <a:tcPr/>
                </a:tc>
                <a:tc>
                  <a:txBody>
                    <a:bodyPr/>
                    <a:lstStyle/>
                    <a:p>
                      <a:pPr algn="r"/>
                      <a:r>
                        <a:rPr lang="en-US" sz="1600" dirty="0">
                          <a:latin typeface="Avenir LT Std 45 Book" panose="020B0502020203020204" pitchFamily="34" charset="0"/>
                        </a:rPr>
                        <a:t>$5,859,334</a:t>
                      </a:r>
                    </a:p>
                  </a:txBody>
                  <a:tcPr/>
                </a:tc>
                <a:extLst>
                  <a:ext uri="{0D108BD9-81ED-4DB2-BD59-A6C34878D82A}">
                    <a16:rowId xmlns:a16="http://schemas.microsoft.com/office/drawing/2014/main" val="10001"/>
                  </a:ext>
                </a:extLst>
              </a:tr>
              <a:tr h="567701">
                <a:tc>
                  <a:txBody>
                    <a:bodyPr/>
                    <a:lstStyle/>
                    <a:p>
                      <a:r>
                        <a:rPr lang="en-US" sz="1600" dirty="0">
                          <a:latin typeface="Avenir LT Std 45 Book" panose="020B0502020203020204" pitchFamily="34" charset="0"/>
                        </a:rPr>
                        <a:t>A5530’s</a:t>
                      </a:r>
                    </a:p>
                  </a:txBody>
                  <a:tcPr/>
                </a:tc>
                <a:tc>
                  <a:txBody>
                    <a:bodyPr/>
                    <a:lstStyle/>
                    <a:p>
                      <a:r>
                        <a:rPr lang="en-US" sz="1600" dirty="0">
                          <a:latin typeface="Avenir LT Std 45 Book" panose="020B0502020203020204" pitchFamily="34" charset="0"/>
                        </a:rPr>
                        <a:t>Garage</a:t>
                      </a:r>
                      <a:r>
                        <a:rPr lang="en-US" sz="1600" baseline="0" dirty="0">
                          <a:latin typeface="Avenir LT Std 45 Book" panose="020B0502020203020204" pitchFamily="34" charset="0"/>
                        </a:rPr>
                        <a:t> Building</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$139,811</a:t>
                      </a:r>
                    </a:p>
                  </a:txBody>
                  <a:tcPr/>
                </a:tc>
                <a:tc>
                  <a:txBody>
                    <a:bodyPr/>
                    <a:lstStyle/>
                    <a:p>
                      <a:pPr algn="r"/>
                      <a:r>
                        <a:rPr lang="en-US" sz="1600" dirty="0">
                          <a:latin typeface="Avenir LT Std 45 Book" panose="020B0502020203020204" pitchFamily="34" charset="0"/>
                        </a:rPr>
                        <a:t>$132,271</a:t>
                      </a:r>
                    </a:p>
                  </a:txBody>
                  <a:tcPr/>
                </a:tc>
                <a:extLst>
                  <a:ext uri="{0D108BD9-81ED-4DB2-BD59-A6C34878D82A}">
                    <a16:rowId xmlns:a16="http://schemas.microsoft.com/office/drawing/2014/main" val="10002"/>
                  </a:ext>
                </a:extLst>
              </a:tr>
              <a:tr h="558129">
                <a:tc>
                  <a:txBody>
                    <a:bodyPr/>
                    <a:lstStyle/>
                    <a:p>
                      <a:r>
                        <a:rPr lang="en-US" sz="1600" dirty="0">
                          <a:latin typeface="Avenir LT Std 45 Book" panose="020B0502020203020204" pitchFamily="34" charset="0"/>
                        </a:rPr>
                        <a:t>A5540</a:t>
                      </a:r>
                      <a:r>
                        <a:rPr lang="en-US" sz="1600" baseline="0" dirty="0">
                          <a:latin typeface="Avenir LT Std 45 Book" panose="020B0502020203020204" pitchFamily="34" charset="0"/>
                        </a:rPr>
                        <a:t> </a:t>
                      </a:r>
                      <a:r>
                        <a:rPr lang="en-US" sz="1200" baseline="0" dirty="0">
                          <a:latin typeface="Avenir LT Std 45 Book" panose="020B0502020203020204" pitchFamily="34" charset="0"/>
                        </a:rPr>
                        <a:t>and </a:t>
                      </a:r>
                      <a:r>
                        <a:rPr lang="en-US" sz="1600" dirty="0">
                          <a:latin typeface="Avenir LT Std 45 Book" panose="020B0502020203020204" pitchFamily="34" charset="0"/>
                        </a:rPr>
                        <a:t>5581</a:t>
                      </a:r>
                    </a:p>
                  </a:txBody>
                  <a:tcPr/>
                </a:tc>
                <a:tc>
                  <a:txBody>
                    <a:bodyPr/>
                    <a:lstStyle/>
                    <a:p>
                      <a:r>
                        <a:rPr lang="en-US" sz="1600" dirty="0">
                          <a:latin typeface="Avenir LT Std 45 Book" panose="020B0502020203020204" pitchFamily="34" charset="0"/>
                        </a:rPr>
                        <a:t>Contract</a:t>
                      </a:r>
                      <a:r>
                        <a:rPr lang="en-US" sz="1600" baseline="0" dirty="0">
                          <a:latin typeface="Avenir LT Std 45 Book" panose="020B0502020203020204" pitchFamily="34" charset="0"/>
                        </a:rPr>
                        <a:t> Transportation</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$12,400,000</a:t>
                      </a:r>
                    </a:p>
                  </a:txBody>
                  <a:tcPr/>
                </a:tc>
                <a:tc>
                  <a:txBody>
                    <a:bodyPr/>
                    <a:lstStyle/>
                    <a:p>
                      <a:pPr algn="r"/>
                      <a:r>
                        <a:rPr lang="en-US" sz="1600" dirty="0">
                          <a:latin typeface="Avenir LT Std 45 Book" panose="020B0502020203020204" pitchFamily="34" charset="0"/>
                        </a:rPr>
                        <a:t>$12,250,000</a:t>
                      </a:r>
                    </a:p>
                  </a:txBody>
                  <a:tcPr/>
                </a:tc>
                <a:extLst>
                  <a:ext uri="{0D108BD9-81ED-4DB2-BD59-A6C34878D82A}">
                    <a16:rowId xmlns:a16="http://schemas.microsoft.com/office/drawing/2014/main" val="10003"/>
                  </a:ext>
                </a:extLst>
              </a:tr>
            </a:tbl>
          </a:graphicData>
        </a:graphic>
      </p:graphicFrame>
      <p:sp>
        <p:nvSpPr>
          <p:cNvPr id="4" name="TextBox 3"/>
          <p:cNvSpPr txBox="1"/>
          <p:nvPr/>
        </p:nvSpPr>
        <p:spPr>
          <a:xfrm>
            <a:off x="762000" y="5410200"/>
            <a:ext cx="5334000" cy="646331"/>
          </a:xfrm>
          <a:prstGeom prst="rect">
            <a:avLst/>
          </a:prstGeom>
          <a:noFill/>
        </p:spPr>
        <p:txBody>
          <a:bodyPr wrap="square" rtlCol="0">
            <a:spAutoFit/>
          </a:bodyPr>
          <a:lstStyle/>
          <a:p>
            <a:r>
              <a:rPr lang="en-US" sz="1200" dirty="0">
                <a:solidFill>
                  <a:schemeClr val="tx1"/>
                </a:solidFill>
                <a:latin typeface="Avenir LT Std 45 Book" panose="020B0502020203020204" pitchFamily="34" charset="0"/>
              </a:rPr>
              <a:t>The Contract Transportation appropriation reflects the projected cost of the fourth year of a five year transportation contract, the total five year cost of which is estimated at $72,596,031.</a:t>
            </a:r>
          </a:p>
        </p:txBody>
      </p:sp>
      <p:pic>
        <p:nvPicPr>
          <p:cNvPr id="5" name="Picture 4">
            <a:extLst>
              <a:ext uri="{FF2B5EF4-FFF2-40B4-BE49-F238E27FC236}">
                <a16:creationId xmlns:a16="http://schemas.microsoft.com/office/drawing/2014/main" id="{BE70D309-0C94-4D10-A215-923D97A77637}"/>
              </a:ext>
            </a:extLst>
          </p:cNvPr>
          <p:cNvPicPr>
            <a:picLocks noChangeAspect="1"/>
          </p:cNvPicPr>
          <p:nvPr/>
        </p:nvPicPr>
        <p:blipFill>
          <a:blip r:embed="rId2"/>
          <a:stretch>
            <a:fillRect/>
          </a:stretch>
        </p:blipFill>
        <p:spPr>
          <a:xfrm>
            <a:off x="5029200" y="1109002"/>
            <a:ext cx="3538270" cy="1535023"/>
          </a:xfrm>
          <a:prstGeom prst="rect">
            <a:avLst/>
          </a:prstGeom>
        </p:spPr>
      </p:pic>
    </p:spTree>
    <p:extLst>
      <p:ext uri="{BB962C8B-B14F-4D97-AF65-F5344CB8AC3E}">
        <p14:creationId xmlns:p14="http://schemas.microsoft.com/office/powerpoint/2010/main" val="3075706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EE32EA-DE67-4949-AB93-1A0C0AFB8B93}"/>
              </a:ext>
            </a:extLst>
          </p:cNvPr>
          <p:cNvPicPr>
            <a:picLocks noChangeAspect="1"/>
          </p:cNvPicPr>
          <p:nvPr/>
        </p:nvPicPr>
        <p:blipFill>
          <a:blip r:embed="rId2"/>
          <a:stretch>
            <a:fillRect/>
          </a:stretch>
        </p:blipFill>
        <p:spPr>
          <a:xfrm>
            <a:off x="654630" y="1670151"/>
            <a:ext cx="7955970"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4" name="Rectangle 3">
            <a:extLst>
              <a:ext uri="{FF2B5EF4-FFF2-40B4-BE49-F238E27FC236}">
                <a16:creationId xmlns:a16="http://schemas.microsoft.com/office/drawing/2014/main" id="{BEFEFBAD-AF9D-4928-92A0-184BC2ED7CF5}"/>
              </a:ext>
            </a:extLst>
          </p:cNvPr>
          <p:cNvSpPr/>
          <p:nvPr/>
        </p:nvSpPr>
        <p:spPr bwMode="auto">
          <a:xfrm>
            <a:off x="575096" y="3777345"/>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089171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2A0613AA-7195-4F84-8737-6D0E7F44CE8C}"/>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1128996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Community Recreation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87294576"/>
              </p:ext>
            </p:extLst>
          </p:nvPr>
        </p:nvGraphicFramePr>
        <p:xfrm>
          <a:off x="685800" y="2971800"/>
          <a:ext cx="7848600" cy="1676400"/>
        </p:xfrm>
        <a:graphic>
          <a:graphicData uri="http://schemas.openxmlformats.org/drawingml/2006/table">
            <a:tbl>
              <a:tblPr firstRow="1" bandRow="1">
                <a:tableStyleId>{85BE263C-DBD7-4A20-BB59-AAB30ACAA65A}</a:tableStyleId>
              </a:tblPr>
              <a:tblGrid>
                <a:gridCol w="1165472">
                  <a:extLst>
                    <a:ext uri="{9D8B030D-6E8A-4147-A177-3AD203B41FA5}">
                      <a16:colId xmlns:a16="http://schemas.microsoft.com/office/drawing/2014/main" val="20000"/>
                    </a:ext>
                  </a:extLst>
                </a:gridCol>
                <a:gridCol w="2846034">
                  <a:extLst>
                    <a:ext uri="{9D8B030D-6E8A-4147-A177-3AD203B41FA5}">
                      <a16:colId xmlns:a16="http://schemas.microsoft.com/office/drawing/2014/main" val="20001"/>
                    </a:ext>
                  </a:extLst>
                </a:gridCol>
                <a:gridCol w="1918547">
                  <a:extLst>
                    <a:ext uri="{9D8B030D-6E8A-4147-A177-3AD203B41FA5}">
                      <a16:colId xmlns:a16="http://schemas.microsoft.com/office/drawing/2014/main" val="20002"/>
                    </a:ext>
                  </a:extLst>
                </a:gridCol>
                <a:gridCol w="1918547">
                  <a:extLst>
                    <a:ext uri="{9D8B030D-6E8A-4147-A177-3AD203B41FA5}">
                      <a16:colId xmlns:a16="http://schemas.microsoft.com/office/drawing/2014/main" val="20003"/>
                    </a:ext>
                  </a:extLst>
                </a:gridCol>
              </a:tblGrid>
              <a:tr h="904875">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771525">
                <a:tc>
                  <a:txBody>
                    <a:bodyPr/>
                    <a:lstStyle/>
                    <a:p>
                      <a:r>
                        <a:rPr lang="en-US" dirty="0">
                          <a:latin typeface="Avenir LT Std 45 Book" panose="020B0502020203020204" pitchFamily="34" charset="0"/>
                        </a:rPr>
                        <a:t>A7140</a:t>
                      </a:r>
                    </a:p>
                  </a:txBody>
                  <a:tcPr/>
                </a:tc>
                <a:tc>
                  <a:txBody>
                    <a:bodyPr/>
                    <a:lstStyle/>
                    <a:p>
                      <a:r>
                        <a:rPr lang="en-US" dirty="0">
                          <a:latin typeface="Avenir LT Std 45 Book" panose="020B0502020203020204" pitchFamily="34" charset="0"/>
                        </a:rPr>
                        <a:t>Community Recreation/ Natatorium</a:t>
                      </a:r>
                    </a:p>
                  </a:txBody>
                  <a:tcPr/>
                </a:tc>
                <a:tc>
                  <a:txBody>
                    <a:bodyPr/>
                    <a:lstStyle/>
                    <a:p>
                      <a:pPr algn="r"/>
                      <a:r>
                        <a:rPr lang="en-US" dirty="0">
                          <a:latin typeface="Avenir LT Std 45 Book" panose="020B0502020203020204" pitchFamily="34" charset="0"/>
                        </a:rPr>
                        <a:t>$111,400</a:t>
                      </a:r>
                    </a:p>
                  </a:txBody>
                  <a:tcPr/>
                </a:tc>
                <a:tc>
                  <a:txBody>
                    <a:bodyPr/>
                    <a:lstStyle/>
                    <a:p>
                      <a:pPr algn="r"/>
                      <a:r>
                        <a:rPr lang="en-US" dirty="0">
                          <a:latin typeface="Avenir LT Std 45 Book" panose="020B0502020203020204" pitchFamily="34" charset="0"/>
                        </a:rPr>
                        <a:t>$101,400</a:t>
                      </a:r>
                    </a:p>
                  </a:txBody>
                  <a:tcP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C6647E1B-29E6-47A0-9F55-0C6DDC2DB19C}"/>
              </a:ext>
            </a:extLst>
          </p:cNvPr>
          <p:cNvPicPr>
            <a:picLocks noChangeAspect="1"/>
          </p:cNvPicPr>
          <p:nvPr/>
        </p:nvPicPr>
        <p:blipFill>
          <a:blip r:embed="rId2"/>
          <a:stretch>
            <a:fillRect/>
          </a:stretch>
        </p:blipFill>
        <p:spPr>
          <a:xfrm>
            <a:off x="4800600" y="1143000"/>
            <a:ext cx="3726150" cy="1616533"/>
          </a:xfrm>
          <a:prstGeom prst="rect">
            <a:avLst/>
          </a:prstGeom>
        </p:spPr>
      </p:pic>
    </p:spTree>
    <p:extLst>
      <p:ext uri="{BB962C8B-B14F-4D97-AF65-F5344CB8AC3E}">
        <p14:creationId xmlns:p14="http://schemas.microsoft.com/office/powerpoint/2010/main" val="3389712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774455-EBCD-4556-935D-DCB917AE2D9A}"/>
              </a:ext>
            </a:extLst>
          </p:cNvPr>
          <p:cNvPicPr>
            <a:picLocks noChangeAspect="1"/>
          </p:cNvPicPr>
          <p:nvPr/>
        </p:nvPicPr>
        <p:blipFill>
          <a:blip r:embed="rId2"/>
          <a:stretch>
            <a:fillRect/>
          </a:stretch>
        </p:blipFill>
        <p:spPr>
          <a:xfrm>
            <a:off x="590967" y="1670151"/>
            <a:ext cx="7962066"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4" name="Rectangle 3">
            <a:extLst>
              <a:ext uri="{FF2B5EF4-FFF2-40B4-BE49-F238E27FC236}">
                <a16:creationId xmlns:a16="http://schemas.microsoft.com/office/drawing/2014/main" id="{001CE5DE-13A4-4988-A676-874CE3041F76}"/>
              </a:ext>
            </a:extLst>
          </p:cNvPr>
          <p:cNvSpPr/>
          <p:nvPr/>
        </p:nvSpPr>
        <p:spPr bwMode="auto">
          <a:xfrm>
            <a:off x="524774" y="4225504"/>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7169996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48FDF584-DD64-44F7-9577-141DEF104846}"/>
              </a:ext>
            </a:extLst>
          </p:cNvPr>
          <p:cNvPicPr>
            <a:picLocks noChangeAspect="1"/>
          </p:cNvPicPr>
          <p:nvPr/>
        </p:nvPicPr>
        <p:blipFill>
          <a:blip r:embed="rId2"/>
          <a:stretch>
            <a:fillRect/>
          </a:stretch>
        </p:blipFill>
        <p:spPr>
          <a:xfrm>
            <a:off x="609600" y="1600200"/>
            <a:ext cx="8108383" cy="3517697"/>
          </a:xfrm>
          <a:prstGeom prst="rect">
            <a:avLst/>
          </a:prstGeom>
        </p:spPr>
      </p:pic>
    </p:spTree>
    <p:extLst>
      <p:ext uri="{BB962C8B-B14F-4D97-AF65-F5344CB8AC3E}">
        <p14:creationId xmlns:p14="http://schemas.microsoft.com/office/powerpoint/2010/main" val="4153420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59582842"/>
              </p:ext>
            </p:extLst>
          </p:nvPr>
        </p:nvGraphicFramePr>
        <p:xfrm>
          <a:off x="381000" y="3048000"/>
          <a:ext cx="8153400" cy="1971040"/>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0">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2023-24</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08740">
                <a:tc>
                  <a:txBody>
                    <a:bodyPr/>
                    <a:lstStyle/>
                    <a:p>
                      <a:r>
                        <a:rPr lang="en-US" sz="1600" dirty="0">
                          <a:latin typeface="Avenir LT Std 45 Book" panose="020B0502020203020204" pitchFamily="34" charset="0"/>
                        </a:rPr>
                        <a:t>A9000’s</a:t>
                      </a:r>
                    </a:p>
                  </a:txBody>
                  <a:tcPr/>
                </a:tc>
                <a:tc>
                  <a:txBody>
                    <a:bodyPr/>
                    <a:lstStyle/>
                    <a:p>
                      <a:r>
                        <a:rPr lang="en-US" sz="1600" dirty="0">
                          <a:latin typeface="Avenir LT Std 45 Book" panose="020B0502020203020204" pitchFamily="34" charset="0"/>
                        </a:rPr>
                        <a:t>Employee Benefits</a:t>
                      </a:r>
                    </a:p>
                  </a:txBody>
                  <a:tcPr/>
                </a:tc>
                <a:tc>
                  <a:txBody>
                    <a:bodyPr/>
                    <a:lstStyle/>
                    <a:p>
                      <a:pPr algn="r"/>
                      <a:r>
                        <a:rPr lang="en-US" sz="1600" dirty="0">
                          <a:latin typeface="Avenir LT Std 45 Book" panose="020B0502020203020204" pitchFamily="34" charset="0"/>
                        </a:rPr>
                        <a:t>$80,282,620</a:t>
                      </a:r>
                    </a:p>
                  </a:txBody>
                  <a:tcPr/>
                </a:tc>
                <a:tc>
                  <a:txBody>
                    <a:bodyPr/>
                    <a:lstStyle/>
                    <a:p>
                      <a:pPr algn="r"/>
                      <a:r>
                        <a:rPr lang="en-US" sz="1600" dirty="0">
                          <a:latin typeface="Avenir LT Std 45 Book" panose="020B0502020203020204" pitchFamily="34" charset="0"/>
                        </a:rPr>
                        <a:t>$76,672,620</a:t>
                      </a:r>
                    </a:p>
                  </a:txBody>
                  <a:tcPr/>
                </a:tc>
                <a:extLst>
                  <a:ext uri="{0D108BD9-81ED-4DB2-BD59-A6C34878D82A}">
                    <a16:rowId xmlns:a16="http://schemas.microsoft.com/office/drawing/2014/main" val="10001"/>
                  </a:ext>
                </a:extLst>
              </a:tr>
              <a:tr h="686660">
                <a:tc>
                  <a:txBody>
                    <a:bodyPr/>
                    <a:lstStyle/>
                    <a:p>
                      <a:r>
                        <a:rPr lang="en-US" sz="1600" dirty="0">
                          <a:latin typeface="Avenir LT Std 45 Book" panose="020B0502020203020204" pitchFamily="34" charset="0"/>
                        </a:rPr>
                        <a:t>A9700’s </a:t>
                      </a:r>
                      <a:r>
                        <a:rPr lang="en-US" sz="1200" dirty="0">
                          <a:latin typeface="Avenir LT Std 45 Book" panose="020B0502020203020204" pitchFamily="34" charset="0"/>
                        </a:rPr>
                        <a:t>to</a:t>
                      </a:r>
                      <a:br>
                        <a:rPr lang="en-US" sz="1600" dirty="0">
                          <a:latin typeface="Avenir LT Std 45 Book" panose="020B0502020203020204" pitchFamily="34" charset="0"/>
                        </a:rPr>
                      </a:br>
                      <a:r>
                        <a:rPr lang="en-US" sz="1600" dirty="0">
                          <a:latin typeface="Avenir LT Std 45 Book" panose="020B0502020203020204" pitchFamily="34" charset="0"/>
                        </a:rPr>
                        <a:t>A9900’s</a:t>
                      </a:r>
                    </a:p>
                  </a:txBody>
                  <a:tcPr/>
                </a:tc>
                <a:tc>
                  <a:txBody>
                    <a:bodyPr/>
                    <a:lstStyle/>
                    <a:p>
                      <a:r>
                        <a:rPr lang="en-US" sz="1600" dirty="0">
                          <a:latin typeface="Avenir LT Std 45 Book" panose="020B0502020203020204" pitchFamily="34" charset="0"/>
                        </a:rPr>
                        <a:t>TAN Interest/Transfers to Other Funds</a:t>
                      </a:r>
                    </a:p>
                  </a:txBody>
                  <a:tcPr/>
                </a:tc>
                <a:tc>
                  <a:txBody>
                    <a:bodyPr/>
                    <a:lstStyle/>
                    <a:p>
                      <a:pPr algn="r"/>
                      <a:r>
                        <a:rPr lang="en-US" sz="1600" dirty="0">
                          <a:latin typeface="Avenir LT Std 45 Book" panose="020B0502020203020204" pitchFamily="34" charset="0"/>
                        </a:rPr>
                        <a:t>$10,771,606</a:t>
                      </a:r>
                    </a:p>
                  </a:txBody>
                  <a:tcPr/>
                </a:tc>
                <a:tc>
                  <a:txBody>
                    <a:bodyPr/>
                    <a:lstStyle/>
                    <a:p>
                      <a:pPr algn="r"/>
                      <a:r>
                        <a:rPr lang="en-US" sz="1600" dirty="0">
                          <a:latin typeface="Avenir LT Std 45 Book" panose="020B0502020203020204" pitchFamily="34" charset="0"/>
                        </a:rPr>
                        <a:t>$11,414,881</a:t>
                      </a:r>
                    </a:p>
                  </a:txBody>
                  <a:tcPr/>
                </a:tc>
                <a:extLst>
                  <a:ext uri="{0D108BD9-81ED-4DB2-BD59-A6C34878D82A}">
                    <a16:rowId xmlns:a16="http://schemas.microsoft.com/office/drawing/2014/main" val="10002"/>
                  </a:ext>
                </a:extLst>
              </a:tr>
            </a:tbl>
          </a:graphicData>
        </a:graphic>
      </p:graphicFrame>
      <p:pic>
        <p:nvPicPr>
          <p:cNvPr id="4" name="Picture 3">
            <a:extLst>
              <a:ext uri="{FF2B5EF4-FFF2-40B4-BE49-F238E27FC236}">
                <a16:creationId xmlns:a16="http://schemas.microsoft.com/office/drawing/2014/main" id="{8D9BD0D2-0C8B-4EDD-9AB4-2271849BE11E}"/>
              </a:ext>
            </a:extLst>
          </p:cNvPr>
          <p:cNvPicPr>
            <a:picLocks noChangeAspect="1"/>
          </p:cNvPicPr>
          <p:nvPr/>
        </p:nvPicPr>
        <p:blipFill>
          <a:blip r:embed="rId2"/>
          <a:stretch>
            <a:fillRect/>
          </a:stretch>
        </p:blipFill>
        <p:spPr>
          <a:xfrm>
            <a:off x="4648200" y="1084052"/>
            <a:ext cx="3919043" cy="1700216"/>
          </a:xfrm>
          <a:prstGeom prst="rect">
            <a:avLst/>
          </a:prstGeom>
        </p:spPr>
      </p:pic>
    </p:spTree>
    <p:extLst>
      <p:ext uri="{BB962C8B-B14F-4D97-AF65-F5344CB8AC3E}">
        <p14:creationId xmlns:p14="http://schemas.microsoft.com/office/powerpoint/2010/main" val="4134327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sp>
        <p:nvSpPr>
          <p:cNvPr id="9" name="TextBox 8">
            <a:extLst>
              <a:ext uri="{FF2B5EF4-FFF2-40B4-BE49-F238E27FC236}">
                <a16:creationId xmlns:a16="http://schemas.microsoft.com/office/drawing/2014/main" id="{4E5A4218-3303-4450-96D2-C1222B9AD4CA}"/>
              </a:ext>
            </a:extLst>
          </p:cNvPr>
          <p:cNvSpPr txBox="1"/>
          <p:nvPr/>
        </p:nvSpPr>
        <p:spPr>
          <a:xfrm>
            <a:off x="838200" y="1066800"/>
            <a:ext cx="7391400" cy="984885"/>
          </a:xfrm>
          <a:prstGeom prst="rect">
            <a:avLst/>
          </a:prstGeom>
          <a:noFill/>
        </p:spPr>
        <p:txBody>
          <a:bodyPr wrap="square" rtlCol="0">
            <a:spAutoFit/>
          </a:bodyPr>
          <a:lstStyle/>
          <a:p>
            <a:pPr algn="ctr"/>
            <a:r>
              <a:rPr lang="en-US" sz="1400" dirty="0">
                <a:solidFill>
                  <a:schemeClr val="tx1"/>
                </a:solidFill>
                <a:latin typeface="Avenir LT Std 45 Book" panose="020B0502020203020204" pitchFamily="34" charset="0"/>
              </a:rPr>
              <a:t>Full detailed budget information is found by visiting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hlinkClick r:id="rId2">
                  <a:extLst>
                    <a:ext uri="{A12FA001-AC4F-418D-AE19-62706E023703}">
                      <ahyp:hlinkClr xmlns:ahyp="http://schemas.microsoft.com/office/drawing/2018/hyperlinkcolor" val="tx"/>
                    </a:ext>
                  </a:extLst>
                </a:hlinkClick>
              </a:rPr>
              <a:t>http://www.hhh.k12.ny.us/budget</a:t>
            </a:r>
            <a:r>
              <a:rPr lang="en-US" sz="1400" dirty="0">
                <a:solidFill>
                  <a:schemeClr val="tx1"/>
                </a:solidFill>
                <a:latin typeface="Avenir LT Std 45 Book" panose="020B0502020203020204" pitchFamily="34" charset="0"/>
              </a:rPr>
              <a:t>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rPr>
              <a:t>or following this sequence of clicks:  </a:t>
            </a:r>
            <a:br>
              <a:rPr lang="en-US" sz="1600" dirty="0">
                <a:solidFill>
                  <a:schemeClr val="tx1"/>
                </a:solidFill>
                <a:latin typeface="Avenir LT Std 45 Book" panose="020B0502020203020204" pitchFamily="34" charset="0"/>
              </a:rPr>
            </a:br>
            <a:endParaRPr lang="en-US" sz="1600" dirty="0">
              <a:solidFill>
                <a:schemeClr val="tx1"/>
              </a:solidFill>
              <a:latin typeface="Avenir LT Std 45 Book" panose="020B0502020203020204" pitchFamily="34" charset="0"/>
            </a:endParaRPr>
          </a:p>
        </p:txBody>
      </p:sp>
      <p:pic>
        <p:nvPicPr>
          <p:cNvPr id="3" name="!!web">
            <a:extLst>
              <a:ext uri="{FF2B5EF4-FFF2-40B4-BE49-F238E27FC236}">
                <a16:creationId xmlns:a16="http://schemas.microsoft.com/office/drawing/2014/main" id="{2B85CE17-7430-4BBE-A2C8-F28AC7EB6030}"/>
              </a:ext>
            </a:extLst>
          </p:cNvPr>
          <p:cNvPicPr>
            <a:picLocks noChangeAspect="1"/>
          </p:cNvPicPr>
          <p:nvPr/>
        </p:nvPicPr>
        <p:blipFill>
          <a:blip r:embed="rId3"/>
          <a:stretch>
            <a:fillRect/>
          </a:stretch>
        </p:blipFill>
        <p:spPr>
          <a:xfrm>
            <a:off x="838200" y="1828800"/>
            <a:ext cx="7391400" cy="3617428"/>
          </a:xfrm>
          <a:prstGeom prst="rect">
            <a:avLst/>
          </a:prstGeom>
        </p:spPr>
      </p:pic>
    </p:spTree>
    <p:extLst>
      <p:ext uri="{BB962C8B-B14F-4D97-AF65-F5344CB8AC3E}">
        <p14:creationId xmlns:p14="http://schemas.microsoft.com/office/powerpoint/2010/main" val="32229259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6" name="Graphic 5" descr="Right pointing backhand index">
            <a:extLst>
              <a:ext uri="{FF2B5EF4-FFF2-40B4-BE49-F238E27FC236}">
                <a16:creationId xmlns:a16="http://schemas.microsoft.com/office/drawing/2014/main" id="{45D0F89E-F888-424E-B3A2-1E20ACBAD70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4114800" y="2209800"/>
            <a:ext cx="1143000" cy="1143000"/>
          </a:xfrm>
          <a:prstGeom prst="rect">
            <a:avLst/>
          </a:prstGeom>
        </p:spPr>
      </p:pic>
      <p:pic>
        <p:nvPicPr>
          <p:cNvPr id="10" name="!!web">
            <a:extLst>
              <a:ext uri="{FF2B5EF4-FFF2-40B4-BE49-F238E27FC236}">
                <a16:creationId xmlns:a16="http://schemas.microsoft.com/office/drawing/2014/main" id="{ABECA702-32CE-4D26-BDA4-13B11FBA6EF2}"/>
              </a:ext>
            </a:extLst>
          </p:cNvPr>
          <p:cNvPicPr>
            <a:picLocks noChangeAspect="1"/>
          </p:cNvPicPr>
          <p:nvPr/>
        </p:nvPicPr>
        <p:blipFill>
          <a:blip r:embed="rId4"/>
          <a:stretch>
            <a:fillRect/>
          </a:stretch>
        </p:blipFill>
        <p:spPr>
          <a:xfrm>
            <a:off x="-914400" y="1066800"/>
            <a:ext cx="11161466" cy="4419600"/>
          </a:xfrm>
          <a:prstGeom prst="rect">
            <a:avLst/>
          </a:prstGeom>
        </p:spPr>
      </p:pic>
    </p:spTree>
    <p:extLst>
      <p:ext uri="{BB962C8B-B14F-4D97-AF65-F5344CB8AC3E}">
        <p14:creationId xmlns:p14="http://schemas.microsoft.com/office/powerpoint/2010/main" val="614049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F20F-F539-4EB0-8915-366644959A56}"/>
              </a:ext>
            </a:extLst>
          </p:cNvPr>
          <p:cNvSpPr>
            <a:spLocks noGrp="1"/>
          </p:cNvSpPr>
          <p:nvPr>
            <p:ph type="title"/>
          </p:nvPr>
        </p:nvSpPr>
        <p:spPr/>
        <p:txBody>
          <a:bodyPr/>
          <a:lstStyle/>
          <a:p>
            <a:r>
              <a:rPr lang="en-US" dirty="0"/>
              <a:t>Detailed Budget Information</a:t>
            </a:r>
          </a:p>
        </p:txBody>
      </p:sp>
      <p:pic>
        <p:nvPicPr>
          <p:cNvPr id="7" name="Graphic 6" descr="Right pointing backhand index">
            <a:extLst>
              <a:ext uri="{FF2B5EF4-FFF2-40B4-BE49-F238E27FC236}">
                <a16:creationId xmlns:a16="http://schemas.microsoft.com/office/drawing/2014/main" id="{89F48DD0-A754-407A-AF38-9ED5A010FC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2362200" y="3200400"/>
            <a:ext cx="1600200" cy="1600200"/>
          </a:xfrm>
          <a:prstGeom prst="rect">
            <a:avLst/>
          </a:prstGeom>
        </p:spPr>
      </p:pic>
      <p:pic>
        <p:nvPicPr>
          <p:cNvPr id="8" name="!!web">
            <a:extLst>
              <a:ext uri="{FF2B5EF4-FFF2-40B4-BE49-F238E27FC236}">
                <a16:creationId xmlns:a16="http://schemas.microsoft.com/office/drawing/2014/main" id="{C380E6B5-4C25-4D07-8C16-FCCE1106B880}"/>
              </a:ext>
            </a:extLst>
          </p:cNvPr>
          <p:cNvPicPr>
            <a:picLocks noChangeAspect="1"/>
          </p:cNvPicPr>
          <p:nvPr/>
        </p:nvPicPr>
        <p:blipFill rotWithShape="1">
          <a:blip r:embed="rId4"/>
          <a:srcRect l="17259" t="12189" r="9795" b="37706"/>
          <a:stretch/>
        </p:blipFill>
        <p:spPr>
          <a:xfrm>
            <a:off x="-381000" y="1143000"/>
            <a:ext cx="10042885" cy="4664242"/>
          </a:xfrm>
          <a:prstGeom prst="rect">
            <a:avLst/>
          </a:prstGeom>
        </p:spPr>
      </p:pic>
    </p:spTree>
    <p:extLst>
      <p:ext uri="{BB962C8B-B14F-4D97-AF65-F5344CB8AC3E}">
        <p14:creationId xmlns:p14="http://schemas.microsoft.com/office/powerpoint/2010/main" val="26414185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F557FF0B-10C5-46D2-A01F-D67B45341CE2}"/>
              </a:ext>
            </a:extLst>
          </p:cNvPr>
          <p:cNvPicPr>
            <a:picLocks noChangeAspect="1"/>
          </p:cNvPicPr>
          <p:nvPr/>
        </p:nvPicPr>
        <p:blipFill rotWithShape="1">
          <a:blip r:embed="rId2"/>
          <a:srcRect t="3279" b="6202"/>
          <a:stretch/>
        </p:blipFill>
        <p:spPr>
          <a:xfrm>
            <a:off x="-381000" y="1066800"/>
            <a:ext cx="10833309" cy="4876800"/>
          </a:xfrm>
          <a:prstGeom prst="rect">
            <a:avLst/>
          </a:prstGeom>
        </p:spPr>
      </p:pic>
    </p:spTree>
    <p:extLst>
      <p:ext uri="{BB962C8B-B14F-4D97-AF65-F5344CB8AC3E}">
        <p14:creationId xmlns:p14="http://schemas.microsoft.com/office/powerpoint/2010/main" val="23790671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eb">
            <a:extLst>
              <a:ext uri="{FF2B5EF4-FFF2-40B4-BE49-F238E27FC236}">
                <a16:creationId xmlns:a16="http://schemas.microsoft.com/office/drawing/2014/main" id="{C470B3CE-047E-43D2-AEFD-69EF501F6A28}"/>
              </a:ext>
            </a:extLst>
          </p:cNvPr>
          <p:cNvPicPr>
            <a:picLocks noChangeAspect="1"/>
          </p:cNvPicPr>
          <p:nvPr/>
        </p:nvPicPr>
        <p:blipFill rotWithShape="1">
          <a:blip r:embed="rId2"/>
          <a:srcRect l="13141" t="40408" r="31859" b="3007"/>
          <a:stretch/>
        </p:blipFill>
        <p:spPr>
          <a:xfrm>
            <a:off x="1447800" y="1219200"/>
            <a:ext cx="8488924" cy="4343400"/>
          </a:xfrm>
          <a:prstGeom prst="rect">
            <a:avLst/>
          </a:prstGeom>
        </p:spPr>
      </p:pic>
      <p:sp>
        <p:nvSpPr>
          <p:cNvPr id="2" name="Title 1"/>
          <p:cNvSpPr>
            <a:spLocks noGrp="1"/>
          </p:cNvSpPr>
          <p:nvPr>
            <p:ph type="title"/>
          </p:nvPr>
        </p:nvSpPr>
        <p:spPr/>
        <p:txBody>
          <a:bodyPr/>
          <a:lstStyle/>
          <a:p>
            <a:r>
              <a:rPr lang="en-US" dirty="0"/>
              <a:t>Detailed Budget Information</a:t>
            </a:r>
          </a:p>
        </p:txBody>
      </p:sp>
      <p:pic>
        <p:nvPicPr>
          <p:cNvPr id="4" name="Graphic 3" descr="Right pointing backhand index">
            <a:extLst>
              <a:ext uri="{FF2B5EF4-FFF2-40B4-BE49-F238E27FC236}">
                <a16:creationId xmlns:a16="http://schemas.microsoft.com/office/drawing/2014/main" id="{0373B7CA-811C-4AD7-9EF1-C3BE9D64964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71600" y="2438400"/>
            <a:ext cx="914400" cy="914400"/>
          </a:xfrm>
          <a:prstGeom prst="rect">
            <a:avLst/>
          </a:prstGeom>
        </p:spPr>
      </p:pic>
    </p:spTree>
    <p:extLst>
      <p:ext uri="{BB962C8B-B14F-4D97-AF65-F5344CB8AC3E}">
        <p14:creationId xmlns:p14="http://schemas.microsoft.com/office/powerpoint/2010/main" val="12963162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utoRev="1" fill="hold" nodeType="clickEffect">
                                  <p:stCondLst>
                                    <p:cond delay="0"/>
                                  </p:stCondLst>
                                  <p:childTnLst>
                                    <p:animMotion origin="layout" path="M 0 -1.11111E-6 L 0 0.3 " pathEditMode="fixed" rAng="0" ptsTypes="AA">
                                      <p:cBhvr>
                                        <p:cTn id="6" dur="2000" fill="hold"/>
                                        <p:tgtEl>
                                          <p:spTgt spid="4"/>
                                        </p:tgtEl>
                                        <p:attrNameLst>
                                          <p:attrName>ppt_x</p:attrName>
                                          <p:attrName>ppt_y</p:attrName>
                                        </p:attrNameLst>
                                      </p:cBhvr>
                                      <p:rCtr x="0" y="15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F373C9A-8B81-42B3-A7AD-76E6AA945398}"/>
              </a:ext>
            </a:extLst>
          </p:cNvPr>
          <p:cNvPicPr>
            <a:picLocks noChangeAspect="1"/>
          </p:cNvPicPr>
          <p:nvPr/>
        </p:nvPicPr>
        <p:blipFill>
          <a:blip r:embed="rId2"/>
          <a:stretch>
            <a:fillRect/>
          </a:stretch>
        </p:blipFill>
        <p:spPr>
          <a:xfrm>
            <a:off x="304800" y="1957745"/>
            <a:ext cx="4206845" cy="2562880"/>
          </a:xfrm>
          <a:prstGeom prst="rect">
            <a:avLst/>
          </a:prstGeom>
        </p:spPr>
      </p:pic>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11" name="Content Placeholder 10">
            <a:extLst>
              <a:ext uri="{FF2B5EF4-FFF2-40B4-BE49-F238E27FC236}">
                <a16:creationId xmlns:a16="http://schemas.microsoft.com/office/drawing/2014/main" id="{A95AE6A5-7742-4B77-A88A-7AAA553E01A8}"/>
              </a:ext>
            </a:extLst>
          </p:cNvPr>
          <p:cNvSpPr>
            <a:spLocks noGrp="1"/>
          </p:cNvSpPr>
          <p:nvPr>
            <p:ph sz="half" idx="2"/>
          </p:nvPr>
        </p:nvSpPr>
        <p:spPr>
          <a:xfrm>
            <a:off x="4572000" y="1219200"/>
            <a:ext cx="4191000" cy="4724400"/>
          </a:xfrm>
        </p:spPr>
        <p:txBody>
          <a:bodyPr/>
          <a:lstStyle/>
          <a:p>
            <a:pPr>
              <a:buFont typeface="Arial" panose="020B0604020202020204" pitchFamily="34" charset="0"/>
              <a:buChar char="•"/>
            </a:pPr>
            <a:r>
              <a:rPr lang="en-US" sz="2000" dirty="0"/>
              <a:t>What is being voted on?</a:t>
            </a:r>
          </a:p>
          <a:p>
            <a:pPr lvl="1">
              <a:buFont typeface="Wingdings" panose="05000000000000000000" pitchFamily="2" charset="2"/>
              <a:buChar char="ü"/>
            </a:pPr>
            <a:r>
              <a:rPr lang="en-US" sz="1600" dirty="0"/>
              <a:t>2024-25 budget</a:t>
            </a:r>
          </a:p>
          <a:p>
            <a:pPr lvl="1">
              <a:buFont typeface="Wingdings" panose="05000000000000000000" pitchFamily="2" charset="2"/>
              <a:buChar char="ü"/>
            </a:pPr>
            <a:r>
              <a:rPr lang="en-US" sz="1600" dirty="0"/>
              <a:t>Trustee Election</a:t>
            </a:r>
          </a:p>
          <a:p>
            <a:pPr lvl="1">
              <a:buFont typeface="Wingdings" panose="05000000000000000000" pitchFamily="2" charset="2"/>
              <a:buChar char="ü"/>
            </a:pPr>
            <a:r>
              <a:rPr lang="en-US" sz="1600" dirty="0"/>
              <a:t>Establish a Building Improvements Capital Reserve</a:t>
            </a:r>
          </a:p>
          <a:p>
            <a:pPr>
              <a:buSzPct val="105000"/>
              <a:buFont typeface="Arial" panose="020B0604020202020204" pitchFamily="34" charset="0"/>
              <a:buChar char="•"/>
            </a:pPr>
            <a:r>
              <a:rPr lang="en-US" sz="2000" dirty="0"/>
              <a:t>Voting details:</a:t>
            </a:r>
          </a:p>
          <a:p>
            <a:pPr lvl="1">
              <a:buSzPct val="105000"/>
              <a:buFont typeface="Wingdings" panose="05000000000000000000" pitchFamily="2" charset="2"/>
              <a:buChar char="ü"/>
            </a:pPr>
            <a:r>
              <a:rPr lang="en-US" sz="1600" u="sng" dirty="0"/>
              <a:t>Location</a:t>
            </a:r>
            <a:r>
              <a:rPr lang="en-US" sz="1600" dirty="0"/>
              <a:t>: High School East gymnasium</a:t>
            </a:r>
          </a:p>
          <a:p>
            <a:pPr lvl="1">
              <a:buSzPct val="105000"/>
              <a:buFont typeface="Wingdings" panose="05000000000000000000" pitchFamily="2" charset="2"/>
              <a:buChar char="ü"/>
            </a:pPr>
            <a:r>
              <a:rPr lang="en-US" sz="1600" u="sng" dirty="0"/>
              <a:t>Hours</a:t>
            </a:r>
            <a:r>
              <a:rPr lang="en-US" sz="1600" dirty="0"/>
              <a:t>: 7am to 10pm</a:t>
            </a:r>
          </a:p>
          <a:p>
            <a:pPr>
              <a:buSzPct val="105000"/>
              <a:buFont typeface="Arial" panose="020B0604020202020204" pitchFamily="34" charset="0"/>
              <a:buChar char="•"/>
            </a:pPr>
            <a:r>
              <a:rPr lang="en-US" sz="2000" dirty="0"/>
              <a:t>Can I vote?</a:t>
            </a:r>
          </a:p>
          <a:p>
            <a:pPr lvl="1">
              <a:buSzPct val="105000"/>
              <a:buFont typeface="Wingdings" panose="05000000000000000000" pitchFamily="2" charset="2"/>
              <a:buChar char="ü"/>
            </a:pPr>
            <a:r>
              <a:rPr lang="en-US" sz="1600" dirty="0"/>
              <a:t>Visit www.hhh.k12.ny.us </a:t>
            </a:r>
            <a:r>
              <a:rPr lang="en-US" sz="1600" dirty="0">
                <a:sym typeface="Wingdings" panose="05000000000000000000" pitchFamily="2" charset="2"/>
              </a:rPr>
              <a:t> district </a:t>
            </a:r>
            <a:r>
              <a:rPr lang="en-US" sz="1600" dirty="0"/>
              <a:t> </a:t>
            </a:r>
            <a:r>
              <a:rPr lang="en-US" sz="1600" dirty="0">
                <a:sym typeface="Wingdings" panose="05000000000000000000" pitchFamily="2" charset="2"/>
              </a:rPr>
              <a:t> budget information</a:t>
            </a:r>
            <a:r>
              <a:rPr lang="en-US" sz="1600" dirty="0"/>
              <a:t> to find out if you’re eligible and registered</a:t>
            </a:r>
          </a:p>
          <a:p>
            <a:pPr lvl="1">
              <a:buSzPct val="105000"/>
              <a:buFont typeface="Wingdings" panose="05000000000000000000" pitchFamily="2" charset="2"/>
              <a:buChar char="ü"/>
            </a:pPr>
            <a:r>
              <a:rPr lang="en-US" sz="1600" dirty="0"/>
              <a:t>Not registered? Contact </a:t>
            </a:r>
            <a:br>
              <a:rPr lang="en-US" sz="1600" dirty="0"/>
            </a:br>
            <a:r>
              <a:rPr lang="en-US" sz="1600" dirty="0"/>
              <a:t>our District Clerk</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60</a:t>
            </a:fld>
            <a:endParaRPr lang="en-US" dirty="0"/>
          </a:p>
        </p:txBody>
      </p:sp>
      <p:sp>
        <p:nvSpPr>
          <p:cNvPr id="9" name="TextBox 8">
            <a:extLst>
              <a:ext uri="{FF2B5EF4-FFF2-40B4-BE49-F238E27FC236}">
                <a16:creationId xmlns:a16="http://schemas.microsoft.com/office/drawing/2014/main" id="{4E99DB3C-EB43-4EB1-8EF4-995350ADBBDE}"/>
              </a:ext>
            </a:extLst>
          </p:cNvPr>
          <p:cNvSpPr txBox="1"/>
          <p:nvPr/>
        </p:nvSpPr>
        <p:spPr>
          <a:xfrm>
            <a:off x="1371600" y="31160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21</a:t>
            </a:r>
          </a:p>
        </p:txBody>
      </p:sp>
      <p:sp>
        <p:nvSpPr>
          <p:cNvPr id="12" name="TextBox 11">
            <a:extLst>
              <a:ext uri="{FF2B5EF4-FFF2-40B4-BE49-F238E27FC236}">
                <a16:creationId xmlns:a16="http://schemas.microsoft.com/office/drawing/2014/main" id="{6D8112BE-4FE5-432F-BCCC-4ABB2BC04129}"/>
              </a:ext>
            </a:extLst>
          </p:cNvPr>
          <p:cNvSpPr txBox="1"/>
          <p:nvPr/>
        </p:nvSpPr>
        <p:spPr>
          <a:xfrm>
            <a:off x="426648" y="45206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4" name="TextBox 13">
            <a:extLst>
              <a:ext uri="{FF2B5EF4-FFF2-40B4-BE49-F238E27FC236}">
                <a16:creationId xmlns:a16="http://schemas.microsoft.com/office/drawing/2014/main" id="{7062045D-4F16-4680-BF55-DD0539B54289}"/>
              </a:ext>
            </a:extLst>
          </p:cNvPr>
          <p:cNvSpPr txBox="1"/>
          <p:nvPr/>
        </p:nvSpPr>
        <p:spPr>
          <a:xfrm>
            <a:off x="322053" y="13772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2024</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1000"/>
                                        <p:tgtEl>
                                          <p:spTgt spid="11">
                                            <p:txEl>
                                              <p:pRg st="1" end="1"/>
                                            </p:txEl>
                                          </p:spTgt>
                                        </p:tgtEl>
                                      </p:cBhvr>
                                    </p:animEffect>
                                    <p:anim calcmode="lin" valueType="num">
                                      <p:cBhvr>
                                        <p:cTn id="1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1000"/>
                                        <p:tgtEl>
                                          <p:spTgt spid="11">
                                            <p:txEl>
                                              <p:pRg st="2" end="2"/>
                                            </p:txEl>
                                          </p:spTgt>
                                        </p:tgtEl>
                                      </p:cBhvr>
                                    </p:animEffect>
                                    <p:anim calcmode="lin" valueType="num">
                                      <p:cBhvr>
                                        <p:cTn id="18"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1000"/>
                                        <p:tgtEl>
                                          <p:spTgt spid="11">
                                            <p:txEl>
                                              <p:pRg st="3" end="3"/>
                                            </p:txEl>
                                          </p:spTgt>
                                        </p:tgtEl>
                                      </p:cBhvr>
                                    </p:animEffect>
                                    <p:anim calcmode="lin" valueType="num">
                                      <p:cBhvr>
                                        <p:cTn id="23"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fade">
                                      <p:cBhvr>
                                        <p:cTn id="29" dur="1000"/>
                                        <p:tgtEl>
                                          <p:spTgt spid="11">
                                            <p:txEl>
                                              <p:pRg st="4" end="4"/>
                                            </p:txEl>
                                          </p:spTgt>
                                        </p:tgtEl>
                                      </p:cBhvr>
                                    </p:animEffect>
                                    <p:anim calcmode="lin" valueType="num">
                                      <p:cBhvr>
                                        <p:cTn id="30"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fade">
                                      <p:cBhvr>
                                        <p:cTn id="34" dur="1000"/>
                                        <p:tgtEl>
                                          <p:spTgt spid="11">
                                            <p:txEl>
                                              <p:pRg st="5" end="5"/>
                                            </p:txEl>
                                          </p:spTgt>
                                        </p:tgtEl>
                                      </p:cBhvr>
                                    </p:animEffect>
                                    <p:anim calcmode="lin" valueType="num">
                                      <p:cBhvr>
                                        <p:cTn id="35"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fade">
                                      <p:cBhvr>
                                        <p:cTn id="39" dur="1000"/>
                                        <p:tgtEl>
                                          <p:spTgt spid="11">
                                            <p:txEl>
                                              <p:pRg st="6" end="6"/>
                                            </p:txEl>
                                          </p:spTgt>
                                        </p:tgtEl>
                                      </p:cBhvr>
                                    </p:animEffect>
                                    <p:anim calcmode="lin" valueType="num">
                                      <p:cBhvr>
                                        <p:cTn id="40"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1">
                                            <p:txEl>
                                              <p:pRg st="7" end="7"/>
                                            </p:txEl>
                                          </p:spTgt>
                                        </p:tgtEl>
                                        <p:attrNameLst>
                                          <p:attrName>style.visibility</p:attrName>
                                        </p:attrNameLst>
                                      </p:cBhvr>
                                      <p:to>
                                        <p:strVal val="visible"/>
                                      </p:to>
                                    </p:set>
                                    <p:animEffect transition="in" filter="fade">
                                      <p:cBhvr>
                                        <p:cTn id="46" dur="1000"/>
                                        <p:tgtEl>
                                          <p:spTgt spid="11">
                                            <p:txEl>
                                              <p:pRg st="7" end="7"/>
                                            </p:txEl>
                                          </p:spTgt>
                                        </p:tgtEl>
                                      </p:cBhvr>
                                    </p:animEffect>
                                    <p:anim calcmode="lin" valueType="num">
                                      <p:cBhvr>
                                        <p:cTn id="47" dur="10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1">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
                                            <p:txEl>
                                              <p:pRg st="8" end="8"/>
                                            </p:txEl>
                                          </p:spTgt>
                                        </p:tgtEl>
                                        <p:attrNameLst>
                                          <p:attrName>style.visibility</p:attrName>
                                        </p:attrNameLst>
                                      </p:cBhvr>
                                      <p:to>
                                        <p:strVal val="visible"/>
                                      </p:to>
                                    </p:set>
                                    <p:animEffect transition="in" filter="fade">
                                      <p:cBhvr>
                                        <p:cTn id="51" dur="1000"/>
                                        <p:tgtEl>
                                          <p:spTgt spid="11">
                                            <p:txEl>
                                              <p:pRg st="8" end="8"/>
                                            </p:txEl>
                                          </p:spTgt>
                                        </p:tgtEl>
                                      </p:cBhvr>
                                    </p:animEffect>
                                    <p:anim calcmode="lin" valueType="num">
                                      <p:cBhvr>
                                        <p:cTn id="52" dur="10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1">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Effect transition="in" filter="fade">
                                      <p:cBhvr>
                                        <p:cTn id="56" dur="1000"/>
                                        <p:tgtEl>
                                          <p:spTgt spid="11">
                                            <p:txEl>
                                              <p:pRg st="9" end="9"/>
                                            </p:txEl>
                                          </p:spTgt>
                                        </p:tgtEl>
                                      </p:cBhvr>
                                    </p:animEffect>
                                    <p:anim calcmode="lin" valueType="num">
                                      <p:cBhvr>
                                        <p:cTn id="57" dur="10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p:nvPr>
        </p:nvSpPr>
        <p:spPr/>
        <p:txBody>
          <a:bodyPr/>
          <a:lstStyle/>
          <a:p>
            <a:r>
              <a:rPr lang="en-US" sz="4000" dirty="0"/>
              <a:t>Contingent Budget</a:t>
            </a:r>
          </a:p>
        </p:txBody>
      </p:sp>
      <p:sp>
        <p:nvSpPr>
          <p:cNvPr id="74754" name="Rectangle 3"/>
          <p:cNvSpPr>
            <a:spLocks noGrp="1" noChangeArrowheads="1"/>
          </p:cNvSpPr>
          <p:nvPr>
            <p:ph type="body" idx="1"/>
          </p:nvPr>
        </p:nvSpPr>
        <p:spPr>
          <a:xfrm>
            <a:off x="533400" y="1219200"/>
            <a:ext cx="8001000" cy="4648200"/>
          </a:xfrm>
        </p:spPr>
        <p:txBody>
          <a:bodyPr/>
          <a:lstStyle/>
          <a:p>
            <a:pPr>
              <a:lnSpc>
                <a:spcPct val="90000"/>
              </a:lnSpc>
            </a:pPr>
            <a:r>
              <a:rPr lang="en-US" sz="2200" dirty="0"/>
              <a:t>Contingent Budget exists when the Proposed Budget is defeated after two presentations to the voters </a:t>
            </a:r>
            <a:r>
              <a:rPr lang="en-US" sz="2200" b="1" dirty="0"/>
              <a:t>OR</a:t>
            </a:r>
            <a:r>
              <a:rPr lang="en-US" sz="2200" dirty="0"/>
              <a:t> when the Proposed Budget is defeated once and the Board of Education decides not to resubmit a budget to voters</a:t>
            </a:r>
          </a:p>
          <a:p>
            <a:pPr>
              <a:lnSpc>
                <a:spcPct val="90000"/>
              </a:lnSpc>
            </a:pPr>
            <a:r>
              <a:rPr lang="en-US" sz="2200" dirty="0"/>
              <a:t>Under a Contingent Budget, the tax levy can be no greater than the prior year’s actual tax levy</a:t>
            </a:r>
          </a:p>
          <a:p>
            <a:pPr>
              <a:lnSpc>
                <a:spcPct val="90000"/>
              </a:lnSpc>
            </a:pPr>
            <a:r>
              <a:rPr lang="en-US" sz="2200" dirty="0"/>
              <a:t>Under a Contingent Budget, the total budget reduction needed would be approximately $5.7 million</a:t>
            </a:r>
          </a:p>
          <a:p>
            <a:pPr>
              <a:lnSpc>
                <a:spcPct val="90000"/>
              </a:lnSpc>
            </a:pPr>
            <a:r>
              <a:rPr lang="en-US" sz="2200" dirty="0"/>
              <a:t>All “non-contingent expenses” must be removed from a contingent budget.  These expenses include:</a:t>
            </a:r>
          </a:p>
          <a:p>
            <a:pPr lvl="1">
              <a:lnSpc>
                <a:spcPct val="90000"/>
              </a:lnSpc>
            </a:pPr>
            <a:r>
              <a:rPr lang="en-US" sz="2200" dirty="0"/>
              <a:t>Capital projects</a:t>
            </a:r>
          </a:p>
          <a:p>
            <a:pPr lvl="1">
              <a:lnSpc>
                <a:spcPct val="90000"/>
              </a:lnSpc>
            </a:pPr>
            <a:r>
              <a:rPr lang="en-US" sz="2200" dirty="0"/>
              <a:t>Equipment</a:t>
            </a:r>
          </a:p>
          <a:p>
            <a:pPr lvl="1">
              <a:lnSpc>
                <a:spcPct val="90000"/>
              </a:lnSpc>
            </a:pPr>
            <a:r>
              <a:rPr lang="en-US" sz="2200" dirty="0"/>
              <a:t>School bus purchases</a:t>
            </a:r>
          </a:p>
          <a:p>
            <a:pPr>
              <a:lnSpc>
                <a:spcPct val="80000"/>
              </a:lnSpc>
            </a:pPr>
            <a:endParaRPr lang="en-US" sz="2200" dirty="0"/>
          </a:p>
        </p:txBody>
      </p:sp>
    </p:spTree>
    <p:extLst>
      <p:ext uri="{BB962C8B-B14F-4D97-AF65-F5344CB8AC3E}">
        <p14:creationId xmlns:p14="http://schemas.microsoft.com/office/powerpoint/2010/main" val="19884327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54" name="Group 53"/>
          <p:cNvGrpSpPr/>
          <p:nvPr/>
        </p:nvGrpSpPr>
        <p:grpSpPr>
          <a:xfrm>
            <a:off x="609600" y="1305669"/>
            <a:ext cx="1503823" cy="997345"/>
            <a:chOff x="2015078" y="4111351"/>
            <a:chExt cx="1503823" cy="997345"/>
          </a:xfrm>
        </p:grpSpPr>
        <p:sp>
          <p:nvSpPr>
            <p:cNvPr id="55" name="Rectangle 54"/>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2024-25 school year budget development work continues with the finalization of all revenues and expenditures.</a:t>
              </a:r>
            </a:p>
          </p:txBody>
        </p:sp>
        <p:sp>
          <p:nvSpPr>
            <p:cNvPr id="56" name="Rectangle 55"/>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57" name="Group 56"/>
          <p:cNvGrpSpPr/>
          <p:nvPr/>
        </p:nvGrpSpPr>
        <p:grpSpPr>
          <a:xfrm>
            <a:off x="2752287" y="1305669"/>
            <a:ext cx="1503823" cy="1135845"/>
            <a:chOff x="2015078" y="4111351"/>
            <a:chExt cx="1503823" cy="1135845"/>
          </a:xfrm>
        </p:grpSpPr>
        <p:sp>
          <p:nvSpPr>
            <p:cNvPr id="58" name="Rectangle 57"/>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2024-25.</a:t>
              </a:r>
            </a:p>
          </p:txBody>
        </p:sp>
        <p:sp>
          <p:nvSpPr>
            <p:cNvPr id="59" name="Rectangle 58"/>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60" name="Group 59"/>
          <p:cNvGrpSpPr/>
          <p:nvPr/>
        </p:nvGrpSpPr>
        <p:grpSpPr>
          <a:xfrm>
            <a:off x="4902487" y="1641854"/>
            <a:ext cx="1824154" cy="858846"/>
            <a:chOff x="2015078" y="4111351"/>
            <a:chExt cx="1824154" cy="858846"/>
          </a:xfrm>
        </p:grpSpPr>
        <p:sp>
          <p:nvSpPr>
            <p:cNvPr id="61" name="Rectangle 60"/>
            <p:cNvSpPr/>
            <p:nvPr/>
          </p:nvSpPr>
          <p:spPr>
            <a:xfrm>
              <a:off x="2015080" y="4323866"/>
              <a:ext cx="1650711" cy="646331"/>
            </a:xfrm>
            <a:prstGeom prst="rect">
              <a:avLst/>
            </a:prstGeom>
          </p:spPr>
          <p:txBody>
            <a:bodyPr wrap="square">
              <a:spAutoFit/>
            </a:bodyPr>
            <a:lstStyle/>
            <a:p>
              <a:r>
                <a:rPr lang="en-US" sz="900" dirty="0">
                  <a:solidFill>
                    <a:prstClr val="black">
                      <a:lumMod val="50000"/>
                      <a:lumOff val="50000"/>
                    </a:prstClr>
                  </a:solidFill>
                </a:rPr>
                <a:t>Various opportunities to meet in group or individual sessions to discuss 2024-25 proposed budget.</a:t>
              </a:r>
            </a:p>
          </p:txBody>
        </p:sp>
        <p:sp>
          <p:nvSpPr>
            <p:cNvPr id="62" name="Rectangle 61"/>
            <p:cNvSpPr/>
            <p:nvPr/>
          </p:nvSpPr>
          <p:spPr>
            <a:xfrm>
              <a:off x="2015078" y="4111351"/>
              <a:ext cx="1824154" cy="307777"/>
            </a:xfrm>
            <a:prstGeom prst="rect">
              <a:avLst/>
            </a:prstGeom>
          </p:spPr>
          <p:txBody>
            <a:bodyPr wrap="none">
              <a:spAutoFit/>
            </a:bodyPr>
            <a:lstStyle/>
            <a:p>
              <a:r>
                <a:rPr lang="en-US" sz="1400" b="1" dirty="0">
                  <a:solidFill>
                    <a:srgbClr val="4DA151"/>
                  </a:solidFill>
                </a:rPr>
                <a:t>Community Outreach</a:t>
              </a:r>
            </a:p>
          </p:txBody>
        </p:sp>
      </p:grpSp>
      <p:grpSp>
        <p:nvGrpSpPr>
          <p:cNvPr id="63" name="Group 62"/>
          <p:cNvGrpSpPr/>
          <p:nvPr/>
        </p:nvGrpSpPr>
        <p:grpSpPr>
          <a:xfrm>
            <a:off x="7162800" y="1441055"/>
            <a:ext cx="1550475" cy="997345"/>
            <a:chOff x="2015078" y="4111351"/>
            <a:chExt cx="1550475" cy="997345"/>
          </a:xfrm>
        </p:grpSpPr>
        <p:sp>
          <p:nvSpPr>
            <p:cNvPr id="64" name="Rectangle 63"/>
            <p:cNvSpPr/>
            <p:nvPr/>
          </p:nvSpPr>
          <p:spPr>
            <a:xfrm>
              <a:off x="2015080" y="4323866"/>
              <a:ext cx="1550473" cy="784830"/>
            </a:xfrm>
            <a:prstGeom prst="rect">
              <a:avLst/>
            </a:prstGeom>
          </p:spPr>
          <p:txBody>
            <a:bodyPr wrap="square">
              <a:spAutoFit/>
            </a:bodyPr>
            <a:lstStyle/>
            <a:p>
              <a:r>
                <a:rPr lang="en-US" sz="900" dirty="0">
                  <a:solidFill>
                    <a:prstClr val="black">
                      <a:lumMod val="50000"/>
                      <a:lumOff val="50000"/>
                    </a:prstClr>
                  </a:solidFill>
                </a:rPr>
                <a:t>The third Tuesday in May represents the uniform vote day for school district budgets and Board of Education trustee elections.</a:t>
              </a:r>
            </a:p>
          </p:txBody>
        </p:sp>
        <p:sp>
          <p:nvSpPr>
            <p:cNvPr id="65" name="Rectangle 64"/>
            <p:cNvSpPr/>
            <p:nvPr/>
          </p:nvSpPr>
          <p:spPr>
            <a:xfrm>
              <a:off x="2015078" y="4111351"/>
              <a:ext cx="1136017" cy="307777"/>
            </a:xfrm>
            <a:prstGeom prst="rect">
              <a:avLst/>
            </a:prstGeom>
          </p:spPr>
          <p:txBody>
            <a:bodyPr wrap="none">
              <a:spAutoFit/>
            </a:bodyPr>
            <a:lstStyle/>
            <a:p>
              <a:r>
                <a:rPr lang="en-US" sz="1400" b="1" dirty="0">
                  <a:solidFill>
                    <a:srgbClr val="FF9900"/>
                  </a:solidFill>
                </a:rPr>
                <a:t>Budget Vote</a:t>
              </a:r>
            </a:p>
          </p:txBody>
        </p:sp>
      </p:grpSp>
      <p:grpSp>
        <p:nvGrpSpPr>
          <p:cNvPr id="68" name="Group 67"/>
          <p:cNvGrpSpPr/>
          <p:nvPr/>
        </p:nvGrpSpPr>
        <p:grpSpPr>
          <a:xfrm>
            <a:off x="1752600" y="4613654"/>
            <a:ext cx="1703736" cy="720346"/>
            <a:chOff x="2015078" y="4111351"/>
            <a:chExt cx="1703736" cy="720346"/>
          </a:xfrm>
        </p:grpSpPr>
        <p:sp>
          <p:nvSpPr>
            <p:cNvPr id="78" name="Rectangle 77"/>
            <p:cNvSpPr/>
            <p:nvPr/>
          </p:nvSpPr>
          <p:spPr>
            <a:xfrm>
              <a:off x="2015080" y="4323866"/>
              <a:ext cx="1503821" cy="507831"/>
            </a:xfrm>
            <a:prstGeom prst="rect">
              <a:avLst/>
            </a:prstGeom>
          </p:spPr>
          <p:txBody>
            <a:bodyPr wrap="square">
              <a:spAutoFit/>
            </a:bodyPr>
            <a:lstStyle/>
            <a:p>
              <a:r>
                <a:rPr lang="en-US" sz="900" dirty="0">
                  <a:solidFill>
                    <a:prstClr val="black">
                      <a:lumMod val="50000"/>
                      <a:lumOff val="50000"/>
                    </a:prstClr>
                  </a:solidFill>
                </a:rPr>
                <a:t>Second Board of Education budget presentation to be held at HSE Lecture Hall.</a:t>
              </a:r>
            </a:p>
          </p:txBody>
        </p:sp>
        <p:sp>
          <p:nvSpPr>
            <p:cNvPr id="79" name="Rectangle 78"/>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69" name="Group 68"/>
          <p:cNvGrpSpPr/>
          <p:nvPr/>
        </p:nvGrpSpPr>
        <p:grpSpPr>
          <a:xfrm>
            <a:off x="3990537" y="4554986"/>
            <a:ext cx="1503823" cy="997345"/>
            <a:chOff x="2015078" y="4111351"/>
            <a:chExt cx="1503823" cy="997345"/>
          </a:xfrm>
        </p:grpSpPr>
        <p:sp>
          <p:nvSpPr>
            <p:cNvPr id="76" name="Rectangle 75"/>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As required by law, Board of Education must adopt the proposed 2024-25 budget before it can be presented to residents for a vote.</a:t>
              </a:r>
            </a:p>
          </p:txBody>
        </p:sp>
        <p:sp>
          <p:nvSpPr>
            <p:cNvPr id="77" name="Rectangle 76"/>
            <p:cNvSpPr/>
            <p:nvPr/>
          </p:nvSpPr>
          <p:spPr>
            <a:xfrm>
              <a:off x="2015078" y="4111351"/>
              <a:ext cx="1448795" cy="307777"/>
            </a:xfrm>
            <a:prstGeom prst="rect">
              <a:avLst/>
            </a:prstGeom>
          </p:spPr>
          <p:txBody>
            <a:bodyPr wrap="none">
              <a:spAutoFit/>
            </a:bodyPr>
            <a:lstStyle/>
            <a:p>
              <a:r>
                <a:rPr lang="en-US" sz="1400" b="1" dirty="0">
                  <a:solidFill>
                    <a:srgbClr val="7030A0"/>
                  </a:solidFill>
                </a:rPr>
                <a:t>Budget Adoption</a:t>
              </a:r>
            </a:p>
          </p:txBody>
        </p:sp>
      </p:grpSp>
      <p:grpSp>
        <p:nvGrpSpPr>
          <p:cNvPr id="70" name="Group 69"/>
          <p:cNvGrpSpPr/>
          <p:nvPr/>
        </p:nvGrpSpPr>
        <p:grpSpPr>
          <a:xfrm>
            <a:off x="6140737" y="4554986"/>
            <a:ext cx="1717573" cy="1135845"/>
            <a:chOff x="2015078" y="4111351"/>
            <a:chExt cx="1717573" cy="1135845"/>
          </a:xfrm>
        </p:grpSpPr>
        <p:sp>
          <p:nvSpPr>
            <p:cNvPr id="74" name="Rectangle 73"/>
            <p:cNvSpPr/>
            <p:nvPr/>
          </p:nvSpPr>
          <p:spPr>
            <a:xfrm>
              <a:off x="2015080" y="4323866"/>
              <a:ext cx="1717571" cy="923330"/>
            </a:xfrm>
            <a:prstGeom prst="rect">
              <a:avLst/>
            </a:prstGeom>
          </p:spPr>
          <p:txBody>
            <a:bodyPr wrap="square">
              <a:spAutoFit/>
            </a:bodyPr>
            <a:lstStyle/>
            <a:p>
              <a:r>
                <a:rPr lang="en-US" sz="900" dirty="0">
                  <a:solidFill>
                    <a:prstClr val="black">
                      <a:lumMod val="50000"/>
                      <a:lumOff val="50000"/>
                    </a:prstClr>
                  </a:solidFill>
                </a:rPr>
                <a:t>As required by law, approximately one week before the budget vote, a presentation will be provided at a Board Meeting to share a summary of the 2024-25 proposed budget.</a:t>
              </a:r>
            </a:p>
          </p:txBody>
        </p:sp>
        <p:sp>
          <p:nvSpPr>
            <p:cNvPr id="75" name="Rectangle 74"/>
            <p:cNvSpPr/>
            <p:nvPr/>
          </p:nvSpPr>
          <p:spPr>
            <a:xfrm>
              <a:off x="2015078" y="4111351"/>
              <a:ext cx="1374159" cy="307777"/>
            </a:xfrm>
            <a:prstGeom prst="rect">
              <a:avLst/>
            </a:prstGeom>
          </p:spPr>
          <p:txBody>
            <a:bodyPr wrap="none">
              <a:spAutoFit/>
            </a:bodyPr>
            <a:lstStyle/>
            <a:p>
              <a:r>
                <a:rPr lang="en-US" sz="1400" b="1" dirty="0">
                  <a:solidFill>
                    <a:srgbClr val="FF3399"/>
                  </a:solidFill>
                </a:rPr>
                <a:t>Budget Hearing</a:t>
              </a:r>
            </a:p>
          </p:txBody>
        </p:sp>
      </p:grpSp>
      <p:grpSp>
        <p:nvGrpSpPr>
          <p:cNvPr id="3" name="1 Grupo"/>
          <p:cNvGrpSpPr/>
          <p:nvPr/>
        </p:nvGrpSpPr>
        <p:grpSpPr>
          <a:xfrm>
            <a:off x="257512" y="3380619"/>
            <a:ext cx="8628976" cy="85149"/>
            <a:chOff x="467544" y="2597889"/>
            <a:chExt cx="8208861" cy="81000"/>
          </a:xfrm>
        </p:grpSpPr>
        <p:cxnSp>
          <p:nvCxnSpPr>
            <p:cNvPr id="4" name="18 Conector recto"/>
            <p:cNvCxnSpPr>
              <a:stCxn id="6" idx="6"/>
              <a:endCxn id="5"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23 Elipse"/>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6" name="24 Elipse"/>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42" name="Group 41"/>
          <p:cNvGrpSpPr/>
          <p:nvPr/>
        </p:nvGrpSpPr>
        <p:grpSpPr>
          <a:xfrm>
            <a:off x="799207" y="2529080"/>
            <a:ext cx="1124602" cy="1499340"/>
            <a:chOff x="783838" y="2529080"/>
            <a:chExt cx="1124602" cy="1499340"/>
          </a:xfrm>
        </p:grpSpPr>
        <p:grpSp>
          <p:nvGrpSpPr>
            <p:cNvPr id="7" name="2 Grupo"/>
            <p:cNvGrpSpPr/>
            <p:nvPr/>
          </p:nvGrpSpPr>
          <p:grpSpPr>
            <a:xfrm>
              <a:off x="1275808" y="2529080"/>
              <a:ext cx="141927" cy="965113"/>
              <a:chOff x="1436278" y="1787812"/>
              <a:chExt cx="135019" cy="918087"/>
            </a:xfrm>
          </p:grpSpPr>
          <p:sp>
            <p:nvSpPr>
              <p:cNvPr id="8" name="25 Elipse"/>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9" name="40 Conector recto"/>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41 Elipse"/>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2" name="TextBox 81"/>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2024</a:t>
              </a:r>
            </a:p>
          </p:txBody>
        </p:sp>
      </p:grpSp>
      <p:grpSp>
        <p:nvGrpSpPr>
          <p:cNvPr id="38" name="Group 37"/>
          <p:cNvGrpSpPr/>
          <p:nvPr/>
        </p:nvGrpSpPr>
        <p:grpSpPr>
          <a:xfrm>
            <a:off x="4819557" y="2529081"/>
            <a:ext cx="1657443" cy="1283896"/>
            <a:chOff x="4819557" y="2529081"/>
            <a:chExt cx="1657443" cy="1283896"/>
          </a:xfrm>
        </p:grpSpPr>
        <p:grpSp>
          <p:nvGrpSpPr>
            <p:cNvPr id="23" name="8 Grupo"/>
            <p:cNvGrpSpPr/>
            <p:nvPr/>
          </p:nvGrpSpPr>
          <p:grpSpPr>
            <a:xfrm>
              <a:off x="5576093" y="2529081"/>
              <a:ext cx="141927" cy="965112"/>
              <a:chOff x="5527256" y="1787812"/>
              <a:chExt cx="135019" cy="918086"/>
            </a:xfrm>
          </p:grpSpPr>
          <p:sp>
            <p:nvSpPr>
              <p:cNvPr id="24" name="37 Elipse"/>
              <p:cNvSpPr/>
              <p:nvPr/>
            </p:nvSpPr>
            <p:spPr>
              <a:xfrm>
                <a:off x="5527256" y="2570898"/>
                <a:ext cx="135019" cy="135000"/>
              </a:xfrm>
              <a:prstGeom prst="ellipse">
                <a:avLst/>
              </a:prstGeom>
              <a:solidFill>
                <a:srgbClr val="4DA151"/>
              </a:solidFill>
              <a:ln>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5" name="45 Conector recto"/>
              <p:cNvCxnSpPr/>
              <p:nvPr/>
            </p:nvCxnSpPr>
            <p:spPr>
              <a:xfrm flipV="1">
                <a:off x="5596189"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51 Elipse"/>
              <p:cNvSpPr/>
              <p:nvPr/>
            </p:nvSpPr>
            <p:spPr>
              <a:xfrm>
                <a:off x="5562802" y="1787812"/>
                <a:ext cx="81011" cy="81000"/>
              </a:xfrm>
              <a:prstGeom prst="ellipse">
                <a:avLst/>
              </a:prstGeom>
              <a:solidFill>
                <a:schemeClr val="bg1"/>
              </a:solidFill>
              <a:ln w="57150">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4" name="TextBox 83"/>
            <p:cNvSpPr txBox="1"/>
            <p:nvPr/>
          </p:nvSpPr>
          <p:spPr>
            <a:xfrm>
              <a:off x="4819557" y="3505200"/>
              <a:ext cx="1657443" cy="307777"/>
            </a:xfrm>
            <a:prstGeom prst="rect">
              <a:avLst/>
            </a:prstGeom>
            <a:noFill/>
          </p:spPr>
          <p:txBody>
            <a:bodyPr wrap="square" rtlCol="0">
              <a:spAutoFit/>
            </a:bodyPr>
            <a:lstStyle/>
            <a:p>
              <a:pPr algn="ctr"/>
              <a:r>
                <a:rPr lang="en-US" sz="1400" b="1" dirty="0">
                  <a:solidFill>
                    <a:srgbClr val="4DA151"/>
                  </a:solidFill>
                </a:rPr>
                <a:t>May 2024</a:t>
              </a:r>
            </a:p>
          </p:txBody>
        </p:sp>
      </p:grpSp>
      <p:grpSp>
        <p:nvGrpSpPr>
          <p:cNvPr id="40" name="Group 39"/>
          <p:cNvGrpSpPr/>
          <p:nvPr/>
        </p:nvGrpSpPr>
        <p:grpSpPr>
          <a:xfrm>
            <a:off x="7255379" y="2529081"/>
            <a:ext cx="1202821" cy="1264786"/>
            <a:chOff x="7255379" y="2529081"/>
            <a:chExt cx="1202821" cy="1264786"/>
          </a:xfrm>
        </p:grpSpPr>
        <p:grpSp>
          <p:nvGrpSpPr>
            <p:cNvPr id="31" name="10 Grupo"/>
            <p:cNvGrpSpPr/>
            <p:nvPr/>
          </p:nvGrpSpPr>
          <p:grpSpPr>
            <a:xfrm>
              <a:off x="7741255" y="2529081"/>
              <a:ext cx="141927" cy="965112"/>
              <a:chOff x="7587030" y="1787812"/>
              <a:chExt cx="135019" cy="918086"/>
            </a:xfrm>
          </p:grpSpPr>
          <p:sp>
            <p:nvSpPr>
              <p:cNvPr id="32" name="39 Elipse"/>
              <p:cNvSpPr/>
              <p:nvPr/>
            </p:nvSpPr>
            <p:spPr>
              <a:xfrm>
                <a:off x="7587030" y="2570898"/>
                <a:ext cx="135019" cy="135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33" name="47 Conector recto"/>
              <p:cNvCxnSpPr/>
              <p:nvPr/>
            </p:nvCxnSpPr>
            <p:spPr>
              <a:xfrm flipV="1">
                <a:off x="7648800"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53 Elipse"/>
              <p:cNvSpPr/>
              <p:nvPr/>
            </p:nvSpPr>
            <p:spPr>
              <a:xfrm>
                <a:off x="7617376" y="1787812"/>
                <a:ext cx="81011" cy="81000"/>
              </a:xfrm>
              <a:prstGeom prst="ellipse">
                <a:avLst/>
              </a:prstGeom>
              <a:solidFill>
                <a:schemeClr val="bg1"/>
              </a:solidFill>
              <a:ln w="571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5" name="TextBox 84"/>
            <p:cNvSpPr txBox="1"/>
            <p:nvPr/>
          </p:nvSpPr>
          <p:spPr>
            <a:xfrm>
              <a:off x="7255379" y="3486090"/>
              <a:ext cx="1202821" cy="307777"/>
            </a:xfrm>
            <a:prstGeom prst="rect">
              <a:avLst/>
            </a:prstGeom>
            <a:noFill/>
          </p:spPr>
          <p:txBody>
            <a:bodyPr wrap="square" rtlCol="0">
              <a:spAutoFit/>
            </a:bodyPr>
            <a:lstStyle/>
            <a:p>
              <a:pPr algn="r"/>
              <a:r>
                <a:rPr lang="en-US" sz="1400" b="1" dirty="0">
                  <a:solidFill>
                    <a:srgbClr val="FF9900"/>
                  </a:solidFill>
                </a:rPr>
                <a:t>May 21, 2024</a:t>
              </a:r>
            </a:p>
          </p:txBody>
        </p:sp>
      </p:grpSp>
      <p:grpSp>
        <p:nvGrpSpPr>
          <p:cNvPr id="35" name="Group 34"/>
          <p:cNvGrpSpPr/>
          <p:nvPr/>
        </p:nvGrpSpPr>
        <p:grpSpPr>
          <a:xfrm>
            <a:off x="1759844" y="3045023"/>
            <a:ext cx="1371600" cy="1283897"/>
            <a:chOff x="1759844" y="3045023"/>
            <a:chExt cx="1371600" cy="1283897"/>
          </a:xfrm>
        </p:grpSpPr>
        <p:grpSp>
          <p:nvGrpSpPr>
            <p:cNvPr id="11" name="4 Grupo"/>
            <p:cNvGrpSpPr/>
            <p:nvPr/>
          </p:nvGrpSpPr>
          <p:grpSpPr>
            <a:xfrm>
              <a:off x="2350879" y="3352235"/>
              <a:ext cx="141927" cy="976685"/>
              <a:chOff x="2459025" y="2570898"/>
              <a:chExt cx="135019" cy="929095"/>
            </a:xfrm>
          </p:grpSpPr>
          <p:sp>
            <p:nvSpPr>
              <p:cNvPr id="12" name="26 Elipse"/>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3" name="42 Conector recto"/>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48 Elipse"/>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6" name="TextBox 85"/>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18, 2024</a:t>
              </a:r>
            </a:p>
          </p:txBody>
        </p:sp>
      </p:grpSp>
      <p:grpSp>
        <p:nvGrpSpPr>
          <p:cNvPr id="37" name="Group 36"/>
          <p:cNvGrpSpPr/>
          <p:nvPr/>
        </p:nvGrpSpPr>
        <p:grpSpPr>
          <a:xfrm>
            <a:off x="3970009" y="3050934"/>
            <a:ext cx="1218603" cy="1277986"/>
            <a:chOff x="3970009" y="3050934"/>
            <a:chExt cx="1218603" cy="1277986"/>
          </a:xfrm>
        </p:grpSpPr>
        <p:grpSp>
          <p:nvGrpSpPr>
            <p:cNvPr id="19" name="7 Grupo"/>
            <p:cNvGrpSpPr/>
            <p:nvPr/>
          </p:nvGrpSpPr>
          <p:grpSpPr>
            <a:xfrm>
              <a:off x="4501022" y="3352234"/>
              <a:ext cx="141927" cy="976686"/>
              <a:chOff x="4504512" y="2570897"/>
              <a:chExt cx="135019" cy="929096"/>
            </a:xfrm>
          </p:grpSpPr>
          <p:sp>
            <p:nvSpPr>
              <p:cNvPr id="20" name="36 Elipse"/>
              <p:cNvSpPr/>
              <p:nvPr/>
            </p:nvSpPr>
            <p:spPr>
              <a:xfrm>
                <a:off x="4504512" y="2570897"/>
                <a:ext cx="135019" cy="13500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1" name="44 Conector recto"/>
              <p:cNvCxnSpPr/>
              <p:nvPr/>
            </p:nvCxnSpPr>
            <p:spPr>
              <a:xfrm flipV="1">
                <a:off x="4571662" y="269912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50 Elipse"/>
              <p:cNvSpPr/>
              <p:nvPr/>
            </p:nvSpPr>
            <p:spPr>
              <a:xfrm>
                <a:off x="4533907" y="3418993"/>
                <a:ext cx="81011" cy="81000"/>
              </a:xfrm>
              <a:prstGeom prst="ellipse">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7" name="TextBox 86"/>
            <p:cNvSpPr txBox="1"/>
            <p:nvPr/>
          </p:nvSpPr>
          <p:spPr>
            <a:xfrm>
              <a:off x="3970009" y="3050934"/>
              <a:ext cx="1218603" cy="307777"/>
            </a:xfrm>
            <a:prstGeom prst="rect">
              <a:avLst/>
            </a:prstGeom>
            <a:noFill/>
          </p:spPr>
          <p:txBody>
            <a:bodyPr wrap="none" rtlCol="0">
              <a:spAutoFit/>
            </a:bodyPr>
            <a:lstStyle/>
            <a:p>
              <a:r>
                <a:rPr lang="en-US" sz="1400" b="1" dirty="0">
                  <a:solidFill>
                    <a:srgbClr val="7030A0"/>
                  </a:solidFill>
                </a:rPr>
                <a:t>April 16, 2024</a:t>
              </a:r>
            </a:p>
          </p:txBody>
        </p:sp>
      </p:grpSp>
      <p:grpSp>
        <p:nvGrpSpPr>
          <p:cNvPr id="39" name="Group 38"/>
          <p:cNvGrpSpPr/>
          <p:nvPr/>
        </p:nvGrpSpPr>
        <p:grpSpPr>
          <a:xfrm>
            <a:off x="6130836" y="3040173"/>
            <a:ext cx="1186479" cy="1277126"/>
            <a:chOff x="6130836" y="3040173"/>
            <a:chExt cx="1186479" cy="1277126"/>
          </a:xfrm>
        </p:grpSpPr>
        <p:grpSp>
          <p:nvGrpSpPr>
            <p:cNvPr id="27" name="9 Grupo"/>
            <p:cNvGrpSpPr/>
            <p:nvPr/>
          </p:nvGrpSpPr>
          <p:grpSpPr>
            <a:xfrm>
              <a:off x="6651166" y="3352235"/>
              <a:ext cx="141927" cy="965064"/>
              <a:chOff x="6550000" y="2570894"/>
              <a:chExt cx="135019" cy="918039"/>
            </a:xfrm>
          </p:grpSpPr>
          <p:sp>
            <p:nvSpPr>
              <p:cNvPr id="28" name="38 Elipse"/>
              <p:cNvSpPr/>
              <p:nvPr/>
            </p:nvSpPr>
            <p:spPr>
              <a:xfrm>
                <a:off x="6550000" y="2570894"/>
                <a:ext cx="135019" cy="135000"/>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9" name="46 Conector recto"/>
              <p:cNvCxnSpPr/>
              <p:nvPr/>
            </p:nvCxnSpPr>
            <p:spPr>
              <a:xfrm flipV="1">
                <a:off x="6614592" y="2699128"/>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 name="52 Elipse"/>
              <p:cNvSpPr/>
              <p:nvPr/>
            </p:nvSpPr>
            <p:spPr>
              <a:xfrm>
                <a:off x="6579600" y="3407933"/>
                <a:ext cx="81011" cy="81000"/>
              </a:xfrm>
              <a:prstGeom prst="ellipse">
                <a:avLst/>
              </a:prstGeom>
              <a:solidFill>
                <a:schemeClr val="bg1"/>
              </a:solid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8" name="TextBox 87"/>
            <p:cNvSpPr txBox="1"/>
            <p:nvPr/>
          </p:nvSpPr>
          <p:spPr>
            <a:xfrm>
              <a:off x="6130836" y="3040173"/>
              <a:ext cx="1186479" cy="307777"/>
            </a:xfrm>
            <a:prstGeom prst="rect">
              <a:avLst/>
            </a:prstGeom>
            <a:noFill/>
          </p:spPr>
          <p:txBody>
            <a:bodyPr wrap="none" rtlCol="0">
              <a:spAutoFit/>
            </a:bodyPr>
            <a:lstStyle/>
            <a:p>
              <a:r>
                <a:rPr lang="en-US" sz="1400" b="1" dirty="0">
                  <a:solidFill>
                    <a:srgbClr val="FF3399"/>
                  </a:solidFill>
                </a:rPr>
                <a:t>May 13, 2024</a:t>
              </a:r>
            </a:p>
          </p:txBody>
        </p:sp>
      </p:grpSp>
      <p:grpSp>
        <p:nvGrpSpPr>
          <p:cNvPr id="41" name="Group 40"/>
          <p:cNvGrpSpPr/>
          <p:nvPr/>
        </p:nvGrpSpPr>
        <p:grpSpPr>
          <a:xfrm>
            <a:off x="2923555" y="2529080"/>
            <a:ext cx="1157125" cy="1283897"/>
            <a:chOff x="2923555" y="2529080"/>
            <a:chExt cx="1157125" cy="1283897"/>
          </a:xfrm>
        </p:grpSpPr>
        <p:grpSp>
          <p:nvGrpSpPr>
            <p:cNvPr id="36" name="Group 35"/>
            <p:cNvGrpSpPr/>
            <p:nvPr/>
          </p:nvGrpSpPr>
          <p:grpSpPr>
            <a:xfrm>
              <a:off x="2923555" y="2529080"/>
              <a:ext cx="1157125" cy="1283897"/>
              <a:chOff x="2923555" y="2529080"/>
              <a:chExt cx="1157125" cy="1283897"/>
            </a:xfrm>
          </p:grpSpPr>
          <p:grpSp>
            <p:nvGrpSpPr>
              <p:cNvPr id="15" name="6 Grupo"/>
              <p:cNvGrpSpPr/>
              <p:nvPr/>
            </p:nvGrpSpPr>
            <p:grpSpPr>
              <a:xfrm>
                <a:off x="3425950" y="2529080"/>
                <a:ext cx="141927" cy="965113"/>
                <a:chOff x="3481768" y="1787812"/>
                <a:chExt cx="135019" cy="918087"/>
              </a:xfrm>
            </p:grpSpPr>
            <p:sp>
              <p:nvSpPr>
                <p:cNvPr id="16" name="27 Elipse"/>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7" name="43 Conector recto"/>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49 Elipse"/>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3" name="TextBox 82"/>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2024</a:t>
                </a:r>
              </a:p>
            </p:txBody>
          </p:sp>
        </p:grpSp>
        <p:sp>
          <p:nvSpPr>
            <p:cNvPr id="71" name="48 Elipse"/>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pic>
        <p:nvPicPr>
          <p:cNvPr id="43" name="Picture 42">
            <a:extLst>
              <a:ext uri="{FF2B5EF4-FFF2-40B4-BE49-F238E27FC236}">
                <a16:creationId xmlns:a16="http://schemas.microsoft.com/office/drawing/2014/main" id="{305FF3CC-260A-47D7-AB63-859D0309A919}"/>
              </a:ext>
            </a:extLst>
          </p:cNvPr>
          <p:cNvPicPr>
            <a:picLocks noChangeAspect="1"/>
          </p:cNvPicPr>
          <p:nvPr/>
        </p:nvPicPr>
        <p:blipFill>
          <a:blip r:embed="rId2"/>
          <a:stretch>
            <a:fillRect/>
          </a:stretch>
        </p:blipFill>
        <p:spPr>
          <a:xfrm>
            <a:off x="2895600" y="1447800"/>
            <a:ext cx="1371719" cy="2780017"/>
          </a:xfrm>
          <a:prstGeom prst="rect">
            <a:avLst/>
          </a:prstGeom>
        </p:spPr>
      </p:pic>
    </p:spTree>
    <p:extLst>
      <p:ext uri="{BB962C8B-B14F-4D97-AF65-F5344CB8AC3E}">
        <p14:creationId xmlns:p14="http://schemas.microsoft.com/office/powerpoint/2010/main" val="174901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42" presetClass="entr" presetSubtype="0" fill="hold" nodeType="with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fade">
                                      <p:cBhvr>
                                        <p:cTn id="12" dur="1000"/>
                                        <p:tgtEl>
                                          <p:spTgt spid="57"/>
                                        </p:tgtEl>
                                      </p:cBhvr>
                                    </p:animEffect>
                                    <p:anim calcmode="lin" valueType="num">
                                      <p:cBhvr>
                                        <p:cTn id="13" dur="1000" fill="hold"/>
                                        <p:tgtEl>
                                          <p:spTgt spid="57"/>
                                        </p:tgtEl>
                                        <p:attrNameLst>
                                          <p:attrName>ppt_x</p:attrName>
                                        </p:attrNameLst>
                                      </p:cBhvr>
                                      <p:tavLst>
                                        <p:tav tm="0">
                                          <p:val>
                                            <p:strVal val="#ppt_x"/>
                                          </p:val>
                                        </p:tav>
                                        <p:tav tm="100000">
                                          <p:val>
                                            <p:strVal val="#ppt_x"/>
                                          </p:val>
                                        </p:tav>
                                      </p:tavLst>
                                    </p:anim>
                                    <p:anim calcmode="lin" valueType="num">
                                      <p:cBhvr>
                                        <p:cTn id="1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p:cTn id="19" dur="1000" fill="hold"/>
                                        <p:tgtEl>
                                          <p:spTgt spid="43"/>
                                        </p:tgtEl>
                                        <p:attrNameLst>
                                          <p:attrName>ppt_w</p:attrName>
                                        </p:attrNameLst>
                                      </p:cBhvr>
                                      <p:tavLst>
                                        <p:tav tm="0">
                                          <p:val>
                                            <p:fltVal val="0"/>
                                          </p:val>
                                        </p:tav>
                                        <p:tav tm="100000">
                                          <p:val>
                                            <p:strVal val="#ppt_w"/>
                                          </p:val>
                                        </p:tav>
                                      </p:tavLst>
                                    </p:anim>
                                    <p:anim calcmode="lin" valueType="num">
                                      <p:cBhvr>
                                        <p:cTn id="20" dur="1000" fill="hold"/>
                                        <p:tgtEl>
                                          <p:spTgt spid="43"/>
                                        </p:tgtEl>
                                        <p:attrNameLst>
                                          <p:attrName>ppt_h</p:attrName>
                                        </p:attrNameLst>
                                      </p:cBhvr>
                                      <p:tavLst>
                                        <p:tav tm="0">
                                          <p:val>
                                            <p:fltVal val="0"/>
                                          </p:val>
                                        </p:tav>
                                        <p:tav tm="100000">
                                          <p:val>
                                            <p:strVal val="#ppt_h"/>
                                          </p:val>
                                        </p:tav>
                                      </p:tavLst>
                                    </p:anim>
                                    <p:anim calcmode="lin" valueType="num">
                                      <p:cBhvr>
                                        <p:cTn id="21" dur="1000" fill="hold"/>
                                        <p:tgtEl>
                                          <p:spTgt spid="43"/>
                                        </p:tgtEl>
                                        <p:attrNameLst>
                                          <p:attrName>style.rotation</p:attrName>
                                        </p:attrNameLst>
                                      </p:cBhvr>
                                      <p:tavLst>
                                        <p:tav tm="0">
                                          <p:val>
                                            <p:fltVal val="90"/>
                                          </p:val>
                                        </p:tav>
                                        <p:tav tm="100000">
                                          <p:val>
                                            <p:fltVal val="0"/>
                                          </p:val>
                                        </p:tav>
                                      </p:tavLst>
                                    </p:anim>
                                    <p:animEffect transition="in" filter="fade">
                                      <p:cBhvr>
                                        <p:cTn id="22" dur="1000"/>
                                        <p:tgtEl>
                                          <p:spTgt spid="43"/>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p:cTn id="27" dur="500" fill="hold"/>
                                        <p:tgtEl>
                                          <p:spTgt spid="37"/>
                                        </p:tgtEl>
                                        <p:attrNameLst>
                                          <p:attrName>ppt_w</p:attrName>
                                        </p:attrNameLst>
                                      </p:cBhvr>
                                      <p:tavLst>
                                        <p:tav tm="0">
                                          <p:val>
                                            <p:fltVal val="0"/>
                                          </p:val>
                                        </p:tav>
                                        <p:tav tm="100000">
                                          <p:val>
                                            <p:strVal val="#ppt_w"/>
                                          </p:val>
                                        </p:tav>
                                      </p:tavLst>
                                    </p:anim>
                                    <p:anim calcmode="lin" valueType="num">
                                      <p:cBhvr>
                                        <p:cTn id="28" dur="500" fill="hold"/>
                                        <p:tgtEl>
                                          <p:spTgt spid="37"/>
                                        </p:tgtEl>
                                        <p:attrNameLst>
                                          <p:attrName>ppt_h</p:attrName>
                                        </p:attrNameLst>
                                      </p:cBhvr>
                                      <p:tavLst>
                                        <p:tav tm="0">
                                          <p:val>
                                            <p:fltVal val="0"/>
                                          </p:val>
                                        </p:tav>
                                        <p:tav tm="100000">
                                          <p:val>
                                            <p:strVal val="#ppt_h"/>
                                          </p:val>
                                        </p:tav>
                                      </p:tavLst>
                                    </p:anim>
                                    <p:animEffect transition="in" filter="fade">
                                      <p:cBhvr>
                                        <p:cTn id="29" dur="500"/>
                                        <p:tgtEl>
                                          <p:spTgt spid="37"/>
                                        </p:tgtEl>
                                      </p:cBhvr>
                                    </p:animEffect>
                                  </p:childTnLst>
                                </p:cTn>
                              </p:par>
                              <p:par>
                                <p:cTn id="30" presetID="47"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ppt_w</p:attrName>
                                        </p:attrNameLst>
                                      </p:cBhvr>
                                      <p:tavLst>
                                        <p:tav tm="0">
                                          <p:val>
                                            <p:fltVal val="0"/>
                                          </p:val>
                                        </p:tav>
                                        <p:tav tm="100000">
                                          <p:val>
                                            <p:strVal val="#ppt_w"/>
                                          </p:val>
                                        </p:tav>
                                      </p:tavLst>
                                    </p:anim>
                                    <p:anim calcmode="lin" valueType="num">
                                      <p:cBhvr>
                                        <p:cTn id="40" dur="500" fill="hold"/>
                                        <p:tgtEl>
                                          <p:spTgt spid="38"/>
                                        </p:tgtEl>
                                        <p:attrNameLst>
                                          <p:attrName>ppt_h</p:attrName>
                                        </p:attrNameLst>
                                      </p:cBhvr>
                                      <p:tavLst>
                                        <p:tav tm="0">
                                          <p:val>
                                            <p:fltVal val="0"/>
                                          </p:val>
                                        </p:tav>
                                        <p:tav tm="100000">
                                          <p:val>
                                            <p:strVal val="#ppt_h"/>
                                          </p:val>
                                        </p:tav>
                                      </p:tavLst>
                                    </p:anim>
                                    <p:animEffect transition="in" filter="fade">
                                      <p:cBhvr>
                                        <p:cTn id="41" dur="500"/>
                                        <p:tgtEl>
                                          <p:spTgt spid="38"/>
                                        </p:tgtEl>
                                      </p:cBhvr>
                                    </p:animEffect>
                                  </p:childTnLst>
                                </p:cTn>
                              </p:par>
                              <p:par>
                                <p:cTn id="42" presetID="42" presetClass="entr" presetSubtype="0" fill="hold"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1000"/>
                                        <p:tgtEl>
                                          <p:spTgt spid="60"/>
                                        </p:tgtEl>
                                      </p:cBhvr>
                                    </p:animEffect>
                                    <p:anim calcmode="lin" valueType="num">
                                      <p:cBhvr>
                                        <p:cTn id="45" dur="1000" fill="hold"/>
                                        <p:tgtEl>
                                          <p:spTgt spid="60"/>
                                        </p:tgtEl>
                                        <p:attrNameLst>
                                          <p:attrName>ppt_x</p:attrName>
                                        </p:attrNameLst>
                                      </p:cBhvr>
                                      <p:tavLst>
                                        <p:tav tm="0">
                                          <p:val>
                                            <p:strVal val="#ppt_x"/>
                                          </p:val>
                                        </p:tav>
                                        <p:tav tm="100000">
                                          <p:val>
                                            <p:strVal val="#ppt_x"/>
                                          </p:val>
                                        </p:tav>
                                      </p:tavLst>
                                    </p:anim>
                                    <p:anim calcmode="lin" valueType="num">
                                      <p:cBhvr>
                                        <p:cTn id="46"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par>
                                <p:cTn id="54" presetID="47" presetClass="entr" presetSubtype="0"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fade">
                                      <p:cBhvr>
                                        <p:cTn id="56" dur="1000"/>
                                        <p:tgtEl>
                                          <p:spTgt spid="70"/>
                                        </p:tgtEl>
                                      </p:cBhvr>
                                    </p:animEffect>
                                    <p:anim calcmode="lin" valueType="num">
                                      <p:cBhvr>
                                        <p:cTn id="57" dur="1000" fill="hold"/>
                                        <p:tgtEl>
                                          <p:spTgt spid="70"/>
                                        </p:tgtEl>
                                        <p:attrNameLst>
                                          <p:attrName>ppt_x</p:attrName>
                                        </p:attrNameLst>
                                      </p:cBhvr>
                                      <p:tavLst>
                                        <p:tav tm="0">
                                          <p:val>
                                            <p:strVal val="#ppt_x"/>
                                          </p:val>
                                        </p:tav>
                                        <p:tav tm="100000">
                                          <p:val>
                                            <p:strVal val="#ppt_x"/>
                                          </p:val>
                                        </p:tav>
                                      </p:tavLst>
                                    </p:anim>
                                    <p:anim calcmode="lin" valueType="num">
                                      <p:cBhvr>
                                        <p:cTn id="58"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p:cTn id="63" dur="500" fill="hold"/>
                                        <p:tgtEl>
                                          <p:spTgt spid="40"/>
                                        </p:tgtEl>
                                        <p:attrNameLst>
                                          <p:attrName>ppt_w</p:attrName>
                                        </p:attrNameLst>
                                      </p:cBhvr>
                                      <p:tavLst>
                                        <p:tav tm="0">
                                          <p:val>
                                            <p:fltVal val="0"/>
                                          </p:val>
                                        </p:tav>
                                        <p:tav tm="100000">
                                          <p:val>
                                            <p:strVal val="#ppt_w"/>
                                          </p:val>
                                        </p:tav>
                                      </p:tavLst>
                                    </p:anim>
                                    <p:anim calcmode="lin" valueType="num">
                                      <p:cBhvr>
                                        <p:cTn id="64" dur="500" fill="hold"/>
                                        <p:tgtEl>
                                          <p:spTgt spid="40"/>
                                        </p:tgtEl>
                                        <p:attrNameLst>
                                          <p:attrName>ppt_h</p:attrName>
                                        </p:attrNameLst>
                                      </p:cBhvr>
                                      <p:tavLst>
                                        <p:tav tm="0">
                                          <p:val>
                                            <p:fltVal val="0"/>
                                          </p:val>
                                        </p:tav>
                                        <p:tav tm="100000">
                                          <p:val>
                                            <p:strVal val="#ppt_h"/>
                                          </p:val>
                                        </p:tav>
                                      </p:tavLst>
                                    </p:anim>
                                    <p:animEffect transition="in" filter="fade">
                                      <p:cBhvr>
                                        <p:cTn id="65" dur="500"/>
                                        <p:tgtEl>
                                          <p:spTgt spid="40"/>
                                        </p:tgtEl>
                                      </p:cBhvr>
                                    </p:animEffect>
                                  </p:childTnLst>
                                </p:cTn>
                              </p:par>
                              <p:par>
                                <p:cTn id="66" presetID="42" presetClass="entr" presetSubtype="0" fill="hold" nodeType="with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fade">
                                      <p:cBhvr>
                                        <p:cTn id="68" dur="1000"/>
                                        <p:tgtEl>
                                          <p:spTgt spid="63"/>
                                        </p:tgtEl>
                                      </p:cBhvr>
                                    </p:animEffect>
                                    <p:anim calcmode="lin" valueType="num">
                                      <p:cBhvr>
                                        <p:cTn id="69" dur="1000" fill="hold"/>
                                        <p:tgtEl>
                                          <p:spTgt spid="63"/>
                                        </p:tgtEl>
                                        <p:attrNameLst>
                                          <p:attrName>ppt_x</p:attrName>
                                        </p:attrNameLst>
                                      </p:cBhvr>
                                      <p:tavLst>
                                        <p:tav tm="0">
                                          <p:val>
                                            <p:strVal val="#ppt_x"/>
                                          </p:val>
                                        </p:tav>
                                        <p:tav tm="100000">
                                          <p:val>
                                            <p:strVal val="#ppt_x"/>
                                          </p:val>
                                        </p:tav>
                                      </p:tavLst>
                                    </p:anim>
                                    <p:anim calcmode="lin" valueType="num">
                                      <p:cBhvr>
                                        <p:cTn id="70"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519EA-8DDD-44AA-AD1B-030A1BE50FFD}"/>
              </a:ext>
            </a:extLst>
          </p:cNvPr>
          <p:cNvSpPr>
            <a:spLocks noGrp="1"/>
          </p:cNvSpPr>
          <p:nvPr>
            <p:ph type="title"/>
          </p:nvPr>
        </p:nvSpPr>
        <p:spPr/>
        <p:txBody>
          <a:bodyPr/>
          <a:lstStyle/>
          <a:p>
            <a:r>
              <a:rPr lang="en-US" dirty="0"/>
              <a:t>See you May 21</a:t>
            </a:r>
            <a:r>
              <a:rPr lang="en-US" baseline="30000" dirty="0"/>
              <a:t>st</a:t>
            </a:r>
            <a:r>
              <a:rPr lang="en-US" dirty="0"/>
              <a:t>!</a:t>
            </a:r>
          </a:p>
        </p:txBody>
      </p:sp>
      <p:sp>
        <p:nvSpPr>
          <p:cNvPr id="3" name="Slide Number Placeholder 2">
            <a:extLst>
              <a:ext uri="{FF2B5EF4-FFF2-40B4-BE49-F238E27FC236}">
                <a16:creationId xmlns:a16="http://schemas.microsoft.com/office/drawing/2014/main" id="{FB27BAD4-B0A1-4BE9-B90F-63C036DCCD13}"/>
              </a:ext>
            </a:extLst>
          </p:cNvPr>
          <p:cNvSpPr>
            <a:spLocks noGrp="1"/>
          </p:cNvSpPr>
          <p:nvPr>
            <p:ph type="sldNum" sz="quarter" idx="10"/>
          </p:nvPr>
        </p:nvSpPr>
        <p:spPr/>
        <p:txBody>
          <a:bodyPr/>
          <a:lstStyle/>
          <a:p>
            <a:pPr>
              <a:defRPr/>
            </a:pPr>
            <a:fld id="{93A1BC9E-97AE-4D19-AC99-B3968AE9C67F}" type="slidenum">
              <a:rPr lang="en-US" smtClean="0"/>
              <a:pPr>
                <a:defRPr/>
              </a:pPr>
              <a:t>63</a:t>
            </a:fld>
            <a:endParaRPr lang="en-US" dirty="0"/>
          </a:p>
        </p:txBody>
      </p:sp>
      <p:pic>
        <p:nvPicPr>
          <p:cNvPr id="3074" name="Picture 2" descr="Please Vote | Election Sign Stencil Default Title">
            <a:extLst>
              <a:ext uri="{FF2B5EF4-FFF2-40B4-BE49-F238E27FC236}">
                <a16:creationId xmlns:a16="http://schemas.microsoft.com/office/drawing/2014/main" id="{9797B465-CF27-46A7-98C8-FB5F5A67F541}"/>
              </a:ext>
            </a:extLst>
          </p:cNvPr>
          <p:cNvPicPr>
            <a:picLocks noChangeAspect="1" noChangeArrowheads="1"/>
          </p:cNvPicPr>
          <p:nvPr/>
        </p:nvPicPr>
        <p:blipFill rotWithShape="1">
          <a:blip r:embed="rId2">
            <a:duotone>
              <a:prstClr val="black"/>
              <a:srgbClr val="FF00FF">
                <a:tint val="45000"/>
                <a:satMod val="400000"/>
              </a:srgbClr>
            </a:duotone>
            <a:extLst>
              <a:ext uri="{BEBA8EAE-BF5A-486C-A8C5-ECC9F3942E4B}">
                <a14:imgProps xmlns:a14="http://schemas.microsoft.com/office/drawing/2010/main">
                  <a14:imgLayer r:embed="rId3">
                    <a14:imgEffect>
                      <a14:backgroundRemoval t="10000" b="90000" l="10000" r="90000">
                        <a14:foregroundMark x1="19300" y1="27800" x2="19300" y2="27800"/>
                        <a14:foregroundMark x1="16900" y1="28400" x2="16900" y2="28400"/>
                        <a14:foregroundMark x1="21600" y1="23300" x2="21600" y2="23300"/>
                        <a14:foregroundMark x1="13500" y1="28900" x2="13500" y2="28900"/>
                        <a14:foregroundMark x1="26000" y1="27000" x2="26000" y2="27000"/>
                        <a14:foregroundMark x1="27400" y1="27000" x2="27400" y2="27000"/>
                        <a14:foregroundMark x1="34000" y1="29100" x2="34000" y2="29100"/>
                        <a14:foregroundMark x1="33300" y1="26200" x2="33300" y2="26200"/>
                        <a14:foregroundMark x1="38600" y1="25700" x2="38600" y2="25700"/>
                        <a14:foregroundMark x1="38300" y1="31700" x2="38300" y2="31700"/>
                        <a14:foregroundMark x1="44700" y1="35200" x2="44700" y2="35200"/>
                        <a14:foregroundMark x1="44000" y1="32700" x2="44000" y2="32700"/>
                        <a14:foregroundMark x1="49700" y1="27800" x2="49700" y2="27800"/>
                        <a14:foregroundMark x1="51400" y1="28200" x2="51400" y2="28200"/>
                        <a14:foregroundMark x1="54200" y1="27300" x2="54200" y2="27300"/>
                        <a14:foregroundMark x1="61200" y1="30900" x2="61200" y2="30900"/>
                        <a14:foregroundMark x1="64800" y1="30100" x2="64800" y2="30100"/>
                        <a14:foregroundMark x1="66100" y1="27900" x2="66100" y2="27900"/>
                        <a14:foregroundMark x1="69600" y1="24200" x2="69600" y2="24200"/>
                        <a14:foregroundMark x1="71600" y1="23300" x2="71600" y2="23300"/>
                        <a14:foregroundMark x1="72400" y1="20800" x2="72400" y2="20800"/>
                        <a14:foregroundMark x1="72100" y1="28400" x2="72100" y2="28400"/>
                        <a14:foregroundMark x1="73900" y1="27500" x2="73900" y2="27500"/>
                        <a14:foregroundMark x1="77000" y1="27200" x2="77000" y2="27200"/>
                        <a14:foregroundMark x1="78400" y1="28400" x2="78400" y2="28400"/>
                        <a14:foregroundMark x1="81700" y1="27000" x2="81700" y2="27000"/>
                        <a14:foregroundMark x1="83200" y1="30600" x2="83200" y2="30600"/>
                        <a14:foregroundMark x1="85600" y1="27200" x2="85600" y2="27200"/>
                        <a14:foregroundMark x1="87000" y1="27200" x2="87000" y2="27200"/>
                        <a14:foregroundMark x1="12900" y1="44500" x2="12900" y2="44500"/>
                        <a14:foregroundMark x1="18300" y1="44500" x2="18300" y2="44500"/>
                        <a14:foregroundMark x1="27600" y1="55700" x2="27600" y2="55700"/>
                        <a14:foregroundMark x1="15900" y1="57500" x2="15900" y2="57500"/>
                        <a14:foregroundMark x1="36700" y1="57700" x2="36700" y2="57700"/>
                        <a14:foregroundMark x1="43700" y1="56500" x2="43700" y2="56500"/>
                        <a14:foregroundMark x1="73400" y1="56700" x2="73400" y2="56700"/>
                        <a14:foregroundMark x1="78900" y1="54100" x2="78900" y2="54100"/>
                        <a14:foregroundMark x1="80800" y1="65700" x2="80800" y2="65700"/>
                        <a14:foregroundMark x1="81900" y1="77900" x2="81900" y2="77900"/>
                        <a14:foregroundMark x1="82500" y1="44300" x2="82500" y2="44300"/>
                        <a14:foregroundMark x1="88200" y1="43800" x2="88200" y2="43800"/>
                        <a14:foregroundMark x1="75900" y1="41500" x2="75900" y2="41500"/>
                        <a14:foregroundMark x1="70100" y1="41500" x2="70100" y2="41500"/>
                        <a14:foregroundMark x1="65300" y1="41800" x2="65300" y2="41800"/>
                        <a14:foregroundMark x1="52000" y1="42000" x2="52000" y2="42000"/>
                        <a14:foregroundMark x1="44600" y1="41100" x2="44600" y2="41100"/>
                        <a14:foregroundMark x1="37000" y1="40400" x2="37000" y2="40400"/>
                        <a14:foregroundMark x1="32600" y1="40500" x2="32600" y2="40500"/>
                        <a14:foregroundMark x1="25700" y1="41900" x2="25700" y2="41900"/>
                        <a14:foregroundMark x1="22600" y1="41000" x2="22600" y2="41000"/>
                        <a14:foregroundMark x1="29000" y1="40900" x2="29000" y2="40900"/>
                        <a14:foregroundMark x1="48500" y1="41100" x2="48500" y2="41100"/>
                        <a14:foregroundMark x1="63600" y1="40900" x2="63600" y2="40900"/>
                        <a14:foregroundMark x1="72000" y1="39500" x2="72000" y2="39500"/>
                        <a14:foregroundMark x1="69100" y1="47200" x2="69100" y2="47200"/>
                        <a14:foregroundMark x1="57200" y1="40300" x2="57200" y2="40300"/>
                        <a14:backgroundMark x1="86600" y1="27200" x2="86600" y2="27200"/>
                        <a14:backgroundMark x1="71900" y1="21300" x2="71900" y2="21300"/>
                        <a14:backgroundMark x1="57900" y1="40500" x2="57900" y2="40500"/>
                      </a14:backgroundRemoval>
                    </a14:imgEffect>
                  </a14:imgLayer>
                </a14:imgProps>
              </a:ext>
              <a:ext uri="{28A0092B-C50C-407E-A947-70E740481C1C}">
                <a14:useLocalDpi xmlns:a14="http://schemas.microsoft.com/office/drawing/2010/main" val="0"/>
              </a:ext>
            </a:extLst>
          </a:blip>
          <a:srcRect l="6042" t="16471" r="6146" b="14687"/>
          <a:stretch/>
        </p:blipFill>
        <p:spPr bwMode="auto">
          <a:xfrm>
            <a:off x="2133600" y="1447800"/>
            <a:ext cx="4951563" cy="3881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778911"/>
      </p:ext>
    </p:extLst>
  </p:cSld>
  <p:clrMapOvr>
    <a:masterClrMapping/>
  </p:clrMapOvr>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17387</TotalTime>
  <Words>2025</Words>
  <Application>Microsoft Office PowerPoint</Application>
  <PresentationFormat>On-screen Show (4:3)</PresentationFormat>
  <Paragraphs>373</Paragraphs>
  <Slides>63</Slides>
  <Notes>2</Notes>
  <HiddenSlides>7</HiddenSlides>
  <MMClips>0</MMClips>
  <ScaleCrop>false</ScaleCrop>
  <HeadingPairs>
    <vt:vector size="8" baseType="variant">
      <vt:variant>
        <vt:lpstr>Fonts Used</vt:lpstr>
      </vt:variant>
      <vt:variant>
        <vt:i4>12</vt:i4>
      </vt:variant>
      <vt:variant>
        <vt:lpstr>Theme</vt:lpstr>
      </vt:variant>
      <vt:variant>
        <vt:i4>5</vt:i4>
      </vt:variant>
      <vt:variant>
        <vt:lpstr>Embedded OLE Servers</vt:lpstr>
      </vt:variant>
      <vt:variant>
        <vt:i4>1</vt:i4>
      </vt:variant>
      <vt:variant>
        <vt:lpstr>Slide Titles</vt:lpstr>
      </vt:variant>
      <vt:variant>
        <vt:i4>63</vt:i4>
      </vt:variant>
    </vt:vector>
  </HeadingPairs>
  <TitlesOfParts>
    <vt:vector size="81" baseType="lpstr">
      <vt:lpstr>MS PGothic</vt:lpstr>
      <vt:lpstr>Arial</vt:lpstr>
      <vt:lpstr>Avenir LT Std 45 Book</vt:lpstr>
      <vt:lpstr>Calibri</vt:lpstr>
      <vt:lpstr>GeosansLight</vt:lpstr>
      <vt:lpstr>Helvetica</vt:lpstr>
      <vt:lpstr>Open Sans</vt:lpstr>
      <vt:lpstr>Segoe UI</vt:lpstr>
      <vt:lpstr>Symbol</vt:lpstr>
      <vt:lpstr>Times New Roman</vt:lpstr>
      <vt:lpstr>Trebuchet MS</vt:lpstr>
      <vt:lpstr>Wingdings</vt:lpstr>
      <vt:lpstr>first page</vt:lpstr>
      <vt:lpstr>body pages</vt:lpstr>
      <vt:lpstr>Showeet theme</vt:lpstr>
      <vt:lpstr>2_body pages</vt:lpstr>
      <vt:lpstr>1_body pages</vt:lpstr>
      <vt:lpstr>Worksheet</vt:lpstr>
      <vt:lpstr>PowerPoint Presentation</vt:lpstr>
      <vt:lpstr>A Budget in Balance</vt:lpstr>
      <vt:lpstr>A Budget in Balance</vt:lpstr>
      <vt:lpstr>A Budget in Balance</vt:lpstr>
      <vt:lpstr>A Budget in Balance</vt:lpstr>
      <vt:lpstr>2024-25 Budget</vt:lpstr>
      <vt:lpstr>Revenues</vt:lpstr>
      <vt:lpstr>Revenue Overview</vt:lpstr>
      <vt:lpstr>Revenues: Overview</vt:lpstr>
      <vt:lpstr>Revenues: Tax Levy</vt:lpstr>
      <vt:lpstr>Revenues: State Aid</vt:lpstr>
      <vt:lpstr>Revenues: State Aid</vt:lpstr>
      <vt:lpstr>Revenues: Use of Reserves</vt:lpstr>
      <vt:lpstr>Revenues: Use of Reserves</vt:lpstr>
      <vt:lpstr>Revenues: Use of Fund Balance</vt:lpstr>
      <vt:lpstr>Revenues: Use of Fund Balance</vt:lpstr>
      <vt:lpstr>Revenues: PILOTs</vt:lpstr>
      <vt:lpstr>Revenues: PILOTs</vt:lpstr>
      <vt:lpstr>Revenues: PILOTs</vt:lpstr>
      <vt:lpstr>Revenues: PILOTs</vt:lpstr>
      <vt:lpstr>Revenues: PILOTs</vt:lpstr>
      <vt:lpstr>Revenues: PILOTs</vt:lpstr>
      <vt:lpstr>Revenues: Miscellaneous </vt:lpstr>
      <vt:lpstr>Expenses</vt:lpstr>
      <vt:lpstr>The 2024-25 Budget is Ready!</vt:lpstr>
      <vt:lpstr>The 2024-25 Budget is Ready!</vt:lpstr>
      <vt:lpstr>The 2024-25 Budget is Ready!</vt:lpstr>
      <vt:lpstr>The 2024-25 Budget is Ready!</vt:lpstr>
      <vt:lpstr>The 2024-25 Budget is Ready!</vt:lpstr>
      <vt:lpstr>The 2024-25 Budget is Ready!</vt:lpstr>
      <vt:lpstr>The 2024-25 Budget is Ready!</vt:lpstr>
      <vt:lpstr>The 2024-25 Budget is Ready!</vt:lpstr>
      <vt:lpstr>New Projects, Programs &amp; Initiatives</vt:lpstr>
      <vt:lpstr>New Projects, Programs &amp; Initiatives</vt:lpstr>
      <vt:lpstr>The 2024-25 Budget is Ready!</vt:lpstr>
      <vt:lpstr>Budget Categories</vt:lpstr>
      <vt:lpstr>Expenditures by Category</vt:lpstr>
      <vt:lpstr>Expenditures by Category</vt:lpstr>
      <vt:lpstr>Expenditures by Category</vt:lpstr>
      <vt:lpstr>Expenditures by Category</vt:lpstr>
      <vt:lpstr>Expenditures by Category</vt:lpstr>
      <vt:lpstr>General Support Expenditures</vt:lpstr>
      <vt:lpstr>Expenditures by Category</vt:lpstr>
      <vt:lpstr>Expenditures by Category</vt:lpstr>
      <vt:lpstr>Instructional Expenditures</vt:lpstr>
      <vt:lpstr>Expenditures by Category</vt:lpstr>
      <vt:lpstr>Expenditures by Category</vt:lpstr>
      <vt:lpstr>Transportation Expenditures</vt:lpstr>
      <vt:lpstr>Expenditures by Category</vt:lpstr>
      <vt:lpstr>Expenditures by Category</vt:lpstr>
      <vt:lpstr>Community Recreation Expenditures</vt:lpstr>
      <vt:lpstr>Expenditures by Category</vt:lpstr>
      <vt:lpstr>Expenditures by Category</vt:lpstr>
      <vt:lpstr>Undistributed Expenditures</vt:lpstr>
      <vt:lpstr>Detailed Budget Information</vt:lpstr>
      <vt:lpstr>Detailed Budget Information</vt:lpstr>
      <vt:lpstr>Detailed Budget Information</vt:lpstr>
      <vt:lpstr>Detailed Budget Information</vt:lpstr>
      <vt:lpstr>Detailed Budget Information</vt:lpstr>
      <vt:lpstr>Vote Information</vt:lpstr>
      <vt:lpstr>Contingent Budget</vt:lpstr>
      <vt:lpstr>What’s to come…</vt:lpstr>
      <vt:lpstr>See you May 21st!</vt:lpstr>
    </vt:vector>
  </TitlesOfParts>
  <Company>HHH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AMMC</dc:creator>
  <cp:lastModifiedBy>Anne Marie Marrone Caliendo</cp:lastModifiedBy>
  <cp:revision>813</cp:revision>
  <cp:lastPrinted>2017-03-06T23:23:07Z</cp:lastPrinted>
  <dcterms:created xsi:type="dcterms:W3CDTF">2006-03-06T18:03:47Z</dcterms:created>
  <dcterms:modified xsi:type="dcterms:W3CDTF">2024-04-16T16:53:41Z</dcterms:modified>
</cp:coreProperties>
</file>