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6858000" cy="9144000" type="screen4x3"/>
  <p:notesSz cx="7185025" cy="9469438"/>
  <p:defaultTextStyle>
    <a:defPPr>
      <a:defRPr lang="en-US"/>
    </a:defPPr>
    <a:lvl1pPr algn="l" defTabSz="456866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6866" algn="l" defTabSz="456866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3731" algn="l" defTabSz="456866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0596" algn="l" defTabSz="456866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7462" algn="l" defTabSz="456866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4327" algn="l" defTabSz="913731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1193" algn="l" defTabSz="913731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198058" algn="l" defTabSz="913731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4923" algn="l" defTabSz="913731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 varScale="1">
        <p:scale>
          <a:sx n="78" d="100"/>
          <a:sy n="78" d="100"/>
        </p:scale>
        <p:origin x="1512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73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3844D-E6CA-4B54-87E1-3E75A60DF4D5}" type="datetimeFigureOut">
              <a:rPr lang="en-US"/>
              <a:pPr>
                <a:defRPr/>
              </a:pPr>
              <a:t>1/14/2015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F7CFEF-77F0-4BDE-8E0E-510AC23416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582F4-5219-47D5-BDC4-A065AB6CEFE6}" type="datetimeFigureOut">
              <a:rPr lang="en-US"/>
              <a:pPr>
                <a:defRPr/>
              </a:pPr>
              <a:t>1/14/2015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272198-F5E2-4474-A7CB-F8B05C4BAC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2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4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3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1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9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93EF8D-6124-4242-AE7F-138C634005B0}" type="datetimeFigureOut">
              <a:rPr lang="en-US"/>
              <a:pPr>
                <a:defRPr/>
              </a:pPr>
              <a:t>1/14/2015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F22005-C992-4111-B683-EE2F999E10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8" y="2844804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3" y="2844804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2E7CB0-E58E-4D4C-8597-CDB10C949745}" type="datetimeFigureOut">
              <a:rPr lang="en-US"/>
              <a:pPr>
                <a:defRPr/>
              </a:pPr>
              <a:t>1/14/2015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8521B2-1CF6-4302-B3C7-0066B7E0B3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7" indent="0">
              <a:buNone/>
              <a:defRPr sz="2000" b="1"/>
            </a:lvl2pPr>
            <a:lvl3pPr marL="914375" indent="0">
              <a:buNone/>
              <a:defRPr sz="1800" b="1"/>
            </a:lvl3pPr>
            <a:lvl4pPr marL="1371562" indent="0">
              <a:buNone/>
              <a:defRPr sz="1600" b="1"/>
            </a:lvl4pPr>
            <a:lvl5pPr marL="1828748" indent="0">
              <a:buNone/>
              <a:defRPr sz="1600" b="1"/>
            </a:lvl5pPr>
            <a:lvl6pPr marL="2285935" indent="0">
              <a:buNone/>
              <a:defRPr sz="1600" b="1"/>
            </a:lvl6pPr>
            <a:lvl7pPr marL="2743123" indent="0">
              <a:buNone/>
              <a:defRPr sz="1600" b="1"/>
            </a:lvl7pPr>
            <a:lvl8pPr marL="3200310" indent="0">
              <a:buNone/>
              <a:defRPr sz="1600" b="1"/>
            </a:lvl8pPr>
            <a:lvl9pPr marL="3657496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7" indent="0">
              <a:buNone/>
              <a:defRPr sz="2000" b="1"/>
            </a:lvl2pPr>
            <a:lvl3pPr marL="914375" indent="0">
              <a:buNone/>
              <a:defRPr sz="1800" b="1"/>
            </a:lvl3pPr>
            <a:lvl4pPr marL="1371562" indent="0">
              <a:buNone/>
              <a:defRPr sz="1600" b="1"/>
            </a:lvl4pPr>
            <a:lvl5pPr marL="1828748" indent="0">
              <a:buNone/>
              <a:defRPr sz="1600" b="1"/>
            </a:lvl5pPr>
            <a:lvl6pPr marL="2285935" indent="0">
              <a:buNone/>
              <a:defRPr sz="1600" b="1"/>
            </a:lvl6pPr>
            <a:lvl7pPr marL="2743123" indent="0">
              <a:buNone/>
              <a:defRPr sz="1600" b="1"/>
            </a:lvl7pPr>
            <a:lvl8pPr marL="3200310" indent="0">
              <a:buNone/>
              <a:defRPr sz="1600" b="1"/>
            </a:lvl8pPr>
            <a:lvl9pPr marL="3657496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DD2DA-D4DF-4D52-934C-21DDC6924A23}" type="datetimeFigureOut">
              <a:rPr lang="en-US"/>
              <a:pPr>
                <a:defRPr/>
              </a:pPr>
              <a:t>1/14/2015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4C9C26-118F-45DA-A9DE-14A5B64081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11878D-6F08-47BC-A63E-3FC34F08AAE3}" type="datetimeFigureOut">
              <a:rPr lang="en-US"/>
              <a:pPr>
                <a:defRPr/>
              </a:pPr>
              <a:t>1/14/2015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E2AB90-A638-490A-8079-4BD6C167F7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E9D0C7-6293-4723-9D44-D59C40EA282D}" type="datetimeFigureOut">
              <a:rPr lang="en-US"/>
              <a:pPr>
                <a:defRPr/>
              </a:pPr>
              <a:t>1/14/2015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64FD3B-DDD8-4792-9045-7BD563CF24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3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0" y="364071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3" y="1913471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187" indent="0">
              <a:buNone/>
              <a:defRPr sz="1200"/>
            </a:lvl2pPr>
            <a:lvl3pPr marL="914375" indent="0">
              <a:buNone/>
              <a:defRPr sz="1000"/>
            </a:lvl3pPr>
            <a:lvl4pPr marL="1371562" indent="0">
              <a:buNone/>
              <a:defRPr sz="900"/>
            </a:lvl4pPr>
            <a:lvl5pPr marL="1828748" indent="0">
              <a:buNone/>
              <a:defRPr sz="900"/>
            </a:lvl5pPr>
            <a:lvl6pPr marL="2285935" indent="0">
              <a:buNone/>
              <a:defRPr sz="900"/>
            </a:lvl6pPr>
            <a:lvl7pPr marL="2743123" indent="0">
              <a:buNone/>
              <a:defRPr sz="900"/>
            </a:lvl7pPr>
            <a:lvl8pPr marL="3200310" indent="0">
              <a:buNone/>
              <a:defRPr sz="900"/>
            </a:lvl8pPr>
            <a:lvl9pPr marL="3657496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4850A8-CB30-4C58-9511-46F1D44C0892}" type="datetimeFigureOut">
              <a:rPr lang="en-US"/>
              <a:pPr>
                <a:defRPr/>
              </a:pPr>
              <a:t>1/14/2015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9258D5-2184-4CD1-9B61-079739F0DB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4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7" indent="0">
              <a:buNone/>
              <a:defRPr sz="2800"/>
            </a:lvl2pPr>
            <a:lvl3pPr marL="914375" indent="0">
              <a:buNone/>
              <a:defRPr sz="2400"/>
            </a:lvl3pPr>
            <a:lvl4pPr marL="1371562" indent="0">
              <a:buNone/>
              <a:defRPr sz="2000"/>
            </a:lvl4pPr>
            <a:lvl5pPr marL="1828748" indent="0">
              <a:buNone/>
              <a:defRPr sz="2000"/>
            </a:lvl5pPr>
            <a:lvl6pPr marL="2285935" indent="0">
              <a:buNone/>
              <a:defRPr sz="2000"/>
            </a:lvl6pPr>
            <a:lvl7pPr marL="2743123" indent="0">
              <a:buNone/>
              <a:defRPr sz="2000"/>
            </a:lvl7pPr>
            <a:lvl8pPr marL="3200310" indent="0">
              <a:buNone/>
              <a:defRPr sz="2000"/>
            </a:lvl8pPr>
            <a:lvl9pPr marL="3657496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5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187" indent="0">
              <a:buNone/>
              <a:defRPr sz="1200"/>
            </a:lvl2pPr>
            <a:lvl3pPr marL="914375" indent="0">
              <a:buNone/>
              <a:defRPr sz="1000"/>
            </a:lvl3pPr>
            <a:lvl4pPr marL="1371562" indent="0">
              <a:buNone/>
              <a:defRPr sz="900"/>
            </a:lvl4pPr>
            <a:lvl5pPr marL="1828748" indent="0">
              <a:buNone/>
              <a:defRPr sz="900"/>
            </a:lvl5pPr>
            <a:lvl6pPr marL="2285935" indent="0">
              <a:buNone/>
              <a:defRPr sz="900"/>
            </a:lvl6pPr>
            <a:lvl7pPr marL="2743123" indent="0">
              <a:buNone/>
              <a:defRPr sz="900"/>
            </a:lvl7pPr>
            <a:lvl8pPr marL="3200310" indent="0">
              <a:buNone/>
              <a:defRPr sz="900"/>
            </a:lvl8pPr>
            <a:lvl9pPr marL="3657496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EFD67D-5711-4B53-A509-14ADE81E17BE}" type="datetimeFigureOut">
              <a:rPr lang="en-US"/>
              <a:pPr>
                <a:defRPr/>
              </a:pPr>
              <a:t>1/14/2015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9DE7D5-8066-4161-90E4-035BE607C6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ED14B-DEE6-480A-A3AA-7B3A23186B25}" type="datetimeFigureOut">
              <a:rPr lang="en-US"/>
              <a:pPr>
                <a:defRPr/>
              </a:pPr>
              <a:t>1/14/2015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C31D87-31F1-44F8-94B1-7E8E94456B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E8192-5626-4906-B06D-042D7A6A5FD1}" type="datetimeFigureOut">
              <a:rPr lang="en-US"/>
              <a:pPr>
                <a:defRPr/>
              </a:pPr>
              <a:t>1/14/2015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631681-F613-430F-96E5-1D21C31E0B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667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E7F2C37-CBFF-486E-B47E-9E2526B3F2A0}" type="datetimeFigureOut">
              <a:rPr lang="en-US"/>
              <a:pPr>
                <a:defRPr/>
              </a:pPr>
              <a:t>1/14/2015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667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667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A99009C-96B7-4964-AB7E-A2FBDFFDB7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defTabSz="457187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187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187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187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187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187" algn="ctr" defTabSz="457187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375" algn="ctr" defTabSz="457187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562" algn="ctr" defTabSz="457187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748" algn="ctr" defTabSz="457187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91" indent="-342891" algn="l" defTabSz="457187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29" indent="-285742" algn="l" defTabSz="457187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68" indent="-228593" algn="l" defTabSz="457187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55" indent="-228593" algn="l" defTabSz="457187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2" indent="-228593" algn="l" defTabSz="457187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0" indent="-228593" algn="l" defTabSz="45718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16" indent="-228593" algn="l" defTabSz="45718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03" indent="-228593" algn="l" defTabSz="45718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90" indent="-228593" algn="l" defTabSz="45718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7" algn="l" defTabSz="4571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5" algn="l" defTabSz="4571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2" algn="l" defTabSz="4571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48" algn="l" defTabSz="4571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35" algn="l" defTabSz="4571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23" algn="l" defTabSz="4571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10" algn="l" defTabSz="4571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96" algn="l" defTabSz="45718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25" name="Group 13"/>
          <p:cNvGrpSpPr>
            <a:grpSpLocks/>
          </p:cNvGrpSpPr>
          <p:nvPr/>
        </p:nvGrpSpPr>
        <p:grpSpPr bwMode="auto">
          <a:xfrm>
            <a:off x="633408" y="574676"/>
            <a:ext cx="5829300" cy="8438862"/>
            <a:chOff x="192" y="186"/>
            <a:chExt cx="3931" cy="6099"/>
          </a:xfrm>
        </p:grpSpPr>
        <p:pic>
          <p:nvPicPr>
            <p:cNvPr id="13313" name="Picture 3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620" y="1598"/>
              <a:ext cx="1080" cy="1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314" name="TextBox 26"/>
            <p:cNvSpPr txBox="1">
              <a:spLocks noChangeArrowheads="1"/>
            </p:cNvSpPr>
            <p:nvPr/>
          </p:nvSpPr>
          <p:spPr bwMode="auto">
            <a:xfrm>
              <a:off x="192" y="3883"/>
              <a:ext cx="3822" cy="2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latin typeface="Calibri" pitchFamily="34" charset="0"/>
                </a:rPr>
                <a:t>BIG IDEAS:</a:t>
              </a:r>
            </a:p>
            <a:p>
              <a:r>
                <a:rPr lang="en-US" sz="1600">
                  <a:latin typeface="Calibri" pitchFamily="34" charset="0"/>
                </a:rPr>
                <a:t> </a:t>
              </a:r>
            </a:p>
            <a:p>
              <a:pPr>
                <a:buFont typeface="Wingdings" pitchFamily="2" charset="2"/>
                <a:buChar char="q"/>
              </a:pPr>
              <a:r>
                <a:rPr lang="en-US" sz="1600">
                  <a:latin typeface="Calibri" pitchFamily="34" charset="0"/>
                </a:rPr>
                <a:t>The process is used to solve problems.</a:t>
              </a:r>
            </a:p>
            <a:p>
              <a:pPr>
                <a:buFont typeface="Wingdings" pitchFamily="2" charset="2"/>
                <a:buChar char="q"/>
              </a:pPr>
              <a:endParaRPr lang="en-US" sz="1600">
                <a:latin typeface="Calibri" pitchFamily="34" charset="0"/>
              </a:endParaRPr>
            </a:p>
            <a:p>
              <a:pPr>
                <a:buFont typeface="Wingdings" pitchFamily="2" charset="2"/>
                <a:buChar char="q"/>
              </a:pPr>
              <a:r>
                <a:rPr lang="en-US" sz="1600">
                  <a:latin typeface="Calibri" pitchFamily="34" charset="0"/>
                </a:rPr>
                <a:t> The process is a method to turn ideas into finished products and systems.</a:t>
              </a:r>
            </a:p>
            <a:p>
              <a:pPr>
                <a:buFont typeface="Wingdings" pitchFamily="2" charset="2"/>
                <a:buChar char="q"/>
              </a:pPr>
              <a:endParaRPr lang="en-US" sz="1600">
                <a:latin typeface="Calibri" pitchFamily="34" charset="0"/>
              </a:endParaRPr>
            </a:p>
            <a:p>
              <a:pPr>
                <a:buFont typeface="Wingdings" pitchFamily="2" charset="2"/>
                <a:buChar char="q"/>
              </a:pPr>
              <a:r>
                <a:rPr lang="en-US" sz="1600">
                  <a:latin typeface="Calibri" pitchFamily="34" charset="0"/>
                </a:rPr>
                <a:t> The process can be used in any order to produce the best results.</a:t>
              </a:r>
            </a:p>
            <a:p>
              <a:pPr>
                <a:buFont typeface="Wingdings" pitchFamily="2" charset="2"/>
                <a:buChar char="q"/>
              </a:pPr>
              <a:endParaRPr lang="en-US" sz="1600">
                <a:latin typeface="Calibri" pitchFamily="34" charset="0"/>
              </a:endParaRPr>
            </a:p>
            <a:p>
              <a:pPr>
                <a:buFont typeface="Wingdings" pitchFamily="2" charset="2"/>
                <a:buChar char="q"/>
              </a:pPr>
              <a:r>
                <a:rPr lang="en-US" sz="1600">
                  <a:latin typeface="Calibri" pitchFamily="34" charset="0"/>
                </a:rPr>
                <a:t> It is important to gather as much information as possible, be creative and consider all ideas.</a:t>
              </a:r>
            </a:p>
            <a:p>
              <a:endParaRPr lang="en-US" sz="1600">
                <a:latin typeface="Calibri" pitchFamily="34" charset="0"/>
              </a:endParaRPr>
            </a:p>
          </p:txBody>
        </p:sp>
        <p:sp>
          <p:nvSpPr>
            <p:cNvPr id="13315" name="WordArt 12"/>
            <p:cNvSpPr>
              <a:spLocks noChangeArrowheads="1" noChangeShapeType="1" noTextEdit="1"/>
            </p:cNvSpPr>
            <p:nvPr/>
          </p:nvSpPr>
          <p:spPr bwMode="auto">
            <a:xfrm>
              <a:off x="289" y="2256"/>
              <a:ext cx="1331" cy="18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FF"/>
                  </a:solidFill>
                  <a:latin typeface="Arial Black"/>
                </a:rPr>
                <a:t>2) Identify Requirements</a:t>
              </a:r>
            </a:p>
          </p:txBody>
        </p:sp>
        <p:sp>
          <p:nvSpPr>
            <p:cNvPr id="13316" name="WordArt 13"/>
            <p:cNvSpPr>
              <a:spLocks noChangeArrowheads="1" noChangeShapeType="1" noTextEdit="1"/>
            </p:cNvSpPr>
            <p:nvPr/>
          </p:nvSpPr>
          <p:spPr bwMode="auto">
            <a:xfrm rot="-1769380">
              <a:off x="420" y="3084"/>
              <a:ext cx="1331" cy="18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latin typeface="Arial Black"/>
                </a:rPr>
                <a:t>1) Define the Problem</a:t>
              </a:r>
            </a:p>
          </p:txBody>
        </p:sp>
        <p:sp>
          <p:nvSpPr>
            <p:cNvPr id="13317" name="WordArt 14"/>
            <p:cNvSpPr>
              <a:spLocks noChangeArrowheads="1" noChangeShapeType="1" noTextEdit="1"/>
            </p:cNvSpPr>
            <p:nvPr/>
          </p:nvSpPr>
          <p:spPr bwMode="auto">
            <a:xfrm rot="1837094">
              <a:off x="349" y="1308"/>
              <a:ext cx="1331" cy="18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latin typeface="Arial Black"/>
                </a:rPr>
                <a:t>3) Gather Information</a:t>
              </a:r>
            </a:p>
          </p:txBody>
        </p:sp>
        <p:sp>
          <p:nvSpPr>
            <p:cNvPr id="13318" name="WordArt 15"/>
            <p:cNvSpPr>
              <a:spLocks noChangeArrowheads="1" noChangeShapeType="1" noTextEdit="1"/>
            </p:cNvSpPr>
            <p:nvPr/>
          </p:nvSpPr>
          <p:spPr bwMode="auto">
            <a:xfrm>
              <a:off x="1453" y="972"/>
              <a:ext cx="1331" cy="18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FF"/>
                  </a:solidFill>
                  <a:latin typeface="Arial Black"/>
                </a:rPr>
                <a:t>4) Generate Ideas</a:t>
              </a:r>
            </a:p>
          </p:txBody>
        </p:sp>
        <p:sp>
          <p:nvSpPr>
            <p:cNvPr id="13319" name="WordArt 16"/>
            <p:cNvSpPr>
              <a:spLocks noChangeArrowheads="1" noChangeShapeType="1" noTextEdit="1"/>
            </p:cNvSpPr>
            <p:nvPr/>
          </p:nvSpPr>
          <p:spPr bwMode="auto">
            <a:xfrm rot="-1978697">
              <a:off x="2557" y="1308"/>
              <a:ext cx="1331" cy="18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latin typeface="Arial Black"/>
                </a:rPr>
                <a:t>5) Select Solution</a:t>
              </a:r>
            </a:p>
          </p:txBody>
        </p:sp>
        <p:sp>
          <p:nvSpPr>
            <p:cNvPr id="13320" name="WordArt 17"/>
            <p:cNvSpPr>
              <a:spLocks noChangeArrowheads="1" noChangeShapeType="1" noTextEdit="1"/>
            </p:cNvSpPr>
            <p:nvPr/>
          </p:nvSpPr>
          <p:spPr bwMode="auto">
            <a:xfrm>
              <a:off x="2784" y="2112"/>
              <a:ext cx="1339" cy="391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FF"/>
                  </a:solidFill>
                  <a:latin typeface="Arial Black"/>
                </a:rPr>
                <a:t>6) Make Item and </a:t>
              </a:r>
            </a:p>
            <a:p>
              <a:pPr algn="ctr"/>
              <a:r>
                <a:rPr lang="en-US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FF"/>
                  </a:solidFill>
                  <a:latin typeface="Arial Black"/>
                </a:rPr>
                <a:t>  Test Solution</a:t>
              </a:r>
            </a:p>
          </p:txBody>
        </p:sp>
        <p:sp>
          <p:nvSpPr>
            <p:cNvPr id="13321" name="WordArt 18"/>
            <p:cNvSpPr>
              <a:spLocks noChangeArrowheads="1" noChangeShapeType="1" noTextEdit="1"/>
            </p:cNvSpPr>
            <p:nvPr/>
          </p:nvSpPr>
          <p:spPr bwMode="auto">
            <a:xfrm rot="1869978">
              <a:off x="2544" y="3132"/>
              <a:ext cx="1331" cy="18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  <a:latin typeface="Arial Black"/>
                </a:rPr>
                <a:t>7) Evaluate Item</a:t>
              </a:r>
            </a:p>
          </p:txBody>
        </p:sp>
        <p:sp>
          <p:nvSpPr>
            <p:cNvPr id="13322" name="WordArt 19"/>
            <p:cNvSpPr>
              <a:spLocks noChangeArrowheads="1" noChangeShapeType="1" noTextEdit="1"/>
            </p:cNvSpPr>
            <p:nvPr/>
          </p:nvSpPr>
          <p:spPr bwMode="auto">
            <a:xfrm>
              <a:off x="261" y="186"/>
              <a:ext cx="3819" cy="43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kern="10" dirty="0">
                  <a:ln w="12700">
                    <a:solidFill>
                      <a:srgbClr val="FF0000"/>
                    </a:solidFill>
                    <a:round/>
                    <a:headEnd/>
                    <a:tailEnd/>
                  </a:ln>
                  <a:solidFill>
                    <a:srgbClr val="0000FF"/>
                  </a:solidFill>
                  <a:latin typeface="Arial Black"/>
                </a:rPr>
                <a:t>Engineering Design Process</a:t>
              </a:r>
            </a:p>
          </p:txBody>
        </p:sp>
        <p:sp>
          <p:nvSpPr>
            <p:cNvPr id="13323" name="WordArt 20"/>
            <p:cNvSpPr>
              <a:spLocks noChangeArrowheads="1" noChangeShapeType="1" noTextEdit="1"/>
            </p:cNvSpPr>
            <p:nvPr/>
          </p:nvSpPr>
          <p:spPr bwMode="auto">
            <a:xfrm>
              <a:off x="1926" y="1872"/>
              <a:ext cx="474" cy="11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CC00"/>
                  </a:solidFill>
                  <a:latin typeface="Arial Black"/>
                </a:rPr>
                <a:t>Reflect</a:t>
              </a:r>
            </a:p>
          </p:txBody>
        </p:sp>
      </p:grpSp>
      <p:sp>
        <p:nvSpPr>
          <p:cNvPr id="13326" name="Rectangle 14"/>
          <p:cNvSpPr>
            <a:spLocks noChangeArrowheads="1"/>
          </p:cNvSpPr>
          <p:nvPr/>
        </p:nvSpPr>
        <p:spPr bwMode="auto">
          <a:xfrm>
            <a:off x="314325" y="228600"/>
            <a:ext cx="6467475" cy="8686800"/>
          </a:xfrm>
          <a:prstGeom prst="rect">
            <a:avLst/>
          </a:prstGeom>
          <a:noFill/>
          <a:ln w="76200" cmpd="tri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1439</TotalTime>
  <Words>98</Words>
  <Application>Microsoft Office PowerPoint</Application>
  <PresentationFormat>On-screen Show (4:3)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Matthew  Lugo</dc:creator>
  <cp:lastModifiedBy>Matthew Lugo</cp:lastModifiedBy>
  <cp:revision>16</cp:revision>
  <cp:lastPrinted>2015-01-15T17:22:35Z</cp:lastPrinted>
  <dcterms:created xsi:type="dcterms:W3CDTF">2012-09-27T00:06:09Z</dcterms:created>
  <dcterms:modified xsi:type="dcterms:W3CDTF">2015-01-15T17:22:51Z</dcterms:modified>
</cp:coreProperties>
</file>