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660" r:id="rId5"/>
    <p:sldMasterId id="2147483674" r:id="rId6"/>
    <p:sldMasterId id="2147483687" r:id="rId7"/>
  </p:sldMasterIdLst>
  <p:notesMasterIdLst>
    <p:notesMasterId r:id="rId40"/>
  </p:notesMasterIdLst>
  <p:handoutMasterIdLst>
    <p:handoutMasterId r:id="rId41"/>
  </p:handoutMasterIdLst>
  <p:sldIdLst>
    <p:sldId id="256" r:id="rId8"/>
    <p:sldId id="385" r:id="rId9"/>
    <p:sldId id="413" r:id="rId10"/>
    <p:sldId id="418" r:id="rId11"/>
    <p:sldId id="416" r:id="rId12"/>
    <p:sldId id="415" r:id="rId13"/>
    <p:sldId id="419" r:id="rId14"/>
    <p:sldId id="420" r:id="rId15"/>
    <p:sldId id="421" r:id="rId16"/>
    <p:sldId id="429" r:id="rId17"/>
    <p:sldId id="430" r:id="rId18"/>
    <p:sldId id="433" r:id="rId19"/>
    <p:sldId id="431" r:id="rId20"/>
    <p:sldId id="432" r:id="rId21"/>
    <p:sldId id="424" r:id="rId22"/>
    <p:sldId id="439" r:id="rId23"/>
    <p:sldId id="434" r:id="rId24"/>
    <p:sldId id="436" r:id="rId25"/>
    <p:sldId id="435" r:id="rId26"/>
    <p:sldId id="427" r:id="rId27"/>
    <p:sldId id="437" r:id="rId28"/>
    <p:sldId id="279" r:id="rId29"/>
    <p:sldId id="440" r:id="rId30"/>
    <p:sldId id="357" r:id="rId31"/>
    <p:sldId id="441" r:id="rId32"/>
    <p:sldId id="438" r:id="rId33"/>
    <p:sldId id="283" r:id="rId34"/>
    <p:sldId id="443" r:id="rId35"/>
    <p:sldId id="446" r:id="rId36"/>
    <p:sldId id="445" r:id="rId37"/>
    <p:sldId id="442" r:id="rId38"/>
    <p:sldId id="347" r:id="rId39"/>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9">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8C10"/>
    <a:srgbClr val="002D73"/>
    <a:srgbClr val="646569"/>
    <a:srgbClr val="007681"/>
    <a:srgbClr val="1F3261"/>
    <a:srgbClr val="4589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53" autoAdjust="0"/>
    <p:restoredTop sz="60504" autoAdjust="0"/>
  </p:normalViewPr>
  <p:slideViewPr>
    <p:cSldViewPr>
      <p:cViewPr varScale="1">
        <p:scale>
          <a:sx n="100" d="100"/>
          <a:sy n="100" d="100"/>
        </p:scale>
        <p:origin x="1656" y="7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792"/>
    </p:cViewPr>
  </p:sorterViewPr>
  <p:notesViewPr>
    <p:cSldViewPr>
      <p:cViewPr varScale="1">
        <p:scale>
          <a:sx n="81" d="100"/>
          <a:sy n="81" d="100"/>
        </p:scale>
        <p:origin x="-1998" y="-96"/>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ip Kavanagh" userId="afc2266a-0bea-44ed-be15-70b1c9f8ea78" providerId="ADAL" clId="{4A59D9C5-AD88-4D6F-966D-D303E8FBD1A4}"/>
    <pc:docChg chg="modSld">
      <pc:chgData name="Philip Kavanagh" userId="afc2266a-0bea-44ed-be15-70b1c9f8ea78" providerId="ADAL" clId="{4A59D9C5-AD88-4D6F-966D-D303E8FBD1A4}" dt="2022-08-26T14:34:33.535" v="0" actId="6549"/>
      <pc:docMkLst>
        <pc:docMk/>
      </pc:docMkLst>
      <pc:sldChg chg="modSp mod">
        <pc:chgData name="Philip Kavanagh" userId="afc2266a-0bea-44ed-be15-70b1c9f8ea78" providerId="ADAL" clId="{4A59D9C5-AD88-4D6F-966D-D303E8FBD1A4}" dt="2022-08-26T14:34:33.535" v="0" actId="6549"/>
        <pc:sldMkLst>
          <pc:docMk/>
          <pc:sldMk cId="206780276" sldId="256"/>
        </pc:sldMkLst>
        <pc:spChg chg="mod">
          <ac:chgData name="Philip Kavanagh" userId="afc2266a-0bea-44ed-be15-70b1c9f8ea78" providerId="ADAL" clId="{4A59D9C5-AD88-4D6F-966D-D303E8FBD1A4}" dt="2022-08-26T14:34:33.535" v="0" actId="6549"/>
          <ac:spMkLst>
            <pc:docMk/>
            <pc:sldMk cId="206780276" sldId="256"/>
            <ac:spMk id="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30" tIns="45716" rIns="91430" bIns="45716"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5138"/>
          </a:xfrm>
          <a:prstGeom prst="rect">
            <a:avLst/>
          </a:prstGeom>
        </p:spPr>
        <p:txBody>
          <a:bodyPr vert="horz" lIns="91430" tIns="45716" rIns="91430" bIns="45716" rtlCol="0"/>
          <a:lstStyle>
            <a:lvl1pPr algn="r">
              <a:defRPr sz="1200"/>
            </a:lvl1pPr>
          </a:lstStyle>
          <a:p>
            <a:fld id="{3B35C354-DF5D-4244-8203-CE10CDFE605C}" type="datetimeFigureOut">
              <a:rPr lang="en-US" smtClean="0"/>
              <a:pPr/>
              <a:t>8/26/2022</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1430" tIns="45716" rIns="91430"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30" tIns="45716" rIns="91430" bIns="45716" rtlCol="0" anchor="b"/>
          <a:lstStyle>
            <a:lvl1pPr algn="r">
              <a:defRPr sz="1200"/>
            </a:lvl1pPr>
          </a:lstStyle>
          <a:p>
            <a:fld id="{F512261B-FE2D-4886-8F6F-E403E70D3678}" type="slidenum">
              <a:rPr lang="en-US" smtClean="0"/>
              <a:pPr/>
              <a:t>‹#›</a:t>
            </a:fld>
            <a:endParaRPr lang="en-US"/>
          </a:p>
        </p:txBody>
      </p:sp>
    </p:spTree>
    <p:extLst>
      <p:ext uri="{BB962C8B-B14F-4D97-AF65-F5344CB8AC3E}">
        <p14:creationId xmlns:p14="http://schemas.microsoft.com/office/powerpoint/2010/main" val="38041029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67" tIns="46584" rIns="93167" bIns="46584"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7" tIns="46584" rIns="93167" bIns="46584" rtlCol="0"/>
          <a:lstStyle>
            <a:lvl1pPr algn="r">
              <a:defRPr sz="1200"/>
            </a:lvl1pPr>
          </a:lstStyle>
          <a:p>
            <a:fld id="{CF2C164A-7038-42D0-953C-2EB4816D4C81}" type="datetimeFigureOut">
              <a:rPr lang="en-US" smtClean="0"/>
              <a:pPr/>
              <a:t>8/26/2022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67" tIns="46584" rIns="93167" bIns="46584" rtlCol="0" anchor="ctr"/>
          <a:lstStyle/>
          <a:p>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3167" tIns="46584" rIns="93167" bIns="46584"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7" tIns="46584" rIns="93167" bIns="46584" rtlCol="0" anchor="b"/>
          <a:lstStyle>
            <a:lvl1pPr algn="r">
              <a:defRPr sz="1200"/>
            </a:lvl1pPr>
          </a:lstStyle>
          <a:p>
            <a:fld id="{F6DA9C80-B631-4EC4-8253-F63CFD0157DF}" type="slidenum">
              <a:rPr lang="en-US" smtClean="0"/>
              <a:pPr/>
              <a:t>‹#›</a:t>
            </a:fld>
            <a:endParaRPr lang="en-US"/>
          </a:p>
        </p:txBody>
      </p:sp>
    </p:spTree>
    <p:extLst>
      <p:ext uri="{BB962C8B-B14F-4D97-AF65-F5344CB8AC3E}">
        <p14:creationId xmlns:p14="http://schemas.microsoft.com/office/powerpoint/2010/main" val="1943357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irs.gov/uac/The-American-Recovery-and-Reinvestment-Act-of-2009:-Information-Center"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www.irs.gov/uac/American-Opportunity-Tax-Credit" TargetMode="External"/><Relationship Id="rId4" Type="http://schemas.openxmlformats.org/officeDocument/2006/relationships/hyperlink" Target="http://www.irs.gov/uac/American-Opportunity-Tax-Credit:-Questions-and-Answers"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15791"/>
            <a:ext cx="5608320" cy="4183380"/>
          </a:xfrm>
          <a:prstGeom prst="rect">
            <a:avLst/>
          </a:prstGeom>
        </p:spPr>
        <p:txBody>
          <a:bodyPr lIns="93167" tIns="46584" rIns="93167" bIns="46584"/>
          <a:lstStyle/>
          <a:p>
            <a:pPr defTabSz="914306">
              <a:defRPr/>
            </a:pPr>
            <a:r>
              <a:rPr lang="en-US" altLang="en-US" dirty="0">
                <a:latin typeface="Arial" charset="0"/>
                <a:ea typeface="ＭＳ Ｐゴシック" charset="-128"/>
              </a:rPr>
              <a:t>Welcome to the</a:t>
            </a:r>
            <a:r>
              <a:rPr lang="en-US" altLang="en-US" baseline="0" dirty="0">
                <a:latin typeface="Arial" charset="0"/>
                <a:ea typeface="ＭＳ Ｐゴシック" charset="-128"/>
              </a:rPr>
              <a:t> New York State Higher Education Services Corporation’</a:t>
            </a:r>
            <a:r>
              <a:rPr lang="en-US" altLang="en-US" dirty="0">
                <a:latin typeface="Arial" charset="0"/>
                <a:ea typeface="ＭＳ Ｐゴシック" charset="-128"/>
              </a:rPr>
              <a:t>s presentation on “Student Financial Aid:</a:t>
            </a:r>
            <a:r>
              <a:rPr lang="en-US" altLang="en-US" baseline="0" dirty="0">
                <a:latin typeface="Arial" charset="0"/>
                <a:ea typeface="ＭＳ Ｐゴシック" charset="-128"/>
              </a:rPr>
              <a:t> Helping You </a:t>
            </a:r>
            <a:r>
              <a:rPr lang="en-US" altLang="en-US" dirty="0">
                <a:latin typeface="Arial" charset="0"/>
                <a:ea typeface="ＭＳ Ｐゴシック" charset="-128"/>
              </a:rPr>
              <a:t>Pay for College!”</a:t>
            </a:r>
          </a:p>
          <a:p>
            <a:pPr defTabSz="914306">
              <a:defRPr/>
            </a:pPr>
            <a:endParaRPr lang="en-US" altLang="en-US" dirty="0">
              <a:latin typeface="Arial" charset="0"/>
              <a:ea typeface="ＭＳ Ｐゴシック" charset="-128"/>
            </a:endParaRPr>
          </a:p>
          <a:p>
            <a:pPr defTabSz="914306">
              <a:defRPr/>
            </a:pPr>
            <a:r>
              <a:rPr lang="en-US" altLang="en-US" dirty="0">
                <a:latin typeface="Arial" charset="0"/>
                <a:ea typeface="ＭＳ Ｐゴシック" charset="-128"/>
              </a:rPr>
              <a:t>The Higher Education Services Corporation,</a:t>
            </a:r>
            <a:r>
              <a:rPr lang="en-US" altLang="en-US" baseline="0" dirty="0">
                <a:latin typeface="Arial" charset="0"/>
                <a:ea typeface="ＭＳ Ｐゴシック" charset="-128"/>
              </a:rPr>
              <a:t> or </a:t>
            </a:r>
            <a:r>
              <a:rPr lang="en-US" altLang="en-US" dirty="0">
                <a:latin typeface="Arial" charset="0"/>
                <a:ea typeface="ＭＳ Ｐゴシック" charset="-128"/>
              </a:rPr>
              <a:t>HESC, is New York State’s higher education student financial aid agency.</a:t>
            </a:r>
          </a:p>
          <a:p>
            <a:pPr defTabSz="914306">
              <a:defRPr/>
            </a:pPr>
            <a:endParaRPr lang="en-US" altLang="en-US" dirty="0">
              <a:latin typeface="Arial" charset="0"/>
              <a:ea typeface="ＭＳ Ｐゴシック" charset="-128"/>
            </a:endParaRPr>
          </a:p>
          <a:p>
            <a:pPr defTabSz="914306">
              <a:defRPr/>
            </a:pPr>
            <a:r>
              <a:rPr lang="en-US" altLang="en-US" dirty="0">
                <a:latin typeface="Arial" charset="0"/>
                <a:ea typeface="ＭＳ Ｐゴシック" charset="-128"/>
              </a:rPr>
              <a:t>At HESC we</a:t>
            </a:r>
            <a:r>
              <a:rPr lang="en-US" altLang="en-US" baseline="0" dirty="0">
                <a:latin typeface="Arial" charset="0"/>
                <a:ea typeface="ＭＳ Ｐゴシック" charset="-128"/>
              </a:rPr>
              <a:t> a</a:t>
            </a:r>
            <a:r>
              <a:rPr lang="en-US" altLang="en-US" dirty="0">
                <a:latin typeface="Arial" charset="0"/>
                <a:ea typeface="ＭＳ Ｐゴシック" charset="-128"/>
              </a:rPr>
              <a:t>dminister</a:t>
            </a:r>
            <a:r>
              <a:rPr lang="en-US" altLang="en-US" baseline="0" dirty="0">
                <a:latin typeface="Arial" charset="0"/>
                <a:ea typeface="ＭＳ Ｐゴシック" charset="-128"/>
              </a:rPr>
              <a:t> </a:t>
            </a:r>
            <a:r>
              <a:rPr lang="en-US" altLang="en-US" dirty="0">
                <a:latin typeface="Arial" charset="0"/>
                <a:ea typeface="ＭＳ Ｐゴシック" charset="-128"/>
              </a:rPr>
              <a:t>New York State’s Tuition Assistance Program</a:t>
            </a:r>
            <a:r>
              <a:rPr lang="en-US" altLang="en-US" baseline="0" dirty="0">
                <a:latin typeface="Arial" charset="0"/>
                <a:ea typeface="ＭＳ Ｐゴシック" charset="-128"/>
              </a:rPr>
              <a:t> (</a:t>
            </a:r>
            <a:r>
              <a:rPr lang="en-US" altLang="en-US" dirty="0">
                <a:latin typeface="Arial" charset="0"/>
                <a:ea typeface="ＭＳ Ｐゴシック" charset="-128"/>
              </a:rPr>
              <a:t>TAP) along</a:t>
            </a:r>
            <a:r>
              <a:rPr lang="en-US" altLang="en-US" baseline="0" dirty="0">
                <a:latin typeface="Arial" charset="0"/>
                <a:ea typeface="ＭＳ Ｐゴシック" charset="-128"/>
              </a:rPr>
              <a:t> with </a:t>
            </a:r>
            <a:r>
              <a:rPr lang="en-US" altLang="en-US" dirty="0">
                <a:latin typeface="Arial" charset="0"/>
                <a:ea typeface="ＭＳ Ｐゴシック" charset="-128"/>
              </a:rPr>
              <a:t>20 different state-sponsored</a:t>
            </a:r>
            <a:r>
              <a:rPr lang="en-US" altLang="en-US" baseline="0" dirty="0">
                <a:latin typeface="Arial" charset="0"/>
                <a:ea typeface="ＭＳ Ｐゴシック" charset="-128"/>
              </a:rPr>
              <a:t> </a:t>
            </a:r>
            <a:r>
              <a:rPr lang="en-US" altLang="en-US" dirty="0">
                <a:latin typeface="Arial" charset="0"/>
                <a:ea typeface="ＭＳ Ｐゴシック" charset="-128"/>
              </a:rPr>
              <a:t>scholarship and student loan forgiveness programs.</a:t>
            </a:r>
            <a:r>
              <a:rPr lang="en-US" altLang="en-US" baseline="0" dirty="0">
                <a:latin typeface="Arial" charset="0"/>
                <a:ea typeface="ＭＳ Ｐゴシック" charset="-128"/>
              </a:rPr>
              <a:t>  In addition we conduct </a:t>
            </a:r>
            <a:r>
              <a:rPr lang="en-US" altLang="en-US" dirty="0">
                <a:latin typeface="Arial" charset="0"/>
                <a:ea typeface="ＭＳ Ｐゴシック" charset="-128"/>
              </a:rPr>
              <a:t>outreach programs for students and families to</a:t>
            </a:r>
            <a:r>
              <a:rPr lang="en-US" altLang="en-US" baseline="0" dirty="0">
                <a:latin typeface="Arial" charset="0"/>
                <a:ea typeface="ＭＳ Ｐゴシック" charset="-128"/>
              </a:rPr>
              <a:t> inform them about student financial aid opportunities.</a:t>
            </a:r>
            <a:endParaRPr lang="en-US" altLang="en-US" dirty="0">
              <a:latin typeface="Arial" charset="0"/>
              <a:ea typeface="ＭＳ Ｐゴシック" charset="-128"/>
            </a:endParaRPr>
          </a:p>
          <a:p>
            <a:pPr defTabSz="914306">
              <a:defRPr/>
            </a:pPr>
            <a:endParaRPr lang="en-US" altLang="en-US" dirty="0">
              <a:latin typeface="Arial" charset="0"/>
              <a:ea typeface="ＭＳ Ｐゴシック" charset="-128"/>
            </a:endParaRPr>
          </a:p>
          <a:p>
            <a:pPr defTabSz="914306">
              <a:defRPr/>
            </a:pPr>
            <a:r>
              <a:rPr lang="en-US" altLang="en-US" dirty="0">
                <a:latin typeface="Arial" charset="0"/>
                <a:ea typeface="ＭＳ Ｐゴシック" charset="-128"/>
              </a:rPr>
              <a:t>During this presentation we will review</a:t>
            </a:r>
            <a:r>
              <a:rPr lang="en-US" altLang="en-US" baseline="0" dirty="0">
                <a:latin typeface="Arial" charset="0"/>
                <a:ea typeface="ＭＳ Ｐゴシック" charset="-128"/>
              </a:rPr>
              <a:t> how the financial aid system works, what programs are available and the application process.</a:t>
            </a:r>
            <a:endParaRPr lang="en-US" altLang="en-US" dirty="0">
              <a:latin typeface="Arial" charset="0"/>
              <a:ea typeface="ＭＳ Ｐゴシック" charset="-128"/>
            </a:endParaRPr>
          </a:p>
        </p:txBody>
      </p:sp>
      <p:sp>
        <p:nvSpPr>
          <p:cNvPr id="4" name="Slide Number Placeholder 3"/>
          <p:cNvSpPr>
            <a:spLocks noGrp="1"/>
          </p:cNvSpPr>
          <p:nvPr>
            <p:ph type="sldNum" sz="quarter" idx="10"/>
          </p:nvPr>
        </p:nvSpPr>
        <p:spPr/>
        <p:txBody>
          <a:bodyPr/>
          <a:lstStyle/>
          <a:p>
            <a:fld id="{F6DA9C80-B631-4EC4-8253-F63CFD0157DF}" type="slidenum">
              <a:rPr lang="en-US" smtClean="0"/>
              <a:pPr/>
              <a:t>1</a:t>
            </a:fld>
            <a:endParaRPr lang="en-US"/>
          </a:p>
        </p:txBody>
      </p:sp>
    </p:spTree>
    <p:extLst>
      <p:ext uri="{BB962C8B-B14F-4D97-AF65-F5344CB8AC3E}">
        <p14:creationId xmlns:p14="http://schemas.microsoft.com/office/powerpoint/2010/main" val="4001789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xfrm>
            <a:off x="701675" y="4416510"/>
            <a:ext cx="5607050" cy="4183220"/>
          </a:xfrm>
          <a:prstGeom prst="rect">
            <a:avLst/>
          </a:prstGeom>
          <a:noFill/>
          <a:ln/>
        </p:spPr>
        <p:txBody>
          <a:bodyPr/>
          <a:lstStyle/>
          <a:p>
            <a:r>
              <a:rPr lang="en-US" dirty="0"/>
              <a:t>Now that you’re planning to go to college, you and your family may have questions such as: </a:t>
            </a:r>
            <a:r>
              <a:rPr lang="en-US" i="1" dirty="0"/>
              <a:t>How much will it cost? Can I afford it?</a:t>
            </a:r>
            <a:r>
              <a:rPr lang="en-US" dirty="0"/>
              <a:t> and </a:t>
            </a:r>
            <a:r>
              <a:rPr lang="en-US" i="1" dirty="0"/>
              <a:t>Where do I go for help?</a:t>
            </a:r>
            <a:r>
              <a:rPr lang="en-US" dirty="0"/>
              <a:t> To assist you in finding the answers to these questions, you first need to learn some of the basics.</a:t>
            </a:r>
          </a:p>
          <a:p>
            <a:endParaRPr lang="en-US" dirty="0"/>
          </a:p>
        </p:txBody>
      </p:sp>
      <p:sp>
        <p:nvSpPr>
          <p:cNvPr id="65540" name="Slide Number Placeholder 3"/>
          <p:cNvSpPr>
            <a:spLocks noGrp="1"/>
          </p:cNvSpPr>
          <p:nvPr>
            <p:ph type="sldNum" sz="quarter" idx="5"/>
          </p:nvPr>
        </p:nvSpPr>
        <p:spPr>
          <a:noFill/>
        </p:spPr>
        <p:txBody>
          <a:bodyPr/>
          <a:lstStyle/>
          <a:p>
            <a:pPr defTabSz="926688"/>
            <a:fld id="{4C3E1BE4-6472-47D2-B5FA-CD38EB501E95}" type="slidenum">
              <a:rPr lang="en-US" smtClean="0"/>
              <a:pPr defTabSz="926688"/>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xfrm>
            <a:off x="701040" y="4415790"/>
            <a:ext cx="5608320" cy="4183380"/>
          </a:xfrm>
          <a:prstGeom prst="rect">
            <a:avLst/>
          </a:prstGeom>
          <a:noFill/>
        </p:spPr>
        <p:txBody>
          <a:bodyPr wrap="square" lIns="93177" tIns="46589" rIns="93177" bIns="46589" numCol="1" anchor="t" anchorCtr="0" compatLnSpc="1">
            <a:prstTxWarp prst="textNoShape">
              <a:avLst/>
            </a:prstTxWarp>
          </a:bodyPr>
          <a:lstStyle/>
          <a:p>
            <a:pPr>
              <a:spcBef>
                <a:spcPct val="0"/>
              </a:spcBef>
            </a:pPr>
            <a:r>
              <a:rPr lang="en-US"/>
              <a:t>In recent years, increases in college tuition costs have far out-paced the rate of inflation.  And, besides paying for college, you need to account for other costs…</a:t>
            </a:r>
          </a:p>
        </p:txBody>
      </p:sp>
      <p:sp>
        <p:nvSpPr>
          <p:cNvPr id="36867" name="Slide Number Placeholder 3"/>
          <p:cNvSpPr>
            <a:spLocks noGrp="1"/>
          </p:cNvSpPr>
          <p:nvPr>
            <p:ph type="sldNum" sz="quarter" idx="5"/>
          </p:nvPr>
        </p:nvSpPr>
        <p:spPr bwMode="auto">
          <a:noFill/>
          <a:ln>
            <a:miter lim="800000"/>
            <a:headEnd/>
            <a:tailEnd/>
          </a:ln>
        </p:spPr>
        <p:txBody>
          <a:bodyPr/>
          <a:lstStyle/>
          <a:p>
            <a:fld id="{78EA6959-25DE-C149-A28C-F0EA3510A1E7}" type="slidenum">
              <a:rPr lang="en-US"/>
              <a:pPr/>
              <a:t>3</a:t>
            </a:fld>
            <a:endParaRPr lang="en-US"/>
          </a:p>
        </p:txBody>
      </p:sp>
      <p:sp>
        <p:nvSpPr>
          <p:cNvPr id="3686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a:ea typeface="ＭＳ Ｐゴシック" pitchFamily="4" charset="-128"/>
                <a:cs typeface="ＭＳ Ｐゴシック" pitchFamily="4" charset="-128"/>
              </a:rPr>
              <a:t>10/8/2014</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xfrm>
            <a:off x="701040" y="4415790"/>
            <a:ext cx="5608320" cy="4183380"/>
          </a:xfrm>
          <a:prstGeom prst="rect">
            <a:avLst/>
          </a:prstGeom>
          <a:noFill/>
        </p:spPr>
        <p:txBody>
          <a:bodyPr wrap="square" lIns="93177" tIns="46589" rIns="93177" bIns="46589" numCol="1" anchor="t" anchorCtr="0" compatLnSpc="1">
            <a:prstTxWarp prst="textNoShape">
              <a:avLst/>
            </a:prstTxWarp>
          </a:bodyPr>
          <a:lstStyle/>
          <a:p>
            <a:pPr>
              <a:spcBef>
                <a:spcPct val="0"/>
              </a:spcBef>
            </a:pPr>
            <a:r>
              <a:rPr lang="en-US"/>
              <a:t>You know that your goal is to save for college but where do you start and how do you get there?  Develop a plan.</a:t>
            </a:r>
          </a:p>
        </p:txBody>
      </p:sp>
      <p:sp>
        <p:nvSpPr>
          <p:cNvPr id="43011" name="Slide Number Placeholder 3"/>
          <p:cNvSpPr>
            <a:spLocks noGrp="1"/>
          </p:cNvSpPr>
          <p:nvPr>
            <p:ph type="sldNum" sz="quarter" idx="5"/>
          </p:nvPr>
        </p:nvSpPr>
        <p:spPr bwMode="auto">
          <a:noFill/>
          <a:ln>
            <a:miter lim="800000"/>
            <a:headEnd/>
            <a:tailEnd/>
          </a:ln>
        </p:spPr>
        <p:txBody>
          <a:bodyPr/>
          <a:lstStyle/>
          <a:p>
            <a:fld id="{9A48025D-3950-3844-9D35-12983A950CCC}" type="slidenum">
              <a:rPr lang="en-US"/>
              <a:pPr/>
              <a:t>7</a:t>
            </a:fld>
            <a:endParaRPr lang="en-US"/>
          </a:p>
        </p:txBody>
      </p:sp>
      <p:sp>
        <p:nvSpPr>
          <p:cNvPr id="4301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a:ea typeface="ＭＳ Ｐゴシック" pitchFamily="4" charset="-128"/>
                <a:cs typeface="ＭＳ Ｐゴシック" pitchFamily="4" charset="-128"/>
              </a:rPr>
              <a:t>10/8/2014</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xfrm>
            <a:off x="701040" y="4415790"/>
            <a:ext cx="5608320" cy="4183380"/>
          </a:xfrm>
          <a:prstGeom prst="rect">
            <a:avLst/>
          </a:prstGeom>
          <a:noFill/>
        </p:spPr>
        <p:txBody>
          <a:bodyPr wrap="square" lIns="93177" tIns="46589" rIns="93177" bIns="46589" numCol="1" anchor="t" anchorCtr="0" compatLnSpc="1">
            <a:prstTxWarp prst="textNoShape">
              <a:avLst/>
            </a:prstTxWarp>
          </a:bodyPr>
          <a:lstStyle/>
          <a:p>
            <a:pPr>
              <a:spcBef>
                <a:spcPct val="0"/>
              </a:spcBef>
            </a:pPr>
            <a:r>
              <a:rPr lang="en-US"/>
              <a:t>Here is some of the information you need to consider in developing your plan.</a:t>
            </a:r>
          </a:p>
        </p:txBody>
      </p:sp>
      <p:sp>
        <p:nvSpPr>
          <p:cNvPr id="44035" name="Slide Number Placeholder 3"/>
          <p:cNvSpPr>
            <a:spLocks noGrp="1"/>
          </p:cNvSpPr>
          <p:nvPr>
            <p:ph type="sldNum" sz="quarter" idx="5"/>
          </p:nvPr>
        </p:nvSpPr>
        <p:spPr bwMode="auto">
          <a:noFill/>
          <a:ln>
            <a:miter lim="800000"/>
            <a:headEnd/>
            <a:tailEnd/>
          </a:ln>
        </p:spPr>
        <p:txBody>
          <a:bodyPr/>
          <a:lstStyle/>
          <a:p>
            <a:fld id="{61486616-3144-9D4D-A216-49A2AB12D27F}" type="slidenum">
              <a:rPr lang="en-US"/>
              <a:pPr/>
              <a:t>8</a:t>
            </a:fld>
            <a:endParaRPr lang="en-US"/>
          </a:p>
        </p:txBody>
      </p:sp>
      <p:sp>
        <p:nvSpPr>
          <p:cNvPr id="44036"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a:ea typeface="ＭＳ Ｐゴシック" pitchFamily="4" charset="-128"/>
                <a:cs typeface="ＭＳ Ｐゴシック" pitchFamily="4" charset="-128"/>
              </a:rPr>
              <a:t>10/8/2014</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xfrm>
            <a:off x="701040" y="4415790"/>
            <a:ext cx="5608320" cy="4183380"/>
          </a:xfrm>
          <a:prstGeom prst="rect">
            <a:avLst/>
          </a:prstGeom>
          <a:noFill/>
        </p:spPr>
        <p:txBody>
          <a:bodyPr wrap="square" lIns="93177" tIns="46589" rIns="93177" bIns="46589" numCol="1" anchor="t" anchorCtr="0" compatLnSpc="1">
            <a:prstTxWarp prst="textNoShape">
              <a:avLst/>
            </a:prstTxWarp>
          </a:bodyPr>
          <a:lstStyle/>
          <a:p>
            <a:pPr>
              <a:spcBef>
                <a:spcPct val="0"/>
              </a:spcBef>
            </a:pPr>
            <a:r>
              <a:rPr lang="en-US"/>
              <a:t>Here are some of the most typical vehicles that people use in saving for college.</a:t>
            </a:r>
          </a:p>
        </p:txBody>
      </p:sp>
      <p:sp>
        <p:nvSpPr>
          <p:cNvPr id="45059" name="Slide Number Placeholder 3"/>
          <p:cNvSpPr>
            <a:spLocks noGrp="1"/>
          </p:cNvSpPr>
          <p:nvPr>
            <p:ph type="sldNum" sz="quarter" idx="5"/>
          </p:nvPr>
        </p:nvSpPr>
        <p:spPr bwMode="auto">
          <a:noFill/>
          <a:ln>
            <a:miter lim="800000"/>
            <a:headEnd/>
            <a:tailEnd/>
          </a:ln>
        </p:spPr>
        <p:txBody>
          <a:bodyPr/>
          <a:lstStyle/>
          <a:p>
            <a:fld id="{A82566E1-634C-0641-8B3D-000DFE4B4F35}" type="slidenum">
              <a:rPr lang="en-US"/>
              <a:pPr/>
              <a:t>9</a:t>
            </a:fld>
            <a:endParaRPr lang="en-US"/>
          </a:p>
        </p:txBody>
      </p:sp>
      <p:sp>
        <p:nvSpPr>
          <p:cNvPr id="4506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a:ea typeface="ＭＳ Ｐゴシック" pitchFamily="4" charset="-128"/>
                <a:cs typeface="ＭＳ Ｐゴシック" pitchFamily="4" charset="-128"/>
              </a:rPr>
              <a:t>10/8/2014</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xfrm>
            <a:off x="701345" y="4416099"/>
            <a:ext cx="5607711" cy="4182457"/>
          </a:xfrm>
          <a:prstGeom prst="rect">
            <a:avLst/>
          </a:prstGeom>
          <a:noFill/>
          <a:ln w="9525"/>
        </p:spPr>
        <p:txBody>
          <a:bodyPr lIns="88139" tIns="44070" rIns="88139" bIns="44070"/>
          <a:lstStyle/>
          <a:p>
            <a:r>
              <a:rPr lang="en-US">
                <a:latin typeface="Times" pitchFamily="4" charset="0"/>
              </a:rPr>
              <a:t>Let me start with a brief overview of what a 529 college savings plan is…</a:t>
            </a:r>
          </a:p>
          <a:p>
            <a:endParaRPr lang="en-US">
              <a:latin typeface="Times" pitchFamily="4" charset="0"/>
            </a:endParaRPr>
          </a:p>
          <a:p>
            <a:r>
              <a:rPr lang="en-US">
                <a:latin typeface="Times" pitchFamily="4" charset="0"/>
              </a:rPr>
              <a:t>It’s a program designed to help families meet the rising cost of higher education that we were just discussing.</a:t>
            </a:r>
          </a:p>
          <a:p>
            <a:endParaRPr lang="en-US">
              <a:latin typeface="Times" pitchFamily="4" charset="0"/>
            </a:endParaRPr>
          </a:p>
          <a:p>
            <a:r>
              <a:rPr lang="en-US">
                <a:latin typeface="Times" pitchFamily="4" charset="0"/>
              </a:rPr>
              <a:t>It gets its name, “529”, from section 529 of the Internal Revenue Code, which established this type of plan.</a:t>
            </a:r>
          </a:p>
          <a:p>
            <a:endParaRPr lang="en-US">
              <a:latin typeface="Times" pitchFamily="4" charset="0"/>
            </a:endParaRPr>
          </a:p>
          <a:p>
            <a:r>
              <a:rPr lang="en-US">
                <a:latin typeface="Times" pitchFamily="4" charset="0"/>
              </a:rPr>
              <a:t>It’s a flexible and convenient way to save for college: </a:t>
            </a:r>
          </a:p>
          <a:p>
            <a:r>
              <a:rPr lang="en-US">
                <a:latin typeface="Times" pitchFamily="4" charset="0"/>
              </a:rPr>
              <a:t>- A 529 plan is easy to start and to maintain</a:t>
            </a:r>
          </a:p>
          <a:p>
            <a:r>
              <a:rPr lang="en-US">
                <a:latin typeface="Times" pitchFamily="4" charset="0"/>
              </a:rPr>
              <a:t>- It offers federal and state tax advantages</a:t>
            </a:r>
          </a:p>
          <a:p>
            <a:r>
              <a:rPr lang="en-US">
                <a:latin typeface="Times" pitchFamily="4" charset="0"/>
              </a:rPr>
              <a:t>- In addition, the investments in a 529 plan are professionally managed by leading investment management firms</a:t>
            </a:r>
          </a:p>
          <a:p>
            <a:pPr>
              <a:buFontTx/>
              <a:buChar char="-"/>
            </a:pPr>
            <a:r>
              <a:rPr lang="en-US">
                <a:latin typeface="Times" pitchFamily="4" charset="0"/>
              </a:rPr>
              <a:t>A 529 plan can also help assist your estate planning</a:t>
            </a:r>
          </a:p>
          <a:p>
            <a:endParaRPr lang="en-US">
              <a:latin typeface="Times" pitchFamily="4" charset="0"/>
            </a:endParaRPr>
          </a:p>
          <a:p>
            <a:r>
              <a:rPr lang="en-US">
                <a:latin typeface="Times" pitchFamily="4" charset="0"/>
              </a:rPr>
              <a:t>Let’s look at some of these features…</a:t>
            </a:r>
          </a:p>
          <a:p>
            <a:endParaRPr lang="en-US">
              <a:latin typeface="Times" pitchFamily="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xfrm>
            <a:off x="701040" y="4415790"/>
            <a:ext cx="5608320" cy="4183380"/>
          </a:xfrm>
          <a:prstGeom prst="rect">
            <a:avLst/>
          </a:prstGeom>
          <a:noFill/>
        </p:spPr>
        <p:txBody>
          <a:bodyPr wrap="square" lIns="93177" tIns="46589" rIns="93177" bIns="46589" numCol="1" anchor="t" anchorCtr="0" compatLnSpc="1">
            <a:prstTxWarp prst="textNoShape">
              <a:avLst/>
            </a:prstTxWarp>
          </a:bodyPr>
          <a:lstStyle/>
          <a:p>
            <a:pPr>
              <a:spcBef>
                <a:spcPct val="0"/>
              </a:spcBef>
            </a:pPr>
            <a:r>
              <a:rPr lang="en-US"/>
              <a:t>To get you started on your journey, I’ve listed a few resources here that provide a wealth of information about planning and saving for college.</a:t>
            </a:r>
          </a:p>
        </p:txBody>
      </p:sp>
      <p:sp>
        <p:nvSpPr>
          <p:cNvPr id="48131" name="Slide Number Placeholder 3"/>
          <p:cNvSpPr>
            <a:spLocks noGrp="1"/>
          </p:cNvSpPr>
          <p:nvPr>
            <p:ph type="sldNum" sz="quarter" idx="5"/>
          </p:nvPr>
        </p:nvSpPr>
        <p:spPr bwMode="auto">
          <a:noFill/>
          <a:ln>
            <a:miter lim="800000"/>
            <a:headEnd/>
            <a:tailEnd/>
          </a:ln>
        </p:spPr>
        <p:txBody>
          <a:bodyPr/>
          <a:lstStyle/>
          <a:p>
            <a:fld id="{A6BFF72B-ED10-5141-A487-E4E20B5CCA4D}" type="slidenum">
              <a:rPr lang="en-US"/>
              <a:pPr/>
              <a:t>15</a:t>
            </a:fld>
            <a:endParaRPr lang="en-US"/>
          </a:p>
        </p:txBody>
      </p:sp>
      <p:sp>
        <p:nvSpPr>
          <p:cNvPr id="48132"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a:ea typeface="ＭＳ Ｐゴシック" pitchFamily="4" charset="-128"/>
                <a:cs typeface="ＭＳ Ｐゴシック" pitchFamily="4" charset="-128"/>
              </a:rPr>
              <a:t>10/8/2014</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xfrm>
            <a:off x="701675" y="4416425"/>
            <a:ext cx="5607050" cy="4183063"/>
          </a:xfrm>
          <a:prstGeom prst="rect">
            <a:avLst/>
          </a:prstGeom>
          <a:noFill/>
          <a:ln/>
        </p:spPr>
        <p:txBody>
          <a:bodyPr/>
          <a:lstStyle/>
          <a:p>
            <a:r>
              <a:rPr lang="en-US">
                <a:latin typeface="Arial" pitchFamily="-101" charset="0"/>
                <a:ea typeface="ＭＳ Ｐゴシック" pitchFamily="-101" charset="-128"/>
                <a:cs typeface="ＭＳ Ｐゴシック" pitchFamily="-101" charset="-128"/>
              </a:rPr>
              <a:t>Your EFC is a special number that college financial aid staff will use to determine how much financial aid you can receive if you attend their school. It is not the amount of money your family will have to pay for college. The EFC is calculated according to a formula within the FAFSA application and is based on federal law.</a:t>
            </a:r>
          </a:p>
          <a:p>
            <a:endParaRPr lang="en-US">
              <a:latin typeface="Arial" pitchFamily="-101" charset="0"/>
              <a:ea typeface="ＭＳ Ｐゴシック" pitchFamily="-101" charset="-128"/>
              <a:cs typeface="ＭＳ Ｐゴシック" pitchFamily="-101" charset="-128"/>
            </a:endParaRPr>
          </a:p>
          <a:p>
            <a:r>
              <a:rPr lang="en-US">
                <a:latin typeface="Arial" pitchFamily="-101" charset="0"/>
                <a:ea typeface="ＭＳ Ｐゴシック" pitchFamily="-101" charset="-128"/>
                <a:cs typeface="ＭＳ Ｐゴシック" pitchFamily="-101" charset="-128"/>
              </a:rPr>
              <a:t>The EFC is calculated using the Federal government’s formula with the data provided on the FAFSA for both the parent and the student.  </a:t>
            </a:r>
          </a:p>
          <a:p>
            <a:endParaRPr lang="en-US">
              <a:latin typeface="Arial" pitchFamily="-101" charset="0"/>
              <a:ea typeface="ＭＳ Ｐゴシック" pitchFamily="-101" charset="-128"/>
              <a:cs typeface="ＭＳ Ｐゴシック" pitchFamily="-101" charset="-128"/>
            </a:endParaRPr>
          </a:p>
          <a:p>
            <a:r>
              <a:rPr lang="en-US">
                <a:latin typeface="Arial" pitchFamily="-101" charset="0"/>
                <a:ea typeface="ＭＳ Ｐゴシック" pitchFamily="-101" charset="-128"/>
                <a:cs typeface="ＭＳ Ｐゴシック" pitchFamily="-101" charset="-128"/>
              </a:rPr>
              <a:t>It is important to note that a family’s federal EFC always remains the same regardless of the college the student attends.</a:t>
            </a:r>
          </a:p>
        </p:txBody>
      </p:sp>
      <p:sp>
        <p:nvSpPr>
          <p:cNvPr id="63492" name="Slide Number Placeholder 3"/>
          <p:cNvSpPr>
            <a:spLocks noGrp="1"/>
          </p:cNvSpPr>
          <p:nvPr>
            <p:ph type="sldNum" sz="quarter" idx="5"/>
          </p:nvPr>
        </p:nvSpPr>
        <p:spPr>
          <a:noFill/>
        </p:spPr>
        <p:txBody>
          <a:bodyPr/>
          <a:lstStyle/>
          <a:p>
            <a:pPr defTabSz="915988"/>
            <a:fld id="{6BF18D1A-2430-0F49-9D88-7C8F2FA98627}" type="slidenum">
              <a:rPr lang="en-US"/>
              <a:pPr defTabSz="915988"/>
              <a:t>16</a:t>
            </a:fld>
            <a:endParaRPr lang="en-US"/>
          </a:p>
        </p:txBody>
      </p:sp>
    </p:spTree>
    <p:extLst>
      <p:ext uri="{BB962C8B-B14F-4D97-AF65-F5344CB8AC3E}">
        <p14:creationId xmlns:p14="http://schemas.microsoft.com/office/powerpoint/2010/main" val="3554534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xfrm>
            <a:off x="701676" y="4416425"/>
            <a:ext cx="5607050" cy="4183063"/>
          </a:xfrm>
          <a:prstGeom prst="rect">
            <a:avLst/>
          </a:prstGeom>
          <a:noFill/>
          <a:ln/>
        </p:spPr>
        <p:txBody>
          <a:bodyPr lIns="91430" tIns="45716" rIns="91430" bIns="45716"/>
          <a:lstStyle/>
          <a:p>
            <a:r>
              <a:rPr lang="en-US" sz="1200" b="0" kern="1200" dirty="0">
                <a:solidFill>
                  <a:schemeClr val="tx1"/>
                </a:solidFill>
                <a:effectLst/>
                <a:latin typeface="+mn-lt"/>
                <a:ea typeface="+mn-ea"/>
                <a:cs typeface="+mn-cs"/>
              </a:rPr>
              <a:t>If you’re not ready to apply for federal student aid, but you’d like to estimate your aid, try the </a:t>
            </a:r>
            <a:r>
              <a:rPr lang="en-US" sz="1200" b="0" i="1" kern="1200" dirty="0">
                <a:solidFill>
                  <a:schemeClr val="tx1"/>
                </a:solidFill>
                <a:effectLst/>
                <a:latin typeface="+mn-lt"/>
                <a:ea typeface="+mn-ea"/>
                <a:cs typeface="+mn-cs"/>
              </a:rPr>
              <a:t>FAFSA4caster</a:t>
            </a:r>
            <a:r>
              <a:rPr lang="en-US" sz="1200" b="0" i="1" kern="1200" baseline="0" dirty="0">
                <a:solidFill>
                  <a:schemeClr val="tx1"/>
                </a:solidFill>
                <a:effectLst/>
                <a:latin typeface="+mn-lt"/>
                <a:ea typeface="+mn-ea"/>
                <a:cs typeface="+mn-cs"/>
              </a:rPr>
              <a:t> </a:t>
            </a:r>
            <a:r>
              <a:rPr lang="en-US" sz="1200" b="0" i="0" kern="1200" baseline="0" dirty="0">
                <a:solidFill>
                  <a:schemeClr val="tx1"/>
                </a:solidFill>
                <a:effectLst/>
                <a:latin typeface="+mn-lt"/>
                <a:ea typeface="+mn-ea"/>
                <a:cs typeface="+mn-cs"/>
              </a:rPr>
              <a:t>on the FAFSA.gov webpage.</a:t>
            </a:r>
            <a:endParaRPr lang="en-US" sz="1200" b="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The</a:t>
            </a:r>
            <a:r>
              <a:rPr lang="en-US" sz="1200" i="0"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FAFSA4caster </a:t>
            </a:r>
            <a:r>
              <a:rPr lang="en-US" sz="1200" i="0" kern="1200" dirty="0">
                <a:solidFill>
                  <a:schemeClr val="tx1"/>
                </a:solidFill>
                <a:effectLst/>
                <a:latin typeface="+mn-lt"/>
                <a:ea typeface="+mn-ea"/>
                <a:cs typeface="+mn-cs"/>
              </a:rPr>
              <a:t>can</a:t>
            </a:r>
            <a:r>
              <a:rPr lang="en-US" sz="1200" i="0" kern="1200" baseline="0" dirty="0">
                <a:solidFill>
                  <a:schemeClr val="tx1"/>
                </a:solidFill>
                <a:effectLst/>
                <a:latin typeface="+mn-lt"/>
                <a:ea typeface="+mn-ea"/>
                <a:cs typeface="+mn-cs"/>
              </a:rPr>
              <a:t> be used</a:t>
            </a:r>
            <a:r>
              <a:rPr lang="en-US" sz="1200" kern="1200" dirty="0">
                <a:solidFill>
                  <a:schemeClr val="tx1"/>
                </a:solidFill>
                <a:effectLst/>
                <a:latin typeface="+mn-lt"/>
                <a:ea typeface="+mn-ea"/>
                <a:cs typeface="+mn-cs"/>
              </a:rPr>
              <a:t> to receive early federal student aid estimates, create scenarios based on future earnings, and help establish college funding strategies.</a:t>
            </a:r>
            <a:r>
              <a:rPr lang="en-US" sz="1200" kern="1200" baseline="0" dirty="0">
                <a:solidFill>
                  <a:schemeClr val="tx1"/>
                </a:solidFill>
                <a:effectLst/>
                <a:latin typeface="+mn-lt"/>
                <a:ea typeface="+mn-ea"/>
                <a:cs typeface="+mn-cs"/>
              </a:rPr>
              <a:t>  It also gives you an idea of the types of questions you will be asked when you complete the actual FAFSA application.</a:t>
            </a:r>
            <a:endParaRPr lang="en-US" sz="1200" kern="1200" dirty="0">
              <a:solidFill>
                <a:schemeClr val="tx1"/>
              </a:solidFill>
              <a:effectLst/>
              <a:latin typeface="+mn-lt"/>
              <a:ea typeface="+mn-ea"/>
              <a:cs typeface="+mn-cs"/>
            </a:endParaRPr>
          </a:p>
        </p:txBody>
      </p:sp>
      <p:sp>
        <p:nvSpPr>
          <p:cNvPr id="83972" name="Slide Number Placeholder 3"/>
          <p:cNvSpPr>
            <a:spLocks noGrp="1"/>
          </p:cNvSpPr>
          <p:nvPr>
            <p:ph type="sldNum" sz="quarter" idx="5"/>
          </p:nvPr>
        </p:nvSpPr>
        <p:spPr>
          <a:noFill/>
        </p:spPr>
        <p:txBody>
          <a:bodyPr/>
          <a:lstStyle/>
          <a:p>
            <a:pPr defTabSz="915893"/>
            <a:fld id="{7DF20837-49C3-2744-8526-72D55A99AC5F}" type="slidenum">
              <a:rPr lang="en-US"/>
              <a:pPr defTabSz="915893"/>
              <a:t>17</a:t>
            </a:fld>
            <a:endParaRPr lang="en-US"/>
          </a:p>
        </p:txBody>
      </p:sp>
    </p:spTree>
    <p:extLst>
      <p:ext uri="{BB962C8B-B14F-4D97-AF65-F5344CB8AC3E}">
        <p14:creationId xmlns:p14="http://schemas.microsoft.com/office/powerpoint/2010/main" val="3763137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xfrm>
            <a:off x="701676" y="4416425"/>
            <a:ext cx="5607050" cy="4183063"/>
          </a:xfrm>
          <a:prstGeom prst="rect">
            <a:avLst/>
          </a:prstGeom>
          <a:noFill/>
          <a:ln/>
        </p:spPr>
        <p:txBody>
          <a:bodyPr lIns="91430" tIns="45716" rIns="91430" bIns="45716"/>
          <a:lstStyle/>
          <a:p>
            <a:pPr eaLnBrk="1" hangingPunct="1"/>
            <a:r>
              <a:rPr lang="en-US" dirty="0">
                <a:latin typeface="Arial" pitchFamily="-101" charset="0"/>
                <a:ea typeface="ＭＳ Ｐゴシック" pitchFamily="-101" charset="-128"/>
                <a:cs typeface="ＭＳ Ｐゴシック" pitchFamily="-101" charset="-128"/>
              </a:rPr>
              <a:t>When researching a college’s financial aid website, it may be helpful to utilize their Net Price Calculator.   </a:t>
            </a:r>
          </a:p>
          <a:p>
            <a:pPr eaLnBrk="1" hangingPunct="1"/>
            <a:endParaRPr lang="en-US" dirty="0">
              <a:latin typeface="Arial" pitchFamily="-101" charset="0"/>
              <a:ea typeface="ＭＳ Ｐゴシック" pitchFamily="-101" charset="-128"/>
              <a:cs typeface="ＭＳ Ｐゴシック" pitchFamily="-101" charset="-128"/>
            </a:endParaRPr>
          </a:p>
          <a:p>
            <a:pPr eaLnBrk="1" hangingPunct="1"/>
            <a:r>
              <a:rPr lang="en-US" dirty="0">
                <a:latin typeface="Arial" pitchFamily="-101" charset="0"/>
                <a:ea typeface="ＭＳ Ｐゴシック" pitchFamily="-101" charset="-128"/>
                <a:cs typeface="ＭＳ Ｐゴシック" pitchFamily="-101" charset="-128"/>
              </a:rPr>
              <a:t>Net price calculators allow you to enter your information, such as your household size and income, to generate an estimate of a specific college’s cost of attendance, average aid package (based on what families with similar demographics have received), out-of-pocket costs, average indebtedness, and average net price – which is the result of subtracting cost of attendance from grant aid.</a:t>
            </a:r>
          </a:p>
          <a:p>
            <a:pPr eaLnBrk="1" hangingPunct="1"/>
            <a:endParaRPr lang="en-US" dirty="0">
              <a:latin typeface="Arial" pitchFamily="-101" charset="0"/>
              <a:ea typeface="ＭＳ Ｐゴシック" pitchFamily="-101" charset="-128"/>
              <a:cs typeface="ＭＳ Ｐゴシック" pitchFamily="-101" charset="-128"/>
            </a:endParaRPr>
          </a:p>
          <a:p>
            <a:pPr eaLnBrk="1" hangingPunct="1"/>
            <a:r>
              <a:rPr lang="en-US" dirty="0">
                <a:latin typeface="Arial" pitchFamily="-101" charset="0"/>
                <a:ea typeface="ＭＳ Ｐゴシック" pitchFamily="-101" charset="-128"/>
                <a:cs typeface="ＭＳ Ｐゴシック" pitchFamily="-101" charset="-128"/>
              </a:rPr>
              <a:t>Net price calculators vary in format from school to school. The results are estimates and averages to be used as a planning tool only, as schools cannot be held liable to meet the figures presented within the calculation.</a:t>
            </a:r>
          </a:p>
          <a:p>
            <a:pPr eaLnBrk="1" hangingPunct="1"/>
            <a:endParaRPr lang="en-US" dirty="0">
              <a:latin typeface="Arial" pitchFamily="-101" charset="0"/>
              <a:ea typeface="ＭＳ Ｐゴシック" pitchFamily="-101" charset="-128"/>
              <a:cs typeface="ＭＳ Ｐゴシック" pitchFamily="-101" charset="-128"/>
            </a:endParaRPr>
          </a:p>
          <a:p>
            <a:pPr eaLnBrk="1" hangingPunct="1"/>
            <a:r>
              <a:rPr lang="en-US" dirty="0">
                <a:latin typeface="Arial" pitchFamily="-101" charset="0"/>
                <a:ea typeface="ＭＳ Ｐゴシック" pitchFamily="-101" charset="-128"/>
                <a:cs typeface="ＭＳ Ｐゴシック" pitchFamily="-101" charset="-128"/>
              </a:rPr>
              <a:t>Be sure to check out the websites of all the colleges you are considering for more information!</a:t>
            </a:r>
          </a:p>
          <a:p>
            <a:endParaRPr lang="en-US" dirty="0">
              <a:latin typeface="Arial" pitchFamily="-101" charset="0"/>
              <a:ea typeface="ＭＳ Ｐゴシック" pitchFamily="-101" charset="-128"/>
              <a:cs typeface="ＭＳ Ｐゴシック" pitchFamily="-101" charset="-128"/>
            </a:endParaRPr>
          </a:p>
        </p:txBody>
      </p:sp>
      <p:sp>
        <p:nvSpPr>
          <p:cNvPr id="80900" name="Slide Number Placeholder 3"/>
          <p:cNvSpPr>
            <a:spLocks noGrp="1"/>
          </p:cNvSpPr>
          <p:nvPr>
            <p:ph type="sldNum" sz="quarter" idx="5"/>
          </p:nvPr>
        </p:nvSpPr>
        <p:spPr>
          <a:noFill/>
        </p:spPr>
        <p:txBody>
          <a:bodyPr/>
          <a:lstStyle/>
          <a:p>
            <a:pPr defTabSz="915893"/>
            <a:fld id="{9523E88C-2A71-394A-9328-7FA4AAB66650}" type="slidenum">
              <a:rPr lang="en-US"/>
              <a:pPr defTabSz="915893"/>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xfrm>
            <a:off x="701040" y="4415790"/>
            <a:ext cx="5608320" cy="4183380"/>
          </a:xfrm>
          <a:prstGeom prst="rect">
            <a:avLst/>
          </a:prstGeom>
          <a:noFill/>
        </p:spPr>
        <p:txBody>
          <a:bodyPr wrap="square" lIns="93177" tIns="46589" rIns="93177" bIns="46589" numCol="1" anchor="t" anchorCtr="0" compatLnSpc="1">
            <a:prstTxWarp prst="textNoShape">
              <a:avLst/>
            </a:prstTxWarp>
          </a:bodyPr>
          <a:lstStyle/>
          <a:p>
            <a:pPr>
              <a:spcBef>
                <a:spcPct val="0"/>
              </a:spcBef>
            </a:pPr>
            <a:endParaRPr lang="en-US"/>
          </a:p>
        </p:txBody>
      </p:sp>
      <p:sp>
        <p:nvSpPr>
          <p:cNvPr id="50179" name="Slide Number Placeholder 3"/>
          <p:cNvSpPr>
            <a:spLocks noGrp="1"/>
          </p:cNvSpPr>
          <p:nvPr>
            <p:ph type="sldNum" sz="quarter" idx="5"/>
          </p:nvPr>
        </p:nvSpPr>
        <p:spPr bwMode="auto">
          <a:noFill/>
          <a:ln>
            <a:miter lim="800000"/>
            <a:headEnd/>
            <a:tailEnd/>
          </a:ln>
        </p:spPr>
        <p:txBody>
          <a:bodyPr/>
          <a:lstStyle/>
          <a:p>
            <a:fld id="{B1F981B1-2301-8F4B-983C-D732319BDE25}" type="slidenum">
              <a:rPr lang="en-US"/>
              <a:pPr/>
              <a:t>20</a:t>
            </a:fld>
            <a:endParaRPr lang="en-US"/>
          </a:p>
        </p:txBody>
      </p:sp>
      <p:sp>
        <p:nvSpPr>
          <p:cNvPr id="50180"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a:ea typeface="ＭＳ Ｐゴシック" pitchFamily="4" charset="-128"/>
                <a:cs typeface="ＭＳ Ｐゴシック" pitchFamily="4" charset="-128"/>
              </a:rPr>
              <a:t>10/8/2014</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xfrm>
            <a:off x="701040" y="4415790"/>
            <a:ext cx="5608320" cy="4183380"/>
          </a:xfrm>
          <a:prstGeom prst="rect">
            <a:avLst/>
          </a:prstGeom>
          <a:noFill/>
        </p:spPr>
        <p:txBody>
          <a:bodyPr wrap="square" lIns="93177" tIns="46589" rIns="93177" bIns="46589" numCol="1" anchor="t" anchorCtr="0" compatLnSpc="1">
            <a:prstTxWarp prst="textNoShape">
              <a:avLst/>
            </a:prstTxWarp>
          </a:bodyPr>
          <a:lstStyle/>
          <a:p>
            <a:pPr>
              <a:spcBef>
                <a:spcPct val="0"/>
              </a:spcBef>
            </a:pPr>
            <a:r>
              <a:rPr lang="en-US"/>
              <a:t>Here are some other ways to finance or help reduce the cost of college.  In many cases you can use a combination of these to achieve you goal.</a:t>
            </a:r>
          </a:p>
          <a:p>
            <a:pPr>
              <a:spcBef>
                <a:spcPct val="0"/>
              </a:spcBef>
            </a:pPr>
            <a:endParaRPr lang="en-US"/>
          </a:p>
          <a:p>
            <a:pPr>
              <a:spcBef>
                <a:spcPct val="0"/>
              </a:spcBef>
            </a:pPr>
            <a:r>
              <a:rPr lang="en-US"/>
              <a:t>Note that with many of these items there are potential tax benefits and tax consequences, or impact financial aid eligibility.</a:t>
            </a:r>
          </a:p>
          <a:p>
            <a:pPr>
              <a:spcBef>
                <a:spcPct val="0"/>
              </a:spcBef>
            </a:pPr>
            <a:endParaRPr lang="en-US"/>
          </a:p>
          <a:p>
            <a:pPr>
              <a:spcBef>
                <a:spcPct val="0"/>
              </a:spcBef>
            </a:pPr>
            <a:r>
              <a:rPr lang="en-US"/>
              <a:t>For instance, if you cash flow part of the college expenses you may be eligible for the American Opportunity Tax Credit (due to expire in 2017) of up to $2500 per year.</a:t>
            </a:r>
          </a:p>
          <a:p>
            <a:pPr>
              <a:spcBef>
                <a:spcPct val="0"/>
              </a:spcBef>
            </a:pPr>
            <a:endParaRPr lang="en-US"/>
          </a:p>
          <a:p>
            <a:pPr>
              <a:spcBef>
                <a:spcPct val="0"/>
              </a:spcBef>
            </a:pPr>
            <a:r>
              <a:rPr lang="en-US"/>
              <a:t>If a grandparent sets up a college savings account, it will not show up as a parent or student asset when initially assessing need-based financial aid, however, distributions from the account are deemed as untaxed income to the student and will impact future year eligibility for need-based financial aid.</a:t>
            </a:r>
          </a:p>
          <a:p>
            <a:pPr>
              <a:spcBef>
                <a:spcPct val="0"/>
              </a:spcBef>
            </a:pPr>
            <a:endParaRPr lang="en-US"/>
          </a:p>
          <a:p>
            <a:pPr>
              <a:spcBef>
                <a:spcPct val="0"/>
              </a:spcBef>
            </a:pPr>
            <a:r>
              <a:rPr lang="en-US"/>
              <a:t>While the equity in your home is not considered in determining need-based financial aid, taking out a mortgage/refinancing will negatively affect eligibility for need-based financial aid.  As said before, it is recommended you work with a CPA or financial planner to understand the impact of various choices. </a:t>
            </a:r>
          </a:p>
          <a:p>
            <a:pPr>
              <a:spcBef>
                <a:spcPct val="0"/>
              </a:spcBef>
            </a:pPr>
            <a:endParaRPr lang="en-US"/>
          </a:p>
          <a:p>
            <a:pPr>
              <a:spcBef>
                <a:spcPct val="0"/>
              </a:spcBef>
            </a:pPr>
            <a:endParaRPr lang="en-US"/>
          </a:p>
        </p:txBody>
      </p:sp>
      <p:sp>
        <p:nvSpPr>
          <p:cNvPr id="47107" name="Slide Number Placeholder 3"/>
          <p:cNvSpPr>
            <a:spLocks noGrp="1"/>
          </p:cNvSpPr>
          <p:nvPr>
            <p:ph type="sldNum" sz="quarter" idx="5"/>
          </p:nvPr>
        </p:nvSpPr>
        <p:spPr bwMode="auto">
          <a:noFill/>
          <a:ln>
            <a:miter lim="800000"/>
            <a:headEnd/>
            <a:tailEnd/>
          </a:ln>
        </p:spPr>
        <p:txBody>
          <a:bodyPr/>
          <a:lstStyle/>
          <a:p>
            <a:fld id="{B01E0C64-AA6F-5D4C-9403-99D44B7E2D9B}" type="slidenum">
              <a:rPr lang="en-US"/>
              <a:pPr/>
              <a:t>21</a:t>
            </a:fld>
            <a:endParaRPr lang="en-US"/>
          </a:p>
        </p:txBody>
      </p:sp>
      <p:sp>
        <p:nvSpPr>
          <p:cNvPr id="47108"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a:ea typeface="ＭＳ Ｐゴシック" pitchFamily="4" charset="-128"/>
                <a:cs typeface="ＭＳ Ｐゴシック" pitchFamily="4" charset="-128"/>
              </a:rPr>
              <a:t>10/8/2014</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xfrm>
            <a:off x="701676" y="4416425"/>
            <a:ext cx="5607050" cy="4183063"/>
          </a:xfrm>
          <a:prstGeom prst="rect">
            <a:avLst/>
          </a:prstGeom>
          <a:noFill/>
          <a:ln/>
        </p:spPr>
        <p:txBody>
          <a:bodyPr lIns="91430" tIns="45716" rIns="91430" bIns="45716"/>
          <a:lstStyle/>
          <a:p>
            <a:pPr defTabSz="914306">
              <a:defRPr/>
            </a:pPr>
            <a:r>
              <a:rPr lang="en-US" altLang="en-US" dirty="0">
                <a:latin typeface="Arial" charset="0"/>
                <a:ea typeface="ＭＳ Ｐゴシック" charset="-128"/>
              </a:rPr>
              <a:t>So to begin,</a:t>
            </a:r>
            <a:r>
              <a:rPr lang="en-US" altLang="en-US" baseline="0" dirty="0">
                <a:latin typeface="Arial" charset="0"/>
                <a:ea typeface="ＭＳ Ｐゴシック" charset="-128"/>
              </a:rPr>
              <a:t> let’s discuss what financial aid is.</a:t>
            </a:r>
          </a:p>
          <a:p>
            <a:pPr defTabSz="914306">
              <a:defRPr/>
            </a:pPr>
            <a:endParaRPr lang="en-US" altLang="en-US" dirty="0">
              <a:latin typeface="Arial" charset="0"/>
              <a:ea typeface="ＭＳ Ｐゴシック" charset="-128"/>
            </a:endParaRPr>
          </a:p>
          <a:p>
            <a:pPr defTabSz="914306">
              <a:defRPr/>
            </a:pPr>
            <a:r>
              <a:rPr lang="en-US" altLang="en-US" dirty="0">
                <a:latin typeface="Arial" charset="0"/>
                <a:ea typeface="ＭＳ Ｐゴシック" charset="-128"/>
              </a:rPr>
              <a:t>Financial aid programs are intended</a:t>
            </a:r>
            <a:r>
              <a:rPr lang="en-US" altLang="en-US" baseline="0" dirty="0">
                <a:latin typeface="Arial" charset="0"/>
                <a:ea typeface="ＭＳ Ｐゴシック" charset="-128"/>
              </a:rPr>
              <a:t> to </a:t>
            </a:r>
            <a:r>
              <a:rPr lang="en-US" altLang="en-US" dirty="0">
                <a:latin typeface="Arial" charset="0"/>
                <a:ea typeface="ＭＳ Ｐゴシック" charset="-128"/>
              </a:rPr>
              <a:t>provide funding to students to help them pay for the cost of attending college.</a:t>
            </a:r>
            <a:endParaRPr lang="en-US" dirty="0">
              <a:latin typeface="Arial" pitchFamily="-101" charset="0"/>
              <a:ea typeface="ＭＳ Ｐゴシック" pitchFamily="-101" charset="-128"/>
              <a:cs typeface="ＭＳ Ｐゴシック" pitchFamily="-101" charset="-128"/>
            </a:endParaRPr>
          </a:p>
          <a:p>
            <a:endParaRPr lang="en-US" dirty="0">
              <a:latin typeface="Arial" pitchFamily="-101" charset="0"/>
              <a:ea typeface="ＭＳ Ｐゴシック" pitchFamily="-101" charset="-128"/>
              <a:cs typeface="ＭＳ Ｐゴシック" pitchFamily="-101" charset="-128"/>
            </a:endParaRPr>
          </a:p>
          <a:p>
            <a:r>
              <a:rPr lang="en-US" dirty="0">
                <a:latin typeface="Arial" pitchFamily="-101" charset="0"/>
                <a:ea typeface="ＭＳ Ｐゴシック" pitchFamily="-101" charset="-128"/>
                <a:cs typeface="ＭＳ Ｐゴシック" pitchFamily="-101" charset="-128"/>
              </a:rPr>
              <a:t>Financial aid programs</a:t>
            </a:r>
            <a:r>
              <a:rPr lang="en-US" baseline="0" dirty="0">
                <a:latin typeface="Arial" pitchFamily="-101" charset="0"/>
                <a:ea typeface="ＭＳ Ｐゴシック" pitchFamily="-101" charset="-128"/>
                <a:cs typeface="ＭＳ Ｐゴシック" pitchFamily="-101" charset="-128"/>
              </a:rPr>
              <a:t> are</a:t>
            </a:r>
            <a:r>
              <a:rPr lang="en-US" dirty="0">
                <a:latin typeface="Arial" pitchFamily="-101" charset="0"/>
                <a:ea typeface="ＭＳ Ｐゴシック" pitchFamily="-101" charset="-128"/>
                <a:cs typeface="ＭＳ Ｐゴシック" pitchFamily="-101" charset="-128"/>
              </a:rPr>
              <a:t> awarded from several different sources and qualifications may be based on either financial need or other non-need-based criteria, such as academic excellence or athletic ability.</a:t>
            </a:r>
          </a:p>
          <a:p>
            <a:endParaRPr lang="en-US" dirty="0">
              <a:latin typeface="Arial" pitchFamily="-101" charset="0"/>
              <a:ea typeface="ＭＳ Ｐゴシック" pitchFamily="-101" charset="-128"/>
              <a:cs typeface="ＭＳ Ｐゴシック" pitchFamily="-101"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101" charset="0"/>
                <a:ea typeface="ＭＳ Ｐゴシック" pitchFamily="-101" charset="-128"/>
                <a:cs typeface="ＭＳ Ｐゴシック" pitchFamily="-101" charset="-128"/>
              </a:rPr>
              <a:t>With</a:t>
            </a:r>
            <a:r>
              <a:rPr lang="en-US" baseline="0" dirty="0">
                <a:latin typeface="Arial" pitchFamily="-101" charset="0"/>
                <a:ea typeface="ＭＳ Ｐゴシック" pitchFamily="-101" charset="-128"/>
                <a:cs typeface="ＭＳ Ｐゴシック" pitchFamily="-101" charset="-128"/>
              </a:rPr>
              <a:t> </a:t>
            </a:r>
            <a:r>
              <a:rPr lang="en-US" baseline="0" dirty="0">
                <a:latin typeface="+mn-lt"/>
                <a:ea typeface="ＭＳ Ｐゴシック" pitchFamily="-101" charset="-128"/>
                <a:cs typeface="ＭＳ Ｐゴシック" pitchFamily="-101" charset="-128"/>
              </a:rPr>
              <a:t>n</a:t>
            </a:r>
            <a:r>
              <a:rPr lang="en-US" dirty="0">
                <a:ea typeface="ＭＳ Ｐゴシック" pitchFamily="-101" charset="-128"/>
                <a:cs typeface="ＭＳ Ｐゴシック" pitchFamily="-101" charset="-128"/>
              </a:rPr>
              <a:t>eed-based aid</a:t>
            </a:r>
            <a:r>
              <a:rPr lang="en-US" baseline="0" dirty="0">
                <a:ea typeface="ＭＳ Ｐゴシック" pitchFamily="-101" charset="-128"/>
                <a:cs typeface="ＭＳ Ｐゴシック" pitchFamily="-101" charset="-128"/>
              </a:rPr>
              <a:t> </a:t>
            </a:r>
            <a:r>
              <a:rPr lang="en-US" baseline="0" dirty="0">
                <a:ea typeface="+mn-ea"/>
                <a:cs typeface="+mn-cs"/>
              </a:rPr>
              <a:t>y</a:t>
            </a:r>
            <a:r>
              <a:rPr lang="en-US" dirty="0"/>
              <a:t>our family’s ability to pay for college costs is evaluated</a:t>
            </a:r>
            <a:r>
              <a:rPr lang="en-US" baseline="0" dirty="0"/>
              <a:t> using income and asset </a:t>
            </a:r>
            <a:r>
              <a:rPr lang="en-US" dirty="0"/>
              <a:t>information collected from financial aid applications such as the FAFSA</a:t>
            </a:r>
            <a:r>
              <a:rPr lang="en-US" baseline="0" dirty="0"/>
              <a:t> (</a:t>
            </a:r>
            <a:r>
              <a:rPr lang="en-US" dirty="0"/>
              <a:t>the</a:t>
            </a:r>
            <a:r>
              <a:rPr lang="en-US" baseline="0" dirty="0"/>
              <a:t> </a:t>
            </a:r>
            <a:r>
              <a:rPr lang="en-US" dirty="0"/>
              <a:t>Free Application for Federal Student</a:t>
            </a:r>
            <a:r>
              <a:rPr lang="en-US" baseline="0" dirty="0"/>
              <a:t> Aid).</a:t>
            </a:r>
            <a:endParaRPr lang="en-US" dirty="0"/>
          </a:p>
          <a:p>
            <a:endParaRPr lang="en-US" dirty="0">
              <a:latin typeface="Arial" pitchFamily="-101" charset="0"/>
              <a:ea typeface="ＭＳ Ｐゴシック" pitchFamily="-101" charset="-128"/>
              <a:cs typeface="ＭＳ Ｐゴシック" pitchFamily="-101" charset="-128"/>
            </a:endParaRPr>
          </a:p>
          <a:p>
            <a:r>
              <a:rPr lang="en-US" dirty="0">
                <a:latin typeface="Arial" pitchFamily="-101" charset="0"/>
                <a:ea typeface="ＭＳ Ｐゴシック" pitchFamily="-101" charset="-128"/>
                <a:cs typeface="ＭＳ Ｐゴシック" pitchFamily="-101" charset="-128"/>
              </a:rPr>
              <a:t>Non-need-based financial aid is more commonly referred to as merit-based aid.</a:t>
            </a:r>
          </a:p>
        </p:txBody>
      </p:sp>
      <p:sp>
        <p:nvSpPr>
          <p:cNvPr id="57348" name="Slide Number Placeholder 3"/>
          <p:cNvSpPr>
            <a:spLocks noGrp="1"/>
          </p:cNvSpPr>
          <p:nvPr>
            <p:ph type="sldNum" sz="quarter" idx="5"/>
          </p:nvPr>
        </p:nvSpPr>
        <p:spPr>
          <a:noFill/>
        </p:spPr>
        <p:txBody>
          <a:bodyPr/>
          <a:lstStyle/>
          <a:p>
            <a:pPr defTabSz="915893"/>
            <a:fld id="{B24D3308-FD0E-C14E-96A3-37F52F0CB7F9}" type="slidenum">
              <a:rPr lang="en-US"/>
              <a:pPr defTabSz="915893"/>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xfrm>
            <a:off x="701676" y="4416425"/>
            <a:ext cx="5607050" cy="4183063"/>
          </a:xfrm>
          <a:prstGeom prst="rect">
            <a:avLst/>
          </a:prstGeom>
          <a:noFill/>
          <a:ln/>
        </p:spPr>
        <p:txBody>
          <a:bodyPr lIns="91430" tIns="45716" rIns="91430" bIns="45716"/>
          <a:lstStyle/>
          <a:p>
            <a:r>
              <a:rPr lang="en-US" dirty="0">
                <a:latin typeface="Arial" pitchFamily="-101" charset="0"/>
                <a:ea typeface="ＭＳ Ｐゴシック" pitchFamily="-101" charset="-128"/>
                <a:cs typeface="ＭＳ Ｐゴシック" pitchFamily="-101" charset="-128"/>
              </a:rPr>
              <a:t>The federal government, New York State, colleges and other organizations are all sources of financial aid.  We will discuss the different</a:t>
            </a:r>
            <a:r>
              <a:rPr lang="en-US" baseline="0" dirty="0">
                <a:latin typeface="Arial" pitchFamily="-101" charset="0"/>
                <a:ea typeface="ＭＳ Ｐゴシック" pitchFamily="-101" charset="-128"/>
                <a:cs typeface="ＭＳ Ｐゴシック" pitchFamily="-101" charset="-128"/>
              </a:rPr>
              <a:t> </a:t>
            </a:r>
            <a:r>
              <a:rPr lang="en-US" dirty="0">
                <a:latin typeface="Arial" pitchFamily="-101" charset="0"/>
                <a:ea typeface="ＭＳ Ｐゴシック" pitchFamily="-101" charset="-128"/>
                <a:cs typeface="ＭＳ Ｐゴシック" pitchFamily="-101" charset="-128"/>
              </a:rPr>
              <a:t>types of aid each of</a:t>
            </a:r>
            <a:r>
              <a:rPr lang="en-US" baseline="0" dirty="0">
                <a:latin typeface="Arial" pitchFamily="-101" charset="0"/>
                <a:ea typeface="ＭＳ Ｐゴシック" pitchFamily="-101" charset="-128"/>
                <a:cs typeface="ＭＳ Ｐゴシック" pitchFamily="-101" charset="-128"/>
              </a:rPr>
              <a:t> these </a:t>
            </a:r>
            <a:r>
              <a:rPr lang="en-US" dirty="0">
                <a:latin typeface="Arial" pitchFamily="-101" charset="0"/>
                <a:ea typeface="ＭＳ Ｐゴシック" pitchFamily="-101" charset="-128"/>
                <a:cs typeface="ＭＳ Ｐゴシック" pitchFamily="-101" charset="-128"/>
              </a:rPr>
              <a:t>sources</a:t>
            </a:r>
            <a:r>
              <a:rPr lang="en-US" baseline="0" dirty="0">
                <a:latin typeface="Arial" pitchFamily="-101" charset="0"/>
                <a:ea typeface="ＭＳ Ｐゴシック" pitchFamily="-101" charset="-128"/>
                <a:cs typeface="ＭＳ Ｐゴシック" pitchFamily="-101" charset="-128"/>
              </a:rPr>
              <a:t> offer </a:t>
            </a:r>
            <a:r>
              <a:rPr lang="en-US" dirty="0">
                <a:latin typeface="Arial" pitchFamily="-101" charset="0"/>
                <a:ea typeface="ＭＳ Ｐゴシック" pitchFamily="-101" charset="-128"/>
                <a:cs typeface="ＭＳ Ｐゴシック" pitchFamily="-101" charset="-128"/>
              </a:rPr>
              <a:t>in a moment.</a:t>
            </a:r>
          </a:p>
        </p:txBody>
      </p:sp>
      <p:sp>
        <p:nvSpPr>
          <p:cNvPr id="58372" name="Slide Number Placeholder 3"/>
          <p:cNvSpPr>
            <a:spLocks noGrp="1"/>
          </p:cNvSpPr>
          <p:nvPr>
            <p:ph type="sldNum" sz="quarter" idx="5"/>
          </p:nvPr>
        </p:nvSpPr>
        <p:spPr>
          <a:noFill/>
        </p:spPr>
        <p:txBody>
          <a:bodyPr/>
          <a:lstStyle/>
          <a:p>
            <a:pPr defTabSz="915893"/>
            <a:fld id="{3FAA8B03-78A6-BF45-9218-3FD7D2720BA3}" type="slidenum">
              <a:rPr lang="en-US"/>
              <a:pPr defTabSz="915893"/>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406400" y="696913"/>
            <a:ext cx="6197600" cy="3486150"/>
          </a:xfrm>
          <a:ln/>
        </p:spPr>
      </p:sp>
      <p:sp>
        <p:nvSpPr>
          <p:cNvPr id="46083" name="Notes Placeholder 2"/>
          <p:cNvSpPr>
            <a:spLocks noGrp="1"/>
          </p:cNvSpPr>
          <p:nvPr>
            <p:ph type="body" idx="1"/>
          </p:nvPr>
        </p:nvSpPr>
        <p:spPr>
          <a:xfrm>
            <a:off x="701519" y="4415273"/>
            <a:ext cx="5607365" cy="418314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5" tIns="45794" rIns="91585" bIns="45794"/>
          <a:lstStyle/>
          <a:p>
            <a:r>
              <a:rPr lang="en-US" altLang="en-US" dirty="0">
                <a:latin typeface="Arial" charset="0"/>
                <a:ea typeface="ＭＳ Ｐゴシック" charset="-128"/>
              </a:rPr>
              <a:t>It is important that you understand that there are different types of financial aid awards available for students.</a:t>
            </a:r>
          </a:p>
          <a:p>
            <a:endParaRPr lang="en-US" altLang="en-US" dirty="0">
              <a:latin typeface="Arial" charset="0"/>
              <a:ea typeface="ＭＳ Ｐゴシック" charset="-128"/>
            </a:endParaRPr>
          </a:p>
          <a:p>
            <a:r>
              <a:rPr lang="en-US" altLang="en-US" dirty="0">
                <a:latin typeface="Arial" charset="0"/>
                <a:ea typeface="ＭＳ Ｐゴシック" charset="-128"/>
              </a:rPr>
              <a:t>Scholarships and grants are “free money” or gift aid – meaning</a:t>
            </a:r>
            <a:r>
              <a:rPr lang="en-US" altLang="en-US" baseline="0" dirty="0">
                <a:latin typeface="Arial" charset="0"/>
                <a:ea typeface="ＭＳ Ｐゴシック" charset="-128"/>
              </a:rPr>
              <a:t> </a:t>
            </a:r>
            <a:r>
              <a:rPr lang="en-US" altLang="en-US" dirty="0">
                <a:latin typeface="Arial" charset="0"/>
                <a:ea typeface="ＭＳ Ｐゴシック" charset="-128"/>
              </a:rPr>
              <a:t>you do not have to pay any of the money back. Many scholarships and grants are awarded through the financial aid application process and may be either need-based or merit-based.</a:t>
            </a:r>
          </a:p>
          <a:p>
            <a:endParaRPr lang="en-US" altLang="en-US" dirty="0">
              <a:latin typeface="Arial" charset="0"/>
              <a:ea typeface="ＭＳ Ｐゴシック" charset="-128"/>
            </a:endParaRPr>
          </a:p>
          <a:p>
            <a:r>
              <a:rPr lang="en-US" altLang="en-US" dirty="0">
                <a:latin typeface="Arial" charset="0"/>
                <a:ea typeface="ＭＳ Ｐゴシック" charset="-128"/>
              </a:rPr>
              <a:t>Work-study and student loans are called self-help aid because they require the recipient to either work to earn their assistance or pay them back plus interest.</a:t>
            </a:r>
          </a:p>
          <a:p>
            <a:endParaRPr lang="en-US" altLang="en-US" dirty="0">
              <a:latin typeface="Arial" charset="0"/>
              <a:ea typeface="ＭＳ Ｐゴシック" charset="-128"/>
            </a:endParaRPr>
          </a:p>
          <a:p>
            <a:r>
              <a:rPr lang="en-US" altLang="en-US" dirty="0">
                <a:latin typeface="Arial" charset="0"/>
                <a:ea typeface="ＭＳ Ｐゴシック" charset="-128"/>
              </a:rPr>
              <a:t>Remember, when you are applying for financial aid -- always go for the “free money” first!</a:t>
            </a:r>
          </a:p>
          <a:p>
            <a:endParaRPr lang="en-US" altLang="en-US" dirty="0">
              <a:latin typeface="Arial" charset="0"/>
              <a:ea typeface="ＭＳ Ｐゴシック" charset="-128"/>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1">
              <a:defRPr sz="2400">
                <a:solidFill>
                  <a:schemeClr val="tx1"/>
                </a:solidFill>
                <a:latin typeface="Times" charset="0"/>
                <a:ea typeface="ＭＳ Ｐゴシック" charset="-128"/>
              </a:defRPr>
            </a:lvl1pPr>
            <a:lvl2pPr marL="739367" indent="-279846" defTabSz="914271">
              <a:defRPr sz="2400">
                <a:solidFill>
                  <a:schemeClr val="tx1"/>
                </a:solidFill>
                <a:latin typeface="Times" charset="0"/>
                <a:ea typeface="ＭＳ Ｐゴシック" charset="-128"/>
              </a:defRPr>
            </a:lvl2pPr>
            <a:lvl3pPr marL="1140056" indent="-222605" defTabSz="914271">
              <a:defRPr sz="2400">
                <a:solidFill>
                  <a:schemeClr val="tx1"/>
                </a:solidFill>
                <a:latin typeface="Times" charset="0"/>
                <a:ea typeface="ＭＳ Ｐゴシック" charset="-128"/>
              </a:defRPr>
            </a:lvl3pPr>
            <a:lvl4pPr marL="1597985" indent="-222605" defTabSz="914271">
              <a:defRPr sz="2400">
                <a:solidFill>
                  <a:schemeClr val="tx1"/>
                </a:solidFill>
                <a:latin typeface="Times" charset="0"/>
                <a:ea typeface="ＭＳ Ｐゴシック" charset="-128"/>
              </a:defRPr>
            </a:lvl4pPr>
            <a:lvl5pPr marL="2054325" indent="-222605" defTabSz="914271">
              <a:defRPr sz="2400">
                <a:solidFill>
                  <a:schemeClr val="tx1"/>
                </a:solidFill>
                <a:latin typeface="Times" charset="0"/>
                <a:ea typeface="ＭＳ Ｐゴシック" charset="-128"/>
              </a:defRPr>
            </a:lvl5pPr>
            <a:lvl6pPr marL="2512255" indent="-222605" defTabSz="914271" eaLnBrk="0" fontAlgn="base" hangingPunct="0">
              <a:spcBef>
                <a:spcPct val="0"/>
              </a:spcBef>
              <a:spcAft>
                <a:spcPct val="0"/>
              </a:spcAft>
              <a:defRPr sz="2400">
                <a:solidFill>
                  <a:schemeClr val="tx1"/>
                </a:solidFill>
                <a:latin typeface="Times" charset="0"/>
                <a:ea typeface="ＭＳ Ｐゴシック" charset="-128"/>
              </a:defRPr>
            </a:lvl6pPr>
            <a:lvl7pPr marL="2970185" indent="-222605" defTabSz="914271" eaLnBrk="0" fontAlgn="base" hangingPunct="0">
              <a:spcBef>
                <a:spcPct val="0"/>
              </a:spcBef>
              <a:spcAft>
                <a:spcPct val="0"/>
              </a:spcAft>
              <a:defRPr sz="2400">
                <a:solidFill>
                  <a:schemeClr val="tx1"/>
                </a:solidFill>
                <a:latin typeface="Times" charset="0"/>
                <a:ea typeface="ＭＳ Ｐゴシック" charset="-128"/>
              </a:defRPr>
            </a:lvl7pPr>
            <a:lvl8pPr marL="3428116" indent="-222605" defTabSz="914271" eaLnBrk="0" fontAlgn="base" hangingPunct="0">
              <a:spcBef>
                <a:spcPct val="0"/>
              </a:spcBef>
              <a:spcAft>
                <a:spcPct val="0"/>
              </a:spcAft>
              <a:defRPr sz="2400">
                <a:solidFill>
                  <a:schemeClr val="tx1"/>
                </a:solidFill>
                <a:latin typeface="Times" charset="0"/>
                <a:ea typeface="ＭＳ Ｐゴシック" charset="-128"/>
              </a:defRPr>
            </a:lvl8pPr>
            <a:lvl9pPr marL="3886045" indent="-222605" defTabSz="914271" eaLnBrk="0" fontAlgn="base" hangingPunct="0">
              <a:spcBef>
                <a:spcPct val="0"/>
              </a:spcBef>
              <a:spcAft>
                <a:spcPct val="0"/>
              </a:spcAft>
              <a:defRPr sz="2400">
                <a:solidFill>
                  <a:schemeClr val="tx1"/>
                </a:solidFill>
                <a:latin typeface="Times" charset="0"/>
                <a:ea typeface="ＭＳ Ｐゴシック" charset="-128"/>
              </a:defRPr>
            </a:lvl9pPr>
          </a:lstStyle>
          <a:p>
            <a:fld id="{A94E7972-DA7B-41D6-954B-B3718180A6FB}" type="slidenum">
              <a:rPr lang="en-US" altLang="en-US" sz="1200">
                <a:latin typeface="Arial" charset="0"/>
              </a:rPr>
              <a:pPr/>
              <a:t>24</a:t>
            </a:fld>
            <a:endParaRPr lang="en-US" altLang="en-US" sz="120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xfrm>
            <a:off x="701676" y="4416425"/>
            <a:ext cx="5607050" cy="4183063"/>
          </a:xfrm>
          <a:prstGeom prst="rect">
            <a:avLst/>
          </a:prstGeom>
          <a:noFill/>
          <a:ln/>
        </p:spPr>
        <p:txBody>
          <a:bodyPr lIns="91430" tIns="45716" rIns="91430" bIns="45716"/>
          <a:lstStyle/>
          <a:p>
            <a:r>
              <a:rPr lang="en-US" sz="1200" b="0" kern="1200" dirty="0">
                <a:solidFill>
                  <a:schemeClr val="tx1"/>
                </a:solidFill>
                <a:effectLst/>
                <a:latin typeface="+mn-lt"/>
                <a:ea typeface="+mn-ea"/>
                <a:cs typeface="+mn-cs"/>
              </a:rPr>
              <a:t>If you’re not ready to apply for federal student aid, but you’d like to estimate your aid, try the </a:t>
            </a:r>
            <a:r>
              <a:rPr lang="en-US" sz="1200" b="0" i="1" kern="1200" dirty="0">
                <a:solidFill>
                  <a:schemeClr val="tx1"/>
                </a:solidFill>
                <a:effectLst/>
                <a:latin typeface="+mn-lt"/>
                <a:ea typeface="+mn-ea"/>
                <a:cs typeface="+mn-cs"/>
              </a:rPr>
              <a:t>FAFSA4caster</a:t>
            </a:r>
            <a:r>
              <a:rPr lang="en-US" sz="1200" b="0" i="1" kern="1200" baseline="0" dirty="0">
                <a:solidFill>
                  <a:schemeClr val="tx1"/>
                </a:solidFill>
                <a:effectLst/>
                <a:latin typeface="+mn-lt"/>
                <a:ea typeface="+mn-ea"/>
                <a:cs typeface="+mn-cs"/>
              </a:rPr>
              <a:t> </a:t>
            </a:r>
            <a:r>
              <a:rPr lang="en-US" sz="1200" b="0" i="0" kern="1200" baseline="0" dirty="0">
                <a:solidFill>
                  <a:schemeClr val="tx1"/>
                </a:solidFill>
                <a:effectLst/>
                <a:latin typeface="+mn-lt"/>
                <a:ea typeface="+mn-ea"/>
                <a:cs typeface="+mn-cs"/>
              </a:rPr>
              <a:t>on the FAFSA.gov webpage.</a:t>
            </a:r>
            <a:endParaRPr lang="en-US" sz="1200" b="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The</a:t>
            </a:r>
            <a:r>
              <a:rPr lang="en-US" sz="1200" i="0"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FAFSA4caster </a:t>
            </a:r>
            <a:r>
              <a:rPr lang="en-US" sz="1200" i="0" kern="1200" dirty="0">
                <a:solidFill>
                  <a:schemeClr val="tx1"/>
                </a:solidFill>
                <a:effectLst/>
                <a:latin typeface="+mn-lt"/>
                <a:ea typeface="+mn-ea"/>
                <a:cs typeface="+mn-cs"/>
              </a:rPr>
              <a:t>can</a:t>
            </a:r>
            <a:r>
              <a:rPr lang="en-US" sz="1200" i="0" kern="1200" baseline="0" dirty="0">
                <a:solidFill>
                  <a:schemeClr val="tx1"/>
                </a:solidFill>
                <a:effectLst/>
                <a:latin typeface="+mn-lt"/>
                <a:ea typeface="+mn-ea"/>
                <a:cs typeface="+mn-cs"/>
              </a:rPr>
              <a:t> be used</a:t>
            </a:r>
            <a:r>
              <a:rPr lang="en-US" sz="1200" kern="1200" dirty="0">
                <a:solidFill>
                  <a:schemeClr val="tx1"/>
                </a:solidFill>
                <a:effectLst/>
                <a:latin typeface="+mn-lt"/>
                <a:ea typeface="+mn-ea"/>
                <a:cs typeface="+mn-cs"/>
              </a:rPr>
              <a:t> to receive early federal student aid estimates, create scenarios based on future earnings, and help establish college funding strategies.</a:t>
            </a:r>
            <a:r>
              <a:rPr lang="en-US" sz="1200" kern="1200" baseline="0" dirty="0">
                <a:solidFill>
                  <a:schemeClr val="tx1"/>
                </a:solidFill>
                <a:effectLst/>
                <a:latin typeface="+mn-lt"/>
                <a:ea typeface="+mn-ea"/>
                <a:cs typeface="+mn-cs"/>
              </a:rPr>
              <a:t>  It also gives you an idea of the types of questions you will be asked when you complete the actual FAFSA application.</a:t>
            </a:r>
            <a:endParaRPr lang="en-US" sz="1200" kern="1200" dirty="0">
              <a:solidFill>
                <a:schemeClr val="tx1"/>
              </a:solidFill>
              <a:effectLst/>
              <a:latin typeface="+mn-lt"/>
              <a:ea typeface="+mn-ea"/>
              <a:cs typeface="+mn-cs"/>
            </a:endParaRPr>
          </a:p>
        </p:txBody>
      </p:sp>
      <p:sp>
        <p:nvSpPr>
          <p:cNvPr id="83972" name="Slide Number Placeholder 3"/>
          <p:cNvSpPr>
            <a:spLocks noGrp="1"/>
          </p:cNvSpPr>
          <p:nvPr>
            <p:ph type="sldNum" sz="quarter" idx="5"/>
          </p:nvPr>
        </p:nvSpPr>
        <p:spPr>
          <a:noFill/>
        </p:spPr>
        <p:txBody>
          <a:bodyPr/>
          <a:lstStyle/>
          <a:p>
            <a:pPr defTabSz="915893"/>
            <a:fld id="{7DF20837-49C3-2744-8526-72D55A99AC5F}" type="slidenum">
              <a:rPr lang="en-US"/>
              <a:pPr defTabSz="915893"/>
              <a:t>25</a:t>
            </a:fld>
            <a:endParaRPr lang="en-US"/>
          </a:p>
        </p:txBody>
      </p:sp>
    </p:spTree>
    <p:extLst>
      <p:ext uri="{BB962C8B-B14F-4D97-AF65-F5344CB8AC3E}">
        <p14:creationId xmlns:p14="http://schemas.microsoft.com/office/powerpoint/2010/main" val="3763137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r>
              <a:rPr lang="en-US" dirty="0"/>
              <a:t>What is the CSS Profile?</a:t>
            </a:r>
          </a:p>
          <a:p>
            <a:endParaRPr lang="en-US" dirty="0"/>
          </a:p>
          <a:p>
            <a:r>
              <a:rPr lang="en-US" sz="1200" b="0" kern="1200" dirty="0">
                <a:solidFill>
                  <a:schemeClr val="tx1"/>
                </a:solidFill>
                <a:effectLst/>
                <a:latin typeface="+mn-lt"/>
                <a:ea typeface="+mn-ea"/>
                <a:cs typeface="+mn-cs"/>
              </a:rPr>
              <a:t>The CSS Profile</a:t>
            </a:r>
            <a:r>
              <a:rPr lang="en-US" sz="1200" b="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is a financial</a:t>
            </a:r>
            <a:r>
              <a:rPr lang="en-US" sz="1200" b="0" kern="1200" baseline="0" dirty="0">
                <a:solidFill>
                  <a:schemeClr val="tx1"/>
                </a:solidFill>
                <a:effectLst/>
                <a:latin typeface="+mn-lt"/>
                <a:ea typeface="+mn-ea"/>
                <a:cs typeface="+mn-cs"/>
              </a:rPr>
              <a:t> aid application </a:t>
            </a:r>
            <a:r>
              <a:rPr lang="en-US" sz="1200" b="0" kern="1200" dirty="0">
                <a:solidFill>
                  <a:schemeClr val="tx1"/>
                </a:solidFill>
                <a:effectLst/>
                <a:latin typeface="+mn-lt"/>
                <a:ea typeface="+mn-ea"/>
                <a:cs typeface="+mn-cs"/>
              </a:rPr>
              <a:t>administered by the College Scholarship Service (CSS), the financial aid division of the College Board. The CSS</a:t>
            </a:r>
            <a:r>
              <a:rPr lang="en-US" sz="1200" b="0" kern="1200" baseline="0" dirty="0">
                <a:solidFill>
                  <a:schemeClr val="tx1"/>
                </a:solidFill>
                <a:effectLst/>
                <a:latin typeface="+mn-lt"/>
                <a:ea typeface="+mn-ea"/>
                <a:cs typeface="+mn-cs"/>
              </a:rPr>
              <a:t> Profile is </a:t>
            </a:r>
            <a:r>
              <a:rPr lang="en-US" sz="1200" b="0" kern="1200" dirty="0">
                <a:solidFill>
                  <a:schemeClr val="tx1"/>
                </a:solidFill>
                <a:effectLst/>
                <a:latin typeface="+mn-lt"/>
                <a:ea typeface="+mn-ea"/>
                <a:cs typeface="+mn-cs"/>
              </a:rPr>
              <a:t>required by many private colleges and universities to determine your eligibility for non-government financial aid, such as the institution's own grants, loans and scholarships.</a:t>
            </a:r>
          </a:p>
          <a:p>
            <a:endParaRPr lang="en-US" sz="1200" b="0" kern="1200" dirty="0">
              <a:solidFill>
                <a:schemeClr val="tx1"/>
              </a:solidFill>
              <a:effectLst/>
              <a:latin typeface="+mn-lt"/>
              <a:ea typeface="+mn-ea"/>
              <a:cs typeface="+mn-cs"/>
            </a:endParaRPr>
          </a:p>
          <a:p>
            <a:r>
              <a:rPr lang="en-US" dirty="0"/>
              <a:t>The CSS has</a:t>
            </a:r>
            <a:r>
              <a:rPr lang="en-US" baseline="0" dirty="0"/>
              <a:t> many differences from the FAFSA application.  For example, the application a</a:t>
            </a:r>
            <a:r>
              <a:rPr lang="en-US" dirty="0"/>
              <a:t>sks more detailed questions about your income and assets.</a:t>
            </a:r>
            <a:r>
              <a:rPr lang="en-US" baseline="0" dirty="0"/>
              <a:t>  It also collects</a:t>
            </a:r>
            <a:r>
              <a:rPr lang="en-US" dirty="0"/>
              <a:t> asset values that were excluded by FAFSA, such</a:t>
            </a:r>
            <a:r>
              <a:rPr lang="en-US" baseline="0" dirty="0"/>
              <a:t> as the value of your family </a:t>
            </a:r>
            <a:r>
              <a:rPr lang="en-US" dirty="0"/>
              <a:t>home</a:t>
            </a:r>
            <a:r>
              <a:rPr lang="en-US" baseline="0" dirty="0"/>
              <a:t> and</a:t>
            </a:r>
            <a:r>
              <a:rPr lang="en-US" dirty="0"/>
              <a:t> tax deferred retirement accounts.  The CSS Profile</a:t>
            </a:r>
            <a:r>
              <a:rPr lang="en-US" baseline="0" dirty="0"/>
              <a:t> also requires the </a:t>
            </a:r>
            <a:r>
              <a:rPr lang="en-US" dirty="0"/>
              <a:t>Non-Custodial Parent Supplement to b</a:t>
            </a:r>
            <a:r>
              <a:rPr lang="en-US" baseline="0" dirty="0"/>
              <a:t>e completed for students with divorced or separated parents.</a:t>
            </a:r>
          </a:p>
          <a:p>
            <a:endParaRPr lang="en-US" baseline="0" dirty="0"/>
          </a:p>
          <a:p>
            <a:r>
              <a:rPr lang="en-US" baseline="0" dirty="0"/>
              <a:t>If you have questions or concerns about how this information is used to determine you eligibility for institutional aid, you should speak with the financial aid offices at your prospective colleges.</a:t>
            </a:r>
            <a:endParaRPr lang="en-US" dirty="0"/>
          </a:p>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pPr/>
              <a:t>26</a:t>
            </a:fld>
            <a:endParaRPr lang="en-US"/>
          </a:p>
        </p:txBody>
      </p:sp>
    </p:spTree>
    <p:extLst>
      <p:ext uri="{BB962C8B-B14F-4D97-AF65-F5344CB8AC3E}">
        <p14:creationId xmlns:p14="http://schemas.microsoft.com/office/powerpoint/2010/main" val="2060527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xfrm>
            <a:off x="701676" y="4416425"/>
            <a:ext cx="5607050" cy="4183063"/>
          </a:xfrm>
          <a:prstGeom prst="rect">
            <a:avLst/>
          </a:prstGeom>
          <a:noFill/>
          <a:ln/>
        </p:spPr>
        <p:txBody>
          <a:bodyPr lIns="91430" tIns="45716" rIns="91430" bIns="45716"/>
          <a:lstStyle/>
          <a:p>
            <a:r>
              <a:rPr lang="en-US" dirty="0">
                <a:latin typeface="Arial" pitchFamily="-101" charset="0"/>
                <a:ea typeface="ＭＳ Ｐゴシック" pitchFamily="-101" charset="-128"/>
                <a:cs typeface="ＭＳ Ｐゴシック" pitchFamily="-101" charset="-128"/>
              </a:rPr>
              <a:t>First</a:t>
            </a:r>
            <a:r>
              <a:rPr lang="en-US" baseline="0" dirty="0">
                <a:latin typeface="Arial" pitchFamily="-101" charset="0"/>
                <a:ea typeface="ＭＳ Ｐゴシック" pitchFamily="-101" charset="-128"/>
                <a:cs typeface="ＭＳ Ｐゴシック" pitchFamily="-101" charset="-128"/>
              </a:rPr>
              <a:t>, let’s talk more about how students qualify for need-based financial aid.</a:t>
            </a:r>
            <a:endParaRPr lang="en-US" dirty="0">
              <a:latin typeface="Arial" pitchFamily="-101" charset="0"/>
              <a:ea typeface="ＭＳ Ｐゴシック" pitchFamily="-101" charset="-128"/>
              <a:cs typeface="ＭＳ Ｐゴシック" pitchFamily="-101" charset="-128"/>
            </a:endParaRPr>
          </a:p>
          <a:p>
            <a:endParaRPr lang="en-US" dirty="0">
              <a:latin typeface="Arial" pitchFamily="-101" charset="0"/>
              <a:ea typeface="ＭＳ Ｐゴシック" pitchFamily="-101" charset="-128"/>
              <a:cs typeface="ＭＳ Ｐゴシック" pitchFamily="-101" charset="-128"/>
            </a:endParaRPr>
          </a:p>
          <a:p>
            <a:r>
              <a:rPr lang="en-US" dirty="0">
                <a:latin typeface="Arial" pitchFamily="-101" charset="0"/>
                <a:ea typeface="ＭＳ Ｐゴシック" pitchFamily="-101" charset="-128"/>
                <a:cs typeface="ＭＳ Ｐゴシック" pitchFamily="-101" charset="-128"/>
              </a:rPr>
              <a:t>This is the formula colleges use to calculate a student’s financial need.  Cost of Attendance minus Expected Family Contribution</a:t>
            </a:r>
            <a:r>
              <a:rPr lang="en-US" baseline="0" dirty="0">
                <a:latin typeface="Arial" pitchFamily="-101" charset="0"/>
                <a:ea typeface="ＭＳ Ｐゴシック" pitchFamily="-101" charset="-128"/>
                <a:cs typeface="ＭＳ Ｐゴシック" pitchFamily="-101" charset="-128"/>
              </a:rPr>
              <a:t> </a:t>
            </a:r>
            <a:r>
              <a:rPr lang="en-US" dirty="0">
                <a:latin typeface="Arial" pitchFamily="-101" charset="0"/>
                <a:ea typeface="ＭＳ Ｐゴシック" pitchFamily="-101" charset="-128"/>
                <a:cs typeface="ＭＳ Ｐゴシック" pitchFamily="-101" charset="-128"/>
              </a:rPr>
              <a:t>equals financial need.</a:t>
            </a:r>
          </a:p>
          <a:p>
            <a:endParaRPr lang="en-US" altLang="en-US" dirty="0">
              <a:latin typeface="Arial" charset="0"/>
              <a:ea typeface="ＭＳ Ｐゴシック" charset="-128"/>
            </a:endParaRPr>
          </a:p>
          <a:p>
            <a:r>
              <a:rPr lang="en-US" altLang="en-US" dirty="0">
                <a:latin typeface="Arial" charset="0"/>
                <a:ea typeface="ＭＳ Ｐゴシック" charset="-128"/>
              </a:rPr>
              <a:t>The</a:t>
            </a:r>
            <a:r>
              <a:rPr lang="en-US" altLang="en-US" baseline="0" dirty="0">
                <a:latin typeface="Arial" charset="0"/>
                <a:ea typeface="ＭＳ Ｐゴシック" charset="-128"/>
              </a:rPr>
              <a:t> Expect Family Contribution </a:t>
            </a:r>
            <a:r>
              <a:rPr lang="en-US" altLang="en-US" dirty="0">
                <a:latin typeface="Arial" charset="0"/>
                <a:ea typeface="ＭＳ Ｐゴシック" charset="-128"/>
              </a:rPr>
              <a:t>is calculated using the Federal government’s formula based</a:t>
            </a:r>
            <a:r>
              <a:rPr lang="en-US" altLang="en-US" baseline="0" dirty="0">
                <a:latin typeface="Arial" charset="0"/>
                <a:ea typeface="ＭＳ Ｐゴシック" charset="-128"/>
              </a:rPr>
              <a:t> on</a:t>
            </a:r>
            <a:r>
              <a:rPr lang="en-US" altLang="en-US" dirty="0">
                <a:latin typeface="Arial" charset="0"/>
                <a:ea typeface="ＭＳ Ｐゴシック" charset="-128"/>
              </a:rPr>
              <a:t> student</a:t>
            </a:r>
            <a:r>
              <a:rPr lang="en-US" altLang="en-US" baseline="0" dirty="0">
                <a:latin typeface="Arial" charset="0"/>
                <a:ea typeface="ＭＳ Ｐゴシック" charset="-128"/>
              </a:rPr>
              <a:t> and parent information</a:t>
            </a:r>
            <a:r>
              <a:rPr lang="en-US" altLang="en-US" dirty="0">
                <a:latin typeface="Arial" charset="0"/>
                <a:ea typeface="ＭＳ Ｐゴシック" charset="-128"/>
              </a:rPr>
              <a:t> entered on the student’s FAFSA</a:t>
            </a:r>
            <a:r>
              <a:rPr lang="en-US" altLang="en-US" baseline="0" dirty="0">
                <a:latin typeface="Arial" charset="0"/>
                <a:ea typeface="ＭＳ Ｐゴシック" charset="-128"/>
              </a:rPr>
              <a:t> application.  We will discuss the type of information FAFSA requests from applicants a bit later.</a:t>
            </a:r>
          </a:p>
          <a:p>
            <a:endParaRPr lang="en-US" baseline="0" dirty="0">
              <a:latin typeface="Arial" charset="0"/>
              <a:ea typeface="ＭＳ Ｐゴシック" charset="-128"/>
              <a:cs typeface="ＭＳ Ｐゴシック" pitchFamily="-101"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charset="0"/>
                <a:ea typeface="ＭＳ Ｐゴシック" charset="-128"/>
              </a:rPr>
              <a:t>Let’s talk more about the Cost</a:t>
            </a:r>
            <a:r>
              <a:rPr lang="en-US" altLang="en-US" baseline="0" dirty="0">
                <a:latin typeface="Arial" charset="0"/>
                <a:ea typeface="ＭＳ Ｐゴシック" charset="-128"/>
              </a:rPr>
              <a:t> of Attendance component of this formula.</a:t>
            </a:r>
            <a:endParaRPr lang="en-US" altLang="en-US" dirty="0">
              <a:latin typeface="Arial" charset="0"/>
              <a:ea typeface="ＭＳ Ｐゴシック" charset="-128"/>
            </a:endParaRPr>
          </a:p>
          <a:p>
            <a:endParaRPr lang="en-US" dirty="0">
              <a:latin typeface="Arial" pitchFamily="-101" charset="0"/>
              <a:ea typeface="ＭＳ Ｐゴシック" pitchFamily="-101" charset="-128"/>
              <a:cs typeface="ＭＳ Ｐゴシック" pitchFamily="-101" charset="-128"/>
            </a:endParaRPr>
          </a:p>
        </p:txBody>
      </p:sp>
      <p:sp>
        <p:nvSpPr>
          <p:cNvPr id="61444" name="Slide Number Placeholder 3"/>
          <p:cNvSpPr>
            <a:spLocks noGrp="1"/>
          </p:cNvSpPr>
          <p:nvPr>
            <p:ph type="sldNum" sz="quarter" idx="5"/>
          </p:nvPr>
        </p:nvSpPr>
        <p:spPr>
          <a:noFill/>
        </p:spPr>
        <p:txBody>
          <a:bodyPr/>
          <a:lstStyle/>
          <a:p>
            <a:pPr defTabSz="915893"/>
            <a:fld id="{1D6C5853-2A4A-0248-937B-06631694291A}" type="slidenum">
              <a:rPr lang="en-US"/>
              <a:pPr defTabSz="915893"/>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16425"/>
            <a:ext cx="5607050" cy="4183063"/>
          </a:xfrm>
          <a:prstGeom prst="rect">
            <a:avLst/>
          </a:prstGeom>
        </p:spPr>
        <p:txBody>
          <a:bodyPr>
            <a:normAutofit/>
          </a:bodyPr>
          <a:lstStyle/>
          <a:p>
            <a:r>
              <a:rPr lang="en-US" dirty="0"/>
              <a:t>The Excelsior Scholarship</a:t>
            </a:r>
            <a:r>
              <a:rPr lang="en-US" baseline="0" dirty="0"/>
              <a:t> p</a:t>
            </a:r>
            <a:r>
              <a:rPr lang="en-US" dirty="0"/>
              <a:t>rovides for full in-state tuition coverage for students attending SUNY or CUNY.</a:t>
            </a:r>
            <a:r>
              <a:rPr lang="en-US" baseline="0" dirty="0"/>
              <a:t>  The scholarship is deducted by a</a:t>
            </a:r>
            <a:r>
              <a:rPr lang="en-US" dirty="0"/>
              <a:t>ny Pell, TAP, or other aid that covers tuition.</a:t>
            </a:r>
          </a:p>
          <a:p>
            <a:endParaRPr lang="en-US" dirty="0"/>
          </a:p>
          <a:p>
            <a:r>
              <a:rPr lang="en-US" dirty="0"/>
              <a:t>2019-20</a:t>
            </a:r>
            <a:r>
              <a:rPr lang="en-US" baseline="0" dirty="0"/>
              <a:t> school year</a:t>
            </a:r>
            <a:r>
              <a:rPr lang="en-US" dirty="0"/>
              <a:t> applicants must have a household federal adjusted gross income (AGI) at or under $125,000 to qualify</a:t>
            </a:r>
            <a:r>
              <a:rPr lang="en-US" baseline="0" dirty="0"/>
              <a:t> b</a:t>
            </a:r>
            <a:r>
              <a:rPr lang="en-US" dirty="0"/>
              <a:t>ased on the 2017</a:t>
            </a:r>
            <a:r>
              <a:rPr lang="en-US" baseline="0" dirty="0"/>
              <a:t> federal</a:t>
            </a:r>
            <a:r>
              <a:rPr lang="en-US" dirty="0"/>
              <a:t> income</a:t>
            </a:r>
            <a:r>
              <a:rPr lang="en-US" baseline="0" dirty="0"/>
              <a:t> </a:t>
            </a:r>
            <a:r>
              <a:rPr lang="en-US" dirty="0"/>
              <a:t>tax returns.</a:t>
            </a:r>
            <a:endParaRPr lang="en-US" baseline="0" dirty="0"/>
          </a:p>
          <a:p>
            <a:endParaRPr lang="en-US" dirty="0"/>
          </a:p>
          <a:p>
            <a:r>
              <a:rPr lang="en-US" dirty="0"/>
              <a:t>You</a:t>
            </a:r>
            <a:r>
              <a:rPr lang="en-US" baseline="0" dirty="0"/>
              <a:t> can apply for Excelsior a</a:t>
            </a:r>
            <a:r>
              <a:rPr lang="en-US" dirty="0"/>
              <a:t>fter filing the FAFSA</a:t>
            </a:r>
            <a:r>
              <a:rPr lang="en-US" baseline="0" dirty="0"/>
              <a:t> and </a:t>
            </a:r>
            <a:r>
              <a:rPr lang="en-US" dirty="0"/>
              <a:t>TAP applications</a:t>
            </a:r>
            <a:r>
              <a:rPr lang="en-US" baseline="0" dirty="0"/>
              <a:t> </a:t>
            </a:r>
            <a:r>
              <a:rPr lang="en-US" dirty="0"/>
              <a:t>on </a:t>
            </a:r>
            <a:r>
              <a:rPr lang="en-US" dirty="0" err="1"/>
              <a:t>hesc.ny.gov</a:t>
            </a:r>
            <a:r>
              <a:rPr lang="en-US" dirty="0"/>
              <a:t>.  The application period for the</a:t>
            </a:r>
            <a:r>
              <a:rPr lang="en-US" baseline="0" dirty="0"/>
              <a:t> 2019-20 school year will be announced some time during this year.</a:t>
            </a:r>
            <a:endParaRPr lang="en-US" dirty="0"/>
          </a:p>
          <a:p>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pPr/>
              <a:t>28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9" y="4415790"/>
            <a:ext cx="5607684" cy="4183380"/>
          </a:xfrm>
          <a:prstGeom prst="rect">
            <a:avLst/>
          </a:prstGeom>
        </p:spPr>
        <p:txBody>
          <a:bodyPr lIns="91650" tIns="45825" rIns="91650" bIns="45825"/>
          <a:lstStyle/>
          <a:p>
            <a:pPr fontAlgn="base"/>
            <a:r>
              <a:rPr lang="en-US" sz="1200" b="1" i="0" kern="1200" dirty="0">
                <a:solidFill>
                  <a:schemeClr val="tx1"/>
                </a:solidFill>
                <a:effectLst/>
                <a:latin typeface="+mn-lt"/>
                <a:ea typeface="+mn-ea"/>
                <a:cs typeface="+mn-cs"/>
              </a:rPr>
              <a:t>American Opportunity Credit</a:t>
            </a:r>
          </a:p>
          <a:p>
            <a:pPr fontAlgn="base"/>
            <a:r>
              <a:rPr lang="en-US" sz="1200" b="0" i="0" kern="1200" dirty="0">
                <a:solidFill>
                  <a:schemeClr val="tx1"/>
                </a:solidFill>
                <a:effectLst/>
                <a:latin typeface="+mn-lt"/>
                <a:ea typeface="+mn-ea"/>
                <a:cs typeface="+mn-cs"/>
              </a:rPr>
              <a:t>Under the </a:t>
            </a:r>
            <a:r>
              <a:rPr lang="en-US" sz="1200" b="0" i="0" u="sng" kern="1200" dirty="0">
                <a:solidFill>
                  <a:schemeClr val="tx1"/>
                </a:solidFill>
                <a:effectLst/>
                <a:latin typeface="+mn-lt"/>
                <a:ea typeface="+mn-ea"/>
                <a:cs typeface="+mn-cs"/>
                <a:hlinkClick r:id="rId3"/>
              </a:rPr>
              <a:t>American Recovery and Reinvestment Act</a:t>
            </a:r>
            <a:r>
              <a:rPr lang="en-US" sz="1200" b="0" i="0" kern="1200" dirty="0">
                <a:solidFill>
                  <a:schemeClr val="tx1"/>
                </a:solidFill>
                <a:effectLst/>
                <a:latin typeface="+mn-lt"/>
                <a:ea typeface="+mn-ea"/>
                <a:cs typeface="+mn-cs"/>
              </a:rPr>
              <a:t> (ARRA), more parents and students qualify for a tax credit, the American opportunity credit, to pay for college expenses.</a:t>
            </a:r>
          </a:p>
          <a:p>
            <a:pPr fontAlgn="base"/>
            <a:r>
              <a:rPr lang="en-US" sz="1200" b="0" i="0" kern="1200" dirty="0">
                <a:solidFill>
                  <a:schemeClr val="tx1"/>
                </a:solidFill>
                <a:effectLst/>
                <a:latin typeface="+mn-lt"/>
                <a:ea typeface="+mn-ea"/>
                <a:cs typeface="+mn-cs"/>
              </a:rPr>
              <a:t>The American opportunity credit originally modified the existing Hope credit for tax years 2009 and 2010, and was later extended for an additional two years – 2011 and 2012, making the benefit available to a broader range of taxpayers, including many with higher incomes and those who owe no tax. It also adds required course materials to the list of qualifying expenses and allows the credit to be claimed for four post-secondary education years instead of two. Many of those eligible qualify for the maximum annual credit of $2,500 per student.</a:t>
            </a:r>
          </a:p>
          <a:p>
            <a:pPr fontAlgn="base"/>
            <a:r>
              <a:rPr lang="en-US" sz="1200" b="0" i="0" kern="1200" dirty="0">
                <a:solidFill>
                  <a:schemeClr val="tx1"/>
                </a:solidFill>
                <a:effectLst/>
                <a:latin typeface="+mn-lt"/>
                <a:ea typeface="+mn-ea"/>
                <a:cs typeface="+mn-cs"/>
              </a:rPr>
              <a:t>The full credit is available to individuals whose modified adjusted gross income is $80,000 or less, or $160,000 or less for married couples filing a joint return. The credit is phased out for taxpayers with incomes above these levels. These income limits are higher than under the existing Hope and lifetime learning credits.</a:t>
            </a:r>
          </a:p>
          <a:p>
            <a:pPr fontAlgn="base"/>
            <a:r>
              <a:rPr lang="en-US" sz="1200" b="0" i="0" kern="1200" dirty="0">
                <a:solidFill>
                  <a:schemeClr val="tx1"/>
                </a:solidFill>
                <a:effectLst/>
                <a:latin typeface="+mn-lt"/>
                <a:ea typeface="+mn-ea"/>
                <a:cs typeface="+mn-cs"/>
              </a:rPr>
              <a:t>Special rules applied to students attending college in a Midwestern disaster area for tax-year 2009, only, when taxpayers could choose to claim either a special expanded Hope credit of up to $3,600 for the student or the regular American opportunity credit.</a:t>
            </a:r>
          </a:p>
          <a:p>
            <a:pPr fontAlgn="base"/>
            <a:r>
              <a:rPr lang="en-US" sz="1200" b="0" i="0" kern="1200" dirty="0">
                <a:solidFill>
                  <a:schemeClr val="tx1"/>
                </a:solidFill>
                <a:effectLst/>
                <a:latin typeface="+mn-lt"/>
                <a:ea typeface="+mn-ea"/>
                <a:cs typeface="+mn-cs"/>
              </a:rPr>
              <a:t>If you have questions about the American opportunity credit, these </a:t>
            </a:r>
            <a:r>
              <a:rPr lang="en-US" sz="1200" b="0" i="0" u="sng" kern="1200" dirty="0">
                <a:solidFill>
                  <a:schemeClr val="tx1"/>
                </a:solidFill>
                <a:effectLst/>
                <a:latin typeface="+mn-lt"/>
                <a:ea typeface="+mn-ea"/>
                <a:cs typeface="+mn-cs"/>
                <a:hlinkClick r:id="rId4"/>
              </a:rPr>
              <a:t>questions and </a:t>
            </a:r>
            <a:r>
              <a:rPr lang="en-US" sz="1200" b="0" i="0" u="sng" kern="1200" dirty="0" err="1">
                <a:solidFill>
                  <a:schemeClr val="tx1"/>
                </a:solidFill>
                <a:effectLst/>
                <a:latin typeface="+mn-lt"/>
                <a:ea typeface="+mn-ea"/>
                <a:cs typeface="+mn-cs"/>
                <a:hlinkClick r:id="rId4"/>
              </a:rPr>
              <a:t>answers</a:t>
            </a:r>
            <a:r>
              <a:rPr lang="en-US" sz="1200" b="0" i="0" kern="1200" dirty="0" err="1">
                <a:solidFill>
                  <a:schemeClr val="tx1"/>
                </a:solidFill>
                <a:effectLst/>
                <a:latin typeface="+mn-lt"/>
                <a:ea typeface="+mn-ea"/>
                <a:cs typeface="+mn-cs"/>
              </a:rPr>
              <a:t>might</a:t>
            </a:r>
            <a:r>
              <a:rPr lang="en-US" sz="1200" b="0" i="0" kern="1200" dirty="0">
                <a:solidFill>
                  <a:schemeClr val="tx1"/>
                </a:solidFill>
                <a:effectLst/>
                <a:latin typeface="+mn-lt"/>
                <a:ea typeface="+mn-ea"/>
                <a:cs typeface="+mn-cs"/>
              </a:rPr>
              <a:t> help. For more information, see </a:t>
            </a:r>
            <a:r>
              <a:rPr lang="en-US" sz="1200" b="0" i="0" u="sng" kern="1200" dirty="0">
                <a:solidFill>
                  <a:schemeClr val="tx1"/>
                </a:solidFill>
                <a:effectLst/>
                <a:latin typeface="+mn-lt"/>
                <a:ea typeface="+mn-ea"/>
                <a:cs typeface="+mn-cs"/>
                <a:hlinkClick r:id="rId5"/>
              </a:rPr>
              <a:t>American opportunity credit</a:t>
            </a:r>
            <a:r>
              <a:rPr lang="en-US" sz="1200" b="0" i="0" kern="1200" dirty="0">
                <a:solidFill>
                  <a:schemeClr val="tx1"/>
                </a:solidFill>
                <a:effectLst/>
                <a:latin typeface="+mn-lt"/>
                <a:ea typeface="+mn-ea"/>
                <a:cs typeface="+mn-cs"/>
              </a:rPr>
              <a:t>.</a:t>
            </a:r>
          </a:p>
          <a:p>
            <a:pPr fontAlgn="base"/>
            <a:r>
              <a:rPr lang="en-US" sz="1200" b="1" i="0" kern="1200" dirty="0">
                <a:solidFill>
                  <a:schemeClr val="tx1"/>
                </a:solidFill>
                <a:effectLst/>
                <a:latin typeface="+mn-lt"/>
                <a:ea typeface="+mn-ea"/>
                <a:cs typeface="+mn-cs"/>
              </a:rPr>
              <a:t>Lifetime Learning Credit</a:t>
            </a:r>
          </a:p>
          <a:p>
            <a:pPr fontAlgn="base"/>
            <a:r>
              <a:rPr lang="en-US" sz="1200" b="0" i="0" kern="1200" dirty="0">
                <a:solidFill>
                  <a:schemeClr val="tx1"/>
                </a:solidFill>
                <a:effectLst/>
                <a:latin typeface="+mn-lt"/>
                <a:ea typeface="+mn-ea"/>
                <a:cs typeface="+mn-cs"/>
              </a:rPr>
              <a:t>The lifetime learning credit helps parents and students pay for post-secondary education.</a:t>
            </a:r>
          </a:p>
          <a:p>
            <a:pPr fontAlgn="base"/>
            <a:r>
              <a:rPr lang="en-US" sz="1200" b="0" i="0" kern="1200" dirty="0">
                <a:solidFill>
                  <a:schemeClr val="tx1"/>
                </a:solidFill>
                <a:effectLst/>
                <a:latin typeface="+mn-lt"/>
                <a:ea typeface="+mn-ea"/>
                <a:cs typeface="+mn-cs"/>
              </a:rPr>
              <a:t>For the tax year, you may be able to claim a lifetime learning credit of up to $2,000 for qualified education expenses paid for all students enrolled in eligible educational institutions. There is no limit on the number of years the lifetime learning credit can be claimed for each student. However, a taxpayer cannot claim both the Hope or American opportunity credit and lifetime learning credits for the same student in one year. Thus, the lifetime learning credit may be particularly helpful to graduate students, students who are only taking one course and those who are not pursuing a degree.</a:t>
            </a:r>
          </a:p>
          <a:p>
            <a:pPr fontAlgn="base"/>
            <a:r>
              <a:rPr lang="en-US" sz="1200" b="0" i="0" kern="1200" dirty="0">
                <a:solidFill>
                  <a:schemeClr val="tx1"/>
                </a:solidFill>
                <a:effectLst/>
                <a:latin typeface="+mn-lt"/>
                <a:ea typeface="+mn-ea"/>
                <a:cs typeface="+mn-cs"/>
              </a:rPr>
              <a:t>Generally, you can claim the lifetime learning credit if all three of the following requirements are met:</a:t>
            </a:r>
          </a:p>
          <a:p>
            <a:pPr fontAlgn="base"/>
            <a:r>
              <a:rPr lang="en-US" sz="1200" b="0" i="0" kern="1200" dirty="0">
                <a:solidFill>
                  <a:schemeClr val="tx1"/>
                </a:solidFill>
                <a:effectLst/>
                <a:latin typeface="+mn-lt"/>
                <a:ea typeface="+mn-ea"/>
                <a:cs typeface="+mn-cs"/>
              </a:rPr>
              <a:t>You pay qualified education expenses of higher education.</a:t>
            </a:r>
          </a:p>
          <a:p>
            <a:pPr fontAlgn="base"/>
            <a:r>
              <a:rPr lang="en-US" sz="1200" b="0" i="0" kern="1200" dirty="0">
                <a:solidFill>
                  <a:schemeClr val="tx1"/>
                </a:solidFill>
                <a:effectLst/>
                <a:latin typeface="+mn-lt"/>
                <a:ea typeface="+mn-ea"/>
                <a:cs typeface="+mn-cs"/>
              </a:rPr>
              <a:t>You pay the education expenses for an eligible student.</a:t>
            </a:r>
          </a:p>
          <a:p>
            <a:pPr fontAlgn="base"/>
            <a:r>
              <a:rPr lang="en-US" sz="1200" b="0" i="0" kern="1200" dirty="0">
                <a:solidFill>
                  <a:schemeClr val="tx1"/>
                </a:solidFill>
                <a:effectLst/>
                <a:latin typeface="+mn-lt"/>
                <a:ea typeface="+mn-ea"/>
                <a:cs typeface="+mn-cs"/>
              </a:rPr>
              <a:t>The eligible student is either yourself, your spouse or a dependent for whom you claim an exemption on your tax return.</a:t>
            </a:r>
          </a:p>
          <a:p>
            <a:pPr fontAlgn="base"/>
            <a:r>
              <a:rPr lang="en-US" sz="1200" b="0" i="0" kern="1200" dirty="0">
                <a:solidFill>
                  <a:schemeClr val="tx1"/>
                </a:solidFill>
                <a:effectLst/>
                <a:latin typeface="+mn-lt"/>
                <a:ea typeface="+mn-ea"/>
                <a:cs typeface="+mn-cs"/>
              </a:rPr>
              <a:t>If you’re eligible to claim the lifetime learning credit and are also eligible to claim the Hope or American opportunity credit for the same student in the same year, you can choose to claim either credit, but not both.</a:t>
            </a:r>
          </a:p>
          <a:p>
            <a:pPr fontAlgn="base"/>
            <a:r>
              <a:rPr lang="en-US" sz="1200" b="0" i="0" kern="1200" dirty="0">
                <a:solidFill>
                  <a:schemeClr val="tx1"/>
                </a:solidFill>
                <a:effectLst/>
                <a:latin typeface="+mn-lt"/>
                <a:ea typeface="+mn-ea"/>
                <a:cs typeface="+mn-cs"/>
              </a:rPr>
              <a:t>If you pay qualified education expenses for more than one student in the same year, you can choose to take credits on a per-student, per-year basis. This means that, for example, you can claim the Hope or American opportunity credit for one student and the lifetime learning credit for another student in the same year.</a:t>
            </a:r>
          </a:p>
        </p:txBody>
      </p:sp>
    </p:spTree>
    <p:extLst>
      <p:ext uri="{BB962C8B-B14F-4D97-AF65-F5344CB8AC3E}">
        <p14:creationId xmlns:p14="http://schemas.microsoft.com/office/powerpoint/2010/main" val="818343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518" y="4415273"/>
            <a:ext cx="5607365" cy="4183141"/>
          </a:xfrm>
          <a:prstGeom prst="rect">
            <a:avLst/>
          </a:prstGeom>
        </p:spPr>
        <p:txBody>
          <a:bodyPr lIns="91595" tIns="45798" rIns="91595" bIns="45798"/>
          <a:lstStyle/>
          <a:p>
            <a:r>
              <a:rPr lang="en-US" dirty="0"/>
              <a:t>Thank you for attending</a:t>
            </a:r>
            <a:r>
              <a:rPr lang="en-US" baseline="0" dirty="0"/>
              <a:t> </a:t>
            </a:r>
            <a:r>
              <a:rPr lang="en-US" altLang="en-US" dirty="0" err="1">
                <a:latin typeface="Arial" charset="0"/>
                <a:ea typeface="ＭＳ Ｐゴシック" charset="-128"/>
              </a:rPr>
              <a:t>HESC’s</a:t>
            </a:r>
            <a:r>
              <a:rPr lang="en-US" altLang="en-US" dirty="0">
                <a:latin typeface="Arial" charset="0"/>
                <a:ea typeface="ＭＳ Ｐゴシック" charset="-128"/>
              </a:rPr>
              <a:t> presentation “Student Financial Aid: What Every High School Students and Parents Should</a:t>
            </a:r>
            <a:r>
              <a:rPr lang="en-US" altLang="en-US" baseline="0" dirty="0">
                <a:latin typeface="Arial" charset="0"/>
                <a:ea typeface="ＭＳ Ｐゴシック" charset="-128"/>
              </a:rPr>
              <a:t> </a:t>
            </a:r>
            <a:r>
              <a:rPr lang="en-US" altLang="en-US" dirty="0">
                <a:latin typeface="Arial" charset="0"/>
                <a:ea typeface="ＭＳ Ｐゴシック" charset="-128"/>
              </a:rPr>
              <a:t>Know.”  We</a:t>
            </a:r>
            <a:r>
              <a:rPr lang="en-US" altLang="en-US" baseline="0" dirty="0">
                <a:latin typeface="Arial" charset="0"/>
                <a:ea typeface="ＭＳ Ｐゴシック" charset="-128"/>
              </a:rPr>
              <a:t> hope you found the information useful in your quest to learn more about student financial aid opportunities and the application process.</a:t>
            </a:r>
          </a:p>
          <a:p>
            <a:endParaRPr lang="en-US" baseline="0" dirty="0">
              <a:latin typeface="Arial" charset="0"/>
              <a:ea typeface="ＭＳ Ｐゴシック" charset="-128"/>
            </a:endParaRPr>
          </a:p>
          <a:p>
            <a:r>
              <a:rPr lang="en-US" baseline="0" dirty="0">
                <a:latin typeface="Arial" charset="0"/>
                <a:ea typeface="ＭＳ Ｐゴシック" charset="-128"/>
              </a:rPr>
              <a:t>Our agency website and customer call center number is listed here for future reference.  Please feel free to reach out to us should you have any questions about New York State student financial aid programs.</a:t>
            </a:r>
          </a:p>
          <a:p>
            <a:endParaRPr lang="en-US" baseline="0" dirty="0">
              <a:latin typeface="Arial" charset="0"/>
              <a:ea typeface="ＭＳ Ｐゴシック" charset="-128"/>
            </a:endParaRPr>
          </a:p>
          <a:p>
            <a:r>
              <a:rPr lang="en-US" baseline="0" dirty="0">
                <a:latin typeface="Arial" charset="0"/>
                <a:ea typeface="ＭＳ Ｐゴシック" charset="-128"/>
              </a:rPr>
              <a:t>Does anyone have any questions?</a:t>
            </a:r>
            <a:endParaRPr lang="en-US" dirty="0"/>
          </a:p>
        </p:txBody>
      </p:sp>
      <p:sp>
        <p:nvSpPr>
          <p:cNvPr id="4" name="Slide Number Placeholder 3"/>
          <p:cNvSpPr>
            <a:spLocks noGrp="1"/>
          </p:cNvSpPr>
          <p:nvPr>
            <p:ph type="sldNum" sz="quarter" idx="10"/>
          </p:nvPr>
        </p:nvSpPr>
        <p:spPr/>
        <p:txBody>
          <a:bodyPr/>
          <a:lstStyle/>
          <a:p>
            <a:fld id="{F6DA9C80-B631-4EC4-8253-F63CFD0157DF}" type="slidenum">
              <a:rPr lang="en-US" smtClean="0"/>
              <a:pPr/>
              <a:t>32</a:t>
            </a:fld>
            <a:endParaRPr lang="en-US"/>
          </a:p>
        </p:txBody>
      </p:sp>
    </p:spTree>
    <p:extLst>
      <p:ext uri="{BB962C8B-B14F-4D97-AF65-F5344CB8AC3E}">
        <p14:creationId xmlns:p14="http://schemas.microsoft.com/office/powerpoint/2010/main" val="4384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6281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Master">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28600" y="2038350"/>
            <a:ext cx="3657600" cy="1143000"/>
          </a:xfrm>
          <a:prstGeom prst="rect">
            <a:avLst/>
          </a:prstGeom>
        </p:spPr>
        <p:txBody>
          <a:bodyPr/>
          <a:lstStyle>
            <a:lvl1pPr marL="0" indent="0">
              <a:buFontTx/>
              <a:buNone/>
              <a:defRPr>
                <a:solidFill>
                  <a:schemeClr val="bg1"/>
                </a:solidFill>
                <a:latin typeface="Arial" panose="020B0604020202020204" pitchFamily="34" charset="0"/>
                <a:cs typeface="Arial" panose="020B0604020202020204" pitchFamily="34" charset="0"/>
              </a:defRPr>
            </a:lvl1pPr>
            <a:lvl2pPr marL="457200" indent="0">
              <a:buFontTx/>
              <a:buNone/>
              <a:defRPr>
                <a:solidFill>
                  <a:schemeClr val="bg1"/>
                </a:solidFill>
                <a:latin typeface="Arial" panose="020B0604020202020204" pitchFamily="34" charset="0"/>
                <a:cs typeface="Arial" panose="020B0604020202020204" pitchFamily="34" charset="0"/>
              </a:defRPr>
            </a:lvl2pPr>
            <a:lvl3pPr marL="914400" indent="0">
              <a:buFontTx/>
              <a:buNone/>
              <a:defRPr>
                <a:solidFill>
                  <a:schemeClr val="bg1"/>
                </a:solidFill>
                <a:latin typeface="Arial" panose="020B0604020202020204" pitchFamily="34" charset="0"/>
                <a:cs typeface="Arial" panose="020B0604020202020204" pitchFamily="34" charset="0"/>
              </a:defRPr>
            </a:lvl3pPr>
            <a:lvl4pPr marL="1371600" indent="0">
              <a:buFontTx/>
              <a:buNone/>
              <a:defRPr>
                <a:solidFill>
                  <a:schemeClr val="bg1"/>
                </a:solidFill>
                <a:latin typeface="Arial" panose="020B0604020202020204" pitchFamily="34" charset="0"/>
                <a:cs typeface="Arial" panose="020B0604020202020204" pitchFamily="34" charset="0"/>
              </a:defRPr>
            </a:lvl4pPr>
            <a:lvl5pPr marL="1828800" indent="0">
              <a:buFontTx/>
              <a:buNone/>
              <a:defRPr>
                <a:solidFill>
                  <a:schemeClr val="bg1"/>
                </a:solidFill>
                <a:latin typeface="Arial" panose="020B0604020202020204" pitchFamily="34" charset="0"/>
                <a:cs typeface="Arial" panose="020B0604020202020204" pitchFamily="34" charset="0"/>
              </a:defRPr>
            </a:lvl5pPr>
          </a:lstStyle>
          <a:p>
            <a:pPr lvl="0"/>
            <a:r>
              <a:rPr lang="en-US" dirty="0"/>
              <a:t>Click to edit</a:t>
            </a:r>
          </a:p>
        </p:txBody>
      </p:sp>
    </p:spTree>
    <p:extLst>
      <p:ext uri="{BB962C8B-B14F-4D97-AF65-F5344CB8AC3E}">
        <p14:creationId xmlns:p14="http://schemas.microsoft.com/office/powerpoint/2010/main" val="2679627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1549852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17500"/>
            <a:ext cx="8229600" cy="857250"/>
          </a:xfrm>
        </p:spPr>
        <p:txBody>
          <a:bodyPr/>
          <a:lstStyle/>
          <a:p>
            <a:r>
              <a:rPr lang="en-US"/>
              <a:t>Click to edit Master title style</a:t>
            </a:r>
          </a:p>
        </p:txBody>
      </p:sp>
      <p:sp>
        <p:nvSpPr>
          <p:cNvPr id="3" name="Content Placeholder 2"/>
          <p:cNvSpPr>
            <a:spLocks noGrp="1"/>
          </p:cNvSpPr>
          <p:nvPr>
            <p:ph idx="1"/>
          </p:nvPr>
        </p:nvSpPr>
        <p:spPr>
          <a:xfrm>
            <a:off x="457200" y="1311275"/>
            <a:ext cx="8229600" cy="33178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304300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2076220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33835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57200" y="4767263"/>
            <a:ext cx="2133600" cy="274637"/>
          </a:xfrm>
          <a:prstGeom prst="rect">
            <a:avLst/>
          </a:prstGeom>
        </p:spPr>
        <p:txBody>
          <a:bodyPr/>
          <a:lstStyle/>
          <a:p>
            <a:fld id="{ACED0365-0D65-4032-85A6-BECCAB4E9A68}" type="datetimeFigureOut">
              <a:rPr lang="en-US" smtClean="0"/>
              <a:pPr/>
              <a:t>8/26/2022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2445502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457200" y="4767263"/>
            <a:ext cx="2133600" cy="274637"/>
          </a:xfrm>
          <a:prstGeom prst="rect">
            <a:avLst/>
          </a:prstGeom>
        </p:spPr>
        <p:txBody>
          <a:bodyPr/>
          <a:lstStyle/>
          <a:p>
            <a:fld id="{ACED0365-0D65-4032-85A6-BECCAB4E9A68}" type="datetimeFigureOut">
              <a:rPr lang="en-US" smtClean="0"/>
              <a:pPr/>
              <a:t>8/26/2022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4048722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4637"/>
          </a:xfrm>
          <a:prstGeom prst="rect">
            <a:avLst/>
          </a:prstGeom>
        </p:spPr>
        <p:txBody>
          <a:bodyPr/>
          <a:lstStyle/>
          <a:p>
            <a:fld id="{ACED0365-0D65-4032-85A6-BECCAB4E9A68}" type="datetimeFigureOut">
              <a:rPr lang="en-US" smtClean="0"/>
              <a:pPr/>
              <a:t>8/26/2022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1116018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392113"/>
            <a:ext cx="3008313" cy="871537"/>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392113"/>
            <a:ext cx="5111750" cy="4389437"/>
          </a:xfrm>
        </p:spPr>
        <p:txBody>
          <a:bodyPr/>
          <a:lstStyle>
            <a:lvl1pPr>
              <a:defRPr sz="30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263650"/>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1506954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1798157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1788743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93700"/>
            <a:ext cx="2057400" cy="4235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93700"/>
            <a:ext cx="6019800" cy="42354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4AA7-8025-408E-B296-E2B43FE08638}" type="slidenum">
              <a:rPr lang="en-US" smtClean="0"/>
              <a:pPr/>
              <a:t>‹#›</a:t>
            </a:fld>
            <a:endParaRPr lang="en-US"/>
          </a:p>
        </p:txBody>
      </p:sp>
    </p:spTree>
    <p:extLst>
      <p:ext uri="{BB962C8B-B14F-4D97-AF65-F5344CB8AC3E}">
        <p14:creationId xmlns:p14="http://schemas.microsoft.com/office/powerpoint/2010/main" val="197773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457200" y="1114425"/>
            <a:ext cx="8229600" cy="3543300"/>
          </a:xfrm>
        </p:spPr>
        <p:txBody>
          <a:bodyPr/>
          <a:lstStyle>
            <a:lvl1pPr marL="0" indent="0">
              <a:defRPr sz="2000" cap="none" baseline="0">
                <a:solidFill>
                  <a:schemeClr val="tx1"/>
                </a:solidFill>
              </a:defRPr>
            </a:lvl1pPr>
            <a:lvl2pPr>
              <a:defRPr sz="1800" cap="none" baseline="0">
                <a:solidFill>
                  <a:srgbClr val="C00000"/>
                </a:solidFill>
              </a:defRPr>
            </a:lvl2pPr>
            <a:lvl3pPr marL="0" indent="0">
              <a:buNone/>
              <a:defRPr sz="1200"/>
            </a:lvl3pPr>
            <a:lvl4pPr>
              <a:buNone/>
              <a:defRPr/>
            </a:lvl4pPr>
          </a:lstStyle>
          <a:p>
            <a:pPr lvl="0"/>
            <a:r>
              <a:rPr lang="en-US" dirty="0"/>
              <a:t>Click to edit Master text styles</a:t>
            </a:r>
          </a:p>
          <a:p>
            <a:pPr lvl="1"/>
            <a:r>
              <a:rPr lang="en-US" dirty="0"/>
              <a:t>Second level</a:t>
            </a:r>
          </a:p>
          <a:p>
            <a:pPr lvl="2"/>
            <a:r>
              <a:rPr lang="en-US" dirty="0"/>
              <a:t>Fourth level</a:t>
            </a:r>
          </a:p>
        </p:txBody>
      </p:sp>
      <p:sp>
        <p:nvSpPr>
          <p:cNvPr id="15" name="Text Placeholder 14"/>
          <p:cNvSpPr>
            <a:spLocks noGrp="1"/>
          </p:cNvSpPr>
          <p:nvPr>
            <p:ph type="body" sz="quarter" idx="13"/>
          </p:nvPr>
        </p:nvSpPr>
        <p:spPr>
          <a:xfrm>
            <a:off x="457213" y="752779"/>
            <a:ext cx="8229599" cy="361652"/>
          </a:xfrm>
        </p:spPr>
        <p:txBody>
          <a:bodyPr/>
          <a:lstStyle>
            <a:lvl1pPr>
              <a:buNone/>
              <a:defRPr sz="2400" b="1">
                <a:solidFill>
                  <a:schemeClr val="tx1"/>
                </a:solidFill>
              </a:defRPr>
            </a:lvl1pPr>
          </a:lstStyle>
          <a:p>
            <a:pPr lvl="0"/>
            <a:r>
              <a:rPr lang="en-US" dirty="0"/>
              <a:t>Click to edit Master text styles</a:t>
            </a:r>
          </a:p>
        </p:txBody>
      </p:sp>
      <p:sp>
        <p:nvSpPr>
          <p:cNvPr id="8" name="Title Placeholder 1"/>
          <p:cNvSpPr>
            <a:spLocks noGrp="1"/>
          </p:cNvSpPr>
          <p:nvPr>
            <p:ph type="title"/>
          </p:nvPr>
        </p:nvSpPr>
        <p:spPr bwMode="auto">
          <a:xfrm>
            <a:off x="457200" y="342901"/>
            <a:ext cx="7315200" cy="428625"/>
          </a:xfrm>
          <a:prstGeom prst="rect">
            <a:avLst/>
          </a:prstGeom>
          <a:noFill/>
          <a:ln w="9525">
            <a:noFill/>
            <a:miter lim="800000"/>
            <a:headEnd/>
            <a:tailEnd/>
          </a:ln>
        </p:spPr>
        <p:txBody>
          <a:bodyPr/>
          <a:lstStyle>
            <a:lvl1pPr>
              <a:defRPr>
                <a:solidFill>
                  <a:srgbClr val="C00000"/>
                </a:solidFill>
              </a:defRPr>
            </a:lvl1pPr>
          </a:lstStyle>
          <a:p>
            <a:pPr lvl="0"/>
            <a:r>
              <a:rPr lang="en-US" dirty="0"/>
              <a:t>Click to edit Master title style</a:t>
            </a:r>
            <a:endParaRPr lang="es-MX" dirty="0"/>
          </a:p>
        </p:txBody>
      </p:sp>
      <p:sp>
        <p:nvSpPr>
          <p:cNvPr id="6" name="Slide Number Placeholder 5"/>
          <p:cNvSpPr>
            <a:spLocks noGrp="1"/>
          </p:cNvSpPr>
          <p:nvPr>
            <p:ph type="sldNum" sz="quarter" idx="14"/>
          </p:nvPr>
        </p:nvSpPr>
        <p:spPr>
          <a:xfrm>
            <a:off x="3708400" y="4767263"/>
            <a:ext cx="1676400" cy="273844"/>
          </a:xfrm>
        </p:spPr>
        <p:txBody>
          <a:bodyPr/>
          <a:lstStyle>
            <a:lvl1pPr algn="ctr">
              <a:defRPr/>
            </a:lvl1pPr>
          </a:lstStyle>
          <a:p>
            <a:pPr>
              <a:defRPr/>
            </a:pPr>
            <a:fld id="{4ECA86BE-25B8-4A6D-B4CF-DB72AB217A3C}" type="slidenum">
              <a:rPr lang="es-MX"/>
              <a:pPr>
                <a:defRPr/>
              </a:pPr>
              <a:t>‹#›</a:t>
            </a:fld>
            <a:endParaRPr lang="es-MX"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200" y="857251"/>
            <a:ext cx="7772400" cy="457200"/>
          </a:xfrm>
        </p:spPr>
        <p:txBody>
          <a:bodyPr>
            <a:normAutofit/>
          </a:bodyPr>
          <a:lstStyle>
            <a:lvl1pPr algn="l">
              <a:defRPr sz="2800" baseline="0"/>
            </a:lvl1pPr>
          </a:lstStyle>
          <a:p>
            <a:r>
              <a:rPr lang="en-US" dirty="0"/>
              <a:t>Heading 1</a:t>
            </a:r>
          </a:p>
        </p:txBody>
      </p:sp>
      <p:sp>
        <p:nvSpPr>
          <p:cNvPr id="3" name="Subtitle 2"/>
          <p:cNvSpPr>
            <a:spLocks noGrp="1"/>
          </p:cNvSpPr>
          <p:nvPr>
            <p:ph type="subTitle" idx="1" hasCustomPrompt="1"/>
          </p:nvPr>
        </p:nvSpPr>
        <p:spPr>
          <a:xfrm>
            <a:off x="838200" y="1200150"/>
            <a:ext cx="6400800" cy="628650"/>
          </a:xfrm>
        </p:spPr>
        <p:txBody>
          <a:bodyPr>
            <a:normAutofit/>
          </a:bodyPr>
          <a:lstStyle>
            <a:lvl1pPr marL="0" indent="0" algn="l">
              <a:buNone/>
              <a:defRPr sz="5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Heading 2</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1E74C017-F36C-4C72-BE7E-4E4C8F885EEB}" type="datetimeFigureOut">
              <a:rPr lang="en-US" smtClean="0"/>
              <a:pPr/>
              <a:t>8/26/2022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6C70F0-65F4-4A1C-9F48-99FCE07DAE1D}" type="slidenum">
              <a:rPr lang="en-US" smtClean="0"/>
              <a:pPr/>
              <a:t>‹#›</a:t>
            </a:fld>
            <a:endParaRPr lang="en-US"/>
          </a:p>
        </p:txBody>
      </p:sp>
      <p:sp>
        <p:nvSpPr>
          <p:cNvPr id="11" name="Content Placeholder 2"/>
          <p:cNvSpPr>
            <a:spLocks noGrp="1"/>
          </p:cNvSpPr>
          <p:nvPr>
            <p:ph idx="13" hasCustomPrompt="1"/>
          </p:nvPr>
        </p:nvSpPr>
        <p:spPr>
          <a:xfrm>
            <a:off x="838200" y="1828800"/>
            <a:ext cx="7010400" cy="2400301"/>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Text here</a:t>
            </a:r>
          </a:p>
          <a:p>
            <a:pPr lvl="1"/>
            <a:r>
              <a:rPr lang="en-US" dirty="0"/>
              <a:t>And here</a:t>
            </a:r>
          </a:p>
          <a:p>
            <a:pPr lvl="2"/>
            <a:r>
              <a:rPr lang="en-US" dirty="0"/>
              <a:t>And here</a:t>
            </a:r>
          </a:p>
          <a:p>
            <a:pPr lvl="2"/>
            <a:r>
              <a:rPr lang="en-US" dirty="0"/>
              <a:t>And here</a:t>
            </a:r>
          </a:p>
        </p:txBody>
      </p:sp>
    </p:spTree>
    <p:extLst>
      <p:ext uri="{BB962C8B-B14F-4D97-AF65-F5344CB8AC3E}">
        <p14:creationId xmlns:p14="http://schemas.microsoft.com/office/powerpoint/2010/main" val="1231238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2.jpe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AE51E1D-7280-49D6-A2E2-CE63FE17EF16}" type="datetimeFigureOut">
              <a:rPr lang="en-US" smtClean="0"/>
              <a:pPr/>
              <a:t>8/26/2022</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8BACAC6D-BD82-4571-9E34-C1EFF11A946D}" type="slidenum">
              <a:rPr lang="en-US" smtClean="0"/>
              <a:pPr/>
              <a:t>‹#›</a:t>
            </a:fld>
            <a:endParaRPr lang="en-US"/>
          </a:p>
        </p:txBody>
      </p:sp>
      <p:sp>
        <p:nvSpPr>
          <p:cNvPr id="7" name="Rectangle 6"/>
          <p:cNvSpPr/>
          <p:nvPr/>
        </p:nvSpPr>
        <p:spPr>
          <a:xfrm>
            <a:off x="0" y="3714750"/>
            <a:ext cx="9144000" cy="14859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3714750"/>
            <a:ext cx="9144000" cy="76200"/>
          </a:xfrm>
          <a:prstGeom prst="rect">
            <a:avLst/>
          </a:prstGeom>
          <a:solidFill>
            <a:srgbClr val="918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469" y="411946"/>
            <a:ext cx="4584131" cy="788204"/>
          </a:xfrm>
          <a:prstGeom prst="rect">
            <a:avLst/>
          </a:prstGeom>
        </p:spPr>
      </p:pic>
    </p:spTree>
    <p:extLst>
      <p:ext uri="{BB962C8B-B14F-4D97-AF65-F5344CB8AC3E}">
        <p14:creationId xmlns:p14="http://schemas.microsoft.com/office/powerpoint/2010/main" val="4023744030"/>
      </p:ext>
    </p:extLst>
  </p:cSld>
  <p:clrMap bg1="lt1" tx1="dk1" bg2="lt2" tx2="dk2" accent1="accent1" accent2="accent2" accent3="accent3" accent4="accent4" accent5="accent5" accent6="accent6" hlink="hlink" folHlink="folHlink"/>
  <p:sldLayoutIdLst>
    <p:sldLayoutId id="214748368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581150"/>
            <a:ext cx="5334000" cy="2743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1540453"/>
            <a:ext cx="5334000" cy="81394"/>
          </a:xfrm>
          <a:prstGeom prst="rect">
            <a:avLst/>
          </a:prstGeom>
          <a:solidFill>
            <a:srgbClr val="918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4429225"/>
            <a:ext cx="2492267" cy="428525"/>
          </a:xfrm>
          <a:prstGeom prst="rect">
            <a:avLst/>
          </a:prstGeom>
        </p:spPr>
      </p:pic>
    </p:spTree>
    <p:extLst>
      <p:ext uri="{BB962C8B-B14F-4D97-AF65-F5344CB8AC3E}">
        <p14:creationId xmlns:p14="http://schemas.microsoft.com/office/powerpoint/2010/main" val="2405248628"/>
      </p:ext>
    </p:extLst>
  </p:cSld>
  <p:clrMap bg1="lt1" tx1="dk1" bg2="lt2" tx2="dk2" accent1="accent1" accent2="accent2" accent3="accent3" accent4="accent4" accent5="accent5" accent6="accent6" hlink="hlink" folHlink="folHlink"/>
  <p:sldLayoutIdLst>
    <p:sldLayoutId id="2147483672"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17500"/>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311275"/>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
        <p:nvSpPr>
          <p:cNvPr id="7" name="Rectangle 6"/>
          <p:cNvSpPr/>
          <p:nvPr/>
        </p:nvSpPr>
        <p:spPr>
          <a:xfrm>
            <a:off x="0" y="62344"/>
            <a:ext cx="9144000" cy="2996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1"/>
          <p:cNvSpPr txBox="1">
            <a:spLocks/>
          </p:cNvSpPr>
          <p:nvPr/>
        </p:nvSpPr>
        <p:spPr>
          <a:xfrm>
            <a:off x="152400" y="88105"/>
            <a:ext cx="21336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dirty="0"/>
          </a:p>
        </p:txBody>
      </p:sp>
      <p:sp>
        <p:nvSpPr>
          <p:cNvPr id="9" name="Slide Number Placeholder 3"/>
          <p:cNvSpPr txBox="1">
            <a:spLocks/>
          </p:cNvSpPr>
          <p:nvPr/>
        </p:nvSpPr>
        <p:spPr>
          <a:xfrm>
            <a:off x="8305800" y="88105"/>
            <a:ext cx="685800" cy="273844"/>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200" smtClean="0"/>
              <a:pPr/>
              <a:t>‹#›</a:t>
            </a:fld>
            <a:endParaRPr lang="en-US" sz="1200" dirty="0"/>
          </a:p>
        </p:txBody>
      </p:sp>
      <p:sp>
        <p:nvSpPr>
          <p:cNvPr id="10" name="Rectangle 9"/>
          <p:cNvSpPr/>
          <p:nvPr/>
        </p:nvSpPr>
        <p:spPr>
          <a:xfrm>
            <a:off x="0" y="-19050"/>
            <a:ext cx="9144000" cy="81394"/>
          </a:xfrm>
          <a:prstGeom prst="rect">
            <a:avLst/>
          </a:prstGeom>
          <a:solidFill>
            <a:srgbClr val="918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77000" y="4629150"/>
            <a:ext cx="2492267" cy="428525"/>
          </a:xfrm>
          <a:prstGeom prst="rect">
            <a:avLst/>
          </a:prstGeom>
        </p:spPr>
      </p:pic>
    </p:spTree>
    <p:extLst>
      <p:ext uri="{BB962C8B-B14F-4D97-AF65-F5344CB8AC3E}">
        <p14:creationId xmlns:p14="http://schemas.microsoft.com/office/powerpoint/2010/main" val="30433792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8" r:id="rId12"/>
    <p:sldLayoutId id="2147483689" r:id="rId13"/>
  </p:sldLayoutIdLst>
  <p:txStyles>
    <p:titleStyle>
      <a:lvl1pPr algn="l"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581150"/>
            <a:ext cx="5334000" cy="2743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0" y="1540453"/>
            <a:ext cx="5334000" cy="81394"/>
          </a:xfrm>
          <a:prstGeom prst="rect">
            <a:avLst/>
          </a:prstGeom>
          <a:solidFill>
            <a:srgbClr val="918C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7000" y="4429225"/>
            <a:ext cx="2492267" cy="428525"/>
          </a:xfrm>
          <a:prstGeom prst="rect">
            <a:avLst/>
          </a:prstGeom>
        </p:spPr>
      </p:pic>
    </p:spTree>
    <p:extLst>
      <p:ext uri="{BB962C8B-B14F-4D97-AF65-F5344CB8AC3E}">
        <p14:creationId xmlns:p14="http://schemas.microsoft.com/office/powerpoint/2010/main" val="2405248628"/>
      </p:ext>
    </p:extLst>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57200" y="1809750"/>
            <a:ext cx="8458200" cy="1077218"/>
          </a:xfrm>
          <a:prstGeom prst="rect">
            <a:avLst/>
          </a:prstGeom>
          <a:noFill/>
          <a:ln>
            <a:noFill/>
          </a:ln>
        </p:spPr>
        <p:txBody>
          <a:bodyPr wrap="square" rtlCol="0">
            <a:spAutoFit/>
          </a:bodyPr>
          <a:lstStyle/>
          <a:p>
            <a:r>
              <a:rPr lang="en-US" sz="3200" b="1" dirty="0">
                <a:solidFill>
                  <a:srgbClr val="002D73"/>
                </a:solidFill>
                <a:latin typeface="Arial" panose="020B0604020202020204" pitchFamily="34" charset="0"/>
                <a:cs typeface="Arial" panose="020B0604020202020204" pitchFamily="34" charset="0"/>
              </a:rPr>
              <a:t>Planning for Your Child’s College Education</a:t>
            </a:r>
          </a:p>
        </p:txBody>
      </p:sp>
      <p:sp>
        <p:nvSpPr>
          <p:cNvPr id="7" name="TextBox 6"/>
          <p:cNvSpPr txBox="1"/>
          <p:nvPr/>
        </p:nvSpPr>
        <p:spPr>
          <a:xfrm>
            <a:off x="457200" y="2952750"/>
            <a:ext cx="5791200" cy="523220"/>
          </a:xfrm>
          <a:prstGeom prst="rect">
            <a:avLst/>
          </a:prstGeom>
          <a:noFill/>
          <a:ln>
            <a:noFill/>
          </a:ln>
        </p:spPr>
        <p:txBody>
          <a:bodyPr wrap="square" rtlCol="0">
            <a:spAutoFit/>
          </a:bodyPr>
          <a:lstStyle/>
          <a:p>
            <a:endParaRPr lang="en-US" sz="2800" b="1" dirty="0">
              <a:solidFill>
                <a:srgbClr val="64656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780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r>
              <a:rPr lang="en-US" dirty="0"/>
              <a:t>Planning for College Education</a:t>
            </a:r>
          </a:p>
        </p:txBody>
      </p:sp>
      <p:sp>
        <p:nvSpPr>
          <p:cNvPr id="32772" name="Content Placeholder 5"/>
          <p:cNvSpPr>
            <a:spLocks noGrp="1"/>
          </p:cNvSpPr>
          <p:nvPr>
            <p:ph idx="1"/>
          </p:nvPr>
        </p:nvSpPr>
        <p:spPr/>
        <p:txBody>
          <a:bodyPr>
            <a:normAutofit fontScale="92500" lnSpcReduction="10000"/>
          </a:bodyPr>
          <a:lstStyle/>
          <a:p>
            <a:r>
              <a:rPr lang="en-US" dirty="0"/>
              <a:t>There are lots of things to </a:t>
            </a:r>
            <a:r>
              <a:rPr lang="en-US" i="1" dirty="0"/>
              <a:t>think</a:t>
            </a:r>
            <a:r>
              <a:rPr lang="en-US" dirty="0"/>
              <a:t> about and many questions you need to </a:t>
            </a:r>
            <a:r>
              <a:rPr lang="en-US" i="1" dirty="0"/>
              <a:t>ask</a:t>
            </a:r>
            <a:r>
              <a:rPr lang="en-US" dirty="0"/>
              <a:t>.</a:t>
            </a:r>
            <a:endParaRPr lang="en-US" b="1" dirty="0"/>
          </a:p>
          <a:p>
            <a:pPr lvl="1">
              <a:lnSpc>
                <a:spcPct val="130000"/>
              </a:lnSpc>
              <a:spcBef>
                <a:spcPct val="30000"/>
              </a:spcBef>
            </a:pPr>
            <a:r>
              <a:rPr lang="en-US" b="1" dirty="0"/>
              <a:t>How much will it cost?</a:t>
            </a:r>
          </a:p>
          <a:p>
            <a:pPr lvl="1">
              <a:lnSpc>
                <a:spcPct val="130000"/>
              </a:lnSpc>
              <a:spcBef>
                <a:spcPct val="30000"/>
              </a:spcBef>
            </a:pPr>
            <a:r>
              <a:rPr lang="en-US" b="1" dirty="0"/>
              <a:t>What kind of colleges can we afford?</a:t>
            </a:r>
          </a:p>
          <a:p>
            <a:pPr lvl="1">
              <a:lnSpc>
                <a:spcPct val="130000"/>
              </a:lnSpc>
              <a:spcBef>
                <a:spcPct val="30000"/>
              </a:spcBef>
            </a:pPr>
            <a:r>
              <a:rPr lang="en-US" b="1" dirty="0"/>
              <a:t>Will we receive financial aid?</a:t>
            </a:r>
          </a:p>
          <a:p>
            <a:pPr lvl="1">
              <a:lnSpc>
                <a:spcPct val="130000"/>
              </a:lnSpc>
              <a:spcBef>
                <a:spcPct val="30000"/>
              </a:spcBef>
            </a:pPr>
            <a:r>
              <a:rPr lang="en-US" b="1" dirty="0"/>
              <a:t>What should we be saving?</a:t>
            </a:r>
          </a:p>
          <a:p>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p:cNvSpPr>
            <a:spLocks noGrp="1"/>
          </p:cNvSpPr>
          <p:nvPr>
            <p:ph type="title"/>
          </p:nvPr>
        </p:nvSpPr>
        <p:spPr/>
        <p:txBody>
          <a:bodyPr/>
          <a:lstStyle/>
          <a:p>
            <a:r>
              <a:rPr lang="en-US"/>
              <a:t>College Costs Continue to Rise</a:t>
            </a:r>
          </a:p>
        </p:txBody>
      </p:sp>
      <p:sp>
        <p:nvSpPr>
          <p:cNvPr id="11265" name="Content Placeholder 1"/>
          <p:cNvSpPr>
            <a:spLocks noGrp="1"/>
          </p:cNvSpPr>
          <p:nvPr>
            <p:ph idx="1"/>
          </p:nvPr>
        </p:nvSpPr>
        <p:spPr/>
        <p:txBody>
          <a:bodyPr>
            <a:normAutofit/>
          </a:bodyPr>
          <a:lstStyle/>
          <a:p>
            <a:r>
              <a:rPr lang="en-US" dirty="0"/>
              <a:t>In the last ten years published in-state tuition and fees at public four-year institutions increased at an average rate of 3.2% per year beyond inflation</a:t>
            </a:r>
          </a:p>
          <a:p>
            <a:pPr lvl="1"/>
            <a:r>
              <a:rPr lang="en-US" dirty="0"/>
              <a:t>2.4% at private nonprofit four-year institutions during the same timeframe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a:t>Average Annual Percentage Increase in Published Prices 1987-88 to 2017-18</a:t>
            </a:r>
          </a:p>
        </p:txBody>
      </p:sp>
      <p:sp>
        <p:nvSpPr>
          <p:cNvPr id="6" name="Slide Number Placeholder 5"/>
          <p:cNvSpPr>
            <a:spLocks noGrp="1"/>
          </p:cNvSpPr>
          <p:nvPr>
            <p:ph type="sldNum" sz="quarter" idx="12"/>
          </p:nvPr>
        </p:nvSpPr>
        <p:spPr/>
        <p:txBody>
          <a:bodyPr/>
          <a:lstStyle/>
          <a:p>
            <a:fld id="{C1E9C267-FC72-D447-BF05-09A3351C68CB}" type="slidenum">
              <a:rPr lang="en-US" smtClean="0"/>
              <a:pPr/>
              <a:t>4</a:t>
            </a:fld>
            <a:endParaRPr lang="en-US" dirty="0"/>
          </a:p>
        </p:txBody>
      </p:sp>
      <p:sp>
        <p:nvSpPr>
          <p:cNvPr id="3" name="TextBox 2"/>
          <p:cNvSpPr txBox="1"/>
          <p:nvPr/>
        </p:nvSpPr>
        <p:spPr>
          <a:xfrm>
            <a:off x="1895872" y="4881925"/>
            <a:ext cx="3404009" cy="207749"/>
          </a:xfrm>
          <a:prstGeom prst="rect">
            <a:avLst/>
          </a:prstGeom>
          <a:noFill/>
        </p:spPr>
        <p:txBody>
          <a:bodyPr wrap="none" lIns="68580" tIns="34290" rIns="68580" bIns="34290" rtlCol="0">
            <a:spAutoFit/>
          </a:bodyPr>
          <a:lstStyle/>
          <a:p>
            <a:r>
              <a:rPr lang="en-US" sz="900" dirty="0"/>
              <a:t>Source: The College Board, Trends in College Pricing 2017, Figure 4A.</a:t>
            </a:r>
          </a:p>
        </p:txBody>
      </p:sp>
      <p:pic>
        <p:nvPicPr>
          <p:cNvPr id="5122" name="Picture 2" descr="F:\Policy Research\Projects\Trends 2017\PPT\College Pricing\cp-2017-figure-4a-p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412081"/>
            <a:ext cx="7543800" cy="3344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085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Average Tuition &amp; Fees by Sector 1987-2018</a:t>
            </a:r>
          </a:p>
        </p:txBody>
      </p:sp>
      <p:sp>
        <p:nvSpPr>
          <p:cNvPr id="6" name="Slide Number Placeholder 5"/>
          <p:cNvSpPr>
            <a:spLocks noGrp="1"/>
          </p:cNvSpPr>
          <p:nvPr>
            <p:ph type="sldNum" sz="quarter" idx="12"/>
          </p:nvPr>
        </p:nvSpPr>
        <p:spPr/>
        <p:txBody>
          <a:bodyPr/>
          <a:lstStyle/>
          <a:p>
            <a:fld id="{C1E9C267-FC72-D447-BF05-09A3351C68CB}" type="slidenum">
              <a:rPr lang="en-US" smtClean="0"/>
              <a:pPr/>
              <a:t>5</a:t>
            </a:fld>
            <a:endParaRPr lang="en-US" dirty="0"/>
          </a:p>
        </p:txBody>
      </p:sp>
      <p:sp>
        <p:nvSpPr>
          <p:cNvPr id="3" name="TextBox 2"/>
          <p:cNvSpPr txBox="1"/>
          <p:nvPr/>
        </p:nvSpPr>
        <p:spPr>
          <a:xfrm>
            <a:off x="1895872" y="4881925"/>
            <a:ext cx="3336683" cy="207749"/>
          </a:xfrm>
          <a:prstGeom prst="rect">
            <a:avLst/>
          </a:prstGeom>
          <a:noFill/>
        </p:spPr>
        <p:txBody>
          <a:bodyPr wrap="none" lIns="68580" tIns="34290" rIns="68580" bIns="34290" rtlCol="0">
            <a:spAutoFit/>
          </a:bodyPr>
          <a:lstStyle/>
          <a:p>
            <a:r>
              <a:rPr lang="en-US" sz="900" dirty="0"/>
              <a:t>Source: The College Board, Trends in College Pricing 2017, Figure 3.</a:t>
            </a:r>
          </a:p>
        </p:txBody>
      </p:sp>
      <p:pic>
        <p:nvPicPr>
          <p:cNvPr id="3074" name="Picture 2" descr="F:\Policy Research\Projects\Trends 2017\PPT\College Pricing\cp-2017-figure-3-p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168" y="1122760"/>
            <a:ext cx="7146432" cy="3506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882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Average Cost of Attendance, 2017-18</a:t>
            </a:r>
          </a:p>
        </p:txBody>
      </p:sp>
      <p:sp>
        <p:nvSpPr>
          <p:cNvPr id="6" name="Slide Number Placeholder 5"/>
          <p:cNvSpPr>
            <a:spLocks noGrp="1"/>
          </p:cNvSpPr>
          <p:nvPr>
            <p:ph type="sldNum" sz="quarter" idx="12"/>
          </p:nvPr>
        </p:nvSpPr>
        <p:spPr/>
        <p:txBody>
          <a:bodyPr/>
          <a:lstStyle/>
          <a:p>
            <a:fld id="{C1E9C267-FC72-D447-BF05-09A3351C68CB}" type="slidenum">
              <a:rPr lang="en-US" smtClean="0"/>
              <a:pPr/>
              <a:t>6</a:t>
            </a:fld>
            <a:endParaRPr lang="en-US" dirty="0"/>
          </a:p>
        </p:txBody>
      </p:sp>
      <p:pic>
        <p:nvPicPr>
          <p:cNvPr id="1026" name="Picture 2" descr="F:\Policy Research\Projects\Trends 2017\PPT\College Pricing\cp-2017-figure-1-p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51207"/>
            <a:ext cx="8610599" cy="35620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60960" y="4778051"/>
            <a:ext cx="3277773" cy="207749"/>
          </a:xfrm>
          <a:prstGeom prst="rect">
            <a:avLst/>
          </a:prstGeom>
          <a:noFill/>
        </p:spPr>
        <p:txBody>
          <a:bodyPr wrap="none" lIns="68580" tIns="34290" rIns="68580" bIns="34290" rtlCol="0">
            <a:spAutoFit/>
          </a:bodyPr>
          <a:lstStyle/>
          <a:p>
            <a:r>
              <a:rPr lang="en-US" sz="900" dirty="0"/>
              <a:t>Source: The College Board, Trends in College Pricing 2017, Figure 1.</a:t>
            </a:r>
          </a:p>
        </p:txBody>
      </p:sp>
    </p:spTree>
    <p:extLst>
      <p:ext uri="{BB962C8B-B14F-4D97-AF65-F5344CB8AC3E}">
        <p14:creationId xmlns:p14="http://schemas.microsoft.com/office/powerpoint/2010/main" val="2184588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p:txBody>
          <a:bodyPr/>
          <a:lstStyle/>
          <a:p>
            <a:r>
              <a:rPr lang="en-US" dirty="0"/>
              <a:t>Start Planning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p:txBody>
          <a:bodyPr/>
          <a:lstStyle/>
          <a:p>
            <a:r>
              <a:rPr lang="en-US" dirty="0"/>
              <a:t>Information to Consider in Your Plan</a:t>
            </a:r>
          </a:p>
        </p:txBody>
      </p:sp>
      <p:sp>
        <p:nvSpPr>
          <p:cNvPr id="20481" name="Content Placeholder 1"/>
          <p:cNvSpPr>
            <a:spLocks noGrp="1"/>
          </p:cNvSpPr>
          <p:nvPr>
            <p:ph idx="1"/>
          </p:nvPr>
        </p:nvSpPr>
        <p:spPr/>
        <p:txBody>
          <a:bodyPr>
            <a:normAutofit fontScale="85000" lnSpcReduction="20000"/>
          </a:bodyPr>
          <a:lstStyle/>
          <a:p>
            <a:r>
              <a:rPr lang="en-US" dirty="0"/>
              <a:t>Estimated cost for college (public vs. private)</a:t>
            </a:r>
          </a:p>
          <a:p>
            <a:r>
              <a:rPr lang="en-US" dirty="0"/>
              <a:t>Number of years until child is college age</a:t>
            </a:r>
          </a:p>
          <a:p>
            <a:r>
              <a:rPr lang="en-US" dirty="0"/>
              <a:t>Amount of household income available NOW for college</a:t>
            </a:r>
          </a:p>
          <a:p>
            <a:r>
              <a:rPr lang="en-US" dirty="0"/>
              <a:t>Amount of household income available during college years</a:t>
            </a:r>
          </a:p>
          <a:p>
            <a:r>
              <a:rPr lang="en-US" dirty="0"/>
              <a:t>Student contribution/working before, during college</a:t>
            </a:r>
          </a:p>
          <a:p>
            <a:r>
              <a:rPr lang="en-US" dirty="0"/>
              <a:t>Eligibility for loans/Willingness for debt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Content Placeholder 1"/>
          <p:cNvSpPr>
            <a:spLocks noGrp="1"/>
          </p:cNvSpPr>
          <p:nvPr>
            <p:ph idx="1"/>
          </p:nvPr>
        </p:nvSpPr>
        <p:spPr/>
        <p:txBody>
          <a:bodyPr/>
          <a:lstStyle/>
          <a:p>
            <a:r>
              <a:rPr lang="en-US" dirty="0"/>
              <a:t>529 College Savings Plans</a:t>
            </a:r>
          </a:p>
          <a:p>
            <a:r>
              <a:rPr lang="en-US" dirty="0"/>
              <a:t>Pre-paid Tuition Plans (State or Private)</a:t>
            </a:r>
          </a:p>
          <a:p>
            <a:r>
              <a:rPr lang="en-US" dirty="0"/>
              <a:t>Coverdell Education Savings Account (Education IRA)</a:t>
            </a:r>
          </a:p>
          <a:p>
            <a:r>
              <a:rPr lang="en-US" dirty="0"/>
              <a:t>Custodial Account (UGMA/UTMA)</a:t>
            </a:r>
          </a:p>
        </p:txBody>
      </p:sp>
      <p:sp>
        <p:nvSpPr>
          <p:cNvPr id="21506" name="Title 2"/>
          <p:cNvSpPr>
            <a:spLocks noGrp="1"/>
          </p:cNvSpPr>
          <p:nvPr>
            <p:ph type="title"/>
          </p:nvPr>
        </p:nvSpPr>
        <p:spPr/>
        <p:txBody>
          <a:bodyPr/>
          <a:lstStyle/>
          <a:p>
            <a:r>
              <a:rPr lang="en-US"/>
              <a:t>Savings Options</a:t>
            </a:r>
          </a:p>
        </p:txBody>
      </p:sp>
      <p:sp>
        <p:nvSpPr>
          <p:cNvPr id="21507" name="Date Placeholder 3"/>
          <p:cNvSpPr>
            <a:spLocks noGrp="1"/>
          </p:cNvSpPr>
          <p:nvPr>
            <p:ph type="dt" sz="quarter" idx="4294967295"/>
          </p:nvPr>
        </p:nvSpPr>
        <p:spPr bwMode="auto">
          <a:xfrm>
            <a:off x="5164139" y="4687491"/>
            <a:ext cx="3786187" cy="273844"/>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ea typeface="ＭＳ Ｐゴシック" pitchFamily="4" charset="-128"/>
                <a:cs typeface="ＭＳ Ｐゴシック" pitchFamily="4" charset="-128"/>
              </a:rPr>
              <a:t>10/7/2014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529 College Savings Plan</a:t>
            </a:r>
          </a:p>
        </p:txBody>
      </p:sp>
      <p:sp>
        <p:nvSpPr>
          <p:cNvPr id="18435" name="Rectangle 3"/>
          <p:cNvSpPr>
            <a:spLocks noGrp="1" noChangeArrowheads="1"/>
          </p:cNvSpPr>
          <p:nvPr>
            <p:ph type="body" idx="1"/>
          </p:nvPr>
        </p:nvSpPr>
        <p:spPr/>
        <p:txBody>
          <a:bodyPr>
            <a:normAutofit fontScale="85000" lnSpcReduction="20000"/>
          </a:bodyPr>
          <a:lstStyle/>
          <a:p>
            <a:r>
              <a:rPr lang="en-US" dirty="0"/>
              <a:t>Self or professionally managed college savings investment</a:t>
            </a:r>
          </a:p>
          <a:p>
            <a:r>
              <a:rPr lang="en-US" dirty="0"/>
              <a:t>Contributions are made with after-tax dollars with tax-deferred earnings</a:t>
            </a:r>
          </a:p>
          <a:p>
            <a:r>
              <a:rPr lang="en-US" dirty="0"/>
              <a:t>Distributions are tax-free if used to pay for qualified education expenses </a:t>
            </a:r>
          </a:p>
          <a:p>
            <a:pPr lvl="1"/>
            <a:r>
              <a:rPr lang="en-US" dirty="0"/>
              <a:t>Tuition, fees, books, supplies, equipment, expenses for special needs services, and room and board.</a:t>
            </a:r>
          </a:p>
          <a:p>
            <a:r>
              <a:rPr lang="en-US" dirty="0"/>
              <a:t>State tax benefits if using your own state’s plan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Pre-paid Tuition Plans (State or Private)</a:t>
            </a:r>
          </a:p>
        </p:txBody>
      </p:sp>
      <p:sp>
        <p:nvSpPr>
          <p:cNvPr id="3" name="Content Placeholder 2"/>
          <p:cNvSpPr>
            <a:spLocks noGrp="1"/>
          </p:cNvSpPr>
          <p:nvPr>
            <p:ph idx="1"/>
          </p:nvPr>
        </p:nvSpPr>
        <p:spPr/>
        <p:txBody>
          <a:bodyPr>
            <a:normAutofit lnSpcReduction="10000"/>
          </a:bodyPr>
          <a:lstStyle/>
          <a:p>
            <a:r>
              <a:rPr lang="en-US" dirty="0"/>
              <a:t>Investors purchase a percentage of a future year’s tuition at the same rate as today’s tuition, plus a premium</a:t>
            </a:r>
          </a:p>
          <a:p>
            <a:r>
              <a:rPr lang="en-US" dirty="0"/>
              <a:t>Contributions are made with after-tax dollars with tax-deferred earnings</a:t>
            </a:r>
          </a:p>
          <a:p>
            <a:r>
              <a:rPr lang="en-US" dirty="0"/>
              <a:t>Distributions are tax-free if used to pay for qualified education expenses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Coverdell Education Savings Account (ESA)</a:t>
            </a:r>
          </a:p>
        </p:txBody>
      </p:sp>
      <p:sp>
        <p:nvSpPr>
          <p:cNvPr id="3" name="Content Placeholder 2"/>
          <p:cNvSpPr>
            <a:spLocks noGrp="1"/>
          </p:cNvSpPr>
          <p:nvPr>
            <p:ph idx="1"/>
          </p:nvPr>
        </p:nvSpPr>
        <p:spPr/>
        <p:txBody>
          <a:bodyPr>
            <a:normAutofit fontScale="85000" lnSpcReduction="20000"/>
          </a:bodyPr>
          <a:lstStyle/>
          <a:p>
            <a:r>
              <a:rPr lang="en-US" dirty="0"/>
              <a:t>College savings investment with a broader range of investment options than 529 plans</a:t>
            </a:r>
          </a:p>
          <a:p>
            <a:pPr lvl="1"/>
            <a:r>
              <a:rPr lang="en-US" dirty="0"/>
              <a:t>Open to individuals earning up to $110,000 ($220,000 for married couples)</a:t>
            </a:r>
          </a:p>
          <a:p>
            <a:r>
              <a:rPr lang="en-US" dirty="0"/>
              <a:t>Contributions capped at $2,000 per year and are made with after-tax dollars</a:t>
            </a:r>
          </a:p>
          <a:p>
            <a:pPr lvl="1"/>
            <a:r>
              <a:rPr lang="en-US" dirty="0"/>
              <a:t>Contributions allowed up to age 18</a:t>
            </a:r>
          </a:p>
          <a:p>
            <a:r>
              <a:rPr lang="en-US" dirty="0"/>
              <a:t>Distributions are tax-free if used to pay for qualified education expenses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Custodial Account (UGMA/UTMA)</a:t>
            </a:r>
          </a:p>
        </p:txBody>
      </p:sp>
      <p:sp>
        <p:nvSpPr>
          <p:cNvPr id="3" name="Content Placeholder 2"/>
          <p:cNvSpPr>
            <a:spLocks noGrp="1"/>
          </p:cNvSpPr>
          <p:nvPr>
            <p:ph idx="1"/>
          </p:nvPr>
        </p:nvSpPr>
        <p:spPr/>
        <p:txBody>
          <a:bodyPr>
            <a:normAutofit fontScale="92500" lnSpcReduction="10000"/>
          </a:bodyPr>
          <a:lstStyle/>
          <a:p>
            <a:r>
              <a:rPr lang="en-US" dirty="0"/>
              <a:t>Financial account (such as a bank account, a trust fund or a brokerage account) set up for the benefit of a beneficiary</a:t>
            </a:r>
          </a:p>
          <a:p>
            <a:r>
              <a:rPr lang="en-US" dirty="0"/>
              <a:t>Administered by a responsible person, known as a custodian, who has a fiduciary obligation to the beneficiary</a:t>
            </a:r>
          </a:p>
          <a:p>
            <a:pPr lvl="1"/>
            <a:r>
              <a:rPr lang="en-US" dirty="0"/>
              <a:t>an adult may control for a minor until the age of 18, depending on state laws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the Impact on Financial Aid?</a:t>
            </a:r>
          </a:p>
        </p:txBody>
      </p:sp>
      <p:sp>
        <p:nvSpPr>
          <p:cNvPr id="3" name="Content Placeholder 2"/>
          <p:cNvSpPr>
            <a:spLocks noGrp="1"/>
          </p:cNvSpPr>
          <p:nvPr>
            <p:ph idx="1"/>
          </p:nvPr>
        </p:nvSpPr>
        <p:spPr/>
        <p:txBody>
          <a:bodyPr>
            <a:normAutofit fontScale="77500" lnSpcReduction="20000"/>
          </a:bodyPr>
          <a:lstStyle/>
          <a:p>
            <a:r>
              <a:rPr lang="en-US" dirty="0"/>
              <a:t>Parent/Student owned 529, Prepaid Tuition, Coverdell ESA</a:t>
            </a:r>
          </a:p>
          <a:p>
            <a:pPr lvl="1"/>
            <a:r>
              <a:rPr lang="en-US" dirty="0"/>
              <a:t>Parent asset with minimal to moderate impact, depending on parent income</a:t>
            </a:r>
          </a:p>
          <a:p>
            <a:r>
              <a:rPr lang="en-US" dirty="0"/>
              <a:t>Non-parent or non-custodial parent owned 529, Prepaid Tuition or Coverdell ESA</a:t>
            </a:r>
          </a:p>
          <a:p>
            <a:pPr lvl="1"/>
            <a:r>
              <a:rPr lang="en-US" dirty="0"/>
              <a:t>When distributions are made it becomes student’s “other untaxed income” on future FAFSA filing</a:t>
            </a:r>
          </a:p>
          <a:p>
            <a:pPr lvl="1"/>
            <a:r>
              <a:rPr lang="en-US" dirty="0"/>
              <a:t>Counted on the CSS Profile</a:t>
            </a:r>
          </a:p>
          <a:p>
            <a:r>
              <a:rPr lang="en-US" dirty="0"/>
              <a:t>Custodial Account (UGMA/UTMA)</a:t>
            </a:r>
          </a:p>
          <a:p>
            <a:pPr lvl="1"/>
            <a:r>
              <a:rPr lang="en-US" dirty="0"/>
              <a:t>Student asset with significant financial aid impact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p:txBody>
          <a:bodyPr/>
          <a:lstStyle/>
          <a:p>
            <a:r>
              <a:rPr lang="en-US" dirty="0"/>
              <a:t>Help With Setting Savings Goal</a:t>
            </a:r>
          </a:p>
        </p:txBody>
      </p:sp>
      <p:sp>
        <p:nvSpPr>
          <p:cNvPr id="2" name="Content Placeholder 1"/>
          <p:cNvSpPr>
            <a:spLocks noGrp="1"/>
          </p:cNvSpPr>
          <p:nvPr>
            <p:ph idx="1"/>
          </p:nvPr>
        </p:nvSpPr>
        <p:spPr/>
        <p:txBody>
          <a:bodyPr>
            <a:normAutofit fontScale="92500" lnSpcReduction="20000"/>
          </a:bodyPr>
          <a:lstStyle/>
          <a:p>
            <a:r>
              <a:rPr lang="en-US" dirty="0"/>
              <a:t>Online tools and resources can help you estimate your Expected Family Contribution (EFC) or the “net price” of schools to help set your savings goal</a:t>
            </a:r>
          </a:p>
          <a:p>
            <a:pPr lvl="1"/>
            <a:r>
              <a:rPr lang="en-US" dirty="0"/>
              <a:t>FAFSA4caster, Net Price Calculators on school websites</a:t>
            </a:r>
          </a:p>
          <a:p>
            <a:pPr lvl="1"/>
            <a:r>
              <a:rPr lang="en-US" dirty="0"/>
              <a:t>College Savings Plan Network, </a:t>
            </a:r>
            <a:r>
              <a:rPr lang="en-US" dirty="0" err="1"/>
              <a:t>SavingforCollege.com</a:t>
            </a:r>
            <a:endParaRPr lang="en-US" dirty="0"/>
          </a:p>
          <a:p>
            <a:r>
              <a:rPr lang="en-US" dirty="0"/>
              <a:t>Professional financial advisor</a:t>
            </a:r>
          </a:p>
          <a:p>
            <a:endParaRPr lang="en-US" dirty="0"/>
          </a:p>
        </p:txBody>
      </p:sp>
      <p:sp>
        <p:nvSpPr>
          <p:cNvPr id="24579" name="Date Placeholder 3"/>
          <p:cNvSpPr>
            <a:spLocks noGrp="1"/>
          </p:cNvSpPr>
          <p:nvPr>
            <p:ph type="dt" sz="quarter" idx="4294967295"/>
          </p:nvPr>
        </p:nvSpPr>
        <p:spPr bwMode="auto">
          <a:xfrm>
            <a:off x="5357813" y="4687888"/>
            <a:ext cx="3786187" cy="273050"/>
          </a:xfrm>
          <a:prstGeom prst="rect">
            <a:avLst/>
          </a:prstGeom>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ea typeface="ＭＳ Ｐゴシック" pitchFamily="4" charset="-128"/>
                <a:cs typeface="ＭＳ Ｐゴシック" pitchFamily="4" charset="-128"/>
              </a:rPr>
              <a:t>10/7/2014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r>
              <a:rPr lang="en-US" dirty="0">
                <a:ea typeface="ＭＳ Ｐゴシック" pitchFamily="-101" charset="-128"/>
                <a:cs typeface="ＭＳ Ｐゴシック" pitchFamily="-101" charset="-128"/>
              </a:rPr>
              <a:t>Important to Know: The EFC</a:t>
            </a:r>
          </a:p>
        </p:txBody>
      </p:sp>
      <p:sp>
        <p:nvSpPr>
          <p:cNvPr id="12291" name="Content Placeholder 2"/>
          <p:cNvSpPr>
            <a:spLocks noGrp="1"/>
          </p:cNvSpPr>
          <p:nvPr>
            <p:ph idx="1"/>
          </p:nvPr>
        </p:nvSpPr>
        <p:spPr/>
        <p:txBody>
          <a:bodyPr>
            <a:normAutofit/>
          </a:bodyPr>
          <a:lstStyle/>
          <a:p>
            <a:pPr eaLnBrk="1" hangingPunct="1"/>
            <a:r>
              <a:rPr lang="en-US" dirty="0">
                <a:ea typeface="ＭＳ Ｐゴシック" pitchFamily="-101" charset="-128"/>
                <a:cs typeface="ＭＳ Ｐゴシック" pitchFamily="-101" charset="-128"/>
              </a:rPr>
              <a:t>The Expected Family Contribution, or EFC, provides a guideline for schools to determine a student’s need-based aid eligibility</a:t>
            </a:r>
          </a:p>
          <a:p>
            <a:pPr lvl="1"/>
            <a:r>
              <a:rPr lang="en-US" dirty="0">
                <a:ea typeface="ＭＳ Ｐゴシック" pitchFamily="-101" charset="-128"/>
                <a:cs typeface="ＭＳ Ｐゴシック" pitchFamily="-101" charset="-128"/>
              </a:rPr>
              <a:t>Calculated using a federal formula based on the answers to questions on the FAFSA</a:t>
            </a:r>
          </a:p>
          <a:p>
            <a:pPr lvl="1"/>
            <a:r>
              <a:rPr lang="en-US" dirty="0">
                <a:ea typeface="ＭＳ Ｐゴシック" pitchFamily="-101" charset="-128"/>
                <a:cs typeface="ＭＳ Ｐゴシック" pitchFamily="-101" charset="-128"/>
              </a:rPr>
              <a:t>Stays the same regardless of college selected</a:t>
            </a:r>
          </a:p>
        </p:txBody>
      </p:sp>
    </p:spTree>
    <p:extLst>
      <p:ext uri="{BB962C8B-B14F-4D97-AF65-F5344CB8AC3E}">
        <p14:creationId xmlns:p14="http://schemas.microsoft.com/office/powerpoint/2010/main" val="2037243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r>
              <a:rPr lang="en-US" dirty="0"/>
              <a:t>The FAFSA4Caster on FAFSA.gov</a:t>
            </a:r>
          </a:p>
        </p:txBody>
      </p:sp>
      <p:pic>
        <p:nvPicPr>
          <p:cNvPr id="5" name="Content Placeholder 4" descr="Screen Shot 2017-05-17 at 9.26.18 AM.png"/>
          <p:cNvPicPr>
            <a:picLocks noGrp="1" noChangeAspect="1"/>
          </p:cNvPicPr>
          <p:nvPr>
            <p:ph sz="half" idx="1"/>
          </p:nvPr>
        </p:nvPicPr>
        <p:blipFill>
          <a:blip r:embed="rId3"/>
          <a:stretch>
            <a:fillRect/>
          </a:stretch>
        </p:blipFill>
        <p:spPr>
          <a:xfrm>
            <a:off x="752773" y="1200150"/>
            <a:ext cx="3447454" cy="3394075"/>
          </a:xfrm>
        </p:spPr>
      </p:pic>
      <p:sp>
        <p:nvSpPr>
          <p:cNvPr id="6" name="Content Placeholder 5"/>
          <p:cNvSpPr>
            <a:spLocks noGrp="1"/>
          </p:cNvSpPr>
          <p:nvPr>
            <p:ph sz="half" idx="2"/>
          </p:nvPr>
        </p:nvSpPr>
        <p:spPr/>
        <p:txBody>
          <a:bodyPr/>
          <a:lstStyle/>
          <a:p>
            <a:r>
              <a:rPr lang="en-US" dirty="0"/>
              <a:t>Get an estimate of your federal student aid eligibility</a:t>
            </a:r>
          </a:p>
          <a:p>
            <a:r>
              <a:rPr lang="en-US" dirty="0"/>
              <a:t>See the kind of questions you will be asked on the actual FAFSA</a:t>
            </a:r>
          </a:p>
        </p:txBody>
      </p:sp>
      <p:sp>
        <p:nvSpPr>
          <p:cNvPr id="7" name="Left Arrow 6"/>
          <p:cNvSpPr/>
          <p:nvPr/>
        </p:nvSpPr>
        <p:spPr>
          <a:xfrm>
            <a:off x="3935010" y="4134993"/>
            <a:ext cx="713190" cy="48463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860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t>Use Net Price Calculators</a:t>
            </a:r>
          </a:p>
        </p:txBody>
      </p:sp>
      <p:pic>
        <p:nvPicPr>
          <p:cNvPr id="3" name="Picture 2"/>
          <p:cNvPicPr>
            <a:picLocks noChangeAspect="1"/>
          </p:cNvPicPr>
          <p:nvPr/>
        </p:nvPicPr>
        <p:blipFill>
          <a:blip r:embed="rId3"/>
          <a:stretch>
            <a:fillRect/>
          </a:stretch>
        </p:blipFill>
        <p:spPr>
          <a:xfrm>
            <a:off x="817576" y="997303"/>
            <a:ext cx="3217819" cy="2343150"/>
          </a:xfrm>
          <a:prstGeom prst="rect">
            <a:avLst/>
          </a:prstGeom>
        </p:spPr>
      </p:pic>
      <p:pic>
        <p:nvPicPr>
          <p:cNvPr id="8" name="Picture 7"/>
          <p:cNvPicPr>
            <a:picLocks noChangeAspect="1"/>
          </p:cNvPicPr>
          <p:nvPr/>
        </p:nvPicPr>
        <p:blipFill>
          <a:blip r:embed="rId4"/>
          <a:stretch>
            <a:fillRect/>
          </a:stretch>
        </p:blipFill>
        <p:spPr>
          <a:xfrm>
            <a:off x="4509253" y="997303"/>
            <a:ext cx="3703689" cy="2343150"/>
          </a:xfrm>
          <a:prstGeom prst="rect">
            <a:avLst/>
          </a:prstGeom>
        </p:spPr>
      </p:pic>
      <p:pic>
        <p:nvPicPr>
          <p:cNvPr id="2" name="Picture 1"/>
          <p:cNvPicPr>
            <a:picLocks noChangeAspect="1"/>
          </p:cNvPicPr>
          <p:nvPr/>
        </p:nvPicPr>
        <p:blipFill>
          <a:blip r:embed="rId5"/>
          <a:stretch>
            <a:fillRect/>
          </a:stretch>
        </p:blipFill>
        <p:spPr>
          <a:xfrm>
            <a:off x="2286000" y="2724150"/>
            <a:ext cx="3663517" cy="222441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College Savings Plan Network</a:t>
            </a:r>
          </a:p>
        </p:txBody>
      </p:sp>
      <p:sp>
        <p:nvSpPr>
          <p:cNvPr id="3" name="Content Placeholder 2"/>
          <p:cNvSpPr>
            <a:spLocks noGrp="1"/>
          </p:cNvSpPr>
          <p:nvPr>
            <p:ph idx="1"/>
          </p:nvPr>
        </p:nvSpPr>
        <p:spPr/>
        <p:txBody>
          <a:bodyPr>
            <a:normAutofit fontScale="92500" lnSpcReduction="20000"/>
          </a:bodyPr>
          <a:lstStyle/>
          <a:p>
            <a:r>
              <a:rPr lang="en-US" dirty="0"/>
              <a:t>Provides information about saving for college and 529 plans, including:</a:t>
            </a:r>
          </a:p>
          <a:p>
            <a:pPr lvl="1"/>
            <a:r>
              <a:rPr lang="en-US" dirty="0"/>
              <a:t>Why saving for college is important</a:t>
            </a:r>
          </a:p>
          <a:p>
            <a:pPr lvl="1"/>
            <a:r>
              <a:rPr lang="en-US" dirty="0"/>
              <a:t>What is a 529 plan</a:t>
            </a:r>
          </a:p>
          <a:p>
            <a:pPr lvl="1"/>
            <a:r>
              <a:rPr lang="en-US" dirty="0"/>
              <a:t>A college cost calculator</a:t>
            </a:r>
          </a:p>
          <a:p>
            <a:pPr lvl="1"/>
            <a:r>
              <a:rPr lang="en-US" dirty="0"/>
              <a:t>Links to state 529 plans</a:t>
            </a:r>
          </a:p>
          <a:p>
            <a:pPr lvl="1"/>
            <a:r>
              <a:rPr lang="en-US" dirty="0"/>
              <a:t>A 529 plan comparison tool</a:t>
            </a:r>
          </a:p>
          <a:p>
            <a:r>
              <a:rPr lang="en-US" dirty="0" err="1"/>
              <a:t>Collegesavings.org</a:t>
            </a:r>
            <a:endParaRPr lang="en-US"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1"/>
          <p:cNvSpPr>
            <a:spLocks noGrp="1"/>
          </p:cNvSpPr>
          <p:nvPr>
            <p:ph idx="1"/>
          </p:nvPr>
        </p:nvSpPr>
        <p:spPr/>
        <p:txBody>
          <a:bodyPr/>
          <a:lstStyle/>
          <a:p>
            <a:r>
              <a:rPr lang="en-US" dirty="0"/>
              <a:t>Commercially sponsored site with some free college cost, savings calculators and tools</a:t>
            </a:r>
          </a:p>
          <a:p>
            <a:r>
              <a:rPr lang="en-US" dirty="0"/>
              <a:t>529 Savings Plan comparison tool</a:t>
            </a:r>
          </a:p>
          <a:p>
            <a:r>
              <a:rPr lang="en-US"/>
              <a:t>“Pro” content </a:t>
            </a:r>
            <a:r>
              <a:rPr lang="en-US" dirty="0"/>
              <a:t>is available at a cost</a:t>
            </a:r>
          </a:p>
        </p:txBody>
      </p:sp>
      <p:sp>
        <p:nvSpPr>
          <p:cNvPr id="28674" name="Title 2"/>
          <p:cNvSpPr>
            <a:spLocks noGrp="1"/>
          </p:cNvSpPr>
          <p:nvPr>
            <p:ph type="title"/>
          </p:nvPr>
        </p:nvSpPr>
        <p:spPr/>
        <p:txBody>
          <a:bodyPr/>
          <a:lstStyle/>
          <a:p>
            <a:r>
              <a:rPr lang="en-US"/>
              <a:t>SavingforCollege.com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p:nvPr>
        </p:nvSpPr>
        <p:spPr/>
        <p:txBody>
          <a:bodyPr/>
          <a:lstStyle/>
          <a:p>
            <a:r>
              <a:rPr lang="en-US"/>
              <a:t>Other Ways to Finance College</a:t>
            </a:r>
          </a:p>
        </p:txBody>
      </p:sp>
      <p:sp>
        <p:nvSpPr>
          <p:cNvPr id="23553" name="Content Placeholder 1"/>
          <p:cNvSpPr>
            <a:spLocks noGrp="1"/>
          </p:cNvSpPr>
          <p:nvPr>
            <p:ph idx="1"/>
          </p:nvPr>
        </p:nvSpPr>
        <p:spPr/>
        <p:txBody>
          <a:bodyPr>
            <a:normAutofit/>
          </a:bodyPr>
          <a:lstStyle/>
          <a:p>
            <a:r>
              <a:rPr lang="en-US" dirty="0"/>
              <a:t>Financial aid</a:t>
            </a:r>
          </a:p>
          <a:p>
            <a:r>
              <a:rPr lang="en-US" dirty="0"/>
              <a:t>Cash-flow, Tuition payment plan</a:t>
            </a:r>
          </a:p>
          <a:p>
            <a:r>
              <a:rPr lang="en-US" dirty="0"/>
              <a:t>Relatives contributing to college fund</a:t>
            </a:r>
          </a:p>
          <a:p>
            <a:r>
              <a:rPr lang="en-US" dirty="0"/>
              <a:t>Tax credits and deductions</a:t>
            </a:r>
          </a:p>
          <a:p>
            <a:r>
              <a:rPr lang="en-US" dirty="0"/>
              <a:t>Home equity line of credit</a:t>
            </a:r>
          </a:p>
          <a:p>
            <a:r>
              <a:rPr lang="en-US" dirty="0"/>
              <a:t>Withdrawals from Roth or Traditional IRA</a:t>
            </a:r>
          </a:p>
          <a:p>
            <a:endParaRPr lang="en-US" dirty="0"/>
          </a:p>
          <a:p>
            <a:endParaRPr lang="en-US" dirty="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t>What is Financial Aid?</a:t>
            </a:r>
            <a:endParaRPr lang="en-US" dirty="0"/>
          </a:p>
        </p:txBody>
      </p:sp>
      <p:sp>
        <p:nvSpPr>
          <p:cNvPr id="3" name="Content Placeholder 2"/>
          <p:cNvSpPr>
            <a:spLocks noGrp="1"/>
          </p:cNvSpPr>
          <p:nvPr>
            <p:ph idx="1"/>
          </p:nvPr>
        </p:nvSpPr>
        <p:spPr/>
        <p:txBody>
          <a:bodyPr/>
          <a:lstStyle/>
          <a:p>
            <a:r>
              <a:rPr lang="en-US" dirty="0"/>
              <a:t>Financial aid programs help pay the cost of attending college</a:t>
            </a:r>
          </a:p>
          <a:p>
            <a:r>
              <a:rPr lang="en-US" altLang="en-US" dirty="0"/>
              <a:t>Financial aid may awarded based on</a:t>
            </a:r>
          </a:p>
          <a:p>
            <a:pPr lvl="1"/>
            <a:r>
              <a:rPr lang="en-US" altLang="en-US" dirty="0"/>
              <a:t>Financial need (need-based)</a:t>
            </a:r>
          </a:p>
          <a:p>
            <a:pPr lvl="1"/>
            <a:r>
              <a:rPr lang="en-US" altLang="en-US" dirty="0"/>
              <a:t>Other criteria, such as academic or athletic ability (merit-based)</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t>Sources of Financial Aid</a:t>
            </a:r>
            <a:endParaRPr lang="en-US" dirty="0"/>
          </a:p>
        </p:txBody>
      </p:sp>
      <p:sp>
        <p:nvSpPr>
          <p:cNvPr id="7171" name="Content Placeholder 2"/>
          <p:cNvSpPr>
            <a:spLocks noGrp="1"/>
          </p:cNvSpPr>
          <p:nvPr>
            <p:ph idx="1"/>
          </p:nvPr>
        </p:nvSpPr>
        <p:spPr/>
        <p:txBody>
          <a:bodyPr>
            <a:normAutofit fontScale="92500" lnSpcReduction="10000"/>
          </a:bodyPr>
          <a:lstStyle/>
          <a:p>
            <a:r>
              <a:rPr lang="en-US" dirty="0"/>
              <a:t>Federal government</a:t>
            </a:r>
          </a:p>
          <a:p>
            <a:r>
              <a:rPr lang="en-US" dirty="0"/>
              <a:t>New York State</a:t>
            </a:r>
          </a:p>
          <a:p>
            <a:r>
              <a:rPr lang="en-US" dirty="0"/>
              <a:t>Colleges – Institutional aid</a:t>
            </a:r>
          </a:p>
          <a:p>
            <a:r>
              <a:rPr lang="en-US" dirty="0"/>
              <a:t>Other sources</a:t>
            </a:r>
          </a:p>
          <a:p>
            <a:pPr lvl="1"/>
            <a:r>
              <a:rPr lang="en-US" dirty="0"/>
              <a:t>Businesses</a:t>
            </a:r>
          </a:p>
          <a:p>
            <a:pPr lvl="1"/>
            <a:r>
              <a:rPr lang="en-US" dirty="0"/>
              <a:t>Foundations</a:t>
            </a:r>
          </a:p>
          <a:p>
            <a:pPr lvl="1"/>
            <a:r>
              <a:rPr lang="en-US" dirty="0"/>
              <a:t>Clubs/Organizations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a:t>Different Types of Aid</a:t>
            </a:r>
            <a:endParaRPr lang="en-US" altLang="en-US" dirty="0"/>
          </a:p>
        </p:txBody>
      </p:sp>
      <p:sp>
        <p:nvSpPr>
          <p:cNvPr id="3" name="Content Placeholder 2"/>
          <p:cNvSpPr>
            <a:spLocks noGrp="1"/>
          </p:cNvSpPr>
          <p:nvPr>
            <p:ph idx="1"/>
          </p:nvPr>
        </p:nvSpPr>
        <p:spPr/>
        <p:txBody>
          <a:bodyPr/>
          <a:lstStyle/>
          <a:p>
            <a:r>
              <a:rPr lang="en-US" altLang="en-US"/>
              <a:t>Scholarships </a:t>
            </a:r>
          </a:p>
          <a:p>
            <a:r>
              <a:rPr lang="en-US" altLang="en-US"/>
              <a:t>Grants</a:t>
            </a:r>
          </a:p>
          <a:p>
            <a:r>
              <a:rPr lang="en-US" altLang="en-US"/>
              <a:t>Work Study</a:t>
            </a:r>
          </a:p>
          <a:p>
            <a:r>
              <a:rPr lang="en-US" altLang="en-US"/>
              <a:t>Loans</a:t>
            </a:r>
          </a:p>
          <a:p>
            <a:endParaRPr lang="en-US" dirty="0"/>
          </a:p>
        </p:txBody>
      </p:sp>
      <p:sp>
        <p:nvSpPr>
          <p:cNvPr id="2" name="Right Brace 1"/>
          <p:cNvSpPr/>
          <p:nvPr/>
        </p:nvSpPr>
        <p:spPr>
          <a:xfrm>
            <a:off x="3352800" y="1533843"/>
            <a:ext cx="762000" cy="458391"/>
          </a:xfrm>
          <a:prstGeom prst="rightBrace">
            <a:avLst>
              <a:gd name="adj1" fmla="val 14352"/>
              <a:gd name="adj2" fmla="val 50000"/>
            </a:avLst>
          </a:prstGeom>
          <a:ln w="50800">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4" name="TextBox 3"/>
          <p:cNvSpPr txBox="1"/>
          <p:nvPr/>
        </p:nvSpPr>
        <p:spPr>
          <a:xfrm>
            <a:off x="4150627" y="1439872"/>
            <a:ext cx="3429000" cy="553998"/>
          </a:xfrm>
          <a:prstGeom prst="rect">
            <a:avLst/>
          </a:prstGeom>
          <a:noFill/>
        </p:spPr>
        <p:txBody>
          <a:bodyPr wrap="square">
            <a:spAutoFit/>
          </a:bodyPr>
          <a:lstStyle/>
          <a:p>
            <a:pPr>
              <a:defRPr/>
            </a:pPr>
            <a:r>
              <a:rPr lang="en-US" sz="3000" i="1" kern="0" dirty="0">
                <a:solidFill>
                  <a:srgbClr val="FF0000"/>
                </a:solidFill>
                <a:latin typeface="Arial" panose="020B0604020202020204" pitchFamily="34" charset="0"/>
                <a:cs typeface="Arial" panose="020B0604020202020204" pitchFamily="34" charset="0"/>
              </a:rPr>
              <a:t>Free Money</a:t>
            </a:r>
            <a:endParaRPr lang="en-US" sz="3000" i="1" dirty="0">
              <a:solidFill>
                <a:srgbClr val="FF0000"/>
              </a:solidFill>
              <a:latin typeface="Arial" panose="020B0604020202020204" pitchFamily="34" charset="0"/>
              <a:cs typeface="Arial" panose="020B0604020202020204" pitchFamily="34" charset="0"/>
            </a:endParaRPr>
          </a:p>
        </p:txBody>
      </p:sp>
      <p:sp>
        <p:nvSpPr>
          <p:cNvPr id="7" name="TextBox 6"/>
          <p:cNvSpPr txBox="1"/>
          <p:nvPr/>
        </p:nvSpPr>
        <p:spPr>
          <a:xfrm>
            <a:off x="3909516" y="2627352"/>
            <a:ext cx="3124200" cy="553998"/>
          </a:xfrm>
          <a:prstGeom prst="rect">
            <a:avLst/>
          </a:prstGeom>
          <a:noFill/>
        </p:spPr>
        <p:txBody>
          <a:bodyPr wrap="square">
            <a:spAutoFit/>
          </a:bodyPr>
          <a:lstStyle/>
          <a:p>
            <a:pPr>
              <a:defRPr/>
            </a:pPr>
            <a:r>
              <a:rPr lang="en-US" sz="3000" i="1" kern="0" dirty="0">
                <a:solidFill>
                  <a:srgbClr val="FF0000"/>
                </a:solidFill>
                <a:latin typeface="Arial" panose="020B0604020202020204" pitchFamily="34" charset="0"/>
                <a:cs typeface="Arial" panose="020B0604020202020204" pitchFamily="34" charset="0"/>
              </a:rPr>
              <a:t>  Self-help aid</a:t>
            </a:r>
            <a:endParaRPr lang="en-US" sz="3000" i="1" dirty="0">
              <a:solidFill>
                <a:srgbClr val="FF0000"/>
              </a:solidFill>
              <a:latin typeface="Arial" panose="020B0604020202020204" pitchFamily="34" charset="0"/>
              <a:cs typeface="Arial" panose="020B0604020202020204" pitchFamily="34" charset="0"/>
            </a:endParaRPr>
          </a:p>
        </p:txBody>
      </p:sp>
      <p:sp>
        <p:nvSpPr>
          <p:cNvPr id="8" name="Right Brace 7"/>
          <p:cNvSpPr/>
          <p:nvPr/>
        </p:nvSpPr>
        <p:spPr>
          <a:xfrm>
            <a:off x="3410804" y="2721323"/>
            <a:ext cx="683525" cy="458391"/>
          </a:xfrm>
          <a:prstGeom prst="rightBrace">
            <a:avLst>
              <a:gd name="adj1" fmla="val 14352"/>
              <a:gd name="adj2" fmla="val 50000"/>
            </a:avLst>
          </a:prstGeom>
          <a:ln w="50800">
            <a:solidFill>
              <a:srgbClr val="FF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val="3639159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r>
              <a:rPr lang="en-US" dirty="0"/>
              <a:t>What is the FAFSA?</a:t>
            </a:r>
          </a:p>
        </p:txBody>
      </p:sp>
      <p:pic>
        <p:nvPicPr>
          <p:cNvPr id="5" name="Content Placeholder 4" descr="Screen Shot 2017-05-17 at 9.26.18 AM.png"/>
          <p:cNvPicPr>
            <a:picLocks noGrp="1" noChangeAspect="1"/>
          </p:cNvPicPr>
          <p:nvPr>
            <p:ph sz="half" idx="1"/>
          </p:nvPr>
        </p:nvPicPr>
        <p:blipFill>
          <a:blip r:embed="rId3"/>
          <a:stretch>
            <a:fillRect/>
          </a:stretch>
        </p:blipFill>
        <p:spPr>
          <a:xfrm>
            <a:off x="752773" y="1200150"/>
            <a:ext cx="3447454" cy="3394075"/>
          </a:xfrm>
        </p:spPr>
      </p:pic>
      <p:sp>
        <p:nvSpPr>
          <p:cNvPr id="6" name="Content Placeholder 5"/>
          <p:cNvSpPr>
            <a:spLocks noGrp="1"/>
          </p:cNvSpPr>
          <p:nvPr>
            <p:ph sz="half" idx="2"/>
          </p:nvPr>
        </p:nvSpPr>
        <p:spPr/>
        <p:txBody>
          <a:bodyPr>
            <a:normAutofit fontScale="85000" lnSpcReduction="20000"/>
          </a:bodyPr>
          <a:lstStyle/>
          <a:p>
            <a:r>
              <a:rPr lang="en-US" dirty="0"/>
              <a:t>Free Application for Federal Student Aid</a:t>
            </a:r>
          </a:p>
          <a:p>
            <a:r>
              <a:rPr lang="en-US" dirty="0"/>
              <a:t>Opens October 1</a:t>
            </a:r>
            <a:r>
              <a:rPr lang="en-US" baseline="30000" dirty="0"/>
              <a:t>st</a:t>
            </a:r>
            <a:r>
              <a:rPr lang="en-US" dirty="0"/>
              <a:t> of senior year</a:t>
            </a:r>
          </a:p>
          <a:p>
            <a:r>
              <a:rPr lang="en-US" dirty="0"/>
              <a:t>Reviews income, asset info to determine need-based aid eligibility</a:t>
            </a:r>
          </a:p>
          <a:p>
            <a:r>
              <a:rPr lang="en-US" dirty="0"/>
              <a:t>Qualifies the student to receive federal student aid programs</a:t>
            </a:r>
          </a:p>
        </p:txBody>
      </p:sp>
    </p:spTree>
    <p:extLst>
      <p:ext uri="{BB962C8B-B14F-4D97-AF65-F5344CB8AC3E}">
        <p14:creationId xmlns:p14="http://schemas.microsoft.com/office/powerpoint/2010/main" val="315860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a:t>What is the CSS Profile?</a:t>
            </a:r>
            <a:endParaRPr lang="en-US" dirty="0"/>
          </a:p>
        </p:txBody>
      </p:sp>
      <p:pic>
        <p:nvPicPr>
          <p:cNvPr id="3" name="Content Placeholder 2"/>
          <p:cNvPicPr>
            <a:picLocks noGrp="1" noChangeAspect="1"/>
          </p:cNvPicPr>
          <p:nvPr>
            <p:ph sz="half" idx="1"/>
          </p:nvPr>
        </p:nvPicPr>
        <p:blipFill>
          <a:blip r:embed="rId3">
            <a:extLst>
              <a:ext uri="{28A0092B-C50C-407E-A947-70E740481C1C}">
                <a14:useLocalDpi xmlns:a14="http://schemas.microsoft.com/office/drawing/2010/main" val="0"/>
              </a:ext>
            </a:extLst>
          </a:blip>
          <a:srcRect t="-57094" b="-57094"/>
          <a:stretch>
            <a:fillRect/>
          </a:stretch>
        </p:blipFill>
        <p:spPr/>
      </p:pic>
      <p:sp>
        <p:nvSpPr>
          <p:cNvPr id="2" name="Content Placeholder 1"/>
          <p:cNvSpPr>
            <a:spLocks noGrp="1"/>
          </p:cNvSpPr>
          <p:nvPr>
            <p:ph sz="half" idx="2"/>
          </p:nvPr>
        </p:nvSpPr>
        <p:spPr/>
        <p:txBody>
          <a:bodyPr>
            <a:normAutofit fontScale="85000" lnSpcReduction="20000"/>
          </a:bodyPr>
          <a:lstStyle/>
          <a:p>
            <a:r>
              <a:rPr lang="en-US"/>
              <a:t>Form used by colleges to determine institutional aid</a:t>
            </a:r>
          </a:p>
          <a:p>
            <a:r>
              <a:rPr lang="en-US"/>
              <a:t>Asks more detailed questions than FAFSA</a:t>
            </a:r>
          </a:p>
          <a:p>
            <a:r>
              <a:rPr lang="en-US"/>
              <a:t>Collects asset values excluded by FAFSA, e.g. home value, retirement accounts</a:t>
            </a:r>
          </a:p>
          <a:p>
            <a:r>
              <a:rPr lang="en-US"/>
              <a:t>Non-Custodial Parent Supplement</a:t>
            </a:r>
            <a:endParaRPr lang="en-US" dirty="0"/>
          </a:p>
        </p:txBody>
      </p:sp>
    </p:spTree>
    <p:extLst>
      <p:ext uri="{BB962C8B-B14F-4D97-AF65-F5344CB8AC3E}">
        <p14:creationId xmlns:p14="http://schemas.microsoft.com/office/powerpoint/2010/main" val="255833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t>How Financial Need is Determined</a:t>
            </a:r>
            <a:endParaRPr lang="en-US" dirty="0"/>
          </a:p>
        </p:txBody>
      </p:sp>
      <p:sp>
        <p:nvSpPr>
          <p:cNvPr id="3" name="Rectangle 5"/>
          <p:cNvSpPr txBox="1">
            <a:spLocks noChangeArrowheads="1"/>
          </p:cNvSpPr>
          <p:nvPr/>
        </p:nvSpPr>
        <p:spPr bwMode="auto">
          <a:xfrm>
            <a:off x="990600" y="1504950"/>
            <a:ext cx="784860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prstTxWarp prst="textNoShape">
              <a:avLst/>
            </a:prstTxWarp>
          </a:bodyPr>
          <a:lstStyle/>
          <a:p>
            <a:pPr marL="457200" indent="-457200" eaLnBrk="1" hangingPunct="1">
              <a:spcBef>
                <a:spcPct val="100000"/>
              </a:spcBef>
              <a:buClr>
                <a:schemeClr val="folHlink"/>
              </a:buClr>
              <a:buFont typeface="Wingdings" pitchFamily="-101" charset="2"/>
              <a:buNone/>
            </a:pPr>
            <a:r>
              <a:rPr lang="en-US" sz="3200" dirty="0">
                <a:latin typeface="Tahoma" pitchFamily="-101" charset="0"/>
              </a:rPr>
              <a:t>	</a:t>
            </a:r>
            <a:r>
              <a:rPr lang="en-US" sz="3000" dirty="0">
                <a:latin typeface="Arial"/>
                <a:cs typeface="Arial"/>
              </a:rPr>
              <a:t>Cost of Attendance (COA)</a:t>
            </a:r>
          </a:p>
          <a:p>
            <a:pPr marL="457200" indent="-457200" eaLnBrk="1" hangingPunct="1">
              <a:spcBef>
                <a:spcPct val="100000"/>
              </a:spcBef>
              <a:buClr>
                <a:schemeClr val="folHlink"/>
              </a:buClr>
              <a:buFont typeface="Wingdings" pitchFamily="-101" charset="2"/>
              <a:buNone/>
            </a:pPr>
            <a:r>
              <a:rPr lang="en-US" sz="3000" dirty="0">
                <a:latin typeface="Arial"/>
                <a:cs typeface="Arial"/>
              </a:rPr>
              <a:t>– 	Expected Family Contribution (EFC)</a:t>
            </a:r>
          </a:p>
          <a:p>
            <a:pPr marL="457200" indent="-457200" eaLnBrk="1" hangingPunct="1">
              <a:spcBef>
                <a:spcPct val="100000"/>
              </a:spcBef>
              <a:buClr>
                <a:schemeClr val="folHlink"/>
              </a:buClr>
              <a:buFont typeface="Wingdings" pitchFamily="-101" charset="2"/>
              <a:buNone/>
            </a:pPr>
            <a:r>
              <a:rPr lang="en-US" sz="3000" dirty="0">
                <a:latin typeface="Arial"/>
                <a:cs typeface="Arial"/>
              </a:rPr>
              <a:t>= 	Financial Need</a:t>
            </a:r>
          </a:p>
        </p:txBody>
      </p:sp>
      <p:sp>
        <p:nvSpPr>
          <p:cNvPr id="10244" name="Line 6"/>
          <p:cNvSpPr>
            <a:spLocks noChangeShapeType="1"/>
          </p:cNvSpPr>
          <p:nvPr/>
        </p:nvSpPr>
        <p:spPr bwMode="auto">
          <a:xfrm>
            <a:off x="1371600" y="3105150"/>
            <a:ext cx="6400800" cy="0"/>
          </a:xfrm>
          <a:prstGeom prst="line">
            <a:avLst/>
          </a:prstGeom>
          <a:noFill/>
          <a:ln w="57150">
            <a:solidFill>
              <a:schemeClr val="tx1"/>
            </a:solidFill>
            <a:round/>
            <a:headEnd/>
            <a:tailEnd/>
          </a:ln>
        </p:spPr>
        <p:txBody>
          <a:bodyPr wrap="none" anchor="ctr">
            <a:prstTxWarp prst="textNoShape">
              <a:avLst/>
            </a:prstTxWarp>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Excelsior Scholarship?</a:t>
            </a:r>
          </a:p>
        </p:txBody>
      </p:sp>
      <p:sp>
        <p:nvSpPr>
          <p:cNvPr id="3" name="Content Placeholder 2"/>
          <p:cNvSpPr>
            <a:spLocks noGrp="1"/>
          </p:cNvSpPr>
          <p:nvPr>
            <p:ph idx="1"/>
          </p:nvPr>
        </p:nvSpPr>
        <p:spPr/>
        <p:txBody>
          <a:bodyPr>
            <a:normAutofit fontScale="92500" lnSpcReduction="20000"/>
          </a:bodyPr>
          <a:lstStyle/>
          <a:p>
            <a:r>
              <a:rPr lang="en-US" dirty="0"/>
              <a:t>Provides aid for eligible students to attend SUNY or CUNY tuition free</a:t>
            </a:r>
          </a:p>
          <a:p>
            <a:pPr lvl="1"/>
            <a:r>
              <a:rPr lang="en-US" dirty="0"/>
              <a:t>Less any other aid that already covers tuition</a:t>
            </a:r>
          </a:p>
          <a:p>
            <a:r>
              <a:rPr lang="en-US" dirty="0"/>
              <a:t>Applicants for the 2019-20 school year must have a combined federal adjusted gross income of $125,000 or less for tax year 2017 to qualify</a:t>
            </a:r>
          </a:p>
          <a:p>
            <a:r>
              <a:rPr lang="en-US" dirty="0"/>
              <a:t>Requires on-time degree complete and in-state residency during post-award period</a:t>
            </a:r>
          </a:p>
        </p:txBody>
      </p:sp>
    </p:spTree>
    <p:extLst>
      <p:ext uri="{BB962C8B-B14F-4D97-AF65-F5344CB8AC3E}">
        <p14:creationId xmlns:p14="http://schemas.microsoft.com/office/powerpoint/2010/main" val="891572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Tuition Payment Plans</a:t>
            </a:r>
          </a:p>
        </p:txBody>
      </p:sp>
      <p:sp>
        <p:nvSpPr>
          <p:cNvPr id="3" name="Content Placeholder 2"/>
          <p:cNvSpPr>
            <a:spLocks noGrp="1"/>
          </p:cNvSpPr>
          <p:nvPr>
            <p:ph idx="1"/>
          </p:nvPr>
        </p:nvSpPr>
        <p:spPr/>
        <p:txBody>
          <a:bodyPr>
            <a:normAutofit fontScale="92500"/>
          </a:bodyPr>
          <a:lstStyle/>
          <a:p>
            <a:r>
              <a:rPr lang="en-US" dirty="0"/>
              <a:t>Tuition payment plans are short-term (12 months or less) installment plans which split your college bills into equal monthly payments</a:t>
            </a:r>
          </a:p>
          <a:p>
            <a:pPr lvl="1"/>
            <a:r>
              <a:rPr lang="en-US" dirty="0"/>
              <a:t>Automatic debit or credit card payments</a:t>
            </a:r>
          </a:p>
          <a:p>
            <a:r>
              <a:rPr lang="en-US" dirty="0"/>
              <a:t>Many such plans are essentially interest-free, but some have fees or finance charges</a:t>
            </a:r>
          </a:p>
          <a:p>
            <a:pPr lvl="1"/>
            <a:r>
              <a:rPr lang="en-US" dirty="0"/>
              <a:t>In most cases the fees are less than $100.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Tax Benefits</a:t>
            </a:r>
            <a:endParaRPr lang="en-US" dirty="0"/>
          </a:p>
        </p:txBody>
      </p:sp>
      <p:sp>
        <p:nvSpPr>
          <p:cNvPr id="4" name="Content Placeholder 3"/>
          <p:cNvSpPr>
            <a:spLocks noGrp="1"/>
          </p:cNvSpPr>
          <p:nvPr>
            <p:ph idx="1"/>
          </p:nvPr>
        </p:nvSpPr>
        <p:spPr/>
        <p:txBody>
          <a:bodyPr>
            <a:normAutofit fontScale="92500" lnSpcReduction="20000"/>
          </a:bodyPr>
          <a:lstStyle/>
          <a:p>
            <a:r>
              <a:rPr lang="en-US" dirty="0"/>
              <a:t>Credits (reduces the amount of income tax you may have to pay)</a:t>
            </a:r>
          </a:p>
          <a:p>
            <a:pPr lvl="1"/>
            <a:r>
              <a:rPr lang="en-US" dirty="0"/>
              <a:t>American Opportunity Credit</a:t>
            </a:r>
          </a:p>
          <a:p>
            <a:pPr lvl="1"/>
            <a:r>
              <a:rPr lang="en-US" dirty="0"/>
              <a:t>Lifetime Learning Credit</a:t>
            </a:r>
          </a:p>
          <a:p>
            <a:r>
              <a:rPr lang="en-US" dirty="0"/>
              <a:t>Deductions (reduces the amount of your income that is subject to tax)</a:t>
            </a:r>
          </a:p>
          <a:p>
            <a:pPr lvl="1"/>
            <a:r>
              <a:rPr lang="en-US" dirty="0"/>
              <a:t>Tuition and Fees Deduction</a:t>
            </a:r>
          </a:p>
          <a:p>
            <a:pPr lvl="1"/>
            <a:r>
              <a:rPr lang="en-US" dirty="0"/>
              <a:t>Student Loan Interest Deduction</a:t>
            </a:r>
          </a:p>
        </p:txBody>
      </p:sp>
    </p:spTree>
    <p:extLst>
      <p:ext uri="{BB962C8B-B14F-4D97-AF65-F5344CB8AC3E}">
        <p14:creationId xmlns:p14="http://schemas.microsoft.com/office/powerpoint/2010/main" val="3284935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Should You </a:t>
            </a:r>
            <a:r>
              <a:rPr lang="en-US" dirty="0"/>
              <a:t>Withdraw </a:t>
            </a:r>
            <a:r>
              <a:rPr lang="en-US"/>
              <a:t>From Retirement</a:t>
            </a:r>
            <a:r>
              <a:rPr lang="en-US" dirty="0"/>
              <a:t>?</a:t>
            </a:r>
          </a:p>
        </p:txBody>
      </p:sp>
      <p:sp>
        <p:nvSpPr>
          <p:cNvPr id="6" name="Content Placeholder 5"/>
          <p:cNvSpPr>
            <a:spLocks noGrp="1"/>
          </p:cNvSpPr>
          <p:nvPr>
            <p:ph idx="1"/>
          </p:nvPr>
        </p:nvSpPr>
        <p:spPr/>
        <p:txBody>
          <a:bodyPr>
            <a:normAutofit lnSpcReduction="10000"/>
          </a:bodyPr>
          <a:lstStyle/>
          <a:p>
            <a:r>
              <a:rPr lang="en-US" dirty="0"/>
              <a:t>Most financial advisors do not recommend this</a:t>
            </a:r>
          </a:p>
          <a:p>
            <a:r>
              <a:rPr lang="en-US" dirty="0"/>
              <a:t>Check with your retirement plan administrator for details on tax penalties and how distributions will be taxed</a:t>
            </a:r>
          </a:p>
          <a:p>
            <a:r>
              <a:rPr lang="en-US" dirty="0"/>
              <a:t>Remember, there is financial aid for college, but not for retirement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idx="1"/>
          </p:nvPr>
        </p:nvSpPr>
        <p:spPr/>
        <p:txBody>
          <a:bodyPr>
            <a:normAutofit fontScale="70000" lnSpcReduction="20000"/>
          </a:bodyPr>
          <a:lstStyle/>
          <a:p>
            <a:pPr algn="ctr" eaLnBrk="1" hangingPunct="1">
              <a:lnSpc>
                <a:spcPct val="80000"/>
              </a:lnSpc>
            </a:pPr>
            <a:endParaRPr lang="en-US" sz="4400" dirty="0">
              <a:latin typeface="Arial" pitchFamily="-101" charset="0"/>
              <a:ea typeface="ＭＳ Ｐゴシック" pitchFamily="-101" charset="-128"/>
              <a:cs typeface="ＭＳ Ｐゴシック" pitchFamily="-101" charset="-128"/>
            </a:endParaRPr>
          </a:p>
          <a:p>
            <a:pPr algn="ctr">
              <a:lnSpc>
                <a:spcPct val="80000"/>
              </a:lnSpc>
              <a:buNone/>
            </a:pPr>
            <a:r>
              <a:rPr lang="en-US" sz="5760" dirty="0">
                <a:ea typeface="Tahoma" panose="020B0604030504040204" pitchFamily="34" charset="0"/>
              </a:rPr>
              <a:t>Questions?</a:t>
            </a:r>
          </a:p>
          <a:p>
            <a:pPr algn="ctr" eaLnBrk="1" hangingPunct="1">
              <a:lnSpc>
                <a:spcPct val="80000"/>
              </a:lnSpc>
              <a:buFont typeface="Zapf Dingbats" pitchFamily="-101" charset="2"/>
              <a:buNone/>
            </a:pPr>
            <a:endParaRPr lang="en-US" sz="3800" dirty="0">
              <a:ea typeface="Tahoma" panose="020B0604030504040204" pitchFamily="34" charset="0"/>
            </a:endParaRPr>
          </a:p>
          <a:p>
            <a:pPr algn="ctr" eaLnBrk="1" hangingPunct="1">
              <a:lnSpc>
                <a:spcPct val="80000"/>
              </a:lnSpc>
              <a:buFont typeface="Zapf Dingbats" pitchFamily="-101" charset="2"/>
              <a:buNone/>
            </a:pPr>
            <a:endParaRPr lang="en-US" dirty="0">
              <a:latin typeface="Tahoma" panose="020B0604030504040204" pitchFamily="34" charset="0"/>
              <a:ea typeface="Tahoma" panose="020B0604030504040204" pitchFamily="34" charset="0"/>
              <a:cs typeface="Tahoma" panose="020B0604030504040204" pitchFamily="34" charset="0"/>
            </a:endParaRPr>
          </a:p>
          <a:p>
            <a:pPr algn="ctr" eaLnBrk="1" hangingPunct="1">
              <a:lnSpc>
                <a:spcPct val="80000"/>
              </a:lnSpc>
              <a:buFont typeface="Zapf Dingbats" pitchFamily="-101" charset="2"/>
              <a:buNone/>
            </a:pPr>
            <a:r>
              <a:rPr lang="en-US" dirty="0">
                <a:latin typeface="Tahoma" panose="020B0604030504040204" pitchFamily="34" charset="0"/>
                <a:ea typeface="Tahoma" panose="020B0604030504040204" pitchFamily="34" charset="0"/>
                <a:cs typeface="Tahoma" panose="020B0604030504040204" pitchFamily="34" charset="0"/>
              </a:rPr>
              <a:t>NYS Higher Education Services Corporation</a:t>
            </a:r>
          </a:p>
          <a:p>
            <a:pPr algn="ctr" eaLnBrk="1" hangingPunct="1">
              <a:lnSpc>
                <a:spcPct val="80000"/>
              </a:lnSpc>
              <a:buFont typeface="Zapf Dingbats" pitchFamily="-101" charset="2"/>
              <a:buNone/>
            </a:pPr>
            <a:r>
              <a:rPr lang="en-US" dirty="0">
                <a:latin typeface="Tahoma" panose="020B0604030504040204" pitchFamily="34" charset="0"/>
                <a:ea typeface="Tahoma" panose="020B0604030504040204" pitchFamily="34" charset="0"/>
                <a:cs typeface="Tahoma" panose="020B0604030504040204" pitchFamily="34" charset="0"/>
              </a:rPr>
              <a:t>99 Washington Avenue</a:t>
            </a:r>
          </a:p>
          <a:p>
            <a:pPr algn="ctr" eaLnBrk="1" hangingPunct="1">
              <a:lnSpc>
                <a:spcPct val="80000"/>
              </a:lnSpc>
              <a:buFont typeface="Zapf Dingbats" pitchFamily="-101" charset="2"/>
              <a:buNone/>
            </a:pPr>
            <a:r>
              <a:rPr lang="en-US" dirty="0">
                <a:latin typeface="Tahoma" panose="020B0604030504040204" pitchFamily="34" charset="0"/>
                <a:ea typeface="Tahoma" panose="020B0604030504040204" pitchFamily="34" charset="0"/>
                <a:cs typeface="Tahoma" panose="020B0604030504040204" pitchFamily="34" charset="0"/>
              </a:rPr>
              <a:t>Albany, NY 12255</a:t>
            </a:r>
          </a:p>
          <a:p>
            <a:pPr algn="ctr" eaLnBrk="1" hangingPunct="1">
              <a:lnSpc>
                <a:spcPct val="80000"/>
              </a:lnSpc>
              <a:buFont typeface="Zapf Dingbats" pitchFamily="-101" charset="2"/>
              <a:buNone/>
            </a:pPr>
            <a:r>
              <a:rPr lang="en-US" dirty="0">
                <a:latin typeface="Tahoma" panose="020B0604030504040204" pitchFamily="34" charset="0"/>
                <a:ea typeface="Tahoma" panose="020B0604030504040204" pitchFamily="34" charset="0"/>
                <a:cs typeface="Tahoma" panose="020B0604030504040204" pitchFamily="34" charset="0"/>
              </a:rPr>
              <a:t>www.hesc.ny.gov</a:t>
            </a:r>
          </a:p>
          <a:p>
            <a:pPr algn="ctr" eaLnBrk="1" hangingPunct="1">
              <a:lnSpc>
                <a:spcPct val="80000"/>
              </a:lnSpc>
              <a:buFont typeface="Zapf Dingbats" pitchFamily="-101" charset="2"/>
              <a:buNone/>
            </a:pPr>
            <a:endParaRPr lang="en-US" dirty="0">
              <a:latin typeface="Tahoma" panose="020B0604030504040204" pitchFamily="34" charset="0"/>
              <a:ea typeface="Tahoma" panose="020B0604030504040204" pitchFamily="34" charset="0"/>
              <a:cs typeface="Tahoma" panose="020B0604030504040204" pitchFamily="34" charset="0"/>
            </a:endParaRPr>
          </a:p>
          <a:p>
            <a:pPr algn="ctr" eaLnBrk="1" hangingPunct="1">
              <a:lnSpc>
                <a:spcPct val="80000"/>
              </a:lnSpc>
              <a:buFont typeface="Zapf Dingbats" pitchFamily="-101" charset="2"/>
              <a:buNone/>
            </a:pPr>
            <a:r>
              <a:rPr lang="en-US" dirty="0">
                <a:latin typeface="Tahoma" panose="020B0604030504040204" pitchFamily="34" charset="0"/>
                <a:ea typeface="Tahoma" panose="020B0604030504040204" pitchFamily="34" charset="0"/>
                <a:cs typeface="Tahoma" panose="020B0604030504040204" pitchFamily="34" charset="0"/>
              </a:rPr>
              <a:t>1-888-NYSHESC (1-888-697-4372) </a:t>
            </a:r>
          </a:p>
          <a:p>
            <a:pPr algn="ctr" eaLnBrk="1" hangingPunct="1">
              <a:lnSpc>
                <a:spcPct val="80000"/>
              </a:lnSpc>
              <a:buFont typeface="Zapf Dingbats" pitchFamily="-101" charset="2"/>
              <a:buNone/>
            </a:pPr>
            <a:r>
              <a:rPr lang="en-US" sz="3200" dirty="0">
                <a:latin typeface="Arial" pitchFamily="-101" charset="0"/>
                <a:ea typeface="ＭＳ Ｐゴシック" pitchFamily="-101" charset="-128"/>
                <a:cs typeface="ＭＳ Ｐゴシック" pitchFamily="-101" charset="-128"/>
              </a:rPr>
              <a:t>		</a:t>
            </a:r>
          </a:p>
        </p:txBody>
      </p:sp>
    </p:spTree>
  </p:cSld>
  <p:clrMapOvr>
    <a:masterClrMapping/>
  </p:clrMapOvr>
</p:sld>
</file>

<file path=ppt/theme/theme1.xml><?xml version="1.0" encoding="utf-8"?>
<a:theme xmlns:a="http://schemas.openxmlformats.org/drawingml/2006/main" name="HESC Template 0114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ec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DE4E1FF2852C4AB94E009ECD2CE37F" ma:contentTypeVersion="0" ma:contentTypeDescription="Create a new document." ma:contentTypeScope="" ma:versionID="4af84c6e1c35c0f4028136cbe42903f6">
  <xsd:schema xmlns:xsd="http://www.w3.org/2001/XMLSchema" xmlns:xs="http://www.w3.org/2001/XMLSchema" xmlns:p="http://schemas.microsoft.com/office/2006/metadata/properties" targetNamespace="http://schemas.microsoft.com/office/2006/metadata/properties" ma:root="true" ma:fieldsID="d15787acf22db4e4c0ac8b858fca640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CC3A6F-0F26-48E9-9E06-A2EA97EC824A}">
  <ds:schemaRefs>
    <ds:schemaRef ds:uri="http://schemas.microsoft.com/office/2006/metadata/properties"/>
    <ds:schemaRef ds:uri="http://schemas.microsoft.com/office/2006/documentManagement/types"/>
    <ds:schemaRef ds:uri="http://schemas.microsoft.com/office/infopath/2007/PartnerControls"/>
    <ds:schemaRef ds:uri="http://purl.org/dc/terms/"/>
    <ds:schemaRef ds:uri="http://purl.org/dc/elements/1.1/"/>
    <ds:schemaRef ds:uri="http://purl.org/dc/dcmitype/"/>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9A236CA-FFC6-4E0A-B871-4DFE621DA893}">
  <ds:schemaRefs>
    <ds:schemaRef ds:uri="http://schemas.microsoft.com/sharepoint/v3/contenttype/forms"/>
  </ds:schemaRefs>
</ds:datastoreItem>
</file>

<file path=customXml/itemProps3.xml><?xml version="1.0" encoding="utf-8"?>
<ds:datastoreItem xmlns:ds="http://schemas.openxmlformats.org/officeDocument/2006/customXml" ds:itemID="{D752CB97-48AF-4901-B555-8290A3CE7B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HESC Template 011415</Template>
  <TotalTime>4254</TotalTime>
  <Words>3508</Words>
  <Application>Microsoft Office PowerPoint</Application>
  <PresentationFormat>On-screen Show (16:9)</PresentationFormat>
  <Paragraphs>295</Paragraphs>
  <Slides>32</Slides>
  <Notes>22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32</vt:i4>
      </vt:variant>
    </vt:vector>
  </HeadingPairs>
  <TitlesOfParts>
    <vt:vector size="42" baseType="lpstr">
      <vt:lpstr>Arial</vt:lpstr>
      <vt:lpstr>Calibri</vt:lpstr>
      <vt:lpstr>Tahoma</vt:lpstr>
      <vt:lpstr>Times</vt:lpstr>
      <vt:lpstr>Wingdings</vt:lpstr>
      <vt:lpstr>Zapf Dingbats</vt:lpstr>
      <vt:lpstr>HESC Template 011415</vt:lpstr>
      <vt:lpstr>Section Master</vt:lpstr>
      <vt:lpstr>2_Custom Design</vt:lpstr>
      <vt:lpstr>1_Section Master</vt:lpstr>
      <vt:lpstr>PowerPoint Presentation</vt:lpstr>
      <vt:lpstr>Planning for College Education</vt:lpstr>
      <vt:lpstr>College Costs Continue to Rise</vt:lpstr>
      <vt:lpstr>Average Annual Percentage Increase in Published Prices 1987-88 to 2017-18</vt:lpstr>
      <vt:lpstr>Average Tuition &amp; Fees by Sector 1987-2018</vt:lpstr>
      <vt:lpstr>Average Cost of Attendance, 2017-18</vt:lpstr>
      <vt:lpstr>Start Planning</vt:lpstr>
      <vt:lpstr>Information to Consider in Your Plan</vt:lpstr>
      <vt:lpstr>Savings Options</vt:lpstr>
      <vt:lpstr>529 College Savings Plan</vt:lpstr>
      <vt:lpstr>Pre-paid Tuition Plans (State or Private)</vt:lpstr>
      <vt:lpstr>Coverdell Education Savings Account (ESA)</vt:lpstr>
      <vt:lpstr>Custodial Account (UGMA/UTMA)</vt:lpstr>
      <vt:lpstr>What About the Impact on Financial Aid?</vt:lpstr>
      <vt:lpstr>Help With Setting Savings Goal</vt:lpstr>
      <vt:lpstr>Important to Know: The EFC</vt:lpstr>
      <vt:lpstr>The FAFSA4Caster on FAFSA.gov</vt:lpstr>
      <vt:lpstr>Use Net Price Calculators</vt:lpstr>
      <vt:lpstr>College Savings Plan Network</vt:lpstr>
      <vt:lpstr>SavingforCollege.com</vt:lpstr>
      <vt:lpstr>Other Ways to Finance College</vt:lpstr>
      <vt:lpstr>What is Financial Aid?</vt:lpstr>
      <vt:lpstr>Sources of Financial Aid</vt:lpstr>
      <vt:lpstr>Different Types of Aid</vt:lpstr>
      <vt:lpstr>What is the FAFSA?</vt:lpstr>
      <vt:lpstr>What is the CSS Profile?</vt:lpstr>
      <vt:lpstr>How Financial Need is Determined</vt:lpstr>
      <vt:lpstr>What is the Excelsior Scholarship?</vt:lpstr>
      <vt:lpstr>Tuition Payment Plans</vt:lpstr>
      <vt:lpstr>Tax Benefits</vt:lpstr>
      <vt:lpstr>Should You Withdraw From Retirement?</vt:lpstr>
      <vt:lpstr>PowerPoint Presentation</vt:lpstr>
    </vt:vector>
  </TitlesOfParts>
  <Company>NYSHESC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Doyle, Anne</dc:creator>
  <cp:lastModifiedBy>Philip Kavanagh</cp:lastModifiedBy>
  <cp:revision>222</cp:revision>
  <cp:lastPrinted>2016-06-07T13:39:56Z</cp:lastPrinted>
  <dcterms:created xsi:type="dcterms:W3CDTF">2018-04-12T21:20:25Z</dcterms:created>
  <dcterms:modified xsi:type="dcterms:W3CDTF">2022-08-26T14:34:42Z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0x01010007DE4E1FF2852C4AB94E009ECD2CE37F</vt:lpwstr>
  </property>
</Properties>
</file>