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0"/>
  </p:notesMasterIdLst>
  <p:handoutMasterIdLst>
    <p:handoutMasterId r:id="rId21"/>
  </p:handoutMasterIdLst>
  <p:sldIdLst>
    <p:sldId id="256" r:id="rId5"/>
    <p:sldId id="265" r:id="rId6"/>
    <p:sldId id="258" r:id="rId7"/>
    <p:sldId id="259" r:id="rId8"/>
    <p:sldId id="260" r:id="rId9"/>
    <p:sldId id="261" r:id="rId10"/>
    <p:sldId id="262" r:id="rId11"/>
    <p:sldId id="263" r:id="rId12"/>
    <p:sldId id="264" r:id="rId13"/>
    <p:sldId id="257" r:id="rId14"/>
    <p:sldId id="266" r:id="rId15"/>
    <p:sldId id="267" r:id="rId16"/>
    <p:sldId id="268" r:id="rId17"/>
    <p:sldId id="269" r:id="rId18"/>
    <p:sldId id="27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210035-D397-9E04-0CE8-7688D7E26703}" v="406" dt="2021-10-12T16:15:59.519"/>
    <p1510:client id="{49D3BAFE-DDF3-38FD-8393-8690FF9A514F}" v="45" dt="2021-10-12T16:48:48.1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p:cViewPr varScale="1">
        <p:scale>
          <a:sx n="87" d="100"/>
          <a:sy n="87" d="100"/>
        </p:scale>
        <p:origin x="90" y="582"/>
      </p:cViewPr>
      <p:guideLst/>
    </p:cSldViewPr>
  </p:slideViewPr>
  <p:notesTextViewPr>
    <p:cViewPr>
      <p:scale>
        <a:sx n="1" d="1"/>
        <a:sy n="1" d="1"/>
      </p:scale>
      <p:origin x="0" y="0"/>
    </p:cViewPr>
  </p:notesText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3A3F53-662D-40C0-B476-18082C01D1FC}"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EB3E6105-806B-47BF-AB4B-75F1E45EDB5A}">
      <dgm:prSet/>
      <dgm:spPr/>
      <dgm:t>
        <a:bodyPr/>
        <a:lstStyle/>
        <a:p>
          <a:r>
            <a:rPr lang="en-US"/>
            <a:t>Emotion Mind: What I feel to be</a:t>
          </a:r>
        </a:p>
      </dgm:t>
    </dgm:pt>
    <dgm:pt modelId="{BE320E63-ACD6-48A6-893C-891B3C386AA1}" type="parTrans" cxnId="{0AA0FE74-9845-444B-9162-D32D89D9EF77}">
      <dgm:prSet/>
      <dgm:spPr/>
      <dgm:t>
        <a:bodyPr/>
        <a:lstStyle/>
        <a:p>
          <a:endParaRPr lang="en-US"/>
        </a:p>
      </dgm:t>
    </dgm:pt>
    <dgm:pt modelId="{454449AB-1201-4DA1-8C47-386C771EE0B0}" type="sibTrans" cxnId="{0AA0FE74-9845-444B-9162-D32D89D9EF77}">
      <dgm:prSet/>
      <dgm:spPr/>
      <dgm:t>
        <a:bodyPr/>
        <a:lstStyle/>
        <a:p>
          <a:endParaRPr lang="en-US"/>
        </a:p>
      </dgm:t>
    </dgm:pt>
    <dgm:pt modelId="{2F4E073B-BD51-470A-A9FC-9C3460E14616}">
      <dgm:prSet/>
      <dgm:spPr/>
      <dgm:t>
        <a:bodyPr/>
        <a:lstStyle/>
        <a:p>
          <a:r>
            <a:rPr lang="en-US"/>
            <a:t>Reasonable Mind: What I think to be</a:t>
          </a:r>
        </a:p>
      </dgm:t>
    </dgm:pt>
    <dgm:pt modelId="{196EE077-4601-4A6E-B832-4138ABBD707C}" type="parTrans" cxnId="{7E256B05-3F42-4AFB-88F1-33AFC96EF4D0}">
      <dgm:prSet/>
      <dgm:spPr/>
      <dgm:t>
        <a:bodyPr/>
        <a:lstStyle/>
        <a:p>
          <a:endParaRPr lang="en-US"/>
        </a:p>
      </dgm:t>
    </dgm:pt>
    <dgm:pt modelId="{AE015F4A-988A-41A0-9BC9-B42FE9815479}" type="sibTrans" cxnId="{7E256B05-3F42-4AFB-88F1-33AFC96EF4D0}">
      <dgm:prSet/>
      <dgm:spPr/>
      <dgm:t>
        <a:bodyPr/>
        <a:lstStyle/>
        <a:p>
          <a:endParaRPr lang="en-US"/>
        </a:p>
      </dgm:t>
    </dgm:pt>
    <dgm:pt modelId="{8973C3C4-9E66-4534-AA6A-B90DED2F1A41}">
      <dgm:prSet/>
      <dgm:spPr/>
      <dgm:t>
        <a:bodyPr/>
        <a:lstStyle/>
        <a:p>
          <a:r>
            <a:rPr lang="en-US"/>
            <a:t>Wisemind: What I know to be</a:t>
          </a:r>
        </a:p>
      </dgm:t>
    </dgm:pt>
    <dgm:pt modelId="{31EFB959-561A-46F7-9A65-B5F3657FE06E}" type="parTrans" cxnId="{F9C7F28D-A9A5-44A3-8009-83AEEB07B596}">
      <dgm:prSet/>
      <dgm:spPr/>
      <dgm:t>
        <a:bodyPr/>
        <a:lstStyle/>
        <a:p>
          <a:endParaRPr lang="en-US"/>
        </a:p>
      </dgm:t>
    </dgm:pt>
    <dgm:pt modelId="{FDCC9271-C172-4CA4-A352-D3BECA7B0FBB}" type="sibTrans" cxnId="{F9C7F28D-A9A5-44A3-8009-83AEEB07B596}">
      <dgm:prSet/>
      <dgm:spPr/>
      <dgm:t>
        <a:bodyPr/>
        <a:lstStyle/>
        <a:p>
          <a:endParaRPr lang="en-US"/>
        </a:p>
      </dgm:t>
    </dgm:pt>
    <dgm:pt modelId="{572A2062-18C5-4C36-80C8-B9B34FE77BB2}">
      <dgm:prSet/>
      <dgm:spPr/>
      <dgm:t>
        <a:bodyPr/>
        <a:lstStyle/>
        <a:p>
          <a:r>
            <a:rPr lang="en-US"/>
            <a:t>*The what &amp; how skills = get us to wisemind*</a:t>
          </a:r>
        </a:p>
      </dgm:t>
    </dgm:pt>
    <dgm:pt modelId="{332DD7D8-D18E-4246-B953-5F02565D96CD}" type="parTrans" cxnId="{B0E3D175-1E4F-4893-85F2-DC4382B24C1F}">
      <dgm:prSet/>
      <dgm:spPr/>
      <dgm:t>
        <a:bodyPr/>
        <a:lstStyle/>
        <a:p>
          <a:endParaRPr lang="en-US"/>
        </a:p>
      </dgm:t>
    </dgm:pt>
    <dgm:pt modelId="{3D3614F3-5C37-4E19-B570-D75527BC30FB}" type="sibTrans" cxnId="{B0E3D175-1E4F-4893-85F2-DC4382B24C1F}">
      <dgm:prSet/>
      <dgm:spPr/>
      <dgm:t>
        <a:bodyPr/>
        <a:lstStyle/>
        <a:p>
          <a:endParaRPr lang="en-US"/>
        </a:p>
      </dgm:t>
    </dgm:pt>
    <dgm:pt modelId="{CDFF2541-311A-4C54-AA96-CDA3490245F2}" type="pres">
      <dgm:prSet presAssocID="{283A3F53-662D-40C0-B476-18082C01D1FC}" presName="hierChild1" presStyleCnt="0">
        <dgm:presLayoutVars>
          <dgm:chPref val="1"/>
          <dgm:dir/>
          <dgm:animOne val="branch"/>
          <dgm:animLvl val="lvl"/>
          <dgm:resizeHandles/>
        </dgm:presLayoutVars>
      </dgm:prSet>
      <dgm:spPr/>
    </dgm:pt>
    <dgm:pt modelId="{706FC95D-2F32-43DA-B7D0-7432CE44411E}" type="pres">
      <dgm:prSet presAssocID="{EB3E6105-806B-47BF-AB4B-75F1E45EDB5A}" presName="hierRoot1" presStyleCnt="0"/>
      <dgm:spPr/>
    </dgm:pt>
    <dgm:pt modelId="{7A72C846-4BE7-46B5-83DF-79B0337A2F16}" type="pres">
      <dgm:prSet presAssocID="{EB3E6105-806B-47BF-AB4B-75F1E45EDB5A}" presName="composite" presStyleCnt="0"/>
      <dgm:spPr/>
    </dgm:pt>
    <dgm:pt modelId="{9AB4A66E-3E71-4A94-8F88-AD6CA7B7D07C}" type="pres">
      <dgm:prSet presAssocID="{EB3E6105-806B-47BF-AB4B-75F1E45EDB5A}" presName="background" presStyleLbl="node0" presStyleIdx="0" presStyleCnt="4"/>
      <dgm:spPr/>
    </dgm:pt>
    <dgm:pt modelId="{1D349784-E118-410C-B7C5-C8E0C371C828}" type="pres">
      <dgm:prSet presAssocID="{EB3E6105-806B-47BF-AB4B-75F1E45EDB5A}" presName="text" presStyleLbl="fgAcc0" presStyleIdx="0" presStyleCnt="4">
        <dgm:presLayoutVars>
          <dgm:chPref val="3"/>
        </dgm:presLayoutVars>
      </dgm:prSet>
      <dgm:spPr/>
    </dgm:pt>
    <dgm:pt modelId="{BBC49364-3C07-41A6-953F-E638B5729712}" type="pres">
      <dgm:prSet presAssocID="{EB3E6105-806B-47BF-AB4B-75F1E45EDB5A}" presName="hierChild2" presStyleCnt="0"/>
      <dgm:spPr/>
    </dgm:pt>
    <dgm:pt modelId="{3ED2C185-C699-46D8-A6C8-C41E4C060302}" type="pres">
      <dgm:prSet presAssocID="{2F4E073B-BD51-470A-A9FC-9C3460E14616}" presName="hierRoot1" presStyleCnt="0"/>
      <dgm:spPr/>
    </dgm:pt>
    <dgm:pt modelId="{728C7ED0-B34D-45AF-B694-03DE76236C73}" type="pres">
      <dgm:prSet presAssocID="{2F4E073B-BD51-470A-A9FC-9C3460E14616}" presName="composite" presStyleCnt="0"/>
      <dgm:spPr/>
    </dgm:pt>
    <dgm:pt modelId="{E734C00E-7F4C-4293-8701-3124107E1501}" type="pres">
      <dgm:prSet presAssocID="{2F4E073B-BD51-470A-A9FC-9C3460E14616}" presName="background" presStyleLbl="node0" presStyleIdx="1" presStyleCnt="4"/>
      <dgm:spPr/>
    </dgm:pt>
    <dgm:pt modelId="{7F33FE3D-B3BF-4CE8-ACFE-4FFA0274119E}" type="pres">
      <dgm:prSet presAssocID="{2F4E073B-BD51-470A-A9FC-9C3460E14616}" presName="text" presStyleLbl="fgAcc0" presStyleIdx="1" presStyleCnt="4">
        <dgm:presLayoutVars>
          <dgm:chPref val="3"/>
        </dgm:presLayoutVars>
      </dgm:prSet>
      <dgm:spPr/>
    </dgm:pt>
    <dgm:pt modelId="{44FB7877-F2E4-4DAE-B208-627B05B35BD5}" type="pres">
      <dgm:prSet presAssocID="{2F4E073B-BD51-470A-A9FC-9C3460E14616}" presName="hierChild2" presStyleCnt="0"/>
      <dgm:spPr/>
    </dgm:pt>
    <dgm:pt modelId="{5249C021-3EA3-4F00-8BBB-CF4CC82DA6B6}" type="pres">
      <dgm:prSet presAssocID="{8973C3C4-9E66-4534-AA6A-B90DED2F1A41}" presName="hierRoot1" presStyleCnt="0"/>
      <dgm:spPr/>
    </dgm:pt>
    <dgm:pt modelId="{1DF96DE6-C91F-4542-B427-DC6329C7643A}" type="pres">
      <dgm:prSet presAssocID="{8973C3C4-9E66-4534-AA6A-B90DED2F1A41}" presName="composite" presStyleCnt="0"/>
      <dgm:spPr/>
    </dgm:pt>
    <dgm:pt modelId="{21547E84-0A9B-4919-AE1E-8F3EBB87137F}" type="pres">
      <dgm:prSet presAssocID="{8973C3C4-9E66-4534-AA6A-B90DED2F1A41}" presName="background" presStyleLbl="node0" presStyleIdx="2" presStyleCnt="4"/>
      <dgm:spPr/>
    </dgm:pt>
    <dgm:pt modelId="{F206EBA1-3666-43B2-AE6F-AD34F6B89D9C}" type="pres">
      <dgm:prSet presAssocID="{8973C3C4-9E66-4534-AA6A-B90DED2F1A41}" presName="text" presStyleLbl="fgAcc0" presStyleIdx="2" presStyleCnt="4">
        <dgm:presLayoutVars>
          <dgm:chPref val="3"/>
        </dgm:presLayoutVars>
      </dgm:prSet>
      <dgm:spPr/>
    </dgm:pt>
    <dgm:pt modelId="{543E1993-5A87-40DC-B59C-C9BDA8F82E35}" type="pres">
      <dgm:prSet presAssocID="{8973C3C4-9E66-4534-AA6A-B90DED2F1A41}" presName="hierChild2" presStyleCnt="0"/>
      <dgm:spPr/>
    </dgm:pt>
    <dgm:pt modelId="{13305520-DAD3-47CB-9A46-0BA8C1526333}" type="pres">
      <dgm:prSet presAssocID="{572A2062-18C5-4C36-80C8-B9B34FE77BB2}" presName="hierRoot1" presStyleCnt="0"/>
      <dgm:spPr/>
    </dgm:pt>
    <dgm:pt modelId="{449D353B-3BBF-431C-96BE-E02212B19749}" type="pres">
      <dgm:prSet presAssocID="{572A2062-18C5-4C36-80C8-B9B34FE77BB2}" presName="composite" presStyleCnt="0"/>
      <dgm:spPr/>
    </dgm:pt>
    <dgm:pt modelId="{D24A546C-C284-4F24-B063-2876D13CDCE5}" type="pres">
      <dgm:prSet presAssocID="{572A2062-18C5-4C36-80C8-B9B34FE77BB2}" presName="background" presStyleLbl="node0" presStyleIdx="3" presStyleCnt="4"/>
      <dgm:spPr/>
    </dgm:pt>
    <dgm:pt modelId="{8DB54FFC-A409-44B1-B024-5FF450B0E984}" type="pres">
      <dgm:prSet presAssocID="{572A2062-18C5-4C36-80C8-B9B34FE77BB2}" presName="text" presStyleLbl="fgAcc0" presStyleIdx="3" presStyleCnt="4">
        <dgm:presLayoutVars>
          <dgm:chPref val="3"/>
        </dgm:presLayoutVars>
      </dgm:prSet>
      <dgm:spPr/>
    </dgm:pt>
    <dgm:pt modelId="{D84A6C83-7D44-43BF-8620-2201BE11E727}" type="pres">
      <dgm:prSet presAssocID="{572A2062-18C5-4C36-80C8-B9B34FE77BB2}" presName="hierChild2" presStyleCnt="0"/>
      <dgm:spPr/>
    </dgm:pt>
  </dgm:ptLst>
  <dgm:cxnLst>
    <dgm:cxn modelId="{7E256B05-3F42-4AFB-88F1-33AFC96EF4D0}" srcId="{283A3F53-662D-40C0-B476-18082C01D1FC}" destId="{2F4E073B-BD51-470A-A9FC-9C3460E14616}" srcOrd="1" destOrd="0" parTransId="{196EE077-4601-4A6E-B832-4138ABBD707C}" sibTransId="{AE015F4A-988A-41A0-9BC9-B42FE9815479}"/>
    <dgm:cxn modelId="{197E1F3A-8860-4B39-A792-6B9B171F2B35}" type="presOf" srcId="{283A3F53-662D-40C0-B476-18082C01D1FC}" destId="{CDFF2541-311A-4C54-AA96-CDA3490245F2}" srcOrd="0" destOrd="0" presId="urn:microsoft.com/office/officeart/2005/8/layout/hierarchy1"/>
    <dgm:cxn modelId="{54F5213B-1C72-475C-BE5B-1A0D2273473E}" type="presOf" srcId="{572A2062-18C5-4C36-80C8-B9B34FE77BB2}" destId="{8DB54FFC-A409-44B1-B024-5FF450B0E984}" srcOrd="0" destOrd="0" presId="urn:microsoft.com/office/officeart/2005/8/layout/hierarchy1"/>
    <dgm:cxn modelId="{AE41BE3C-4AFA-46E1-B2FD-1CCAC74AC307}" type="presOf" srcId="{2F4E073B-BD51-470A-A9FC-9C3460E14616}" destId="{7F33FE3D-B3BF-4CE8-ACFE-4FFA0274119E}" srcOrd="0" destOrd="0" presId="urn:microsoft.com/office/officeart/2005/8/layout/hierarchy1"/>
    <dgm:cxn modelId="{0AA0FE74-9845-444B-9162-D32D89D9EF77}" srcId="{283A3F53-662D-40C0-B476-18082C01D1FC}" destId="{EB3E6105-806B-47BF-AB4B-75F1E45EDB5A}" srcOrd="0" destOrd="0" parTransId="{BE320E63-ACD6-48A6-893C-891B3C386AA1}" sibTransId="{454449AB-1201-4DA1-8C47-386C771EE0B0}"/>
    <dgm:cxn modelId="{B0E3D175-1E4F-4893-85F2-DC4382B24C1F}" srcId="{283A3F53-662D-40C0-B476-18082C01D1FC}" destId="{572A2062-18C5-4C36-80C8-B9B34FE77BB2}" srcOrd="3" destOrd="0" parTransId="{332DD7D8-D18E-4246-B953-5F02565D96CD}" sibTransId="{3D3614F3-5C37-4E19-B570-D75527BC30FB}"/>
    <dgm:cxn modelId="{F9C7F28D-A9A5-44A3-8009-83AEEB07B596}" srcId="{283A3F53-662D-40C0-B476-18082C01D1FC}" destId="{8973C3C4-9E66-4534-AA6A-B90DED2F1A41}" srcOrd="2" destOrd="0" parTransId="{31EFB959-561A-46F7-9A65-B5F3657FE06E}" sibTransId="{FDCC9271-C172-4CA4-A352-D3BECA7B0FBB}"/>
    <dgm:cxn modelId="{825C02BC-77F6-4A26-B02E-23E70F9FA79D}" type="presOf" srcId="{8973C3C4-9E66-4534-AA6A-B90DED2F1A41}" destId="{F206EBA1-3666-43B2-AE6F-AD34F6B89D9C}" srcOrd="0" destOrd="0" presId="urn:microsoft.com/office/officeart/2005/8/layout/hierarchy1"/>
    <dgm:cxn modelId="{32A74BFD-0EB0-4FE7-9DB6-96A236AE2FDD}" type="presOf" srcId="{EB3E6105-806B-47BF-AB4B-75F1E45EDB5A}" destId="{1D349784-E118-410C-B7C5-C8E0C371C828}" srcOrd="0" destOrd="0" presId="urn:microsoft.com/office/officeart/2005/8/layout/hierarchy1"/>
    <dgm:cxn modelId="{0E74FCFE-4171-482D-857D-191699ABC236}" type="presParOf" srcId="{CDFF2541-311A-4C54-AA96-CDA3490245F2}" destId="{706FC95D-2F32-43DA-B7D0-7432CE44411E}" srcOrd="0" destOrd="0" presId="urn:microsoft.com/office/officeart/2005/8/layout/hierarchy1"/>
    <dgm:cxn modelId="{63FF3EFA-1B7C-4374-9DC7-2DAE750CF9E9}" type="presParOf" srcId="{706FC95D-2F32-43DA-B7D0-7432CE44411E}" destId="{7A72C846-4BE7-46B5-83DF-79B0337A2F16}" srcOrd="0" destOrd="0" presId="urn:microsoft.com/office/officeart/2005/8/layout/hierarchy1"/>
    <dgm:cxn modelId="{50A7179F-ED1F-492D-90B2-B607123F6206}" type="presParOf" srcId="{7A72C846-4BE7-46B5-83DF-79B0337A2F16}" destId="{9AB4A66E-3E71-4A94-8F88-AD6CA7B7D07C}" srcOrd="0" destOrd="0" presId="urn:microsoft.com/office/officeart/2005/8/layout/hierarchy1"/>
    <dgm:cxn modelId="{8584D274-E8F6-45DD-94C7-3EAEEFDB5EF1}" type="presParOf" srcId="{7A72C846-4BE7-46B5-83DF-79B0337A2F16}" destId="{1D349784-E118-410C-B7C5-C8E0C371C828}" srcOrd="1" destOrd="0" presId="urn:microsoft.com/office/officeart/2005/8/layout/hierarchy1"/>
    <dgm:cxn modelId="{78B983F9-A137-448F-B332-930F509FA3C4}" type="presParOf" srcId="{706FC95D-2F32-43DA-B7D0-7432CE44411E}" destId="{BBC49364-3C07-41A6-953F-E638B5729712}" srcOrd="1" destOrd="0" presId="urn:microsoft.com/office/officeart/2005/8/layout/hierarchy1"/>
    <dgm:cxn modelId="{40BCC9A2-8238-40FC-8909-845D8D6647BF}" type="presParOf" srcId="{CDFF2541-311A-4C54-AA96-CDA3490245F2}" destId="{3ED2C185-C699-46D8-A6C8-C41E4C060302}" srcOrd="1" destOrd="0" presId="urn:microsoft.com/office/officeart/2005/8/layout/hierarchy1"/>
    <dgm:cxn modelId="{54AB479D-08EB-4939-903A-0EC60E0566EF}" type="presParOf" srcId="{3ED2C185-C699-46D8-A6C8-C41E4C060302}" destId="{728C7ED0-B34D-45AF-B694-03DE76236C73}" srcOrd="0" destOrd="0" presId="urn:microsoft.com/office/officeart/2005/8/layout/hierarchy1"/>
    <dgm:cxn modelId="{03BA3AC7-4F2D-4DED-A507-59CA2C2EBDEF}" type="presParOf" srcId="{728C7ED0-B34D-45AF-B694-03DE76236C73}" destId="{E734C00E-7F4C-4293-8701-3124107E1501}" srcOrd="0" destOrd="0" presId="urn:microsoft.com/office/officeart/2005/8/layout/hierarchy1"/>
    <dgm:cxn modelId="{92C09CE7-9B64-4F0A-B45D-07ED660A8107}" type="presParOf" srcId="{728C7ED0-B34D-45AF-B694-03DE76236C73}" destId="{7F33FE3D-B3BF-4CE8-ACFE-4FFA0274119E}" srcOrd="1" destOrd="0" presId="urn:microsoft.com/office/officeart/2005/8/layout/hierarchy1"/>
    <dgm:cxn modelId="{3780412E-8D4F-4A3C-A2C7-3C4E70AEBA09}" type="presParOf" srcId="{3ED2C185-C699-46D8-A6C8-C41E4C060302}" destId="{44FB7877-F2E4-4DAE-B208-627B05B35BD5}" srcOrd="1" destOrd="0" presId="urn:microsoft.com/office/officeart/2005/8/layout/hierarchy1"/>
    <dgm:cxn modelId="{C0BD3D16-F8EA-4D09-B491-4D00BD8B83AD}" type="presParOf" srcId="{CDFF2541-311A-4C54-AA96-CDA3490245F2}" destId="{5249C021-3EA3-4F00-8BBB-CF4CC82DA6B6}" srcOrd="2" destOrd="0" presId="urn:microsoft.com/office/officeart/2005/8/layout/hierarchy1"/>
    <dgm:cxn modelId="{3F0A37C9-499B-4BD4-8B4B-8BA16167F7B9}" type="presParOf" srcId="{5249C021-3EA3-4F00-8BBB-CF4CC82DA6B6}" destId="{1DF96DE6-C91F-4542-B427-DC6329C7643A}" srcOrd="0" destOrd="0" presId="urn:microsoft.com/office/officeart/2005/8/layout/hierarchy1"/>
    <dgm:cxn modelId="{561EA17A-8F23-4F03-9ECA-58412B71A815}" type="presParOf" srcId="{1DF96DE6-C91F-4542-B427-DC6329C7643A}" destId="{21547E84-0A9B-4919-AE1E-8F3EBB87137F}" srcOrd="0" destOrd="0" presId="urn:microsoft.com/office/officeart/2005/8/layout/hierarchy1"/>
    <dgm:cxn modelId="{C9537A12-6827-4A84-8264-117024D7E233}" type="presParOf" srcId="{1DF96DE6-C91F-4542-B427-DC6329C7643A}" destId="{F206EBA1-3666-43B2-AE6F-AD34F6B89D9C}" srcOrd="1" destOrd="0" presId="urn:microsoft.com/office/officeart/2005/8/layout/hierarchy1"/>
    <dgm:cxn modelId="{F696B43C-BC35-40A0-8235-F3B9E1E8936C}" type="presParOf" srcId="{5249C021-3EA3-4F00-8BBB-CF4CC82DA6B6}" destId="{543E1993-5A87-40DC-B59C-C9BDA8F82E35}" srcOrd="1" destOrd="0" presId="urn:microsoft.com/office/officeart/2005/8/layout/hierarchy1"/>
    <dgm:cxn modelId="{F087D3B1-C1A6-46C3-946B-BD2374F5B426}" type="presParOf" srcId="{CDFF2541-311A-4C54-AA96-CDA3490245F2}" destId="{13305520-DAD3-47CB-9A46-0BA8C1526333}" srcOrd="3" destOrd="0" presId="urn:microsoft.com/office/officeart/2005/8/layout/hierarchy1"/>
    <dgm:cxn modelId="{2671E732-BC4A-4DAD-B2A0-E447033DF3CC}" type="presParOf" srcId="{13305520-DAD3-47CB-9A46-0BA8C1526333}" destId="{449D353B-3BBF-431C-96BE-E02212B19749}" srcOrd="0" destOrd="0" presId="urn:microsoft.com/office/officeart/2005/8/layout/hierarchy1"/>
    <dgm:cxn modelId="{A6E72D3B-41DC-417E-B35C-75BDC99F00A7}" type="presParOf" srcId="{449D353B-3BBF-431C-96BE-E02212B19749}" destId="{D24A546C-C284-4F24-B063-2876D13CDCE5}" srcOrd="0" destOrd="0" presId="urn:microsoft.com/office/officeart/2005/8/layout/hierarchy1"/>
    <dgm:cxn modelId="{E2CB90B3-5F2F-48DB-931A-3C772CBBDD1B}" type="presParOf" srcId="{449D353B-3BBF-431C-96BE-E02212B19749}" destId="{8DB54FFC-A409-44B1-B024-5FF450B0E984}" srcOrd="1" destOrd="0" presId="urn:microsoft.com/office/officeart/2005/8/layout/hierarchy1"/>
    <dgm:cxn modelId="{007723FF-D615-455D-AAE0-9B7F96CCB0AD}" type="presParOf" srcId="{13305520-DAD3-47CB-9A46-0BA8C1526333}" destId="{D84A6C83-7D44-43BF-8620-2201BE11E72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9D58C6-3501-44C0-BF15-2EFA4A6D505A}" type="doc">
      <dgm:prSet loTypeId="urn:microsoft.com/office/officeart/2005/8/layout/hierarchy1" loCatId="hierarchy" qsTypeId="urn:microsoft.com/office/officeart/2005/8/quickstyle/simple2" qsCatId="simple" csTypeId="urn:microsoft.com/office/officeart/2005/8/colors/accent1_2" csCatId="accent1"/>
      <dgm:spPr/>
      <dgm:t>
        <a:bodyPr/>
        <a:lstStyle/>
        <a:p>
          <a:endParaRPr lang="en-US"/>
        </a:p>
      </dgm:t>
    </dgm:pt>
    <dgm:pt modelId="{7D6902BB-D1D1-48C8-8ED9-CD307DC93690}">
      <dgm:prSet/>
      <dgm:spPr/>
      <dgm:t>
        <a:bodyPr/>
        <a:lstStyle/>
        <a:p>
          <a:r>
            <a:rPr lang="en-US"/>
            <a:t>The way to observe, describe, or participate mindfully is to take a nonjudgemental stance.  In other words do not judge anything as good or bad, as valuable or not valuable, as worthwhile or worthless, as how things should or should not be.  </a:t>
          </a:r>
        </a:p>
      </dgm:t>
    </dgm:pt>
    <dgm:pt modelId="{B198C4A9-3D25-4E9C-81D7-B09383B2A530}" type="parTrans" cxnId="{40C55EC5-EAD2-471D-907A-683B6FECB100}">
      <dgm:prSet/>
      <dgm:spPr/>
      <dgm:t>
        <a:bodyPr/>
        <a:lstStyle/>
        <a:p>
          <a:endParaRPr lang="en-US"/>
        </a:p>
      </dgm:t>
    </dgm:pt>
    <dgm:pt modelId="{AE5FD98F-DE97-4C0A-92C9-BBAE3AE72321}" type="sibTrans" cxnId="{40C55EC5-EAD2-471D-907A-683B6FECB100}">
      <dgm:prSet/>
      <dgm:spPr/>
      <dgm:t>
        <a:bodyPr/>
        <a:lstStyle/>
        <a:p>
          <a:endParaRPr lang="en-US"/>
        </a:p>
      </dgm:t>
    </dgm:pt>
    <dgm:pt modelId="{97100933-F390-49AE-84BB-50CF28DC4425}">
      <dgm:prSet/>
      <dgm:spPr/>
      <dgm:t>
        <a:bodyPr/>
        <a:lstStyle/>
        <a:p>
          <a:r>
            <a:rPr lang="en-US"/>
            <a:t>Judgements can act as fuel for our emotions</a:t>
          </a:r>
        </a:p>
      </dgm:t>
    </dgm:pt>
    <dgm:pt modelId="{D2DC8EDB-E105-4F07-AA95-A28A38F98B76}" type="parTrans" cxnId="{9AF5DEE1-CCA4-4977-9294-0CCEBA54669E}">
      <dgm:prSet/>
      <dgm:spPr/>
      <dgm:t>
        <a:bodyPr/>
        <a:lstStyle/>
        <a:p>
          <a:endParaRPr lang="en-US"/>
        </a:p>
      </dgm:t>
    </dgm:pt>
    <dgm:pt modelId="{D5E6EC01-6E7E-48AE-BEB1-328E6FC3533F}" type="sibTrans" cxnId="{9AF5DEE1-CCA4-4977-9294-0CCEBA54669E}">
      <dgm:prSet/>
      <dgm:spPr/>
      <dgm:t>
        <a:bodyPr/>
        <a:lstStyle/>
        <a:p>
          <a:endParaRPr lang="en-US"/>
        </a:p>
      </dgm:t>
    </dgm:pt>
    <dgm:pt modelId="{0627A538-FE8F-472E-93EF-A5353F9498D5}" type="pres">
      <dgm:prSet presAssocID="{419D58C6-3501-44C0-BF15-2EFA4A6D505A}" presName="hierChild1" presStyleCnt="0">
        <dgm:presLayoutVars>
          <dgm:chPref val="1"/>
          <dgm:dir/>
          <dgm:animOne val="branch"/>
          <dgm:animLvl val="lvl"/>
          <dgm:resizeHandles/>
        </dgm:presLayoutVars>
      </dgm:prSet>
      <dgm:spPr/>
    </dgm:pt>
    <dgm:pt modelId="{0E89C727-E757-4964-B351-09D207F7881B}" type="pres">
      <dgm:prSet presAssocID="{7D6902BB-D1D1-48C8-8ED9-CD307DC93690}" presName="hierRoot1" presStyleCnt="0"/>
      <dgm:spPr/>
    </dgm:pt>
    <dgm:pt modelId="{D5CD82DA-49A8-49E5-AD4B-5C558FD2E55C}" type="pres">
      <dgm:prSet presAssocID="{7D6902BB-D1D1-48C8-8ED9-CD307DC93690}" presName="composite" presStyleCnt="0"/>
      <dgm:spPr/>
    </dgm:pt>
    <dgm:pt modelId="{CBD90E66-04A0-41B3-9959-C560CB0F2BA3}" type="pres">
      <dgm:prSet presAssocID="{7D6902BB-D1D1-48C8-8ED9-CD307DC93690}" presName="background" presStyleLbl="node0" presStyleIdx="0" presStyleCnt="2"/>
      <dgm:spPr/>
    </dgm:pt>
    <dgm:pt modelId="{7238F938-42C7-4124-B006-9308DB178847}" type="pres">
      <dgm:prSet presAssocID="{7D6902BB-D1D1-48C8-8ED9-CD307DC93690}" presName="text" presStyleLbl="fgAcc0" presStyleIdx="0" presStyleCnt="2">
        <dgm:presLayoutVars>
          <dgm:chPref val="3"/>
        </dgm:presLayoutVars>
      </dgm:prSet>
      <dgm:spPr/>
    </dgm:pt>
    <dgm:pt modelId="{1D36E13D-74B3-4BAC-B8AA-8EF3A9647FB3}" type="pres">
      <dgm:prSet presAssocID="{7D6902BB-D1D1-48C8-8ED9-CD307DC93690}" presName="hierChild2" presStyleCnt="0"/>
      <dgm:spPr/>
    </dgm:pt>
    <dgm:pt modelId="{E1577A55-9352-46FB-98C9-607C56DCFED9}" type="pres">
      <dgm:prSet presAssocID="{97100933-F390-49AE-84BB-50CF28DC4425}" presName="hierRoot1" presStyleCnt="0"/>
      <dgm:spPr/>
    </dgm:pt>
    <dgm:pt modelId="{9E9C1609-D355-4284-9AC8-48E9C27BF71D}" type="pres">
      <dgm:prSet presAssocID="{97100933-F390-49AE-84BB-50CF28DC4425}" presName="composite" presStyleCnt="0"/>
      <dgm:spPr/>
    </dgm:pt>
    <dgm:pt modelId="{E5A40265-3A94-4A37-8ACF-DF6B09B3F528}" type="pres">
      <dgm:prSet presAssocID="{97100933-F390-49AE-84BB-50CF28DC4425}" presName="background" presStyleLbl="node0" presStyleIdx="1" presStyleCnt="2"/>
      <dgm:spPr/>
    </dgm:pt>
    <dgm:pt modelId="{30644023-324C-45C0-A7C0-5CC1A7520879}" type="pres">
      <dgm:prSet presAssocID="{97100933-F390-49AE-84BB-50CF28DC4425}" presName="text" presStyleLbl="fgAcc0" presStyleIdx="1" presStyleCnt="2">
        <dgm:presLayoutVars>
          <dgm:chPref val="3"/>
        </dgm:presLayoutVars>
      </dgm:prSet>
      <dgm:spPr/>
    </dgm:pt>
    <dgm:pt modelId="{0A15E5FA-7687-4BDA-88CF-0DECBCC97A31}" type="pres">
      <dgm:prSet presAssocID="{97100933-F390-49AE-84BB-50CF28DC4425}" presName="hierChild2" presStyleCnt="0"/>
      <dgm:spPr/>
    </dgm:pt>
  </dgm:ptLst>
  <dgm:cxnLst>
    <dgm:cxn modelId="{4A87CA20-C1F3-4FEE-A0D1-A825C8046834}" type="presOf" srcId="{97100933-F390-49AE-84BB-50CF28DC4425}" destId="{30644023-324C-45C0-A7C0-5CC1A7520879}" srcOrd="0" destOrd="0" presId="urn:microsoft.com/office/officeart/2005/8/layout/hierarchy1"/>
    <dgm:cxn modelId="{6626603A-666C-4E8B-A06A-137E12F53A01}" type="presOf" srcId="{7D6902BB-D1D1-48C8-8ED9-CD307DC93690}" destId="{7238F938-42C7-4124-B006-9308DB178847}" srcOrd="0" destOrd="0" presId="urn:microsoft.com/office/officeart/2005/8/layout/hierarchy1"/>
    <dgm:cxn modelId="{40C55EC5-EAD2-471D-907A-683B6FECB100}" srcId="{419D58C6-3501-44C0-BF15-2EFA4A6D505A}" destId="{7D6902BB-D1D1-48C8-8ED9-CD307DC93690}" srcOrd="0" destOrd="0" parTransId="{B198C4A9-3D25-4E9C-81D7-B09383B2A530}" sibTransId="{AE5FD98F-DE97-4C0A-92C9-BBAE3AE72321}"/>
    <dgm:cxn modelId="{9AF5DEE1-CCA4-4977-9294-0CCEBA54669E}" srcId="{419D58C6-3501-44C0-BF15-2EFA4A6D505A}" destId="{97100933-F390-49AE-84BB-50CF28DC4425}" srcOrd="1" destOrd="0" parTransId="{D2DC8EDB-E105-4F07-AA95-A28A38F98B76}" sibTransId="{D5E6EC01-6E7E-48AE-BEB1-328E6FC3533F}"/>
    <dgm:cxn modelId="{87D7BFFB-70D9-433D-9924-E15BC0247240}" type="presOf" srcId="{419D58C6-3501-44C0-BF15-2EFA4A6D505A}" destId="{0627A538-FE8F-472E-93EF-A5353F9498D5}" srcOrd="0" destOrd="0" presId="urn:microsoft.com/office/officeart/2005/8/layout/hierarchy1"/>
    <dgm:cxn modelId="{793EA2D9-1ABF-4A8E-A88D-0DE58CCAE7C6}" type="presParOf" srcId="{0627A538-FE8F-472E-93EF-A5353F9498D5}" destId="{0E89C727-E757-4964-B351-09D207F7881B}" srcOrd="0" destOrd="0" presId="urn:microsoft.com/office/officeart/2005/8/layout/hierarchy1"/>
    <dgm:cxn modelId="{07BD5FA0-1F9D-4B5E-BBBF-56B564E28DEE}" type="presParOf" srcId="{0E89C727-E757-4964-B351-09D207F7881B}" destId="{D5CD82DA-49A8-49E5-AD4B-5C558FD2E55C}" srcOrd="0" destOrd="0" presId="urn:microsoft.com/office/officeart/2005/8/layout/hierarchy1"/>
    <dgm:cxn modelId="{FFB1C592-CF60-4B10-B936-D9A2C64A5352}" type="presParOf" srcId="{D5CD82DA-49A8-49E5-AD4B-5C558FD2E55C}" destId="{CBD90E66-04A0-41B3-9959-C560CB0F2BA3}" srcOrd="0" destOrd="0" presId="urn:microsoft.com/office/officeart/2005/8/layout/hierarchy1"/>
    <dgm:cxn modelId="{04AA805E-0043-46CB-A1D9-1026C4BE367D}" type="presParOf" srcId="{D5CD82DA-49A8-49E5-AD4B-5C558FD2E55C}" destId="{7238F938-42C7-4124-B006-9308DB178847}" srcOrd="1" destOrd="0" presId="urn:microsoft.com/office/officeart/2005/8/layout/hierarchy1"/>
    <dgm:cxn modelId="{6B0E2501-FF73-4D47-A4BD-13B600CF4D1B}" type="presParOf" srcId="{0E89C727-E757-4964-B351-09D207F7881B}" destId="{1D36E13D-74B3-4BAC-B8AA-8EF3A9647FB3}" srcOrd="1" destOrd="0" presId="urn:microsoft.com/office/officeart/2005/8/layout/hierarchy1"/>
    <dgm:cxn modelId="{37B25537-0572-4B76-A068-A728A6E95A04}" type="presParOf" srcId="{0627A538-FE8F-472E-93EF-A5353F9498D5}" destId="{E1577A55-9352-46FB-98C9-607C56DCFED9}" srcOrd="1" destOrd="0" presId="urn:microsoft.com/office/officeart/2005/8/layout/hierarchy1"/>
    <dgm:cxn modelId="{6FB525F9-80D9-48A1-AEE9-271E84A3587C}" type="presParOf" srcId="{E1577A55-9352-46FB-98C9-607C56DCFED9}" destId="{9E9C1609-D355-4284-9AC8-48E9C27BF71D}" srcOrd="0" destOrd="0" presId="urn:microsoft.com/office/officeart/2005/8/layout/hierarchy1"/>
    <dgm:cxn modelId="{46E2EAAA-D1EE-4C81-BB6B-EEDA0179EE61}" type="presParOf" srcId="{9E9C1609-D355-4284-9AC8-48E9C27BF71D}" destId="{E5A40265-3A94-4A37-8ACF-DF6B09B3F528}" srcOrd="0" destOrd="0" presId="urn:microsoft.com/office/officeart/2005/8/layout/hierarchy1"/>
    <dgm:cxn modelId="{07411D4A-B027-4A6E-AAB9-90B51E62B082}" type="presParOf" srcId="{9E9C1609-D355-4284-9AC8-48E9C27BF71D}" destId="{30644023-324C-45C0-A7C0-5CC1A7520879}" srcOrd="1" destOrd="0" presId="urn:microsoft.com/office/officeart/2005/8/layout/hierarchy1"/>
    <dgm:cxn modelId="{C15C76F9-8F51-487B-8856-3447073B2FEE}" type="presParOf" srcId="{E1577A55-9352-46FB-98C9-607C56DCFED9}" destId="{0A15E5FA-7687-4BDA-88CF-0DECBCC97A3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4A66E-3E71-4A94-8F88-AD6CA7B7D07C}">
      <dsp:nvSpPr>
        <dsp:cNvPr id="0" name=""/>
        <dsp:cNvSpPr/>
      </dsp:nvSpPr>
      <dsp:spPr>
        <a:xfrm>
          <a:off x="3098" y="1268531"/>
          <a:ext cx="2212401" cy="14048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D349784-E118-410C-B7C5-C8E0C371C828}">
      <dsp:nvSpPr>
        <dsp:cNvPr id="0" name=""/>
        <dsp:cNvSpPr/>
      </dsp:nvSpPr>
      <dsp:spPr>
        <a:xfrm>
          <a:off x="248920" y="1502062"/>
          <a:ext cx="2212401" cy="140487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Emotion Mind: What I feel to be</a:t>
          </a:r>
        </a:p>
      </dsp:txBody>
      <dsp:txXfrm>
        <a:off x="290067" y="1543209"/>
        <a:ext cx="2130107" cy="1322580"/>
      </dsp:txXfrm>
    </dsp:sp>
    <dsp:sp modelId="{E734C00E-7F4C-4293-8701-3124107E1501}">
      <dsp:nvSpPr>
        <dsp:cNvPr id="0" name=""/>
        <dsp:cNvSpPr/>
      </dsp:nvSpPr>
      <dsp:spPr>
        <a:xfrm>
          <a:off x="2707144" y="1268531"/>
          <a:ext cx="2212401" cy="14048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F33FE3D-B3BF-4CE8-ACFE-4FFA0274119E}">
      <dsp:nvSpPr>
        <dsp:cNvPr id="0" name=""/>
        <dsp:cNvSpPr/>
      </dsp:nvSpPr>
      <dsp:spPr>
        <a:xfrm>
          <a:off x="2952966" y="1502062"/>
          <a:ext cx="2212401" cy="140487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Reasonable Mind: What I think to be</a:t>
          </a:r>
        </a:p>
      </dsp:txBody>
      <dsp:txXfrm>
        <a:off x="2994113" y="1543209"/>
        <a:ext cx="2130107" cy="1322580"/>
      </dsp:txXfrm>
    </dsp:sp>
    <dsp:sp modelId="{21547E84-0A9B-4919-AE1E-8F3EBB87137F}">
      <dsp:nvSpPr>
        <dsp:cNvPr id="0" name=""/>
        <dsp:cNvSpPr/>
      </dsp:nvSpPr>
      <dsp:spPr>
        <a:xfrm>
          <a:off x="5411190" y="1268531"/>
          <a:ext cx="2212401" cy="14048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206EBA1-3666-43B2-AE6F-AD34F6B89D9C}">
      <dsp:nvSpPr>
        <dsp:cNvPr id="0" name=""/>
        <dsp:cNvSpPr/>
      </dsp:nvSpPr>
      <dsp:spPr>
        <a:xfrm>
          <a:off x="5657012" y="1502062"/>
          <a:ext cx="2212401" cy="140487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Wisemind: What I know to be</a:t>
          </a:r>
        </a:p>
      </dsp:txBody>
      <dsp:txXfrm>
        <a:off x="5698159" y="1543209"/>
        <a:ext cx="2130107" cy="1322580"/>
      </dsp:txXfrm>
    </dsp:sp>
    <dsp:sp modelId="{D24A546C-C284-4F24-B063-2876D13CDCE5}">
      <dsp:nvSpPr>
        <dsp:cNvPr id="0" name=""/>
        <dsp:cNvSpPr/>
      </dsp:nvSpPr>
      <dsp:spPr>
        <a:xfrm>
          <a:off x="8115235" y="1268531"/>
          <a:ext cx="2212401" cy="140487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DB54FFC-A409-44B1-B024-5FF450B0E984}">
      <dsp:nvSpPr>
        <dsp:cNvPr id="0" name=""/>
        <dsp:cNvSpPr/>
      </dsp:nvSpPr>
      <dsp:spPr>
        <a:xfrm>
          <a:off x="8361058" y="1502062"/>
          <a:ext cx="2212401" cy="140487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*The what &amp; how skills = get us to wisemind*</a:t>
          </a:r>
        </a:p>
      </dsp:txBody>
      <dsp:txXfrm>
        <a:off x="8402205" y="1543209"/>
        <a:ext cx="2130107" cy="13225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D90E66-04A0-41B3-9959-C560CB0F2BA3}">
      <dsp:nvSpPr>
        <dsp:cNvPr id="0" name=""/>
        <dsp:cNvSpPr/>
      </dsp:nvSpPr>
      <dsp:spPr>
        <a:xfrm>
          <a:off x="1291" y="409744"/>
          <a:ext cx="4531703" cy="28776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238F938-42C7-4124-B006-9308DB178847}">
      <dsp:nvSpPr>
        <dsp:cNvPr id="0" name=""/>
        <dsp:cNvSpPr/>
      </dsp:nvSpPr>
      <dsp:spPr>
        <a:xfrm>
          <a:off x="504813" y="888091"/>
          <a:ext cx="4531703" cy="287763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The way to observe, describe, or participate mindfully is to take a nonjudgemental stance.  In other words do not judge anything as good or bad, as valuable or not valuable, as worthwhile or worthless, as how things should or should not be.  </a:t>
          </a:r>
        </a:p>
      </dsp:txBody>
      <dsp:txXfrm>
        <a:off x="589096" y="972374"/>
        <a:ext cx="4363137" cy="2709065"/>
      </dsp:txXfrm>
    </dsp:sp>
    <dsp:sp modelId="{E5A40265-3A94-4A37-8ACF-DF6B09B3F528}">
      <dsp:nvSpPr>
        <dsp:cNvPr id="0" name=""/>
        <dsp:cNvSpPr/>
      </dsp:nvSpPr>
      <dsp:spPr>
        <a:xfrm>
          <a:off x="5540040" y="409744"/>
          <a:ext cx="4531703" cy="28776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0644023-324C-45C0-A7C0-5CC1A7520879}">
      <dsp:nvSpPr>
        <dsp:cNvPr id="0" name=""/>
        <dsp:cNvSpPr/>
      </dsp:nvSpPr>
      <dsp:spPr>
        <a:xfrm>
          <a:off x="6043562" y="888091"/>
          <a:ext cx="4531703" cy="287763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Judgements can act as fuel for our emotions</a:t>
          </a:r>
        </a:p>
      </dsp:txBody>
      <dsp:txXfrm>
        <a:off x="6127845" y="972374"/>
        <a:ext cx="4363137" cy="27090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76F12D-2985-47C3-A07C-9F03DD159D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4F83A19-1DC2-46DB-B3A1-ECF7C417E9E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9919E1-43AC-4CED-9500-DF4C100BDBF7}" type="datetimeFigureOut">
              <a:rPr lang="en-US" smtClean="0"/>
              <a:t>7/15/2022</a:t>
            </a:fld>
            <a:endParaRPr lang="en-US"/>
          </a:p>
        </p:txBody>
      </p:sp>
      <p:sp>
        <p:nvSpPr>
          <p:cNvPr id="4" name="Footer Placeholder 3">
            <a:extLst>
              <a:ext uri="{FF2B5EF4-FFF2-40B4-BE49-F238E27FC236}">
                <a16:creationId xmlns:a16="http://schemas.microsoft.com/office/drawing/2014/main" id="{6A3D6289-F1C3-4041-A186-E428808BD1C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E17ECA2-D3CC-4290-9914-977FED6D365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D98A85-43CB-4CDC-8FF1-647F52B29F1B}" type="slidenum">
              <a:rPr lang="en-US" smtClean="0"/>
              <a:t>‹#›</a:t>
            </a:fld>
            <a:endParaRPr lang="en-US"/>
          </a:p>
        </p:txBody>
      </p:sp>
    </p:spTree>
    <p:extLst>
      <p:ext uri="{BB962C8B-B14F-4D97-AF65-F5344CB8AC3E}">
        <p14:creationId xmlns:p14="http://schemas.microsoft.com/office/powerpoint/2010/main" val="2821091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9B7A66-B7EB-42C9-B5DD-873741A09959}" type="datetimeFigureOut">
              <a:rPr lang="en-US" smtClean="0"/>
              <a:t>7/15/2022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B4569-3B6E-468D-B981-DA515F47BCE4}" type="slidenum">
              <a:rPr lang="en-US" smtClean="0"/>
              <a:t>‹#›</a:t>
            </a:fld>
            <a:endParaRPr lang="en-US"/>
          </a:p>
        </p:txBody>
      </p:sp>
    </p:spTree>
    <p:extLst>
      <p:ext uri="{BB962C8B-B14F-4D97-AF65-F5344CB8AC3E}">
        <p14:creationId xmlns:p14="http://schemas.microsoft.com/office/powerpoint/2010/main" val="2338208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3B4569-3B6E-468D-B981-DA515F47BCE4}" type="slidenum">
              <a:rPr lang="en-US" smtClean="0"/>
              <a:t>1</a:t>
            </a:fld>
            <a:endParaRPr lang="en-US"/>
          </a:p>
        </p:txBody>
      </p:sp>
    </p:spTree>
    <p:extLst>
      <p:ext uri="{BB962C8B-B14F-4D97-AF65-F5344CB8AC3E}">
        <p14:creationId xmlns:p14="http://schemas.microsoft.com/office/powerpoint/2010/main" val="3406569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CF3B4569-3B6E-468D-B981-DA515F47BCE4}" type="slidenum">
              <a:rPr lang="en-US" smtClean="0"/>
              <a:t>4</a:t>
            </a:fld>
            <a:endParaRPr lang="en-US"/>
          </a:p>
        </p:txBody>
      </p:sp>
    </p:spTree>
    <p:extLst>
      <p:ext uri="{BB962C8B-B14F-4D97-AF65-F5344CB8AC3E}">
        <p14:creationId xmlns:p14="http://schemas.microsoft.com/office/powerpoint/2010/main" val="1077131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Pg. 85</a:t>
            </a:r>
          </a:p>
        </p:txBody>
      </p:sp>
      <p:sp>
        <p:nvSpPr>
          <p:cNvPr id="4" name="Slide Number Placeholder 3"/>
          <p:cNvSpPr>
            <a:spLocks noGrp="1"/>
          </p:cNvSpPr>
          <p:nvPr>
            <p:ph type="sldNum" sz="quarter" idx="5"/>
          </p:nvPr>
        </p:nvSpPr>
        <p:spPr/>
        <p:txBody>
          <a:bodyPr/>
          <a:lstStyle/>
          <a:p>
            <a:fld id="{CF3B4569-3B6E-468D-B981-DA515F47BCE4}" type="slidenum">
              <a:rPr lang="en-US" smtClean="0"/>
              <a:t>8</a:t>
            </a:fld>
            <a:endParaRPr lang="en-US"/>
          </a:p>
        </p:txBody>
      </p:sp>
    </p:spTree>
    <p:extLst>
      <p:ext uri="{BB962C8B-B14F-4D97-AF65-F5344CB8AC3E}">
        <p14:creationId xmlns:p14="http://schemas.microsoft.com/office/powerpoint/2010/main" val="1966156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34071"/>
            <a:chOff x="-329674" y="-51881"/>
            <a:chExt cx="12515851" cy="6934071"/>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15853"/>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US"/>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7/15/2022</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7/15/2022</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7/15/2022</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US"/>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7/15/2022</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7/15/2022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7/15/2022</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US"/>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7/15/2022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7/15/2022</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7/15/2022</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86690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24940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7/15/2022</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38" r:id="rId13"/>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JUSaQL1_zXE" TargetMode="External"/><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youtu.be/oYdrMpnE93s" TargetMode="External"/><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52FD7-76EF-4EBF-8807-5A08A9C8EA09}"/>
              </a:ext>
            </a:extLst>
          </p:cNvPr>
          <p:cNvSpPr>
            <a:spLocks noGrp="1"/>
          </p:cNvSpPr>
          <p:nvPr>
            <p:ph type="ctrTitle"/>
          </p:nvPr>
        </p:nvSpPr>
        <p:spPr/>
        <p:txBody>
          <a:bodyPr/>
          <a:lstStyle/>
          <a:p>
            <a:r>
              <a:rPr lang="en-US" dirty="0">
                <a:cs typeface="Calibri Light"/>
              </a:rPr>
              <a:t>What &amp; How Skills</a:t>
            </a:r>
            <a:br>
              <a:rPr lang="en-US" dirty="0">
                <a:cs typeface="Calibri Light"/>
              </a:rPr>
            </a:br>
            <a:r>
              <a:rPr lang="en-US" sz="2000" dirty="0">
                <a:cs typeface="Calibri Light"/>
              </a:rPr>
              <a:t>DBT-STEPS A</a:t>
            </a:r>
            <a:endParaRPr lang="en-US" sz="3200" dirty="0">
              <a:cs typeface="Calibri Light"/>
            </a:endParaRPr>
          </a:p>
        </p:txBody>
      </p:sp>
      <p:sp>
        <p:nvSpPr>
          <p:cNvPr id="3" name="Subtitle 2">
            <a:extLst>
              <a:ext uri="{FF2B5EF4-FFF2-40B4-BE49-F238E27FC236}">
                <a16:creationId xmlns:a16="http://schemas.microsoft.com/office/drawing/2014/main" id="{F4C8D8C1-1062-49B2-BB56-D9F8E5DA6EB6}"/>
              </a:ext>
            </a:extLst>
          </p:cNvPr>
          <p:cNvSpPr>
            <a:spLocks noGrp="1"/>
          </p:cNvSpPr>
          <p:nvPr>
            <p:ph type="subTitle" idx="1"/>
          </p:nvPr>
        </p:nvSpPr>
        <p:spPr/>
        <p:txBody>
          <a:bodyPr vert="horz" lIns="91440" tIns="0" rIns="91440" bIns="45720" rtlCol="0" anchor="t">
            <a:normAutofit/>
          </a:bodyPr>
          <a:lstStyle/>
          <a:p>
            <a:endParaRPr lang="en-US" dirty="0"/>
          </a:p>
          <a:p>
            <a:r>
              <a:rPr lang="en-US" dirty="0"/>
              <a:t>Ms. Rivero &amp; Mrs. </a:t>
            </a:r>
            <a:r>
              <a:rPr lang="en-US" dirty="0" err="1"/>
              <a:t>Rigaglia</a:t>
            </a:r>
            <a:endParaRPr lang="en-US" dirty="0"/>
          </a:p>
        </p:txBody>
      </p:sp>
    </p:spTree>
    <p:extLst>
      <p:ext uri="{BB962C8B-B14F-4D97-AF65-F5344CB8AC3E}">
        <p14:creationId xmlns:p14="http://schemas.microsoft.com/office/powerpoint/2010/main" val="4262868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DBF86-4534-488B-8076-641BA1A3B85C}"/>
              </a:ext>
            </a:extLst>
          </p:cNvPr>
          <p:cNvSpPr>
            <a:spLocks noGrp="1"/>
          </p:cNvSpPr>
          <p:nvPr>
            <p:ph type="title"/>
          </p:nvPr>
        </p:nvSpPr>
        <p:spPr>
          <a:xfrm>
            <a:off x="4050286" y="954"/>
            <a:ext cx="3498667" cy="2456485"/>
          </a:xfrm>
        </p:spPr>
        <p:txBody>
          <a:bodyPr/>
          <a:lstStyle/>
          <a:p>
            <a:r>
              <a:rPr lang="en-US" b="1" u="sng" dirty="0">
                <a:ea typeface="+mj-lt"/>
                <a:cs typeface="+mj-lt"/>
              </a:rPr>
              <a:t>What and How (Lesson 4 &amp; 5)</a:t>
            </a:r>
            <a:r>
              <a:rPr lang="en-US" dirty="0">
                <a:ea typeface="+mj-lt"/>
                <a:cs typeface="+mj-lt"/>
              </a:rPr>
              <a:t> </a:t>
            </a:r>
            <a:br>
              <a:rPr lang="en-US" dirty="0">
                <a:ea typeface="+mj-lt"/>
                <a:cs typeface="+mj-lt"/>
              </a:rPr>
            </a:br>
            <a:endParaRPr lang="en-US">
              <a:cs typeface="Calibri Light" panose="020F0302020204030204"/>
            </a:endParaRPr>
          </a:p>
        </p:txBody>
      </p:sp>
      <p:sp>
        <p:nvSpPr>
          <p:cNvPr id="3" name="Content Placeholder 2">
            <a:extLst>
              <a:ext uri="{FF2B5EF4-FFF2-40B4-BE49-F238E27FC236}">
                <a16:creationId xmlns:a16="http://schemas.microsoft.com/office/drawing/2014/main" id="{2B6EF407-E2F8-411D-92E3-CCC1BC8DFC9A}"/>
              </a:ext>
            </a:extLst>
          </p:cNvPr>
          <p:cNvSpPr>
            <a:spLocks noGrp="1"/>
          </p:cNvSpPr>
          <p:nvPr>
            <p:ph idx="1"/>
          </p:nvPr>
        </p:nvSpPr>
        <p:spPr/>
        <p:txBody>
          <a:bodyPr vert="horz" lIns="91440" tIns="45720" rIns="91440" bIns="45720" rtlCol="0" anchor="t">
            <a:normAutofit/>
          </a:bodyPr>
          <a:lstStyle/>
          <a:p>
            <a:pPr algn="ctr">
              <a:buNone/>
            </a:pPr>
            <a:endParaRPr lang="en-US" dirty="0">
              <a:ea typeface="+mn-lt"/>
              <a:cs typeface="+mn-lt"/>
            </a:endParaRPr>
          </a:p>
          <a:p>
            <a:pPr algn="ctr">
              <a:buNone/>
            </a:pPr>
            <a:endParaRPr lang="en-US" dirty="0">
              <a:ea typeface="+mn-lt"/>
              <a:cs typeface="+mn-lt"/>
            </a:endParaRPr>
          </a:p>
          <a:p>
            <a:pPr algn="ctr">
              <a:buNone/>
            </a:pPr>
            <a:endParaRPr lang="en-US" dirty="0">
              <a:ea typeface="+mn-lt"/>
              <a:cs typeface="+mn-lt"/>
            </a:endParaRPr>
          </a:p>
          <a:p>
            <a:pPr algn="ctr">
              <a:buNone/>
            </a:pPr>
            <a:endParaRPr lang="en-US" dirty="0">
              <a:ea typeface="+mn-lt"/>
              <a:cs typeface="+mn-lt"/>
            </a:endParaRPr>
          </a:p>
          <a:p>
            <a:pPr algn="ctr">
              <a:buNone/>
            </a:pPr>
            <a:r>
              <a:rPr lang="en-US" sz="2400" dirty="0">
                <a:ea typeface="+mn-lt"/>
                <a:cs typeface="+mn-lt"/>
              </a:rPr>
              <a:t>There are 3 mindfulness </a:t>
            </a:r>
            <a:r>
              <a:rPr lang="en-US" sz="2400" b="1" dirty="0">
                <a:solidFill>
                  <a:schemeClr val="accent1">
                    <a:lumMod val="75000"/>
                  </a:schemeClr>
                </a:solidFill>
                <a:ea typeface="+mn-lt"/>
                <a:cs typeface="+mn-lt"/>
              </a:rPr>
              <a:t>"what skills," </a:t>
            </a:r>
            <a:r>
              <a:rPr lang="en-US" sz="2400" dirty="0">
                <a:ea typeface="+mn-lt"/>
                <a:cs typeface="+mn-lt"/>
              </a:rPr>
              <a:t>which are what we do and 3mindfulness</a:t>
            </a:r>
            <a:r>
              <a:rPr lang="en-US" sz="2400" dirty="0">
                <a:solidFill>
                  <a:schemeClr val="accent1">
                    <a:lumMod val="75000"/>
                  </a:schemeClr>
                </a:solidFill>
                <a:ea typeface="+mn-lt"/>
                <a:cs typeface="+mn-lt"/>
              </a:rPr>
              <a:t> </a:t>
            </a:r>
            <a:r>
              <a:rPr lang="en-US" sz="2400" b="1" dirty="0">
                <a:solidFill>
                  <a:schemeClr val="accent1">
                    <a:lumMod val="75000"/>
                  </a:schemeClr>
                </a:solidFill>
                <a:ea typeface="+mn-lt"/>
                <a:cs typeface="+mn-lt"/>
              </a:rPr>
              <a:t>"how skills,"</a:t>
            </a:r>
            <a:r>
              <a:rPr lang="en-US" sz="2400" dirty="0">
                <a:ea typeface="+mn-lt"/>
                <a:cs typeface="+mn-lt"/>
              </a:rPr>
              <a:t> which are how we do them</a:t>
            </a:r>
            <a:endParaRPr lang="en-US" sz="2400"/>
          </a:p>
          <a:p>
            <a:pPr marL="0" indent="0">
              <a:buNone/>
            </a:pPr>
            <a:endParaRPr lang="en-US" dirty="0">
              <a:ea typeface="+mn-lt"/>
              <a:cs typeface="+mn-lt"/>
            </a:endParaRPr>
          </a:p>
          <a:p>
            <a:pPr marL="0" indent="0">
              <a:buNone/>
            </a:pPr>
            <a:endParaRPr lang="en-US">
              <a:cs typeface="Calibri"/>
            </a:endParaRPr>
          </a:p>
        </p:txBody>
      </p:sp>
      <p:pic>
        <p:nvPicPr>
          <p:cNvPr id="4" name="Picture 4" descr="Diagram&#10;&#10;Description automatically generated">
            <a:extLst>
              <a:ext uri="{FF2B5EF4-FFF2-40B4-BE49-F238E27FC236}">
                <a16:creationId xmlns:a16="http://schemas.microsoft.com/office/drawing/2014/main" id="{74B8E011-FAB0-45D8-AB1E-0B91FFC01339}"/>
              </a:ext>
            </a:extLst>
          </p:cNvPr>
          <p:cNvPicPr>
            <a:picLocks noChangeAspect="1"/>
          </p:cNvPicPr>
          <p:nvPr/>
        </p:nvPicPr>
        <p:blipFill>
          <a:blip r:embed="rId2"/>
          <a:stretch>
            <a:fillRect/>
          </a:stretch>
        </p:blipFill>
        <p:spPr>
          <a:xfrm>
            <a:off x="533400" y="1237667"/>
            <a:ext cx="3695699" cy="4589041"/>
          </a:xfrm>
          <a:prstGeom prst="rect">
            <a:avLst/>
          </a:prstGeom>
        </p:spPr>
      </p:pic>
    </p:spTree>
    <p:extLst>
      <p:ext uri="{BB962C8B-B14F-4D97-AF65-F5344CB8AC3E}">
        <p14:creationId xmlns:p14="http://schemas.microsoft.com/office/powerpoint/2010/main" val="1679476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3"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40C80034-9546-479C-AAD5-264826DBE88C}"/>
              </a:ext>
            </a:extLst>
          </p:cNvPr>
          <p:cNvSpPr>
            <a:spLocks noGrp="1"/>
          </p:cNvSpPr>
          <p:nvPr>
            <p:ph type="title"/>
          </p:nvPr>
        </p:nvSpPr>
        <p:spPr>
          <a:xfrm>
            <a:off x="1759287" y="798881"/>
            <a:ext cx="8673427" cy="1048945"/>
          </a:xfrm>
        </p:spPr>
        <p:txBody>
          <a:bodyPr>
            <a:normAutofit/>
          </a:bodyPr>
          <a:lstStyle/>
          <a:p>
            <a:r>
              <a:rPr lang="en-US" b="1">
                <a:cs typeface="Calibri Light"/>
              </a:rPr>
              <a:t>Quick Review....</a:t>
            </a:r>
            <a:endParaRPr lang="en-US">
              <a:cs typeface="Calibri Light" panose="020F0302020204030204"/>
            </a:endParaRPr>
          </a:p>
        </p:txBody>
      </p:sp>
      <p:graphicFrame>
        <p:nvGraphicFramePr>
          <p:cNvPr id="5" name="Content Placeholder 2">
            <a:extLst>
              <a:ext uri="{FF2B5EF4-FFF2-40B4-BE49-F238E27FC236}">
                <a16:creationId xmlns:a16="http://schemas.microsoft.com/office/drawing/2014/main" id="{71E132B2-8FE9-4E9D-BD59-A846E7C0C551}"/>
              </a:ext>
            </a:extLst>
          </p:cNvPr>
          <p:cNvGraphicFramePr>
            <a:graphicFrameLocks noGrp="1"/>
          </p:cNvGraphicFramePr>
          <p:nvPr>
            <p:ph idx="1"/>
            <p:extLst>
              <p:ext uri="{D42A27DB-BD31-4B8C-83A1-F6EECF244321}">
                <p14:modId xmlns:p14="http://schemas.microsoft.com/office/powerpoint/2010/main" val="966279262"/>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01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Rectangle 66">
            <a:extLst>
              <a:ext uri="{FF2B5EF4-FFF2-40B4-BE49-F238E27FC236}">
                <a16:creationId xmlns:a16="http://schemas.microsoft.com/office/drawing/2014/main" id="{D75627FE-0AC5-4349-AC08-45A58BEC9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F87AAF7B-2090-475D-9C3E-FDC03DD87A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70" name="Freeform 5">
              <a:extLst>
                <a:ext uri="{FF2B5EF4-FFF2-40B4-BE49-F238E27FC236}">
                  <a16:creationId xmlns:a16="http://schemas.microsoft.com/office/drawing/2014/main" id="{F2DCEC33-4B31-44BC-99CB-9E4845DC4C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71" name="Freeform 6">
              <a:extLst>
                <a:ext uri="{FF2B5EF4-FFF2-40B4-BE49-F238E27FC236}">
                  <a16:creationId xmlns:a16="http://schemas.microsoft.com/office/drawing/2014/main" id="{204E0A10-D288-4B22-87A1-737B0A37D1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2" name="Freeform 7">
              <a:extLst>
                <a:ext uri="{FF2B5EF4-FFF2-40B4-BE49-F238E27FC236}">
                  <a16:creationId xmlns:a16="http://schemas.microsoft.com/office/drawing/2014/main" id="{9A3E042E-4911-425A-84BB-04BF90D07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8">
              <a:extLst>
                <a:ext uri="{FF2B5EF4-FFF2-40B4-BE49-F238E27FC236}">
                  <a16:creationId xmlns:a16="http://schemas.microsoft.com/office/drawing/2014/main" id="{3A49226D-3129-4C5A-9641-3D03BEEA7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4" name="Freeform 9">
              <a:extLst>
                <a:ext uri="{FF2B5EF4-FFF2-40B4-BE49-F238E27FC236}">
                  <a16:creationId xmlns:a16="http://schemas.microsoft.com/office/drawing/2014/main" id="{9CC3C315-B515-4DD8-AC22-9D8417B37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5" name="Freeform 10">
              <a:extLst>
                <a:ext uri="{FF2B5EF4-FFF2-40B4-BE49-F238E27FC236}">
                  <a16:creationId xmlns:a16="http://schemas.microsoft.com/office/drawing/2014/main" id="{1A961828-F78F-4D56-A98E-037806C637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6" name="Freeform 11">
              <a:extLst>
                <a:ext uri="{FF2B5EF4-FFF2-40B4-BE49-F238E27FC236}">
                  <a16:creationId xmlns:a16="http://schemas.microsoft.com/office/drawing/2014/main" id="{739D4F9D-3728-42C1-8302-452D51321C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12">
              <a:extLst>
                <a:ext uri="{FF2B5EF4-FFF2-40B4-BE49-F238E27FC236}">
                  <a16:creationId xmlns:a16="http://schemas.microsoft.com/office/drawing/2014/main" id="{B4D9647E-354D-4CA8-B4A7-39172E5EAC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13">
              <a:extLst>
                <a:ext uri="{FF2B5EF4-FFF2-40B4-BE49-F238E27FC236}">
                  <a16:creationId xmlns:a16="http://schemas.microsoft.com/office/drawing/2014/main" id="{A3EC74E0-5222-4ACC-BCEC-1AA189D3BC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14">
              <a:extLst>
                <a:ext uri="{FF2B5EF4-FFF2-40B4-BE49-F238E27FC236}">
                  <a16:creationId xmlns:a16="http://schemas.microsoft.com/office/drawing/2014/main" id="{C0AE72B4-084D-42E6-ABED-5FD4650D4B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15">
              <a:extLst>
                <a:ext uri="{FF2B5EF4-FFF2-40B4-BE49-F238E27FC236}">
                  <a16:creationId xmlns:a16="http://schemas.microsoft.com/office/drawing/2014/main" id="{C9D1F5DD-8D50-4098-8D2B-10E284752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16">
              <a:extLst>
                <a:ext uri="{FF2B5EF4-FFF2-40B4-BE49-F238E27FC236}">
                  <a16:creationId xmlns:a16="http://schemas.microsoft.com/office/drawing/2014/main" id="{D48F3941-C3C7-4589-AA46-067F6BB2D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7">
              <a:extLst>
                <a:ext uri="{FF2B5EF4-FFF2-40B4-BE49-F238E27FC236}">
                  <a16:creationId xmlns:a16="http://schemas.microsoft.com/office/drawing/2014/main" id="{C16BBE9A-4BE3-4401-82C5-8041DB14E5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8">
              <a:extLst>
                <a:ext uri="{FF2B5EF4-FFF2-40B4-BE49-F238E27FC236}">
                  <a16:creationId xmlns:a16="http://schemas.microsoft.com/office/drawing/2014/main" id="{06180330-CCD3-4D14-A652-D60C28252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9">
              <a:extLst>
                <a:ext uri="{FF2B5EF4-FFF2-40B4-BE49-F238E27FC236}">
                  <a16:creationId xmlns:a16="http://schemas.microsoft.com/office/drawing/2014/main" id="{616C90F6-4133-43A5-B47C-7750FE28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20">
              <a:extLst>
                <a:ext uri="{FF2B5EF4-FFF2-40B4-BE49-F238E27FC236}">
                  <a16:creationId xmlns:a16="http://schemas.microsoft.com/office/drawing/2014/main" id="{D7C03F90-E828-4414-8A53-92069FFB6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6" name="Freeform 21">
              <a:extLst>
                <a:ext uri="{FF2B5EF4-FFF2-40B4-BE49-F238E27FC236}">
                  <a16:creationId xmlns:a16="http://schemas.microsoft.com/office/drawing/2014/main" id="{6ADDE443-75AA-4F32-A2EE-272C4347CE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87" name="Freeform 22">
              <a:extLst>
                <a:ext uri="{FF2B5EF4-FFF2-40B4-BE49-F238E27FC236}">
                  <a16:creationId xmlns:a16="http://schemas.microsoft.com/office/drawing/2014/main" id="{ACD281C1-1D59-453F-A33A-D83E39EB06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23">
              <a:extLst>
                <a:ext uri="{FF2B5EF4-FFF2-40B4-BE49-F238E27FC236}">
                  <a16:creationId xmlns:a16="http://schemas.microsoft.com/office/drawing/2014/main" id="{60217FAC-29FE-4D6B-9BB4-FF41AA756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24">
              <a:extLst>
                <a:ext uri="{FF2B5EF4-FFF2-40B4-BE49-F238E27FC236}">
                  <a16:creationId xmlns:a16="http://schemas.microsoft.com/office/drawing/2014/main" id="{0D3CC33A-6E36-4A72-9965-8E20FB05D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5">
              <a:extLst>
                <a:ext uri="{FF2B5EF4-FFF2-40B4-BE49-F238E27FC236}">
                  <a16:creationId xmlns:a16="http://schemas.microsoft.com/office/drawing/2014/main" id="{F128F04E-05CD-4035-A32B-6E9ABAB9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92" name="Rectangle 91">
            <a:extLst>
              <a:ext uri="{FF2B5EF4-FFF2-40B4-BE49-F238E27FC236}">
                <a16:creationId xmlns:a16="http://schemas.microsoft.com/office/drawing/2014/main" id="{BC2574CF-1D35-4994-87BD-5A3378E1A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6DBF86-4534-488B-8076-641BA1A3B85C}"/>
              </a:ext>
            </a:extLst>
          </p:cNvPr>
          <p:cNvSpPr>
            <a:spLocks noGrp="1"/>
          </p:cNvSpPr>
          <p:nvPr>
            <p:ph type="title"/>
          </p:nvPr>
        </p:nvSpPr>
        <p:spPr>
          <a:xfrm>
            <a:off x="645459" y="960120"/>
            <a:ext cx="3865695" cy="4171278"/>
          </a:xfrm>
        </p:spPr>
        <p:txBody>
          <a:bodyPr>
            <a:normAutofit/>
          </a:bodyPr>
          <a:lstStyle/>
          <a:p>
            <a:pPr algn="r"/>
            <a:r>
              <a:rPr lang="en-US" sz="4400" b="1">
                <a:cs typeface="Calibri Light" panose="020F0302020204030204"/>
              </a:rPr>
              <a:t>What Skills</a:t>
            </a:r>
            <a:br>
              <a:rPr lang="en-US" sz="4400" b="1">
                <a:cs typeface="Calibri Light" panose="020F0302020204030204"/>
              </a:rPr>
            </a:br>
            <a:br>
              <a:rPr lang="en-US" sz="4400" b="1">
                <a:cs typeface="Calibri Light" panose="020F0302020204030204"/>
              </a:rPr>
            </a:br>
            <a:endParaRPr lang="en-US" sz="4400" b="1">
              <a:cs typeface="Calibri Light" panose="020F0302020204030204"/>
            </a:endParaRPr>
          </a:p>
        </p:txBody>
      </p:sp>
      <p:cxnSp>
        <p:nvCxnSpPr>
          <p:cNvPr id="94" name="Straight Connector 93">
            <a:extLst>
              <a:ext uri="{FF2B5EF4-FFF2-40B4-BE49-F238E27FC236}">
                <a16:creationId xmlns:a16="http://schemas.microsoft.com/office/drawing/2014/main" id="{68B6AB33-DFE6-4FE4-94FE-C9E25424AD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CE32E22F-8A9F-48B7-949A-AD9B9A1F15D1}"/>
              </a:ext>
            </a:extLst>
          </p:cNvPr>
          <p:cNvSpPr>
            <a:spLocks noGrp="1"/>
          </p:cNvSpPr>
          <p:nvPr>
            <p:ph idx="1"/>
          </p:nvPr>
        </p:nvSpPr>
        <p:spPr>
          <a:xfrm>
            <a:off x="4983164" y="-167005"/>
            <a:ext cx="6797675" cy="5957215"/>
          </a:xfrm>
        </p:spPr>
        <p:txBody>
          <a:bodyPr vert="horz" lIns="91440" tIns="45720" rIns="91440" bIns="45720" rtlCol="0" anchor="t">
            <a:noAutofit/>
          </a:bodyPr>
          <a:lstStyle/>
          <a:p>
            <a:pPr marL="0" indent="0">
              <a:lnSpc>
                <a:spcPct val="110000"/>
              </a:lnSpc>
              <a:buNone/>
            </a:pPr>
            <a:endParaRPr lang="en-US" sz="900">
              <a:cs typeface="Calibri"/>
            </a:endParaRPr>
          </a:p>
          <a:p>
            <a:pPr>
              <a:lnSpc>
                <a:spcPct val="110000"/>
              </a:lnSpc>
            </a:pPr>
            <a:r>
              <a:rPr lang="en-US" sz="1600" dirty="0">
                <a:cs typeface="Calibri"/>
              </a:rPr>
              <a:t>The 3  mindfulness What skills are: </a:t>
            </a:r>
            <a:r>
              <a:rPr lang="en-US" sz="1600" dirty="0">
                <a:highlight>
                  <a:srgbClr val="FFFF00"/>
                </a:highlight>
                <a:cs typeface="Calibri"/>
              </a:rPr>
              <a:t>observe</a:t>
            </a:r>
            <a:r>
              <a:rPr lang="en-US" sz="1600" dirty="0">
                <a:cs typeface="Calibri"/>
              </a:rPr>
              <a:t>, </a:t>
            </a:r>
            <a:r>
              <a:rPr lang="en-US" sz="1600" dirty="0">
                <a:highlight>
                  <a:srgbClr val="FFFF00"/>
                </a:highlight>
                <a:cs typeface="Calibri"/>
              </a:rPr>
              <a:t>describe,</a:t>
            </a:r>
            <a:r>
              <a:rPr lang="en-US" sz="1600" dirty="0">
                <a:cs typeface="Calibri"/>
              </a:rPr>
              <a:t> and </a:t>
            </a:r>
            <a:r>
              <a:rPr lang="en-US" sz="1600" dirty="0">
                <a:highlight>
                  <a:srgbClr val="FFFF00"/>
                </a:highlight>
                <a:cs typeface="Calibri"/>
              </a:rPr>
              <a:t>participate</a:t>
            </a:r>
            <a:r>
              <a:rPr lang="en-US" sz="1600" dirty="0">
                <a:cs typeface="Calibri"/>
              </a:rPr>
              <a:t>. </a:t>
            </a:r>
            <a:r>
              <a:rPr lang="en-US" sz="1600" b="1" dirty="0">
                <a:cs typeface="Calibri"/>
              </a:rPr>
              <a:t>You can only do one of these at a time</a:t>
            </a:r>
            <a:r>
              <a:rPr lang="en-US" sz="1600" dirty="0">
                <a:cs typeface="Calibri"/>
              </a:rPr>
              <a:t>. These are what we do in order to reach wise mind and be mindful.</a:t>
            </a:r>
            <a:endParaRPr lang="en-US" sz="1600" dirty="0">
              <a:ea typeface="+mn-lt"/>
              <a:cs typeface="+mn-lt"/>
            </a:endParaRPr>
          </a:p>
          <a:p>
            <a:pPr>
              <a:lnSpc>
                <a:spcPct val="110000"/>
              </a:lnSpc>
              <a:spcBef>
                <a:spcPts val="0"/>
              </a:spcBef>
              <a:spcAft>
                <a:spcPts val="600"/>
              </a:spcAft>
              <a:buFont typeface="Arial,Sans-Serif" panose="020B0604020202020204" pitchFamily="34" charset="0"/>
              <a:buChar char="§"/>
            </a:pPr>
            <a:endParaRPr lang="en-US" sz="1600" dirty="0">
              <a:ea typeface="+mn-lt"/>
              <a:cs typeface="+mn-lt"/>
            </a:endParaRPr>
          </a:p>
          <a:p>
            <a:pPr>
              <a:lnSpc>
                <a:spcPct val="110000"/>
              </a:lnSpc>
              <a:spcBef>
                <a:spcPts val="0"/>
              </a:spcBef>
              <a:spcAft>
                <a:spcPts val="600"/>
              </a:spcAft>
            </a:pPr>
            <a:r>
              <a:rPr lang="en-US" sz="1600" dirty="0">
                <a:ea typeface="+mn-lt"/>
                <a:cs typeface="+mn-lt"/>
              </a:rPr>
              <a:t>Paying attention on purpose, without reacting  </a:t>
            </a:r>
            <a:endParaRPr lang="en-US" sz="1600">
              <a:ea typeface="+mn-lt"/>
              <a:cs typeface="Calibri"/>
            </a:endParaRPr>
          </a:p>
          <a:p>
            <a:pPr>
              <a:lnSpc>
                <a:spcPct val="110000"/>
              </a:lnSpc>
              <a:spcBef>
                <a:spcPts val="0"/>
              </a:spcBef>
              <a:spcAft>
                <a:spcPts val="600"/>
              </a:spcAft>
              <a:buFont typeface="Arial,Sans-Serif" panose="020B0604020202020204" pitchFamily="34" charset="0"/>
            </a:pPr>
            <a:endParaRPr lang="en-US" sz="1600" dirty="0">
              <a:ea typeface="+mn-lt"/>
              <a:cs typeface="+mn-lt"/>
            </a:endParaRPr>
          </a:p>
          <a:p>
            <a:pPr>
              <a:lnSpc>
                <a:spcPct val="110000"/>
              </a:lnSpc>
              <a:spcBef>
                <a:spcPts val="0"/>
              </a:spcBef>
              <a:spcAft>
                <a:spcPts val="600"/>
              </a:spcAft>
            </a:pPr>
            <a:r>
              <a:rPr lang="en-US" sz="1600" dirty="0">
                <a:ea typeface="+mn-lt"/>
                <a:cs typeface="+mn-lt"/>
              </a:rPr>
              <a:t>Noticing without labeling</a:t>
            </a:r>
          </a:p>
          <a:p>
            <a:pPr>
              <a:lnSpc>
                <a:spcPct val="110000"/>
              </a:lnSpc>
              <a:spcBef>
                <a:spcPts val="0"/>
              </a:spcBef>
              <a:spcAft>
                <a:spcPts val="600"/>
              </a:spcAft>
              <a:buFont typeface="Arial,Sans-Serif" panose="020B0604020202020204" pitchFamily="34" charset="0"/>
            </a:pPr>
            <a:endParaRPr lang="en-US" sz="1600" dirty="0">
              <a:ea typeface="+mn-lt"/>
              <a:cs typeface="+mn-lt"/>
            </a:endParaRPr>
          </a:p>
          <a:p>
            <a:pPr>
              <a:lnSpc>
                <a:spcPct val="110000"/>
              </a:lnSpc>
              <a:spcBef>
                <a:spcPts val="0"/>
              </a:spcBef>
              <a:spcAft>
                <a:spcPts val="600"/>
              </a:spcAft>
            </a:pPr>
            <a:r>
              <a:rPr lang="en-US" sz="1600" dirty="0">
                <a:ea typeface="+mn-lt"/>
                <a:cs typeface="+mn-lt"/>
              </a:rPr>
              <a:t>Process of focusing the mind on one thing – what you sense or experience </a:t>
            </a:r>
          </a:p>
          <a:p>
            <a:pPr>
              <a:lnSpc>
                <a:spcPct val="110000"/>
              </a:lnSpc>
              <a:spcBef>
                <a:spcPts val="0"/>
              </a:spcBef>
              <a:spcAft>
                <a:spcPts val="600"/>
              </a:spcAft>
              <a:buFont typeface="Arial,Sans-Serif" panose="020B0604020202020204" pitchFamily="34" charset="0"/>
            </a:pPr>
            <a:endParaRPr lang="en-US" sz="1600" dirty="0">
              <a:ea typeface="+mn-lt"/>
              <a:cs typeface="+mn-lt"/>
            </a:endParaRPr>
          </a:p>
          <a:p>
            <a:pPr>
              <a:lnSpc>
                <a:spcPct val="110000"/>
              </a:lnSpc>
              <a:spcBef>
                <a:spcPts val="0"/>
              </a:spcBef>
              <a:spcAft>
                <a:spcPts val="600"/>
              </a:spcAft>
            </a:pPr>
            <a:r>
              <a:rPr lang="en-US" sz="1600" dirty="0">
                <a:ea typeface="+mn-lt"/>
                <a:cs typeface="+mn-lt"/>
              </a:rPr>
              <a:t>Wordless watching - just watching </a:t>
            </a:r>
          </a:p>
          <a:p>
            <a:pPr>
              <a:lnSpc>
                <a:spcPct val="110000"/>
              </a:lnSpc>
              <a:spcBef>
                <a:spcPts val="0"/>
              </a:spcBef>
              <a:spcAft>
                <a:spcPts val="600"/>
              </a:spcAft>
              <a:buFont typeface="Arial,Sans-Serif" panose="020B0604020202020204" pitchFamily="34" charset="0"/>
            </a:pPr>
            <a:endParaRPr lang="en-US" sz="1600" dirty="0">
              <a:ea typeface="+mn-lt"/>
              <a:cs typeface="+mn-lt"/>
            </a:endParaRPr>
          </a:p>
          <a:p>
            <a:pPr>
              <a:lnSpc>
                <a:spcPct val="110000"/>
              </a:lnSpc>
              <a:spcBef>
                <a:spcPts val="0"/>
              </a:spcBef>
              <a:spcAft>
                <a:spcPts val="600"/>
              </a:spcAft>
              <a:buFont typeface="Arial,Sans-Serif" panose="020B0604020202020204" pitchFamily="34" charset="0"/>
            </a:pPr>
            <a:endParaRPr lang="en-US" sz="1600" dirty="0">
              <a:ea typeface="+mn-lt"/>
              <a:cs typeface="+mn-lt"/>
            </a:endParaRPr>
          </a:p>
          <a:p>
            <a:pPr>
              <a:lnSpc>
                <a:spcPct val="110000"/>
              </a:lnSpc>
              <a:spcBef>
                <a:spcPts val="0"/>
              </a:spcBef>
              <a:spcAft>
                <a:spcPts val="600"/>
              </a:spcAft>
            </a:pPr>
            <a:r>
              <a:rPr lang="en-US" sz="1600" b="1" dirty="0">
                <a:ea typeface="+mn-lt"/>
                <a:cs typeface="+mn-lt"/>
              </a:rPr>
              <a:t>Being able to control your attention, means that you can control your mind. Most important, it is about observing what reality is, not what we think about reality. </a:t>
            </a:r>
            <a:r>
              <a:rPr lang="en-US" sz="1600" dirty="0">
                <a:ea typeface="+mn-lt"/>
                <a:cs typeface="+mn-lt"/>
              </a:rPr>
              <a:t> </a:t>
            </a:r>
          </a:p>
          <a:p>
            <a:pPr>
              <a:lnSpc>
                <a:spcPct val="110000"/>
              </a:lnSpc>
              <a:spcBef>
                <a:spcPts val="0"/>
              </a:spcBef>
              <a:spcAft>
                <a:spcPts val="600"/>
              </a:spcAft>
              <a:buFont typeface="Arial,Sans-Serif" panose="020B0604020202020204" pitchFamily="34" charset="0"/>
            </a:pPr>
            <a:endParaRPr lang="en-US" sz="1600" dirty="0">
              <a:cs typeface="Calibri"/>
            </a:endParaRPr>
          </a:p>
          <a:p>
            <a:pPr>
              <a:lnSpc>
                <a:spcPct val="110000"/>
              </a:lnSpc>
              <a:spcBef>
                <a:spcPts val="0"/>
              </a:spcBef>
              <a:spcAft>
                <a:spcPts val="600"/>
              </a:spcAft>
            </a:pPr>
            <a:r>
              <a:rPr lang="en-US" sz="1600" dirty="0">
                <a:cs typeface="Calibri"/>
              </a:rPr>
              <a:t>Handout 4.1</a:t>
            </a:r>
          </a:p>
          <a:p>
            <a:pPr>
              <a:lnSpc>
                <a:spcPct val="110000"/>
              </a:lnSpc>
            </a:pPr>
            <a:endParaRPr lang="en-US" sz="1100" dirty="0">
              <a:cs typeface="Calibri"/>
            </a:endParaRPr>
          </a:p>
        </p:txBody>
      </p:sp>
    </p:spTree>
    <p:extLst>
      <p:ext uri="{BB962C8B-B14F-4D97-AF65-F5344CB8AC3E}">
        <p14:creationId xmlns:p14="http://schemas.microsoft.com/office/powerpoint/2010/main" val="1176997154"/>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9"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9DE394A3-A0ED-430B-8048-0FBCF665BC80}"/>
              </a:ext>
            </a:extLst>
          </p:cNvPr>
          <p:cNvSpPr>
            <a:spLocks noGrp="1"/>
          </p:cNvSpPr>
          <p:nvPr>
            <p:ph type="title"/>
          </p:nvPr>
        </p:nvSpPr>
        <p:spPr>
          <a:xfrm>
            <a:off x="7269686" y="795527"/>
            <a:ext cx="4123738" cy="1433323"/>
          </a:xfrm>
        </p:spPr>
        <p:txBody>
          <a:bodyPr>
            <a:normAutofit/>
          </a:bodyPr>
          <a:lstStyle/>
          <a:p>
            <a:pPr algn="l"/>
            <a:r>
              <a:rPr lang="en-US" sz="3200" b="1" u="sng" dirty="0">
                <a:solidFill>
                  <a:schemeClr val="tx2"/>
                </a:solidFill>
                <a:cs typeface="Calibri Light"/>
              </a:rPr>
              <a:t>Mindfulness: What Skills</a:t>
            </a:r>
          </a:p>
        </p:txBody>
      </p:sp>
      <p:sp>
        <p:nvSpPr>
          <p:cNvPr id="61" name="Rectangle 60">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ext, businesscard&#10;&#10;Description automatically generated">
            <a:extLst>
              <a:ext uri="{FF2B5EF4-FFF2-40B4-BE49-F238E27FC236}">
                <a16:creationId xmlns:a16="http://schemas.microsoft.com/office/drawing/2014/main" id="{5B12A741-21E4-4E82-95B2-909E97552926}"/>
              </a:ext>
            </a:extLst>
          </p:cNvPr>
          <p:cNvPicPr>
            <a:picLocks noChangeAspect="1"/>
          </p:cNvPicPr>
          <p:nvPr/>
        </p:nvPicPr>
        <p:blipFill>
          <a:blip r:embed="rId2"/>
          <a:stretch>
            <a:fillRect/>
          </a:stretch>
        </p:blipFill>
        <p:spPr>
          <a:xfrm>
            <a:off x="1542381" y="960214"/>
            <a:ext cx="4501316" cy="4919472"/>
          </a:xfrm>
          <a:prstGeom prst="rect">
            <a:avLst/>
          </a:prstGeom>
          <a:ln w="12700">
            <a:noFill/>
          </a:ln>
        </p:spPr>
      </p:pic>
      <p:sp>
        <p:nvSpPr>
          <p:cNvPr id="3" name="Content Placeholder 2">
            <a:extLst>
              <a:ext uri="{FF2B5EF4-FFF2-40B4-BE49-F238E27FC236}">
                <a16:creationId xmlns:a16="http://schemas.microsoft.com/office/drawing/2014/main" id="{3BD043ED-D167-4E1C-99A9-3A81A48B24D5}"/>
              </a:ext>
            </a:extLst>
          </p:cNvPr>
          <p:cNvSpPr>
            <a:spLocks noGrp="1"/>
          </p:cNvSpPr>
          <p:nvPr>
            <p:ph idx="1"/>
          </p:nvPr>
        </p:nvSpPr>
        <p:spPr>
          <a:xfrm>
            <a:off x="7293817" y="2338388"/>
            <a:ext cx="4099607" cy="3678237"/>
          </a:xfrm>
        </p:spPr>
        <p:txBody>
          <a:bodyPr vert="horz" lIns="91440" tIns="45720" rIns="91440" bIns="45720" rtlCol="0">
            <a:normAutofit/>
          </a:bodyPr>
          <a:lstStyle/>
          <a:p>
            <a:pPr marL="0" indent="0">
              <a:buNone/>
            </a:pPr>
            <a:r>
              <a:rPr lang="en-US">
                <a:ea typeface="+mn-lt"/>
                <a:cs typeface="+mn-lt"/>
                <a:hlinkClick r:id="rId3"/>
              </a:rPr>
              <a:t>https://youtu.be/JUSaQL1_zXE</a:t>
            </a:r>
            <a:endParaRPr lang="en-US">
              <a:ea typeface="+mn-lt"/>
              <a:cs typeface="+mn-lt"/>
            </a:endParaRPr>
          </a:p>
          <a:p>
            <a:pPr marL="0" indent="0">
              <a:buNone/>
            </a:pPr>
            <a:endParaRPr lang="en-US">
              <a:cs typeface="Calibri"/>
            </a:endParaRPr>
          </a:p>
        </p:txBody>
      </p:sp>
    </p:spTree>
    <p:extLst>
      <p:ext uri="{BB962C8B-B14F-4D97-AF65-F5344CB8AC3E}">
        <p14:creationId xmlns:p14="http://schemas.microsoft.com/office/powerpoint/2010/main" val="754667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6F6F8-C3AF-4D15-9380-8D3A6EE5817B}"/>
              </a:ext>
            </a:extLst>
          </p:cNvPr>
          <p:cNvSpPr>
            <a:spLocks noGrp="1"/>
          </p:cNvSpPr>
          <p:nvPr>
            <p:ph type="title"/>
          </p:nvPr>
        </p:nvSpPr>
        <p:spPr>
          <a:xfrm>
            <a:off x="1913468" y="365125"/>
            <a:ext cx="9440332" cy="1325563"/>
          </a:xfrm>
        </p:spPr>
        <p:txBody>
          <a:bodyPr>
            <a:normAutofit/>
          </a:bodyPr>
          <a:lstStyle/>
          <a:p>
            <a:r>
              <a:rPr lang="en-US" sz="4600" b="1">
                <a:cs typeface="Calibri Light"/>
              </a:rPr>
              <a:t>Observing Inside vs. Observing Outside</a:t>
            </a:r>
            <a:endParaRPr lang="en-US" sz="4600" b="1"/>
          </a:p>
        </p:txBody>
      </p:sp>
      <p:sp>
        <p:nvSpPr>
          <p:cNvPr id="3" name="Content Placeholder 2">
            <a:extLst>
              <a:ext uri="{FF2B5EF4-FFF2-40B4-BE49-F238E27FC236}">
                <a16:creationId xmlns:a16="http://schemas.microsoft.com/office/drawing/2014/main" id="{E28670A0-3E4A-4927-9AC1-99606CFDAD6E}"/>
              </a:ext>
            </a:extLst>
          </p:cNvPr>
          <p:cNvSpPr>
            <a:spLocks noGrp="1"/>
          </p:cNvSpPr>
          <p:nvPr>
            <p:ph idx="1"/>
          </p:nvPr>
        </p:nvSpPr>
        <p:spPr>
          <a:xfrm>
            <a:off x="504825" y="1492251"/>
            <a:ext cx="11214100" cy="5113337"/>
          </a:xfrm>
        </p:spPr>
        <p:txBody>
          <a:bodyPr vert="horz" lIns="91440" tIns="45720" rIns="91440" bIns="45720" rtlCol="0" anchor="t">
            <a:normAutofit lnSpcReduction="10000"/>
          </a:bodyPr>
          <a:lstStyle/>
          <a:p>
            <a:pPr marL="0" indent="0">
              <a:buNone/>
            </a:pPr>
            <a:endParaRPr lang="en-US" sz="2400">
              <a:cs typeface="Calibri" panose="020F0502020204030204"/>
            </a:endParaRPr>
          </a:p>
          <a:p>
            <a:pPr marL="0" indent="0">
              <a:buNone/>
            </a:pPr>
            <a:r>
              <a:rPr lang="en-US" sz="2400" b="1" dirty="0">
                <a:solidFill>
                  <a:schemeClr val="accent1">
                    <a:lumMod val="75000"/>
                  </a:schemeClr>
                </a:solidFill>
                <a:cs typeface="Calibri"/>
              </a:rPr>
              <a:t>Observing Outside</a:t>
            </a:r>
            <a:endParaRPr lang="en-US" sz="2400" dirty="0">
              <a:solidFill>
                <a:schemeClr val="accent1">
                  <a:lumMod val="75000"/>
                </a:schemeClr>
              </a:solidFill>
              <a:ea typeface="+mn-lt"/>
              <a:cs typeface="+mn-lt"/>
            </a:endParaRPr>
          </a:p>
          <a:p>
            <a:pPr marL="342900" indent="-342900"/>
            <a:r>
              <a:rPr lang="en-US" sz="2400" dirty="0">
                <a:ea typeface="+mn-lt"/>
                <a:cs typeface="+mn-lt"/>
              </a:rPr>
              <a:t>We can only observe the outside world through our five senses: seeing, hearing, smelling, tasting, and touching. </a:t>
            </a:r>
          </a:p>
          <a:p>
            <a:r>
              <a:rPr lang="en-US" sz="2400" b="1" dirty="0">
                <a:solidFill>
                  <a:schemeClr val="accent1">
                    <a:lumMod val="75000"/>
                  </a:schemeClr>
                </a:solidFill>
                <a:cs typeface="Calibri"/>
              </a:rPr>
              <a:t>Observing inside </a:t>
            </a:r>
            <a:endParaRPr lang="en-US" sz="2400" dirty="0">
              <a:solidFill>
                <a:schemeClr val="accent1">
                  <a:lumMod val="75000"/>
                </a:schemeClr>
              </a:solidFill>
              <a:ea typeface="+mn-lt"/>
              <a:cs typeface="+mn-lt"/>
            </a:endParaRPr>
          </a:p>
          <a:p>
            <a:pPr marL="457200" indent="-457200"/>
            <a:r>
              <a:rPr lang="en-US" sz="2400" dirty="0">
                <a:cs typeface="Calibri"/>
              </a:rPr>
              <a:t>Observe our inside worlds through sensing our thoughts, emotions, and internal bodily sensations</a:t>
            </a:r>
            <a:endParaRPr lang="en-US" sz="2400" dirty="0" err="1">
              <a:ea typeface="+mn-lt"/>
              <a:cs typeface="+mn-lt"/>
            </a:endParaRPr>
          </a:p>
          <a:p>
            <a:pPr marL="457200" indent="-457200"/>
            <a:r>
              <a:rPr lang="en-US" sz="2400" dirty="0">
                <a:cs typeface="Calibri"/>
              </a:rPr>
              <a:t>We notice &amp; watch them pass even when they are painful</a:t>
            </a:r>
            <a:endParaRPr lang="en-US" sz="2400" dirty="0">
              <a:ea typeface="+mn-lt"/>
              <a:cs typeface="+mn-lt"/>
            </a:endParaRPr>
          </a:p>
          <a:p>
            <a:pPr marL="457200" indent="-457200"/>
            <a:r>
              <a:rPr lang="en-US" sz="2400" dirty="0">
                <a:cs typeface="Calibri"/>
              </a:rPr>
              <a:t>We don’t want to avoid or suppress the thoughts &amp; emotions we are observing</a:t>
            </a:r>
            <a:endParaRPr lang="en-US" sz="2400" dirty="0"/>
          </a:p>
        </p:txBody>
      </p:sp>
      <p:pic>
        <p:nvPicPr>
          <p:cNvPr id="7" name="Graphic 6" descr="Confused Person">
            <a:extLst>
              <a:ext uri="{FF2B5EF4-FFF2-40B4-BE49-F238E27FC236}">
                <a16:creationId xmlns:a16="http://schemas.microsoft.com/office/drawing/2014/main" id="{299A67EE-CB18-4D16-8622-3635EB9063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570706"/>
            <a:ext cx="914400" cy="914400"/>
          </a:xfrm>
          <a:prstGeom prst="rect">
            <a:avLst/>
          </a:prstGeom>
        </p:spPr>
      </p:pic>
    </p:spTree>
    <p:extLst>
      <p:ext uri="{BB962C8B-B14F-4D97-AF65-F5344CB8AC3E}">
        <p14:creationId xmlns:p14="http://schemas.microsoft.com/office/powerpoint/2010/main" val="623943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98E8958-A0BD-4366-8F61-3A496C51C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445862C-E73D-4EFB-9DD5-8A5E3473E1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5" name="Freeform 5">
              <a:extLst>
                <a:ext uri="{FF2B5EF4-FFF2-40B4-BE49-F238E27FC236}">
                  <a16:creationId xmlns:a16="http://schemas.microsoft.com/office/drawing/2014/main" id="{D2676ED1-2492-46B6-88D6-C9ED257B75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58A42DCC-C6BA-4B68-9FC4-FEE653997B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7">
              <a:extLst>
                <a:ext uri="{FF2B5EF4-FFF2-40B4-BE49-F238E27FC236}">
                  <a16:creationId xmlns:a16="http://schemas.microsoft.com/office/drawing/2014/main" id="{F81ED05C-778D-41F3-9C0E-6DE1D668A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EE063861-F6FC-4CC1-A77E-5993E5E252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7E1DA2FC-6137-4EC4-B9F4-72264C39D4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BFE9E3A7-993F-401D-8B16-53BFC6FA2F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23757125-5D70-4D7A-B223-2FFC51F5B3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03C4207E-9457-436F-B9A0-C3CAEBF816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3">
              <a:extLst>
                <a:ext uri="{FF2B5EF4-FFF2-40B4-BE49-F238E27FC236}">
                  <a16:creationId xmlns:a16="http://schemas.microsoft.com/office/drawing/2014/main" id="{64EE9697-E49F-4E62-8318-9E2DBC6E7C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0800120F-70F4-4696-BAFB-BBC0BC5764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5">
              <a:extLst>
                <a:ext uri="{FF2B5EF4-FFF2-40B4-BE49-F238E27FC236}">
                  <a16:creationId xmlns:a16="http://schemas.microsoft.com/office/drawing/2014/main" id="{8D1E1ADB-5BAA-49F4-BE24-044E941043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9D410413-BDE6-4A4E-930A-0ACBBF8CD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7">
              <a:extLst>
                <a:ext uri="{FF2B5EF4-FFF2-40B4-BE49-F238E27FC236}">
                  <a16:creationId xmlns:a16="http://schemas.microsoft.com/office/drawing/2014/main" id="{0EBF657D-5B37-4F84-8833-C569EAB904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8">
              <a:extLst>
                <a:ext uri="{FF2B5EF4-FFF2-40B4-BE49-F238E27FC236}">
                  <a16:creationId xmlns:a16="http://schemas.microsoft.com/office/drawing/2014/main" id="{A2DBF00E-BE35-44EC-A95B-8B2EE92335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9">
              <a:extLst>
                <a:ext uri="{FF2B5EF4-FFF2-40B4-BE49-F238E27FC236}">
                  <a16:creationId xmlns:a16="http://schemas.microsoft.com/office/drawing/2014/main" id="{BA2C8141-5135-467E-B940-D3836B16E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0">
              <a:extLst>
                <a:ext uri="{FF2B5EF4-FFF2-40B4-BE49-F238E27FC236}">
                  <a16:creationId xmlns:a16="http://schemas.microsoft.com/office/drawing/2014/main" id="{44991C1A-45E7-45C6-8816-BFEDFFCCB7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B88BEC13-903F-4318-B5AB-DC23ED2ED5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41E259CE-D2C5-4FBC-9FAE-5AB0BBD0E4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495CB679-05D8-44D1-8218-C52552952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DFCC6878-2DB4-4497-B668-E75220A203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36254A6B-DCFA-42AD-906C-C43E2CAE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7" name="Rectangle 36">
            <a:extLst>
              <a:ext uri="{FF2B5EF4-FFF2-40B4-BE49-F238E27FC236}">
                <a16:creationId xmlns:a16="http://schemas.microsoft.com/office/drawing/2014/main" id="{1429180E-866D-447C-A170-484000E48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047102"/>
            <a:ext cx="5936885"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22">
            <a:extLst>
              <a:ext uri="{FF2B5EF4-FFF2-40B4-BE49-F238E27FC236}">
                <a16:creationId xmlns:a16="http://schemas.microsoft.com/office/drawing/2014/main" id="{FEE51AA4-287D-4CB8-8CD4-D6986106F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02131" y="55465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0177ACA7-E71A-4888-9EBD-074801D88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682" y="1634393"/>
            <a:ext cx="5935796" cy="39173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E0158F-E585-4B32-9BFA-5AD65D85FD0E}"/>
              </a:ext>
            </a:extLst>
          </p:cNvPr>
          <p:cNvSpPr>
            <a:spLocks noGrp="1"/>
          </p:cNvSpPr>
          <p:nvPr>
            <p:ph type="title"/>
          </p:nvPr>
        </p:nvSpPr>
        <p:spPr>
          <a:xfrm>
            <a:off x="873978" y="1718735"/>
            <a:ext cx="5767566" cy="1072378"/>
          </a:xfrm>
        </p:spPr>
        <p:txBody>
          <a:bodyPr anchor="ctr">
            <a:normAutofit/>
          </a:bodyPr>
          <a:lstStyle/>
          <a:p>
            <a:r>
              <a:rPr lang="en-US" sz="3600" b="1">
                <a:cs typeface="Calibri Light"/>
              </a:rPr>
              <a:t>Observing Without Describing</a:t>
            </a:r>
          </a:p>
        </p:txBody>
      </p:sp>
      <p:sp>
        <p:nvSpPr>
          <p:cNvPr id="3" name="Content Placeholder 2">
            <a:extLst>
              <a:ext uri="{FF2B5EF4-FFF2-40B4-BE49-F238E27FC236}">
                <a16:creationId xmlns:a16="http://schemas.microsoft.com/office/drawing/2014/main" id="{1242D139-31F0-4562-B70B-D7B618CAA63B}"/>
              </a:ext>
            </a:extLst>
          </p:cNvPr>
          <p:cNvSpPr>
            <a:spLocks noGrp="1"/>
          </p:cNvSpPr>
          <p:nvPr>
            <p:ph idx="1"/>
          </p:nvPr>
        </p:nvSpPr>
        <p:spPr>
          <a:xfrm>
            <a:off x="873102" y="2789239"/>
            <a:ext cx="5768442" cy="2683606"/>
          </a:xfrm>
        </p:spPr>
        <p:txBody>
          <a:bodyPr vert="horz" lIns="91440" tIns="45720" rIns="91440" bIns="45720" rtlCol="0">
            <a:normAutofit/>
          </a:bodyPr>
          <a:lstStyle/>
          <a:p>
            <a:r>
              <a:rPr lang="en-US" sz="1600">
                <a:solidFill>
                  <a:srgbClr val="FFFFFE"/>
                </a:solidFill>
                <a:cs typeface="Calibri"/>
              </a:rPr>
              <a:t>It can be hard to observe something without describing it</a:t>
            </a:r>
          </a:p>
          <a:p>
            <a:endParaRPr lang="en-US" sz="1600">
              <a:solidFill>
                <a:srgbClr val="FFFFFE"/>
              </a:solidFill>
              <a:cs typeface="Calibri"/>
            </a:endParaRPr>
          </a:p>
          <a:p>
            <a:r>
              <a:rPr lang="en-US" sz="1600">
                <a:solidFill>
                  <a:srgbClr val="FFFFFE"/>
                </a:solidFill>
                <a:cs typeface="Calibri"/>
              </a:rPr>
              <a:t>The same way we hear "meow" and think of a cat</a:t>
            </a:r>
          </a:p>
          <a:p>
            <a:endParaRPr lang="en-US" sz="1600">
              <a:solidFill>
                <a:srgbClr val="FFFFFE"/>
              </a:solidFill>
              <a:cs typeface="Calibri"/>
            </a:endParaRPr>
          </a:p>
          <a:p>
            <a:r>
              <a:rPr lang="en-US" sz="1600" b="1">
                <a:solidFill>
                  <a:srgbClr val="FFFFFE"/>
                </a:solidFill>
                <a:cs typeface="Calibri"/>
              </a:rPr>
              <a:t>You cannot observe &amp; describe at the same time</a:t>
            </a:r>
          </a:p>
          <a:p>
            <a:endParaRPr lang="en-US" sz="1600" b="1">
              <a:solidFill>
                <a:srgbClr val="FFFFFE"/>
              </a:solidFill>
              <a:cs typeface="Calibri"/>
            </a:endParaRPr>
          </a:p>
          <a:p>
            <a:pPr marL="0" indent="0">
              <a:buNone/>
            </a:pPr>
            <a:endParaRPr lang="en-US" sz="1600" b="1">
              <a:solidFill>
                <a:srgbClr val="FFFFFE"/>
              </a:solidFill>
              <a:cs typeface="Calibri"/>
            </a:endParaRPr>
          </a:p>
        </p:txBody>
      </p:sp>
      <p:sp>
        <p:nvSpPr>
          <p:cNvPr id="43" name="Rectangle 42">
            <a:extLst>
              <a:ext uri="{FF2B5EF4-FFF2-40B4-BE49-F238E27FC236}">
                <a16:creationId xmlns:a16="http://schemas.microsoft.com/office/drawing/2014/main" id="{B2DF6337-9683-4A06-B3D5-CB22C7F4F2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9862" y="-6706"/>
            <a:ext cx="4642138"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ror">
            <a:extLst>
              <a:ext uri="{FF2B5EF4-FFF2-40B4-BE49-F238E27FC236}">
                <a16:creationId xmlns:a16="http://schemas.microsoft.com/office/drawing/2014/main" id="{5143AFD0-0DC0-4F77-804C-8A07F217B16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76652" y="1438299"/>
            <a:ext cx="3990545" cy="3990545"/>
          </a:xfrm>
          <a:prstGeom prst="rect">
            <a:avLst/>
          </a:prstGeom>
        </p:spPr>
      </p:pic>
    </p:spTree>
    <p:extLst>
      <p:ext uri="{BB962C8B-B14F-4D97-AF65-F5344CB8AC3E}">
        <p14:creationId xmlns:p14="http://schemas.microsoft.com/office/powerpoint/2010/main" val="1084856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8FA3661-DFC8-48F8-90C5-E59AB33725D7}"/>
              </a:ext>
            </a:extLst>
          </p:cNvPr>
          <p:cNvSpPr txBox="1"/>
          <p:nvPr/>
        </p:nvSpPr>
        <p:spPr>
          <a:xfrm>
            <a:off x="192810" y="338571"/>
            <a:ext cx="11796277"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solidFill>
                  <a:schemeClr val="accent1">
                    <a:lumMod val="75000"/>
                  </a:schemeClr>
                </a:solidFill>
                <a:cs typeface="Arial"/>
              </a:rPr>
              <a:t> Describing</a:t>
            </a:r>
            <a:endParaRPr lang="en-US" sz="2400" dirty="0">
              <a:solidFill>
                <a:schemeClr val="accent1">
                  <a:lumMod val="75000"/>
                </a:schemeClr>
              </a:solidFill>
              <a:cs typeface="Arial"/>
            </a:endParaRPr>
          </a:p>
          <a:p>
            <a:r>
              <a:rPr lang="en-US" sz="2400" b="1" dirty="0">
                <a:highlight>
                  <a:srgbClr val="FFFF00"/>
                </a:highlight>
                <a:cs typeface="Arial"/>
              </a:rPr>
              <a:t>Describing </a:t>
            </a:r>
          </a:p>
          <a:p>
            <a:pPr lvl="1"/>
            <a:r>
              <a:rPr lang="en-US" sz="2400" dirty="0">
                <a:cs typeface="Arial"/>
              </a:rPr>
              <a:t>- Putting what you have observed into </a:t>
            </a:r>
            <a:r>
              <a:rPr lang="en-US" sz="2400" b="1" dirty="0">
                <a:solidFill>
                  <a:schemeClr val="accent1">
                    <a:lumMod val="75000"/>
                  </a:schemeClr>
                </a:solidFill>
                <a:cs typeface="Arial"/>
              </a:rPr>
              <a:t>words</a:t>
            </a:r>
            <a:r>
              <a:rPr lang="en-US" sz="2400" dirty="0">
                <a:cs typeface="Arial"/>
              </a:rPr>
              <a:t>. </a:t>
            </a:r>
            <a:r>
              <a:rPr lang="en-US" sz="2400" b="1" dirty="0">
                <a:cs typeface="Arial"/>
              </a:rPr>
              <a:t>Describing is labeling what is observed</a:t>
            </a:r>
            <a:r>
              <a:rPr lang="en-US" sz="2400" dirty="0">
                <a:cs typeface="Arial"/>
              </a:rPr>
              <a:t>; it is </a:t>
            </a:r>
            <a:r>
              <a:rPr lang="en-US" sz="2400" dirty="0" err="1">
                <a:cs typeface="Arial"/>
              </a:rPr>
              <a:t>wordful</a:t>
            </a:r>
            <a:r>
              <a:rPr lang="en-US" sz="2400" dirty="0">
                <a:cs typeface="Arial"/>
              </a:rPr>
              <a:t> watching</a:t>
            </a:r>
          </a:p>
          <a:p>
            <a:pPr lvl="1"/>
            <a:endParaRPr lang="en-US" sz="2400" b="1">
              <a:cs typeface="Arial"/>
            </a:endParaRPr>
          </a:p>
          <a:p>
            <a:pPr lvl="1"/>
            <a:r>
              <a:rPr lang="en-US" sz="2400" b="1" dirty="0">
                <a:latin typeface="Calibri"/>
                <a:cs typeface="Arial"/>
              </a:rPr>
              <a:t>- Mindfulness is about slowing down and doing just one thing at a time. </a:t>
            </a:r>
          </a:p>
          <a:p>
            <a:pPr lvl="1"/>
            <a:endParaRPr lang="en-US" sz="2400" b="1">
              <a:cs typeface="Arial"/>
            </a:endParaRPr>
          </a:p>
          <a:p>
            <a:pPr lvl="1"/>
            <a:r>
              <a:rPr lang="en-US" sz="2400" b="1" dirty="0">
                <a:highlight>
                  <a:srgbClr val="FFFF00"/>
                </a:highlight>
                <a:cs typeface="Arial"/>
              </a:rPr>
              <a:t>Describing</a:t>
            </a:r>
            <a:r>
              <a:rPr lang="en-US" sz="2400" b="1" dirty="0">
                <a:cs typeface="Arial"/>
              </a:rPr>
              <a:t> is labeling what we have observed, as if explaining it to a blind person or to an artist who is going to draw on the basis of our description. </a:t>
            </a:r>
            <a:r>
              <a:rPr lang="en-US" sz="2400" b="1" dirty="0">
                <a:solidFill>
                  <a:schemeClr val="accent1">
                    <a:lumMod val="75000"/>
                  </a:schemeClr>
                </a:solidFill>
                <a:cs typeface="Arial"/>
              </a:rPr>
              <a:t>We can ONLY describe something if we observed it. We cannot observe the thoughts, feelings, or intentions that are inside other people.</a:t>
            </a:r>
            <a:r>
              <a:rPr lang="en-US" sz="2400" b="1" dirty="0">
                <a:cs typeface="Arial"/>
              </a:rPr>
              <a:t> This is a key point that we often forget.</a:t>
            </a:r>
          </a:p>
          <a:p>
            <a:pPr lvl="1"/>
            <a:endParaRPr lang="en-US" sz="2400" b="1">
              <a:cs typeface="Arial"/>
            </a:endParaRPr>
          </a:p>
          <a:p>
            <a:pPr lvl="1"/>
            <a:r>
              <a:rPr lang="en-US" sz="2400" dirty="0">
                <a:cs typeface="Arial"/>
              </a:rPr>
              <a:t>*Activity of hands on desk</a:t>
            </a:r>
          </a:p>
        </p:txBody>
      </p:sp>
    </p:spTree>
    <p:extLst>
      <p:ext uri="{BB962C8B-B14F-4D97-AF65-F5344CB8AC3E}">
        <p14:creationId xmlns:p14="http://schemas.microsoft.com/office/powerpoint/2010/main" val="750483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CAAFD-D2E2-4BAD-B5E7-49D4A34C3E3C}"/>
              </a:ext>
            </a:extLst>
          </p:cNvPr>
          <p:cNvSpPr>
            <a:spLocks noGrp="1"/>
          </p:cNvSpPr>
          <p:nvPr>
            <p:ph type="title"/>
          </p:nvPr>
        </p:nvSpPr>
        <p:spPr>
          <a:xfrm>
            <a:off x="838200" y="365125"/>
            <a:ext cx="10515600" cy="829109"/>
          </a:xfrm>
        </p:spPr>
        <p:txBody>
          <a:bodyPr/>
          <a:lstStyle/>
          <a:p>
            <a:pPr algn="ctr"/>
            <a:r>
              <a:rPr lang="en-US" b="1">
                <a:solidFill>
                  <a:schemeClr val="accent1">
                    <a:lumMod val="75000"/>
                  </a:schemeClr>
                </a:solidFill>
                <a:cs typeface="Calibri Light" panose="020F0302020204030204"/>
              </a:rPr>
              <a:t>Participating </a:t>
            </a:r>
          </a:p>
        </p:txBody>
      </p:sp>
      <p:sp>
        <p:nvSpPr>
          <p:cNvPr id="3" name="Content Placeholder 2">
            <a:extLst>
              <a:ext uri="{FF2B5EF4-FFF2-40B4-BE49-F238E27FC236}">
                <a16:creationId xmlns:a16="http://schemas.microsoft.com/office/drawing/2014/main" id="{09EF3B79-22EC-4D67-B658-65CF8E04A680}"/>
              </a:ext>
            </a:extLst>
          </p:cNvPr>
          <p:cNvSpPr>
            <a:spLocks noGrp="1"/>
          </p:cNvSpPr>
          <p:nvPr>
            <p:ph idx="1"/>
          </p:nvPr>
        </p:nvSpPr>
        <p:spPr>
          <a:xfrm>
            <a:off x="491836" y="1536989"/>
            <a:ext cx="11242963" cy="4997883"/>
          </a:xfrm>
        </p:spPr>
        <p:txBody>
          <a:bodyPr vert="horz" lIns="91440" tIns="45720" rIns="91440" bIns="45720" rtlCol="0" anchor="t">
            <a:normAutofit/>
          </a:bodyPr>
          <a:lstStyle/>
          <a:p>
            <a:r>
              <a:rPr lang="en-US" sz="2400" dirty="0">
                <a:highlight>
                  <a:srgbClr val="FFFF00"/>
                </a:highlight>
                <a:cs typeface="Calibri"/>
              </a:rPr>
              <a:t>Participating</a:t>
            </a:r>
            <a:r>
              <a:rPr lang="en-US" sz="2400" dirty="0">
                <a:cs typeface="Calibri"/>
              </a:rPr>
              <a:t> is being fully present to our own lives, without self-consciousness, effortlessly in flow – forgetting ourselves and becoming what we are doing. Watch young children. Whether they are running through a park, splashing in puddles, or dancing to music, children are great examples of participating.  (handout 4.1)</a:t>
            </a:r>
          </a:p>
          <a:p>
            <a:endParaRPr lang="en-US" sz="2400" dirty="0">
              <a:cs typeface="Calibri"/>
            </a:endParaRPr>
          </a:p>
          <a:p>
            <a:r>
              <a:rPr lang="en-US" sz="2400" dirty="0">
                <a:cs typeface="Calibri"/>
              </a:rPr>
              <a:t>Participating is </a:t>
            </a:r>
            <a:r>
              <a:rPr lang="en-US" sz="2400" b="1" dirty="0">
                <a:cs typeface="Calibri"/>
              </a:rPr>
              <a:t>not</a:t>
            </a:r>
            <a:r>
              <a:rPr lang="en-US" sz="2400" dirty="0">
                <a:cs typeface="Calibri"/>
              </a:rPr>
              <a:t> thinking about yesterday or tomorrow. It is </a:t>
            </a:r>
            <a:r>
              <a:rPr lang="en-US" sz="2400" b="1" dirty="0">
                <a:cs typeface="Calibri"/>
              </a:rPr>
              <a:t>not</a:t>
            </a:r>
            <a:r>
              <a:rPr lang="en-US" sz="2400" dirty="0">
                <a:cs typeface="Calibri"/>
              </a:rPr>
              <a:t> worrying about what other people are thinking or feeling about us right now. </a:t>
            </a:r>
          </a:p>
          <a:p>
            <a:endParaRPr lang="en-US" sz="2400" b="1" dirty="0">
              <a:cs typeface="Calibri"/>
            </a:endParaRPr>
          </a:p>
          <a:p>
            <a:r>
              <a:rPr lang="en-US" sz="2400" b="1" dirty="0">
                <a:cs typeface="Calibri"/>
              </a:rPr>
              <a:t>It is about jumping in the current activity 100%.</a:t>
            </a:r>
            <a:endParaRPr lang="en-US" sz="2400" b="1" dirty="0"/>
          </a:p>
        </p:txBody>
      </p:sp>
    </p:spTree>
    <p:extLst>
      <p:ext uri="{BB962C8B-B14F-4D97-AF65-F5344CB8AC3E}">
        <p14:creationId xmlns:p14="http://schemas.microsoft.com/office/powerpoint/2010/main" val="3865121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DBF86-4534-488B-8076-641BA1A3B85C}"/>
              </a:ext>
            </a:extLst>
          </p:cNvPr>
          <p:cNvSpPr>
            <a:spLocks noGrp="1"/>
          </p:cNvSpPr>
          <p:nvPr>
            <p:ph type="title"/>
          </p:nvPr>
        </p:nvSpPr>
        <p:spPr/>
        <p:txBody>
          <a:bodyPr/>
          <a:lstStyle/>
          <a:p>
            <a:r>
              <a:rPr lang="en-US" b="1" u="sng" dirty="0">
                <a:ea typeface="+mj-lt"/>
                <a:cs typeface="+mj-lt"/>
              </a:rPr>
              <a:t> How  Skills</a:t>
            </a:r>
            <a:br>
              <a:rPr lang="en-US" dirty="0">
                <a:ea typeface="+mj-lt"/>
                <a:cs typeface="+mj-lt"/>
              </a:rPr>
            </a:br>
            <a:endParaRPr lang="en-US">
              <a:cs typeface="Calibri Light" panose="020F0302020204030204"/>
            </a:endParaRPr>
          </a:p>
        </p:txBody>
      </p:sp>
      <p:sp>
        <p:nvSpPr>
          <p:cNvPr id="3" name="Content Placeholder 2">
            <a:extLst>
              <a:ext uri="{FF2B5EF4-FFF2-40B4-BE49-F238E27FC236}">
                <a16:creationId xmlns:a16="http://schemas.microsoft.com/office/drawing/2014/main" id="{2B6EF407-E2F8-411D-92E3-CCC1BC8DFC9A}"/>
              </a:ext>
            </a:extLst>
          </p:cNvPr>
          <p:cNvSpPr>
            <a:spLocks noGrp="1"/>
          </p:cNvSpPr>
          <p:nvPr>
            <p:ph idx="1"/>
          </p:nvPr>
        </p:nvSpPr>
        <p:spPr/>
        <p:txBody>
          <a:bodyPr vert="horz" lIns="91440" tIns="45720" rIns="91440" bIns="45720" rtlCol="0" anchor="t">
            <a:normAutofit/>
          </a:bodyPr>
          <a:lstStyle/>
          <a:p>
            <a:pPr marL="0" indent="0">
              <a:buNone/>
            </a:pPr>
            <a:r>
              <a:rPr lang="en-US" b="1" dirty="0">
                <a:ea typeface="+mn-lt"/>
                <a:cs typeface="+mn-lt"/>
              </a:rPr>
              <a:t>Now that we have gone over "What Skills" we are going to learn</a:t>
            </a:r>
            <a:r>
              <a:rPr lang="en-US" b="1" dirty="0">
                <a:solidFill>
                  <a:schemeClr val="bg1"/>
                </a:solidFill>
                <a:ea typeface="+mn-lt"/>
                <a:cs typeface="+mn-lt"/>
              </a:rPr>
              <a:t> "How Skills"</a:t>
            </a:r>
            <a:r>
              <a:rPr lang="en-US" dirty="0">
                <a:ea typeface="+mn-lt"/>
                <a:cs typeface="+mn-lt"/>
              </a:rPr>
              <a:t>:   are for balancing emotional mind and reasonable mind to achieve wise mind.  </a:t>
            </a:r>
            <a:endParaRPr lang="en-US" dirty="0">
              <a:cs typeface="Calibri"/>
            </a:endParaRPr>
          </a:p>
          <a:p>
            <a:pPr marL="0" indent="0">
              <a:buNone/>
            </a:pPr>
            <a:endParaRPr lang="en-US">
              <a:ea typeface="+mn-lt"/>
              <a:cs typeface="+mn-lt"/>
            </a:endParaRPr>
          </a:p>
          <a:p>
            <a:pPr marL="0" indent="0">
              <a:buNone/>
            </a:pPr>
            <a:r>
              <a:rPr lang="en-US" dirty="0">
                <a:cs typeface="Calibri"/>
              </a:rPr>
              <a:t>Just as there are 3 "What skills" there are 3 "How Skills"</a:t>
            </a:r>
          </a:p>
          <a:p>
            <a:pPr marL="0" indent="0">
              <a:buNone/>
            </a:pPr>
            <a:r>
              <a:rPr lang="en-US" b="1" dirty="0">
                <a:solidFill>
                  <a:schemeClr val="bg1"/>
                </a:solidFill>
                <a:ea typeface="+mn-lt"/>
                <a:cs typeface="+mn-lt"/>
              </a:rPr>
              <a:t>* </a:t>
            </a:r>
            <a:r>
              <a:rPr lang="en-US" b="1" dirty="0" err="1">
                <a:solidFill>
                  <a:schemeClr val="bg1"/>
                </a:solidFill>
                <a:ea typeface="+mn-lt"/>
                <a:cs typeface="+mn-lt"/>
              </a:rPr>
              <a:t>nonjudgementally</a:t>
            </a:r>
            <a:r>
              <a:rPr lang="en-US" b="1" dirty="0">
                <a:solidFill>
                  <a:schemeClr val="bg1"/>
                </a:solidFill>
                <a:ea typeface="+mn-lt"/>
                <a:cs typeface="+mn-lt"/>
              </a:rPr>
              <a:t>, one-mindfully, and effectively.  </a:t>
            </a:r>
          </a:p>
          <a:p>
            <a:pPr marL="0" indent="0">
              <a:buNone/>
            </a:pPr>
            <a:endParaRPr lang="en-US" b="1">
              <a:solidFill>
                <a:srgbClr val="FF0000"/>
              </a:solidFill>
              <a:ea typeface="+mn-lt"/>
              <a:cs typeface="+mn-lt"/>
            </a:endParaRPr>
          </a:p>
          <a:p>
            <a:pPr marL="0" indent="0">
              <a:buNone/>
            </a:pPr>
            <a:r>
              <a:rPr lang="en-US" dirty="0">
                <a:ea typeface="+mn-lt"/>
                <a:cs typeface="+mn-lt"/>
              </a:rPr>
              <a:t>Unlike what skills which can only be done one at a time the how skills can all be done at the same time.</a:t>
            </a:r>
          </a:p>
        </p:txBody>
      </p:sp>
    </p:spTree>
    <p:extLst>
      <p:ext uri="{BB962C8B-B14F-4D97-AF65-F5344CB8AC3E}">
        <p14:creationId xmlns:p14="http://schemas.microsoft.com/office/powerpoint/2010/main" val="231124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44"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2FEFD5F-2426-4B5C-9892-97F2582AA64C}"/>
              </a:ext>
            </a:extLst>
          </p:cNvPr>
          <p:cNvSpPr>
            <a:spLocks noGrp="1"/>
          </p:cNvSpPr>
          <p:nvPr>
            <p:ph type="title"/>
          </p:nvPr>
        </p:nvSpPr>
        <p:spPr>
          <a:xfrm>
            <a:off x="7269686" y="795527"/>
            <a:ext cx="4123738" cy="1433323"/>
          </a:xfrm>
        </p:spPr>
        <p:txBody>
          <a:bodyPr>
            <a:normAutofit/>
          </a:bodyPr>
          <a:lstStyle/>
          <a:p>
            <a:r>
              <a:rPr lang="en-US" sz="3200" b="1" u="sng" dirty="0">
                <a:solidFill>
                  <a:schemeClr val="tx2"/>
                </a:solidFill>
                <a:cs typeface="Calibri Light"/>
              </a:rPr>
              <a:t>Mindfulness: How Skills</a:t>
            </a:r>
            <a:endParaRPr lang="en-US" b="1" u="sng" dirty="0">
              <a:solidFill>
                <a:schemeClr val="tx2"/>
              </a:solidFill>
              <a:cs typeface="Calibri Light"/>
            </a:endParaRPr>
          </a:p>
        </p:txBody>
      </p:sp>
      <p:sp>
        <p:nvSpPr>
          <p:cNvPr id="66" name="Rectangle 65">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F175D8"/>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Text&#10;&#10;Description automatically generated">
            <a:extLst>
              <a:ext uri="{FF2B5EF4-FFF2-40B4-BE49-F238E27FC236}">
                <a16:creationId xmlns:a16="http://schemas.microsoft.com/office/drawing/2014/main" id="{E3693B32-4632-4516-9341-A14A46721C1E}"/>
              </a:ext>
            </a:extLst>
          </p:cNvPr>
          <p:cNvPicPr>
            <a:picLocks noChangeAspect="1"/>
          </p:cNvPicPr>
          <p:nvPr/>
        </p:nvPicPr>
        <p:blipFill>
          <a:blip r:embed="rId2"/>
          <a:stretch>
            <a:fillRect/>
          </a:stretch>
        </p:blipFill>
        <p:spPr>
          <a:xfrm>
            <a:off x="972115" y="1057426"/>
            <a:ext cx="5641848" cy="4725047"/>
          </a:xfrm>
          <a:prstGeom prst="rect">
            <a:avLst/>
          </a:prstGeom>
          <a:ln w="12700">
            <a:noFill/>
          </a:ln>
        </p:spPr>
      </p:pic>
      <p:sp>
        <p:nvSpPr>
          <p:cNvPr id="3" name="Content Placeholder 2">
            <a:extLst>
              <a:ext uri="{FF2B5EF4-FFF2-40B4-BE49-F238E27FC236}">
                <a16:creationId xmlns:a16="http://schemas.microsoft.com/office/drawing/2014/main" id="{D4D2EC7B-8609-44DF-B3F8-221149A3069F}"/>
              </a:ext>
            </a:extLst>
          </p:cNvPr>
          <p:cNvSpPr>
            <a:spLocks noGrp="1"/>
          </p:cNvSpPr>
          <p:nvPr>
            <p:ph idx="1"/>
          </p:nvPr>
        </p:nvSpPr>
        <p:spPr>
          <a:xfrm>
            <a:off x="7293817" y="2338388"/>
            <a:ext cx="4099607" cy="3678237"/>
          </a:xfrm>
        </p:spPr>
        <p:txBody>
          <a:bodyPr vert="horz" lIns="91440" tIns="45720" rIns="91440" bIns="45720" rtlCol="0">
            <a:normAutofit/>
          </a:bodyPr>
          <a:lstStyle/>
          <a:p>
            <a:pPr>
              <a:buClr>
                <a:srgbClr val="F175D8"/>
              </a:buClr>
            </a:pPr>
            <a:r>
              <a:rPr lang="en-US" dirty="0">
                <a:ea typeface="+mn-lt"/>
                <a:cs typeface="+mn-lt"/>
                <a:hlinkClick r:id="rId3"/>
              </a:rPr>
              <a:t>https://youtu.be/oYdrMpnE93s</a:t>
            </a:r>
            <a:endParaRPr lang="en-US">
              <a:ea typeface="+mn-lt"/>
              <a:cs typeface="+mn-lt"/>
            </a:endParaRPr>
          </a:p>
          <a:p>
            <a:pPr>
              <a:buClr>
                <a:srgbClr val="F175D8"/>
              </a:buClr>
            </a:pPr>
            <a:endParaRPr lang="en-US">
              <a:cs typeface="Calibri"/>
            </a:endParaRPr>
          </a:p>
          <a:p>
            <a:pPr>
              <a:buClr>
                <a:srgbClr val="F175D8"/>
              </a:buClr>
            </a:pPr>
            <a:endParaRPr lang="en-US">
              <a:cs typeface="Calibri"/>
            </a:endParaRPr>
          </a:p>
          <a:p>
            <a:pPr>
              <a:buClr>
                <a:srgbClr val="F175D8"/>
              </a:buClr>
            </a:pPr>
            <a:r>
              <a:rPr lang="en-US" dirty="0">
                <a:cs typeface="Calibri"/>
              </a:rPr>
              <a:t>Handout 5.1</a:t>
            </a:r>
            <a:endParaRPr lang="en-US">
              <a:cs typeface="Calibri"/>
            </a:endParaRPr>
          </a:p>
          <a:p>
            <a:pPr>
              <a:buClr>
                <a:srgbClr val="F175D8"/>
              </a:buClr>
            </a:pPr>
            <a:endParaRPr lang="en-US">
              <a:cs typeface="Calibri"/>
            </a:endParaRPr>
          </a:p>
          <a:p>
            <a:pPr>
              <a:buClr>
                <a:srgbClr val="F175D8"/>
              </a:buClr>
            </a:pPr>
            <a:endParaRPr lang="en-US">
              <a:cs typeface="Calibri"/>
            </a:endParaRPr>
          </a:p>
        </p:txBody>
      </p:sp>
    </p:spTree>
    <p:extLst>
      <p:ext uri="{BB962C8B-B14F-4D97-AF65-F5344CB8AC3E}">
        <p14:creationId xmlns:p14="http://schemas.microsoft.com/office/powerpoint/2010/main" val="303498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2413CC-69E6-4BDA-A88D-E4EF8F95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F1F7357-8633-4CE7-BF80-475EE8A2FA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2" name="Freeform 5">
              <a:extLst>
                <a:ext uri="{FF2B5EF4-FFF2-40B4-BE49-F238E27FC236}">
                  <a16:creationId xmlns:a16="http://schemas.microsoft.com/office/drawing/2014/main" id="{E402FE4E-C12D-497C-AF81-F08E4E02B4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
              <a:extLst>
                <a:ext uri="{FF2B5EF4-FFF2-40B4-BE49-F238E27FC236}">
                  <a16:creationId xmlns:a16="http://schemas.microsoft.com/office/drawing/2014/main" id="{59247B10-170D-4E62-849A-38FCB43C6A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89A587A7-1BEF-45AA-9EFC-6558A8749C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AC25B5A1-6EF7-44EC-A2F0-1EDC96A79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9">
              <a:extLst>
                <a:ext uri="{FF2B5EF4-FFF2-40B4-BE49-F238E27FC236}">
                  <a16:creationId xmlns:a16="http://schemas.microsoft.com/office/drawing/2014/main" id="{80B8582C-7E17-4115-9FF1-979C8405CB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10">
              <a:extLst>
                <a:ext uri="{FF2B5EF4-FFF2-40B4-BE49-F238E27FC236}">
                  <a16:creationId xmlns:a16="http://schemas.microsoft.com/office/drawing/2014/main" id="{F6C4AB66-7A18-4E51-935B-237F4CA827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11">
              <a:extLst>
                <a:ext uri="{FF2B5EF4-FFF2-40B4-BE49-F238E27FC236}">
                  <a16:creationId xmlns:a16="http://schemas.microsoft.com/office/drawing/2014/main" id="{CDF12911-A240-4580-8788-0C49DB1FE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2">
              <a:extLst>
                <a:ext uri="{FF2B5EF4-FFF2-40B4-BE49-F238E27FC236}">
                  <a16:creationId xmlns:a16="http://schemas.microsoft.com/office/drawing/2014/main" id="{EAE0F5DE-442D-4F6C-B02C-2568ED195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13">
              <a:extLst>
                <a:ext uri="{FF2B5EF4-FFF2-40B4-BE49-F238E27FC236}">
                  <a16:creationId xmlns:a16="http://schemas.microsoft.com/office/drawing/2014/main" id="{4F24A002-AFDE-4034-85BE-CBF005AE92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4">
              <a:extLst>
                <a:ext uri="{FF2B5EF4-FFF2-40B4-BE49-F238E27FC236}">
                  <a16:creationId xmlns:a16="http://schemas.microsoft.com/office/drawing/2014/main" id="{36F0721E-B4B0-4A6C-A92C-F8DE92D3AC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5">
              <a:extLst>
                <a:ext uri="{FF2B5EF4-FFF2-40B4-BE49-F238E27FC236}">
                  <a16:creationId xmlns:a16="http://schemas.microsoft.com/office/drawing/2014/main" id="{54D2DC98-69F8-4F2F-9D45-BDFFA5E2BB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6">
              <a:extLst>
                <a:ext uri="{FF2B5EF4-FFF2-40B4-BE49-F238E27FC236}">
                  <a16:creationId xmlns:a16="http://schemas.microsoft.com/office/drawing/2014/main" id="{0A636E33-DC38-40B9-B941-037E5D860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03D30690-68C2-4AEC-9789-1495D97E19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8">
              <a:extLst>
                <a:ext uri="{FF2B5EF4-FFF2-40B4-BE49-F238E27FC236}">
                  <a16:creationId xmlns:a16="http://schemas.microsoft.com/office/drawing/2014/main" id="{1020B1B9-821B-49FB-BDC9-57DA08CBC3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9">
              <a:extLst>
                <a:ext uri="{FF2B5EF4-FFF2-40B4-BE49-F238E27FC236}">
                  <a16:creationId xmlns:a16="http://schemas.microsoft.com/office/drawing/2014/main" id="{720EDCE4-8B18-413F-989E-E79628E5AF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20">
              <a:extLst>
                <a:ext uri="{FF2B5EF4-FFF2-40B4-BE49-F238E27FC236}">
                  <a16:creationId xmlns:a16="http://schemas.microsoft.com/office/drawing/2014/main" id="{8563351E-0DDD-4FC8-8D0C-1E446E3C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5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21">
              <a:extLst>
                <a:ext uri="{FF2B5EF4-FFF2-40B4-BE49-F238E27FC236}">
                  <a16:creationId xmlns:a16="http://schemas.microsoft.com/office/drawing/2014/main" id="{15E8B705-64E7-4513-B3CB-BF46C35732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5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2">
              <a:extLst>
                <a:ext uri="{FF2B5EF4-FFF2-40B4-BE49-F238E27FC236}">
                  <a16:creationId xmlns:a16="http://schemas.microsoft.com/office/drawing/2014/main" id="{30DAEE1C-EBB5-47F5-9E76-564FCFDBF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23">
              <a:extLst>
                <a:ext uri="{FF2B5EF4-FFF2-40B4-BE49-F238E27FC236}">
                  <a16:creationId xmlns:a16="http://schemas.microsoft.com/office/drawing/2014/main" id="{EDB255E9-A3E2-4098-99A1-FE38FAD15D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4">
              <a:extLst>
                <a:ext uri="{FF2B5EF4-FFF2-40B4-BE49-F238E27FC236}">
                  <a16:creationId xmlns:a16="http://schemas.microsoft.com/office/drawing/2014/main" id="{D2507F2A-27AF-4833-8273-5FC9A98863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25">
              <a:extLst>
                <a:ext uri="{FF2B5EF4-FFF2-40B4-BE49-F238E27FC236}">
                  <a16:creationId xmlns:a16="http://schemas.microsoft.com/office/drawing/2014/main" id="{8DFB8904-0CB8-45AD-ABD2-F7A582365E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1BF6E6A4-3DFD-4178-B3AB-6436C0B1E5C0}"/>
              </a:ext>
            </a:extLst>
          </p:cNvPr>
          <p:cNvSpPr>
            <a:spLocks noGrp="1"/>
          </p:cNvSpPr>
          <p:nvPr>
            <p:ph type="title"/>
          </p:nvPr>
        </p:nvSpPr>
        <p:spPr>
          <a:xfrm>
            <a:off x="1759287" y="798881"/>
            <a:ext cx="8673427" cy="1048945"/>
          </a:xfrm>
        </p:spPr>
        <p:txBody>
          <a:bodyPr>
            <a:normAutofit/>
          </a:bodyPr>
          <a:lstStyle/>
          <a:p>
            <a:r>
              <a:rPr lang="en-US" b="1" u="sng">
                <a:cs typeface="Calibri Light"/>
              </a:rPr>
              <a:t>NONJUDGEMENTALLY</a:t>
            </a:r>
          </a:p>
        </p:txBody>
      </p:sp>
      <p:graphicFrame>
        <p:nvGraphicFramePr>
          <p:cNvPr id="5" name="Content Placeholder 2">
            <a:extLst>
              <a:ext uri="{FF2B5EF4-FFF2-40B4-BE49-F238E27FC236}">
                <a16:creationId xmlns:a16="http://schemas.microsoft.com/office/drawing/2014/main" id="{8D56B088-B824-44D0-A779-BCCD18006099}"/>
              </a:ext>
            </a:extLst>
          </p:cNvPr>
          <p:cNvGraphicFramePr>
            <a:graphicFrameLocks noGrp="1"/>
          </p:cNvGraphicFramePr>
          <p:nvPr>
            <p:ph idx="1"/>
            <p:extLst>
              <p:ext uri="{D42A27DB-BD31-4B8C-83A1-F6EECF244321}">
                <p14:modId xmlns:p14="http://schemas.microsoft.com/office/powerpoint/2010/main" val="2978037924"/>
              </p:ext>
            </p:extLst>
          </p:nvPr>
        </p:nvGraphicFramePr>
        <p:xfrm>
          <a:off x="807722" y="1990976"/>
          <a:ext cx="10576558" cy="4175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9429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831267-5CAE-41B8-A1CC-66FE1628A6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437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79EE808-85F9-455B-B8F9-FBE90075FB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1" name="Freeform 5">
              <a:extLst>
                <a:ext uri="{FF2B5EF4-FFF2-40B4-BE49-F238E27FC236}">
                  <a16:creationId xmlns:a16="http://schemas.microsoft.com/office/drawing/2014/main" id="{C89DCC09-ED44-478A-8F79-A02EBAF7A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8E2E2454-5C03-4173-B8FE-1AB94658D4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2E8C684E-09F3-4317-A7D3-3D18C3593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C5505EC4-4943-4963-98E8-69AF3FDF0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4562C7B8-8AFB-4DDB-B72F-284990D5C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C3443E48-282C-4250-A466-0EC71FB9E1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E1DA5A47-4EF3-4987-A0B2-0D48C03004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B97C0249-6965-4479-85DD-65D339807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593CC77F-968A-4E39-A274-8278279149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1238E5CF-CAEC-4B5C-9DB6-A40F03FB3A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BBD96636-6E63-4D65-A35C-92653FC48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8D56D53D-1432-4D95-B0DD-3799916FD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415107AD-3A21-4847-8F6C-C406292763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74B4AC16-93AF-4037-B469-BD1BAB95C9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57AEC385-0F84-4743-A483-0E97114463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90B47478-85F0-4BCA-9C98-48B633FD5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8F8E9C6-76DE-42DF-9CD7-B9789CDE15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660FFC41-5F89-4B42-913F-7FB178063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B956442-7A16-4B5B-908F-D69FC0A93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B54D797E-632B-4287-907B-A96D2CCBF4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BF7D9703-D82B-498D-AA68-475F298FAA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F8D580F2-1EDA-4B5F-98EB-EF8F18E9B7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34" name="Rectangle 33">
              <a:extLst>
                <a:ext uri="{FF2B5EF4-FFF2-40B4-BE49-F238E27FC236}">
                  <a16:creationId xmlns:a16="http://schemas.microsoft.com/office/drawing/2014/main" id="{E0F2EADF-2A67-482F-B290-DED5172BB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 name="Isosceles Triangle 22">
              <a:extLst>
                <a:ext uri="{FF2B5EF4-FFF2-40B4-BE49-F238E27FC236}">
                  <a16:creationId xmlns:a16="http://schemas.microsoft.com/office/drawing/2014/main" id="{39BCFDA0-B04D-4835-A135-02F8969F3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6DD3C0B8-C176-40C2-93F5-670E2BAC7D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a:extLst>
              <a:ext uri="{FF2B5EF4-FFF2-40B4-BE49-F238E27FC236}">
                <a16:creationId xmlns:a16="http://schemas.microsoft.com/office/drawing/2014/main" id="{1BF6E6A4-3DFD-4178-B3AB-6436C0B1E5C0}"/>
              </a:ext>
            </a:extLst>
          </p:cNvPr>
          <p:cNvSpPr>
            <a:spLocks noGrp="1"/>
          </p:cNvSpPr>
          <p:nvPr>
            <p:ph type="title"/>
          </p:nvPr>
        </p:nvSpPr>
        <p:spPr>
          <a:xfrm>
            <a:off x="888631" y="2349925"/>
            <a:ext cx="3498979" cy="2456442"/>
          </a:xfrm>
        </p:spPr>
        <p:txBody>
          <a:bodyPr>
            <a:normAutofit/>
          </a:bodyPr>
          <a:lstStyle/>
          <a:p>
            <a:r>
              <a:rPr lang="en-US" b="1" u="sng">
                <a:cs typeface="Calibri Light"/>
              </a:rPr>
              <a:t>ONE-MINDFULLY</a:t>
            </a:r>
          </a:p>
        </p:txBody>
      </p:sp>
      <p:sp>
        <p:nvSpPr>
          <p:cNvPr id="3" name="Content Placeholder 2">
            <a:extLst>
              <a:ext uri="{FF2B5EF4-FFF2-40B4-BE49-F238E27FC236}">
                <a16:creationId xmlns:a16="http://schemas.microsoft.com/office/drawing/2014/main" id="{76EF1574-1B58-4963-86EB-302CB7A6310C}"/>
              </a:ext>
            </a:extLst>
          </p:cNvPr>
          <p:cNvSpPr>
            <a:spLocks noGrp="1"/>
          </p:cNvSpPr>
          <p:nvPr>
            <p:ph idx="1"/>
          </p:nvPr>
        </p:nvSpPr>
        <p:spPr>
          <a:xfrm>
            <a:off x="5118447" y="803186"/>
            <a:ext cx="6281873" cy="5248622"/>
          </a:xfrm>
        </p:spPr>
        <p:txBody>
          <a:bodyPr vert="horz" lIns="91440" tIns="45720" rIns="91440" bIns="45720" rtlCol="0">
            <a:normAutofit/>
          </a:bodyPr>
          <a:lstStyle/>
          <a:p>
            <a:pPr marL="0" indent="0">
              <a:buNone/>
            </a:pPr>
            <a:r>
              <a:rPr lang="en-US">
                <a:cs typeface="Calibri"/>
              </a:rPr>
              <a:t>(handout 5.1)</a:t>
            </a:r>
          </a:p>
          <a:p>
            <a:r>
              <a:rPr lang="en-US">
                <a:cs typeface="Calibri"/>
              </a:rPr>
              <a:t>One-mindfully means doing only one thing at a time, in the moment, with awareness and alertness.  It is about the quality of awareness.</a:t>
            </a:r>
            <a:endParaRPr lang="en-US"/>
          </a:p>
          <a:p>
            <a:endParaRPr lang="en-US">
              <a:cs typeface="Calibri"/>
            </a:endParaRPr>
          </a:p>
          <a:p>
            <a:r>
              <a:rPr lang="en-US">
                <a:cs typeface="Calibri"/>
              </a:rPr>
              <a:t>Focusing attention on only one thing helps bring the whole person to the activity without expectations.  It means focusing on what is immediately present, and not the past or the future. </a:t>
            </a:r>
          </a:p>
          <a:p>
            <a:endParaRPr lang="en-US">
              <a:cs typeface="Calibri"/>
            </a:endParaRPr>
          </a:p>
          <a:p>
            <a:r>
              <a:rPr lang="en-US">
                <a:cs typeface="Calibri"/>
              </a:rPr>
              <a:t>Ways it can be harmful</a:t>
            </a:r>
          </a:p>
          <a:p>
            <a:r>
              <a:rPr lang="en-US">
                <a:cs typeface="Calibri"/>
              </a:rPr>
              <a:t>Some behaviors can function together as a set (notes &amp; class time)</a:t>
            </a:r>
          </a:p>
        </p:txBody>
      </p:sp>
    </p:spTree>
    <p:extLst>
      <p:ext uri="{BB962C8B-B14F-4D97-AF65-F5344CB8AC3E}">
        <p14:creationId xmlns:p14="http://schemas.microsoft.com/office/powerpoint/2010/main" val="321332570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0F08744-9D7B-4693-B8D6-2A5210AE9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32">
            <a:extLst>
              <a:ext uri="{FF2B5EF4-FFF2-40B4-BE49-F238E27FC236}">
                <a16:creationId xmlns:a16="http://schemas.microsoft.com/office/drawing/2014/main" id="{5B2E630F-F386-44FA-B1A1-C10A9BF434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36127">
            <a:off x="296272" y="1026251"/>
            <a:ext cx="7298578" cy="5088488"/>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73567C09-8B4D-49A6-A711-C44C5807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554541" y="-619573"/>
            <a:ext cx="9016699" cy="8033868"/>
          </a:xfrm>
          <a:custGeom>
            <a:avLst/>
            <a:gdLst>
              <a:gd name="connsiteX0" fmla="*/ 6078066 w 9016699"/>
              <a:gd name="connsiteY0" fmla="*/ 782055 h 8033868"/>
              <a:gd name="connsiteX1" fmla="*/ 8705208 w 9016699"/>
              <a:gd name="connsiteY1" fmla="*/ 3409197 h 8033868"/>
              <a:gd name="connsiteX2" fmla="*/ 8793057 w 9016699"/>
              <a:gd name="connsiteY2" fmla="*/ 3617452 h 8033868"/>
              <a:gd name="connsiteX3" fmla="*/ 9016699 w 9016699"/>
              <a:gd name="connsiteY3" fmla="*/ 4793120 h 8033868"/>
              <a:gd name="connsiteX4" fmla="*/ 8960084 w 9016699"/>
              <a:gd name="connsiteY4" fmla="*/ 5272709 h 8033868"/>
              <a:gd name="connsiteX5" fmla="*/ 8920563 w 9016699"/>
              <a:gd name="connsiteY5" fmla="*/ 5444162 h 8033868"/>
              <a:gd name="connsiteX6" fmla="*/ 6620466 w 9016699"/>
              <a:gd name="connsiteY6" fmla="*/ 7744259 h 8033868"/>
              <a:gd name="connsiteX7" fmla="*/ 6480006 w 9016699"/>
              <a:gd name="connsiteY7" fmla="*/ 7795347 h 8033868"/>
              <a:gd name="connsiteX8" fmla="*/ 4389696 w 9016699"/>
              <a:gd name="connsiteY8" fmla="*/ 7987178 h 8033868"/>
              <a:gd name="connsiteX9" fmla="*/ 3086984 w 9016699"/>
              <a:gd name="connsiteY9" fmla="*/ 7466023 h 8033868"/>
              <a:gd name="connsiteX10" fmla="*/ 3024300 w 9016699"/>
              <a:gd name="connsiteY10" fmla="*/ 7426965 h 8033868"/>
              <a:gd name="connsiteX11" fmla="*/ 519567 w 9016699"/>
              <a:gd name="connsiteY11" fmla="*/ 4922232 h 8033868"/>
              <a:gd name="connsiteX12" fmla="*/ 419495 w 9016699"/>
              <a:gd name="connsiteY12" fmla="*/ 4733719 h 8033868"/>
              <a:gd name="connsiteX13" fmla="*/ 3514 w 9016699"/>
              <a:gd name="connsiteY13" fmla="*/ 3245168 h 8033868"/>
              <a:gd name="connsiteX14" fmla="*/ 4193329 w 9016699"/>
              <a:gd name="connsiteY14" fmla="*/ 36108 h 8033868"/>
              <a:gd name="connsiteX15" fmla="*/ 5977677 w 9016699"/>
              <a:gd name="connsiteY15" fmla="*/ 722908 h 8033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016699" h="8033868">
                <a:moveTo>
                  <a:pt x="6078066" y="782055"/>
                </a:moveTo>
                <a:lnTo>
                  <a:pt x="8705208" y="3409197"/>
                </a:lnTo>
                <a:lnTo>
                  <a:pt x="8793057" y="3617452"/>
                </a:lnTo>
                <a:cubicBezTo>
                  <a:pt x="8935615" y="3988374"/>
                  <a:pt x="9016699" y="4381324"/>
                  <a:pt x="9016699" y="4793120"/>
                </a:cubicBezTo>
                <a:cubicBezTo>
                  <a:pt x="9008675" y="4960329"/>
                  <a:pt x="8989449" y="5120121"/>
                  <a:pt x="8960084" y="5272709"/>
                </a:cubicBezTo>
                <a:lnTo>
                  <a:pt x="8920563" y="5444162"/>
                </a:lnTo>
                <a:lnTo>
                  <a:pt x="6620466" y="7744259"/>
                </a:lnTo>
                <a:lnTo>
                  <a:pt x="6480006" y="7795347"/>
                </a:lnTo>
                <a:cubicBezTo>
                  <a:pt x="5726471" y="8035167"/>
                  <a:pt x="4953020" y="8083925"/>
                  <a:pt x="4389696" y="7987178"/>
                </a:cubicBezTo>
                <a:cubicBezTo>
                  <a:pt x="4014146" y="7922680"/>
                  <a:pt x="3559510" y="7740111"/>
                  <a:pt x="3086984" y="7466023"/>
                </a:cubicBezTo>
                <a:lnTo>
                  <a:pt x="3024300" y="7426965"/>
                </a:lnTo>
                <a:lnTo>
                  <a:pt x="519567" y="4922232"/>
                </a:lnTo>
                <a:lnTo>
                  <a:pt x="419495" y="4733719"/>
                </a:lnTo>
                <a:cubicBezTo>
                  <a:pt x="181303" y="4258474"/>
                  <a:pt x="28977" y="3756361"/>
                  <a:pt x="3514" y="3245168"/>
                </a:cubicBezTo>
                <a:cubicBezTo>
                  <a:pt x="-112889" y="908287"/>
                  <a:pt x="2691131" y="-221884"/>
                  <a:pt x="4193329" y="36108"/>
                </a:cubicBezTo>
                <a:cubicBezTo>
                  <a:pt x="4662766" y="116730"/>
                  <a:pt x="5309837" y="354143"/>
                  <a:pt x="5977677" y="72290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BF6E6A4-3DFD-4178-B3AB-6436C0B1E5C0}"/>
              </a:ext>
            </a:extLst>
          </p:cNvPr>
          <p:cNvSpPr>
            <a:spLocks noGrp="1"/>
          </p:cNvSpPr>
          <p:nvPr>
            <p:ph type="title"/>
          </p:nvPr>
        </p:nvSpPr>
        <p:spPr>
          <a:xfrm>
            <a:off x="807720" y="2349925"/>
            <a:ext cx="2441894" cy="2456442"/>
          </a:xfrm>
        </p:spPr>
        <p:txBody>
          <a:bodyPr>
            <a:normAutofit/>
          </a:bodyPr>
          <a:lstStyle/>
          <a:p>
            <a:pPr algn="l"/>
            <a:r>
              <a:rPr lang="en-US" sz="3200" b="1" u="sng">
                <a:cs typeface="Calibri Light"/>
              </a:rPr>
              <a:t>EFFECTIVELY</a:t>
            </a:r>
          </a:p>
        </p:txBody>
      </p:sp>
      <p:sp>
        <p:nvSpPr>
          <p:cNvPr id="3" name="Content Placeholder 2">
            <a:extLst>
              <a:ext uri="{FF2B5EF4-FFF2-40B4-BE49-F238E27FC236}">
                <a16:creationId xmlns:a16="http://schemas.microsoft.com/office/drawing/2014/main" id="{76EF1574-1B58-4963-86EB-302CB7A6310C}"/>
              </a:ext>
            </a:extLst>
          </p:cNvPr>
          <p:cNvSpPr>
            <a:spLocks noGrp="1"/>
          </p:cNvSpPr>
          <p:nvPr>
            <p:ph idx="1"/>
          </p:nvPr>
        </p:nvSpPr>
        <p:spPr>
          <a:xfrm>
            <a:off x="4846319" y="1111249"/>
            <a:ext cx="6554001" cy="4635503"/>
          </a:xfrm>
        </p:spPr>
        <p:txBody>
          <a:bodyPr vert="horz" lIns="91440" tIns="45720" rIns="91440" bIns="45720" rtlCol="0">
            <a:normAutofit/>
          </a:bodyPr>
          <a:lstStyle/>
          <a:p>
            <a:pPr marL="0" indent="0">
              <a:lnSpc>
                <a:spcPct val="110000"/>
              </a:lnSpc>
              <a:buNone/>
            </a:pPr>
            <a:r>
              <a:rPr lang="en-US" sz="1700">
                <a:cs typeface="Calibri"/>
              </a:rPr>
              <a:t>(handout 5.1) </a:t>
            </a:r>
          </a:p>
          <a:p>
            <a:pPr>
              <a:lnSpc>
                <a:spcPct val="110000"/>
              </a:lnSpc>
            </a:pPr>
            <a:r>
              <a:rPr lang="en-US" sz="1700">
                <a:cs typeface="Calibri"/>
              </a:rPr>
              <a:t>When do throw yourself 100% into an activity.  Doing something effectively means knowing your goals, objectives, and actual situation. Giving your all to the best of your ability</a:t>
            </a:r>
          </a:p>
          <a:p>
            <a:pPr>
              <a:lnSpc>
                <a:spcPct val="110000"/>
              </a:lnSpc>
            </a:pPr>
            <a:endParaRPr lang="en-US" sz="1700">
              <a:cs typeface="Calibri"/>
            </a:endParaRPr>
          </a:p>
          <a:p>
            <a:pPr>
              <a:lnSpc>
                <a:spcPct val="110000"/>
              </a:lnSpc>
            </a:pPr>
            <a:r>
              <a:rPr lang="en-US" sz="1700">
                <a:cs typeface="Calibri"/>
              </a:rPr>
              <a:t>Asking yourself, "Is this aligned with my long-term goals?"</a:t>
            </a:r>
          </a:p>
          <a:p>
            <a:pPr>
              <a:lnSpc>
                <a:spcPct val="110000"/>
              </a:lnSpc>
            </a:pPr>
            <a:endParaRPr lang="en-US" sz="1700">
              <a:cs typeface="Calibri"/>
            </a:endParaRPr>
          </a:p>
          <a:p>
            <a:pPr>
              <a:lnSpc>
                <a:spcPct val="110000"/>
              </a:lnSpc>
            </a:pPr>
            <a:r>
              <a:rPr lang="en-US" sz="1700">
                <a:cs typeface="Calibri"/>
              </a:rPr>
              <a:t>Not letting emotions drive behavior </a:t>
            </a:r>
          </a:p>
          <a:p>
            <a:pPr>
              <a:lnSpc>
                <a:spcPct val="110000"/>
              </a:lnSpc>
            </a:pPr>
            <a:endParaRPr lang="en-US" sz="1700" b="1">
              <a:cs typeface="Calibri"/>
            </a:endParaRPr>
          </a:p>
          <a:p>
            <a:pPr>
              <a:lnSpc>
                <a:spcPct val="110000"/>
              </a:lnSpc>
            </a:pPr>
            <a:r>
              <a:rPr lang="en-US" sz="1700" b="1">
                <a:cs typeface="Calibri"/>
              </a:rPr>
              <a:t>** To be effective is to do what works to reach our goals. Once we can identify our objectives, then we can begin to determine the most effective route to obtaining them</a:t>
            </a:r>
          </a:p>
        </p:txBody>
      </p:sp>
    </p:spTree>
    <p:extLst>
      <p:ext uri="{BB962C8B-B14F-4D97-AF65-F5344CB8AC3E}">
        <p14:creationId xmlns:p14="http://schemas.microsoft.com/office/powerpoint/2010/main" val="4058007175"/>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Group 8">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1"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3"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4"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1"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8"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29">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1" name="Rectangle 30">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31">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useBgFill="1">
        <p:nvSpPr>
          <p:cNvPr id="8" name="Rectangle 34">
            <a:extLst>
              <a:ext uri="{FF2B5EF4-FFF2-40B4-BE49-F238E27FC236}">
                <a16:creationId xmlns:a16="http://schemas.microsoft.com/office/drawing/2014/main" id="{34DD805B-2A7B-4ADA-9C4D-E0C9F192D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36">
            <a:extLst>
              <a:ext uri="{FF2B5EF4-FFF2-40B4-BE49-F238E27FC236}">
                <a16:creationId xmlns:a16="http://schemas.microsoft.com/office/drawing/2014/main" id="{C664A566-6D08-4E84-9708-4916A20016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8" name="Freeform 5">
              <a:extLst>
                <a:ext uri="{FF2B5EF4-FFF2-40B4-BE49-F238E27FC236}">
                  <a16:creationId xmlns:a16="http://schemas.microsoft.com/office/drawing/2014/main" id="{871B622B-6E58-4933-88EC-99F28705F7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EE9A4681-AC1B-4ABC-9A1C-C7E7F08A00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7">
              <a:extLst>
                <a:ext uri="{FF2B5EF4-FFF2-40B4-BE49-F238E27FC236}">
                  <a16:creationId xmlns:a16="http://schemas.microsoft.com/office/drawing/2014/main" id="{F1EEAF4B-DA1A-4CC9-9CE4-587A9E2E17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8">
              <a:extLst>
                <a:ext uri="{FF2B5EF4-FFF2-40B4-BE49-F238E27FC236}">
                  <a16:creationId xmlns:a16="http://schemas.microsoft.com/office/drawing/2014/main" id="{4591EF24-12A6-499B-8074-7E3DFBE6E3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9">
              <a:extLst>
                <a:ext uri="{FF2B5EF4-FFF2-40B4-BE49-F238E27FC236}">
                  <a16:creationId xmlns:a16="http://schemas.microsoft.com/office/drawing/2014/main" id="{66866784-2E4F-4C28-BE67-875B71B7C1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0">
              <a:extLst>
                <a:ext uri="{FF2B5EF4-FFF2-40B4-BE49-F238E27FC236}">
                  <a16:creationId xmlns:a16="http://schemas.microsoft.com/office/drawing/2014/main" id="{752279D8-59CC-4821-B591-79994164FF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a:extLst>
                <a:ext uri="{FF2B5EF4-FFF2-40B4-BE49-F238E27FC236}">
                  <a16:creationId xmlns:a16="http://schemas.microsoft.com/office/drawing/2014/main" id="{FB4FBA9C-1D3E-4B35-8A79-25478153F5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a:extLst>
                <a:ext uri="{FF2B5EF4-FFF2-40B4-BE49-F238E27FC236}">
                  <a16:creationId xmlns:a16="http://schemas.microsoft.com/office/drawing/2014/main" id="{9428A193-740A-43D2-B875-80CB90AD91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a:extLst>
                <a:ext uri="{FF2B5EF4-FFF2-40B4-BE49-F238E27FC236}">
                  <a16:creationId xmlns:a16="http://schemas.microsoft.com/office/drawing/2014/main" id="{92B2EFF8-5790-427A-ABED-1680FD133D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a:extLst>
                <a:ext uri="{FF2B5EF4-FFF2-40B4-BE49-F238E27FC236}">
                  <a16:creationId xmlns:a16="http://schemas.microsoft.com/office/drawing/2014/main" id="{782C5932-1596-43AA-BD7E-0F94FB8A96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a:extLst>
                <a:ext uri="{FF2B5EF4-FFF2-40B4-BE49-F238E27FC236}">
                  <a16:creationId xmlns:a16="http://schemas.microsoft.com/office/drawing/2014/main" id="{EFC81310-1590-4DBE-BF0B-DADBCF9F88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a:extLst>
                <a:ext uri="{FF2B5EF4-FFF2-40B4-BE49-F238E27FC236}">
                  <a16:creationId xmlns:a16="http://schemas.microsoft.com/office/drawing/2014/main" id="{968BA84E-DD0E-4FCD-8EDA-76DF8E09FB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a:extLst>
                <a:ext uri="{FF2B5EF4-FFF2-40B4-BE49-F238E27FC236}">
                  <a16:creationId xmlns:a16="http://schemas.microsoft.com/office/drawing/2014/main" id="{1D3D7541-A0D9-4993-B691-D2D5B8B3EF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a:extLst>
                <a:ext uri="{FF2B5EF4-FFF2-40B4-BE49-F238E27FC236}">
                  <a16:creationId xmlns:a16="http://schemas.microsoft.com/office/drawing/2014/main" id="{9FB31D01-8168-4494-8C2F-727E555AAF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a:extLst>
                <a:ext uri="{FF2B5EF4-FFF2-40B4-BE49-F238E27FC236}">
                  <a16:creationId xmlns:a16="http://schemas.microsoft.com/office/drawing/2014/main" id="{8C455EEB-FD40-414D-A542-FB35DEB73C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a:extLst>
                <a:ext uri="{FF2B5EF4-FFF2-40B4-BE49-F238E27FC236}">
                  <a16:creationId xmlns:a16="http://schemas.microsoft.com/office/drawing/2014/main" id="{F08F1FC1-956F-4494-BAFD-D504E93070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1">
              <a:extLst>
                <a:ext uri="{FF2B5EF4-FFF2-40B4-BE49-F238E27FC236}">
                  <a16:creationId xmlns:a16="http://schemas.microsoft.com/office/drawing/2014/main" id="{BEEDE1AA-8DCD-43D3-BC15-5748403148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2">
              <a:extLst>
                <a:ext uri="{FF2B5EF4-FFF2-40B4-BE49-F238E27FC236}">
                  <a16:creationId xmlns:a16="http://schemas.microsoft.com/office/drawing/2014/main" id="{E36CDA69-ED79-4DCF-9761-0B6134FA63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3">
              <a:extLst>
                <a:ext uri="{FF2B5EF4-FFF2-40B4-BE49-F238E27FC236}">
                  <a16:creationId xmlns:a16="http://schemas.microsoft.com/office/drawing/2014/main" id="{5F812C02-CFCB-47F4-B493-7753519FCA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4" name="Group 57">
            <a:extLst>
              <a:ext uri="{FF2B5EF4-FFF2-40B4-BE49-F238E27FC236}">
                <a16:creationId xmlns:a16="http://schemas.microsoft.com/office/drawing/2014/main" id="{B83678BA-0A50-4D51-9E9E-08BB66F83C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7084" y="1186483"/>
            <a:ext cx="3822597" cy="4477933"/>
            <a:chOff x="807084" y="1186483"/>
            <a:chExt cx="3822597" cy="4477933"/>
          </a:xfrm>
        </p:grpSpPr>
        <p:sp>
          <p:nvSpPr>
            <p:cNvPr id="59" name="Rectangle 58">
              <a:extLst>
                <a:ext uri="{FF2B5EF4-FFF2-40B4-BE49-F238E27FC236}">
                  <a16:creationId xmlns:a16="http://schemas.microsoft.com/office/drawing/2014/main" id="{F1A8F65D-5E8F-4CA5-9240-1357120F9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531" y="1186483"/>
              <a:ext cx="3821702"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Isosceles Triangle 39">
              <a:extLst>
                <a:ext uri="{FF2B5EF4-FFF2-40B4-BE49-F238E27FC236}">
                  <a16:creationId xmlns:a16="http://schemas.microsoft.com/office/drawing/2014/main" id="{2A4731E5-DE5F-4215-9525-99426B3909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514766"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3478866D-C5E9-4968-BEF7-B1F030808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7084" y="1991156"/>
              <a:ext cx="382259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62">
            <a:extLst>
              <a:ext uri="{FF2B5EF4-FFF2-40B4-BE49-F238E27FC236}">
                <a16:creationId xmlns:a16="http://schemas.microsoft.com/office/drawing/2014/main" id="{9BF6EDB4-B4ED-4900-9E38-A7AE0EEEEA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0150" y="-6706"/>
            <a:ext cx="6751849" cy="6871125"/>
          </a:xfrm>
          <a:prstGeom prst="rect">
            <a:avLst/>
          </a:prstGeom>
          <a:solidFill>
            <a:schemeClr val="bg1"/>
          </a:solidFill>
          <a:ln w="9525">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B478A4C2-5056-4A24-B29A-53D6B8252808}"/>
              </a:ext>
            </a:extLst>
          </p:cNvPr>
          <p:cNvPicPr>
            <a:picLocks noGrp="1" noChangeAspect="1"/>
          </p:cNvPicPr>
          <p:nvPr>
            <p:ph idx="1"/>
          </p:nvPr>
        </p:nvPicPr>
        <p:blipFill>
          <a:blip r:embed="rId2"/>
          <a:stretch>
            <a:fillRect/>
          </a:stretch>
        </p:blipFill>
        <p:spPr>
          <a:xfrm>
            <a:off x="6412218" y="320040"/>
            <a:ext cx="4810406" cy="6227064"/>
          </a:xfrm>
          <a:prstGeom prst="rect">
            <a:avLst/>
          </a:prstGeom>
          <a:ln w="9525">
            <a:noFill/>
          </a:ln>
        </p:spPr>
      </p:pic>
      <p:sp>
        <p:nvSpPr>
          <p:cNvPr id="5" name="TextBox 4">
            <a:extLst>
              <a:ext uri="{FF2B5EF4-FFF2-40B4-BE49-F238E27FC236}">
                <a16:creationId xmlns:a16="http://schemas.microsoft.com/office/drawing/2014/main" id="{B039D5D6-0DC9-4B4F-BBE1-77C0C4EAA40C}"/>
              </a:ext>
            </a:extLst>
          </p:cNvPr>
          <p:cNvSpPr txBox="1"/>
          <p:nvPr/>
        </p:nvSpPr>
        <p:spPr>
          <a:xfrm>
            <a:off x="1295400" y="3065463"/>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Questions</a:t>
            </a:r>
            <a:endParaRPr lang="en-US" sz="2400" b="1" dirty="0"/>
          </a:p>
        </p:txBody>
      </p:sp>
    </p:spTree>
    <p:extLst>
      <p:ext uri="{BB962C8B-B14F-4D97-AF65-F5344CB8AC3E}">
        <p14:creationId xmlns:p14="http://schemas.microsoft.com/office/powerpoint/2010/main" val="493590168"/>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239BB0-53B8-40A5-8BB9-15D2ED1AEBC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BA7C683C-DA35-4A0E-ADD0-CC297892D8C4}">
  <ds:schemaRefs>
    <ds:schemaRef ds:uri="http://schemas.microsoft.com/sharepoint/v3/contenttype/forms"/>
  </ds:schemaRefs>
</ds:datastoreItem>
</file>

<file path=customXml/itemProps3.xml><?xml version="1.0" encoding="utf-8"?>
<ds:datastoreItem xmlns:ds="http://schemas.openxmlformats.org/officeDocument/2006/customXml" ds:itemID="{1E480F86-A978-4060-BF60-56AAB322FD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Atlas</Template>
  <TotalTime>0</TotalTime>
  <Words>859</Words>
  <Application>Microsoft Office PowerPoint</Application>
  <PresentationFormat>Widescreen</PresentationFormat>
  <Paragraphs>98</Paragraphs>
  <Slides>15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Arial,Sans-Serif</vt:lpstr>
      <vt:lpstr>Calibri</vt:lpstr>
      <vt:lpstr>Calibri Light</vt:lpstr>
      <vt:lpstr>Rockwell</vt:lpstr>
      <vt:lpstr>Wingdings</vt:lpstr>
      <vt:lpstr>Atlas</vt:lpstr>
      <vt:lpstr>What &amp; How Skills DBT-STEPS A</vt:lpstr>
      <vt:lpstr>What and How (Lesson 4 &amp; 5)  </vt:lpstr>
      <vt:lpstr>Quick Review....</vt:lpstr>
      <vt:lpstr>What Skills  </vt:lpstr>
      <vt:lpstr>Mindfulness: What Skills</vt:lpstr>
      <vt:lpstr>Observing Inside vs. Observing Outside</vt:lpstr>
      <vt:lpstr>Observing Without Describing</vt:lpstr>
      <vt:lpstr>PowerPoint Presentation</vt:lpstr>
      <vt:lpstr>Participating </vt:lpstr>
      <vt:lpstr> How  Skills </vt:lpstr>
      <vt:lpstr>Mindfulness: How Skills</vt:lpstr>
      <vt:lpstr>NONJUDGEMENTALLY</vt:lpstr>
      <vt:lpstr>ONE-MINDFULLY</vt:lpstr>
      <vt:lpstr>EFFECTIVELY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Philip Kavanagh</cp:lastModifiedBy>
  <cp:revision>162</cp:revision>
  <dcterms:created xsi:type="dcterms:W3CDTF">2021-10-12T14:00:20Z</dcterms:created>
  <dcterms:modified xsi:type="dcterms:W3CDTF">2022-07-15T13:35:51Z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