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modernComment_101_1B4E4452.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omments/modernComment_10D_35668CBC.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4" r:id="rId9"/>
    <p:sldId id="265" r:id="rId10"/>
    <p:sldId id="267" r:id="rId11"/>
    <p:sldId id="266" r:id="rId12"/>
    <p:sldId id="263" r:id="rId13"/>
    <p:sldId id="268"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D7EBE57-482E-4400-C85A-6EFE807F43A1}" name="Nicole Tarr" initials="NT" userId="S::ntarr@somersschools.org::82d929d2-1f44-47f1-82b7-5e52e8fb39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8BF81B8-F920-4ED9-844E-D041A5437709}" v="439" dt="2022-01-10T20:21:55.8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82" d="100"/>
          <a:sy n="82" d="100"/>
        </p:scale>
        <p:origin x="126" y="6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omments/modernComment_10D_35668CBC.xml><?xml version="1.0" encoding="utf-8"?>
<p188:cmLst xmlns:a="http://schemas.openxmlformats.org/drawingml/2006/main" xmlns:r="http://schemas.openxmlformats.org/officeDocument/2006/relationships" xmlns:p188="http://schemas.microsoft.com/office/powerpoint/2018/8/main">
  <p188:cm id="{58183885-01A7-49A3-8267-8C97CE09D763}" authorId="{8D7EBE57-482E-4400-C85A-6EFE807F43A1}" created="2022-01-10T20:24:57.918">
    <pc:sldMkLst xmlns:pc="http://schemas.microsoft.com/office/powerpoint/2013/main/command">
      <pc:docMk/>
      <pc:sldMk cId="895913148" sldId="269"/>
    </pc:sldMkLst>
    <p188:txBody>
      <a:bodyPr/>
      <a:lstStyle/>
      <a:p>
        <a:r>
          <a:rPr lang="en-US"/>
          <a:t>Handout/exercise, remind it takes practice but everyone has inner wisdom - trust yourself to find it. Take control of your emotions, don't let them control you. </a:t>
        </a:r>
      </a:p>
    </p188:txBody>
  </p188:cm>
</p188:cmLst>
</file>

<file path=ppt/comments/modernComment_101_1B4E4452.xml><?xml version="1.0" encoding="utf-8"?>
<p188:cmLst xmlns:a="http://schemas.openxmlformats.org/drawingml/2006/main" xmlns:r="http://schemas.openxmlformats.org/officeDocument/2006/relationships" xmlns:p188="http://schemas.microsoft.com/office/powerpoint/2018/8/main">
  <p188:cm id="{12AFADD7-C8F5-492D-8779-FB0CD5340607}" authorId="{8D7EBE57-482E-4400-C85A-6EFE807F43A1}" created="2022-01-10T16:59:15.744">
    <pc:sldMkLst xmlns:pc="http://schemas.microsoft.com/office/powerpoint/2013/main/command">
      <pc:docMk/>
      <pc:sldMk cId="458114130" sldId="257"/>
    </pc:sldMkLst>
    <p188:txBody>
      <a:bodyPr/>
      <a:lstStyle/>
      <a:p>
        <a:r>
          <a:rPr lang="en-US"/>
          <a:t>Should the homework be removed and just do a short review? </a:t>
        </a:r>
      </a:p>
    </p188:txBody>
  </p188:cm>
</p188: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2F6AC9-8895-4223-B9E7-6C592FCC9597}" type="doc">
      <dgm:prSet loTypeId="urn:microsoft.com/office/officeart/2005/8/layout/equation1" loCatId="relationship" qsTypeId="urn:microsoft.com/office/officeart/2005/8/quickstyle/simple1" qsCatId="simple" csTypeId="urn:microsoft.com/office/officeart/2005/8/colors/accent1_2" csCatId="accent1" phldr="1"/>
      <dgm:spPr/>
    </dgm:pt>
    <dgm:pt modelId="{A465ED3B-0421-4FD2-8965-FA84789628AC}">
      <dgm:prSet phldrT="[Text]" custT="1"/>
      <dgm:spPr/>
      <dgm:t>
        <a:bodyPr/>
        <a:lstStyle/>
        <a:p>
          <a:r>
            <a:rPr lang="en-US" sz="2800" b="1" dirty="0"/>
            <a:t>Opened Mind:</a:t>
          </a:r>
          <a:r>
            <a:rPr lang="en-US" sz="1900" dirty="0"/>
            <a:t> </a:t>
          </a:r>
        </a:p>
        <a:p>
          <a:r>
            <a:rPr lang="en-US" sz="1400" dirty="0"/>
            <a:t>Being present and participating fully in the moment (being ‘in the zone’)</a:t>
          </a:r>
        </a:p>
      </dgm:t>
    </dgm:pt>
    <dgm:pt modelId="{7933AD4D-E7BC-4B2E-A9B1-A0951A83A2DB}" type="parTrans" cxnId="{FD09E666-A0A9-4D84-BE7C-CF5D23D839DB}">
      <dgm:prSet/>
      <dgm:spPr/>
      <dgm:t>
        <a:bodyPr/>
        <a:lstStyle/>
        <a:p>
          <a:endParaRPr lang="en-US"/>
        </a:p>
      </dgm:t>
    </dgm:pt>
    <dgm:pt modelId="{2639F803-5B9D-4FF2-BDA1-2AB4E86E0437}" type="sibTrans" cxnId="{FD09E666-A0A9-4D84-BE7C-CF5D23D839DB}">
      <dgm:prSet/>
      <dgm:spPr/>
      <dgm:t>
        <a:bodyPr/>
        <a:lstStyle/>
        <a:p>
          <a:endParaRPr lang="en-US"/>
        </a:p>
      </dgm:t>
    </dgm:pt>
    <dgm:pt modelId="{AB5033AB-E9F2-4659-934C-3B1C2880F0D1}">
      <dgm:prSet phldrT="[Text]" custT="1"/>
      <dgm:spPr/>
      <dgm:t>
        <a:bodyPr/>
        <a:lstStyle/>
        <a:p>
          <a:r>
            <a:rPr lang="en-US" sz="2800" b="1" dirty="0"/>
            <a:t>Focused Mind:</a:t>
          </a:r>
        </a:p>
        <a:p>
          <a:r>
            <a:rPr lang="en-US" sz="1400" b="0" dirty="0"/>
            <a:t>Intentionally focusing your attention on one thing in the moment.</a:t>
          </a:r>
        </a:p>
      </dgm:t>
    </dgm:pt>
    <dgm:pt modelId="{CDB3972E-F043-4472-B873-38C9C11F2F5E}" type="parTrans" cxnId="{88DB5039-AB42-4100-98FE-E9B373CFD50F}">
      <dgm:prSet/>
      <dgm:spPr/>
      <dgm:t>
        <a:bodyPr/>
        <a:lstStyle/>
        <a:p>
          <a:endParaRPr lang="en-US"/>
        </a:p>
      </dgm:t>
    </dgm:pt>
    <dgm:pt modelId="{559305F7-9C0A-4E02-AD53-16A0F73C5F7F}" type="sibTrans" cxnId="{88DB5039-AB42-4100-98FE-E9B373CFD50F}">
      <dgm:prSet/>
      <dgm:spPr/>
      <dgm:t>
        <a:bodyPr/>
        <a:lstStyle/>
        <a:p>
          <a:endParaRPr lang="en-US"/>
        </a:p>
      </dgm:t>
    </dgm:pt>
    <dgm:pt modelId="{2E924CA9-EAC7-4ACF-A6B8-0506F7F09EDC}">
      <dgm:prSet phldrT="[Text]" custT="1"/>
      <dgm:spPr/>
      <dgm:t>
        <a:bodyPr/>
        <a:lstStyle/>
        <a:p>
          <a:r>
            <a:rPr lang="en-US" sz="2400" b="1" dirty="0"/>
            <a:t>Mindfulness</a:t>
          </a:r>
        </a:p>
        <a:p>
          <a:r>
            <a:rPr lang="en-US" sz="2200" i="1" dirty="0"/>
            <a:t>Taking Hold of Your Mind</a:t>
          </a:r>
        </a:p>
      </dgm:t>
    </dgm:pt>
    <dgm:pt modelId="{B135B01B-EA0B-4737-BC4C-7A7AA8DB1F86}" type="parTrans" cxnId="{4B8D3AD4-45F5-485C-AD1A-ED3040E36324}">
      <dgm:prSet/>
      <dgm:spPr/>
      <dgm:t>
        <a:bodyPr/>
        <a:lstStyle/>
        <a:p>
          <a:endParaRPr lang="en-US"/>
        </a:p>
      </dgm:t>
    </dgm:pt>
    <dgm:pt modelId="{CF44D19B-709D-4A3B-BDFB-03377560B3DB}" type="sibTrans" cxnId="{4B8D3AD4-45F5-485C-AD1A-ED3040E36324}">
      <dgm:prSet/>
      <dgm:spPr/>
      <dgm:t>
        <a:bodyPr/>
        <a:lstStyle/>
        <a:p>
          <a:endParaRPr lang="en-US"/>
        </a:p>
      </dgm:t>
    </dgm:pt>
    <dgm:pt modelId="{BD1319CA-1F5D-4E64-8289-A2427F2933CB}" type="pres">
      <dgm:prSet presAssocID="{582F6AC9-8895-4223-B9E7-6C592FCC9597}" presName="linearFlow" presStyleCnt="0">
        <dgm:presLayoutVars>
          <dgm:dir/>
          <dgm:resizeHandles val="exact"/>
        </dgm:presLayoutVars>
      </dgm:prSet>
      <dgm:spPr/>
    </dgm:pt>
    <dgm:pt modelId="{914FF14A-0931-49C2-895D-2F2F0BB46876}" type="pres">
      <dgm:prSet presAssocID="{A465ED3B-0421-4FD2-8965-FA84789628AC}" presName="node" presStyleLbl="node1" presStyleIdx="0" presStyleCnt="3">
        <dgm:presLayoutVars>
          <dgm:bulletEnabled val="1"/>
        </dgm:presLayoutVars>
      </dgm:prSet>
      <dgm:spPr/>
    </dgm:pt>
    <dgm:pt modelId="{098B2D18-F778-44B2-9978-A51D20DD3132}" type="pres">
      <dgm:prSet presAssocID="{2639F803-5B9D-4FF2-BDA1-2AB4E86E0437}" presName="spacerL" presStyleCnt="0"/>
      <dgm:spPr/>
    </dgm:pt>
    <dgm:pt modelId="{F025674D-E80B-4681-926C-40171BC6D40F}" type="pres">
      <dgm:prSet presAssocID="{2639F803-5B9D-4FF2-BDA1-2AB4E86E0437}" presName="sibTrans" presStyleLbl="sibTrans2D1" presStyleIdx="0" presStyleCnt="2"/>
      <dgm:spPr/>
    </dgm:pt>
    <dgm:pt modelId="{5525613E-C8FC-44CC-9141-000BF8CB8B0D}" type="pres">
      <dgm:prSet presAssocID="{2639F803-5B9D-4FF2-BDA1-2AB4E86E0437}" presName="spacerR" presStyleCnt="0"/>
      <dgm:spPr/>
    </dgm:pt>
    <dgm:pt modelId="{1FDAC777-2FCA-48C6-8E6D-7660B78BCECF}" type="pres">
      <dgm:prSet presAssocID="{AB5033AB-E9F2-4659-934C-3B1C2880F0D1}" presName="node" presStyleLbl="node1" presStyleIdx="1" presStyleCnt="3" custScaleX="103576" custLinFactNeighborX="-3177" custLinFactNeighborY="-258">
        <dgm:presLayoutVars>
          <dgm:bulletEnabled val="1"/>
        </dgm:presLayoutVars>
      </dgm:prSet>
      <dgm:spPr/>
    </dgm:pt>
    <dgm:pt modelId="{FA67AECA-0A3A-48A6-8955-3BD943BC935B}" type="pres">
      <dgm:prSet presAssocID="{559305F7-9C0A-4E02-AD53-16A0F73C5F7F}" presName="spacerL" presStyleCnt="0"/>
      <dgm:spPr/>
    </dgm:pt>
    <dgm:pt modelId="{80989D06-7193-45D5-ACBD-9AB83B1DA52A}" type="pres">
      <dgm:prSet presAssocID="{559305F7-9C0A-4E02-AD53-16A0F73C5F7F}" presName="sibTrans" presStyleLbl="sibTrans2D1" presStyleIdx="1" presStyleCnt="2"/>
      <dgm:spPr/>
    </dgm:pt>
    <dgm:pt modelId="{AC6A1092-482C-4786-BFB9-6C24BB7D5F33}" type="pres">
      <dgm:prSet presAssocID="{559305F7-9C0A-4E02-AD53-16A0F73C5F7F}" presName="spacerR" presStyleCnt="0"/>
      <dgm:spPr/>
    </dgm:pt>
    <dgm:pt modelId="{CE6A15A9-7CCB-45FE-BE24-A7901006149D}" type="pres">
      <dgm:prSet presAssocID="{2E924CA9-EAC7-4ACF-A6B8-0506F7F09EDC}" presName="node" presStyleLbl="node1" presStyleIdx="2" presStyleCnt="3" custScaleX="107000" custLinFactNeighborX="25416">
        <dgm:presLayoutVars>
          <dgm:bulletEnabled val="1"/>
        </dgm:presLayoutVars>
      </dgm:prSet>
      <dgm:spPr/>
    </dgm:pt>
  </dgm:ptLst>
  <dgm:cxnLst>
    <dgm:cxn modelId="{DBE76C0C-3769-441E-979D-A5FC24C8EBC4}" type="presOf" srcId="{582F6AC9-8895-4223-B9E7-6C592FCC9597}" destId="{BD1319CA-1F5D-4E64-8289-A2427F2933CB}" srcOrd="0" destOrd="0" presId="urn:microsoft.com/office/officeart/2005/8/layout/equation1"/>
    <dgm:cxn modelId="{10CD4320-186B-4045-BF0D-961798F5F552}" type="presOf" srcId="{2639F803-5B9D-4FF2-BDA1-2AB4E86E0437}" destId="{F025674D-E80B-4681-926C-40171BC6D40F}" srcOrd="0" destOrd="0" presId="urn:microsoft.com/office/officeart/2005/8/layout/equation1"/>
    <dgm:cxn modelId="{3193CC35-FFF6-4FDE-972B-BEB33F7174E7}" type="presOf" srcId="{A465ED3B-0421-4FD2-8965-FA84789628AC}" destId="{914FF14A-0931-49C2-895D-2F2F0BB46876}" srcOrd="0" destOrd="0" presId="urn:microsoft.com/office/officeart/2005/8/layout/equation1"/>
    <dgm:cxn modelId="{88DB5039-AB42-4100-98FE-E9B373CFD50F}" srcId="{582F6AC9-8895-4223-B9E7-6C592FCC9597}" destId="{AB5033AB-E9F2-4659-934C-3B1C2880F0D1}" srcOrd="1" destOrd="0" parTransId="{CDB3972E-F043-4472-B873-38C9C11F2F5E}" sibTransId="{559305F7-9C0A-4E02-AD53-16A0F73C5F7F}"/>
    <dgm:cxn modelId="{FD09E666-A0A9-4D84-BE7C-CF5D23D839DB}" srcId="{582F6AC9-8895-4223-B9E7-6C592FCC9597}" destId="{A465ED3B-0421-4FD2-8965-FA84789628AC}" srcOrd="0" destOrd="0" parTransId="{7933AD4D-E7BC-4B2E-A9B1-A0951A83A2DB}" sibTransId="{2639F803-5B9D-4FF2-BDA1-2AB4E86E0437}"/>
    <dgm:cxn modelId="{CEF2D96D-0172-421B-A252-8D57EE34A673}" type="presOf" srcId="{2E924CA9-EAC7-4ACF-A6B8-0506F7F09EDC}" destId="{CE6A15A9-7CCB-45FE-BE24-A7901006149D}" srcOrd="0" destOrd="0" presId="urn:microsoft.com/office/officeart/2005/8/layout/equation1"/>
    <dgm:cxn modelId="{C40DBFCF-72F1-43AC-9C1F-810EE3309519}" type="presOf" srcId="{AB5033AB-E9F2-4659-934C-3B1C2880F0D1}" destId="{1FDAC777-2FCA-48C6-8E6D-7660B78BCECF}" srcOrd="0" destOrd="0" presId="urn:microsoft.com/office/officeart/2005/8/layout/equation1"/>
    <dgm:cxn modelId="{4B8D3AD4-45F5-485C-AD1A-ED3040E36324}" srcId="{582F6AC9-8895-4223-B9E7-6C592FCC9597}" destId="{2E924CA9-EAC7-4ACF-A6B8-0506F7F09EDC}" srcOrd="2" destOrd="0" parTransId="{B135B01B-EA0B-4737-BC4C-7A7AA8DB1F86}" sibTransId="{CF44D19B-709D-4A3B-BDFB-03377560B3DB}"/>
    <dgm:cxn modelId="{6794D2D9-F38D-4514-BCA5-754C686DB28A}" type="presOf" srcId="{559305F7-9C0A-4E02-AD53-16A0F73C5F7F}" destId="{80989D06-7193-45D5-ACBD-9AB83B1DA52A}" srcOrd="0" destOrd="0" presId="urn:microsoft.com/office/officeart/2005/8/layout/equation1"/>
    <dgm:cxn modelId="{89837C6E-B18F-4B6B-8799-C77F80879449}" type="presParOf" srcId="{BD1319CA-1F5D-4E64-8289-A2427F2933CB}" destId="{914FF14A-0931-49C2-895D-2F2F0BB46876}" srcOrd="0" destOrd="0" presId="urn:microsoft.com/office/officeart/2005/8/layout/equation1"/>
    <dgm:cxn modelId="{552963B2-D486-4FBF-A21A-D69D28E9F93A}" type="presParOf" srcId="{BD1319CA-1F5D-4E64-8289-A2427F2933CB}" destId="{098B2D18-F778-44B2-9978-A51D20DD3132}" srcOrd="1" destOrd="0" presId="urn:microsoft.com/office/officeart/2005/8/layout/equation1"/>
    <dgm:cxn modelId="{A2D645DD-37FC-44F1-962F-06588C22F22A}" type="presParOf" srcId="{BD1319CA-1F5D-4E64-8289-A2427F2933CB}" destId="{F025674D-E80B-4681-926C-40171BC6D40F}" srcOrd="2" destOrd="0" presId="urn:microsoft.com/office/officeart/2005/8/layout/equation1"/>
    <dgm:cxn modelId="{8F3A27D5-CE5D-40ED-AE15-3B4BF78C23A6}" type="presParOf" srcId="{BD1319CA-1F5D-4E64-8289-A2427F2933CB}" destId="{5525613E-C8FC-44CC-9141-000BF8CB8B0D}" srcOrd="3" destOrd="0" presId="urn:microsoft.com/office/officeart/2005/8/layout/equation1"/>
    <dgm:cxn modelId="{81BA17F9-607A-481C-B9A4-7059B2629FA5}" type="presParOf" srcId="{BD1319CA-1F5D-4E64-8289-A2427F2933CB}" destId="{1FDAC777-2FCA-48C6-8E6D-7660B78BCECF}" srcOrd="4" destOrd="0" presId="urn:microsoft.com/office/officeart/2005/8/layout/equation1"/>
    <dgm:cxn modelId="{164D8141-988A-458B-AB22-8138627FD295}" type="presParOf" srcId="{BD1319CA-1F5D-4E64-8289-A2427F2933CB}" destId="{FA67AECA-0A3A-48A6-8955-3BD943BC935B}" srcOrd="5" destOrd="0" presId="urn:microsoft.com/office/officeart/2005/8/layout/equation1"/>
    <dgm:cxn modelId="{78C40B19-B462-4BC1-B8AE-2E8A0569A59C}" type="presParOf" srcId="{BD1319CA-1F5D-4E64-8289-A2427F2933CB}" destId="{80989D06-7193-45D5-ACBD-9AB83B1DA52A}" srcOrd="6" destOrd="0" presId="urn:microsoft.com/office/officeart/2005/8/layout/equation1"/>
    <dgm:cxn modelId="{6AE6D128-4E4C-40D3-A205-C2AA41703318}" type="presParOf" srcId="{BD1319CA-1F5D-4E64-8289-A2427F2933CB}" destId="{AC6A1092-482C-4786-BFB9-6C24BB7D5F33}" srcOrd="7" destOrd="0" presId="urn:microsoft.com/office/officeart/2005/8/layout/equation1"/>
    <dgm:cxn modelId="{35D7F432-6CEC-4BEA-95D0-05E641381456}" type="presParOf" srcId="{BD1319CA-1F5D-4E64-8289-A2427F2933CB}" destId="{CE6A15A9-7CCB-45FE-BE24-A7901006149D}" srcOrd="8" destOrd="0" presId="urn:microsoft.com/office/officeart/2005/8/layout/equati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441363B-C911-4DC0-BD95-C9C9E602D4F3}" type="doc">
      <dgm:prSet loTypeId="urn:microsoft.com/office/officeart/2005/8/layout/equation2" loCatId="process" qsTypeId="urn:microsoft.com/office/officeart/2005/8/quickstyle/simple1" qsCatId="simple" csTypeId="urn:microsoft.com/office/officeart/2005/8/colors/accent1_2" csCatId="accent1" phldr="1"/>
      <dgm:spPr/>
    </dgm:pt>
    <dgm:pt modelId="{CE396495-1E0C-453B-BD1A-88CAE53C3E75}">
      <dgm:prSet phldrT="[Text]"/>
      <dgm:spPr/>
      <dgm:t>
        <a:bodyPr/>
        <a:lstStyle/>
        <a:p>
          <a:endParaRPr lang="en-US" b="1" dirty="0"/>
        </a:p>
        <a:p>
          <a:endParaRPr lang="en-US" b="1" dirty="0"/>
        </a:p>
        <a:p>
          <a:r>
            <a:rPr lang="en-US" b="1" dirty="0"/>
            <a:t>Reasonable </a:t>
          </a:r>
        </a:p>
        <a:p>
          <a:r>
            <a:rPr lang="en-US" b="1" dirty="0"/>
            <a:t>Mind</a:t>
          </a:r>
        </a:p>
      </dgm:t>
    </dgm:pt>
    <dgm:pt modelId="{F6C0652A-081D-4DA8-97B4-3148720AF950}" type="parTrans" cxnId="{E8BB6FA3-DAFB-4994-86A8-23C259B99BAF}">
      <dgm:prSet/>
      <dgm:spPr/>
      <dgm:t>
        <a:bodyPr/>
        <a:lstStyle/>
        <a:p>
          <a:endParaRPr lang="en-US"/>
        </a:p>
      </dgm:t>
    </dgm:pt>
    <dgm:pt modelId="{ABA446CC-E81D-4864-8763-5361CED32518}" type="sibTrans" cxnId="{E8BB6FA3-DAFB-4994-86A8-23C259B99BAF}">
      <dgm:prSet/>
      <dgm:spPr/>
      <dgm:t>
        <a:bodyPr/>
        <a:lstStyle/>
        <a:p>
          <a:endParaRPr lang="en-US"/>
        </a:p>
      </dgm:t>
    </dgm:pt>
    <dgm:pt modelId="{1CFE32F1-C72D-4EDE-9153-913E717953D4}">
      <dgm:prSet phldrT="[Text]"/>
      <dgm:spPr/>
      <dgm:t>
        <a:bodyPr/>
        <a:lstStyle/>
        <a:p>
          <a:endParaRPr lang="en-US" b="1" dirty="0"/>
        </a:p>
        <a:p>
          <a:endParaRPr lang="en-US" b="1" dirty="0"/>
        </a:p>
        <a:p>
          <a:r>
            <a:rPr lang="en-US" b="1" dirty="0"/>
            <a:t>Emotional</a:t>
          </a:r>
        </a:p>
        <a:p>
          <a:r>
            <a:rPr lang="en-US" b="1" dirty="0"/>
            <a:t> Mind</a:t>
          </a:r>
        </a:p>
      </dgm:t>
    </dgm:pt>
    <dgm:pt modelId="{4C6F208B-9586-4D1E-A35B-E4D2F3B69AEB}" type="parTrans" cxnId="{A1A76659-9F35-41EC-A41F-FE701E446C64}">
      <dgm:prSet/>
      <dgm:spPr/>
      <dgm:t>
        <a:bodyPr/>
        <a:lstStyle/>
        <a:p>
          <a:endParaRPr lang="en-US"/>
        </a:p>
      </dgm:t>
    </dgm:pt>
    <dgm:pt modelId="{D24FA1BC-FC09-4616-8606-9BA7F3A7E14A}" type="sibTrans" cxnId="{A1A76659-9F35-41EC-A41F-FE701E446C64}">
      <dgm:prSet/>
      <dgm:spPr/>
      <dgm:t>
        <a:bodyPr/>
        <a:lstStyle/>
        <a:p>
          <a:endParaRPr lang="en-US"/>
        </a:p>
      </dgm:t>
    </dgm:pt>
    <dgm:pt modelId="{48BC470B-85EF-44C2-9DCA-B8E574F6ACE8}">
      <dgm:prSet phldrT="[Text]"/>
      <dgm:spPr/>
      <dgm:t>
        <a:bodyPr/>
        <a:lstStyle/>
        <a:p>
          <a:r>
            <a:rPr lang="en-US" dirty="0"/>
            <a:t>Wise</a:t>
          </a:r>
        </a:p>
        <a:p>
          <a:r>
            <a:rPr lang="en-US" dirty="0"/>
            <a:t> </a:t>
          </a:r>
        </a:p>
        <a:p>
          <a:r>
            <a:rPr lang="en-US" dirty="0"/>
            <a:t>Mind</a:t>
          </a:r>
        </a:p>
      </dgm:t>
    </dgm:pt>
    <dgm:pt modelId="{5E8B88E5-61A3-4785-8D06-DF37C3077660}" type="parTrans" cxnId="{D1090966-7F6D-447C-9AC2-91717243F9C7}">
      <dgm:prSet/>
      <dgm:spPr/>
      <dgm:t>
        <a:bodyPr/>
        <a:lstStyle/>
        <a:p>
          <a:endParaRPr lang="en-US"/>
        </a:p>
      </dgm:t>
    </dgm:pt>
    <dgm:pt modelId="{0DFE0308-861F-453B-900F-643870144F8D}" type="sibTrans" cxnId="{D1090966-7F6D-447C-9AC2-91717243F9C7}">
      <dgm:prSet/>
      <dgm:spPr/>
      <dgm:t>
        <a:bodyPr/>
        <a:lstStyle/>
        <a:p>
          <a:endParaRPr lang="en-US"/>
        </a:p>
      </dgm:t>
    </dgm:pt>
    <dgm:pt modelId="{56CB4721-AA1F-4A7D-84E8-703746D3E153}" type="pres">
      <dgm:prSet presAssocID="{E441363B-C911-4DC0-BD95-C9C9E602D4F3}" presName="Name0" presStyleCnt="0">
        <dgm:presLayoutVars>
          <dgm:dir/>
          <dgm:resizeHandles val="exact"/>
        </dgm:presLayoutVars>
      </dgm:prSet>
      <dgm:spPr/>
    </dgm:pt>
    <dgm:pt modelId="{A4EF147A-E07E-446E-A8A5-42BE81BDED04}" type="pres">
      <dgm:prSet presAssocID="{E441363B-C911-4DC0-BD95-C9C9E602D4F3}" presName="vNodes" presStyleCnt="0"/>
      <dgm:spPr/>
    </dgm:pt>
    <dgm:pt modelId="{8BEE1706-B1BA-4C7E-A46A-86F5B3BDB79C}" type="pres">
      <dgm:prSet presAssocID="{CE396495-1E0C-453B-BD1A-88CAE53C3E75}" presName="node" presStyleLbl="node1" presStyleIdx="0" presStyleCnt="3">
        <dgm:presLayoutVars>
          <dgm:bulletEnabled val="1"/>
        </dgm:presLayoutVars>
      </dgm:prSet>
      <dgm:spPr/>
    </dgm:pt>
    <dgm:pt modelId="{97952513-BDA1-47A5-B496-045EB6C32979}" type="pres">
      <dgm:prSet presAssocID="{ABA446CC-E81D-4864-8763-5361CED32518}" presName="spacerT" presStyleCnt="0"/>
      <dgm:spPr/>
    </dgm:pt>
    <dgm:pt modelId="{4013E106-5AD6-441C-AAD2-E5C3FB497900}" type="pres">
      <dgm:prSet presAssocID="{ABA446CC-E81D-4864-8763-5361CED32518}" presName="sibTrans" presStyleLbl="sibTrans2D1" presStyleIdx="0" presStyleCnt="2"/>
      <dgm:spPr/>
    </dgm:pt>
    <dgm:pt modelId="{8EA367E6-3549-4BCD-A5D9-F29F23115BF6}" type="pres">
      <dgm:prSet presAssocID="{ABA446CC-E81D-4864-8763-5361CED32518}" presName="spacerB" presStyleCnt="0"/>
      <dgm:spPr/>
    </dgm:pt>
    <dgm:pt modelId="{A13C6FE9-1121-4A36-9A49-F682E43BC9C3}" type="pres">
      <dgm:prSet presAssocID="{1CFE32F1-C72D-4EDE-9153-913E717953D4}" presName="node" presStyleLbl="node1" presStyleIdx="1" presStyleCnt="3">
        <dgm:presLayoutVars>
          <dgm:bulletEnabled val="1"/>
        </dgm:presLayoutVars>
      </dgm:prSet>
      <dgm:spPr/>
    </dgm:pt>
    <dgm:pt modelId="{CA73C2DB-FFEB-4280-9635-80CFED8A2DF7}" type="pres">
      <dgm:prSet presAssocID="{E441363B-C911-4DC0-BD95-C9C9E602D4F3}" presName="sibTransLast" presStyleLbl="sibTrans2D1" presStyleIdx="1" presStyleCnt="2"/>
      <dgm:spPr/>
    </dgm:pt>
    <dgm:pt modelId="{25FE3745-5850-4EA4-B3B7-133A32D2B414}" type="pres">
      <dgm:prSet presAssocID="{E441363B-C911-4DC0-BD95-C9C9E602D4F3}" presName="connectorText" presStyleLbl="sibTrans2D1" presStyleIdx="1" presStyleCnt="2"/>
      <dgm:spPr/>
    </dgm:pt>
    <dgm:pt modelId="{6F5352D1-EA82-40DB-97B5-D8B6FD9336BF}" type="pres">
      <dgm:prSet presAssocID="{E441363B-C911-4DC0-BD95-C9C9E602D4F3}" presName="lastNode" presStyleLbl="node1" presStyleIdx="2" presStyleCnt="3">
        <dgm:presLayoutVars>
          <dgm:bulletEnabled val="1"/>
        </dgm:presLayoutVars>
      </dgm:prSet>
      <dgm:spPr/>
    </dgm:pt>
  </dgm:ptLst>
  <dgm:cxnLst>
    <dgm:cxn modelId="{4C355E20-D89B-4930-A6C9-F0F7E5B64B7B}" type="presOf" srcId="{D24FA1BC-FC09-4616-8606-9BA7F3A7E14A}" destId="{CA73C2DB-FFEB-4280-9635-80CFED8A2DF7}" srcOrd="0" destOrd="0" presId="urn:microsoft.com/office/officeart/2005/8/layout/equation2"/>
    <dgm:cxn modelId="{D1090966-7F6D-447C-9AC2-91717243F9C7}" srcId="{E441363B-C911-4DC0-BD95-C9C9E602D4F3}" destId="{48BC470B-85EF-44C2-9DCA-B8E574F6ACE8}" srcOrd="2" destOrd="0" parTransId="{5E8B88E5-61A3-4785-8D06-DF37C3077660}" sibTransId="{0DFE0308-861F-453B-900F-643870144F8D}"/>
    <dgm:cxn modelId="{80D3A448-5088-4E37-ACEA-48CA034F9698}" type="presOf" srcId="{1CFE32F1-C72D-4EDE-9153-913E717953D4}" destId="{A13C6FE9-1121-4A36-9A49-F682E43BC9C3}" srcOrd="0" destOrd="0" presId="urn:microsoft.com/office/officeart/2005/8/layout/equation2"/>
    <dgm:cxn modelId="{A4DF0C49-387C-4C9F-8BCE-70DD4699FF19}" type="presOf" srcId="{E441363B-C911-4DC0-BD95-C9C9E602D4F3}" destId="{56CB4721-AA1F-4A7D-84E8-703746D3E153}" srcOrd="0" destOrd="0" presId="urn:microsoft.com/office/officeart/2005/8/layout/equation2"/>
    <dgm:cxn modelId="{CB70F151-7123-45A1-BE0D-7CE3A55B9936}" type="presOf" srcId="{ABA446CC-E81D-4864-8763-5361CED32518}" destId="{4013E106-5AD6-441C-AAD2-E5C3FB497900}" srcOrd="0" destOrd="0" presId="urn:microsoft.com/office/officeart/2005/8/layout/equation2"/>
    <dgm:cxn modelId="{A1A76659-9F35-41EC-A41F-FE701E446C64}" srcId="{E441363B-C911-4DC0-BD95-C9C9E602D4F3}" destId="{1CFE32F1-C72D-4EDE-9153-913E717953D4}" srcOrd="1" destOrd="0" parTransId="{4C6F208B-9586-4D1E-A35B-E4D2F3B69AEB}" sibTransId="{D24FA1BC-FC09-4616-8606-9BA7F3A7E14A}"/>
    <dgm:cxn modelId="{5590D89D-6DB1-4208-BCA2-E134BD78B06A}" type="presOf" srcId="{D24FA1BC-FC09-4616-8606-9BA7F3A7E14A}" destId="{25FE3745-5850-4EA4-B3B7-133A32D2B414}" srcOrd="1" destOrd="0" presId="urn:microsoft.com/office/officeart/2005/8/layout/equation2"/>
    <dgm:cxn modelId="{E8BB6FA3-DAFB-4994-86A8-23C259B99BAF}" srcId="{E441363B-C911-4DC0-BD95-C9C9E602D4F3}" destId="{CE396495-1E0C-453B-BD1A-88CAE53C3E75}" srcOrd="0" destOrd="0" parTransId="{F6C0652A-081D-4DA8-97B4-3148720AF950}" sibTransId="{ABA446CC-E81D-4864-8763-5361CED32518}"/>
    <dgm:cxn modelId="{A39ABAD4-B19F-484D-83D8-1E3294028127}" type="presOf" srcId="{48BC470B-85EF-44C2-9DCA-B8E574F6ACE8}" destId="{6F5352D1-EA82-40DB-97B5-D8B6FD9336BF}" srcOrd="0" destOrd="0" presId="urn:microsoft.com/office/officeart/2005/8/layout/equation2"/>
    <dgm:cxn modelId="{8BAEE6E0-3F67-41E8-AD25-0EA8483464AF}" type="presOf" srcId="{CE396495-1E0C-453B-BD1A-88CAE53C3E75}" destId="{8BEE1706-B1BA-4C7E-A46A-86F5B3BDB79C}" srcOrd="0" destOrd="0" presId="urn:microsoft.com/office/officeart/2005/8/layout/equation2"/>
    <dgm:cxn modelId="{98BAF9FA-6269-4968-9AB8-644DF7B1E5DA}" type="presParOf" srcId="{56CB4721-AA1F-4A7D-84E8-703746D3E153}" destId="{A4EF147A-E07E-446E-A8A5-42BE81BDED04}" srcOrd="0" destOrd="0" presId="urn:microsoft.com/office/officeart/2005/8/layout/equation2"/>
    <dgm:cxn modelId="{EFCF3E59-BFAF-4B74-B3B6-73E2B6B340DF}" type="presParOf" srcId="{A4EF147A-E07E-446E-A8A5-42BE81BDED04}" destId="{8BEE1706-B1BA-4C7E-A46A-86F5B3BDB79C}" srcOrd="0" destOrd="0" presId="urn:microsoft.com/office/officeart/2005/8/layout/equation2"/>
    <dgm:cxn modelId="{D30F39FF-5D49-4BFC-A00D-73AB59750CB9}" type="presParOf" srcId="{A4EF147A-E07E-446E-A8A5-42BE81BDED04}" destId="{97952513-BDA1-47A5-B496-045EB6C32979}" srcOrd="1" destOrd="0" presId="urn:microsoft.com/office/officeart/2005/8/layout/equation2"/>
    <dgm:cxn modelId="{D9A9E66B-A52A-491A-806F-D288A2B055AD}" type="presParOf" srcId="{A4EF147A-E07E-446E-A8A5-42BE81BDED04}" destId="{4013E106-5AD6-441C-AAD2-E5C3FB497900}" srcOrd="2" destOrd="0" presId="urn:microsoft.com/office/officeart/2005/8/layout/equation2"/>
    <dgm:cxn modelId="{557658BF-BD9E-4651-8240-31368380366F}" type="presParOf" srcId="{A4EF147A-E07E-446E-A8A5-42BE81BDED04}" destId="{8EA367E6-3549-4BCD-A5D9-F29F23115BF6}" srcOrd="3" destOrd="0" presId="urn:microsoft.com/office/officeart/2005/8/layout/equation2"/>
    <dgm:cxn modelId="{81E8DA4F-8309-47FC-8164-B3D0DE8E7914}" type="presParOf" srcId="{A4EF147A-E07E-446E-A8A5-42BE81BDED04}" destId="{A13C6FE9-1121-4A36-9A49-F682E43BC9C3}" srcOrd="4" destOrd="0" presId="urn:microsoft.com/office/officeart/2005/8/layout/equation2"/>
    <dgm:cxn modelId="{563128BC-8991-4469-801B-EA2B0BE527F8}" type="presParOf" srcId="{56CB4721-AA1F-4A7D-84E8-703746D3E153}" destId="{CA73C2DB-FFEB-4280-9635-80CFED8A2DF7}" srcOrd="1" destOrd="0" presId="urn:microsoft.com/office/officeart/2005/8/layout/equation2"/>
    <dgm:cxn modelId="{E51C9E39-FF89-43F5-B3B7-F61586FFD629}" type="presParOf" srcId="{CA73C2DB-FFEB-4280-9635-80CFED8A2DF7}" destId="{25FE3745-5850-4EA4-B3B7-133A32D2B414}" srcOrd="0" destOrd="0" presId="urn:microsoft.com/office/officeart/2005/8/layout/equation2"/>
    <dgm:cxn modelId="{6299BB6A-0D81-4FF9-8A57-B06F64556AA6}" type="presParOf" srcId="{56CB4721-AA1F-4A7D-84E8-703746D3E153}" destId="{6F5352D1-EA82-40DB-97B5-D8B6FD9336BF}" srcOrd="2" destOrd="0" presId="urn:microsoft.com/office/officeart/2005/8/layout/equati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4FF14A-0931-49C2-895D-2F2F0BB46876}">
      <dsp:nvSpPr>
        <dsp:cNvPr id="0" name=""/>
        <dsp:cNvSpPr/>
      </dsp:nvSpPr>
      <dsp:spPr>
        <a:xfrm>
          <a:off x="1501" y="1008146"/>
          <a:ext cx="2194835" cy="2194835"/>
        </a:xfrm>
        <a:prstGeom prst="ellipse">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dirty="0"/>
            <a:t>Opened Mind:</a:t>
          </a:r>
          <a:r>
            <a:rPr lang="en-US" sz="1900" kern="1200" dirty="0"/>
            <a:t> </a:t>
          </a:r>
        </a:p>
        <a:p>
          <a:pPr marL="0" lvl="0" indent="0" algn="ctr" defTabSz="1244600">
            <a:lnSpc>
              <a:spcPct val="90000"/>
            </a:lnSpc>
            <a:spcBef>
              <a:spcPct val="0"/>
            </a:spcBef>
            <a:spcAft>
              <a:spcPct val="35000"/>
            </a:spcAft>
            <a:buNone/>
          </a:pPr>
          <a:r>
            <a:rPr lang="en-US" sz="1400" kern="1200" dirty="0"/>
            <a:t>Being present and participating fully in the moment (being ‘in the zone’)</a:t>
          </a:r>
        </a:p>
      </dsp:txBody>
      <dsp:txXfrm>
        <a:off x="322927" y="1329572"/>
        <a:ext cx="1551983" cy="1551983"/>
      </dsp:txXfrm>
    </dsp:sp>
    <dsp:sp modelId="{F025674D-E80B-4681-926C-40171BC6D40F}">
      <dsp:nvSpPr>
        <dsp:cNvPr id="0" name=""/>
        <dsp:cNvSpPr/>
      </dsp:nvSpPr>
      <dsp:spPr>
        <a:xfrm>
          <a:off x="2374557" y="1469061"/>
          <a:ext cx="1273004" cy="1273004"/>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2543294" y="1955858"/>
        <a:ext cx="935530" cy="299410"/>
      </dsp:txXfrm>
    </dsp:sp>
    <dsp:sp modelId="{1FDAC777-2FCA-48C6-8E6D-7660B78BCECF}">
      <dsp:nvSpPr>
        <dsp:cNvPr id="0" name=""/>
        <dsp:cNvSpPr/>
      </dsp:nvSpPr>
      <dsp:spPr>
        <a:xfrm>
          <a:off x="3820121" y="1002483"/>
          <a:ext cx="2273323" cy="2194835"/>
        </a:xfrm>
        <a:prstGeom prst="ellipse">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dirty="0"/>
            <a:t>Focused Mind:</a:t>
          </a:r>
        </a:p>
        <a:p>
          <a:pPr marL="0" lvl="0" indent="0" algn="ctr" defTabSz="1244600">
            <a:lnSpc>
              <a:spcPct val="90000"/>
            </a:lnSpc>
            <a:spcBef>
              <a:spcPct val="0"/>
            </a:spcBef>
            <a:spcAft>
              <a:spcPct val="35000"/>
            </a:spcAft>
            <a:buNone/>
          </a:pPr>
          <a:r>
            <a:rPr lang="en-US" sz="1400" b="0" kern="1200" dirty="0"/>
            <a:t>Intentionally focusing your attention on one thing in the moment.</a:t>
          </a:r>
        </a:p>
      </dsp:txBody>
      <dsp:txXfrm>
        <a:off x="4153041" y="1323909"/>
        <a:ext cx="1607483" cy="1551983"/>
      </dsp:txXfrm>
    </dsp:sp>
    <dsp:sp modelId="{80989D06-7193-45D5-ACBD-9AB83B1DA52A}">
      <dsp:nvSpPr>
        <dsp:cNvPr id="0" name=""/>
        <dsp:cNvSpPr/>
      </dsp:nvSpPr>
      <dsp:spPr>
        <a:xfrm>
          <a:off x="6277326" y="1469061"/>
          <a:ext cx="1273004" cy="1273004"/>
        </a:xfrm>
        <a:prstGeom prst="mathEqual">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444750">
            <a:lnSpc>
              <a:spcPct val="90000"/>
            </a:lnSpc>
            <a:spcBef>
              <a:spcPct val="0"/>
            </a:spcBef>
            <a:spcAft>
              <a:spcPct val="35000"/>
            </a:spcAft>
            <a:buNone/>
          </a:pPr>
          <a:endParaRPr lang="en-US" sz="5500" kern="1200"/>
        </a:p>
      </dsp:txBody>
      <dsp:txXfrm>
        <a:off x="6446063" y="1731300"/>
        <a:ext cx="935530" cy="748526"/>
      </dsp:txXfrm>
    </dsp:sp>
    <dsp:sp modelId="{CE6A15A9-7CCB-45FE-BE24-A7901006149D}">
      <dsp:nvSpPr>
        <dsp:cNvPr id="0" name=""/>
        <dsp:cNvSpPr/>
      </dsp:nvSpPr>
      <dsp:spPr>
        <a:xfrm>
          <a:off x="7730053" y="1008146"/>
          <a:ext cx="2348474" cy="2194835"/>
        </a:xfrm>
        <a:prstGeom prst="ellipse">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b="1" kern="1200" dirty="0"/>
            <a:t>Mindfulness</a:t>
          </a:r>
        </a:p>
        <a:p>
          <a:pPr marL="0" lvl="0" indent="0" algn="ctr" defTabSz="1066800">
            <a:lnSpc>
              <a:spcPct val="90000"/>
            </a:lnSpc>
            <a:spcBef>
              <a:spcPct val="0"/>
            </a:spcBef>
            <a:spcAft>
              <a:spcPct val="35000"/>
            </a:spcAft>
            <a:buNone/>
          </a:pPr>
          <a:r>
            <a:rPr lang="en-US" sz="2200" i="1" kern="1200" dirty="0"/>
            <a:t>Taking Hold of Your Mind</a:t>
          </a:r>
        </a:p>
      </dsp:txBody>
      <dsp:txXfrm>
        <a:off x="8073979" y="1329572"/>
        <a:ext cx="1660622" cy="155198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EE1706-B1BA-4C7E-A46A-86F5B3BDB79C}">
      <dsp:nvSpPr>
        <dsp:cNvPr id="0" name=""/>
        <dsp:cNvSpPr/>
      </dsp:nvSpPr>
      <dsp:spPr>
        <a:xfrm>
          <a:off x="4456" y="47438"/>
          <a:ext cx="1582227" cy="1582227"/>
        </a:xfrm>
        <a:prstGeom prst="ellipse">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endParaRPr lang="en-US" sz="1600" b="1" kern="1200" dirty="0"/>
        </a:p>
        <a:p>
          <a:pPr marL="0" lvl="0" indent="0" algn="ctr" defTabSz="711200">
            <a:lnSpc>
              <a:spcPct val="90000"/>
            </a:lnSpc>
            <a:spcBef>
              <a:spcPct val="0"/>
            </a:spcBef>
            <a:spcAft>
              <a:spcPct val="35000"/>
            </a:spcAft>
            <a:buNone/>
          </a:pPr>
          <a:endParaRPr lang="en-US" sz="1600" b="1" kern="1200" dirty="0"/>
        </a:p>
        <a:p>
          <a:pPr marL="0" lvl="0" indent="0" algn="ctr" defTabSz="711200">
            <a:lnSpc>
              <a:spcPct val="90000"/>
            </a:lnSpc>
            <a:spcBef>
              <a:spcPct val="0"/>
            </a:spcBef>
            <a:spcAft>
              <a:spcPct val="35000"/>
            </a:spcAft>
            <a:buNone/>
          </a:pPr>
          <a:r>
            <a:rPr lang="en-US" sz="1600" b="1" kern="1200" dirty="0"/>
            <a:t>Reasonable </a:t>
          </a:r>
        </a:p>
        <a:p>
          <a:pPr marL="0" lvl="0" indent="0" algn="ctr" defTabSz="711200">
            <a:lnSpc>
              <a:spcPct val="90000"/>
            </a:lnSpc>
            <a:spcBef>
              <a:spcPct val="0"/>
            </a:spcBef>
            <a:spcAft>
              <a:spcPct val="35000"/>
            </a:spcAft>
            <a:buNone/>
          </a:pPr>
          <a:r>
            <a:rPr lang="en-US" sz="1600" b="1" kern="1200" dirty="0"/>
            <a:t>Mind</a:t>
          </a:r>
        </a:p>
      </dsp:txBody>
      <dsp:txXfrm>
        <a:off x="236168" y="279150"/>
        <a:ext cx="1118803" cy="1118803"/>
      </dsp:txXfrm>
    </dsp:sp>
    <dsp:sp modelId="{4013E106-5AD6-441C-AAD2-E5C3FB497900}">
      <dsp:nvSpPr>
        <dsp:cNvPr id="0" name=""/>
        <dsp:cNvSpPr/>
      </dsp:nvSpPr>
      <dsp:spPr>
        <a:xfrm>
          <a:off x="336724" y="1758142"/>
          <a:ext cx="917692" cy="917692"/>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458364" y="2109067"/>
        <a:ext cx="674412" cy="215842"/>
      </dsp:txXfrm>
    </dsp:sp>
    <dsp:sp modelId="{A13C6FE9-1121-4A36-9A49-F682E43BC9C3}">
      <dsp:nvSpPr>
        <dsp:cNvPr id="0" name=""/>
        <dsp:cNvSpPr/>
      </dsp:nvSpPr>
      <dsp:spPr>
        <a:xfrm>
          <a:off x="4456" y="2804311"/>
          <a:ext cx="1582227" cy="1582227"/>
        </a:xfrm>
        <a:prstGeom prst="ellipse">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endParaRPr lang="en-US" sz="1600" b="1" kern="1200" dirty="0"/>
        </a:p>
        <a:p>
          <a:pPr marL="0" lvl="0" indent="0" algn="ctr" defTabSz="711200">
            <a:lnSpc>
              <a:spcPct val="90000"/>
            </a:lnSpc>
            <a:spcBef>
              <a:spcPct val="0"/>
            </a:spcBef>
            <a:spcAft>
              <a:spcPct val="35000"/>
            </a:spcAft>
            <a:buNone/>
          </a:pPr>
          <a:endParaRPr lang="en-US" sz="1600" b="1" kern="1200" dirty="0"/>
        </a:p>
        <a:p>
          <a:pPr marL="0" lvl="0" indent="0" algn="ctr" defTabSz="711200">
            <a:lnSpc>
              <a:spcPct val="90000"/>
            </a:lnSpc>
            <a:spcBef>
              <a:spcPct val="0"/>
            </a:spcBef>
            <a:spcAft>
              <a:spcPct val="35000"/>
            </a:spcAft>
            <a:buNone/>
          </a:pPr>
          <a:r>
            <a:rPr lang="en-US" sz="1600" b="1" kern="1200" dirty="0"/>
            <a:t>Emotional</a:t>
          </a:r>
        </a:p>
        <a:p>
          <a:pPr marL="0" lvl="0" indent="0" algn="ctr" defTabSz="711200">
            <a:lnSpc>
              <a:spcPct val="90000"/>
            </a:lnSpc>
            <a:spcBef>
              <a:spcPct val="0"/>
            </a:spcBef>
            <a:spcAft>
              <a:spcPct val="35000"/>
            </a:spcAft>
            <a:buNone/>
          </a:pPr>
          <a:r>
            <a:rPr lang="en-US" sz="1600" b="1" kern="1200" dirty="0"/>
            <a:t> Mind</a:t>
          </a:r>
        </a:p>
      </dsp:txBody>
      <dsp:txXfrm>
        <a:off x="236168" y="3036023"/>
        <a:ext cx="1118803" cy="1118803"/>
      </dsp:txXfrm>
    </dsp:sp>
    <dsp:sp modelId="{CA73C2DB-FFEB-4280-9635-80CFED8A2DF7}">
      <dsp:nvSpPr>
        <dsp:cNvPr id="0" name=""/>
        <dsp:cNvSpPr/>
      </dsp:nvSpPr>
      <dsp:spPr>
        <a:xfrm>
          <a:off x="1824018" y="1922694"/>
          <a:ext cx="503148" cy="58858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1824018" y="2040412"/>
        <a:ext cx="352204" cy="353152"/>
      </dsp:txXfrm>
    </dsp:sp>
    <dsp:sp modelId="{6F5352D1-EA82-40DB-97B5-D8B6FD9336BF}">
      <dsp:nvSpPr>
        <dsp:cNvPr id="0" name=""/>
        <dsp:cNvSpPr/>
      </dsp:nvSpPr>
      <dsp:spPr>
        <a:xfrm>
          <a:off x="2536021" y="634761"/>
          <a:ext cx="3164455" cy="3164455"/>
        </a:xfrm>
        <a:prstGeom prst="ellipse">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610" tIns="54610" rIns="54610" bIns="54610" numCol="1" spcCol="1270" anchor="ctr" anchorCtr="0">
          <a:noAutofit/>
        </a:bodyPr>
        <a:lstStyle/>
        <a:p>
          <a:pPr marL="0" lvl="0" indent="0" algn="ctr" defTabSz="1911350">
            <a:lnSpc>
              <a:spcPct val="90000"/>
            </a:lnSpc>
            <a:spcBef>
              <a:spcPct val="0"/>
            </a:spcBef>
            <a:spcAft>
              <a:spcPct val="35000"/>
            </a:spcAft>
            <a:buNone/>
          </a:pPr>
          <a:r>
            <a:rPr lang="en-US" sz="4300" kern="1200" dirty="0"/>
            <a:t>Wise</a:t>
          </a:r>
        </a:p>
        <a:p>
          <a:pPr marL="0" lvl="0" indent="0" algn="ctr" defTabSz="1911350">
            <a:lnSpc>
              <a:spcPct val="90000"/>
            </a:lnSpc>
            <a:spcBef>
              <a:spcPct val="0"/>
            </a:spcBef>
            <a:spcAft>
              <a:spcPct val="35000"/>
            </a:spcAft>
            <a:buNone/>
          </a:pPr>
          <a:r>
            <a:rPr lang="en-US" sz="4300" kern="1200" dirty="0"/>
            <a:t> </a:t>
          </a:r>
        </a:p>
        <a:p>
          <a:pPr marL="0" lvl="0" indent="0" algn="ctr" defTabSz="1911350">
            <a:lnSpc>
              <a:spcPct val="90000"/>
            </a:lnSpc>
            <a:spcBef>
              <a:spcPct val="0"/>
            </a:spcBef>
            <a:spcAft>
              <a:spcPct val="35000"/>
            </a:spcAft>
            <a:buNone/>
          </a:pPr>
          <a:r>
            <a:rPr lang="en-US" sz="4300" kern="1200" dirty="0"/>
            <a:t>Mind</a:t>
          </a:r>
        </a:p>
      </dsp:txBody>
      <dsp:txXfrm>
        <a:off x="2999445" y="1098185"/>
        <a:ext cx="2237607" cy="2237607"/>
      </dsp:txXfrm>
    </dsp:sp>
  </dsp:spTree>
</dsp:drawing>
</file>

<file path=ppt/diagrams/layout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7/15/2022</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7/15/2022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7/15/2022</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7/15/2022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7/15/2022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7/15/2022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7/15/2022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7/15/2022</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7/15/2022</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7/15/2022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7/15/2022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7/15/2022</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microsoft.com/office/2018/10/relationships/comments" Target="../comments/modernComment_101_1B4E445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8.xml"/><Relationship Id="rId1" Type="http://schemas.openxmlformats.org/officeDocument/2006/relationships/video" Target="https://www.youtube.com/embed/QTsUEOUaWpY?start=192&amp;feature=oembed"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svg"/><Relationship Id="rId3" Type="http://schemas.openxmlformats.org/officeDocument/2006/relationships/image" Target="../media/image3.svg"/><Relationship Id="rId7" Type="http://schemas.openxmlformats.org/officeDocument/2006/relationships/image" Target="../media/image7.svg"/><Relationship Id="rId12"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image" Target="../media/image5.sv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diagramLayout" Target="../diagrams/layout2.xml"/><Relationship Id="rId7" Type="http://schemas.openxmlformats.org/officeDocument/2006/relationships/image" Target="../media/image14.png"/><Relationship Id="rId12" Type="http://schemas.openxmlformats.org/officeDocument/2006/relationships/image" Target="../media/image19.svg"/><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11" Type="http://schemas.openxmlformats.org/officeDocument/2006/relationships/image" Target="../media/image18.png"/><Relationship Id="rId5" Type="http://schemas.openxmlformats.org/officeDocument/2006/relationships/diagramColors" Target="../diagrams/colors2.xml"/><Relationship Id="rId10" Type="http://schemas.openxmlformats.org/officeDocument/2006/relationships/image" Target="../media/image17.svg"/><Relationship Id="rId4" Type="http://schemas.openxmlformats.org/officeDocument/2006/relationships/diagramQuickStyle" Target="../diagrams/quickStyle2.xml"/><Relationship Id="rId9" Type="http://schemas.openxmlformats.org/officeDocument/2006/relationships/image" Target="../media/image16.png"/></Relationships>
</file>

<file path=ppt/slides/_rels/slide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microsoft.com/office/2018/10/relationships/comments" Target="../comments/modernComment_10D_35668CBC.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DD1A6-FE6F-4258-AE0C-AF2A442ADB9B}"/>
              </a:ext>
            </a:extLst>
          </p:cNvPr>
          <p:cNvSpPr>
            <a:spLocks noGrp="1"/>
          </p:cNvSpPr>
          <p:nvPr>
            <p:ph type="ctrTitle"/>
          </p:nvPr>
        </p:nvSpPr>
        <p:spPr/>
        <p:txBody>
          <a:bodyPr/>
          <a:lstStyle/>
          <a:p>
            <a:r>
              <a:rPr lang="en-US" b="1" dirty="0"/>
              <a:t>Wise mind</a:t>
            </a:r>
          </a:p>
        </p:txBody>
      </p:sp>
      <p:sp>
        <p:nvSpPr>
          <p:cNvPr id="3" name="Subtitle 2">
            <a:extLst>
              <a:ext uri="{FF2B5EF4-FFF2-40B4-BE49-F238E27FC236}">
                <a16:creationId xmlns:a16="http://schemas.microsoft.com/office/drawing/2014/main" id="{2FA86252-4E0F-478B-9E79-D66CBFBD5986}"/>
              </a:ext>
            </a:extLst>
          </p:cNvPr>
          <p:cNvSpPr>
            <a:spLocks noGrp="1"/>
          </p:cNvSpPr>
          <p:nvPr>
            <p:ph type="subTitle" idx="1"/>
          </p:nvPr>
        </p:nvSpPr>
        <p:spPr>
          <a:xfrm>
            <a:off x="2679906" y="3956279"/>
            <a:ext cx="7378494" cy="1086237"/>
          </a:xfrm>
        </p:spPr>
        <p:txBody>
          <a:bodyPr/>
          <a:lstStyle/>
          <a:p>
            <a:r>
              <a:rPr lang="en-US" dirty="0"/>
              <a:t>Mindfulness: what it is, why bother with it &amp; states of mind</a:t>
            </a:r>
          </a:p>
        </p:txBody>
      </p:sp>
    </p:spTree>
    <p:extLst>
      <p:ext uri="{BB962C8B-B14F-4D97-AF65-F5344CB8AC3E}">
        <p14:creationId xmlns:p14="http://schemas.microsoft.com/office/powerpoint/2010/main" val="16515508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22141-502B-497E-ABB7-506A14CE0E5C}"/>
              </a:ext>
            </a:extLst>
          </p:cNvPr>
          <p:cNvSpPr>
            <a:spLocks noGrp="1"/>
          </p:cNvSpPr>
          <p:nvPr>
            <p:ph type="title"/>
          </p:nvPr>
        </p:nvSpPr>
        <p:spPr/>
        <p:txBody>
          <a:bodyPr>
            <a:normAutofit/>
          </a:bodyPr>
          <a:lstStyle/>
          <a:p>
            <a:pPr algn="ctr"/>
            <a:r>
              <a:rPr lang="en-US" sz="7200" b="1" u="sng" dirty="0"/>
              <a:t>Last Lesson Review</a:t>
            </a:r>
          </a:p>
        </p:txBody>
      </p:sp>
      <p:sp>
        <p:nvSpPr>
          <p:cNvPr id="3" name="Content Placeholder 2">
            <a:extLst>
              <a:ext uri="{FF2B5EF4-FFF2-40B4-BE49-F238E27FC236}">
                <a16:creationId xmlns:a16="http://schemas.microsoft.com/office/drawing/2014/main" id="{7E31F32D-B6F9-4D64-82C6-C557008D96B5}"/>
              </a:ext>
            </a:extLst>
          </p:cNvPr>
          <p:cNvSpPr>
            <a:spLocks noGrp="1"/>
          </p:cNvSpPr>
          <p:nvPr>
            <p:ph idx="1"/>
          </p:nvPr>
        </p:nvSpPr>
        <p:spPr>
          <a:xfrm>
            <a:off x="1371600" y="2001328"/>
            <a:ext cx="9601200" cy="3866072"/>
          </a:xfrm>
        </p:spPr>
        <p:txBody>
          <a:bodyPr>
            <a:noAutofit/>
          </a:bodyPr>
          <a:lstStyle/>
          <a:p>
            <a:r>
              <a:rPr lang="en-US" sz="2800" dirty="0"/>
              <a:t>What did we learn last time about dialectics and thinking dialectically? </a:t>
            </a:r>
          </a:p>
          <a:p>
            <a:r>
              <a:rPr lang="en-US" sz="2800" dirty="0"/>
              <a:t>Talk with your group about your homework assignment</a:t>
            </a:r>
          </a:p>
          <a:p>
            <a:pPr lvl="1"/>
            <a:r>
              <a:rPr lang="en-US" sz="2800" dirty="0"/>
              <a:t>Pick one example from a group members homework to share out</a:t>
            </a:r>
          </a:p>
          <a:p>
            <a:pPr lvl="1"/>
            <a:r>
              <a:rPr lang="en-US" sz="2800" dirty="0"/>
              <a:t>Each group pick a person to tell the class your example</a:t>
            </a:r>
          </a:p>
          <a:p>
            <a:pPr lvl="1"/>
            <a:r>
              <a:rPr lang="en-US" sz="2800" dirty="0"/>
              <a:t>What steps were used? If you were to try again, what might do you differently?</a:t>
            </a:r>
          </a:p>
          <a:p>
            <a:pPr lvl="1"/>
            <a:r>
              <a:rPr lang="en-US" sz="2800" dirty="0"/>
              <a:t>Turn in homework</a:t>
            </a:r>
          </a:p>
        </p:txBody>
      </p:sp>
    </p:spTree>
    <p:extLst>
      <p:ext uri="{BB962C8B-B14F-4D97-AF65-F5344CB8AC3E}">
        <p14:creationId xmlns:p14="http://schemas.microsoft.com/office/powerpoint/2010/main" val="458114130"/>
      </p:ext>
    </p:extLst>
  </p:cSld>
  <p:clrMapOvr>
    <a:masterClrMapping/>
  </p:clrMapOvr>
  <p:extLst>
    <p:ext uri="{6950BFC3-D8DA-4A85-94F7-54DA5524770B}">
      <p188:commentRel xmlns:p188="http://schemas.microsoft.com/office/powerpoint/2018/8/main" r:id="rId2"/>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ADA35-3435-4EAA-9059-0924450EDA90}"/>
              </a:ext>
            </a:extLst>
          </p:cNvPr>
          <p:cNvSpPr>
            <a:spLocks noGrp="1"/>
          </p:cNvSpPr>
          <p:nvPr>
            <p:ph type="title"/>
          </p:nvPr>
        </p:nvSpPr>
        <p:spPr>
          <a:xfrm>
            <a:off x="1610264" y="680049"/>
            <a:ext cx="9601200" cy="1485900"/>
          </a:xfrm>
        </p:spPr>
        <p:txBody>
          <a:bodyPr>
            <a:normAutofit/>
          </a:bodyPr>
          <a:lstStyle/>
          <a:p>
            <a:pPr algn="ctr"/>
            <a:r>
              <a:rPr lang="en-US" sz="7200" b="1" u="sng" dirty="0"/>
              <a:t>Mindfulness Elements</a:t>
            </a:r>
          </a:p>
        </p:txBody>
      </p:sp>
      <p:graphicFrame>
        <p:nvGraphicFramePr>
          <p:cNvPr id="6" name="Content Placeholder 5">
            <a:extLst>
              <a:ext uri="{FF2B5EF4-FFF2-40B4-BE49-F238E27FC236}">
                <a16:creationId xmlns:a16="http://schemas.microsoft.com/office/drawing/2014/main" id="{86F6948F-9F3A-48D9-92C6-1499A5B11DA4}"/>
              </a:ext>
            </a:extLst>
          </p:cNvPr>
          <p:cNvGraphicFramePr>
            <a:graphicFrameLocks noGrp="1"/>
          </p:cNvGraphicFramePr>
          <p:nvPr>
            <p:ph idx="1"/>
            <p:extLst>
              <p:ext uri="{D42A27DB-BD31-4B8C-83A1-F6EECF244321}">
                <p14:modId xmlns:p14="http://schemas.microsoft.com/office/powerpoint/2010/main" val="3955289011"/>
              </p:ext>
            </p:extLst>
          </p:nvPr>
        </p:nvGraphicFramePr>
        <p:xfrm>
          <a:off x="1371600" y="1656272"/>
          <a:ext cx="10078528" cy="421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320551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B62F6-3BE6-47AD-8071-93C225893580}"/>
              </a:ext>
            </a:extLst>
          </p:cNvPr>
          <p:cNvSpPr>
            <a:spLocks noGrp="1"/>
          </p:cNvSpPr>
          <p:nvPr>
            <p:ph type="title"/>
          </p:nvPr>
        </p:nvSpPr>
        <p:spPr/>
        <p:txBody>
          <a:bodyPr/>
          <a:lstStyle/>
          <a:p>
            <a:r>
              <a:rPr lang="en-US" dirty="0"/>
              <a:t>What Mindfulness </a:t>
            </a:r>
            <a:r>
              <a:rPr lang="en-US" i="1" dirty="0"/>
              <a:t>Really </a:t>
            </a:r>
            <a:r>
              <a:rPr lang="en-US" dirty="0"/>
              <a:t>is… </a:t>
            </a:r>
          </a:p>
        </p:txBody>
      </p:sp>
      <p:pic>
        <p:nvPicPr>
          <p:cNvPr id="5" name="Online Media 4" title="Everyday mindfulness">
            <a:hlinkClick r:id="" action="ppaction://media"/>
            <a:extLst>
              <a:ext uri="{FF2B5EF4-FFF2-40B4-BE49-F238E27FC236}">
                <a16:creationId xmlns:a16="http://schemas.microsoft.com/office/drawing/2014/main" id="{C40ECA64-F46E-4646-BC9E-EE728310026B}"/>
              </a:ext>
            </a:extLst>
          </p:cNvPr>
          <p:cNvPicPr>
            <a:picLocks noGrp="1" noRot="1" noChangeAspect="1"/>
          </p:cNvPicPr>
          <p:nvPr>
            <p:ph idx="1"/>
            <a:videoFile r:link="rId1"/>
          </p:nvPr>
        </p:nvPicPr>
        <p:blipFill>
          <a:blip r:embed="rId3"/>
          <a:stretch>
            <a:fillRect/>
          </a:stretch>
        </p:blipFill>
        <p:spPr>
          <a:xfrm>
            <a:off x="6256338" y="1801813"/>
            <a:ext cx="5211762" cy="2944812"/>
          </a:xfrm>
          <a:prstGeom prst="rect">
            <a:avLst/>
          </a:prstGeom>
        </p:spPr>
      </p:pic>
      <p:sp>
        <p:nvSpPr>
          <p:cNvPr id="4" name="Text Placeholder 3">
            <a:extLst>
              <a:ext uri="{FF2B5EF4-FFF2-40B4-BE49-F238E27FC236}">
                <a16:creationId xmlns:a16="http://schemas.microsoft.com/office/drawing/2014/main" id="{6CF67DB6-B621-4226-BFD1-9A30A283666F}"/>
              </a:ext>
            </a:extLst>
          </p:cNvPr>
          <p:cNvSpPr>
            <a:spLocks noGrp="1"/>
          </p:cNvSpPr>
          <p:nvPr>
            <p:ph type="body" sz="half" idx="2"/>
          </p:nvPr>
        </p:nvSpPr>
        <p:spPr>
          <a:xfrm>
            <a:off x="723900" y="2856344"/>
            <a:ext cx="3855720" cy="3481196"/>
          </a:xfrm>
        </p:spPr>
        <p:txBody>
          <a:bodyPr>
            <a:normAutofit lnSpcReduction="10000"/>
          </a:bodyPr>
          <a:lstStyle/>
          <a:p>
            <a:r>
              <a:rPr lang="en-US" dirty="0"/>
              <a:t>Learning to be in control of your own thoughts, emotions, and behaviors instead of them being in control of you!</a:t>
            </a:r>
          </a:p>
          <a:p>
            <a:r>
              <a:rPr lang="en-US" dirty="0"/>
              <a:t>Putting your mind where you want it to be – freeing you from worries about the future or regrets from the past. </a:t>
            </a:r>
          </a:p>
          <a:p>
            <a:r>
              <a:rPr lang="en-US" sz="2800" b="1" dirty="0"/>
              <a:t>If you can’t focus on the present, why could that become a problem? </a:t>
            </a:r>
          </a:p>
        </p:txBody>
      </p:sp>
    </p:spTree>
    <p:extLst>
      <p:ext uri="{BB962C8B-B14F-4D97-AF65-F5344CB8AC3E}">
        <p14:creationId xmlns:p14="http://schemas.microsoft.com/office/powerpoint/2010/main" val="3026511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9119B-E301-41A0-BDC5-55BC77FD7F71}"/>
              </a:ext>
            </a:extLst>
          </p:cNvPr>
          <p:cNvSpPr>
            <a:spLocks noGrp="1"/>
          </p:cNvSpPr>
          <p:nvPr>
            <p:ph type="title"/>
          </p:nvPr>
        </p:nvSpPr>
        <p:spPr/>
        <p:txBody>
          <a:bodyPr>
            <a:normAutofit/>
          </a:bodyPr>
          <a:lstStyle/>
          <a:p>
            <a:pPr algn="ctr"/>
            <a:r>
              <a:rPr lang="en-US" sz="7200" b="1" u="sng" dirty="0">
                <a:latin typeface="Century Gothic" panose="020B0502020202020204" pitchFamily="34" charset="0"/>
              </a:rPr>
              <a:t>Recap of Handout</a:t>
            </a:r>
          </a:p>
        </p:txBody>
      </p:sp>
      <p:sp>
        <p:nvSpPr>
          <p:cNvPr id="3" name="Content Placeholder 2">
            <a:extLst>
              <a:ext uri="{FF2B5EF4-FFF2-40B4-BE49-F238E27FC236}">
                <a16:creationId xmlns:a16="http://schemas.microsoft.com/office/drawing/2014/main" id="{CD66A582-499F-4A00-9410-B2CDBEF3D053}"/>
              </a:ext>
            </a:extLst>
          </p:cNvPr>
          <p:cNvSpPr>
            <a:spLocks noGrp="1"/>
          </p:cNvSpPr>
          <p:nvPr>
            <p:ph idx="1"/>
          </p:nvPr>
        </p:nvSpPr>
        <p:spPr/>
        <p:txBody>
          <a:bodyPr>
            <a:normAutofit lnSpcReduction="10000"/>
          </a:bodyPr>
          <a:lstStyle/>
          <a:p>
            <a:r>
              <a:rPr lang="en-US" dirty="0"/>
              <a:t>Points 1 &amp; 4 – being mindful can help us to be in control of our minds, rather than our emotions running the show or being so unaware that we won’t realize what we’re doing or where we are. </a:t>
            </a:r>
            <a:r>
              <a:rPr lang="en-US" i="1" dirty="0"/>
              <a:t>More control = more choices</a:t>
            </a:r>
            <a:r>
              <a:rPr lang="en-US" dirty="0"/>
              <a:t>. </a:t>
            </a:r>
          </a:p>
          <a:p>
            <a:r>
              <a:rPr lang="en-US" dirty="0"/>
              <a:t>Point 2 – when being more mindful, we can decrease the amount of time we spend with our emotions in control and can then lessen our emotional suffering.</a:t>
            </a:r>
          </a:p>
          <a:p>
            <a:r>
              <a:rPr lang="en-US" dirty="0"/>
              <a:t>Point 3 – as learn more these skills, we’ll learn how to make our decisions mindfully (aka thinking things through).</a:t>
            </a:r>
          </a:p>
          <a:p>
            <a:r>
              <a:rPr lang="en-US" dirty="0"/>
              <a:t>Point 5 – the more mindful we are, the less judgmental we’ll be meaning we’ll be more compassionate instead of judging ourselves and others. </a:t>
            </a:r>
          </a:p>
          <a:p>
            <a:r>
              <a:rPr lang="en-US" dirty="0"/>
              <a:t>Point 6 – being mindful also means focusing on the present and not the past or future. Even this alone can help reduce stress which leads to better overall health.  </a:t>
            </a:r>
          </a:p>
          <a:p>
            <a:endParaRPr lang="en-US" dirty="0"/>
          </a:p>
        </p:txBody>
      </p:sp>
      <p:pic>
        <p:nvPicPr>
          <p:cNvPr id="5" name="Graphic 4" descr="Scales of justice outline">
            <a:extLst>
              <a:ext uri="{FF2B5EF4-FFF2-40B4-BE49-F238E27FC236}">
                <a16:creationId xmlns:a16="http://schemas.microsoft.com/office/drawing/2014/main" id="{51B25D42-7706-4D33-A755-BC3FC216AD7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972800" y="2171700"/>
            <a:ext cx="914400" cy="914400"/>
          </a:xfrm>
          <a:prstGeom prst="rect">
            <a:avLst/>
          </a:prstGeom>
        </p:spPr>
      </p:pic>
      <p:pic>
        <p:nvPicPr>
          <p:cNvPr id="7" name="Graphic 6" descr="Comment Heart Break outline">
            <a:extLst>
              <a:ext uri="{FF2B5EF4-FFF2-40B4-BE49-F238E27FC236}">
                <a16:creationId xmlns:a16="http://schemas.microsoft.com/office/drawing/2014/main" id="{64219705-3170-45FE-9AD6-88200A9ABA0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972800" y="3047282"/>
            <a:ext cx="914400" cy="914400"/>
          </a:xfrm>
          <a:prstGeom prst="rect">
            <a:avLst/>
          </a:prstGeom>
        </p:spPr>
      </p:pic>
      <p:pic>
        <p:nvPicPr>
          <p:cNvPr id="9" name="Graphic 8" descr="Head with gears outline">
            <a:extLst>
              <a:ext uri="{FF2B5EF4-FFF2-40B4-BE49-F238E27FC236}">
                <a16:creationId xmlns:a16="http://schemas.microsoft.com/office/drawing/2014/main" id="{F017E443-C341-4F44-B9DE-4A72D783AF4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113339" y="3812157"/>
            <a:ext cx="633322" cy="633322"/>
          </a:xfrm>
          <a:prstGeom prst="rect">
            <a:avLst/>
          </a:prstGeom>
        </p:spPr>
      </p:pic>
      <p:pic>
        <p:nvPicPr>
          <p:cNvPr id="11" name="Graphic 10" descr="Judge female outline">
            <a:extLst>
              <a:ext uri="{FF2B5EF4-FFF2-40B4-BE49-F238E27FC236}">
                <a16:creationId xmlns:a16="http://schemas.microsoft.com/office/drawing/2014/main" id="{80F1EB39-6AC1-4B83-AB10-E73571D8A0E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1346611" y="4426789"/>
            <a:ext cx="791472" cy="791472"/>
          </a:xfrm>
          <a:prstGeom prst="rect">
            <a:avLst/>
          </a:prstGeom>
        </p:spPr>
      </p:pic>
      <p:pic>
        <p:nvPicPr>
          <p:cNvPr id="13" name="Graphic 12" descr="Judge male outline">
            <a:extLst>
              <a:ext uri="{FF2B5EF4-FFF2-40B4-BE49-F238E27FC236}">
                <a16:creationId xmlns:a16="http://schemas.microsoft.com/office/drawing/2014/main" id="{097D90F1-1A24-4A32-83C5-A900B8065A29}"/>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629723" y="4426789"/>
            <a:ext cx="791472" cy="791472"/>
          </a:xfrm>
          <a:prstGeom prst="rect">
            <a:avLst/>
          </a:prstGeom>
        </p:spPr>
      </p:pic>
      <p:pic>
        <p:nvPicPr>
          <p:cNvPr id="15" name="Graphic 14" descr="Heart with pulse outline">
            <a:extLst>
              <a:ext uri="{FF2B5EF4-FFF2-40B4-BE49-F238E27FC236}">
                <a16:creationId xmlns:a16="http://schemas.microsoft.com/office/drawing/2014/main" id="{74446754-BE56-4379-94A0-597AA7D1DFBD}"/>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0972800" y="5092820"/>
            <a:ext cx="914400" cy="914400"/>
          </a:xfrm>
          <a:prstGeom prst="rect">
            <a:avLst/>
          </a:prstGeom>
        </p:spPr>
      </p:pic>
    </p:spTree>
    <p:extLst>
      <p:ext uri="{BB962C8B-B14F-4D97-AF65-F5344CB8AC3E}">
        <p14:creationId xmlns:p14="http://schemas.microsoft.com/office/powerpoint/2010/main" val="13270460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362DFFC-4DCC-48EE-B781-94D04B95F1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6"/>
            <a:ext cx="5303520" cy="685762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3F408C8E-CAA9-4873-B93D-8774EC92D1F2}"/>
              </a:ext>
            </a:extLst>
          </p:cNvPr>
          <p:cNvSpPr>
            <a:spLocks noGrp="1"/>
          </p:cNvSpPr>
          <p:nvPr>
            <p:ph type="title"/>
          </p:nvPr>
        </p:nvSpPr>
        <p:spPr>
          <a:xfrm>
            <a:off x="640081" y="791570"/>
            <a:ext cx="4018839" cy="5262390"/>
          </a:xfrm>
        </p:spPr>
        <p:txBody>
          <a:bodyPr anchor="ctr">
            <a:normAutofit/>
          </a:bodyPr>
          <a:lstStyle/>
          <a:p>
            <a:pPr algn="r"/>
            <a:r>
              <a:rPr lang="en-US" sz="5400" dirty="0">
                <a:solidFill>
                  <a:schemeClr val="bg2"/>
                </a:solidFill>
              </a:rPr>
              <a:t>Have you ever noticed times…</a:t>
            </a:r>
          </a:p>
        </p:txBody>
      </p:sp>
      <p:sp>
        <p:nvSpPr>
          <p:cNvPr id="10" name="Rectangle 9">
            <a:extLst>
              <a:ext uri="{FF2B5EF4-FFF2-40B4-BE49-F238E27FC236}">
                <a16:creationId xmlns:a16="http://schemas.microsoft.com/office/drawing/2014/main" id="{18B8B265-E68C-4B64-9238-781F0102C5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3520" y="376"/>
            <a:ext cx="2286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64825A8D-F455-48F6-B97E-D51FED3F3258}"/>
              </a:ext>
            </a:extLst>
          </p:cNvPr>
          <p:cNvSpPr>
            <a:spLocks noGrp="1"/>
          </p:cNvSpPr>
          <p:nvPr>
            <p:ph idx="1"/>
          </p:nvPr>
        </p:nvSpPr>
        <p:spPr>
          <a:xfrm>
            <a:off x="6493022" y="791570"/>
            <a:ext cx="4892308" cy="5262390"/>
          </a:xfrm>
        </p:spPr>
        <p:txBody>
          <a:bodyPr anchor="ctr">
            <a:normAutofit/>
          </a:bodyPr>
          <a:lstStyle/>
          <a:p>
            <a:pPr marL="0" indent="0">
              <a:buNone/>
            </a:pPr>
            <a:r>
              <a:rPr lang="en-US" sz="1800" i="1" dirty="0"/>
              <a:t>… you arrive at your next class or home from school, and don’t remember how you got there?</a:t>
            </a:r>
          </a:p>
          <a:p>
            <a:pPr marL="0" indent="0">
              <a:buNone/>
            </a:pPr>
            <a:r>
              <a:rPr lang="en-US" sz="1800" i="1" dirty="0"/>
              <a:t> … you don’t remember turning down the hallway or down the street? </a:t>
            </a:r>
          </a:p>
          <a:p>
            <a:pPr marL="0" indent="0">
              <a:buNone/>
            </a:pPr>
            <a:r>
              <a:rPr lang="en-US" sz="1800" i="1" dirty="0"/>
              <a:t>… you finished your meal but don’t remember actually eating it? </a:t>
            </a:r>
          </a:p>
          <a:p>
            <a:pPr marL="0" indent="0">
              <a:buNone/>
            </a:pPr>
            <a:endParaRPr lang="en-US" sz="1800" dirty="0"/>
          </a:p>
          <a:p>
            <a:pPr marL="0" indent="0" algn="ctr">
              <a:buNone/>
            </a:pPr>
            <a:r>
              <a:rPr lang="en-US" sz="1800" dirty="0"/>
              <a:t>These are all examples of ‘</a:t>
            </a:r>
            <a:r>
              <a:rPr lang="en-US" sz="1800" u="sng" dirty="0"/>
              <a:t>mindlessness</a:t>
            </a:r>
            <a:r>
              <a:rPr lang="en-US" sz="1800" dirty="0"/>
              <a:t>’ – not being aware of the present moment - doing things on autopilot and it’s the opposite of our goal and skills to be mindful. </a:t>
            </a:r>
          </a:p>
          <a:p>
            <a:pPr marL="0" indent="0">
              <a:buNone/>
            </a:pPr>
            <a:endParaRPr lang="en-US" sz="1800" dirty="0"/>
          </a:p>
          <a:p>
            <a:pPr marL="0" indent="0">
              <a:buNone/>
            </a:pPr>
            <a:r>
              <a:rPr lang="en-US" sz="2400" b="1" dirty="0"/>
              <a:t>Can anyone give examples of when or how this could be problematic? </a:t>
            </a:r>
          </a:p>
        </p:txBody>
      </p:sp>
    </p:spTree>
    <p:extLst>
      <p:ext uri="{BB962C8B-B14F-4D97-AF65-F5344CB8AC3E}">
        <p14:creationId xmlns:p14="http://schemas.microsoft.com/office/powerpoint/2010/main" val="28878612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F39F4-AFC3-4D3D-B2FE-AED77740D3ED}"/>
              </a:ext>
            </a:extLst>
          </p:cNvPr>
          <p:cNvSpPr>
            <a:spLocks noGrp="1"/>
          </p:cNvSpPr>
          <p:nvPr>
            <p:ph type="title"/>
          </p:nvPr>
        </p:nvSpPr>
        <p:spPr>
          <a:xfrm>
            <a:off x="1018067" y="1698175"/>
            <a:ext cx="9612971" cy="2852737"/>
          </a:xfrm>
        </p:spPr>
        <p:txBody>
          <a:bodyPr>
            <a:noAutofit/>
          </a:bodyPr>
          <a:lstStyle/>
          <a:p>
            <a:r>
              <a:rPr lang="en-US" sz="5400" dirty="0"/>
              <a:t>These skills take practice, the more you work at it – the better you’ll be and the easier it’ll become. </a:t>
            </a:r>
          </a:p>
        </p:txBody>
      </p:sp>
      <p:sp>
        <p:nvSpPr>
          <p:cNvPr id="3" name="Text Placeholder 2">
            <a:extLst>
              <a:ext uri="{FF2B5EF4-FFF2-40B4-BE49-F238E27FC236}">
                <a16:creationId xmlns:a16="http://schemas.microsoft.com/office/drawing/2014/main" id="{D36431BD-59AA-4080-9CF5-AAF91044CAAE}"/>
              </a:ext>
            </a:extLst>
          </p:cNvPr>
          <p:cNvSpPr>
            <a:spLocks noGrp="1"/>
          </p:cNvSpPr>
          <p:nvPr>
            <p:ph type="body" idx="1"/>
          </p:nvPr>
        </p:nvSpPr>
        <p:spPr>
          <a:xfrm>
            <a:off x="1179093" y="4825928"/>
            <a:ext cx="9612971" cy="1143324"/>
          </a:xfrm>
        </p:spPr>
        <p:txBody>
          <a:bodyPr/>
          <a:lstStyle/>
          <a:p>
            <a:r>
              <a:rPr lang="en-US" i="1" dirty="0"/>
              <a:t>Just don’t be hard on yourself while you’re working at it </a:t>
            </a:r>
            <a:r>
              <a:rPr lang="en-US" i="1" dirty="0">
                <a:sym typeface="Wingdings" panose="05000000000000000000" pitchFamily="2" charset="2"/>
              </a:rPr>
              <a:t> </a:t>
            </a:r>
            <a:endParaRPr lang="en-US" i="1" dirty="0"/>
          </a:p>
        </p:txBody>
      </p:sp>
    </p:spTree>
    <p:extLst>
      <p:ext uri="{BB962C8B-B14F-4D97-AF65-F5344CB8AC3E}">
        <p14:creationId xmlns:p14="http://schemas.microsoft.com/office/powerpoint/2010/main" val="39913956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054D5-0B24-4243-8D33-9B4665502A69}"/>
              </a:ext>
            </a:extLst>
          </p:cNvPr>
          <p:cNvSpPr>
            <a:spLocks noGrp="1"/>
          </p:cNvSpPr>
          <p:nvPr>
            <p:ph type="title"/>
          </p:nvPr>
        </p:nvSpPr>
        <p:spPr>
          <a:xfrm>
            <a:off x="1444925" y="336070"/>
            <a:ext cx="9601200" cy="1485900"/>
          </a:xfrm>
        </p:spPr>
        <p:txBody>
          <a:bodyPr>
            <a:normAutofit/>
          </a:bodyPr>
          <a:lstStyle/>
          <a:p>
            <a:pPr algn="ctr"/>
            <a:r>
              <a:rPr lang="en-US" sz="7200" u="sng" dirty="0"/>
              <a:t>Three States of Mind</a:t>
            </a:r>
          </a:p>
        </p:txBody>
      </p:sp>
      <p:graphicFrame>
        <p:nvGraphicFramePr>
          <p:cNvPr id="9" name="Content Placeholder 8">
            <a:extLst>
              <a:ext uri="{FF2B5EF4-FFF2-40B4-BE49-F238E27FC236}">
                <a16:creationId xmlns:a16="http://schemas.microsoft.com/office/drawing/2014/main" id="{DF6174CF-5542-410C-8A30-F751E310EC37}"/>
              </a:ext>
            </a:extLst>
          </p:cNvPr>
          <p:cNvGraphicFramePr>
            <a:graphicFrameLocks noGrp="1"/>
          </p:cNvGraphicFramePr>
          <p:nvPr>
            <p:ph sz="half" idx="2"/>
            <p:extLst>
              <p:ext uri="{D42A27DB-BD31-4B8C-83A1-F6EECF244321}">
                <p14:modId xmlns:p14="http://schemas.microsoft.com/office/powerpoint/2010/main" val="786833346"/>
              </p:ext>
            </p:extLst>
          </p:nvPr>
        </p:nvGraphicFramePr>
        <p:xfrm>
          <a:off x="3393058" y="1915064"/>
          <a:ext cx="5704934" cy="44339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1" name="Graphic 10" descr="Left Brain outline">
            <a:extLst>
              <a:ext uri="{FF2B5EF4-FFF2-40B4-BE49-F238E27FC236}">
                <a16:creationId xmlns:a16="http://schemas.microsoft.com/office/drawing/2014/main" id="{25A4869E-4119-4041-A5A6-B1339677F85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715111" y="1989826"/>
            <a:ext cx="914400" cy="914400"/>
          </a:xfrm>
          <a:prstGeom prst="rect">
            <a:avLst/>
          </a:prstGeom>
        </p:spPr>
      </p:pic>
      <p:pic>
        <p:nvPicPr>
          <p:cNvPr id="13" name="Graphic 12" descr="Angry face outline outline">
            <a:extLst>
              <a:ext uri="{FF2B5EF4-FFF2-40B4-BE49-F238E27FC236}">
                <a16:creationId xmlns:a16="http://schemas.microsoft.com/office/drawing/2014/main" id="{99D0379F-C3FF-471B-9AC0-FE64A6EB993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715111" y="4725838"/>
            <a:ext cx="914400" cy="914400"/>
          </a:xfrm>
          <a:prstGeom prst="rect">
            <a:avLst/>
          </a:prstGeom>
        </p:spPr>
      </p:pic>
      <p:pic>
        <p:nvPicPr>
          <p:cNvPr id="15" name="Graphic 14" descr="Buddha Silhouette outline">
            <a:extLst>
              <a:ext uri="{FF2B5EF4-FFF2-40B4-BE49-F238E27FC236}">
                <a16:creationId xmlns:a16="http://schemas.microsoft.com/office/drawing/2014/main" id="{5358AAB3-478E-40AF-A512-1506A05AA59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088038" y="3674853"/>
            <a:ext cx="914400" cy="914400"/>
          </a:xfrm>
          <a:prstGeom prst="rect">
            <a:avLst/>
          </a:prstGeom>
        </p:spPr>
      </p:pic>
    </p:spTree>
    <p:extLst>
      <p:ext uri="{BB962C8B-B14F-4D97-AF65-F5344CB8AC3E}">
        <p14:creationId xmlns:p14="http://schemas.microsoft.com/office/powerpoint/2010/main" val="20668899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52584-AC9A-4A85-8D54-B7890AD811C4}"/>
              </a:ext>
            </a:extLst>
          </p:cNvPr>
          <p:cNvSpPr>
            <a:spLocks noGrp="1"/>
          </p:cNvSpPr>
          <p:nvPr>
            <p:ph type="title"/>
          </p:nvPr>
        </p:nvSpPr>
        <p:spPr>
          <a:xfrm>
            <a:off x="425570" y="515507"/>
            <a:ext cx="4430095" cy="2157884"/>
          </a:xfrm>
        </p:spPr>
        <p:txBody>
          <a:bodyPr/>
          <a:lstStyle/>
          <a:p>
            <a:pPr algn="ctr"/>
            <a:r>
              <a:rPr lang="en-US" b="1" u="sng" dirty="0"/>
              <a:t>Emotional Mind</a:t>
            </a:r>
          </a:p>
        </p:txBody>
      </p:sp>
      <p:sp>
        <p:nvSpPr>
          <p:cNvPr id="4" name="Text Placeholder 3">
            <a:extLst>
              <a:ext uri="{FF2B5EF4-FFF2-40B4-BE49-F238E27FC236}">
                <a16:creationId xmlns:a16="http://schemas.microsoft.com/office/drawing/2014/main" id="{4E78CA50-4138-46BB-A4E8-97D6B0B264E3}"/>
              </a:ext>
            </a:extLst>
          </p:cNvPr>
          <p:cNvSpPr>
            <a:spLocks noGrp="1"/>
          </p:cNvSpPr>
          <p:nvPr>
            <p:ph type="body" sz="half" idx="2"/>
          </p:nvPr>
        </p:nvSpPr>
        <p:spPr>
          <a:xfrm>
            <a:off x="500152" y="1308963"/>
            <a:ext cx="4280930" cy="4781285"/>
          </a:xfrm>
        </p:spPr>
        <p:txBody>
          <a:bodyPr>
            <a:normAutofit fontScale="55000" lnSpcReduction="20000"/>
          </a:bodyPr>
          <a:lstStyle/>
          <a:p>
            <a:pPr algn="ctr"/>
            <a:r>
              <a:rPr lang="en-US" sz="3600" dirty="0"/>
              <a:t>State of mind when emotions are in control; they influence and control your thinking, behavior and urges to act or say things. Facts, logic, and reason are not important and ultimately dismissed. </a:t>
            </a:r>
          </a:p>
          <a:p>
            <a:pPr algn="ctr"/>
            <a:endParaRPr lang="en-US" dirty="0"/>
          </a:p>
          <a:p>
            <a:pPr algn="ctr"/>
            <a:r>
              <a:rPr lang="en-US" sz="5100" dirty="0"/>
              <a:t>Work in your group:</a:t>
            </a:r>
          </a:p>
          <a:p>
            <a:pPr marL="514350" indent="-514350" algn="ctr">
              <a:buAutoNum type="arabicParenR"/>
            </a:pPr>
            <a:r>
              <a:rPr lang="en-US" sz="5100" dirty="0"/>
              <a:t>Make a list of emotions (4 minutes)</a:t>
            </a:r>
          </a:p>
          <a:p>
            <a:pPr marL="514350" indent="-514350" algn="ctr">
              <a:buAutoNum type="arabicParenR"/>
            </a:pPr>
            <a:r>
              <a:rPr lang="en-US" sz="5100" dirty="0"/>
              <a:t>Wait for next instructions… </a:t>
            </a:r>
          </a:p>
        </p:txBody>
      </p:sp>
      <p:pic>
        <p:nvPicPr>
          <p:cNvPr id="1026" name="Picture 2" descr="Image result for tantrum">
            <a:extLst>
              <a:ext uri="{FF2B5EF4-FFF2-40B4-BE49-F238E27FC236}">
                <a16:creationId xmlns:a16="http://schemas.microsoft.com/office/drawing/2014/main" id="{58A491F0-8C70-4A5A-94A2-20A85C422741}"/>
              </a:ext>
            </a:extLst>
          </p:cNvPr>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60" r="60"/>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39796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95A9A-1E73-4B5B-812E-1F85582E1EEA}"/>
              </a:ext>
            </a:extLst>
          </p:cNvPr>
          <p:cNvSpPr>
            <a:spLocks noGrp="1"/>
          </p:cNvSpPr>
          <p:nvPr>
            <p:ph type="title"/>
          </p:nvPr>
        </p:nvSpPr>
        <p:spPr>
          <a:xfrm>
            <a:off x="1705155" y="542027"/>
            <a:ext cx="9601200" cy="1485900"/>
          </a:xfrm>
        </p:spPr>
        <p:txBody>
          <a:bodyPr>
            <a:normAutofit fontScale="90000"/>
          </a:bodyPr>
          <a:lstStyle/>
          <a:p>
            <a:pPr algn="ctr"/>
            <a:r>
              <a:rPr lang="en-US" sz="6000" dirty="0"/>
              <a:t>REPEAT AFTER ME:</a:t>
            </a:r>
            <a:br>
              <a:rPr lang="en-US" sz="6000" dirty="0"/>
            </a:br>
            <a:r>
              <a:rPr lang="en-US" sz="6000" i="1" dirty="0"/>
              <a:t>Emotions are not the enemy! </a:t>
            </a:r>
          </a:p>
        </p:txBody>
      </p:sp>
      <p:sp>
        <p:nvSpPr>
          <p:cNvPr id="3" name="Content Placeholder 2">
            <a:extLst>
              <a:ext uri="{FF2B5EF4-FFF2-40B4-BE49-F238E27FC236}">
                <a16:creationId xmlns:a16="http://schemas.microsoft.com/office/drawing/2014/main" id="{574D495C-73C4-497E-B35E-BF3FE96C1A31}"/>
              </a:ext>
            </a:extLst>
          </p:cNvPr>
          <p:cNvSpPr>
            <a:spLocks noGrp="1"/>
          </p:cNvSpPr>
          <p:nvPr>
            <p:ph idx="1"/>
          </p:nvPr>
        </p:nvSpPr>
        <p:spPr>
          <a:xfrm>
            <a:off x="1371600" y="2168106"/>
            <a:ext cx="9601200" cy="4021347"/>
          </a:xfrm>
        </p:spPr>
        <p:txBody>
          <a:bodyPr>
            <a:normAutofit fontScale="92500" lnSpcReduction="20000"/>
          </a:bodyPr>
          <a:lstStyle/>
          <a:p>
            <a:r>
              <a:rPr lang="en-US" dirty="0"/>
              <a:t>Being emotional is not what we mean by emotion mind! </a:t>
            </a:r>
          </a:p>
          <a:p>
            <a:r>
              <a:rPr lang="en-US" dirty="0"/>
              <a:t>Emotion mind is what happens when all reason vanishes, and emotions are in TOTAL control.</a:t>
            </a:r>
          </a:p>
          <a:p>
            <a:pPr lvl="1"/>
            <a:r>
              <a:rPr lang="en-US" dirty="0"/>
              <a:t>Example: After a game, your mom or dad comes up to you and says, “Good game. If you could have just blocked a few more passes, we would have had a chance.” This makes you feel even angrier, and you start yelling at them in the middle of the parking lot then throw your water bottle. </a:t>
            </a:r>
          </a:p>
          <a:p>
            <a:pPr lvl="1"/>
            <a:r>
              <a:rPr lang="en-US" dirty="0"/>
              <a:t>What are some other examples where being in emotion mind would not be good?</a:t>
            </a:r>
          </a:p>
          <a:p>
            <a:pPr marL="530352" lvl="1" indent="0">
              <a:buNone/>
            </a:pPr>
            <a:endParaRPr lang="en-US" dirty="0"/>
          </a:p>
          <a:p>
            <a:pPr>
              <a:buFont typeface="Wingdings" panose="05000000000000000000" pitchFamily="2" charset="2"/>
              <a:buChar char="§"/>
            </a:pPr>
            <a:r>
              <a:rPr lang="en-US" dirty="0"/>
              <a:t>State of mind is problematic when emotions take control of us and we start acting on the urges that go along with emotions. Every emotion has an ‘action urge’. </a:t>
            </a:r>
          </a:p>
          <a:p>
            <a:pPr lvl="1">
              <a:buFontTx/>
              <a:buChar char="-"/>
            </a:pPr>
            <a:r>
              <a:rPr lang="en-US" dirty="0"/>
              <a:t>When you are angry, what do you have the urge to do?</a:t>
            </a:r>
          </a:p>
          <a:p>
            <a:pPr lvl="1">
              <a:buFontTx/>
              <a:buChar char="-"/>
            </a:pPr>
            <a:r>
              <a:rPr lang="en-US" dirty="0"/>
              <a:t>When you are sad, what do you have the urge to do?</a:t>
            </a:r>
          </a:p>
          <a:p>
            <a:pPr lvl="1">
              <a:buFontTx/>
              <a:buChar char="-"/>
            </a:pPr>
            <a:r>
              <a:rPr lang="en-US" dirty="0"/>
              <a:t>When you are anxious, what do you have the urge to do?</a:t>
            </a:r>
          </a:p>
          <a:p>
            <a:pPr lvl="1">
              <a:buFontTx/>
              <a:buChar char="-"/>
            </a:pPr>
            <a:endParaRPr lang="en-US" dirty="0"/>
          </a:p>
          <a:p>
            <a:pPr lvl="1">
              <a:buFontTx/>
              <a:buChar char="-"/>
            </a:pPr>
            <a:endParaRPr lang="en-US" dirty="0"/>
          </a:p>
          <a:p>
            <a:pPr lvl="1">
              <a:buFontTx/>
              <a:buChar char="-"/>
            </a:pPr>
            <a:endParaRPr lang="en-US" dirty="0"/>
          </a:p>
        </p:txBody>
      </p:sp>
      <p:pic>
        <p:nvPicPr>
          <p:cNvPr id="2052" name="Picture 4" descr="Image result for yikes">
            <a:extLst>
              <a:ext uri="{FF2B5EF4-FFF2-40B4-BE49-F238E27FC236}">
                <a16:creationId xmlns:a16="http://schemas.microsoft.com/office/drawing/2014/main" id="{14A045B1-02B5-423D-9108-4F6E9BE2F7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23918" y="2926512"/>
            <a:ext cx="1079868" cy="14305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55627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2793B903-AB42-42A0-AE97-93D366679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 name="Rectangle 74">
            <a:extLst>
              <a:ext uri="{FF2B5EF4-FFF2-40B4-BE49-F238E27FC236}">
                <a16:creationId xmlns:a16="http://schemas.microsoft.com/office/drawing/2014/main" id="{A1F7F14B-ED51-4057-8897-4FC72CA2B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E5EE562-F11A-4EDD-B0AD-AE1954BB944C}"/>
              </a:ext>
            </a:extLst>
          </p:cNvPr>
          <p:cNvSpPr>
            <a:spLocks noGrp="1"/>
          </p:cNvSpPr>
          <p:nvPr>
            <p:ph type="title"/>
          </p:nvPr>
        </p:nvSpPr>
        <p:spPr>
          <a:xfrm>
            <a:off x="478095" y="360568"/>
            <a:ext cx="4446135" cy="2035628"/>
          </a:xfrm>
        </p:spPr>
        <p:txBody>
          <a:bodyPr vert="horz" lIns="91440" tIns="45720" rIns="91440" bIns="45720" rtlCol="0" anchor="t">
            <a:normAutofit/>
          </a:bodyPr>
          <a:lstStyle/>
          <a:p>
            <a:pPr>
              <a:lnSpc>
                <a:spcPct val="89000"/>
              </a:lnSpc>
            </a:pPr>
            <a:r>
              <a:rPr lang="en-US" sz="4400" b="1" u="sng" dirty="0">
                <a:solidFill>
                  <a:srgbClr val="191B0E"/>
                </a:solidFill>
              </a:rPr>
              <a:t>Reasonable Mind</a:t>
            </a:r>
          </a:p>
        </p:txBody>
      </p:sp>
      <p:sp>
        <p:nvSpPr>
          <p:cNvPr id="4" name="Text Placeholder 3">
            <a:extLst>
              <a:ext uri="{FF2B5EF4-FFF2-40B4-BE49-F238E27FC236}">
                <a16:creationId xmlns:a16="http://schemas.microsoft.com/office/drawing/2014/main" id="{88C46308-60C5-4514-9F71-6EC18AE89CEF}"/>
              </a:ext>
            </a:extLst>
          </p:cNvPr>
          <p:cNvSpPr>
            <a:spLocks noGrp="1"/>
          </p:cNvSpPr>
          <p:nvPr>
            <p:ph type="body" sz="half" idx="2"/>
          </p:nvPr>
        </p:nvSpPr>
        <p:spPr>
          <a:xfrm>
            <a:off x="84258" y="1263974"/>
            <a:ext cx="5135003" cy="5378366"/>
          </a:xfrm>
        </p:spPr>
        <p:txBody>
          <a:bodyPr vert="horz" lIns="91440" tIns="45720" rIns="91440" bIns="45720" rtlCol="0">
            <a:normAutofit/>
          </a:bodyPr>
          <a:lstStyle/>
          <a:p>
            <a:pPr marL="384048" indent="-384048">
              <a:lnSpc>
                <a:spcPct val="94000"/>
              </a:lnSpc>
              <a:spcAft>
                <a:spcPts val="200"/>
              </a:spcAft>
              <a:buFont typeface="Arial" panose="020B0604020202020204" pitchFamily="34" charset="0"/>
              <a:buChar char="•"/>
            </a:pPr>
            <a:r>
              <a:rPr lang="en-US" sz="1800" dirty="0">
                <a:solidFill>
                  <a:srgbClr val="191B0E"/>
                </a:solidFill>
              </a:rPr>
              <a:t>Described as ‘cool, rational, logical, calculated, and task-focused’.</a:t>
            </a:r>
          </a:p>
          <a:p>
            <a:pPr>
              <a:lnSpc>
                <a:spcPct val="94000"/>
              </a:lnSpc>
              <a:spcAft>
                <a:spcPts val="200"/>
              </a:spcAft>
            </a:pPr>
            <a:endParaRPr lang="en-US" sz="1800" dirty="0">
              <a:solidFill>
                <a:srgbClr val="191B0E"/>
              </a:solidFill>
            </a:endParaRPr>
          </a:p>
          <a:p>
            <a:pPr marL="384048" indent="-384048">
              <a:lnSpc>
                <a:spcPct val="94000"/>
              </a:lnSpc>
              <a:spcAft>
                <a:spcPts val="200"/>
              </a:spcAft>
              <a:buFont typeface="Arial" panose="020B0604020202020204" pitchFamily="34" charset="0"/>
              <a:buChar char="•"/>
            </a:pPr>
            <a:r>
              <a:rPr lang="en-US" sz="1800" dirty="0">
                <a:solidFill>
                  <a:srgbClr val="191B0E"/>
                </a:solidFill>
              </a:rPr>
              <a:t>When you are in reasonable mind – feelings, desires, and needs are not important. </a:t>
            </a:r>
          </a:p>
          <a:p>
            <a:pPr>
              <a:lnSpc>
                <a:spcPct val="94000"/>
              </a:lnSpc>
              <a:spcAft>
                <a:spcPts val="200"/>
              </a:spcAft>
            </a:pPr>
            <a:endParaRPr lang="en-US" sz="1800" dirty="0">
              <a:solidFill>
                <a:srgbClr val="191B0E"/>
              </a:solidFill>
            </a:endParaRPr>
          </a:p>
          <a:p>
            <a:pPr marL="384048" indent="-384048">
              <a:lnSpc>
                <a:spcPct val="94000"/>
              </a:lnSpc>
              <a:spcAft>
                <a:spcPts val="200"/>
              </a:spcAft>
              <a:buFont typeface="Arial" panose="020B0604020202020204" pitchFamily="34" charset="0"/>
              <a:buChar char="•"/>
            </a:pPr>
            <a:r>
              <a:rPr lang="en-US" sz="1800" i="1" dirty="0">
                <a:solidFill>
                  <a:srgbClr val="191B0E"/>
                </a:solidFill>
              </a:rPr>
              <a:t>Why is reasonable mind important? </a:t>
            </a:r>
          </a:p>
          <a:p>
            <a:pPr marL="841248" lvl="1" indent="-384048">
              <a:buFont typeface="Arial" panose="020B0604020202020204" pitchFamily="34" charset="0"/>
              <a:buChar char="•"/>
            </a:pPr>
            <a:r>
              <a:rPr lang="en-US" sz="1600" i="1" dirty="0">
                <a:solidFill>
                  <a:srgbClr val="191B0E"/>
                </a:solidFill>
              </a:rPr>
              <a:t>What are some examples? </a:t>
            </a:r>
          </a:p>
          <a:p>
            <a:pPr lvl="1"/>
            <a:endParaRPr lang="en-US" sz="1800" i="1" dirty="0">
              <a:solidFill>
                <a:srgbClr val="191B0E"/>
              </a:solidFill>
            </a:endParaRPr>
          </a:p>
          <a:p>
            <a:pPr marL="384048" indent="-384048">
              <a:lnSpc>
                <a:spcPct val="94000"/>
              </a:lnSpc>
              <a:spcAft>
                <a:spcPts val="200"/>
              </a:spcAft>
              <a:buFont typeface="Arial" panose="020B0604020202020204" pitchFamily="34" charset="0"/>
              <a:buChar char="•"/>
            </a:pPr>
            <a:r>
              <a:rPr lang="en-US" sz="1800" dirty="0">
                <a:solidFill>
                  <a:srgbClr val="191B0E"/>
                </a:solidFill>
              </a:rPr>
              <a:t>What professionals do you think require someone to be in reasonable mind?</a:t>
            </a:r>
          </a:p>
          <a:p>
            <a:pPr>
              <a:lnSpc>
                <a:spcPct val="94000"/>
              </a:lnSpc>
              <a:spcAft>
                <a:spcPts val="200"/>
              </a:spcAft>
            </a:pPr>
            <a:endParaRPr lang="en-US" sz="1800" dirty="0">
              <a:solidFill>
                <a:srgbClr val="191B0E"/>
              </a:solidFill>
            </a:endParaRPr>
          </a:p>
          <a:p>
            <a:pPr marL="384048" indent="-384048">
              <a:lnSpc>
                <a:spcPct val="94000"/>
              </a:lnSpc>
              <a:spcAft>
                <a:spcPts val="200"/>
              </a:spcAft>
              <a:buFont typeface="Arial" panose="020B0604020202020204" pitchFamily="34" charset="0"/>
              <a:buChar char="•"/>
            </a:pPr>
            <a:r>
              <a:rPr lang="en-US" sz="1800" dirty="0">
                <a:solidFill>
                  <a:srgbClr val="191B0E"/>
                </a:solidFill>
              </a:rPr>
              <a:t>Is there anything wrong with being in reasonable mind ALL THE TIME? Are there times it’s not good to be in reasonable mind? *</a:t>
            </a:r>
            <a:r>
              <a:rPr lang="en-US" sz="1800" b="1" i="1" dirty="0">
                <a:solidFill>
                  <a:srgbClr val="191B0E"/>
                </a:solidFill>
              </a:rPr>
              <a:t>Reasonable mind does not take emotions into account*</a:t>
            </a:r>
          </a:p>
          <a:p>
            <a:pPr marL="841248" lvl="1" indent="-384048">
              <a:buFont typeface="Arial" panose="020B0604020202020204" pitchFamily="34" charset="0"/>
              <a:buChar char="•"/>
            </a:pPr>
            <a:r>
              <a:rPr lang="en-US" sz="1600" i="1" dirty="0">
                <a:solidFill>
                  <a:srgbClr val="191B0E"/>
                </a:solidFill>
              </a:rPr>
              <a:t>What are some examples?</a:t>
            </a:r>
          </a:p>
        </p:txBody>
      </p:sp>
      <p:sp>
        <p:nvSpPr>
          <p:cNvPr id="77" name="Rectangle 76">
            <a:extLst>
              <a:ext uri="{FF2B5EF4-FFF2-40B4-BE49-F238E27FC236}">
                <a16:creationId xmlns:a16="http://schemas.microsoft.com/office/drawing/2014/main" id="{09CB4F78-37FA-4A6C-B624-E7F7D69168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3076" name="Picture 4" descr="Image result for Rational Mind">
            <a:extLst>
              <a:ext uri="{FF2B5EF4-FFF2-40B4-BE49-F238E27FC236}">
                <a16:creationId xmlns:a16="http://schemas.microsoft.com/office/drawing/2014/main" id="{0908DA0C-2133-46BD-80A2-3885C9A273F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939083" y="360568"/>
            <a:ext cx="5932302" cy="61368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93825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71" name="Group 70">
            <a:extLst>
              <a:ext uri="{FF2B5EF4-FFF2-40B4-BE49-F238E27FC236}">
                <a16:creationId xmlns:a16="http://schemas.microsoft.com/office/drawing/2014/main" id="{449BC34D-9C23-4D6D-8213-1F471AF85B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72" name="Freeform 6">
              <a:extLst>
                <a:ext uri="{FF2B5EF4-FFF2-40B4-BE49-F238E27FC236}">
                  <a16:creationId xmlns:a16="http://schemas.microsoft.com/office/drawing/2014/main" id="{FA0F5D6C-5025-4D7E-82DD-C2C6FDA1E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73" name="Freeform 6">
              <a:extLst>
                <a:ext uri="{FF2B5EF4-FFF2-40B4-BE49-F238E27FC236}">
                  <a16:creationId xmlns:a16="http://schemas.microsoft.com/office/drawing/2014/main" id="{E2AF2C17-4AB4-4402-B84B-129EF95D16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 useBgFill="1">
        <p:nvSpPr>
          <p:cNvPr id="75" name="Rectangle 74">
            <a:extLst>
              <a:ext uri="{FF2B5EF4-FFF2-40B4-BE49-F238E27FC236}">
                <a16:creationId xmlns:a16="http://schemas.microsoft.com/office/drawing/2014/main" id="{CB73C468-D875-4A8E-A540-E43BF8232D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C3B26E-7AEE-4317-A42D-598B3D2AAEC5}"/>
              </a:ext>
            </a:extLst>
          </p:cNvPr>
          <p:cNvSpPr>
            <a:spLocks noGrp="1"/>
          </p:cNvSpPr>
          <p:nvPr>
            <p:ph type="title"/>
          </p:nvPr>
        </p:nvSpPr>
        <p:spPr>
          <a:xfrm>
            <a:off x="6711885" y="634028"/>
            <a:ext cx="4798243" cy="3732835"/>
          </a:xfrm>
        </p:spPr>
        <p:txBody>
          <a:bodyPr vert="horz" lIns="91440" tIns="45720" rIns="91440" bIns="45720" rtlCol="0" anchor="b">
            <a:normAutofit/>
          </a:bodyPr>
          <a:lstStyle/>
          <a:p>
            <a:pPr algn="ctr"/>
            <a:r>
              <a:rPr lang="en-US" dirty="0"/>
              <a:t>Wise mind</a:t>
            </a:r>
          </a:p>
        </p:txBody>
      </p:sp>
      <p:sp>
        <p:nvSpPr>
          <p:cNvPr id="3" name="Text Placeholder 2">
            <a:extLst>
              <a:ext uri="{FF2B5EF4-FFF2-40B4-BE49-F238E27FC236}">
                <a16:creationId xmlns:a16="http://schemas.microsoft.com/office/drawing/2014/main" id="{51BF50DF-A43A-4DAA-B461-88AE5383F636}"/>
              </a:ext>
            </a:extLst>
          </p:cNvPr>
          <p:cNvSpPr>
            <a:spLocks noGrp="1"/>
          </p:cNvSpPr>
          <p:nvPr>
            <p:ph type="body" idx="1"/>
          </p:nvPr>
        </p:nvSpPr>
        <p:spPr>
          <a:xfrm>
            <a:off x="6711885" y="4436462"/>
            <a:ext cx="4798243" cy="1794656"/>
          </a:xfrm>
        </p:spPr>
        <p:txBody>
          <a:bodyPr vert="horz" lIns="91440" tIns="45720" rIns="91440" bIns="45720" rtlCol="0">
            <a:normAutofit/>
          </a:bodyPr>
          <a:lstStyle/>
          <a:p>
            <a:pPr algn="ctr">
              <a:spcAft>
                <a:spcPts val="600"/>
              </a:spcAft>
            </a:pPr>
            <a:r>
              <a:rPr lang="en-US" sz="2300" dirty="0"/>
              <a:t>Because emotional and rational states of mind both have their benefits on their own, but they’re better when they’re together</a:t>
            </a:r>
          </a:p>
        </p:txBody>
      </p:sp>
      <p:sp>
        <p:nvSpPr>
          <p:cNvPr id="77" name="Freeform 6">
            <a:extLst>
              <a:ext uri="{FF2B5EF4-FFF2-40B4-BE49-F238E27FC236}">
                <a16:creationId xmlns:a16="http://schemas.microsoft.com/office/drawing/2014/main" id="{B4734F2F-19FC-4D35-9BDE-5CEAD57D9B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027878" y="2016617"/>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79" name="Freeform 6">
            <a:extLst>
              <a:ext uri="{FF2B5EF4-FFF2-40B4-BE49-F238E27FC236}">
                <a16:creationId xmlns:a16="http://schemas.microsoft.com/office/drawing/2014/main" id="{D97A8A26-FD96-4968-A34A-727382AC7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649163" y="634028"/>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pic>
        <p:nvPicPr>
          <p:cNvPr id="4098" name="Picture 2" descr="Image result for good thinking meme">
            <a:extLst>
              <a:ext uri="{FF2B5EF4-FFF2-40B4-BE49-F238E27FC236}">
                <a16:creationId xmlns:a16="http://schemas.microsoft.com/office/drawing/2014/main" id="{12E97EA0-D772-4B75-8B31-A77A5B21435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371403" y="1584383"/>
            <a:ext cx="4207669" cy="3889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03210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17741-902C-42BD-A12F-F17370018392}"/>
              </a:ext>
            </a:extLst>
          </p:cNvPr>
          <p:cNvSpPr>
            <a:spLocks noGrp="1"/>
          </p:cNvSpPr>
          <p:nvPr>
            <p:ph type="title"/>
          </p:nvPr>
        </p:nvSpPr>
        <p:spPr>
          <a:xfrm>
            <a:off x="1480868" y="245466"/>
            <a:ext cx="9601200" cy="2444149"/>
          </a:xfrm>
        </p:spPr>
        <p:txBody>
          <a:bodyPr>
            <a:normAutofit/>
          </a:bodyPr>
          <a:lstStyle/>
          <a:p>
            <a:pPr algn="ctr"/>
            <a:r>
              <a:rPr lang="en-US" b="1" u="sng" dirty="0"/>
              <a:t>Wise Mind Decisions</a:t>
            </a:r>
            <a:br>
              <a:rPr lang="en-US" b="1" u="sng" dirty="0"/>
            </a:br>
            <a:br>
              <a:rPr lang="en-US" b="1" u="sng" dirty="0"/>
            </a:br>
            <a:r>
              <a:rPr lang="en-US" sz="2000" dirty="0"/>
              <a:t>When a person knows something in a centered way and experience reality as it is here and now. Can help with big decisions like after high school planning, getting married, ending a relationship or smaller decisions like going to a house party, sneaking out, staying up late on your phone, studying for a test or starting to write a paper. </a:t>
            </a:r>
            <a:endParaRPr lang="en-US" b="1" u="sng" dirty="0"/>
          </a:p>
        </p:txBody>
      </p:sp>
      <p:sp>
        <p:nvSpPr>
          <p:cNvPr id="3" name="Text Placeholder 2">
            <a:extLst>
              <a:ext uri="{FF2B5EF4-FFF2-40B4-BE49-F238E27FC236}">
                <a16:creationId xmlns:a16="http://schemas.microsoft.com/office/drawing/2014/main" id="{3F619746-4143-47BA-B4F8-101A82CAF6E7}"/>
              </a:ext>
            </a:extLst>
          </p:cNvPr>
          <p:cNvSpPr>
            <a:spLocks noGrp="1"/>
          </p:cNvSpPr>
          <p:nvPr>
            <p:ph type="body" idx="1"/>
          </p:nvPr>
        </p:nvSpPr>
        <p:spPr>
          <a:xfrm>
            <a:off x="1223003" y="2752820"/>
            <a:ext cx="4443984" cy="823912"/>
          </a:xfrm>
        </p:spPr>
        <p:txBody>
          <a:bodyPr/>
          <a:lstStyle/>
          <a:p>
            <a:pPr algn="ctr"/>
            <a:r>
              <a:rPr lang="en-US" dirty="0"/>
              <a:t>Scenario</a:t>
            </a:r>
          </a:p>
        </p:txBody>
      </p:sp>
      <p:sp>
        <p:nvSpPr>
          <p:cNvPr id="4" name="Content Placeholder 3">
            <a:extLst>
              <a:ext uri="{FF2B5EF4-FFF2-40B4-BE49-F238E27FC236}">
                <a16:creationId xmlns:a16="http://schemas.microsoft.com/office/drawing/2014/main" id="{D02E8D04-DE74-487B-86EA-459C8BAFF760}"/>
              </a:ext>
            </a:extLst>
          </p:cNvPr>
          <p:cNvSpPr>
            <a:spLocks noGrp="1"/>
          </p:cNvSpPr>
          <p:nvPr>
            <p:ph sz="half" idx="2"/>
          </p:nvPr>
        </p:nvSpPr>
        <p:spPr>
          <a:xfrm>
            <a:off x="1371600" y="3703141"/>
            <a:ext cx="4505864" cy="2231833"/>
          </a:xfrm>
        </p:spPr>
        <p:txBody>
          <a:bodyPr>
            <a:normAutofit fontScale="92500" lnSpcReduction="10000"/>
          </a:bodyPr>
          <a:lstStyle/>
          <a:p>
            <a:pPr marL="0" indent="0">
              <a:buNone/>
            </a:pPr>
            <a:r>
              <a:rPr lang="en-US" dirty="0"/>
              <a:t>It’s the homecoming football game (Go Tuskers!) and the whole school is excited for a big win! Players are on the field - very excited and motivated to win. The team is down by 10 points. The QB has been sacked 4 times and has 1 interception. </a:t>
            </a:r>
          </a:p>
        </p:txBody>
      </p:sp>
      <p:sp>
        <p:nvSpPr>
          <p:cNvPr id="5" name="Text Placeholder 4">
            <a:extLst>
              <a:ext uri="{FF2B5EF4-FFF2-40B4-BE49-F238E27FC236}">
                <a16:creationId xmlns:a16="http://schemas.microsoft.com/office/drawing/2014/main" id="{579F6EE9-DDC2-49C3-80E7-A9E43682CFB7}"/>
              </a:ext>
            </a:extLst>
          </p:cNvPr>
          <p:cNvSpPr>
            <a:spLocks noGrp="1"/>
          </p:cNvSpPr>
          <p:nvPr>
            <p:ph type="body" sz="quarter" idx="3"/>
          </p:nvPr>
        </p:nvSpPr>
        <p:spPr>
          <a:xfrm>
            <a:off x="6352485" y="2752820"/>
            <a:ext cx="4443984" cy="823912"/>
          </a:xfrm>
        </p:spPr>
        <p:txBody>
          <a:bodyPr/>
          <a:lstStyle/>
          <a:p>
            <a:pPr algn="ctr"/>
            <a:r>
              <a:rPr lang="en-US" dirty="0"/>
              <a:t>Questions</a:t>
            </a:r>
          </a:p>
        </p:txBody>
      </p:sp>
      <p:sp>
        <p:nvSpPr>
          <p:cNvPr id="6" name="Content Placeholder 5">
            <a:extLst>
              <a:ext uri="{FF2B5EF4-FFF2-40B4-BE49-F238E27FC236}">
                <a16:creationId xmlns:a16="http://schemas.microsoft.com/office/drawing/2014/main" id="{67C54102-2FF9-43BE-A9AD-9C9E712F01D8}"/>
              </a:ext>
            </a:extLst>
          </p:cNvPr>
          <p:cNvSpPr>
            <a:spLocks noGrp="1"/>
          </p:cNvSpPr>
          <p:nvPr>
            <p:ph sz="quarter" idx="4"/>
          </p:nvPr>
        </p:nvSpPr>
        <p:spPr>
          <a:xfrm>
            <a:off x="6525014" y="3703141"/>
            <a:ext cx="4505864" cy="2562193"/>
          </a:xfrm>
        </p:spPr>
        <p:txBody>
          <a:bodyPr>
            <a:normAutofit fontScale="92500" lnSpcReduction="10000"/>
          </a:bodyPr>
          <a:lstStyle/>
          <a:p>
            <a:r>
              <a:rPr lang="en-US" dirty="0"/>
              <a:t>What happens if the QB is ONLY in emotion mind?</a:t>
            </a:r>
          </a:p>
          <a:p>
            <a:r>
              <a:rPr lang="en-US" dirty="0"/>
              <a:t>What happens if the QB is ONLY in reasonable mind?</a:t>
            </a:r>
          </a:p>
          <a:p>
            <a:r>
              <a:rPr lang="en-US" dirty="0"/>
              <a:t>What do we want from our QB in this big game? </a:t>
            </a:r>
          </a:p>
          <a:p>
            <a:r>
              <a:rPr lang="en-US" dirty="0"/>
              <a:t>What do you think he would do if he’s in his wise mind? </a:t>
            </a:r>
          </a:p>
          <a:p>
            <a:endParaRPr lang="en-US" dirty="0"/>
          </a:p>
          <a:p>
            <a:endParaRPr lang="en-US" dirty="0"/>
          </a:p>
        </p:txBody>
      </p:sp>
    </p:spTree>
    <p:extLst>
      <p:ext uri="{BB962C8B-B14F-4D97-AF65-F5344CB8AC3E}">
        <p14:creationId xmlns:p14="http://schemas.microsoft.com/office/powerpoint/2010/main" val="36097165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12FA8AD-310A-47D3-A763-CED76860C10A}"/>
              </a:ext>
            </a:extLst>
          </p:cNvPr>
          <p:cNvSpPr txBox="1"/>
          <p:nvPr/>
        </p:nvSpPr>
        <p:spPr>
          <a:xfrm>
            <a:off x="3548334" y="1536174"/>
            <a:ext cx="6665342" cy="3785652"/>
          </a:xfrm>
          <a:prstGeom prst="rect">
            <a:avLst/>
          </a:prstGeom>
          <a:noFill/>
        </p:spPr>
        <p:txBody>
          <a:bodyPr wrap="square" rtlCol="0">
            <a:spAutoFit/>
          </a:bodyPr>
          <a:lstStyle/>
          <a:p>
            <a:r>
              <a:rPr lang="en-US" sz="8000" dirty="0"/>
              <a:t>Try it out.</a:t>
            </a:r>
          </a:p>
          <a:p>
            <a:r>
              <a:rPr lang="en-US" sz="8000" dirty="0"/>
              <a:t>Trust yourself. </a:t>
            </a:r>
          </a:p>
          <a:p>
            <a:r>
              <a:rPr lang="en-US" sz="8000" dirty="0"/>
              <a:t>Take control. </a:t>
            </a:r>
          </a:p>
        </p:txBody>
      </p:sp>
    </p:spTree>
    <p:extLst>
      <p:ext uri="{BB962C8B-B14F-4D97-AF65-F5344CB8AC3E}">
        <p14:creationId xmlns:p14="http://schemas.microsoft.com/office/powerpoint/2010/main" val="895913148"/>
      </p:ext>
    </p:extLst>
  </p:cSld>
  <p:clrMapOvr>
    <a:masterClrMapping/>
  </p:clrMapOvr>
  <p:extLst>
    <p:ext uri="{6950BFC3-D8DA-4A85-94F7-54DA5524770B}">
      <p188:commentRel xmlns:p188="http://schemas.microsoft.com/office/powerpoint/2018/8/main" r:id="rId2"/>
    </p:ext>
  </p:extLst>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{603222BC-E58C-41B1-91BF-A1C7C515D2EE}tf10001105</Template>
  <TotalTime>310</TotalTime>
  <Words>1051</Words>
  <Application>Microsoft Office PowerPoint</Application>
  <PresentationFormat>Widescreen</PresentationFormat>
  <Paragraphs>90</Paragraphs>
  <Slides>14</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Century Gothic</vt:lpstr>
      <vt:lpstr>Franklin Gothic Book</vt:lpstr>
      <vt:lpstr>Wingdings</vt:lpstr>
      <vt:lpstr>Crop</vt:lpstr>
      <vt:lpstr>Wise mind</vt:lpstr>
      <vt:lpstr>Last Lesson Review</vt:lpstr>
      <vt:lpstr>Mindfulness Elements</vt:lpstr>
      <vt:lpstr>What Mindfulness Really is… </vt:lpstr>
      <vt:lpstr>Recap of Handout</vt:lpstr>
      <vt:lpstr>Have you ever noticed times…</vt:lpstr>
      <vt:lpstr>These skills take practice, the more you work at it – the better you’ll be and the easier it’ll become. </vt:lpstr>
      <vt:lpstr>Three States of Mind</vt:lpstr>
      <vt:lpstr>Emotional Mind</vt:lpstr>
      <vt:lpstr>REPEAT AFTER ME: Emotions are not the enemy! </vt:lpstr>
      <vt:lpstr>Reasonable Mind</vt:lpstr>
      <vt:lpstr>Wise mind</vt:lpstr>
      <vt:lpstr>Wise Mind Decisions  When a person knows something in a centered way and experience reality as it is here and now. Can help with big decisions like after high school planning, getting married, ending a relationship or smaller decisions like going to a house party, sneaking out, staying up late on your phone, studying for a test or starting to write a paper.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Wise mind</dc:title>
  <dc:creator>Nicole Tarr</dc:creator>
  <cp:lastModifiedBy>Philip Kavanagh</cp:lastModifiedBy>
  <cp:revision>2</cp:revision>
  <dcterms:created xsi:type="dcterms:W3CDTF">2021-11-19T01:07:44Z</dcterms:created>
  <dcterms:modified xsi:type="dcterms:W3CDTF">2022-07-15T13:29:45Z</dcterms:modified>
</cp:coreProperties>
</file>