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726" r:id="rId2"/>
  </p:sldMasterIdLst>
  <p:notesMasterIdLst>
    <p:notesMasterId r:id="rId17"/>
  </p:notesMasterIdLst>
  <p:sldIdLst>
    <p:sldId id="271" r:id="rId3"/>
    <p:sldId id="270" r:id="rId4"/>
    <p:sldId id="269" r:id="rId5"/>
    <p:sldId id="268" r:id="rId6"/>
    <p:sldId id="267" r:id="rId7"/>
    <p:sldId id="265" r:id="rId8"/>
    <p:sldId id="266" r:id="rId9"/>
    <p:sldId id="264" r:id="rId10"/>
    <p:sldId id="263" r:id="rId11"/>
    <p:sldId id="262" r:id="rId12"/>
    <p:sldId id="261" r:id="rId13"/>
    <p:sldId id="259" r:id="rId14"/>
    <p:sldId id="258" r:id="rId15"/>
    <p:sldId id="257"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A507993-DB02-64B7-170B-45ABD194A2C2}" v="94" dt="2021-11-03T15:26:52.46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72" autoAdjust="0"/>
    <p:restoredTop sz="94660"/>
  </p:normalViewPr>
  <p:slideViewPr>
    <p:cSldViewPr snapToGrid="0">
      <p:cViewPr varScale="1">
        <p:scale>
          <a:sx n="82" d="100"/>
          <a:sy n="82" d="100"/>
        </p:scale>
        <p:origin x="126" y="6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10" Type="http://schemas.openxmlformats.org/officeDocument/2006/relationships/slide" Target="slides/slide8.xml"/><Relationship Id="rId19"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microsoft.com/office/2015/10/relationships/revisionInfo" Target="revisionInfo.xml"/></Relationships>
</file>

<file path=ppt/diagrams/_rels/data1.xml.rels><?xml version="1.0" encoding="UTF-8" standalone="yes"?>
<Relationships xmlns="http://schemas.openxmlformats.org/package/2006/relationships"><Relationship Id="rId8" Type="http://schemas.openxmlformats.org/officeDocument/2006/relationships/image" Target="../media/image15.svg"/><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image" Target="../media/image9.svg"/><Relationship Id="rId1" Type="http://schemas.openxmlformats.org/officeDocument/2006/relationships/image" Target="../media/image8.png"/><Relationship Id="rId6" Type="http://schemas.openxmlformats.org/officeDocument/2006/relationships/image" Target="../media/image13.svg"/><Relationship Id="rId5" Type="http://schemas.openxmlformats.org/officeDocument/2006/relationships/image" Target="../media/image12.png"/><Relationship Id="rId10" Type="http://schemas.openxmlformats.org/officeDocument/2006/relationships/image" Target="../media/image17.svg"/><Relationship Id="rId4" Type="http://schemas.openxmlformats.org/officeDocument/2006/relationships/image" Target="../media/image11.svg"/><Relationship Id="rId9" Type="http://schemas.openxmlformats.org/officeDocument/2006/relationships/image" Target="../media/image16.png"/></Relationships>
</file>

<file path=ppt/diagrams/_rels/drawing1.xml.rels><?xml version="1.0" encoding="UTF-8" standalone="yes"?>
<Relationships xmlns="http://schemas.openxmlformats.org/package/2006/relationships"><Relationship Id="rId8" Type="http://schemas.openxmlformats.org/officeDocument/2006/relationships/image" Target="../media/image15.svg"/><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image" Target="../media/image9.svg"/><Relationship Id="rId1" Type="http://schemas.openxmlformats.org/officeDocument/2006/relationships/image" Target="../media/image8.png"/><Relationship Id="rId6" Type="http://schemas.openxmlformats.org/officeDocument/2006/relationships/image" Target="../media/image13.svg"/><Relationship Id="rId5" Type="http://schemas.openxmlformats.org/officeDocument/2006/relationships/image" Target="../media/image12.png"/><Relationship Id="rId10" Type="http://schemas.openxmlformats.org/officeDocument/2006/relationships/image" Target="../media/image17.svg"/><Relationship Id="rId4" Type="http://schemas.openxmlformats.org/officeDocument/2006/relationships/image" Target="../media/image11.svg"/><Relationship Id="rId9" Type="http://schemas.openxmlformats.org/officeDocument/2006/relationships/image" Target="../media/image16.png"/></Relationships>
</file>

<file path=ppt/diagrams/colors1.xml><?xml version="1.0" encoding="utf-8"?>
<dgm:colorsDef xmlns:dgm="http://schemas.openxmlformats.org/drawingml/2006/diagram" xmlns:a="http://schemas.openxmlformats.org/drawingml/2006/main" uniqueId="urn:microsoft.com/office/officeart/2018/5/colors/Iconchunking_neutralicon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D81FDD2-D4B5-4710-8182-13125C7C3DC1}" type="doc">
      <dgm:prSet loTypeId="urn:microsoft.com/office/officeart/2018/2/layout/IconCircleList" loCatId="icon" qsTypeId="urn:microsoft.com/office/officeart/2005/8/quickstyle/simple1" qsCatId="simple" csTypeId="urn:microsoft.com/office/officeart/2018/5/colors/Iconchunking_neutralicon_colorful1" csCatId="colorful" phldr="1"/>
      <dgm:spPr/>
      <dgm:t>
        <a:bodyPr/>
        <a:lstStyle/>
        <a:p>
          <a:endParaRPr lang="en-US"/>
        </a:p>
      </dgm:t>
    </dgm:pt>
    <dgm:pt modelId="{D0AA7FE3-F59F-43EC-9F44-BF49FF976C14}">
      <dgm:prSet/>
      <dgm:spPr/>
      <dgm:t>
        <a:bodyPr/>
        <a:lstStyle/>
        <a:p>
          <a:r>
            <a:rPr lang="en-US" dirty="0"/>
            <a:t>I want each of you to notice physical sensations in your body, notice urges and do not act on them.</a:t>
          </a:r>
        </a:p>
      </dgm:t>
    </dgm:pt>
    <dgm:pt modelId="{4699CEE8-7FFC-472E-9335-DAFD4A14C939}" type="parTrans" cxnId="{248FAC33-CC3C-408F-BB10-7DE14DE1E7C4}">
      <dgm:prSet/>
      <dgm:spPr/>
      <dgm:t>
        <a:bodyPr/>
        <a:lstStyle/>
        <a:p>
          <a:endParaRPr lang="en-US"/>
        </a:p>
      </dgm:t>
    </dgm:pt>
    <dgm:pt modelId="{62002E7F-2174-4102-8DC0-F7164578358E}" type="sibTrans" cxnId="{248FAC33-CC3C-408F-BB10-7DE14DE1E7C4}">
      <dgm:prSet/>
      <dgm:spPr/>
      <dgm:t>
        <a:bodyPr/>
        <a:lstStyle/>
        <a:p>
          <a:endParaRPr lang="en-US"/>
        </a:p>
      </dgm:t>
    </dgm:pt>
    <dgm:pt modelId="{4AD0D5D7-AD82-4637-BB90-58EA5773BFE2}">
      <dgm:prSet/>
      <dgm:spPr/>
      <dgm:t>
        <a:bodyPr/>
        <a:lstStyle/>
        <a:p>
          <a:r>
            <a:rPr lang="en-US" dirty="0"/>
            <a:t>Stand up 6-12 inches of space between you and partner. Hold eye contact throughout the exercise. </a:t>
          </a:r>
        </a:p>
      </dgm:t>
    </dgm:pt>
    <dgm:pt modelId="{99E1A096-97C8-4D17-B01D-E7C11899D31A}" type="parTrans" cxnId="{C7227C99-9805-4789-A6D5-522B6F2F8593}">
      <dgm:prSet/>
      <dgm:spPr/>
      <dgm:t>
        <a:bodyPr/>
        <a:lstStyle/>
        <a:p>
          <a:endParaRPr lang="en-US"/>
        </a:p>
      </dgm:t>
    </dgm:pt>
    <dgm:pt modelId="{36A98E8F-D219-41C8-A794-809A0E65910A}" type="sibTrans" cxnId="{C7227C99-9805-4789-A6D5-522B6F2F8593}">
      <dgm:prSet/>
      <dgm:spPr/>
      <dgm:t>
        <a:bodyPr/>
        <a:lstStyle/>
        <a:p>
          <a:endParaRPr lang="en-US"/>
        </a:p>
      </dgm:t>
    </dgm:pt>
    <dgm:pt modelId="{8096528D-87BC-4676-AC22-4C810669913A}">
      <dgm:prSet/>
      <dgm:spPr/>
      <dgm:t>
        <a:bodyPr/>
        <a:lstStyle/>
        <a:p>
          <a:r>
            <a:rPr lang="en-US" dirty="0"/>
            <a:t>Observe the emotions that arise, notice urges to smile laugh and tolerate without acting on them.</a:t>
          </a:r>
        </a:p>
      </dgm:t>
    </dgm:pt>
    <dgm:pt modelId="{DB03A56A-BB76-40AF-8096-ED216B4EC3D8}" type="parTrans" cxnId="{5484FD2D-4785-4ED7-A463-AFCB9E18E730}">
      <dgm:prSet/>
      <dgm:spPr/>
      <dgm:t>
        <a:bodyPr/>
        <a:lstStyle/>
        <a:p>
          <a:endParaRPr lang="en-US"/>
        </a:p>
      </dgm:t>
    </dgm:pt>
    <dgm:pt modelId="{5639FF6A-E41A-4421-B88B-1D40C0CE0332}" type="sibTrans" cxnId="{5484FD2D-4785-4ED7-A463-AFCB9E18E730}">
      <dgm:prSet/>
      <dgm:spPr/>
      <dgm:t>
        <a:bodyPr/>
        <a:lstStyle/>
        <a:p>
          <a:endParaRPr lang="en-US"/>
        </a:p>
      </dgm:t>
    </dgm:pt>
    <dgm:pt modelId="{EC486D86-B9BF-4728-9D9D-CC6508CD3A86}">
      <dgm:prSet/>
      <dgm:spPr/>
      <dgm:t>
        <a:bodyPr/>
        <a:lstStyle/>
        <a:p>
          <a:r>
            <a:rPr lang="en-US" dirty="0"/>
            <a:t>Have students maintain eye contact 1-2 minutes</a:t>
          </a:r>
        </a:p>
      </dgm:t>
    </dgm:pt>
    <dgm:pt modelId="{F1B5BF10-D989-4F83-8D15-D3AFEBB84771}" type="parTrans" cxnId="{E0968F8F-7129-49B5-8A2C-31B6C8DA7310}">
      <dgm:prSet/>
      <dgm:spPr/>
      <dgm:t>
        <a:bodyPr/>
        <a:lstStyle/>
        <a:p>
          <a:endParaRPr lang="en-US"/>
        </a:p>
      </dgm:t>
    </dgm:pt>
    <dgm:pt modelId="{994380D9-064A-474F-9BF7-9FAC3BBE8B7A}" type="sibTrans" cxnId="{E0968F8F-7129-49B5-8A2C-31B6C8DA7310}">
      <dgm:prSet/>
      <dgm:spPr/>
      <dgm:t>
        <a:bodyPr/>
        <a:lstStyle/>
        <a:p>
          <a:endParaRPr lang="en-US"/>
        </a:p>
      </dgm:t>
    </dgm:pt>
    <dgm:pt modelId="{5EB278E5-3EDB-4648-91CA-D8251181AE0E}">
      <dgm:prSet/>
      <dgm:spPr/>
      <dgm:t>
        <a:bodyPr/>
        <a:lstStyle/>
        <a:p>
          <a:pPr rtl="0"/>
          <a:r>
            <a:rPr lang="en-US" dirty="0"/>
            <a:t>When finished have students </a:t>
          </a:r>
          <a:r>
            <a:rPr lang="en-US" dirty="0">
              <a:latin typeface="Calibri Light" panose="020F0302020204030204"/>
            </a:rPr>
            <a:t>share their experience/observations</a:t>
          </a:r>
          <a:endParaRPr lang="en-US" dirty="0"/>
        </a:p>
      </dgm:t>
    </dgm:pt>
    <dgm:pt modelId="{AF8B1D97-83F7-4F57-807B-C35AC642D237}" type="parTrans" cxnId="{E55718B6-8049-495C-8A39-53CEF0922C47}">
      <dgm:prSet/>
      <dgm:spPr/>
      <dgm:t>
        <a:bodyPr/>
        <a:lstStyle/>
        <a:p>
          <a:endParaRPr lang="en-US"/>
        </a:p>
      </dgm:t>
    </dgm:pt>
    <dgm:pt modelId="{E31FB856-CCDE-4B16-9CAA-F5CC335B8DDB}" type="sibTrans" cxnId="{E55718B6-8049-495C-8A39-53CEF0922C47}">
      <dgm:prSet/>
      <dgm:spPr/>
      <dgm:t>
        <a:bodyPr/>
        <a:lstStyle/>
        <a:p>
          <a:endParaRPr lang="en-US"/>
        </a:p>
      </dgm:t>
    </dgm:pt>
    <dgm:pt modelId="{EE032110-3E81-4E0D-B37A-94634BF7724C}" type="pres">
      <dgm:prSet presAssocID="{7D81FDD2-D4B5-4710-8182-13125C7C3DC1}" presName="root" presStyleCnt="0">
        <dgm:presLayoutVars>
          <dgm:dir/>
          <dgm:resizeHandles val="exact"/>
        </dgm:presLayoutVars>
      </dgm:prSet>
      <dgm:spPr/>
    </dgm:pt>
    <dgm:pt modelId="{0E5F1CD1-BA3B-442D-8DC7-D6AA6430569A}" type="pres">
      <dgm:prSet presAssocID="{7D81FDD2-D4B5-4710-8182-13125C7C3DC1}" presName="container" presStyleCnt="0">
        <dgm:presLayoutVars>
          <dgm:dir/>
          <dgm:resizeHandles val="exact"/>
        </dgm:presLayoutVars>
      </dgm:prSet>
      <dgm:spPr/>
    </dgm:pt>
    <dgm:pt modelId="{A29DD19F-3A1C-431C-AFBD-1FFB0BA5E435}" type="pres">
      <dgm:prSet presAssocID="{D0AA7FE3-F59F-43EC-9F44-BF49FF976C14}" presName="compNode" presStyleCnt="0"/>
      <dgm:spPr/>
    </dgm:pt>
    <dgm:pt modelId="{BF6CCE7F-7586-411B-A4AE-7C1BE11EC024}" type="pres">
      <dgm:prSet presAssocID="{D0AA7FE3-F59F-43EC-9F44-BF49FF976C14}" presName="iconBgRect" presStyleLbl="bgShp" presStyleIdx="0" presStyleCnt="5"/>
      <dgm:spPr/>
    </dgm:pt>
    <dgm:pt modelId="{4B437A40-B46C-4F27-897F-5D2F364F0633}" type="pres">
      <dgm:prSet presAssocID="{D0AA7FE3-F59F-43EC-9F44-BF49FF976C14}" presName="iconRect" presStyleLbl="node1" presStyleIdx="0" presStyleCnt="5"/>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Skeleton"/>
        </a:ext>
      </dgm:extLst>
    </dgm:pt>
    <dgm:pt modelId="{184625D6-DCD1-459D-B822-D169D4F702D7}" type="pres">
      <dgm:prSet presAssocID="{D0AA7FE3-F59F-43EC-9F44-BF49FF976C14}" presName="spaceRect" presStyleCnt="0"/>
      <dgm:spPr/>
    </dgm:pt>
    <dgm:pt modelId="{CBD12E4A-63E1-4D23-B671-BC08EED9B998}" type="pres">
      <dgm:prSet presAssocID="{D0AA7FE3-F59F-43EC-9F44-BF49FF976C14}" presName="textRect" presStyleLbl="revTx" presStyleIdx="0" presStyleCnt="5">
        <dgm:presLayoutVars>
          <dgm:chMax val="1"/>
          <dgm:chPref val="1"/>
        </dgm:presLayoutVars>
      </dgm:prSet>
      <dgm:spPr/>
    </dgm:pt>
    <dgm:pt modelId="{84EC3F7B-B474-4964-9771-A71A9524A2D0}" type="pres">
      <dgm:prSet presAssocID="{62002E7F-2174-4102-8DC0-F7164578358E}" presName="sibTrans" presStyleLbl="sibTrans2D1" presStyleIdx="0" presStyleCnt="0"/>
      <dgm:spPr/>
    </dgm:pt>
    <dgm:pt modelId="{109E150D-C55E-42D0-845C-33641B3905E4}" type="pres">
      <dgm:prSet presAssocID="{4AD0D5D7-AD82-4637-BB90-58EA5773BFE2}" presName="compNode" presStyleCnt="0"/>
      <dgm:spPr/>
    </dgm:pt>
    <dgm:pt modelId="{066CE836-FD16-4F4E-8800-EE5CC93B3664}" type="pres">
      <dgm:prSet presAssocID="{4AD0D5D7-AD82-4637-BB90-58EA5773BFE2}" presName="iconBgRect" presStyleLbl="bgShp" presStyleIdx="1" presStyleCnt="5"/>
      <dgm:spPr/>
    </dgm:pt>
    <dgm:pt modelId="{F8F7E1D0-C53A-446F-8323-D731BEC43379}" type="pres">
      <dgm:prSet presAssocID="{4AD0D5D7-AD82-4637-BB90-58EA5773BFE2}" presName="iconRect" presStyleLbl="node1" presStyleIdx="1" presStyleCnt="5"/>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Giraffe"/>
        </a:ext>
      </dgm:extLst>
    </dgm:pt>
    <dgm:pt modelId="{528C08CB-8D9A-49AF-8FFB-15EDC452760F}" type="pres">
      <dgm:prSet presAssocID="{4AD0D5D7-AD82-4637-BB90-58EA5773BFE2}" presName="spaceRect" presStyleCnt="0"/>
      <dgm:spPr/>
    </dgm:pt>
    <dgm:pt modelId="{455E8EA7-5290-4B27-AF8B-FD6FA03678E2}" type="pres">
      <dgm:prSet presAssocID="{4AD0D5D7-AD82-4637-BB90-58EA5773BFE2}" presName="textRect" presStyleLbl="revTx" presStyleIdx="1" presStyleCnt="5">
        <dgm:presLayoutVars>
          <dgm:chMax val="1"/>
          <dgm:chPref val="1"/>
        </dgm:presLayoutVars>
      </dgm:prSet>
      <dgm:spPr/>
    </dgm:pt>
    <dgm:pt modelId="{529369BA-8E83-4944-BDF3-EA4A76379D65}" type="pres">
      <dgm:prSet presAssocID="{36A98E8F-D219-41C8-A794-809A0E65910A}" presName="sibTrans" presStyleLbl="sibTrans2D1" presStyleIdx="0" presStyleCnt="0"/>
      <dgm:spPr/>
    </dgm:pt>
    <dgm:pt modelId="{B2D125C2-E329-425D-9334-CDAF0FA2D4CF}" type="pres">
      <dgm:prSet presAssocID="{8096528D-87BC-4676-AC22-4C810669913A}" presName="compNode" presStyleCnt="0"/>
      <dgm:spPr/>
    </dgm:pt>
    <dgm:pt modelId="{8D438FDC-581D-4BBF-AE62-3C43318E0C44}" type="pres">
      <dgm:prSet presAssocID="{8096528D-87BC-4676-AC22-4C810669913A}" presName="iconBgRect" presStyleLbl="bgShp" presStyleIdx="2" presStyleCnt="5"/>
      <dgm:spPr/>
    </dgm:pt>
    <dgm:pt modelId="{572C7BD3-5190-4444-9F34-B149C314E639}" type="pres">
      <dgm:prSet presAssocID="{8096528D-87BC-4676-AC22-4C810669913A}" presName="iconRect" presStyleLbl="node1" presStyleIdx="2" presStyleCnt="5"/>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Tongue Face with Solid Fill"/>
        </a:ext>
      </dgm:extLst>
    </dgm:pt>
    <dgm:pt modelId="{C0D17860-16C1-4F05-8EAB-02553DDA67F2}" type="pres">
      <dgm:prSet presAssocID="{8096528D-87BC-4676-AC22-4C810669913A}" presName="spaceRect" presStyleCnt="0"/>
      <dgm:spPr/>
    </dgm:pt>
    <dgm:pt modelId="{E624283B-1604-4B49-AC72-71B375E6A74F}" type="pres">
      <dgm:prSet presAssocID="{8096528D-87BC-4676-AC22-4C810669913A}" presName="textRect" presStyleLbl="revTx" presStyleIdx="2" presStyleCnt="5">
        <dgm:presLayoutVars>
          <dgm:chMax val="1"/>
          <dgm:chPref val="1"/>
        </dgm:presLayoutVars>
      </dgm:prSet>
      <dgm:spPr/>
    </dgm:pt>
    <dgm:pt modelId="{AE1D6B2B-9E77-4704-A666-967738C0DCC2}" type="pres">
      <dgm:prSet presAssocID="{5639FF6A-E41A-4421-B88B-1D40C0CE0332}" presName="sibTrans" presStyleLbl="sibTrans2D1" presStyleIdx="0" presStyleCnt="0"/>
      <dgm:spPr/>
    </dgm:pt>
    <dgm:pt modelId="{4060340B-F7B0-4938-AACD-A78F454088B5}" type="pres">
      <dgm:prSet presAssocID="{EC486D86-B9BF-4728-9D9D-CC6508CD3A86}" presName="compNode" presStyleCnt="0"/>
      <dgm:spPr/>
    </dgm:pt>
    <dgm:pt modelId="{F757BD95-51D9-4E4C-B6FD-E334D2A8BDA1}" type="pres">
      <dgm:prSet presAssocID="{EC486D86-B9BF-4728-9D9D-CC6508CD3A86}" presName="iconBgRect" presStyleLbl="bgShp" presStyleIdx="3" presStyleCnt="5"/>
      <dgm:spPr/>
    </dgm:pt>
    <dgm:pt modelId="{F90E466E-D4D2-481D-9393-AE1A7516C210}" type="pres">
      <dgm:prSet presAssocID="{EC486D86-B9BF-4728-9D9D-CC6508CD3A86}" presName="iconRect" presStyleLbl="node1" presStyleIdx="3" presStyleCnt="5"/>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Stopwatch"/>
        </a:ext>
      </dgm:extLst>
    </dgm:pt>
    <dgm:pt modelId="{C87AF26D-612C-440D-8CF5-9141360BFF30}" type="pres">
      <dgm:prSet presAssocID="{EC486D86-B9BF-4728-9D9D-CC6508CD3A86}" presName="spaceRect" presStyleCnt="0"/>
      <dgm:spPr/>
    </dgm:pt>
    <dgm:pt modelId="{FAFECAC1-EE4B-4C54-A0FD-44F0CB1D3A6E}" type="pres">
      <dgm:prSet presAssocID="{EC486D86-B9BF-4728-9D9D-CC6508CD3A86}" presName="textRect" presStyleLbl="revTx" presStyleIdx="3" presStyleCnt="5">
        <dgm:presLayoutVars>
          <dgm:chMax val="1"/>
          <dgm:chPref val="1"/>
        </dgm:presLayoutVars>
      </dgm:prSet>
      <dgm:spPr/>
    </dgm:pt>
    <dgm:pt modelId="{78A60F62-5AA8-4603-9B82-E310A54D8E09}" type="pres">
      <dgm:prSet presAssocID="{994380D9-064A-474F-9BF7-9FAC3BBE8B7A}" presName="sibTrans" presStyleLbl="sibTrans2D1" presStyleIdx="0" presStyleCnt="0"/>
      <dgm:spPr/>
    </dgm:pt>
    <dgm:pt modelId="{9F931CAC-7E93-4554-BE9A-0E0E447AB313}" type="pres">
      <dgm:prSet presAssocID="{5EB278E5-3EDB-4648-91CA-D8251181AE0E}" presName="compNode" presStyleCnt="0"/>
      <dgm:spPr/>
    </dgm:pt>
    <dgm:pt modelId="{ABC4CA60-8571-446F-A642-5CF5C6036259}" type="pres">
      <dgm:prSet presAssocID="{5EB278E5-3EDB-4648-91CA-D8251181AE0E}" presName="iconBgRect" presStyleLbl="bgShp" presStyleIdx="4" presStyleCnt="5"/>
      <dgm:spPr/>
    </dgm:pt>
    <dgm:pt modelId="{94B32B58-6CCC-4E05-BDE6-1CAEE2C3B386}" type="pres">
      <dgm:prSet presAssocID="{5EB278E5-3EDB-4648-91CA-D8251181AE0E}" presName="iconRect" presStyleLbl="node1" presStyleIdx="4" presStyleCnt="5"/>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Pencil"/>
        </a:ext>
      </dgm:extLst>
    </dgm:pt>
    <dgm:pt modelId="{F392CC67-EC2F-47F2-9246-5A10EDB38103}" type="pres">
      <dgm:prSet presAssocID="{5EB278E5-3EDB-4648-91CA-D8251181AE0E}" presName="spaceRect" presStyleCnt="0"/>
      <dgm:spPr/>
    </dgm:pt>
    <dgm:pt modelId="{E0407675-C5EB-43E4-BF3A-EAB4B8644B25}" type="pres">
      <dgm:prSet presAssocID="{5EB278E5-3EDB-4648-91CA-D8251181AE0E}" presName="textRect" presStyleLbl="revTx" presStyleIdx="4" presStyleCnt="5">
        <dgm:presLayoutVars>
          <dgm:chMax val="1"/>
          <dgm:chPref val="1"/>
        </dgm:presLayoutVars>
      </dgm:prSet>
      <dgm:spPr/>
    </dgm:pt>
  </dgm:ptLst>
  <dgm:cxnLst>
    <dgm:cxn modelId="{BF74C12B-8330-4F98-9084-CF3C8B5E7E60}" type="presOf" srcId="{8096528D-87BC-4676-AC22-4C810669913A}" destId="{E624283B-1604-4B49-AC72-71B375E6A74F}" srcOrd="0" destOrd="0" presId="urn:microsoft.com/office/officeart/2018/2/layout/IconCircleList"/>
    <dgm:cxn modelId="{5484FD2D-4785-4ED7-A463-AFCB9E18E730}" srcId="{7D81FDD2-D4B5-4710-8182-13125C7C3DC1}" destId="{8096528D-87BC-4676-AC22-4C810669913A}" srcOrd="2" destOrd="0" parTransId="{DB03A56A-BB76-40AF-8096-ED216B4EC3D8}" sibTransId="{5639FF6A-E41A-4421-B88B-1D40C0CE0332}"/>
    <dgm:cxn modelId="{C2174B30-6CF5-4963-90C0-7752EA8F7942}" type="presOf" srcId="{EC486D86-B9BF-4728-9D9D-CC6508CD3A86}" destId="{FAFECAC1-EE4B-4C54-A0FD-44F0CB1D3A6E}" srcOrd="0" destOrd="0" presId="urn:microsoft.com/office/officeart/2018/2/layout/IconCircleList"/>
    <dgm:cxn modelId="{248FAC33-CC3C-408F-BB10-7DE14DE1E7C4}" srcId="{7D81FDD2-D4B5-4710-8182-13125C7C3DC1}" destId="{D0AA7FE3-F59F-43EC-9F44-BF49FF976C14}" srcOrd="0" destOrd="0" parTransId="{4699CEE8-7FFC-472E-9335-DAFD4A14C939}" sibTransId="{62002E7F-2174-4102-8DC0-F7164578358E}"/>
    <dgm:cxn modelId="{91F27237-8B07-4C6B-8A25-832F7EFD22EE}" type="presOf" srcId="{4AD0D5D7-AD82-4637-BB90-58EA5773BFE2}" destId="{455E8EA7-5290-4B27-AF8B-FD6FA03678E2}" srcOrd="0" destOrd="0" presId="urn:microsoft.com/office/officeart/2018/2/layout/IconCircleList"/>
    <dgm:cxn modelId="{0B455F41-2375-46DC-A378-3B882B231412}" type="presOf" srcId="{7D81FDD2-D4B5-4710-8182-13125C7C3DC1}" destId="{EE032110-3E81-4E0D-B37A-94634BF7724C}" srcOrd="0" destOrd="0" presId="urn:microsoft.com/office/officeart/2018/2/layout/IconCircleList"/>
    <dgm:cxn modelId="{35FAC051-AD3E-49D0-AA17-E3631220BC95}" type="presOf" srcId="{36A98E8F-D219-41C8-A794-809A0E65910A}" destId="{529369BA-8E83-4944-BDF3-EA4A76379D65}" srcOrd="0" destOrd="0" presId="urn:microsoft.com/office/officeart/2018/2/layout/IconCircleList"/>
    <dgm:cxn modelId="{B0951472-6E75-4902-A925-F02623480BF8}" type="presOf" srcId="{5EB278E5-3EDB-4648-91CA-D8251181AE0E}" destId="{E0407675-C5EB-43E4-BF3A-EAB4B8644B25}" srcOrd="0" destOrd="0" presId="urn:microsoft.com/office/officeart/2018/2/layout/IconCircleList"/>
    <dgm:cxn modelId="{7D78717F-F1DD-41CF-A351-194B2C92FCAA}" type="presOf" srcId="{62002E7F-2174-4102-8DC0-F7164578358E}" destId="{84EC3F7B-B474-4964-9771-A71A9524A2D0}" srcOrd="0" destOrd="0" presId="urn:microsoft.com/office/officeart/2018/2/layout/IconCircleList"/>
    <dgm:cxn modelId="{E0968F8F-7129-49B5-8A2C-31B6C8DA7310}" srcId="{7D81FDD2-D4B5-4710-8182-13125C7C3DC1}" destId="{EC486D86-B9BF-4728-9D9D-CC6508CD3A86}" srcOrd="3" destOrd="0" parTransId="{F1B5BF10-D989-4F83-8D15-D3AFEBB84771}" sibTransId="{994380D9-064A-474F-9BF7-9FAC3BBE8B7A}"/>
    <dgm:cxn modelId="{C7227C99-9805-4789-A6D5-522B6F2F8593}" srcId="{7D81FDD2-D4B5-4710-8182-13125C7C3DC1}" destId="{4AD0D5D7-AD82-4637-BB90-58EA5773BFE2}" srcOrd="1" destOrd="0" parTransId="{99E1A096-97C8-4D17-B01D-E7C11899D31A}" sibTransId="{36A98E8F-D219-41C8-A794-809A0E65910A}"/>
    <dgm:cxn modelId="{E55718B6-8049-495C-8A39-53CEF0922C47}" srcId="{7D81FDD2-D4B5-4710-8182-13125C7C3DC1}" destId="{5EB278E5-3EDB-4648-91CA-D8251181AE0E}" srcOrd="4" destOrd="0" parTransId="{AF8B1D97-83F7-4F57-807B-C35AC642D237}" sibTransId="{E31FB856-CCDE-4B16-9CAA-F5CC335B8DDB}"/>
    <dgm:cxn modelId="{94E3ECB6-6FFA-41ED-9D5E-AB392EE80D97}" type="presOf" srcId="{5639FF6A-E41A-4421-B88B-1D40C0CE0332}" destId="{AE1D6B2B-9E77-4704-A666-967738C0DCC2}" srcOrd="0" destOrd="0" presId="urn:microsoft.com/office/officeart/2018/2/layout/IconCircleList"/>
    <dgm:cxn modelId="{F166F0BE-38DE-4572-829F-AED491B06EEB}" type="presOf" srcId="{D0AA7FE3-F59F-43EC-9F44-BF49FF976C14}" destId="{CBD12E4A-63E1-4D23-B671-BC08EED9B998}" srcOrd="0" destOrd="0" presId="urn:microsoft.com/office/officeart/2018/2/layout/IconCircleList"/>
    <dgm:cxn modelId="{DBC3C1BF-739E-4A84-8E19-C8CE884D026A}" type="presOf" srcId="{994380D9-064A-474F-9BF7-9FAC3BBE8B7A}" destId="{78A60F62-5AA8-4603-9B82-E310A54D8E09}" srcOrd="0" destOrd="0" presId="urn:microsoft.com/office/officeart/2018/2/layout/IconCircleList"/>
    <dgm:cxn modelId="{B8434C32-2014-4AE9-B7A9-84F3E6CC98F0}" type="presParOf" srcId="{EE032110-3E81-4E0D-B37A-94634BF7724C}" destId="{0E5F1CD1-BA3B-442D-8DC7-D6AA6430569A}" srcOrd="0" destOrd="0" presId="urn:microsoft.com/office/officeart/2018/2/layout/IconCircleList"/>
    <dgm:cxn modelId="{8AF42F27-C2A3-46F2-90AC-D52434DA730F}" type="presParOf" srcId="{0E5F1CD1-BA3B-442D-8DC7-D6AA6430569A}" destId="{A29DD19F-3A1C-431C-AFBD-1FFB0BA5E435}" srcOrd="0" destOrd="0" presId="urn:microsoft.com/office/officeart/2018/2/layout/IconCircleList"/>
    <dgm:cxn modelId="{F4E7F4B1-DCE8-48B7-88CE-343F2254A89A}" type="presParOf" srcId="{A29DD19F-3A1C-431C-AFBD-1FFB0BA5E435}" destId="{BF6CCE7F-7586-411B-A4AE-7C1BE11EC024}" srcOrd="0" destOrd="0" presId="urn:microsoft.com/office/officeart/2018/2/layout/IconCircleList"/>
    <dgm:cxn modelId="{E0543DBE-C5E1-4CA0-A367-1C811A7E827B}" type="presParOf" srcId="{A29DD19F-3A1C-431C-AFBD-1FFB0BA5E435}" destId="{4B437A40-B46C-4F27-897F-5D2F364F0633}" srcOrd="1" destOrd="0" presId="urn:microsoft.com/office/officeart/2018/2/layout/IconCircleList"/>
    <dgm:cxn modelId="{45350496-BDC3-42C5-AD45-FDD5FE607478}" type="presParOf" srcId="{A29DD19F-3A1C-431C-AFBD-1FFB0BA5E435}" destId="{184625D6-DCD1-459D-B822-D169D4F702D7}" srcOrd="2" destOrd="0" presId="urn:microsoft.com/office/officeart/2018/2/layout/IconCircleList"/>
    <dgm:cxn modelId="{ED78DB65-DD60-4F37-A3F7-948181D9E3A5}" type="presParOf" srcId="{A29DD19F-3A1C-431C-AFBD-1FFB0BA5E435}" destId="{CBD12E4A-63E1-4D23-B671-BC08EED9B998}" srcOrd="3" destOrd="0" presId="urn:microsoft.com/office/officeart/2018/2/layout/IconCircleList"/>
    <dgm:cxn modelId="{D5918698-5F49-46DA-94EA-83B629854EEA}" type="presParOf" srcId="{0E5F1CD1-BA3B-442D-8DC7-D6AA6430569A}" destId="{84EC3F7B-B474-4964-9771-A71A9524A2D0}" srcOrd="1" destOrd="0" presId="urn:microsoft.com/office/officeart/2018/2/layout/IconCircleList"/>
    <dgm:cxn modelId="{62EA7194-83BB-41F5-BAA7-96E967AB9647}" type="presParOf" srcId="{0E5F1CD1-BA3B-442D-8DC7-D6AA6430569A}" destId="{109E150D-C55E-42D0-845C-33641B3905E4}" srcOrd="2" destOrd="0" presId="urn:microsoft.com/office/officeart/2018/2/layout/IconCircleList"/>
    <dgm:cxn modelId="{212CA811-4040-484E-8FA3-7A30302BD201}" type="presParOf" srcId="{109E150D-C55E-42D0-845C-33641B3905E4}" destId="{066CE836-FD16-4F4E-8800-EE5CC93B3664}" srcOrd="0" destOrd="0" presId="urn:microsoft.com/office/officeart/2018/2/layout/IconCircleList"/>
    <dgm:cxn modelId="{ECF107EE-B04C-4930-9AA4-366BFF79D2C5}" type="presParOf" srcId="{109E150D-C55E-42D0-845C-33641B3905E4}" destId="{F8F7E1D0-C53A-446F-8323-D731BEC43379}" srcOrd="1" destOrd="0" presId="urn:microsoft.com/office/officeart/2018/2/layout/IconCircleList"/>
    <dgm:cxn modelId="{EF6326ED-497A-4BC0-B068-A35EC4A76DE4}" type="presParOf" srcId="{109E150D-C55E-42D0-845C-33641B3905E4}" destId="{528C08CB-8D9A-49AF-8FFB-15EDC452760F}" srcOrd="2" destOrd="0" presId="urn:microsoft.com/office/officeart/2018/2/layout/IconCircleList"/>
    <dgm:cxn modelId="{F1004784-14B2-4C98-BE89-EF3AFB422B60}" type="presParOf" srcId="{109E150D-C55E-42D0-845C-33641B3905E4}" destId="{455E8EA7-5290-4B27-AF8B-FD6FA03678E2}" srcOrd="3" destOrd="0" presId="urn:microsoft.com/office/officeart/2018/2/layout/IconCircleList"/>
    <dgm:cxn modelId="{C8F91487-8CE6-418D-B160-C23CA6CCD4F6}" type="presParOf" srcId="{0E5F1CD1-BA3B-442D-8DC7-D6AA6430569A}" destId="{529369BA-8E83-4944-BDF3-EA4A76379D65}" srcOrd="3" destOrd="0" presId="urn:microsoft.com/office/officeart/2018/2/layout/IconCircleList"/>
    <dgm:cxn modelId="{1EC55069-F4FA-4435-993A-8905C491DFED}" type="presParOf" srcId="{0E5F1CD1-BA3B-442D-8DC7-D6AA6430569A}" destId="{B2D125C2-E329-425D-9334-CDAF0FA2D4CF}" srcOrd="4" destOrd="0" presId="urn:microsoft.com/office/officeart/2018/2/layout/IconCircleList"/>
    <dgm:cxn modelId="{7559731B-C25A-471C-B7ED-9E46AD5A924C}" type="presParOf" srcId="{B2D125C2-E329-425D-9334-CDAF0FA2D4CF}" destId="{8D438FDC-581D-4BBF-AE62-3C43318E0C44}" srcOrd="0" destOrd="0" presId="urn:microsoft.com/office/officeart/2018/2/layout/IconCircleList"/>
    <dgm:cxn modelId="{6180959C-094C-4F36-8EF1-179C849D3FC9}" type="presParOf" srcId="{B2D125C2-E329-425D-9334-CDAF0FA2D4CF}" destId="{572C7BD3-5190-4444-9F34-B149C314E639}" srcOrd="1" destOrd="0" presId="urn:microsoft.com/office/officeart/2018/2/layout/IconCircleList"/>
    <dgm:cxn modelId="{2EAD8F27-C338-460E-AD4A-1BDC95D01D47}" type="presParOf" srcId="{B2D125C2-E329-425D-9334-CDAF0FA2D4CF}" destId="{C0D17860-16C1-4F05-8EAB-02553DDA67F2}" srcOrd="2" destOrd="0" presId="urn:microsoft.com/office/officeart/2018/2/layout/IconCircleList"/>
    <dgm:cxn modelId="{3FA5082F-BEBF-4CAA-85F7-05BEAF8B4459}" type="presParOf" srcId="{B2D125C2-E329-425D-9334-CDAF0FA2D4CF}" destId="{E624283B-1604-4B49-AC72-71B375E6A74F}" srcOrd="3" destOrd="0" presId="urn:microsoft.com/office/officeart/2018/2/layout/IconCircleList"/>
    <dgm:cxn modelId="{D5576CBC-6029-4085-B0C2-AD75FA3CB818}" type="presParOf" srcId="{0E5F1CD1-BA3B-442D-8DC7-D6AA6430569A}" destId="{AE1D6B2B-9E77-4704-A666-967738C0DCC2}" srcOrd="5" destOrd="0" presId="urn:microsoft.com/office/officeart/2018/2/layout/IconCircleList"/>
    <dgm:cxn modelId="{D21F22CA-BAB5-44EC-A691-064CDEF73268}" type="presParOf" srcId="{0E5F1CD1-BA3B-442D-8DC7-D6AA6430569A}" destId="{4060340B-F7B0-4938-AACD-A78F454088B5}" srcOrd="6" destOrd="0" presId="urn:microsoft.com/office/officeart/2018/2/layout/IconCircleList"/>
    <dgm:cxn modelId="{BF334BE1-9F20-4FD6-9AFF-A7417A5223E6}" type="presParOf" srcId="{4060340B-F7B0-4938-AACD-A78F454088B5}" destId="{F757BD95-51D9-4E4C-B6FD-E334D2A8BDA1}" srcOrd="0" destOrd="0" presId="urn:microsoft.com/office/officeart/2018/2/layout/IconCircleList"/>
    <dgm:cxn modelId="{12F4D81E-0CEF-488C-9803-44C76FE54B62}" type="presParOf" srcId="{4060340B-F7B0-4938-AACD-A78F454088B5}" destId="{F90E466E-D4D2-481D-9393-AE1A7516C210}" srcOrd="1" destOrd="0" presId="urn:microsoft.com/office/officeart/2018/2/layout/IconCircleList"/>
    <dgm:cxn modelId="{2C207A00-7312-4F44-B954-75052F4BFAEE}" type="presParOf" srcId="{4060340B-F7B0-4938-AACD-A78F454088B5}" destId="{C87AF26D-612C-440D-8CF5-9141360BFF30}" srcOrd="2" destOrd="0" presId="urn:microsoft.com/office/officeart/2018/2/layout/IconCircleList"/>
    <dgm:cxn modelId="{D59072E4-05B3-47CB-8B40-0CD78B589FCB}" type="presParOf" srcId="{4060340B-F7B0-4938-AACD-A78F454088B5}" destId="{FAFECAC1-EE4B-4C54-A0FD-44F0CB1D3A6E}" srcOrd="3" destOrd="0" presId="urn:microsoft.com/office/officeart/2018/2/layout/IconCircleList"/>
    <dgm:cxn modelId="{1E631890-6B38-48F2-BD47-C8F4FDE66AD9}" type="presParOf" srcId="{0E5F1CD1-BA3B-442D-8DC7-D6AA6430569A}" destId="{78A60F62-5AA8-4603-9B82-E310A54D8E09}" srcOrd="7" destOrd="0" presId="urn:microsoft.com/office/officeart/2018/2/layout/IconCircleList"/>
    <dgm:cxn modelId="{DD103774-BB75-4F5B-80B0-BB6A87CF40F0}" type="presParOf" srcId="{0E5F1CD1-BA3B-442D-8DC7-D6AA6430569A}" destId="{9F931CAC-7E93-4554-BE9A-0E0E447AB313}" srcOrd="8" destOrd="0" presId="urn:microsoft.com/office/officeart/2018/2/layout/IconCircleList"/>
    <dgm:cxn modelId="{7E09E252-AE3D-430E-8AD8-876026A7245E}" type="presParOf" srcId="{9F931CAC-7E93-4554-BE9A-0E0E447AB313}" destId="{ABC4CA60-8571-446F-A642-5CF5C6036259}" srcOrd="0" destOrd="0" presId="urn:microsoft.com/office/officeart/2018/2/layout/IconCircleList"/>
    <dgm:cxn modelId="{3B684908-CE54-4CB0-8100-AC124C72B88A}" type="presParOf" srcId="{9F931CAC-7E93-4554-BE9A-0E0E447AB313}" destId="{94B32B58-6CCC-4E05-BDE6-1CAEE2C3B386}" srcOrd="1" destOrd="0" presId="urn:microsoft.com/office/officeart/2018/2/layout/IconCircleList"/>
    <dgm:cxn modelId="{BB76234D-0C69-4684-82FF-5DA7806087A6}" type="presParOf" srcId="{9F931CAC-7E93-4554-BE9A-0E0E447AB313}" destId="{F392CC67-EC2F-47F2-9246-5A10EDB38103}" srcOrd="2" destOrd="0" presId="urn:microsoft.com/office/officeart/2018/2/layout/IconCircleList"/>
    <dgm:cxn modelId="{13880E1F-8E15-4B3F-A6F6-FE9C178F4CA9}" type="presParOf" srcId="{9F931CAC-7E93-4554-BE9A-0E0E447AB313}" destId="{E0407675-C5EB-43E4-BF3A-EAB4B8644B25}" srcOrd="3" destOrd="0" presId="urn:microsoft.com/office/officeart/2018/2/layout/IconCircle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F6CCE7F-7586-411B-A4AE-7C1BE11EC024}">
      <dsp:nvSpPr>
        <dsp:cNvPr id="0" name=""/>
        <dsp:cNvSpPr/>
      </dsp:nvSpPr>
      <dsp:spPr>
        <a:xfrm>
          <a:off x="82613" y="908559"/>
          <a:ext cx="897246" cy="897246"/>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B437A40-B46C-4F27-897F-5D2F364F0633}">
      <dsp:nvSpPr>
        <dsp:cNvPr id="0" name=""/>
        <dsp:cNvSpPr/>
      </dsp:nvSpPr>
      <dsp:spPr>
        <a:xfrm>
          <a:off x="271034" y="1096980"/>
          <a:ext cx="520402" cy="520402"/>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CBD12E4A-63E1-4D23-B671-BC08EED9B998}">
      <dsp:nvSpPr>
        <dsp:cNvPr id="0" name=""/>
        <dsp:cNvSpPr/>
      </dsp:nvSpPr>
      <dsp:spPr>
        <a:xfrm>
          <a:off x="1172126" y="908559"/>
          <a:ext cx="2114937" cy="8972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577850">
            <a:lnSpc>
              <a:spcPct val="90000"/>
            </a:lnSpc>
            <a:spcBef>
              <a:spcPct val="0"/>
            </a:spcBef>
            <a:spcAft>
              <a:spcPct val="35000"/>
            </a:spcAft>
            <a:buNone/>
          </a:pPr>
          <a:r>
            <a:rPr lang="en-US" sz="1300" kern="1200" dirty="0"/>
            <a:t>I want each of you to notice physical sensations in your body, notice urges and do not act on them.</a:t>
          </a:r>
        </a:p>
      </dsp:txBody>
      <dsp:txXfrm>
        <a:off x="1172126" y="908559"/>
        <a:ext cx="2114937" cy="897246"/>
      </dsp:txXfrm>
    </dsp:sp>
    <dsp:sp modelId="{066CE836-FD16-4F4E-8800-EE5CC93B3664}">
      <dsp:nvSpPr>
        <dsp:cNvPr id="0" name=""/>
        <dsp:cNvSpPr/>
      </dsp:nvSpPr>
      <dsp:spPr>
        <a:xfrm>
          <a:off x="3655575" y="908559"/>
          <a:ext cx="897246" cy="897246"/>
        </a:xfrm>
        <a:prstGeom prst="ellipse">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8F7E1D0-C53A-446F-8323-D731BEC43379}">
      <dsp:nvSpPr>
        <dsp:cNvPr id="0" name=""/>
        <dsp:cNvSpPr/>
      </dsp:nvSpPr>
      <dsp:spPr>
        <a:xfrm>
          <a:off x="3843996" y="1096980"/>
          <a:ext cx="520402" cy="520402"/>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55E8EA7-5290-4B27-AF8B-FD6FA03678E2}">
      <dsp:nvSpPr>
        <dsp:cNvPr id="0" name=""/>
        <dsp:cNvSpPr/>
      </dsp:nvSpPr>
      <dsp:spPr>
        <a:xfrm>
          <a:off x="4745088" y="908559"/>
          <a:ext cx="2114937" cy="8972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577850">
            <a:lnSpc>
              <a:spcPct val="90000"/>
            </a:lnSpc>
            <a:spcBef>
              <a:spcPct val="0"/>
            </a:spcBef>
            <a:spcAft>
              <a:spcPct val="35000"/>
            </a:spcAft>
            <a:buNone/>
          </a:pPr>
          <a:r>
            <a:rPr lang="en-US" sz="1300" kern="1200" dirty="0"/>
            <a:t>Stand up 6-12 inches of space between you and partner. Hold eye contact throughout the exercise. </a:t>
          </a:r>
        </a:p>
      </dsp:txBody>
      <dsp:txXfrm>
        <a:off x="4745088" y="908559"/>
        <a:ext cx="2114937" cy="897246"/>
      </dsp:txXfrm>
    </dsp:sp>
    <dsp:sp modelId="{8D438FDC-581D-4BBF-AE62-3C43318E0C44}">
      <dsp:nvSpPr>
        <dsp:cNvPr id="0" name=""/>
        <dsp:cNvSpPr/>
      </dsp:nvSpPr>
      <dsp:spPr>
        <a:xfrm>
          <a:off x="7228536" y="908559"/>
          <a:ext cx="897246" cy="897246"/>
        </a:xfrm>
        <a:prstGeom prst="ellipse">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72C7BD3-5190-4444-9F34-B149C314E639}">
      <dsp:nvSpPr>
        <dsp:cNvPr id="0" name=""/>
        <dsp:cNvSpPr/>
      </dsp:nvSpPr>
      <dsp:spPr>
        <a:xfrm>
          <a:off x="7416958" y="1096980"/>
          <a:ext cx="520402" cy="520402"/>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624283B-1604-4B49-AC72-71B375E6A74F}">
      <dsp:nvSpPr>
        <dsp:cNvPr id="0" name=""/>
        <dsp:cNvSpPr/>
      </dsp:nvSpPr>
      <dsp:spPr>
        <a:xfrm>
          <a:off x="8318049" y="908559"/>
          <a:ext cx="2114937" cy="8972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577850">
            <a:lnSpc>
              <a:spcPct val="90000"/>
            </a:lnSpc>
            <a:spcBef>
              <a:spcPct val="0"/>
            </a:spcBef>
            <a:spcAft>
              <a:spcPct val="35000"/>
            </a:spcAft>
            <a:buNone/>
          </a:pPr>
          <a:r>
            <a:rPr lang="en-US" sz="1300" kern="1200" dirty="0"/>
            <a:t>Observe the emotions that arise, notice urges to smile laugh and tolerate without acting on them.</a:t>
          </a:r>
        </a:p>
      </dsp:txBody>
      <dsp:txXfrm>
        <a:off x="8318049" y="908559"/>
        <a:ext cx="2114937" cy="897246"/>
      </dsp:txXfrm>
    </dsp:sp>
    <dsp:sp modelId="{F757BD95-51D9-4E4C-B6FD-E334D2A8BDA1}">
      <dsp:nvSpPr>
        <dsp:cNvPr id="0" name=""/>
        <dsp:cNvSpPr/>
      </dsp:nvSpPr>
      <dsp:spPr>
        <a:xfrm>
          <a:off x="82613" y="2545532"/>
          <a:ext cx="897246" cy="897246"/>
        </a:xfrm>
        <a:prstGeom prst="ellipse">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90E466E-D4D2-481D-9393-AE1A7516C210}">
      <dsp:nvSpPr>
        <dsp:cNvPr id="0" name=""/>
        <dsp:cNvSpPr/>
      </dsp:nvSpPr>
      <dsp:spPr>
        <a:xfrm>
          <a:off x="271034" y="2733954"/>
          <a:ext cx="520402" cy="520402"/>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AFECAC1-EE4B-4C54-A0FD-44F0CB1D3A6E}">
      <dsp:nvSpPr>
        <dsp:cNvPr id="0" name=""/>
        <dsp:cNvSpPr/>
      </dsp:nvSpPr>
      <dsp:spPr>
        <a:xfrm>
          <a:off x="1172126" y="2545532"/>
          <a:ext cx="2114937" cy="8972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577850">
            <a:lnSpc>
              <a:spcPct val="90000"/>
            </a:lnSpc>
            <a:spcBef>
              <a:spcPct val="0"/>
            </a:spcBef>
            <a:spcAft>
              <a:spcPct val="35000"/>
            </a:spcAft>
            <a:buNone/>
          </a:pPr>
          <a:r>
            <a:rPr lang="en-US" sz="1300" kern="1200" dirty="0"/>
            <a:t>Have students maintain eye contact 1-2 minutes</a:t>
          </a:r>
        </a:p>
      </dsp:txBody>
      <dsp:txXfrm>
        <a:off x="1172126" y="2545532"/>
        <a:ext cx="2114937" cy="897246"/>
      </dsp:txXfrm>
    </dsp:sp>
    <dsp:sp modelId="{ABC4CA60-8571-446F-A642-5CF5C6036259}">
      <dsp:nvSpPr>
        <dsp:cNvPr id="0" name=""/>
        <dsp:cNvSpPr/>
      </dsp:nvSpPr>
      <dsp:spPr>
        <a:xfrm>
          <a:off x="3655575" y="2545532"/>
          <a:ext cx="897246" cy="897246"/>
        </a:xfrm>
        <a:prstGeom prst="ellipse">
          <a:avLst/>
        </a:prstGeom>
        <a:solidFill>
          <a:schemeClr val="accent6">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4B32B58-6CCC-4E05-BDE6-1CAEE2C3B386}">
      <dsp:nvSpPr>
        <dsp:cNvPr id="0" name=""/>
        <dsp:cNvSpPr/>
      </dsp:nvSpPr>
      <dsp:spPr>
        <a:xfrm>
          <a:off x="3843996" y="2733954"/>
          <a:ext cx="520402" cy="520402"/>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0407675-C5EB-43E4-BF3A-EAB4B8644B25}">
      <dsp:nvSpPr>
        <dsp:cNvPr id="0" name=""/>
        <dsp:cNvSpPr/>
      </dsp:nvSpPr>
      <dsp:spPr>
        <a:xfrm>
          <a:off x="4745088" y="2545532"/>
          <a:ext cx="2114937" cy="8972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577850" rtl="0">
            <a:lnSpc>
              <a:spcPct val="90000"/>
            </a:lnSpc>
            <a:spcBef>
              <a:spcPct val="0"/>
            </a:spcBef>
            <a:spcAft>
              <a:spcPct val="35000"/>
            </a:spcAft>
            <a:buNone/>
          </a:pPr>
          <a:r>
            <a:rPr lang="en-US" sz="1300" kern="1200" dirty="0"/>
            <a:t>When finished have students </a:t>
          </a:r>
          <a:r>
            <a:rPr lang="en-US" sz="1300" kern="1200" dirty="0">
              <a:latin typeface="Calibri Light" panose="020F0302020204030204"/>
            </a:rPr>
            <a:t>share their experience/observations</a:t>
          </a:r>
          <a:endParaRPr lang="en-US" sz="1300" kern="1200" dirty="0"/>
        </a:p>
      </dsp:txBody>
      <dsp:txXfrm>
        <a:off x="4745088" y="2545532"/>
        <a:ext cx="2114937" cy="897246"/>
      </dsp:txXfrm>
    </dsp:sp>
  </dsp:spTree>
</dsp:drawing>
</file>

<file path=ppt/diagrams/layout1.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7EAD726-AA47-4D94-8428-73A5B8DB937E}" type="datetimeFigureOut">
              <a:rPr lang="en-US"/>
              <a:t>7/15/2022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86B6393-0CBB-4F21-AA9F-83ED7C1E1C61}" type="slidenum">
              <a:rPr lang="en-US"/>
              <a:t>‹#›</a:t>
            </a:fld>
            <a:endParaRPr lang="en-US"/>
          </a:p>
        </p:txBody>
      </p:sp>
    </p:spTree>
    <p:extLst>
      <p:ext uri="{BB962C8B-B14F-4D97-AF65-F5344CB8AC3E}">
        <p14:creationId xmlns:p14="http://schemas.microsoft.com/office/powerpoint/2010/main" val="13585960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86B6393-0CBB-4F21-AA9F-83ED7C1E1C61}" type="slidenum">
              <a:rPr lang="en-US"/>
              <a:t>1</a:t>
            </a:fld>
            <a:endParaRPr lang="en-US"/>
          </a:p>
        </p:txBody>
      </p:sp>
    </p:spTree>
    <p:extLst>
      <p:ext uri="{BB962C8B-B14F-4D97-AF65-F5344CB8AC3E}">
        <p14:creationId xmlns:p14="http://schemas.microsoft.com/office/powerpoint/2010/main" val="34922853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86B6393-0CBB-4F21-AA9F-83ED7C1E1C61}" type="slidenum">
              <a:rPr lang="en-US"/>
              <a:t>2</a:t>
            </a:fld>
            <a:endParaRPr lang="en-US"/>
          </a:p>
        </p:txBody>
      </p:sp>
    </p:spTree>
    <p:extLst>
      <p:ext uri="{BB962C8B-B14F-4D97-AF65-F5344CB8AC3E}">
        <p14:creationId xmlns:p14="http://schemas.microsoft.com/office/powerpoint/2010/main" val="4646212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86B6393-0CBB-4F21-AA9F-83ED7C1E1C61}" type="slidenum">
              <a:rPr lang="en-US"/>
              <a:t>3</a:t>
            </a:fld>
            <a:endParaRPr lang="en-US"/>
          </a:p>
        </p:txBody>
      </p:sp>
    </p:spTree>
    <p:extLst>
      <p:ext uri="{BB962C8B-B14F-4D97-AF65-F5344CB8AC3E}">
        <p14:creationId xmlns:p14="http://schemas.microsoft.com/office/powerpoint/2010/main" val="311164206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86B6393-0CBB-4F21-AA9F-83ED7C1E1C61}" type="slidenum">
              <a:rPr lang="en-US"/>
              <a:t>4</a:t>
            </a:fld>
            <a:endParaRPr lang="en-US"/>
          </a:p>
        </p:txBody>
      </p:sp>
    </p:spTree>
    <p:extLst>
      <p:ext uri="{BB962C8B-B14F-4D97-AF65-F5344CB8AC3E}">
        <p14:creationId xmlns:p14="http://schemas.microsoft.com/office/powerpoint/2010/main" val="335401429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86B6393-0CBB-4F21-AA9F-83ED7C1E1C61}" type="slidenum">
              <a:rPr lang="en-US"/>
              <a:t>5</a:t>
            </a:fld>
            <a:endParaRPr lang="en-US"/>
          </a:p>
        </p:txBody>
      </p:sp>
    </p:spTree>
    <p:extLst>
      <p:ext uri="{BB962C8B-B14F-4D97-AF65-F5344CB8AC3E}">
        <p14:creationId xmlns:p14="http://schemas.microsoft.com/office/powerpoint/2010/main" val="32788949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86B6393-0CBB-4F21-AA9F-83ED7C1E1C61}" type="slidenum">
              <a:rPr lang="en-US"/>
              <a:t>6</a:t>
            </a:fld>
            <a:endParaRPr lang="en-US"/>
          </a:p>
        </p:txBody>
      </p:sp>
    </p:spTree>
    <p:extLst>
      <p:ext uri="{BB962C8B-B14F-4D97-AF65-F5344CB8AC3E}">
        <p14:creationId xmlns:p14="http://schemas.microsoft.com/office/powerpoint/2010/main" val="24466640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86B6393-0CBB-4F21-AA9F-83ED7C1E1C61}" type="slidenum">
              <a:rPr lang="en-US"/>
              <a:t>7</a:t>
            </a:fld>
            <a:endParaRPr lang="en-US"/>
          </a:p>
        </p:txBody>
      </p:sp>
    </p:spTree>
    <p:extLst>
      <p:ext uri="{BB962C8B-B14F-4D97-AF65-F5344CB8AC3E}">
        <p14:creationId xmlns:p14="http://schemas.microsoft.com/office/powerpoint/2010/main" val="410637096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86B6393-0CBB-4F21-AA9F-83ED7C1E1C61}" type="slidenum">
              <a:rPr lang="en-US"/>
              <a:t>8</a:t>
            </a:fld>
            <a:endParaRPr lang="en-US"/>
          </a:p>
        </p:txBody>
      </p:sp>
    </p:spTree>
    <p:extLst>
      <p:ext uri="{BB962C8B-B14F-4D97-AF65-F5344CB8AC3E}">
        <p14:creationId xmlns:p14="http://schemas.microsoft.com/office/powerpoint/2010/main" val="304457876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86B6393-0CBB-4F21-AA9F-83ED7C1E1C61}" type="slidenum">
              <a:rPr lang="en-US"/>
              <a:t>9</a:t>
            </a:fld>
            <a:endParaRPr lang="en-US"/>
          </a:p>
        </p:txBody>
      </p:sp>
    </p:spTree>
    <p:extLst>
      <p:ext uri="{BB962C8B-B14F-4D97-AF65-F5344CB8AC3E}">
        <p14:creationId xmlns:p14="http://schemas.microsoft.com/office/powerpoint/2010/main" val="252297304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86B6393-0CBB-4F21-AA9F-83ED7C1E1C61}" type="slidenum">
              <a:rPr lang="en-US"/>
              <a:t>10</a:t>
            </a:fld>
            <a:endParaRPr lang="en-US"/>
          </a:p>
        </p:txBody>
      </p:sp>
    </p:spTree>
    <p:extLst>
      <p:ext uri="{BB962C8B-B14F-4D97-AF65-F5344CB8AC3E}">
        <p14:creationId xmlns:p14="http://schemas.microsoft.com/office/powerpoint/2010/main" val="135589448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86B6393-0CBB-4F21-AA9F-83ED7C1E1C61}" type="slidenum">
              <a:rPr lang="en-US"/>
              <a:t>11</a:t>
            </a:fld>
            <a:endParaRPr lang="en-US"/>
          </a:p>
        </p:txBody>
      </p:sp>
    </p:spTree>
    <p:extLst>
      <p:ext uri="{BB962C8B-B14F-4D97-AF65-F5344CB8AC3E}">
        <p14:creationId xmlns:p14="http://schemas.microsoft.com/office/powerpoint/2010/main" val="414981207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86B6393-0CBB-4F21-AA9F-83ED7C1E1C61}" type="slidenum">
              <a:rPr lang="en-US"/>
              <a:t>12</a:t>
            </a:fld>
            <a:endParaRPr lang="en-US"/>
          </a:p>
        </p:txBody>
      </p:sp>
    </p:spTree>
    <p:extLst>
      <p:ext uri="{BB962C8B-B14F-4D97-AF65-F5344CB8AC3E}">
        <p14:creationId xmlns:p14="http://schemas.microsoft.com/office/powerpoint/2010/main" val="399996160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86B6393-0CBB-4F21-AA9F-83ED7C1E1C61}" type="slidenum">
              <a:rPr lang="en-US"/>
              <a:t>13</a:t>
            </a:fld>
            <a:endParaRPr lang="en-US"/>
          </a:p>
        </p:txBody>
      </p:sp>
    </p:spTree>
    <p:extLst>
      <p:ext uri="{BB962C8B-B14F-4D97-AF65-F5344CB8AC3E}">
        <p14:creationId xmlns:p14="http://schemas.microsoft.com/office/powerpoint/2010/main" val="372674388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86B6393-0CBB-4F21-AA9F-83ED7C1E1C61}" type="slidenum">
              <a:rPr lang="en-US"/>
              <a:t>14</a:t>
            </a:fld>
            <a:endParaRPr lang="en-US"/>
          </a:p>
        </p:txBody>
      </p:sp>
    </p:spTree>
    <p:extLst>
      <p:ext uri="{BB962C8B-B14F-4D97-AF65-F5344CB8AC3E}">
        <p14:creationId xmlns:p14="http://schemas.microsoft.com/office/powerpoint/2010/main" val="6029221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7/15/2022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3853878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7/15/2022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949138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US" smtClean="0"/>
              <a:t>7/15/2022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5915245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46CE7D5-CF57-46EF-B807-FDD0502418D4}" type="datetimeFigureOut">
              <a:rPr lang="en-US" smtClean="0"/>
              <a:t>7/15/2022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2030920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46CE7D5-CF57-46EF-B807-FDD0502418D4}" type="datetimeFigureOut">
              <a:rPr lang="en-US" smtClean="0"/>
              <a:t>7/15/2022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7331723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46CE7D5-CF57-46EF-B807-FDD0502418D4}" type="datetimeFigureOut">
              <a:rPr lang="en-US" smtClean="0"/>
              <a:t>7/15/2022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2103125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US" smtClean="0"/>
              <a:t>7/15/2022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463889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7/15/2022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718414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7/15/2022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7189582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7/15/2022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2029054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7/15/2022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47944565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C764DE79-268F-4C1A-8933-263129D2AF90}" type="datetimeFigureOut">
              <a:rPr lang="en-US" dirty="0"/>
              <a:t>7/15/2022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168797316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764DE79-268F-4C1A-8933-263129D2AF90}" type="datetimeFigureOut">
              <a:rPr lang="en-US" dirty="0"/>
              <a:t>7/15/2022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209789648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764DE79-268F-4C1A-8933-263129D2AF90}" type="datetimeFigureOut">
              <a:rPr lang="en-US" dirty="0"/>
              <a:t>7/15/2022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162392841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C764DE79-268F-4C1A-8933-263129D2AF90}" type="datetimeFigureOut">
              <a:rPr lang="en-US" dirty="0"/>
              <a:t>7/15/2022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401230621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C764DE79-268F-4C1A-8933-263129D2AF90}" type="datetimeFigureOut">
              <a:rPr lang="en-US" dirty="0"/>
              <a:t>7/15/2022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187004621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C764DE79-268F-4C1A-8933-263129D2AF90}" type="datetimeFigureOut">
              <a:rPr lang="en-US" dirty="0"/>
              <a:t>7/15/2022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242383932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dirty="0"/>
              <a:t>7/15/2022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1093083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dirty="0"/>
              <a:t>7/15/2022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196643461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dirty="0"/>
              <a:t>7/15/2022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225745722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764DE79-268F-4C1A-8933-263129D2AF90}" type="datetimeFigureOut">
              <a:rPr lang="en-US" dirty="0"/>
              <a:t>7/15/2022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308049025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764DE79-268F-4C1A-8933-263129D2AF90}" type="datetimeFigureOut">
              <a:rPr lang="en-US" dirty="0"/>
              <a:t>7/15/2022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12122998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46CE7D5-CF57-46EF-B807-FDD0502418D4}" type="datetimeFigureOut">
              <a:rPr lang="en-US" smtClean="0"/>
              <a:t>7/15/2022</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30EA680-D336-4FF7-8B7A-9848BB0A1C32}" type="slidenum">
              <a:rPr lang="en-US" smtClean="0"/>
              <a:t>‹#›</a:t>
            </a:fld>
            <a:endParaRPr lang="en-US"/>
          </a:p>
        </p:txBody>
      </p:sp>
    </p:spTree>
    <p:extLst>
      <p:ext uri="{BB962C8B-B14F-4D97-AF65-F5344CB8AC3E}">
        <p14:creationId xmlns:p14="http://schemas.microsoft.com/office/powerpoint/2010/main" val="24609540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764DE79-268F-4C1A-8933-263129D2AF90}" type="datetimeFigureOut">
              <a:rPr lang="en-US" dirty="0"/>
              <a:t>7/15/2022</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F63A3B-78C7-47BE-AE5E-E10140E04643}" type="slidenum">
              <a:rPr lang="en-US" dirty="0"/>
              <a:t>‹#›</a:t>
            </a:fld>
            <a:endParaRPr lang="en-US"/>
          </a:p>
        </p:txBody>
      </p:sp>
    </p:spTree>
    <p:extLst>
      <p:ext uri="{BB962C8B-B14F-4D97-AF65-F5344CB8AC3E}">
        <p14:creationId xmlns:p14="http://schemas.microsoft.com/office/powerpoint/2010/main" val="1856762907"/>
      </p:ext>
    </p:extLst>
  </p:cSld>
  <p:clrMap bg1="lt1" tx1="dk1" bg2="lt2" tx2="dk2" accent1="accent1" accent2="accent2" accent3="accent3" accent4="accent4" accent5="accent5" accent6="accent6" hlink="hlink" folHlink="folHlink"/>
  <p:sldLayoutIdLst>
    <p:sldLayoutId id="2147483727" r:id="rId1"/>
    <p:sldLayoutId id="2147483728" r:id="rId2"/>
    <p:sldLayoutId id="2147483729" r:id="rId3"/>
    <p:sldLayoutId id="2147483730" r:id="rId4"/>
    <p:sldLayoutId id="2147483731" r:id="rId5"/>
    <p:sldLayoutId id="2147483732" r:id="rId6"/>
    <p:sldLayoutId id="2147483733" r:id="rId7"/>
    <p:sldLayoutId id="2147483734" r:id="rId8"/>
    <p:sldLayoutId id="2147483735" r:id="rId9"/>
    <p:sldLayoutId id="2147483736" r:id="rId10"/>
    <p:sldLayoutId id="214748373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13.xml"/><Relationship Id="rId4" Type="http://schemas.openxmlformats.org/officeDocument/2006/relationships/hyperlink" Target="https://www.bing.com/videos/search?view=detail&amp;mid=80FD1A0623463FE743AD80FD1A0623463FE743AD&amp;q=dbt%20wave%20skill&amp;shtp=GetUrl&amp;shid=2bc891fc-5041-4499-a607-7cf6c229e2ff&amp;shtk=REJUX1dhdmVfU2tpbGxfNjJ4Vw%3D%3D&amp;shdk=VGhpcyBpcyAiREJUX1dhdmVfU2tpbGxfNjJ4VyIgYnkgTWljaGFlbCBIYWxsYmVyZyBvbiBWaW1lbywgdGhlIGhvbWUgZm9yIGhpZ2ggcXVhbGl0eSB2aWRlb3MgYW5kIHRoZSBwZW9wbGUgd2hvIGxvdmUgdGhlbS4%3D&amp;shhk=0ujoHSXvdX8%2BF%2FbObxLkIu%2F7eb%2FWdeWd%2FG8rV1LfggE%3D&amp;form=VDSHOT&amp;shth=OVP.-OJB9rNstqb_jRaPgX2ohAEsCo"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1.xml"/><Relationship Id="rId1" Type="http://schemas.openxmlformats.org/officeDocument/2006/relationships/slideLayout" Target="../slideLayouts/slideLayout1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FFD48BC7-DC40-47DE-87EE-9F4B6ECB9A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9" name="Freeform: Shape 8">
            <a:extLst>
              <a:ext uri="{FF2B5EF4-FFF2-40B4-BE49-F238E27FC236}">
                <a16:creationId xmlns:a16="http://schemas.microsoft.com/office/drawing/2014/main" id="{E502BBC7-2C76-46F3-BC24-5985BC13DB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14425" y="0"/>
            <a:ext cx="9963150" cy="6858000"/>
          </a:xfrm>
          <a:custGeom>
            <a:avLst/>
            <a:gdLst>
              <a:gd name="connsiteX0" fmla="*/ 1595771 w 9963150"/>
              <a:gd name="connsiteY0" fmla="*/ 0 h 6858000"/>
              <a:gd name="connsiteX1" fmla="*/ 8367379 w 9963150"/>
              <a:gd name="connsiteY1" fmla="*/ 0 h 6858000"/>
              <a:gd name="connsiteX2" fmla="*/ 8504080 w 9963150"/>
              <a:gd name="connsiteY2" fmla="*/ 130333 h 6858000"/>
              <a:gd name="connsiteX3" fmla="*/ 9963150 w 9963150"/>
              <a:gd name="connsiteY3" fmla="*/ 3652838 h 6858000"/>
              <a:gd name="connsiteX4" fmla="*/ 8825600 w 9963150"/>
              <a:gd name="connsiteY4" fmla="*/ 6821583 h 6858000"/>
              <a:gd name="connsiteX5" fmla="*/ 8794055 w 9963150"/>
              <a:gd name="connsiteY5" fmla="*/ 6858000 h 6858000"/>
              <a:gd name="connsiteX6" fmla="*/ 1169096 w 9963150"/>
              <a:gd name="connsiteY6" fmla="*/ 6858000 h 6858000"/>
              <a:gd name="connsiteX7" fmla="*/ 1137550 w 9963150"/>
              <a:gd name="connsiteY7" fmla="*/ 6821583 h 6858000"/>
              <a:gd name="connsiteX8" fmla="*/ 0 w 9963150"/>
              <a:gd name="connsiteY8" fmla="*/ 3652838 h 6858000"/>
              <a:gd name="connsiteX9" fmla="*/ 1459070 w 9963150"/>
              <a:gd name="connsiteY9" fmla="*/ 1303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63150" h="6858000">
                <a:moveTo>
                  <a:pt x="1595771" y="0"/>
                </a:moveTo>
                <a:lnTo>
                  <a:pt x="8367379" y="0"/>
                </a:lnTo>
                <a:lnTo>
                  <a:pt x="8504080" y="130333"/>
                </a:lnTo>
                <a:cubicBezTo>
                  <a:pt x="9405568" y="1031820"/>
                  <a:pt x="9963150" y="2277214"/>
                  <a:pt x="9963150" y="3652838"/>
                </a:cubicBezTo>
                <a:cubicBezTo>
                  <a:pt x="9963150" y="4856509"/>
                  <a:pt x="9536251" y="5960473"/>
                  <a:pt x="8825600" y="6821583"/>
                </a:cubicBezTo>
                <a:lnTo>
                  <a:pt x="8794055" y="6858000"/>
                </a:lnTo>
                <a:lnTo>
                  <a:pt x="1169096" y="6858000"/>
                </a:lnTo>
                <a:lnTo>
                  <a:pt x="1137550" y="6821583"/>
                </a:lnTo>
                <a:cubicBezTo>
                  <a:pt x="426899" y="5960473"/>
                  <a:pt x="0" y="4856509"/>
                  <a:pt x="0" y="3652838"/>
                </a:cubicBezTo>
                <a:cubicBezTo>
                  <a:pt x="0" y="2277214"/>
                  <a:pt x="557582" y="1031820"/>
                  <a:pt x="1459070" y="130333"/>
                </a:cubicBezTo>
                <a:close/>
              </a:path>
            </a:pathLst>
          </a:custGeom>
          <a:ln w="9525">
            <a:solidFill>
              <a:srgbClr val="EFEFEF"/>
            </a:solidFill>
          </a:ln>
          <a:effectLst>
            <a:outerShdw blurRad="139700" sx="102000" sy="102000" algn="ctr" rotWithShape="0">
              <a:schemeClr val="bg1">
                <a:lumMod val="85000"/>
                <a:alpha val="3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1" name="Freeform: Shape 10">
            <a:extLst>
              <a:ext uri="{FF2B5EF4-FFF2-40B4-BE49-F238E27FC236}">
                <a16:creationId xmlns:a16="http://schemas.microsoft.com/office/drawing/2014/main" id="{C7F28D52-2A5F-4D23-81AE-7CB8B591C7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1664" y="0"/>
            <a:ext cx="9948672" cy="6858000"/>
          </a:xfrm>
          <a:custGeom>
            <a:avLst/>
            <a:gdLst>
              <a:gd name="connsiteX0" fmla="*/ 1595771 w 9963150"/>
              <a:gd name="connsiteY0" fmla="*/ 0 h 6858000"/>
              <a:gd name="connsiteX1" fmla="*/ 8367379 w 9963150"/>
              <a:gd name="connsiteY1" fmla="*/ 0 h 6858000"/>
              <a:gd name="connsiteX2" fmla="*/ 8504080 w 9963150"/>
              <a:gd name="connsiteY2" fmla="*/ 130333 h 6858000"/>
              <a:gd name="connsiteX3" fmla="*/ 9963150 w 9963150"/>
              <a:gd name="connsiteY3" fmla="*/ 3652838 h 6858000"/>
              <a:gd name="connsiteX4" fmla="*/ 8825600 w 9963150"/>
              <a:gd name="connsiteY4" fmla="*/ 6821583 h 6858000"/>
              <a:gd name="connsiteX5" fmla="*/ 8794055 w 9963150"/>
              <a:gd name="connsiteY5" fmla="*/ 6858000 h 6858000"/>
              <a:gd name="connsiteX6" fmla="*/ 1169096 w 9963150"/>
              <a:gd name="connsiteY6" fmla="*/ 6858000 h 6858000"/>
              <a:gd name="connsiteX7" fmla="*/ 1137550 w 9963150"/>
              <a:gd name="connsiteY7" fmla="*/ 6821583 h 6858000"/>
              <a:gd name="connsiteX8" fmla="*/ 0 w 9963150"/>
              <a:gd name="connsiteY8" fmla="*/ 3652838 h 6858000"/>
              <a:gd name="connsiteX9" fmla="*/ 1459070 w 9963150"/>
              <a:gd name="connsiteY9" fmla="*/ 1303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63150" h="6858000">
                <a:moveTo>
                  <a:pt x="1595771" y="0"/>
                </a:moveTo>
                <a:lnTo>
                  <a:pt x="8367379" y="0"/>
                </a:lnTo>
                <a:lnTo>
                  <a:pt x="8504080" y="130333"/>
                </a:lnTo>
                <a:cubicBezTo>
                  <a:pt x="9405568" y="1031820"/>
                  <a:pt x="9963150" y="2277214"/>
                  <a:pt x="9963150" y="3652838"/>
                </a:cubicBezTo>
                <a:cubicBezTo>
                  <a:pt x="9963150" y="4856509"/>
                  <a:pt x="9536251" y="5960473"/>
                  <a:pt x="8825600" y="6821583"/>
                </a:cubicBezTo>
                <a:lnTo>
                  <a:pt x="8794055" y="6858000"/>
                </a:lnTo>
                <a:lnTo>
                  <a:pt x="1169096" y="6858000"/>
                </a:lnTo>
                <a:lnTo>
                  <a:pt x="1137550" y="6821583"/>
                </a:lnTo>
                <a:cubicBezTo>
                  <a:pt x="426899" y="5960473"/>
                  <a:pt x="0" y="4856509"/>
                  <a:pt x="0" y="3652838"/>
                </a:cubicBezTo>
                <a:cubicBezTo>
                  <a:pt x="0" y="2277214"/>
                  <a:pt x="557582" y="1031820"/>
                  <a:pt x="1459070" y="130333"/>
                </a:cubicBez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E2A1CE09-0B55-4E3A-9769-9195289365DE}"/>
              </a:ext>
            </a:extLst>
          </p:cNvPr>
          <p:cNvSpPr>
            <a:spLocks noGrp="1"/>
          </p:cNvSpPr>
          <p:nvPr>
            <p:ph type="title"/>
          </p:nvPr>
        </p:nvSpPr>
        <p:spPr>
          <a:xfrm>
            <a:off x="1524003" y="1999615"/>
            <a:ext cx="9144000" cy="2764028"/>
          </a:xfrm>
        </p:spPr>
        <p:txBody>
          <a:bodyPr vert="horz" lIns="91440" tIns="45720" rIns="91440" bIns="45720" rtlCol="0" anchor="ctr">
            <a:normAutofit/>
          </a:bodyPr>
          <a:lstStyle/>
          <a:p>
            <a:pPr algn="ctr"/>
            <a:r>
              <a:rPr lang="en-US" sz="4500" u="sng" kern="1200" dirty="0">
                <a:latin typeface="+mj-lt"/>
                <a:ea typeface="+mj-ea"/>
                <a:cs typeface="+mj-cs"/>
              </a:rPr>
              <a:t> Wave Skills </a:t>
            </a:r>
            <a:br>
              <a:rPr lang="en-US" sz="4500" u="sng" kern="1200" dirty="0"/>
            </a:br>
            <a:r>
              <a:rPr lang="en-US" sz="4500" u="sng" kern="1200" dirty="0">
                <a:latin typeface="+mj-lt"/>
                <a:ea typeface="+mj-ea"/>
                <a:cs typeface="+mj-cs"/>
              </a:rPr>
              <a:t>(Lesson 21)</a:t>
            </a:r>
            <a:r>
              <a:rPr lang="en-US" sz="4500" kern="1200" dirty="0">
                <a:latin typeface="+mj-lt"/>
                <a:ea typeface="+mj-ea"/>
                <a:cs typeface="+mj-cs"/>
              </a:rPr>
              <a:t> </a:t>
            </a:r>
            <a:br>
              <a:rPr lang="en-US" sz="4500" kern="1200" dirty="0"/>
            </a:br>
            <a:br>
              <a:rPr lang="en-US" sz="4500" kern="1200" dirty="0"/>
            </a:br>
            <a:r>
              <a:rPr lang="en-US" sz="4500" b="1" kern="1200" dirty="0">
                <a:latin typeface="+mj-lt"/>
                <a:ea typeface="+mj-ea"/>
                <a:cs typeface="+mj-cs"/>
              </a:rPr>
              <a:t>Mrs. </a:t>
            </a:r>
            <a:r>
              <a:rPr lang="en-US" sz="4500" b="1" kern="1200" dirty="0" err="1">
                <a:latin typeface="+mj-lt"/>
                <a:ea typeface="+mj-ea"/>
                <a:cs typeface="+mj-cs"/>
              </a:rPr>
              <a:t>Rigaglia</a:t>
            </a:r>
            <a:endParaRPr lang="en-US" sz="4500" b="1" kern="1200" dirty="0" err="1">
              <a:latin typeface="+mj-lt"/>
              <a:cs typeface="Calibri Light"/>
            </a:endParaRPr>
          </a:p>
        </p:txBody>
      </p:sp>
      <p:sp>
        <p:nvSpPr>
          <p:cNvPr id="13" name="Rectangle 12">
            <a:extLst>
              <a:ext uri="{FF2B5EF4-FFF2-40B4-BE49-F238E27FC236}">
                <a16:creationId xmlns:a16="http://schemas.microsoft.com/office/drawing/2014/main" id="{3629484E-3792-4B3D-89AD-7C8A1ED0E0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18560" y="5524786"/>
            <a:ext cx="4754880" cy="2743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969322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A6F1672-275C-4437-BFE6-4D34D2AF654D}"/>
              </a:ext>
            </a:extLst>
          </p:cNvPr>
          <p:cNvSpPr>
            <a:spLocks noGrp="1"/>
          </p:cNvSpPr>
          <p:nvPr>
            <p:ph type="title"/>
          </p:nvPr>
        </p:nvSpPr>
        <p:spPr>
          <a:xfrm>
            <a:off x="838200" y="365125"/>
            <a:ext cx="10515600" cy="1325563"/>
          </a:xfrm>
        </p:spPr>
        <p:txBody>
          <a:bodyPr>
            <a:normAutofit/>
          </a:bodyPr>
          <a:lstStyle/>
          <a:p>
            <a:pPr>
              <a:spcBef>
                <a:spcPts val="1000"/>
              </a:spcBef>
            </a:pPr>
            <a:br>
              <a:rPr lang="en-US" sz="2600" b="1" u="sng" dirty="0">
                <a:ea typeface="+mj-lt"/>
                <a:cs typeface="+mj-lt"/>
              </a:rPr>
            </a:br>
            <a:r>
              <a:rPr lang="en-US" sz="2600" b="1" u="sng" dirty="0">
                <a:ea typeface="+mj-lt"/>
                <a:cs typeface="+mj-lt"/>
              </a:rPr>
              <a:t>Week 7: Wave Skill</a:t>
            </a:r>
            <a:r>
              <a:rPr lang="en-US" sz="2600" dirty="0">
                <a:ea typeface="+mj-lt"/>
                <a:cs typeface="+mj-lt"/>
              </a:rPr>
              <a:t> (Lesson 21)</a:t>
            </a:r>
            <a:br>
              <a:rPr lang="en-US" sz="2600" dirty="0">
                <a:ea typeface="+mj-lt"/>
                <a:cs typeface="+mj-lt"/>
              </a:rPr>
            </a:br>
            <a:endParaRPr lang="en-US" sz="2600">
              <a:cs typeface="Calibri Light"/>
            </a:endParaRPr>
          </a:p>
          <a:p>
            <a:pPr marL="285750" indent="-285750">
              <a:spcBef>
                <a:spcPts val="1000"/>
              </a:spcBef>
              <a:buFont typeface="Arial"/>
              <a:buChar char="•"/>
            </a:pPr>
            <a:endParaRPr lang="en-US" sz="2600">
              <a:cs typeface="Calibri Light"/>
            </a:endParaRPr>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FB97DC6E-3D28-4B0E-9E0E-4971EEE3B03A}"/>
              </a:ext>
            </a:extLst>
          </p:cNvPr>
          <p:cNvSpPr>
            <a:spLocks noGrp="1"/>
          </p:cNvSpPr>
          <p:nvPr>
            <p:ph idx="1"/>
          </p:nvPr>
        </p:nvSpPr>
        <p:spPr>
          <a:xfrm>
            <a:off x="838200" y="1929384"/>
            <a:ext cx="10515600" cy="4251960"/>
          </a:xfrm>
        </p:spPr>
        <p:txBody>
          <a:bodyPr vert="horz" lIns="91440" tIns="45720" rIns="91440" bIns="45720" rtlCol="0">
            <a:normAutofit/>
          </a:bodyPr>
          <a:lstStyle/>
          <a:p>
            <a:r>
              <a:rPr lang="en-US" sz="2200">
                <a:cs typeface="Calibri"/>
              </a:rPr>
              <a:t>Mindfulness Exercise (5 minutes)</a:t>
            </a:r>
          </a:p>
          <a:p>
            <a:pPr lvl="1"/>
            <a:r>
              <a:rPr lang="en-US" sz="2200">
                <a:cs typeface="Calibri"/>
              </a:rPr>
              <a:t>Observe your action urge- for example thinking if you have an itch that you have to scratch it.</a:t>
            </a:r>
          </a:p>
          <a:p>
            <a:pPr lvl="1"/>
            <a:r>
              <a:rPr lang="en-US" sz="2200">
                <a:cs typeface="Calibri"/>
              </a:rPr>
              <a:t>Noticing thoughts/behaviors without acting on it.</a:t>
            </a:r>
          </a:p>
          <a:p>
            <a:pPr lvl="1"/>
            <a:r>
              <a:rPr lang="en-US" sz="2200">
                <a:cs typeface="Calibri"/>
              </a:rPr>
              <a:t>When I say, "one" that’s the sign to sit in the mindful awake position.</a:t>
            </a:r>
          </a:p>
          <a:p>
            <a:pPr lvl="1"/>
            <a:r>
              <a:rPr lang="en-US" sz="2200">
                <a:cs typeface="Calibri"/>
              </a:rPr>
              <a:t>If you notice your urge other than blinking or swallowing notice your urge without acting on it.  When I say, "two" that’s the sign to take your deep breath.  </a:t>
            </a:r>
          </a:p>
          <a:p>
            <a:pPr lvl="1"/>
            <a:r>
              <a:rPr lang="en-US" sz="2200">
                <a:cs typeface="Calibri"/>
              </a:rPr>
              <a:t>When I say, "three" begin practicing noticing your urges.  Then I'll say, "Stop" to end.</a:t>
            </a:r>
          </a:p>
          <a:p>
            <a:pPr lvl="1"/>
            <a:r>
              <a:rPr lang="en-US" sz="2200">
                <a:cs typeface="Calibri"/>
              </a:rPr>
              <a:t>Now let's practice for 2 minutes</a:t>
            </a:r>
          </a:p>
          <a:p>
            <a:pPr lvl="1"/>
            <a:r>
              <a:rPr lang="en-US" sz="2200" b="1" u="sng">
                <a:cs typeface="Calibri"/>
              </a:rPr>
              <a:t>Share observations from class</a:t>
            </a:r>
          </a:p>
          <a:p>
            <a:pPr lvl="1"/>
            <a:endParaRPr lang="en-US" sz="2200">
              <a:cs typeface="Calibri"/>
            </a:endParaRPr>
          </a:p>
          <a:p>
            <a:endParaRPr lang="en-US" sz="2200">
              <a:cs typeface="Calibri"/>
            </a:endParaRPr>
          </a:p>
        </p:txBody>
      </p:sp>
    </p:spTree>
    <p:extLst>
      <p:ext uri="{BB962C8B-B14F-4D97-AF65-F5344CB8AC3E}">
        <p14:creationId xmlns:p14="http://schemas.microsoft.com/office/powerpoint/2010/main" val="24109838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4323DD-3808-4460-A7C0-12A64BD2DB7C}"/>
              </a:ext>
            </a:extLst>
          </p:cNvPr>
          <p:cNvSpPr>
            <a:spLocks noGrp="1"/>
          </p:cNvSpPr>
          <p:nvPr>
            <p:ph type="title"/>
          </p:nvPr>
        </p:nvSpPr>
        <p:spPr>
          <a:xfrm>
            <a:off x="648929" y="629266"/>
            <a:ext cx="3505495" cy="907946"/>
          </a:xfrm>
        </p:spPr>
        <p:txBody>
          <a:bodyPr>
            <a:normAutofit/>
          </a:bodyPr>
          <a:lstStyle/>
          <a:p>
            <a:r>
              <a:rPr lang="en-US">
                <a:cs typeface="Calibri Light"/>
              </a:rPr>
              <a:t>Main Ideas:</a:t>
            </a:r>
            <a:endParaRPr lang="en-US"/>
          </a:p>
        </p:txBody>
      </p:sp>
      <p:sp>
        <p:nvSpPr>
          <p:cNvPr id="3" name="Content Placeholder 2">
            <a:extLst>
              <a:ext uri="{FF2B5EF4-FFF2-40B4-BE49-F238E27FC236}">
                <a16:creationId xmlns:a16="http://schemas.microsoft.com/office/drawing/2014/main" id="{4AD08926-A165-4472-A833-99944BF59F15}"/>
              </a:ext>
            </a:extLst>
          </p:cNvPr>
          <p:cNvSpPr>
            <a:spLocks noGrp="1"/>
          </p:cNvSpPr>
          <p:nvPr>
            <p:ph idx="1"/>
          </p:nvPr>
        </p:nvSpPr>
        <p:spPr>
          <a:xfrm>
            <a:off x="648931" y="1533525"/>
            <a:ext cx="3505494" cy="4690294"/>
          </a:xfrm>
        </p:spPr>
        <p:txBody>
          <a:bodyPr vert="horz" lIns="91440" tIns="45720" rIns="91440" bIns="45720" rtlCol="0" anchor="t">
            <a:normAutofit/>
          </a:bodyPr>
          <a:lstStyle/>
          <a:p>
            <a:r>
              <a:rPr lang="en-US" sz="1800" dirty="0">
                <a:cs typeface="Calibri"/>
              </a:rPr>
              <a:t>Allow selves to experience emotions like a wave being mindful of how they begin, build to a peak and go down, without trying to control them</a:t>
            </a:r>
          </a:p>
          <a:p>
            <a:r>
              <a:rPr lang="en-US" sz="1800" dirty="0">
                <a:cs typeface="Calibri"/>
              </a:rPr>
              <a:t> Why should we also pay attention to our emotions rather than push them away? </a:t>
            </a:r>
          </a:p>
          <a:p>
            <a:r>
              <a:rPr lang="en-US" sz="1800" dirty="0">
                <a:cs typeface="Calibri"/>
              </a:rPr>
              <a:t>It is important to tolerate emotions. The focus is on how to tolerate and experience emotions by focusing on them. A moderate amount of anxiety for example can be beneficial in motivating us  and increase tolerance of emotion.</a:t>
            </a:r>
            <a:endParaRPr lang="en-US"/>
          </a:p>
        </p:txBody>
      </p:sp>
      <p:sp>
        <p:nvSpPr>
          <p:cNvPr id="9" name="Rectangle 8">
            <a:extLst>
              <a:ext uri="{FF2B5EF4-FFF2-40B4-BE49-F238E27FC236}">
                <a16:creationId xmlns:a16="http://schemas.microsoft.com/office/drawing/2014/main" id="{5E39A796-BE83-48B1-B33F-35C4A32AAB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39056" y="0"/>
            <a:ext cx="7552944"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ounded Rectangle 9">
            <a:extLst>
              <a:ext uri="{FF2B5EF4-FFF2-40B4-BE49-F238E27FC236}">
                <a16:creationId xmlns:a16="http://schemas.microsoft.com/office/drawing/2014/main" id="{72F84B47-E267-4194-8194-831DB7B554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23688" y="557784"/>
            <a:ext cx="6584098" cy="5739187"/>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4">
            <a:extLst>
              <a:ext uri="{FF2B5EF4-FFF2-40B4-BE49-F238E27FC236}">
                <a16:creationId xmlns:a16="http://schemas.microsoft.com/office/drawing/2014/main" id="{2917EF87-F56B-44C0-9DB1-A9D31FAC10E6}"/>
              </a:ext>
            </a:extLst>
          </p:cNvPr>
          <p:cNvPicPr>
            <a:picLocks noChangeAspect="1"/>
          </p:cNvPicPr>
          <p:nvPr/>
        </p:nvPicPr>
        <p:blipFill>
          <a:blip r:embed="rId3"/>
          <a:stretch>
            <a:fillRect/>
          </a:stretch>
        </p:blipFill>
        <p:spPr>
          <a:xfrm>
            <a:off x="5405862" y="1170128"/>
            <a:ext cx="6019331" cy="4514498"/>
          </a:xfrm>
          <a:prstGeom prst="rect">
            <a:avLst/>
          </a:prstGeom>
          <a:effectLst/>
        </p:spPr>
      </p:pic>
    </p:spTree>
    <p:extLst>
      <p:ext uri="{BB962C8B-B14F-4D97-AF65-F5344CB8AC3E}">
        <p14:creationId xmlns:p14="http://schemas.microsoft.com/office/powerpoint/2010/main" val="3358167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A screenshot of a cell phone&#10;&#10;Description generated with very high confidence">
            <a:extLst>
              <a:ext uri="{FF2B5EF4-FFF2-40B4-BE49-F238E27FC236}">
                <a16:creationId xmlns:a16="http://schemas.microsoft.com/office/drawing/2014/main" id="{8323834D-B587-43B3-BFF4-DBB16458C8D6}"/>
              </a:ext>
            </a:extLst>
          </p:cNvPr>
          <p:cNvPicPr>
            <a:picLocks noGrp="1" noChangeAspect="1"/>
          </p:cNvPicPr>
          <p:nvPr>
            <p:ph idx="1"/>
          </p:nvPr>
        </p:nvPicPr>
        <p:blipFill>
          <a:blip r:embed="rId3"/>
          <a:stretch>
            <a:fillRect/>
          </a:stretch>
        </p:blipFill>
        <p:spPr>
          <a:xfrm>
            <a:off x="1879852" y="760557"/>
            <a:ext cx="6299273" cy="5954713"/>
          </a:xfrm>
        </p:spPr>
      </p:pic>
      <p:sp>
        <p:nvSpPr>
          <p:cNvPr id="2" name="TextBox 1">
            <a:extLst>
              <a:ext uri="{FF2B5EF4-FFF2-40B4-BE49-F238E27FC236}">
                <a16:creationId xmlns:a16="http://schemas.microsoft.com/office/drawing/2014/main" id="{E8884496-A33A-41E2-932F-CA7C93DE39C5}"/>
              </a:ext>
            </a:extLst>
          </p:cNvPr>
          <p:cNvSpPr txBox="1"/>
          <p:nvPr/>
        </p:nvSpPr>
        <p:spPr>
          <a:xfrm>
            <a:off x="746166" y="488867"/>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cs typeface="Calibri"/>
              </a:rPr>
              <a:t>Review handout 21.1</a:t>
            </a:r>
          </a:p>
        </p:txBody>
      </p:sp>
      <p:sp>
        <p:nvSpPr>
          <p:cNvPr id="3" name="TextBox 2">
            <a:extLst>
              <a:ext uri="{FF2B5EF4-FFF2-40B4-BE49-F238E27FC236}">
                <a16:creationId xmlns:a16="http://schemas.microsoft.com/office/drawing/2014/main" id="{E2CD276C-F608-4115-A7C0-967FAD578939}"/>
              </a:ext>
            </a:extLst>
          </p:cNvPr>
          <p:cNvSpPr txBox="1"/>
          <p:nvPr/>
        </p:nvSpPr>
        <p:spPr>
          <a:xfrm>
            <a:off x="7570694" y="2326341"/>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800" dirty="0">
                <a:cs typeface="Calibri"/>
                <a:hlinkClick r:id="rId4"/>
              </a:rPr>
              <a:t>Video</a:t>
            </a:r>
            <a:endParaRPr lang="en-US" sz="2800">
              <a:cs typeface="Calibri"/>
            </a:endParaRPr>
          </a:p>
        </p:txBody>
      </p:sp>
    </p:spTree>
    <p:extLst>
      <p:ext uri="{BB962C8B-B14F-4D97-AF65-F5344CB8AC3E}">
        <p14:creationId xmlns:p14="http://schemas.microsoft.com/office/powerpoint/2010/main" val="27077159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A close up of a logo&#10;&#10;Description generated with very high confidence">
            <a:extLst>
              <a:ext uri="{FF2B5EF4-FFF2-40B4-BE49-F238E27FC236}">
                <a16:creationId xmlns:a16="http://schemas.microsoft.com/office/drawing/2014/main" id="{7539CBE5-48B6-405C-B620-59F097D268F8}"/>
              </a:ext>
            </a:extLst>
          </p:cNvPr>
          <p:cNvPicPr>
            <a:picLocks noGrp="1" noChangeAspect="1"/>
          </p:cNvPicPr>
          <p:nvPr>
            <p:ph idx="1"/>
          </p:nvPr>
        </p:nvPicPr>
        <p:blipFill>
          <a:blip r:embed="rId3"/>
          <a:stretch>
            <a:fillRect/>
          </a:stretch>
        </p:blipFill>
        <p:spPr>
          <a:xfrm>
            <a:off x="2192607" y="529236"/>
            <a:ext cx="7509903" cy="6043571"/>
          </a:xfrm>
        </p:spPr>
      </p:pic>
    </p:spTree>
    <p:extLst>
      <p:ext uri="{BB962C8B-B14F-4D97-AF65-F5344CB8AC3E}">
        <p14:creationId xmlns:p14="http://schemas.microsoft.com/office/powerpoint/2010/main" val="13212008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24F270-5D9D-4341-B2EE-60B88D6727BE}"/>
              </a:ext>
            </a:extLst>
          </p:cNvPr>
          <p:cNvSpPr>
            <a:spLocks noGrp="1"/>
          </p:cNvSpPr>
          <p:nvPr>
            <p:ph type="title"/>
          </p:nvPr>
        </p:nvSpPr>
        <p:spPr>
          <a:xfrm>
            <a:off x="838200" y="963877"/>
            <a:ext cx="3494362" cy="4930246"/>
          </a:xfrm>
        </p:spPr>
        <p:txBody>
          <a:bodyPr>
            <a:normAutofit/>
          </a:bodyPr>
          <a:lstStyle/>
          <a:p>
            <a:pPr algn="ctr"/>
            <a:r>
              <a:rPr lang="en-US" dirty="0">
                <a:solidFill>
                  <a:schemeClr val="accent1"/>
                </a:solidFill>
                <a:cs typeface="Calibri Light"/>
              </a:rPr>
              <a:t>Experience Emotions</a:t>
            </a:r>
          </a:p>
        </p:txBody>
      </p:sp>
      <p:sp>
        <p:nvSpPr>
          <p:cNvPr id="3" name="Content Placeholder 2">
            <a:extLst>
              <a:ext uri="{FF2B5EF4-FFF2-40B4-BE49-F238E27FC236}">
                <a16:creationId xmlns:a16="http://schemas.microsoft.com/office/drawing/2014/main" id="{D3C61AF8-E047-4723-816E-C516420AC19F}"/>
              </a:ext>
            </a:extLst>
          </p:cNvPr>
          <p:cNvSpPr>
            <a:spLocks noGrp="1"/>
          </p:cNvSpPr>
          <p:nvPr>
            <p:ph idx="1"/>
          </p:nvPr>
        </p:nvSpPr>
        <p:spPr>
          <a:xfrm>
            <a:off x="4976031" y="963877"/>
            <a:ext cx="6377769" cy="4930246"/>
          </a:xfrm>
        </p:spPr>
        <p:txBody>
          <a:bodyPr vert="horz" lIns="91440" tIns="45720" rIns="91440" bIns="45720" rtlCol="0" anchor="ctr">
            <a:normAutofit/>
          </a:bodyPr>
          <a:lstStyle/>
          <a:p>
            <a:r>
              <a:rPr lang="en-US" sz="2000">
                <a:cs typeface="Calibri"/>
              </a:rPr>
              <a:t>Have students read the first box of handout 21.1 and ask:</a:t>
            </a:r>
            <a:endParaRPr lang="en-US" sz="2000"/>
          </a:p>
          <a:p>
            <a:r>
              <a:rPr lang="en-US" sz="2000">
                <a:cs typeface="Calibri"/>
              </a:rPr>
              <a:t>Have you ever experienced an intense emotion and first reaction was to push it away or distract? (Gather answers)</a:t>
            </a:r>
          </a:p>
          <a:p>
            <a:r>
              <a:rPr lang="en-US" sz="2000">
                <a:cs typeface="Calibri"/>
              </a:rPr>
              <a:t>What happened when you tried to push it away? What is helpful in short-term? Long-term? (Gather answers)</a:t>
            </a:r>
          </a:p>
          <a:p>
            <a:r>
              <a:rPr lang="en-US" sz="2000">
                <a:cs typeface="Calibri"/>
              </a:rPr>
              <a:t>At times, its useful to distract from emotions but not ALL the time.</a:t>
            </a:r>
          </a:p>
          <a:p>
            <a:r>
              <a:rPr lang="en-US" sz="2000">
                <a:cs typeface="Calibri"/>
              </a:rPr>
              <a:t>Think of emotions like waves, let them flow. You will find most of the time these emotions are manageable. The key is to allow yourself to experience them when appropriate (ex: taking test and breakup)</a:t>
            </a:r>
          </a:p>
        </p:txBody>
      </p:sp>
    </p:spTree>
    <p:extLst>
      <p:ext uri="{BB962C8B-B14F-4D97-AF65-F5344CB8AC3E}">
        <p14:creationId xmlns:p14="http://schemas.microsoft.com/office/powerpoint/2010/main" val="18209907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A6D37EE4-EA1B-46EE-A54B-5233C63C96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F26AA48-E344-40A9-BB5C-A64D59ADC38B}"/>
              </a:ext>
            </a:extLst>
          </p:cNvPr>
          <p:cNvSpPr>
            <a:spLocks noGrp="1"/>
          </p:cNvSpPr>
          <p:nvPr>
            <p:ph type="title"/>
          </p:nvPr>
        </p:nvSpPr>
        <p:spPr>
          <a:xfrm>
            <a:off x="572493" y="238539"/>
            <a:ext cx="11018520" cy="1434415"/>
          </a:xfrm>
        </p:spPr>
        <p:txBody>
          <a:bodyPr anchor="b">
            <a:normAutofit/>
          </a:bodyPr>
          <a:lstStyle/>
          <a:p>
            <a:r>
              <a:rPr lang="en-US" sz="5400">
                <a:cs typeface="Calibri Light"/>
              </a:rPr>
              <a:t>Handout 21.1</a:t>
            </a:r>
            <a:endParaRPr lang="en-US" sz="5400"/>
          </a:p>
        </p:txBody>
      </p:sp>
      <p:sp>
        <p:nvSpPr>
          <p:cNvPr id="23" name="sketch line">
            <a:extLst>
              <a:ext uri="{FF2B5EF4-FFF2-40B4-BE49-F238E27FC236}">
                <a16:creationId xmlns:a16="http://schemas.microsoft.com/office/drawing/2014/main" id="{927D5270-6648-4CC1-8F78-48BE299CAC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767709"/>
            <a:ext cx="10972800" cy="18288"/>
          </a:xfrm>
          <a:custGeom>
            <a:avLst/>
            <a:gdLst>
              <a:gd name="connsiteX0" fmla="*/ 0 w 10972800"/>
              <a:gd name="connsiteY0" fmla="*/ 0 h 18288"/>
              <a:gd name="connsiteX1" fmla="*/ 356616 w 10972800"/>
              <a:gd name="connsiteY1" fmla="*/ 0 h 18288"/>
              <a:gd name="connsiteX2" fmla="*/ 1042416 w 10972800"/>
              <a:gd name="connsiteY2" fmla="*/ 0 h 18288"/>
              <a:gd name="connsiteX3" fmla="*/ 1947672 w 10972800"/>
              <a:gd name="connsiteY3" fmla="*/ 0 h 18288"/>
              <a:gd name="connsiteX4" fmla="*/ 2633472 w 10972800"/>
              <a:gd name="connsiteY4" fmla="*/ 0 h 18288"/>
              <a:gd name="connsiteX5" fmla="*/ 2990088 w 10972800"/>
              <a:gd name="connsiteY5" fmla="*/ 0 h 18288"/>
              <a:gd name="connsiteX6" fmla="*/ 3456432 w 10972800"/>
              <a:gd name="connsiteY6" fmla="*/ 0 h 18288"/>
              <a:gd name="connsiteX7" fmla="*/ 4361688 w 10972800"/>
              <a:gd name="connsiteY7" fmla="*/ 0 h 18288"/>
              <a:gd name="connsiteX8" fmla="*/ 5266944 w 10972800"/>
              <a:gd name="connsiteY8" fmla="*/ 0 h 18288"/>
              <a:gd name="connsiteX9" fmla="*/ 6172200 w 10972800"/>
              <a:gd name="connsiteY9" fmla="*/ 0 h 18288"/>
              <a:gd name="connsiteX10" fmla="*/ 6528816 w 10972800"/>
              <a:gd name="connsiteY10" fmla="*/ 0 h 18288"/>
              <a:gd name="connsiteX11" fmla="*/ 7214616 w 10972800"/>
              <a:gd name="connsiteY11" fmla="*/ 0 h 18288"/>
              <a:gd name="connsiteX12" fmla="*/ 7790688 w 10972800"/>
              <a:gd name="connsiteY12" fmla="*/ 0 h 18288"/>
              <a:gd name="connsiteX13" fmla="*/ 8147304 w 10972800"/>
              <a:gd name="connsiteY13" fmla="*/ 0 h 18288"/>
              <a:gd name="connsiteX14" fmla="*/ 9052560 w 10972800"/>
              <a:gd name="connsiteY14" fmla="*/ 0 h 18288"/>
              <a:gd name="connsiteX15" fmla="*/ 9409176 w 10972800"/>
              <a:gd name="connsiteY15" fmla="*/ 0 h 18288"/>
              <a:gd name="connsiteX16" fmla="*/ 9765792 w 10972800"/>
              <a:gd name="connsiteY16" fmla="*/ 0 h 18288"/>
              <a:gd name="connsiteX17" fmla="*/ 10341864 w 10972800"/>
              <a:gd name="connsiteY17" fmla="*/ 0 h 18288"/>
              <a:gd name="connsiteX18" fmla="*/ 10972800 w 10972800"/>
              <a:gd name="connsiteY18" fmla="*/ 0 h 18288"/>
              <a:gd name="connsiteX19" fmla="*/ 10972800 w 10972800"/>
              <a:gd name="connsiteY19" fmla="*/ 18288 h 18288"/>
              <a:gd name="connsiteX20" fmla="*/ 10177272 w 10972800"/>
              <a:gd name="connsiteY20" fmla="*/ 18288 h 18288"/>
              <a:gd name="connsiteX21" fmla="*/ 9820656 w 10972800"/>
              <a:gd name="connsiteY21" fmla="*/ 18288 h 18288"/>
              <a:gd name="connsiteX22" fmla="*/ 9464040 w 10972800"/>
              <a:gd name="connsiteY22" fmla="*/ 18288 h 18288"/>
              <a:gd name="connsiteX23" fmla="*/ 8778240 w 10972800"/>
              <a:gd name="connsiteY23" fmla="*/ 18288 h 18288"/>
              <a:gd name="connsiteX24" fmla="*/ 8421624 w 10972800"/>
              <a:gd name="connsiteY24" fmla="*/ 18288 h 18288"/>
              <a:gd name="connsiteX25" fmla="*/ 7735824 w 10972800"/>
              <a:gd name="connsiteY25" fmla="*/ 18288 h 18288"/>
              <a:gd name="connsiteX26" fmla="*/ 6940296 w 10972800"/>
              <a:gd name="connsiteY26" fmla="*/ 18288 h 18288"/>
              <a:gd name="connsiteX27" fmla="*/ 6254496 w 10972800"/>
              <a:gd name="connsiteY27" fmla="*/ 18288 h 18288"/>
              <a:gd name="connsiteX28" fmla="*/ 5458968 w 10972800"/>
              <a:gd name="connsiteY28" fmla="*/ 18288 h 18288"/>
              <a:gd name="connsiteX29" fmla="*/ 4663440 w 10972800"/>
              <a:gd name="connsiteY29" fmla="*/ 18288 h 18288"/>
              <a:gd name="connsiteX30" fmla="*/ 4306824 w 10972800"/>
              <a:gd name="connsiteY30" fmla="*/ 18288 h 18288"/>
              <a:gd name="connsiteX31" fmla="*/ 3840480 w 10972800"/>
              <a:gd name="connsiteY31" fmla="*/ 18288 h 18288"/>
              <a:gd name="connsiteX32" fmla="*/ 3264408 w 10972800"/>
              <a:gd name="connsiteY32" fmla="*/ 18288 h 18288"/>
              <a:gd name="connsiteX33" fmla="*/ 2578608 w 10972800"/>
              <a:gd name="connsiteY33" fmla="*/ 18288 h 18288"/>
              <a:gd name="connsiteX34" fmla="*/ 1673352 w 10972800"/>
              <a:gd name="connsiteY34" fmla="*/ 18288 h 18288"/>
              <a:gd name="connsiteX35" fmla="*/ 877824 w 10972800"/>
              <a:gd name="connsiteY35" fmla="*/ 18288 h 18288"/>
              <a:gd name="connsiteX36" fmla="*/ 0 w 10972800"/>
              <a:gd name="connsiteY36" fmla="*/ 18288 h 18288"/>
              <a:gd name="connsiteX37" fmla="*/ 0 w 10972800"/>
              <a:gd name="connsiteY3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4" descr="A picture containing diagram&#10;&#10;Description automatically generated">
            <a:extLst>
              <a:ext uri="{FF2B5EF4-FFF2-40B4-BE49-F238E27FC236}">
                <a16:creationId xmlns:a16="http://schemas.microsoft.com/office/drawing/2014/main" id="{5D1A777B-F620-4489-A436-A9399D8F22F3}"/>
              </a:ext>
            </a:extLst>
          </p:cNvPr>
          <p:cNvPicPr>
            <a:picLocks noChangeAspect="1"/>
          </p:cNvPicPr>
          <p:nvPr/>
        </p:nvPicPr>
        <p:blipFill rotWithShape="1">
          <a:blip r:embed="rId3"/>
          <a:srcRect r="-1" b="4517"/>
          <a:stretch/>
        </p:blipFill>
        <p:spPr>
          <a:xfrm>
            <a:off x="572492" y="2002056"/>
            <a:ext cx="3943849" cy="4184060"/>
          </a:xfrm>
          <a:custGeom>
            <a:avLst/>
            <a:gdLst/>
            <a:ahLst/>
            <a:cxnLst/>
            <a:rect l="l" t="t" r="r" b="b"/>
            <a:pathLst>
              <a:path w="3807743" h="6307845">
                <a:moveTo>
                  <a:pt x="723201" y="386"/>
                </a:moveTo>
                <a:cubicBezTo>
                  <a:pt x="853884" y="-4204"/>
                  <a:pt x="1013493" y="33912"/>
                  <a:pt x="1176100" y="22622"/>
                </a:cubicBezTo>
                <a:cubicBezTo>
                  <a:pt x="1230302" y="18859"/>
                  <a:pt x="1281736" y="20622"/>
                  <a:pt x="1331852" y="24473"/>
                </a:cubicBezTo>
                <a:lnTo>
                  <a:pt x="1439547" y="34944"/>
                </a:lnTo>
                <a:lnTo>
                  <a:pt x="1484197" y="36226"/>
                </a:lnTo>
                <a:cubicBezTo>
                  <a:pt x="1535166" y="35421"/>
                  <a:pt x="1586369" y="31625"/>
                  <a:pt x="1636625" y="22622"/>
                </a:cubicBezTo>
                <a:cubicBezTo>
                  <a:pt x="1686882" y="13619"/>
                  <a:pt x="1729837" y="10653"/>
                  <a:pt x="1768740" y="10885"/>
                </a:cubicBezTo>
                <a:lnTo>
                  <a:pt x="1829538" y="15086"/>
                </a:lnTo>
                <a:lnTo>
                  <a:pt x="1869968" y="7996"/>
                </a:lnTo>
                <a:cubicBezTo>
                  <a:pt x="1953577" y="-31"/>
                  <a:pt x="2036989" y="9808"/>
                  <a:pt x="2112925" y="20118"/>
                </a:cubicBezTo>
                <a:lnTo>
                  <a:pt x="2119331" y="20977"/>
                </a:lnTo>
                <a:lnTo>
                  <a:pt x="2221855" y="13374"/>
                </a:lnTo>
                <a:cubicBezTo>
                  <a:pt x="2261207" y="12845"/>
                  <a:pt x="2298379" y="14359"/>
                  <a:pt x="2333484" y="16393"/>
                </a:cubicBezTo>
                <a:lnTo>
                  <a:pt x="2372613" y="18812"/>
                </a:lnTo>
                <a:lnTo>
                  <a:pt x="2404945" y="9387"/>
                </a:lnTo>
                <a:cubicBezTo>
                  <a:pt x="2452532" y="1754"/>
                  <a:pt x="2506192" y="9333"/>
                  <a:pt x="2561622" y="17814"/>
                </a:cubicBezTo>
                <a:lnTo>
                  <a:pt x="2583950" y="20591"/>
                </a:lnTo>
                <a:lnTo>
                  <a:pt x="2643527" y="20319"/>
                </a:lnTo>
                <a:cubicBezTo>
                  <a:pt x="2669677" y="20426"/>
                  <a:pt x="2697963" y="20717"/>
                  <a:pt x="2727392" y="21103"/>
                </a:cubicBezTo>
                <a:lnTo>
                  <a:pt x="2786908" y="21989"/>
                </a:lnTo>
                <a:lnTo>
                  <a:pt x="2846459" y="13267"/>
                </a:lnTo>
                <a:cubicBezTo>
                  <a:pt x="2896401" y="10176"/>
                  <a:pt x="2960607" y="12733"/>
                  <a:pt x="3036361" y="17072"/>
                </a:cubicBezTo>
                <a:lnTo>
                  <a:pt x="3129100" y="22671"/>
                </a:lnTo>
                <a:lnTo>
                  <a:pt x="3130653" y="22622"/>
                </a:lnTo>
                <a:cubicBezTo>
                  <a:pt x="3178874" y="19804"/>
                  <a:pt x="3260845" y="26231"/>
                  <a:pt x="3352422" y="32691"/>
                </a:cubicBezTo>
                <a:lnTo>
                  <a:pt x="3362608" y="33356"/>
                </a:lnTo>
                <a:lnTo>
                  <a:pt x="3446036" y="35579"/>
                </a:lnTo>
                <a:cubicBezTo>
                  <a:pt x="3550323" y="36566"/>
                  <a:pt x="3662083" y="33535"/>
                  <a:pt x="3778601" y="22622"/>
                </a:cubicBezTo>
                <a:cubicBezTo>
                  <a:pt x="3793981" y="243672"/>
                  <a:pt x="3764152" y="318695"/>
                  <a:pt x="3778601" y="467157"/>
                </a:cubicBezTo>
                <a:cubicBezTo>
                  <a:pt x="3790077" y="557563"/>
                  <a:pt x="3783697" y="684218"/>
                  <a:pt x="3777639" y="811856"/>
                </a:cubicBezTo>
                <a:lnTo>
                  <a:pt x="3773760" y="922625"/>
                </a:lnTo>
                <a:lnTo>
                  <a:pt x="3778601" y="974384"/>
                </a:lnTo>
                <a:cubicBezTo>
                  <a:pt x="3785784" y="1003717"/>
                  <a:pt x="3785160" y="1041120"/>
                  <a:pt x="3781239" y="1085904"/>
                </a:cubicBezTo>
                <a:lnTo>
                  <a:pt x="3776107" y="1132519"/>
                </a:lnTo>
                <a:lnTo>
                  <a:pt x="3778601" y="1162456"/>
                </a:lnTo>
                <a:cubicBezTo>
                  <a:pt x="3791360" y="1256797"/>
                  <a:pt x="3774958" y="1367020"/>
                  <a:pt x="3763568" y="1469787"/>
                </a:cubicBezTo>
                <a:lnTo>
                  <a:pt x="3758806" y="1520515"/>
                </a:lnTo>
                <a:lnTo>
                  <a:pt x="3760417" y="1549437"/>
                </a:lnTo>
                <a:cubicBezTo>
                  <a:pt x="3764298" y="1588133"/>
                  <a:pt x="3770171" y="1628243"/>
                  <a:pt x="3778601" y="1669683"/>
                </a:cubicBezTo>
                <a:cubicBezTo>
                  <a:pt x="3846039" y="2001203"/>
                  <a:pt x="3774784" y="2142285"/>
                  <a:pt x="3778601" y="2364982"/>
                </a:cubicBezTo>
                <a:lnTo>
                  <a:pt x="3776565" y="2406088"/>
                </a:lnTo>
                <a:lnTo>
                  <a:pt x="3778601" y="2427673"/>
                </a:lnTo>
                <a:cubicBezTo>
                  <a:pt x="3821357" y="2695960"/>
                  <a:pt x="3735684" y="2699438"/>
                  <a:pt x="3778601" y="2809517"/>
                </a:cubicBezTo>
                <a:cubicBezTo>
                  <a:pt x="3789330" y="2837037"/>
                  <a:pt x="3791666" y="2872927"/>
                  <a:pt x="3789892" y="2914654"/>
                </a:cubicBezTo>
                <a:lnTo>
                  <a:pt x="3784971" y="2966248"/>
                </a:lnTo>
                <a:lnTo>
                  <a:pt x="3796722" y="3024078"/>
                </a:lnTo>
                <a:cubicBezTo>
                  <a:pt x="3809238" y="3115139"/>
                  <a:pt x="3806232" y="3210898"/>
                  <a:pt x="3799338" y="3302850"/>
                </a:cubicBezTo>
                <a:lnTo>
                  <a:pt x="3787405" y="3438354"/>
                </a:lnTo>
                <a:lnTo>
                  <a:pt x="3790719" y="3460532"/>
                </a:lnTo>
                <a:cubicBezTo>
                  <a:pt x="3797323" y="3541872"/>
                  <a:pt x="3789007" y="3624193"/>
                  <a:pt x="3780361" y="3709762"/>
                </a:cubicBezTo>
                <a:lnTo>
                  <a:pt x="3780169" y="3712283"/>
                </a:lnTo>
                <a:lnTo>
                  <a:pt x="3781239" y="3768266"/>
                </a:lnTo>
                <a:cubicBezTo>
                  <a:pt x="3780994" y="3815588"/>
                  <a:pt x="3779902" y="3863939"/>
                  <a:pt x="3778794" y="3912511"/>
                </a:cubicBezTo>
                <a:lnTo>
                  <a:pt x="3776324" y="4054010"/>
                </a:lnTo>
                <a:lnTo>
                  <a:pt x="3778601" y="4074733"/>
                </a:lnTo>
                <a:cubicBezTo>
                  <a:pt x="3822365" y="4336760"/>
                  <a:pt x="3765189" y="4482586"/>
                  <a:pt x="3778601" y="4644650"/>
                </a:cubicBezTo>
                <a:cubicBezTo>
                  <a:pt x="3781954" y="4685166"/>
                  <a:pt x="3782850" y="4718916"/>
                  <a:pt x="3782504" y="4749344"/>
                </a:cubicBezTo>
                <a:lnTo>
                  <a:pt x="3780512" y="4796832"/>
                </a:lnTo>
                <a:lnTo>
                  <a:pt x="3786260" y="4877451"/>
                </a:lnTo>
                <a:cubicBezTo>
                  <a:pt x="3786165" y="4918212"/>
                  <a:pt x="3784020" y="4964155"/>
                  <a:pt x="3781623" y="5015963"/>
                </a:cubicBezTo>
                <a:lnTo>
                  <a:pt x="3779076" y="5087925"/>
                </a:lnTo>
                <a:lnTo>
                  <a:pt x="3779599" y="5155456"/>
                </a:lnTo>
                <a:lnTo>
                  <a:pt x="3775907" y="5219073"/>
                </a:lnTo>
                <a:lnTo>
                  <a:pt x="3778601" y="5402640"/>
                </a:lnTo>
                <a:cubicBezTo>
                  <a:pt x="3780494" y="5441637"/>
                  <a:pt x="3781680" y="5475146"/>
                  <a:pt x="3782335" y="5504141"/>
                </a:cubicBezTo>
                <a:lnTo>
                  <a:pt x="3782798" y="5566951"/>
                </a:lnTo>
                <a:lnTo>
                  <a:pt x="3786885" y="5599303"/>
                </a:lnTo>
                <a:cubicBezTo>
                  <a:pt x="3799534" y="5776838"/>
                  <a:pt x="3769350" y="6111156"/>
                  <a:pt x="3778601" y="6291711"/>
                </a:cubicBezTo>
                <a:cubicBezTo>
                  <a:pt x="3687392" y="6306733"/>
                  <a:pt x="3632350" y="6304889"/>
                  <a:pt x="3574752" y="6300212"/>
                </a:cubicBezTo>
                <a:lnTo>
                  <a:pt x="3545837" y="6297718"/>
                </a:lnTo>
                <a:lnTo>
                  <a:pt x="3527963" y="6296834"/>
                </a:lnTo>
                <a:cubicBezTo>
                  <a:pt x="3482151" y="6294419"/>
                  <a:pt x="3430025" y="6291672"/>
                  <a:pt x="3355561" y="6291711"/>
                </a:cubicBezTo>
                <a:cubicBezTo>
                  <a:pt x="3304843" y="6293555"/>
                  <a:pt x="3262749" y="6292377"/>
                  <a:pt x="3225711" y="6290098"/>
                </a:cubicBezTo>
                <a:lnTo>
                  <a:pt x="3218247" y="6289525"/>
                </a:lnTo>
                <a:lnTo>
                  <a:pt x="3198550" y="6289212"/>
                </a:lnTo>
                <a:cubicBezTo>
                  <a:pt x="3144315" y="6287803"/>
                  <a:pt x="3088976" y="6286105"/>
                  <a:pt x="3034921" y="6284968"/>
                </a:cubicBezTo>
                <a:lnTo>
                  <a:pt x="2973802" y="6284626"/>
                </a:lnTo>
                <a:lnTo>
                  <a:pt x="2932520" y="6291711"/>
                </a:lnTo>
                <a:cubicBezTo>
                  <a:pt x="2893699" y="6300111"/>
                  <a:pt x="2847670" y="6301992"/>
                  <a:pt x="2797581" y="6300669"/>
                </a:cubicBezTo>
                <a:lnTo>
                  <a:pt x="2672392" y="6292599"/>
                </a:lnTo>
                <a:lnTo>
                  <a:pt x="2629726" y="6293120"/>
                </a:lnTo>
                <a:lnTo>
                  <a:pt x="2540544" y="6284698"/>
                </a:lnTo>
                <a:lnTo>
                  <a:pt x="2473475" y="6280786"/>
                </a:lnTo>
                <a:cubicBezTo>
                  <a:pt x="2419724" y="6279900"/>
                  <a:pt x="2368202" y="6282437"/>
                  <a:pt x="2322057" y="6291711"/>
                </a:cubicBezTo>
                <a:cubicBezTo>
                  <a:pt x="2275912" y="6300985"/>
                  <a:pt x="2236301" y="6305003"/>
                  <a:pt x="2199195" y="6305968"/>
                </a:cubicBezTo>
                <a:lnTo>
                  <a:pt x="2094190" y="6302012"/>
                </a:lnTo>
                <a:lnTo>
                  <a:pt x="2029724" y="6307766"/>
                </a:lnTo>
                <a:cubicBezTo>
                  <a:pt x="1971866" y="6308389"/>
                  <a:pt x="1916420" y="6305265"/>
                  <a:pt x="1864312" y="6301339"/>
                </a:cubicBezTo>
                <a:lnTo>
                  <a:pt x="1761307" y="6293375"/>
                </a:lnTo>
                <a:lnTo>
                  <a:pt x="1745972" y="6293782"/>
                </a:lnTo>
                <a:cubicBezTo>
                  <a:pt x="1699734" y="6294177"/>
                  <a:pt x="1664143" y="6292827"/>
                  <a:pt x="1633352" y="6291083"/>
                </a:cubicBezTo>
                <a:lnTo>
                  <a:pt x="1621369" y="6290324"/>
                </a:lnTo>
                <a:lnTo>
                  <a:pt x="1599140" y="6291711"/>
                </a:lnTo>
                <a:cubicBezTo>
                  <a:pt x="1564093" y="6296354"/>
                  <a:pt x="1527169" y="6296254"/>
                  <a:pt x="1488567" y="6294097"/>
                </a:cubicBezTo>
                <a:lnTo>
                  <a:pt x="1429716" y="6289243"/>
                </a:lnTo>
                <a:lnTo>
                  <a:pt x="1401008" y="6291711"/>
                </a:lnTo>
                <a:cubicBezTo>
                  <a:pt x="1314301" y="6301163"/>
                  <a:pt x="1222976" y="6299856"/>
                  <a:pt x="1127367" y="6296839"/>
                </a:cubicBezTo>
                <a:lnTo>
                  <a:pt x="1062601" y="6295730"/>
                </a:lnTo>
                <a:lnTo>
                  <a:pt x="964991" y="6305909"/>
                </a:lnTo>
                <a:cubicBezTo>
                  <a:pt x="833250" y="6307778"/>
                  <a:pt x="714190" y="6280255"/>
                  <a:pt x="603122" y="6291711"/>
                </a:cubicBezTo>
                <a:cubicBezTo>
                  <a:pt x="455032" y="6306986"/>
                  <a:pt x="261206" y="6260346"/>
                  <a:pt x="30143" y="6291711"/>
                </a:cubicBezTo>
                <a:cubicBezTo>
                  <a:pt x="-1198" y="6167281"/>
                  <a:pt x="7291" y="6044138"/>
                  <a:pt x="19371" y="5934598"/>
                </a:cubicBezTo>
                <a:lnTo>
                  <a:pt x="33559" y="5801663"/>
                </a:lnTo>
                <a:lnTo>
                  <a:pt x="30143" y="5784485"/>
                </a:lnTo>
                <a:cubicBezTo>
                  <a:pt x="7257" y="5691455"/>
                  <a:pt x="7506" y="5585492"/>
                  <a:pt x="13352" y="5476692"/>
                </a:cubicBezTo>
                <a:lnTo>
                  <a:pt x="21882" y="5346809"/>
                </a:lnTo>
                <a:lnTo>
                  <a:pt x="22064" y="5339439"/>
                </a:lnTo>
                <a:lnTo>
                  <a:pt x="29601" y="5166357"/>
                </a:lnTo>
                <a:lnTo>
                  <a:pt x="30143" y="5151877"/>
                </a:lnTo>
                <a:cubicBezTo>
                  <a:pt x="30018" y="5125783"/>
                  <a:pt x="30111" y="5102484"/>
                  <a:pt x="30346" y="5081409"/>
                </a:cubicBezTo>
                <a:lnTo>
                  <a:pt x="30433" y="5076663"/>
                </a:lnTo>
                <a:lnTo>
                  <a:pt x="30143" y="4963804"/>
                </a:lnTo>
                <a:cubicBezTo>
                  <a:pt x="27040" y="4910138"/>
                  <a:pt x="27067" y="4856021"/>
                  <a:pt x="28459" y="4800989"/>
                </a:cubicBezTo>
                <a:lnTo>
                  <a:pt x="30399" y="4750796"/>
                </a:lnTo>
                <a:lnTo>
                  <a:pt x="31514" y="4666872"/>
                </a:lnTo>
                <a:lnTo>
                  <a:pt x="34697" y="4639551"/>
                </a:lnTo>
                <a:lnTo>
                  <a:pt x="34963" y="4632686"/>
                </a:lnTo>
                <a:cubicBezTo>
                  <a:pt x="37318" y="4575362"/>
                  <a:pt x="39271" y="4516661"/>
                  <a:pt x="39056" y="4456118"/>
                </a:cubicBezTo>
                <a:lnTo>
                  <a:pt x="36996" y="4412759"/>
                </a:lnTo>
                <a:lnTo>
                  <a:pt x="30143" y="4388188"/>
                </a:lnTo>
                <a:cubicBezTo>
                  <a:pt x="7389" y="4328002"/>
                  <a:pt x="11492" y="4256950"/>
                  <a:pt x="19232" y="4188739"/>
                </a:cubicBezTo>
                <a:lnTo>
                  <a:pt x="23985" y="4147809"/>
                </a:lnTo>
                <a:lnTo>
                  <a:pt x="23690" y="4087290"/>
                </a:lnTo>
                <a:lnTo>
                  <a:pt x="29097" y="3984687"/>
                </a:lnTo>
                <a:lnTo>
                  <a:pt x="28035" y="3962690"/>
                </a:lnTo>
                <a:cubicBezTo>
                  <a:pt x="28525" y="3945828"/>
                  <a:pt x="30052" y="3926691"/>
                  <a:pt x="32148" y="3905387"/>
                </a:cubicBezTo>
                <a:lnTo>
                  <a:pt x="34754" y="3881032"/>
                </a:lnTo>
                <a:lnTo>
                  <a:pt x="39206" y="3802233"/>
                </a:lnTo>
                <a:cubicBezTo>
                  <a:pt x="39778" y="3763353"/>
                  <a:pt x="37619" y="3728800"/>
                  <a:pt x="30143" y="3698588"/>
                </a:cubicBezTo>
                <a:cubicBezTo>
                  <a:pt x="7714" y="3607954"/>
                  <a:pt x="33117" y="3482508"/>
                  <a:pt x="36579" y="3365983"/>
                </a:cubicBezTo>
                <a:lnTo>
                  <a:pt x="36510" y="3356621"/>
                </a:lnTo>
                <a:lnTo>
                  <a:pt x="30143" y="3311044"/>
                </a:lnTo>
                <a:cubicBezTo>
                  <a:pt x="14271" y="3224157"/>
                  <a:pt x="11445" y="3149243"/>
                  <a:pt x="14856" y="3082749"/>
                </a:cubicBezTo>
                <a:lnTo>
                  <a:pt x="22229" y="3005366"/>
                </a:lnTo>
                <a:lnTo>
                  <a:pt x="27244" y="2895198"/>
                </a:lnTo>
                <a:cubicBezTo>
                  <a:pt x="29143" y="2848776"/>
                  <a:pt x="30527" y="2799531"/>
                  <a:pt x="30143" y="2746826"/>
                </a:cubicBezTo>
                <a:lnTo>
                  <a:pt x="36784" y="2638240"/>
                </a:lnTo>
                <a:lnTo>
                  <a:pt x="30143" y="2615745"/>
                </a:lnTo>
                <a:cubicBezTo>
                  <a:pt x="-20952" y="2495890"/>
                  <a:pt x="17898" y="2340273"/>
                  <a:pt x="37923" y="2201958"/>
                </a:cubicBezTo>
                <a:lnTo>
                  <a:pt x="42734" y="2158379"/>
                </a:lnTo>
                <a:lnTo>
                  <a:pt x="30143" y="2114218"/>
                </a:lnTo>
                <a:cubicBezTo>
                  <a:pt x="2269" y="2040950"/>
                  <a:pt x="-2735" y="1972014"/>
                  <a:pt x="1162" y="1906697"/>
                </a:cubicBezTo>
                <a:lnTo>
                  <a:pt x="6289" y="1854885"/>
                </a:lnTo>
                <a:lnTo>
                  <a:pt x="8053" y="1809168"/>
                </a:lnTo>
                <a:cubicBezTo>
                  <a:pt x="9832" y="1790244"/>
                  <a:pt x="12470" y="1771472"/>
                  <a:pt x="15415" y="1752867"/>
                </a:cubicBezTo>
                <a:lnTo>
                  <a:pt x="30925" y="1652561"/>
                </a:lnTo>
                <a:lnTo>
                  <a:pt x="30143" y="1606992"/>
                </a:lnTo>
                <a:cubicBezTo>
                  <a:pt x="28397" y="1588584"/>
                  <a:pt x="27931" y="1568665"/>
                  <a:pt x="28348" y="1547550"/>
                </a:cubicBezTo>
                <a:lnTo>
                  <a:pt x="29206" y="1531212"/>
                </a:lnTo>
                <a:lnTo>
                  <a:pt x="23637" y="1487282"/>
                </a:lnTo>
                <a:cubicBezTo>
                  <a:pt x="16479" y="1367166"/>
                  <a:pt x="59638" y="1246041"/>
                  <a:pt x="30143" y="1156757"/>
                </a:cubicBezTo>
                <a:cubicBezTo>
                  <a:pt x="21716" y="1131248"/>
                  <a:pt x="18318" y="1090735"/>
                  <a:pt x="17757" y="1041370"/>
                </a:cubicBezTo>
                <a:lnTo>
                  <a:pt x="18463" y="985697"/>
                </a:lnTo>
                <a:lnTo>
                  <a:pt x="16239" y="975915"/>
                </a:lnTo>
                <a:cubicBezTo>
                  <a:pt x="13541" y="957312"/>
                  <a:pt x="12597" y="940330"/>
                  <a:pt x="12862" y="924477"/>
                </a:cubicBezTo>
                <a:lnTo>
                  <a:pt x="23640" y="845857"/>
                </a:lnTo>
                <a:lnTo>
                  <a:pt x="30907" y="688163"/>
                </a:lnTo>
                <a:lnTo>
                  <a:pt x="31375" y="662715"/>
                </a:lnTo>
                <a:lnTo>
                  <a:pt x="30143" y="655230"/>
                </a:lnTo>
                <a:cubicBezTo>
                  <a:pt x="20345" y="615334"/>
                  <a:pt x="17924" y="569960"/>
                  <a:pt x="19185" y="520814"/>
                </a:cubicBezTo>
                <a:lnTo>
                  <a:pt x="26662" y="415314"/>
                </a:lnTo>
                <a:lnTo>
                  <a:pt x="25635" y="383217"/>
                </a:lnTo>
                <a:cubicBezTo>
                  <a:pt x="25461" y="243905"/>
                  <a:pt x="35455" y="113017"/>
                  <a:pt x="30143" y="22622"/>
                </a:cubicBezTo>
                <a:cubicBezTo>
                  <a:pt x="90096" y="13526"/>
                  <a:pt x="146841" y="12585"/>
                  <a:pt x="200495" y="15390"/>
                </a:cubicBezTo>
                <a:lnTo>
                  <a:pt x="324102" y="27794"/>
                </a:lnTo>
                <a:lnTo>
                  <a:pt x="329634" y="27979"/>
                </a:lnTo>
                <a:cubicBezTo>
                  <a:pt x="398332" y="30204"/>
                  <a:pt x="468106" y="31425"/>
                  <a:pt x="551798" y="27886"/>
                </a:cubicBezTo>
                <a:lnTo>
                  <a:pt x="592464" y="25476"/>
                </a:lnTo>
                <a:lnTo>
                  <a:pt x="603122" y="22622"/>
                </a:lnTo>
                <a:cubicBezTo>
                  <a:pt x="639294" y="8191"/>
                  <a:pt x="679641" y="1916"/>
                  <a:pt x="723201" y="386"/>
                </a:cubicBezTo>
                <a:close/>
              </a:path>
            </a:pathLst>
          </a:custGeom>
        </p:spPr>
      </p:pic>
      <p:sp>
        <p:nvSpPr>
          <p:cNvPr id="3" name="Content Placeholder 2">
            <a:extLst>
              <a:ext uri="{FF2B5EF4-FFF2-40B4-BE49-F238E27FC236}">
                <a16:creationId xmlns:a16="http://schemas.microsoft.com/office/drawing/2014/main" id="{44F61146-1C7D-4ECD-93C3-8F5EF4946E61}"/>
              </a:ext>
            </a:extLst>
          </p:cNvPr>
          <p:cNvSpPr>
            <a:spLocks noGrp="1"/>
          </p:cNvSpPr>
          <p:nvPr>
            <p:ph idx="1"/>
          </p:nvPr>
        </p:nvSpPr>
        <p:spPr>
          <a:xfrm>
            <a:off x="4905955" y="2071316"/>
            <a:ext cx="6713552" cy="4114800"/>
          </a:xfrm>
        </p:spPr>
        <p:txBody>
          <a:bodyPr vert="horz" lIns="91440" tIns="45720" rIns="91440" bIns="45720" rtlCol="0" anchor="t">
            <a:normAutofit/>
          </a:bodyPr>
          <a:lstStyle/>
          <a:p>
            <a:r>
              <a:rPr lang="en-US" sz="2000">
                <a:cs typeface="Calibri"/>
              </a:rPr>
              <a:t>Which two mindfulness skills do you think we want to use if we are going to be mindful of our emotions? </a:t>
            </a:r>
          </a:p>
          <a:p>
            <a:r>
              <a:rPr lang="en-US" sz="2000">
                <a:cs typeface="Calibri"/>
              </a:rPr>
              <a:t>Mindfulness to current emotions is about learning to allow the pain.</a:t>
            </a:r>
          </a:p>
          <a:p>
            <a:r>
              <a:rPr lang="en-US" sz="2000">
                <a:cs typeface="Calibri"/>
              </a:rPr>
              <a:t>If you are going to practice observing and describing your emotions, what will you be observing? By being able to describe these emotions we can have an easier time problem solving. The more we allow to experience the emotions we train our brain to not fear them.</a:t>
            </a:r>
          </a:p>
          <a:p>
            <a:r>
              <a:rPr lang="en-US" sz="2000">
                <a:cs typeface="Calibri"/>
              </a:rPr>
              <a:t>How many of you ever thought: Emotions are for the weak? I can't stand feeling sad....</a:t>
            </a:r>
          </a:p>
          <a:p>
            <a:r>
              <a:rPr lang="en-US" sz="2000">
                <a:cs typeface="Calibri"/>
              </a:rPr>
              <a:t>Being mindful can begin to challenge some of these myths</a:t>
            </a:r>
          </a:p>
        </p:txBody>
      </p:sp>
    </p:spTree>
    <p:extLst>
      <p:ext uri="{BB962C8B-B14F-4D97-AF65-F5344CB8AC3E}">
        <p14:creationId xmlns:p14="http://schemas.microsoft.com/office/powerpoint/2010/main" val="12651208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A6D37EE4-EA1B-46EE-A54B-5233C63C96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09F1341-6079-4339-B4DC-3173CDE10C21}"/>
              </a:ext>
            </a:extLst>
          </p:cNvPr>
          <p:cNvSpPr>
            <a:spLocks noGrp="1"/>
          </p:cNvSpPr>
          <p:nvPr>
            <p:ph type="title"/>
          </p:nvPr>
        </p:nvSpPr>
        <p:spPr>
          <a:xfrm>
            <a:off x="572493" y="238539"/>
            <a:ext cx="11047013" cy="1434415"/>
          </a:xfrm>
        </p:spPr>
        <p:txBody>
          <a:bodyPr anchor="b">
            <a:normAutofit/>
          </a:bodyPr>
          <a:lstStyle/>
          <a:p>
            <a:r>
              <a:rPr lang="en-US" sz="4600" dirty="0">
                <a:cs typeface="Calibri Light"/>
              </a:rPr>
              <a:t>Mindfulness of Emotion Sensations</a:t>
            </a:r>
          </a:p>
        </p:txBody>
      </p:sp>
      <p:sp>
        <p:nvSpPr>
          <p:cNvPr id="11" name="sketch line">
            <a:extLst>
              <a:ext uri="{FF2B5EF4-FFF2-40B4-BE49-F238E27FC236}">
                <a16:creationId xmlns:a16="http://schemas.microsoft.com/office/drawing/2014/main" id="{927D5270-6648-4CC1-8F78-48BE299CAC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767709"/>
            <a:ext cx="10972800" cy="18288"/>
          </a:xfrm>
          <a:custGeom>
            <a:avLst/>
            <a:gdLst>
              <a:gd name="connsiteX0" fmla="*/ 0 w 10972800"/>
              <a:gd name="connsiteY0" fmla="*/ 0 h 18288"/>
              <a:gd name="connsiteX1" fmla="*/ 356616 w 10972800"/>
              <a:gd name="connsiteY1" fmla="*/ 0 h 18288"/>
              <a:gd name="connsiteX2" fmla="*/ 1042416 w 10972800"/>
              <a:gd name="connsiteY2" fmla="*/ 0 h 18288"/>
              <a:gd name="connsiteX3" fmla="*/ 1947672 w 10972800"/>
              <a:gd name="connsiteY3" fmla="*/ 0 h 18288"/>
              <a:gd name="connsiteX4" fmla="*/ 2633472 w 10972800"/>
              <a:gd name="connsiteY4" fmla="*/ 0 h 18288"/>
              <a:gd name="connsiteX5" fmla="*/ 2990088 w 10972800"/>
              <a:gd name="connsiteY5" fmla="*/ 0 h 18288"/>
              <a:gd name="connsiteX6" fmla="*/ 3456432 w 10972800"/>
              <a:gd name="connsiteY6" fmla="*/ 0 h 18288"/>
              <a:gd name="connsiteX7" fmla="*/ 4361688 w 10972800"/>
              <a:gd name="connsiteY7" fmla="*/ 0 h 18288"/>
              <a:gd name="connsiteX8" fmla="*/ 5266944 w 10972800"/>
              <a:gd name="connsiteY8" fmla="*/ 0 h 18288"/>
              <a:gd name="connsiteX9" fmla="*/ 6172200 w 10972800"/>
              <a:gd name="connsiteY9" fmla="*/ 0 h 18288"/>
              <a:gd name="connsiteX10" fmla="*/ 6528816 w 10972800"/>
              <a:gd name="connsiteY10" fmla="*/ 0 h 18288"/>
              <a:gd name="connsiteX11" fmla="*/ 7214616 w 10972800"/>
              <a:gd name="connsiteY11" fmla="*/ 0 h 18288"/>
              <a:gd name="connsiteX12" fmla="*/ 7790688 w 10972800"/>
              <a:gd name="connsiteY12" fmla="*/ 0 h 18288"/>
              <a:gd name="connsiteX13" fmla="*/ 8147304 w 10972800"/>
              <a:gd name="connsiteY13" fmla="*/ 0 h 18288"/>
              <a:gd name="connsiteX14" fmla="*/ 9052560 w 10972800"/>
              <a:gd name="connsiteY14" fmla="*/ 0 h 18288"/>
              <a:gd name="connsiteX15" fmla="*/ 9409176 w 10972800"/>
              <a:gd name="connsiteY15" fmla="*/ 0 h 18288"/>
              <a:gd name="connsiteX16" fmla="*/ 9765792 w 10972800"/>
              <a:gd name="connsiteY16" fmla="*/ 0 h 18288"/>
              <a:gd name="connsiteX17" fmla="*/ 10341864 w 10972800"/>
              <a:gd name="connsiteY17" fmla="*/ 0 h 18288"/>
              <a:gd name="connsiteX18" fmla="*/ 10972800 w 10972800"/>
              <a:gd name="connsiteY18" fmla="*/ 0 h 18288"/>
              <a:gd name="connsiteX19" fmla="*/ 10972800 w 10972800"/>
              <a:gd name="connsiteY19" fmla="*/ 18288 h 18288"/>
              <a:gd name="connsiteX20" fmla="*/ 10177272 w 10972800"/>
              <a:gd name="connsiteY20" fmla="*/ 18288 h 18288"/>
              <a:gd name="connsiteX21" fmla="*/ 9820656 w 10972800"/>
              <a:gd name="connsiteY21" fmla="*/ 18288 h 18288"/>
              <a:gd name="connsiteX22" fmla="*/ 9464040 w 10972800"/>
              <a:gd name="connsiteY22" fmla="*/ 18288 h 18288"/>
              <a:gd name="connsiteX23" fmla="*/ 8778240 w 10972800"/>
              <a:gd name="connsiteY23" fmla="*/ 18288 h 18288"/>
              <a:gd name="connsiteX24" fmla="*/ 8421624 w 10972800"/>
              <a:gd name="connsiteY24" fmla="*/ 18288 h 18288"/>
              <a:gd name="connsiteX25" fmla="*/ 7735824 w 10972800"/>
              <a:gd name="connsiteY25" fmla="*/ 18288 h 18288"/>
              <a:gd name="connsiteX26" fmla="*/ 6940296 w 10972800"/>
              <a:gd name="connsiteY26" fmla="*/ 18288 h 18288"/>
              <a:gd name="connsiteX27" fmla="*/ 6254496 w 10972800"/>
              <a:gd name="connsiteY27" fmla="*/ 18288 h 18288"/>
              <a:gd name="connsiteX28" fmla="*/ 5458968 w 10972800"/>
              <a:gd name="connsiteY28" fmla="*/ 18288 h 18288"/>
              <a:gd name="connsiteX29" fmla="*/ 4663440 w 10972800"/>
              <a:gd name="connsiteY29" fmla="*/ 18288 h 18288"/>
              <a:gd name="connsiteX30" fmla="*/ 4306824 w 10972800"/>
              <a:gd name="connsiteY30" fmla="*/ 18288 h 18288"/>
              <a:gd name="connsiteX31" fmla="*/ 3840480 w 10972800"/>
              <a:gd name="connsiteY31" fmla="*/ 18288 h 18288"/>
              <a:gd name="connsiteX32" fmla="*/ 3264408 w 10972800"/>
              <a:gd name="connsiteY32" fmla="*/ 18288 h 18288"/>
              <a:gd name="connsiteX33" fmla="*/ 2578608 w 10972800"/>
              <a:gd name="connsiteY33" fmla="*/ 18288 h 18288"/>
              <a:gd name="connsiteX34" fmla="*/ 1673352 w 10972800"/>
              <a:gd name="connsiteY34" fmla="*/ 18288 h 18288"/>
              <a:gd name="connsiteX35" fmla="*/ 877824 w 10972800"/>
              <a:gd name="connsiteY35" fmla="*/ 18288 h 18288"/>
              <a:gd name="connsiteX36" fmla="*/ 0 w 10972800"/>
              <a:gd name="connsiteY36" fmla="*/ 18288 h 18288"/>
              <a:gd name="connsiteX37" fmla="*/ 0 w 10972800"/>
              <a:gd name="connsiteY3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4">
            <a:extLst>
              <a:ext uri="{FF2B5EF4-FFF2-40B4-BE49-F238E27FC236}">
                <a16:creationId xmlns:a16="http://schemas.microsoft.com/office/drawing/2014/main" id="{7F64C0D8-BC58-4BED-8D10-6696FB4C8961}"/>
              </a:ext>
            </a:extLst>
          </p:cNvPr>
          <p:cNvPicPr>
            <a:picLocks noChangeAspect="1"/>
          </p:cNvPicPr>
          <p:nvPr/>
        </p:nvPicPr>
        <p:blipFill rotWithShape="1">
          <a:blip r:embed="rId3"/>
          <a:srcRect l="15953" r="20658" b="-1"/>
          <a:stretch/>
        </p:blipFill>
        <p:spPr>
          <a:xfrm>
            <a:off x="572492" y="2002056"/>
            <a:ext cx="3943849" cy="4184060"/>
          </a:xfrm>
          <a:custGeom>
            <a:avLst/>
            <a:gdLst/>
            <a:ahLst/>
            <a:cxnLst/>
            <a:rect l="l" t="t" r="r" b="b"/>
            <a:pathLst>
              <a:path w="3807743" h="6307845">
                <a:moveTo>
                  <a:pt x="723201" y="386"/>
                </a:moveTo>
                <a:cubicBezTo>
                  <a:pt x="853884" y="-4204"/>
                  <a:pt x="1013493" y="33912"/>
                  <a:pt x="1176100" y="22622"/>
                </a:cubicBezTo>
                <a:cubicBezTo>
                  <a:pt x="1230302" y="18859"/>
                  <a:pt x="1281736" y="20622"/>
                  <a:pt x="1331852" y="24473"/>
                </a:cubicBezTo>
                <a:lnTo>
                  <a:pt x="1439547" y="34944"/>
                </a:lnTo>
                <a:lnTo>
                  <a:pt x="1484197" y="36226"/>
                </a:lnTo>
                <a:cubicBezTo>
                  <a:pt x="1535166" y="35421"/>
                  <a:pt x="1586369" y="31625"/>
                  <a:pt x="1636625" y="22622"/>
                </a:cubicBezTo>
                <a:cubicBezTo>
                  <a:pt x="1686882" y="13619"/>
                  <a:pt x="1729837" y="10653"/>
                  <a:pt x="1768740" y="10885"/>
                </a:cubicBezTo>
                <a:lnTo>
                  <a:pt x="1829538" y="15086"/>
                </a:lnTo>
                <a:lnTo>
                  <a:pt x="1869968" y="7996"/>
                </a:lnTo>
                <a:cubicBezTo>
                  <a:pt x="1953577" y="-31"/>
                  <a:pt x="2036989" y="9808"/>
                  <a:pt x="2112925" y="20118"/>
                </a:cubicBezTo>
                <a:lnTo>
                  <a:pt x="2119331" y="20977"/>
                </a:lnTo>
                <a:lnTo>
                  <a:pt x="2221855" y="13374"/>
                </a:lnTo>
                <a:cubicBezTo>
                  <a:pt x="2261207" y="12845"/>
                  <a:pt x="2298379" y="14359"/>
                  <a:pt x="2333484" y="16393"/>
                </a:cubicBezTo>
                <a:lnTo>
                  <a:pt x="2372613" y="18812"/>
                </a:lnTo>
                <a:lnTo>
                  <a:pt x="2404945" y="9387"/>
                </a:lnTo>
                <a:cubicBezTo>
                  <a:pt x="2452532" y="1754"/>
                  <a:pt x="2506192" y="9333"/>
                  <a:pt x="2561622" y="17814"/>
                </a:cubicBezTo>
                <a:lnTo>
                  <a:pt x="2583950" y="20591"/>
                </a:lnTo>
                <a:lnTo>
                  <a:pt x="2643527" y="20319"/>
                </a:lnTo>
                <a:cubicBezTo>
                  <a:pt x="2669677" y="20426"/>
                  <a:pt x="2697963" y="20717"/>
                  <a:pt x="2727392" y="21103"/>
                </a:cubicBezTo>
                <a:lnTo>
                  <a:pt x="2786908" y="21989"/>
                </a:lnTo>
                <a:lnTo>
                  <a:pt x="2846459" y="13267"/>
                </a:lnTo>
                <a:cubicBezTo>
                  <a:pt x="2896401" y="10176"/>
                  <a:pt x="2960607" y="12733"/>
                  <a:pt x="3036361" y="17072"/>
                </a:cubicBezTo>
                <a:lnTo>
                  <a:pt x="3129100" y="22671"/>
                </a:lnTo>
                <a:lnTo>
                  <a:pt x="3130653" y="22622"/>
                </a:lnTo>
                <a:cubicBezTo>
                  <a:pt x="3178874" y="19804"/>
                  <a:pt x="3260845" y="26231"/>
                  <a:pt x="3352422" y="32691"/>
                </a:cubicBezTo>
                <a:lnTo>
                  <a:pt x="3362608" y="33356"/>
                </a:lnTo>
                <a:lnTo>
                  <a:pt x="3446036" y="35579"/>
                </a:lnTo>
                <a:cubicBezTo>
                  <a:pt x="3550323" y="36566"/>
                  <a:pt x="3662083" y="33535"/>
                  <a:pt x="3778601" y="22622"/>
                </a:cubicBezTo>
                <a:cubicBezTo>
                  <a:pt x="3793981" y="243672"/>
                  <a:pt x="3764152" y="318695"/>
                  <a:pt x="3778601" y="467157"/>
                </a:cubicBezTo>
                <a:cubicBezTo>
                  <a:pt x="3790077" y="557563"/>
                  <a:pt x="3783697" y="684218"/>
                  <a:pt x="3777639" y="811856"/>
                </a:cubicBezTo>
                <a:lnTo>
                  <a:pt x="3773760" y="922625"/>
                </a:lnTo>
                <a:lnTo>
                  <a:pt x="3778601" y="974384"/>
                </a:lnTo>
                <a:cubicBezTo>
                  <a:pt x="3785784" y="1003717"/>
                  <a:pt x="3785160" y="1041120"/>
                  <a:pt x="3781239" y="1085904"/>
                </a:cubicBezTo>
                <a:lnTo>
                  <a:pt x="3776107" y="1132519"/>
                </a:lnTo>
                <a:lnTo>
                  <a:pt x="3778601" y="1162456"/>
                </a:lnTo>
                <a:cubicBezTo>
                  <a:pt x="3791360" y="1256797"/>
                  <a:pt x="3774958" y="1367020"/>
                  <a:pt x="3763568" y="1469787"/>
                </a:cubicBezTo>
                <a:lnTo>
                  <a:pt x="3758806" y="1520515"/>
                </a:lnTo>
                <a:lnTo>
                  <a:pt x="3760417" y="1549437"/>
                </a:lnTo>
                <a:cubicBezTo>
                  <a:pt x="3764298" y="1588133"/>
                  <a:pt x="3770171" y="1628243"/>
                  <a:pt x="3778601" y="1669683"/>
                </a:cubicBezTo>
                <a:cubicBezTo>
                  <a:pt x="3846039" y="2001203"/>
                  <a:pt x="3774784" y="2142285"/>
                  <a:pt x="3778601" y="2364982"/>
                </a:cubicBezTo>
                <a:lnTo>
                  <a:pt x="3776565" y="2406088"/>
                </a:lnTo>
                <a:lnTo>
                  <a:pt x="3778601" y="2427673"/>
                </a:lnTo>
                <a:cubicBezTo>
                  <a:pt x="3821357" y="2695960"/>
                  <a:pt x="3735684" y="2699438"/>
                  <a:pt x="3778601" y="2809517"/>
                </a:cubicBezTo>
                <a:cubicBezTo>
                  <a:pt x="3789330" y="2837037"/>
                  <a:pt x="3791666" y="2872927"/>
                  <a:pt x="3789892" y="2914654"/>
                </a:cubicBezTo>
                <a:lnTo>
                  <a:pt x="3784971" y="2966248"/>
                </a:lnTo>
                <a:lnTo>
                  <a:pt x="3796722" y="3024078"/>
                </a:lnTo>
                <a:cubicBezTo>
                  <a:pt x="3809238" y="3115139"/>
                  <a:pt x="3806232" y="3210898"/>
                  <a:pt x="3799338" y="3302850"/>
                </a:cubicBezTo>
                <a:lnTo>
                  <a:pt x="3787405" y="3438354"/>
                </a:lnTo>
                <a:lnTo>
                  <a:pt x="3790719" y="3460532"/>
                </a:lnTo>
                <a:cubicBezTo>
                  <a:pt x="3797323" y="3541872"/>
                  <a:pt x="3789007" y="3624193"/>
                  <a:pt x="3780361" y="3709762"/>
                </a:cubicBezTo>
                <a:lnTo>
                  <a:pt x="3780169" y="3712283"/>
                </a:lnTo>
                <a:lnTo>
                  <a:pt x="3781239" y="3768266"/>
                </a:lnTo>
                <a:cubicBezTo>
                  <a:pt x="3780994" y="3815588"/>
                  <a:pt x="3779902" y="3863939"/>
                  <a:pt x="3778794" y="3912511"/>
                </a:cubicBezTo>
                <a:lnTo>
                  <a:pt x="3776324" y="4054010"/>
                </a:lnTo>
                <a:lnTo>
                  <a:pt x="3778601" y="4074733"/>
                </a:lnTo>
                <a:cubicBezTo>
                  <a:pt x="3822365" y="4336760"/>
                  <a:pt x="3765189" y="4482586"/>
                  <a:pt x="3778601" y="4644650"/>
                </a:cubicBezTo>
                <a:cubicBezTo>
                  <a:pt x="3781954" y="4685166"/>
                  <a:pt x="3782850" y="4718916"/>
                  <a:pt x="3782504" y="4749344"/>
                </a:cubicBezTo>
                <a:lnTo>
                  <a:pt x="3780512" y="4796832"/>
                </a:lnTo>
                <a:lnTo>
                  <a:pt x="3786260" y="4877451"/>
                </a:lnTo>
                <a:cubicBezTo>
                  <a:pt x="3786165" y="4918212"/>
                  <a:pt x="3784020" y="4964155"/>
                  <a:pt x="3781623" y="5015963"/>
                </a:cubicBezTo>
                <a:lnTo>
                  <a:pt x="3779076" y="5087925"/>
                </a:lnTo>
                <a:lnTo>
                  <a:pt x="3779599" y="5155456"/>
                </a:lnTo>
                <a:lnTo>
                  <a:pt x="3775907" y="5219073"/>
                </a:lnTo>
                <a:lnTo>
                  <a:pt x="3778601" y="5402640"/>
                </a:lnTo>
                <a:cubicBezTo>
                  <a:pt x="3780494" y="5441637"/>
                  <a:pt x="3781680" y="5475146"/>
                  <a:pt x="3782335" y="5504141"/>
                </a:cubicBezTo>
                <a:lnTo>
                  <a:pt x="3782798" y="5566951"/>
                </a:lnTo>
                <a:lnTo>
                  <a:pt x="3786885" y="5599303"/>
                </a:lnTo>
                <a:cubicBezTo>
                  <a:pt x="3799534" y="5776838"/>
                  <a:pt x="3769350" y="6111156"/>
                  <a:pt x="3778601" y="6291711"/>
                </a:cubicBezTo>
                <a:cubicBezTo>
                  <a:pt x="3687392" y="6306733"/>
                  <a:pt x="3632350" y="6304889"/>
                  <a:pt x="3574752" y="6300212"/>
                </a:cubicBezTo>
                <a:lnTo>
                  <a:pt x="3545837" y="6297718"/>
                </a:lnTo>
                <a:lnTo>
                  <a:pt x="3527963" y="6296834"/>
                </a:lnTo>
                <a:cubicBezTo>
                  <a:pt x="3482151" y="6294419"/>
                  <a:pt x="3430025" y="6291672"/>
                  <a:pt x="3355561" y="6291711"/>
                </a:cubicBezTo>
                <a:cubicBezTo>
                  <a:pt x="3304843" y="6293555"/>
                  <a:pt x="3262749" y="6292377"/>
                  <a:pt x="3225711" y="6290098"/>
                </a:cubicBezTo>
                <a:lnTo>
                  <a:pt x="3218247" y="6289525"/>
                </a:lnTo>
                <a:lnTo>
                  <a:pt x="3198550" y="6289212"/>
                </a:lnTo>
                <a:cubicBezTo>
                  <a:pt x="3144315" y="6287803"/>
                  <a:pt x="3088976" y="6286105"/>
                  <a:pt x="3034921" y="6284968"/>
                </a:cubicBezTo>
                <a:lnTo>
                  <a:pt x="2973802" y="6284626"/>
                </a:lnTo>
                <a:lnTo>
                  <a:pt x="2932520" y="6291711"/>
                </a:lnTo>
                <a:cubicBezTo>
                  <a:pt x="2893699" y="6300111"/>
                  <a:pt x="2847670" y="6301992"/>
                  <a:pt x="2797581" y="6300669"/>
                </a:cubicBezTo>
                <a:lnTo>
                  <a:pt x="2672392" y="6292599"/>
                </a:lnTo>
                <a:lnTo>
                  <a:pt x="2629726" y="6293120"/>
                </a:lnTo>
                <a:lnTo>
                  <a:pt x="2540544" y="6284698"/>
                </a:lnTo>
                <a:lnTo>
                  <a:pt x="2473475" y="6280786"/>
                </a:lnTo>
                <a:cubicBezTo>
                  <a:pt x="2419724" y="6279900"/>
                  <a:pt x="2368202" y="6282437"/>
                  <a:pt x="2322057" y="6291711"/>
                </a:cubicBezTo>
                <a:cubicBezTo>
                  <a:pt x="2275912" y="6300985"/>
                  <a:pt x="2236301" y="6305003"/>
                  <a:pt x="2199195" y="6305968"/>
                </a:cubicBezTo>
                <a:lnTo>
                  <a:pt x="2094190" y="6302012"/>
                </a:lnTo>
                <a:lnTo>
                  <a:pt x="2029724" y="6307766"/>
                </a:lnTo>
                <a:cubicBezTo>
                  <a:pt x="1971866" y="6308389"/>
                  <a:pt x="1916420" y="6305265"/>
                  <a:pt x="1864312" y="6301339"/>
                </a:cubicBezTo>
                <a:lnTo>
                  <a:pt x="1761307" y="6293375"/>
                </a:lnTo>
                <a:lnTo>
                  <a:pt x="1745972" y="6293782"/>
                </a:lnTo>
                <a:cubicBezTo>
                  <a:pt x="1699734" y="6294177"/>
                  <a:pt x="1664143" y="6292827"/>
                  <a:pt x="1633352" y="6291083"/>
                </a:cubicBezTo>
                <a:lnTo>
                  <a:pt x="1621369" y="6290324"/>
                </a:lnTo>
                <a:lnTo>
                  <a:pt x="1599140" y="6291711"/>
                </a:lnTo>
                <a:cubicBezTo>
                  <a:pt x="1564093" y="6296354"/>
                  <a:pt x="1527169" y="6296254"/>
                  <a:pt x="1488567" y="6294097"/>
                </a:cubicBezTo>
                <a:lnTo>
                  <a:pt x="1429716" y="6289243"/>
                </a:lnTo>
                <a:lnTo>
                  <a:pt x="1401008" y="6291711"/>
                </a:lnTo>
                <a:cubicBezTo>
                  <a:pt x="1314301" y="6301163"/>
                  <a:pt x="1222976" y="6299856"/>
                  <a:pt x="1127367" y="6296839"/>
                </a:cubicBezTo>
                <a:lnTo>
                  <a:pt x="1062601" y="6295730"/>
                </a:lnTo>
                <a:lnTo>
                  <a:pt x="964991" y="6305909"/>
                </a:lnTo>
                <a:cubicBezTo>
                  <a:pt x="833250" y="6307778"/>
                  <a:pt x="714190" y="6280255"/>
                  <a:pt x="603122" y="6291711"/>
                </a:cubicBezTo>
                <a:cubicBezTo>
                  <a:pt x="455032" y="6306986"/>
                  <a:pt x="261206" y="6260346"/>
                  <a:pt x="30143" y="6291711"/>
                </a:cubicBezTo>
                <a:cubicBezTo>
                  <a:pt x="-1198" y="6167281"/>
                  <a:pt x="7291" y="6044138"/>
                  <a:pt x="19371" y="5934598"/>
                </a:cubicBezTo>
                <a:lnTo>
                  <a:pt x="33559" y="5801663"/>
                </a:lnTo>
                <a:lnTo>
                  <a:pt x="30143" y="5784485"/>
                </a:lnTo>
                <a:cubicBezTo>
                  <a:pt x="7257" y="5691455"/>
                  <a:pt x="7506" y="5585492"/>
                  <a:pt x="13352" y="5476692"/>
                </a:cubicBezTo>
                <a:lnTo>
                  <a:pt x="21882" y="5346809"/>
                </a:lnTo>
                <a:lnTo>
                  <a:pt x="22064" y="5339439"/>
                </a:lnTo>
                <a:lnTo>
                  <a:pt x="29601" y="5166357"/>
                </a:lnTo>
                <a:lnTo>
                  <a:pt x="30143" y="5151877"/>
                </a:lnTo>
                <a:cubicBezTo>
                  <a:pt x="30018" y="5125783"/>
                  <a:pt x="30111" y="5102484"/>
                  <a:pt x="30346" y="5081409"/>
                </a:cubicBezTo>
                <a:lnTo>
                  <a:pt x="30433" y="5076663"/>
                </a:lnTo>
                <a:lnTo>
                  <a:pt x="30143" y="4963804"/>
                </a:lnTo>
                <a:cubicBezTo>
                  <a:pt x="27040" y="4910138"/>
                  <a:pt x="27067" y="4856021"/>
                  <a:pt x="28459" y="4800989"/>
                </a:cubicBezTo>
                <a:lnTo>
                  <a:pt x="30399" y="4750796"/>
                </a:lnTo>
                <a:lnTo>
                  <a:pt x="31514" y="4666872"/>
                </a:lnTo>
                <a:lnTo>
                  <a:pt x="34697" y="4639551"/>
                </a:lnTo>
                <a:lnTo>
                  <a:pt x="34963" y="4632686"/>
                </a:lnTo>
                <a:cubicBezTo>
                  <a:pt x="37318" y="4575362"/>
                  <a:pt x="39271" y="4516661"/>
                  <a:pt x="39056" y="4456118"/>
                </a:cubicBezTo>
                <a:lnTo>
                  <a:pt x="36996" y="4412759"/>
                </a:lnTo>
                <a:lnTo>
                  <a:pt x="30143" y="4388188"/>
                </a:lnTo>
                <a:cubicBezTo>
                  <a:pt x="7389" y="4328002"/>
                  <a:pt x="11492" y="4256950"/>
                  <a:pt x="19232" y="4188739"/>
                </a:cubicBezTo>
                <a:lnTo>
                  <a:pt x="23985" y="4147809"/>
                </a:lnTo>
                <a:lnTo>
                  <a:pt x="23690" y="4087290"/>
                </a:lnTo>
                <a:lnTo>
                  <a:pt x="29097" y="3984687"/>
                </a:lnTo>
                <a:lnTo>
                  <a:pt x="28035" y="3962690"/>
                </a:lnTo>
                <a:cubicBezTo>
                  <a:pt x="28525" y="3945828"/>
                  <a:pt x="30052" y="3926691"/>
                  <a:pt x="32148" y="3905387"/>
                </a:cubicBezTo>
                <a:lnTo>
                  <a:pt x="34754" y="3881032"/>
                </a:lnTo>
                <a:lnTo>
                  <a:pt x="39206" y="3802233"/>
                </a:lnTo>
                <a:cubicBezTo>
                  <a:pt x="39778" y="3763353"/>
                  <a:pt x="37619" y="3728800"/>
                  <a:pt x="30143" y="3698588"/>
                </a:cubicBezTo>
                <a:cubicBezTo>
                  <a:pt x="7714" y="3607954"/>
                  <a:pt x="33117" y="3482508"/>
                  <a:pt x="36579" y="3365983"/>
                </a:cubicBezTo>
                <a:lnTo>
                  <a:pt x="36510" y="3356621"/>
                </a:lnTo>
                <a:lnTo>
                  <a:pt x="30143" y="3311044"/>
                </a:lnTo>
                <a:cubicBezTo>
                  <a:pt x="14271" y="3224157"/>
                  <a:pt x="11445" y="3149243"/>
                  <a:pt x="14856" y="3082749"/>
                </a:cubicBezTo>
                <a:lnTo>
                  <a:pt x="22229" y="3005366"/>
                </a:lnTo>
                <a:lnTo>
                  <a:pt x="27244" y="2895198"/>
                </a:lnTo>
                <a:cubicBezTo>
                  <a:pt x="29143" y="2848776"/>
                  <a:pt x="30527" y="2799531"/>
                  <a:pt x="30143" y="2746826"/>
                </a:cubicBezTo>
                <a:lnTo>
                  <a:pt x="36784" y="2638240"/>
                </a:lnTo>
                <a:lnTo>
                  <a:pt x="30143" y="2615745"/>
                </a:lnTo>
                <a:cubicBezTo>
                  <a:pt x="-20952" y="2495890"/>
                  <a:pt x="17898" y="2340273"/>
                  <a:pt x="37923" y="2201958"/>
                </a:cubicBezTo>
                <a:lnTo>
                  <a:pt x="42734" y="2158379"/>
                </a:lnTo>
                <a:lnTo>
                  <a:pt x="30143" y="2114218"/>
                </a:lnTo>
                <a:cubicBezTo>
                  <a:pt x="2269" y="2040950"/>
                  <a:pt x="-2735" y="1972014"/>
                  <a:pt x="1162" y="1906697"/>
                </a:cubicBezTo>
                <a:lnTo>
                  <a:pt x="6289" y="1854885"/>
                </a:lnTo>
                <a:lnTo>
                  <a:pt x="8053" y="1809168"/>
                </a:lnTo>
                <a:cubicBezTo>
                  <a:pt x="9832" y="1790244"/>
                  <a:pt x="12470" y="1771472"/>
                  <a:pt x="15415" y="1752867"/>
                </a:cubicBezTo>
                <a:lnTo>
                  <a:pt x="30925" y="1652561"/>
                </a:lnTo>
                <a:lnTo>
                  <a:pt x="30143" y="1606992"/>
                </a:lnTo>
                <a:cubicBezTo>
                  <a:pt x="28397" y="1588584"/>
                  <a:pt x="27931" y="1568665"/>
                  <a:pt x="28348" y="1547550"/>
                </a:cubicBezTo>
                <a:lnTo>
                  <a:pt x="29206" y="1531212"/>
                </a:lnTo>
                <a:lnTo>
                  <a:pt x="23637" y="1487282"/>
                </a:lnTo>
                <a:cubicBezTo>
                  <a:pt x="16479" y="1367166"/>
                  <a:pt x="59638" y="1246041"/>
                  <a:pt x="30143" y="1156757"/>
                </a:cubicBezTo>
                <a:cubicBezTo>
                  <a:pt x="21716" y="1131248"/>
                  <a:pt x="18318" y="1090735"/>
                  <a:pt x="17757" y="1041370"/>
                </a:cubicBezTo>
                <a:lnTo>
                  <a:pt x="18463" y="985697"/>
                </a:lnTo>
                <a:lnTo>
                  <a:pt x="16239" y="975915"/>
                </a:lnTo>
                <a:cubicBezTo>
                  <a:pt x="13541" y="957312"/>
                  <a:pt x="12597" y="940330"/>
                  <a:pt x="12862" y="924477"/>
                </a:cubicBezTo>
                <a:lnTo>
                  <a:pt x="23640" y="845857"/>
                </a:lnTo>
                <a:lnTo>
                  <a:pt x="30907" y="688163"/>
                </a:lnTo>
                <a:lnTo>
                  <a:pt x="31375" y="662715"/>
                </a:lnTo>
                <a:lnTo>
                  <a:pt x="30143" y="655230"/>
                </a:lnTo>
                <a:cubicBezTo>
                  <a:pt x="20345" y="615334"/>
                  <a:pt x="17924" y="569960"/>
                  <a:pt x="19185" y="520814"/>
                </a:cubicBezTo>
                <a:lnTo>
                  <a:pt x="26662" y="415314"/>
                </a:lnTo>
                <a:lnTo>
                  <a:pt x="25635" y="383217"/>
                </a:lnTo>
                <a:cubicBezTo>
                  <a:pt x="25461" y="243905"/>
                  <a:pt x="35455" y="113017"/>
                  <a:pt x="30143" y="22622"/>
                </a:cubicBezTo>
                <a:cubicBezTo>
                  <a:pt x="90096" y="13526"/>
                  <a:pt x="146841" y="12585"/>
                  <a:pt x="200495" y="15390"/>
                </a:cubicBezTo>
                <a:lnTo>
                  <a:pt x="324102" y="27794"/>
                </a:lnTo>
                <a:lnTo>
                  <a:pt x="329634" y="27979"/>
                </a:lnTo>
                <a:cubicBezTo>
                  <a:pt x="398332" y="30204"/>
                  <a:pt x="468106" y="31425"/>
                  <a:pt x="551798" y="27886"/>
                </a:cubicBezTo>
                <a:lnTo>
                  <a:pt x="592464" y="25476"/>
                </a:lnTo>
                <a:lnTo>
                  <a:pt x="603122" y="22622"/>
                </a:lnTo>
                <a:cubicBezTo>
                  <a:pt x="639294" y="8191"/>
                  <a:pt x="679641" y="1916"/>
                  <a:pt x="723201" y="386"/>
                </a:cubicBezTo>
                <a:close/>
              </a:path>
            </a:pathLst>
          </a:custGeom>
        </p:spPr>
      </p:pic>
      <p:sp>
        <p:nvSpPr>
          <p:cNvPr id="3" name="Content Placeholder 2">
            <a:extLst>
              <a:ext uri="{FF2B5EF4-FFF2-40B4-BE49-F238E27FC236}">
                <a16:creationId xmlns:a16="http://schemas.microsoft.com/office/drawing/2014/main" id="{568022FC-72DF-4DD9-B45F-55DB06491175}"/>
              </a:ext>
            </a:extLst>
          </p:cNvPr>
          <p:cNvSpPr>
            <a:spLocks noGrp="1"/>
          </p:cNvSpPr>
          <p:nvPr>
            <p:ph idx="1"/>
          </p:nvPr>
        </p:nvSpPr>
        <p:spPr>
          <a:xfrm>
            <a:off x="4905955" y="2071316"/>
            <a:ext cx="6713552" cy="4114800"/>
          </a:xfrm>
        </p:spPr>
        <p:txBody>
          <a:bodyPr vert="horz" lIns="91440" tIns="45720" rIns="91440" bIns="45720" rtlCol="0" anchor="t">
            <a:normAutofit/>
          </a:bodyPr>
          <a:lstStyle/>
          <a:p>
            <a:r>
              <a:rPr lang="en-US" sz="1900">
                <a:cs typeface="Calibri"/>
              </a:rPr>
              <a:t>Read second box in handout 21.1</a:t>
            </a:r>
          </a:p>
          <a:p>
            <a:r>
              <a:rPr lang="en-US" sz="1900">
                <a:cs typeface="Calibri"/>
              </a:rPr>
              <a:t>Have students answer following questions by writing it down:</a:t>
            </a:r>
          </a:p>
          <a:p>
            <a:pPr marL="0" indent="0">
              <a:buNone/>
            </a:pPr>
            <a:r>
              <a:rPr lang="en-US" sz="1900">
                <a:cs typeface="Calibri"/>
              </a:rPr>
              <a:t>1. When you are anxious, where do you feel it in your body?</a:t>
            </a:r>
          </a:p>
          <a:p>
            <a:pPr marL="0" indent="0">
              <a:buNone/>
            </a:pPr>
            <a:r>
              <a:rPr lang="en-US" sz="1900">
                <a:cs typeface="Calibri"/>
              </a:rPr>
              <a:t>2. When you are sad, where do you feel it in your body?</a:t>
            </a:r>
          </a:p>
          <a:p>
            <a:pPr marL="0" indent="0">
              <a:buNone/>
            </a:pPr>
            <a:r>
              <a:rPr lang="en-US" sz="1900">
                <a:cs typeface="Calibri"/>
              </a:rPr>
              <a:t>3. When you are excited, where do you feel in your body?</a:t>
            </a:r>
          </a:p>
          <a:p>
            <a:pPr marL="0" indent="0">
              <a:buNone/>
            </a:pPr>
            <a:r>
              <a:rPr lang="en-US" sz="1900">
                <a:cs typeface="Calibri"/>
              </a:rPr>
              <a:t>4. When you are angry, where do you feel in your body?</a:t>
            </a:r>
          </a:p>
          <a:p>
            <a:r>
              <a:rPr lang="en-US" sz="1900">
                <a:cs typeface="Calibri"/>
              </a:rPr>
              <a:t>Share out answers</a:t>
            </a:r>
          </a:p>
          <a:p>
            <a:r>
              <a:rPr lang="en-US" sz="1900">
                <a:cs typeface="Calibri"/>
              </a:rPr>
              <a:t>Do you always like those sensations? Most of the time it's the physical sensations that make us uncomfortable. Learning to experience those symptoms it builds our tolerance like a wave.</a:t>
            </a:r>
          </a:p>
        </p:txBody>
      </p:sp>
    </p:spTree>
    <p:extLst>
      <p:ext uri="{BB962C8B-B14F-4D97-AF65-F5344CB8AC3E}">
        <p14:creationId xmlns:p14="http://schemas.microsoft.com/office/powerpoint/2010/main" val="4341317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743AA782-23D1-4521-8CAD-47662984AA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D5F403D-FD87-4EA6-9AB2-E89E0AEEE614}"/>
              </a:ext>
            </a:extLst>
          </p:cNvPr>
          <p:cNvSpPr>
            <a:spLocks noGrp="1"/>
          </p:cNvSpPr>
          <p:nvPr>
            <p:ph type="title"/>
          </p:nvPr>
        </p:nvSpPr>
        <p:spPr>
          <a:xfrm>
            <a:off x="630936" y="640080"/>
            <a:ext cx="4818888" cy="1481328"/>
          </a:xfrm>
        </p:spPr>
        <p:txBody>
          <a:bodyPr anchor="b">
            <a:normAutofit/>
          </a:bodyPr>
          <a:lstStyle/>
          <a:p>
            <a:r>
              <a:rPr lang="en-US" sz="5400" dirty="0">
                <a:cs typeface="Calibri Light"/>
              </a:rPr>
              <a:t>ACCEPTANCE</a:t>
            </a:r>
          </a:p>
        </p:txBody>
      </p:sp>
      <p:sp>
        <p:nvSpPr>
          <p:cNvPr id="11" name="sketch line">
            <a:extLst>
              <a:ext uri="{FF2B5EF4-FFF2-40B4-BE49-F238E27FC236}">
                <a16:creationId xmlns:a16="http://schemas.microsoft.com/office/drawing/2014/main" id="{650D18FE-0824-4A46-B22C-A86B52E578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372868"/>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B39BA558-C19B-4BB7-9F5D-5E5AE3C27576}"/>
              </a:ext>
            </a:extLst>
          </p:cNvPr>
          <p:cNvSpPr>
            <a:spLocks noGrp="1"/>
          </p:cNvSpPr>
          <p:nvPr>
            <p:ph idx="1"/>
          </p:nvPr>
        </p:nvSpPr>
        <p:spPr>
          <a:xfrm>
            <a:off x="630936" y="2660904"/>
            <a:ext cx="4818888" cy="3547872"/>
          </a:xfrm>
        </p:spPr>
        <p:txBody>
          <a:bodyPr vert="horz" lIns="91440" tIns="45720" rIns="91440" bIns="45720" rtlCol="0" anchor="t">
            <a:normAutofit/>
          </a:bodyPr>
          <a:lstStyle/>
          <a:p>
            <a:r>
              <a:rPr lang="en-US" sz="1900">
                <a:cs typeface="Calibri"/>
              </a:rPr>
              <a:t>Remember: You are not your emotions</a:t>
            </a:r>
          </a:p>
          <a:p>
            <a:r>
              <a:rPr lang="en-US" sz="1900">
                <a:cs typeface="Calibri"/>
              </a:rPr>
              <a:t>Read third box in handout 21.1</a:t>
            </a:r>
          </a:p>
          <a:p>
            <a:r>
              <a:rPr lang="en-US" sz="1900">
                <a:cs typeface="Calibri"/>
              </a:rPr>
              <a:t>You can have an emotion and tolerate the urge to act on it.</a:t>
            </a:r>
          </a:p>
          <a:p>
            <a:r>
              <a:rPr lang="en-US" sz="1900">
                <a:cs typeface="Calibri"/>
              </a:rPr>
              <a:t>Read fourth box in handout 21.1</a:t>
            </a:r>
          </a:p>
          <a:p>
            <a:r>
              <a:rPr lang="en-US" sz="1900">
                <a:cs typeface="Calibri"/>
              </a:rPr>
              <a:t>Allowing yourself to accept your emotions you decrease emotional suffering. We can embrace these emotions and not be afraid of them. Emotions are inevitable so we must learn to experience them not push them away.</a:t>
            </a:r>
          </a:p>
        </p:txBody>
      </p:sp>
      <p:pic>
        <p:nvPicPr>
          <p:cNvPr id="4" name="Picture 4" descr="Logo&#10;&#10;Description automatically generated">
            <a:extLst>
              <a:ext uri="{FF2B5EF4-FFF2-40B4-BE49-F238E27FC236}">
                <a16:creationId xmlns:a16="http://schemas.microsoft.com/office/drawing/2014/main" id="{4EE50833-6E78-4439-A860-B8119A67DEC7}"/>
              </a:ext>
            </a:extLst>
          </p:cNvPr>
          <p:cNvPicPr>
            <a:picLocks noChangeAspect="1"/>
          </p:cNvPicPr>
          <p:nvPr/>
        </p:nvPicPr>
        <p:blipFill>
          <a:blip r:embed="rId3"/>
          <a:stretch>
            <a:fillRect/>
          </a:stretch>
        </p:blipFill>
        <p:spPr>
          <a:xfrm>
            <a:off x="6099048" y="904227"/>
            <a:ext cx="5458968" cy="5049545"/>
          </a:xfrm>
          <a:prstGeom prst="rect">
            <a:avLst/>
          </a:prstGeom>
        </p:spPr>
      </p:pic>
    </p:spTree>
    <p:extLst>
      <p:ext uri="{BB962C8B-B14F-4D97-AF65-F5344CB8AC3E}">
        <p14:creationId xmlns:p14="http://schemas.microsoft.com/office/powerpoint/2010/main" val="9073877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A person riding a wave on a surfboard in the water&#10;&#10;Description generated with high confidence">
            <a:extLst>
              <a:ext uri="{FF2B5EF4-FFF2-40B4-BE49-F238E27FC236}">
                <a16:creationId xmlns:a16="http://schemas.microsoft.com/office/drawing/2014/main" id="{0F7F544E-5B87-44A2-BA3B-9B4AC63A7242}"/>
              </a:ext>
            </a:extLst>
          </p:cNvPr>
          <p:cNvPicPr>
            <a:picLocks noGrp="1" noChangeAspect="1"/>
          </p:cNvPicPr>
          <p:nvPr>
            <p:ph idx="1"/>
          </p:nvPr>
        </p:nvPicPr>
        <p:blipFill>
          <a:blip r:embed="rId3"/>
          <a:stretch>
            <a:fillRect/>
          </a:stretch>
        </p:blipFill>
        <p:spPr>
          <a:xfrm>
            <a:off x="1747410" y="1162587"/>
            <a:ext cx="8875310" cy="5014376"/>
          </a:xfrm>
        </p:spPr>
      </p:pic>
    </p:spTree>
    <p:extLst>
      <p:ext uri="{BB962C8B-B14F-4D97-AF65-F5344CB8AC3E}">
        <p14:creationId xmlns:p14="http://schemas.microsoft.com/office/powerpoint/2010/main" val="16519977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F912B0-157E-4061-B356-D7FDAC496652}"/>
              </a:ext>
            </a:extLst>
          </p:cNvPr>
          <p:cNvSpPr>
            <a:spLocks noGrp="1"/>
          </p:cNvSpPr>
          <p:nvPr>
            <p:ph type="title"/>
          </p:nvPr>
        </p:nvSpPr>
        <p:spPr/>
        <p:txBody>
          <a:bodyPr>
            <a:normAutofit/>
          </a:bodyPr>
          <a:lstStyle/>
          <a:p>
            <a:r>
              <a:rPr lang="en-US">
                <a:cs typeface="Calibri Light"/>
              </a:rPr>
              <a:t>Class exercise: Eye contact with a partner</a:t>
            </a:r>
            <a:endParaRPr lang="en-US"/>
          </a:p>
        </p:txBody>
      </p:sp>
      <p:graphicFrame>
        <p:nvGraphicFramePr>
          <p:cNvPr id="5" name="Content Placeholder 2">
            <a:extLst>
              <a:ext uri="{FF2B5EF4-FFF2-40B4-BE49-F238E27FC236}">
                <a16:creationId xmlns:a16="http://schemas.microsoft.com/office/drawing/2014/main" id="{7C88D7AF-049D-4EFB-8590-CD66327D0A9A}"/>
              </a:ext>
            </a:extLst>
          </p:cNvPr>
          <p:cNvGraphicFramePr>
            <a:graphicFrameLocks noGrp="1"/>
          </p:cNvGraphicFramePr>
          <p:nvPr>
            <p:ph idx="1"/>
            <p:extLst>
              <p:ext uri="{D42A27DB-BD31-4B8C-83A1-F6EECF244321}">
                <p14:modId xmlns:p14="http://schemas.microsoft.com/office/powerpoint/2010/main" val="3700900901"/>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6141470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2" descr="A close up of a logo&#10;&#10;Description generated with high confidence">
            <a:extLst>
              <a:ext uri="{FF2B5EF4-FFF2-40B4-BE49-F238E27FC236}">
                <a16:creationId xmlns:a16="http://schemas.microsoft.com/office/drawing/2014/main" id="{101B236C-68FF-4AA4-A5DB-749E8703DA82}"/>
              </a:ext>
            </a:extLst>
          </p:cNvPr>
          <p:cNvPicPr>
            <a:picLocks noChangeAspect="1"/>
          </p:cNvPicPr>
          <p:nvPr/>
        </p:nvPicPr>
        <p:blipFill rotWithShape="1">
          <a:blip r:embed="rId3"/>
          <a:srcRect l="15846" t="15479" r="23690" b="17286"/>
          <a:stretch/>
        </p:blipFill>
        <p:spPr>
          <a:xfrm rot="5400000">
            <a:off x="3775144" y="-8541"/>
            <a:ext cx="4641711" cy="6681564"/>
          </a:xfrm>
          <a:prstGeom prst="rect">
            <a:avLst/>
          </a:prstGeom>
        </p:spPr>
      </p:pic>
      <p:sp>
        <p:nvSpPr>
          <p:cNvPr id="10" name="TextBox 9">
            <a:extLst>
              <a:ext uri="{FF2B5EF4-FFF2-40B4-BE49-F238E27FC236}">
                <a16:creationId xmlns:a16="http://schemas.microsoft.com/office/drawing/2014/main" id="{E4BF21D5-4AD2-4E58-9305-97C3AEB5D39A}"/>
              </a:ext>
            </a:extLst>
          </p:cNvPr>
          <p:cNvSpPr txBox="1"/>
          <p:nvPr/>
        </p:nvSpPr>
        <p:spPr>
          <a:xfrm>
            <a:off x="273132" y="327740"/>
            <a:ext cx="2743200" cy="175432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cs typeface="Calibri"/>
              </a:rPr>
              <a:t>Examples to discuss on page 261</a:t>
            </a:r>
          </a:p>
          <a:p>
            <a:endParaRPr lang="en-US">
              <a:cs typeface="Calibri"/>
            </a:endParaRPr>
          </a:p>
          <a:p>
            <a:r>
              <a:rPr lang="en-US">
                <a:highlight>
                  <a:srgbClr val="FFFF00"/>
                </a:highlight>
                <a:cs typeface="Calibri"/>
              </a:rPr>
              <a:t>Refers to ACCEPTS </a:t>
            </a:r>
          </a:p>
          <a:p>
            <a:r>
              <a:rPr lang="en-US">
                <a:highlight>
                  <a:srgbClr val="FFFF00"/>
                </a:highlight>
                <a:cs typeface="Calibri"/>
              </a:rPr>
              <a:t>SKILLS WE DID </a:t>
            </a:r>
          </a:p>
          <a:p>
            <a:r>
              <a:rPr lang="en-US">
                <a:highlight>
                  <a:srgbClr val="FFFF00"/>
                </a:highlight>
                <a:cs typeface="Calibri"/>
              </a:rPr>
              <a:t>NOT TEACH?</a:t>
            </a:r>
          </a:p>
        </p:txBody>
      </p:sp>
    </p:spTree>
    <p:extLst>
      <p:ext uri="{BB962C8B-B14F-4D97-AF65-F5344CB8AC3E}">
        <p14:creationId xmlns:p14="http://schemas.microsoft.com/office/powerpoint/2010/main" val="9616268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0481" name="Picture 1" descr="Machine generated alternative text:&#10;Emotion Name: &#10;HOMEWORK 21.3 &#10;Emotion Regulation: &#10;Practicing the Wave Skill &#10;Name: &#10;Due Date: &#10;Intensity (0—5) Before: &#10;After: &#10;Describe a situation that prompts emotion. &#10;When emotional intensity is extreme, use your crisis survival skills first. With any &#10;emotion, high or low, practice radical acceptance with MINDFULNESS OF CURRENT &#10;EMOTIONS. &#10;Check off any of the following that you did: &#10;Stepped back and observed the emotions. &#10;Experienced the emotions as WAVES, coming and going. &#10;Noticed where in my body I was feeling the emotional sensations. &#10;Paid attention to the physical sensations of the emotions as much as I could. &#10;Just noticed the urge to act that went with an emotion. &#10;Got myself to avoid acting on my emotion. &#10;Reminded myself of times when I have felt different. &#10;Let go of judgments about my emotion. &#10;Practiced radically accepting my emotion. &#10;(continued) &#10;Adapted with permission from Linehan (2015b). Copyright O Marsha M. Linehan. &#10;From Skills in Schools: Skills Training for Emotional Problem SolvingforAdolesccnts (I)BT STEPS-A) by James J. Mazza, &#10;Elizabeth T. Dexter-Mazza, Alec L. Miller, Jill H. Rathus, and Heather E. Murphy. Copyright 0 2016 The Guilford Press. &#10;Permission to photocopy this material is granted to purchasers of this book for personal use or use with individual students &#10;(see copyright page for details). ">
            <a:extLst>
              <a:ext uri="{FF2B5EF4-FFF2-40B4-BE49-F238E27FC236}">
                <a16:creationId xmlns:a16="http://schemas.microsoft.com/office/drawing/2014/main" id="{FE217442-9BB5-4E9E-BA7E-3DBD28766A00}"/>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4496" t="9357" r="16101" b="27264"/>
          <a:stretch/>
        </p:blipFill>
        <p:spPr bwMode="auto">
          <a:xfrm>
            <a:off x="3486600" y="418011"/>
            <a:ext cx="4615543" cy="54562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8427093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1505" name="Picture 1" descr="Machine generated alternative text:&#10;Emotion Regulation: Practicing the Wave Skill (page 2 of 2) &#10;Tried to love my emotion by &quot;naming it and inviting it home for dinner.&quot; &#10;Practiced willingness to have unwelcome emotions. &#10;Other: &#10;Comments and description of experiences: ">
            <a:extLst>
              <a:ext uri="{FF2B5EF4-FFF2-40B4-BE49-F238E27FC236}">
                <a16:creationId xmlns:a16="http://schemas.microsoft.com/office/drawing/2014/main" id="{E420E7BE-225D-4F39-8A46-C479214499F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3258" t="9166" r="19572" b="28988"/>
          <a:stretch/>
        </p:blipFill>
        <p:spPr bwMode="auto">
          <a:xfrm>
            <a:off x="3300549" y="325503"/>
            <a:ext cx="5207726" cy="62069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58197886"/>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766</Words>
  <Application>Microsoft Office PowerPoint</Application>
  <PresentationFormat>Widescreen</PresentationFormat>
  <Paragraphs>68</Paragraphs>
  <Slides>14</Slides>
  <Notes>14</Notes>
  <HiddenSlides>0</HiddenSlides>
  <MMClips>0</MMClips>
  <ScaleCrop>false</ScaleCrop>
  <HeadingPairs>
    <vt:vector size="6" baseType="variant">
      <vt:variant>
        <vt:lpstr>Fonts Used</vt:lpstr>
      </vt:variant>
      <vt:variant>
        <vt:i4>3</vt:i4>
      </vt:variant>
      <vt:variant>
        <vt:lpstr>Theme</vt:lpstr>
      </vt:variant>
      <vt:variant>
        <vt:i4>2</vt:i4>
      </vt:variant>
      <vt:variant>
        <vt:lpstr>Slide Titles</vt:lpstr>
      </vt:variant>
      <vt:variant>
        <vt:i4>14</vt:i4>
      </vt:variant>
    </vt:vector>
  </HeadingPairs>
  <TitlesOfParts>
    <vt:vector size="19" baseType="lpstr">
      <vt:lpstr>Arial</vt:lpstr>
      <vt:lpstr>Calibri</vt:lpstr>
      <vt:lpstr>Calibri Light</vt:lpstr>
      <vt:lpstr>office theme</vt:lpstr>
      <vt:lpstr>Office Theme</vt:lpstr>
      <vt:lpstr> Wave Skills  (Lesson 21)   Mrs. Rigaglia</vt:lpstr>
      <vt:lpstr> Week 7: Wave Skill (Lesson 21)  </vt:lpstr>
      <vt:lpstr>Main Ideas:</vt:lpstr>
      <vt:lpstr>PowerPoint Presentation</vt:lpstr>
      <vt:lpstr>PowerPoint Presentation</vt:lpstr>
      <vt:lpstr>Experience Emotions</vt:lpstr>
      <vt:lpstr>Handout 21.1</vt:lpstr>
      <vt:lpstr>Mindfulness of Emotion Sensations</vt:lpstr>
      <vt:lpstr>ACCEPTANCE</vt:lpstr>
      <vt:lpstr>PowerPoint Presentation</vt:lpstr>
      <vt:lpstr>Class exercise: Eye contact with a partner</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lastModifiedBy>Philip Kavanagh</cp:lastModifiedBy>
  <cp:revision>46</cp:revision>
  <dcterms:created xsi:type="dcterms:W3CDTF">2021-11-03T14:27:38Z</dcterms:created>
  <dcterms:modified xsi:type="dcterms:W3CDTF">2022-07-15T13:55:54Z</dcterms:modified>
</cp:coreProperties>
</file>