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414" r:id="rId2"/>
    <p:sldId id="406" r:id="rId3"/>
    <p:sldId id="357" r:id="rId4"/>
    <p:sldId id="362" r:id="rId5"/>
    <p:sldId id="409" r:id="rId6"/>
    <p:sldId id="408" r:id="rId7"/>
    <p:sldId id="358" r:id="rId8"/>
    <p:sldId id="410" r:id="rId9"/>
    <p:sldId id="379" r:id="rId10"/>
    <p:sldId id="411" r:id="rId11"/>
    <p:sldId id="412" r:id="rId12"/>
    <p:sldId id="361" r:id="rId13"/>
    <p:sldId id="360" r:id="rId14"/>
    <p:sldId id="413" r:id="rId15"/>
    <p:sldId id="359" r:id="rId16"/>
    <p:sldId id="36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324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27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45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81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3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17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81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4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4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94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594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5353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79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88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737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97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590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E129138-C5F9-4E94-BD0F-1CDBB184EE2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992B4-2588-40B9-A87E-56EC8FA39C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170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4okAfKCwRk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C6D48-94CC-4D42-826D-379C9C076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>
                <a:cs typeface="Calibri Light"/>
              </a:rPr>
              <a:t>Check The Facts (Lesson 17)</a:t>
            </a:r>
            <a:r>
              <a:rPr lang="en-US">
                <a:cs typeface="Calibri Light"/>
              </a:rPr>
              <a:t> </a:t>
            </a:r>
            <a:br>
              <a:rPr lang="en-US">
                <a:cs typeface="Calibri Light"/>
              </a:rPr>
            </a:br>
            <a:r>
              <a:rPr lang="en-US">
                <a:cs typeface="Calibri Light"/>
              </a:rPr>
              <a:t>Dr. M.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F162B-569D-4AA2-ADDA-D0305B392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440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u="sng" dirty="0">
                <a:cs typeface="Calibri"/>
              </a:rPr>
              <a:t>Mindfulness – directions (5 min)</a:t>
            </a:r>
            <a:endParaRPr lang="en-US" dirty="0">
              <a:cs typeface="Calibri"/>
            </a:endParaRPr>
          </a:p>
          <a:p>
            <a:pPr lvl="1">
              <a:buFont typeface="Wingdings" panose="020B0604020202020204" pitchFamily="34" charset="0"/>
              <a:buChar char="v"/>
            </a:pPr>
            <a:r>
              <a:rPr lang="en-US" dirty="0">
                <a:cs typeface="Calibri"/>
              </a:rPr>
              <a:t>Zen Counting (counting to 20 as a group with random people calling #s)</a:t>
            </a:r>
            <a:endParaRPr lang="en-US" dirty="0"/>
          </a:p>
          <a:p>
            <a:pPr lvl="1">
              <a:buFont typeface="Wingdings" panose="020B0604020202020204" pitchFamily="34" charset="0"/>
              <a:buChar char="v"/>
            </a:pPr>
            <a:r>
              <a:rPr lang="en-US" dirty="0">
                <a:cs typeface="Calibri"/>
              </a:rPr>
              <a:t>Letting go of judgements</a:t>
            </a:r>
          </a:p>
          <a:p>
            <a:pPr lvl="1">
              <a:buFont typeface="Wingdings" panose="020B0604020202020204" pitchFamily="34" charset="0"/>
              <a:buChar char="v"/>
            </a:pPr>
            <a:endParaRPr lang="en-US" dirty="0">
              <a:cs typeface="Calibri"/>
            </a:endParaRPr>
          </a:p>
          <a:p>
            <a:r>
              <a:rPr lang="en-US" b="1" u="sng" dirty="0">
                <a:cs typeface="Calibri"/>
              </a:rPr>
              <a:t>Discussion (2 min)</a:t>
            </a:r>
          </a:p>
          <a:p>
            <a:pPr lvl="1"/>
            <a:r>
              <a:rPr lang="en-US" dirty="0">
                <a:cs typeface="Calibri"/>
              </a:rPr>
              <a:t>What were your observations (of yourself and other people in the group)?</a:t>
            </a:r>
          </a:p>
          <a:p>
            <a:pPr lvl="1"/>
            <a:r>
              <a:rPr lang="en-US" dirty="0">
                <a:cs typeface="Calibri"/>
              </a:rPr>
              <a:t>How can we be </a:t>
            </a:r>
            <a:r>
              <a:rPr lang="en-US" dirty="0" err="1">
                <a:cs typeface="Calibri"/>
              </a:rPr>
              <a:t>nonjudgemental</a:t>
            </a:r>
            <a:r>
              <a:rPr lang="en-US" dirty="0">
                <a:cs typeface="Calibri"/>
              </a:rPr>
              <a:t> in this activity?</a:t>
            </a:r>
          </a:p>
          <a:p>
            <a:pPr lvl="1"/>
            <a:r>
              <a:rPr lang="en-US" dirty="0">
                <a:cs typeface="Calibri"/>
              </a:rPr>
              <a:t>Share out examples:</a:t>
            </a:r>
          </a:p>
          <a:p>
            <a:pPr lvl="2"/>
            <a:r>
              <a:rPr lang="en-US" dirty="0">
                <a:cs typeface="Calibri"/>
              </a:rPr>
              <a:t>I noticed...</a:t>
            </a:r>
          </a:p>
          <a:p>
            <a:pPr lvl="2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5847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1E28A-C628-448B-8040-C589D13E5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Homework Review – TIP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C0C76-4CC8-4DE5-83B4-FA07581D2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262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How did HW go?</a:t>
            </a:r>
          </a:p>
          <a:p>
            <a:r>
              <a:rPr lang="en-US" dirty="0">
                <a:cs typeface="Calibri"/>
              </a:rPr>
              <a:t>Was it helpful to use TIP skill to help with distress tolerance?</a:t>
            </a:r>
          </a:p>
          <a:p>
            <a:pPr lvl="1"/>
            <a:r>
              <a:rPr lang="en-US" dirty="0">
                <a:cs typeface="Calibri"/>
              </a:rPr>
              <a:t>Did it help you to resist acting on a crisis or negative urge?</a:t>
            </a:r>
          </a:p>
          <a:p>
            <a:r>
              <a:rPr lang="en-US" dirty="0">
                <a:cs typeface="Calibri"/>
              </a:rPr>
              <a:t>Can we share some examples?</a:t>
            </a:r>
          </a:p>
          <a:p>
            <a:r>
              <a:rPr lang="en-US" dirty="0">
                <a:cs typeface="Calibri"/>
              </a:rPr>
              <a:t>How can we incorporate this skill moving forward?</a:t>
            </a:r>
          </a:p>
        </p:txBody>
      </p:sp>
    </p:spTree>
    <p:extLst>
      <p:ext uri="{BB962C8B-B14F-4D97-AF65-F5344CB8AC3E}">
        <p14:creationId xmlns:p14="http://schemas.microsoft.com/office/powerpoint/2010/main" val="2564564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 descr="Machine generated alternative text:&#10;HANDOUT 17.1 &#10;Emotion Regulation: &#10;Overview of Skills for Changing Emotional Responses &#10;CHECK THE FACTS &#10;1. Check out whether your reactions fit the facts of the situation. &#10;2. Changing your interpretation if it does not fit the facts can help you change your &#10;emotional reactions. &#10;OPPOSITE ACTION &#10;1. Acting opposite to your emotions that don't fit the facts can also change your &#10;emotions. &#10;PROBLEM SOLVING &#10;1. When the emotions do fit the facts, then move to problem solving, which will &#10;reduce the frequency of negative emotions. &#10;Adapted with permission from Linehan (2015b). Copyright O Marsha M. Linehan. &#10;From Skills in Schools: Skills Training for Emotional Problem SolvingforAdolesccnts (I)BT STEPS-A) by James J. Mazza, &#10;Elizabeth T. Dexter-Mazza, Alec L. Miller, Jill H. Rathus, and Heather E. Murphy. Copyright 0 2016 The Guilford Press. &#10;Permission to photocopy this material is granted to purchasers of this book for personal use or use with individual students &#10;(see copyright page for details). ">
            <a:extLst>
              <a:ext uri="{FF2B5EF4-FFF2-40B4-BE49-F238E27FC236}">
                <a16:creationId xmlns:a16="http://schemas.microsoft.com/office/drawing/2014/main" id="{EBE1ED9D-0672-443C-9C7C-C048278F75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7" t="8224" r="15015" b="52059"/>
          <a:stretch/>
        </p:blipFill>
        <p:spPr bwMode="auto">
          <a:xfrm>
            <a:off x="3154679" y="1010194"/>
            <a:ext cx="5817326" cy="443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10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Machine generated alternative text:&#10;HANDOUT 17.3 &#10;Emotion Regulation: Examples of Emotions That Fit the Facts &#10;Fear &#10;• There is a threat to your life or that of someone you care about. &#10;• There is a threat to your health or that of someone you care about &#10;• There is a threat to your well-being or that of someone you care about. &#10;Anger &#10;• An important goal is blocked or prevented. &#10;• You or someone you care about is attacked or hurt by others. &#10;• Losing power, status, or respect. &#10;Jealousy &#10;• An important relationship is being threatened and in danger of being lost. &#10;• Someone is threatening to take a valued relationship or object away from you. &#10;Love &#10;• A person, animal, or object gives you something you want, need, or desire. &#10;• A person, animal, or object improves quality of life for you or for those you care &#10;about. &#10;Sadness &#10;• You have lost something or someone you care about. &#10;• Things are not the way you wanted or hoped them to be. &#10;Shame &#10;• You are being rejected by a person or group you care about over an issue that &#10;publicly involves your behavior or characteristics. &#10;Guilt &#10;• You are doing something you believe is wrong. &#10;• You are doing something that violates your own personal values or long-term goals. &#10;Intensity and duration of an emotion are justified by: &#10;1. How likely it is that the expected outcomes will occur? &#10;2. How great and/or important the outcomes are? &#10;3. How effective the emotion is in your life now? &#10;Adapted with permission from Linehan (2015b). Copyright O Marsha M. Linehan. &#10;From Skills in Schools: Skills Training for Emotional Problem SolvingforAdolesccnts (I)BT STEPS-A) by James J. Mazza, &#10;Elizabeth T. Dexter-Mazza, Alec L. Miller, Jill H. Rathus, and Heather E. Murphy. Copyright 0 2016 The Guilford Press. &#10;Permission to photocopy this material is granted to purchasers of this book for personal use or use with individual students &#10;(see copyright page for details). ">
            <a:extLst>
              <a:ext uri="{FF2B5EF4-FFF2-40B4-BE49-F238E27FC236}">
                <a16:creationId xmlns:a16="http://schemas.microsoft.com/office/drawing/2014/main" id="{C9081828-D3E2-4041-B0EB-15AE0AEFBB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4" t="7251" r="14863" b="23052"/>
          <a:stretch/>
        </p:blipFill>
        <p:spPr bwMode="auto">
          <a:xfrm>
            <a:off x="3702478" y="689237"/>
            <a:ext cx="4583220" cy="559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482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9274F-73ED-4709-B859-842029BCE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Intro to 1st Main Idea (15 min): </a:t>
            </a:r>
            <a:br>
              <a:rPr lang="en-US">
                <a:cs typeface="Calibri Light"/>
              </a:rPr>
            </a:br>
            <a:r>
              <a:rPr lang="en-US" b="1">
                <a:cs typeface="Calibri Light"/>
              </a:rPr>
              <a:t>CHECK THE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BFBC8-B703-422C-8F23-B18C6FDAD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Many emotions and actions are set off by our thoughts and interpretations of events, not by the events themselves</a:t>
            </a:r>
          </a:p>
          <a:p>
            <a:r>
              <a:rPr lang="en-US" dirty="0">
                <a:cs typeface="Calibri"/>
              </a:rPr>
              <a:t>For example, getting mad at someone or feeling sad when a person ignores you as you walked down the hall wouldn't "fit the facts" if the person did not see you</a:t>
            </a:r>
          </a:p>
          <a:p>
            <a:r>
              <a:rPr lang="en-US" dirty="0">
                <a:cs typeface="Calibri"/>
              </a:rPr>
              <a:t>Or your mother asks you to wait a minute to share some great news you have with her because she has to speak with your brother. Then she does not come back...</a:t>
            </a:r>
          </a:p>
          <a:p>
            <a:pPr lvl="1"/>
            <a:r>
              <a:rPr lang="en-US" dirty="0">
                <a:cs typeface="Calibri"/>
              </a:rPr>
              <a:t>Can lead to anger, sadness, </a:t>
            </a:r>
            <a:r>
              <a:rPr lang="en-US" dirty="0" err="1">
                <a:cs typeface="Calibri"/>
              </a:rPr>
              <a:t>etc</a:t>
            </a:r>
            <a:r>
              <a:rPr lang="en-US" dirty="0">
                <a:cs typeface="Calibri"/>
              </a:rPr>
              <a:t>  if interpret 1 way</a:t>
            </a:r>
          </a:p>
          <a:p>
            <a:pPr lvl="1"/>
            <a:r>
              <a:rPr lang="en-US" dirty="0">
                <a:cs typeface="Calibri"/>
              </a:rPr>
              <a:t>Can lead to anxiety if interpret another</a:t>
            </a:r>
          </a:p>
          <a:p>
            <a:pPr lvl="1"/>
            <a:r>
              <a:rPr lang="en-US" dirty="0">
                <a:cs typeface="Calibri"/>
              </a:rPr>
              <a:t>Discuss these different examples</a:t>
            </a:r>
          </a:p>
        </p:txBody>
      </p:sp>
    </p:spTree>
    <p:extLst>
      <p:ext uri="{BB962C8B-B14F-4D97-AF65-F5344CB8AC3E}">
        <p14:creationId xmlns:p14="http://schemas.microsoft.com/office/powerpoint/2010/main" val="3393687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A3046-DD04-4C04-B5B0-090194BCD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343" y="365125"/>
            <a:ext cx="10878457" cy="1325563"/>
          </a:xfrm>
        </p:spPr>
        <p:txBody>
          <a:bodyPr>
            <a:normAutofit fontScale="90000"/>
          </a:bodyPr>
          <a:lstStyle/>
          <a:p>
            <a:r>
              <a:rPr lang="en-US" sz="4200">
                <a:cs typeface="Calibri Light"/>
              </a:rPr>
              <a:t>Treat Your Thought as A Hypothesis NOT a FACT!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B4E8A-492E-445F-967A-ACA5C91F8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343" y="1907268"/>
            <a:ext cx="10515600" cy="35439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What is a hypothesis?</a:t>
            </a:r>
            <a:endParaRPr lang="en-US"/>
          </a:p>
          <a:p>
            <a:r>
              <a:rPr lang="en-US">
                <a:cs typeface="Calibri"/>
              </a:rPr>
              <a:t>How do we prove or disprove a hypothesis?</a:t>
            </a:r>
          </a:p>
          <a:p>
            <a:r>
              <a:rPr lang="en-US">
                <a:cs typeface="Calibri"/>
              </a:rPr>
              <a:t>Just because I think it does not make it so!</a:t>
            </a:r>
          </a:p>
        </p:txBody>
      </p:sp>
    </p:spTree>
    <p:extLst>
      <p:ext uri="{BB962C8B-B14F-4D97-AF65-F5344CB8AC3E}">
        <p14:creationId xmlns:p14="http://schemas.microsoft.com/office/powerpoint/2010/main" val="644050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 descr="Machine generated alternative text:&#10;HANDOUT 17.2 &#10;Emotion Regulation: Check the Facts &#10;Here Are the FACTS &#10;Many emotions and actions are set off by our thoughts and interpretations of events, &#10;not by the events themselves. &#10;Event + Thoughts + Emotion &#10;Our emotions can also have a big effect on our thoughts about events. &#10;Event Emotion Thoughts &#10;Examining our thoughts and checking the facts can help us change our emotions. &#10;1. &#10;2. &#10;3. &#10;a. &#10;b. &#10;c. &#10;Three Steps to Check the Facts &#10;Ask: &quot;What is the emotion I want to change?&quot; &#10;Ask: &quot;What is the event prompting my emotion?&quot; &#10;Challenge judgments, extremes, and black-and-white thinking. &#10;Describe the facts that you observed through your senses. &#10;Ask: &quot;Am I interpreting the situation correctly?&quot; &#10;Are there other possible interpretations? &#10;Additional Questions That May or May Not Fit Each Situation: &#10;&quot;Am I thinking in extremes (all-or-nothing thoughts, catastrophic thinking)?&quot; &#10;If so, think of as many other possible outcomes as you can. &#10;&quot;What is the likelihood of the worst thing happening&quot;? &#10;&quot;Even if the worst were to happen, can I imagine coping well with it?&quot; &#10;Imagine saying, &quot;So what?&quot; &#10;Adapted with permission from Linehan (2015b). Copyright O Marsha M. Linehan. &#10;From DBF Skills in Schools: Skills Training for Emotional Problem SolvingforAdolesccnls (I)BT STEPS-A) by James J. Mazza, &#10;Elizabeth T. Dexter-Mazza, Alec L. Miller, Jill H. Rathus, and Heather E. Murphy. Copyright 0 2016 The Guilford Press. &#10;Permission to photocopy this material is granted to purchasers of this book for personal use or use with individual students &#10;(see copyright page for details). ">
            <a:extLst>
              <a:ext uri="{FF2B5EF4-FFF2-40B4-BE49-F238E27FC236}">
                <a16:creationId xmlns:a16="http://schemas.microsoft.com/office/drawing/2014/main" id="{64BC77DC-95F8-40E9-89A3-90E1099AA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8401" r="20563" b="22285"/>
          <a:stretch/>
        </p:blipFill>
        <p:spPr bwMode="auto">
          <a:xfrm>
            <a:off x="3640219" y="266828"/>
            <a:ext cx="4563292" cy="623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98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67CA8-96C4-469B-9F31-87C79A4A6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Example for discussion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4A523-7479-4D6F-8BE0-5D814C88D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>
                <a:cs typeface="Calibri"/>
              </a:rPr>
              <a:t>I say hello to Jen in the hallway and she does not say hello back.</a:t>
            </a:r>
          </a:p>
          <a:p>
            <a:pPr marL="0" indent="0">
              <a:buNone/>
            </a:pPr>
            <a:endParaRPr lang="en-US" b="1" u="sng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u="sng">
                <a:ea typeface="+mn-lt"/>
                <a:cs typeface="+mn-lt"/>
              </a:rPr>
              <a:t>Questions to ask yourself to check the facts: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What is the emotion I want to change?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What is the event prompting my emotion?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Am I interpreting the situation correctly?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Am I thinking in extremes? (all or nothing thinking, catastrophic thinking, mind reading, fortune telling, </a:t>
            </a:r>
            <a:r>
              <a:rPr lang="en-US" err="1">
                <a:cs typeface="Calibri"/>
              </a:rPr>
              <a:t>etc</a:t>
            </a:r>
            <a:r>
              <a:rPr lang="en-US">
                <a:cs typeface="Calibri"/>
              </a:rPr>
              <a:t>)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What is the worst thing that could happen? How likely is that to happen?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Even if the worst thing were to happen, can I imagine coping well with it?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 b="1" u="sng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4374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C5713-6602-4932-BE7B-6D7DEC293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Emotions react in a variety of way …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FF1F0-B023-4302-99A8-63A0A1BBC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https://www.youtube.com/watch?v=t4okAfKCwRk</a:t>
            </a:r>
          </a:p>
          <a:p>
            <a:r>
              <a:rPr lang="en-US" dirty="0">
                <a:cs typeface="Calibri"/>
              </a:rPr>
              <a:t>Inside out link to a variety of emotions and their viewpoints.</a:t>
            </a:r>
          </a:p>
        </p:txBody>
      </p:sp>
    </p:spTree>
    <p:extLst>
      <p:ext uri="{BB962C8B-B14F-4D97-AF65-F5344CB8AC3E}">
        <p14:creationId xmlns:p14="http://schemas.microsoft.com/office/powerpoint/2010/main" val="3660863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9274F-73ED-4709-B859-842029BCE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Intro to 2nd Main Idea (15 min): </a:t>
            </a:r>
            <a:br>
              <a:rPr lang="en-US">
                <a:cs typeface="Calibri Light"/>
              </a:rPr>
            </a:br>
            <a:r>
              <a:rPr lang="en-US" b="1">
                <a:cs typeface="Calibri Light"/>
              </a:rPr>
              <a:t>OPPOSITE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BFBC8-B703-422C-8F23-B18C6FDAD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Every emotion has an action urge and by changing the action/behvaior, we can also change the emotion</a:t>
            </a:r>
          </a:p>
          <a:p>
            <a:r>
              <a:rPr lang="en-US">
                <a:cs typeface="Calibri"/>
              </a:rPr>
              <a:t>Typically, emotions lead to behavior (action urge)</a:t>
            </a:r>
          </a:p>
          <a:p>
            <a:pPr lvl="1"/>
            <a:r>
              <a:rPr lang="en-US">
                <a:cs typeface="Calibri"/>
              </a:rPr>
              <a:t>Anger ---&gt; Attack</a:t>
            </a:r>
          </a:p>
          <a:p>
            <a:pPr lvl="1"/>
            <a:r>
              <a:rPr lang="en-US">
                <a:cs typeface="Calibri"/>
              </a:rPr>
              <a:t>Sad ---&gt; Withdraw</a:t>
            </a:r>
          </a:p>
          <a:p>
            <a:pPr lvl="1"/>
            <a:r>
              <a:rPr lang="en-US">
                <a:cs typeface="Calibri"/>
              </a:rPr>
              <a:t>Scared ----&gt; Avoid</a:t>
            </a:r>
          </a:p>
          <a:p>
            <a:r>
              <a:rPr lang="en-US">
                <a:cs typeface="Calibri"/>
              </a:rPr>
              <a:t>Can others share examples of when you have had these emotions and accompanying action urge?</a:t>
            </a:r>
          </a:p>
        </p:txBody>
      </p:sp>
    </p:spTree>
    <p:extLst>
      <p:ext uri="{BB962C8B-B14F-4D97-AF65-F5344CB8AC3E}">
        <p14:creationId xmlns:p14="http://schemas.microsoft.com/office/powerpoint/2010/main" val="2058079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9274F-73ED-4709-B859-842029BCE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Calibri Light"/>
              </a:rPr>
              <a:t>Emotion ---&gt; Opposite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BFBC8-B703-422C-8F23-B18C6FDAD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We know that if our emotion has an impact on our behavior, then the reverse also may be true: Our behavior can have an impact on our emotion?</a:t>
            </a:r>
          </a:p>
          <a:p>
            <a:pPr lvl="1"/>
            <a:r>
              <a:rPr lang="en-US">
                <a:cs typeface="Calibri"/>
              </a:rPr>
              <a:t>So we can change the emotion by changing how we act!</a:t>
            </a:r>
          </a:p>
          <a:p>
            <a:r>
              <a:rPr lang="en-US">
                <a:cs typeface="Calibri"/>
              </a:rPr>
              <a:t>What is the opposite action? </a:t>
            </a:r>
          </a:p>
          <a:p>
            <a:r>
              <a:rPr lang="en-US">
                <a:cs typeface="Calibri"/>
              </a:rPr>
              <a:t>Examples:</a:t>
            </a:r>
          </a:p>
          <a:p>
            <a:pPr lvl="1"/>
            <a:r>
              <a:rPr lang="en-US">
                <a:cs typeface="Calibri"/>
              </a:rPr>
              <a:t>If I feel sad and want to withdraw...what is the opposte action?</a:t>
            </a:r>
          </a:p>
          <a:p>
            <a:pPr lvl="1"/>
            <a:r>
              <a:rPr lang="en-US">
                <a:cs typeface="Calibri"/>
              </a:rPr>
              <a:t>If I feel scared and want to avoid...what is the opposite action?</a:t>
            </a:r>
          </a:p>
        </p:txBody>
      </p:sp>
    </p:spTree>
    <p:extLst>
      <p:ext uri="{BB962C8B-B14F-4D97-AF65-F5344CB8AC3E}">
        <p14:creationId xmlns:p14="http://schemas.microsoft.com/office/powerpoint/2010/main" val="1187370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Machine generated alternative text:&#10;HANDOUT 17.4 &#10;Emotion Regulation: Opposite Action to Change Emotions &#10;Emotions come with specific action urges that push us to act in certain ways. Often we escape the &#10;pain of the emotion in harmful ways. &#10;These are the common urges associated with a sample of emotions: &#10;Fear &#10;Anger &#10;Sadness &#10;Shame &#10;Guilt &#10;Jealousy &#10;Love &#10;Escaping or avoiding &#10;Attacking &#10;Withdrawing, becoming passive, isolating &#10;Hiding, avoiding, withdrawing, saving face by attacking others &#10;Overpromising that you will not commit the offense again, disclaiming all responsibility, &#10;hiding, lowering head, begging forgiveness &#10;Verbal accusations, attempts to control, acting suspicious &#10;Saying, &quot;l love you,&quot; making efforts to spend time with the person, doing what the other &#10;person wants and needs, giving affection &#10;Acting Opposite = acting opposite to the action urge when the emotion is doing more harm than good. &#10;EMOTION + OPPOSITE ACTION &#10;Fear/anxiety + Approach &#10;Anger &#10;Sadness &#10;Shame &#10;• Approach events, places, tasks, activities, or people you are afraid of, over and &#10;over. Confront. &#10;• Do things to increase a sense of control and mastery over fears. &#10;Gently avoid &#10;• Gently avoid the person you are angry with (rather than attacking). &#10;• Take time out and breathe in and out deeply and slowly. &#10;• Be kind rather than mean or attacking (Try to have sympathy or empathy for the &#10;other person). &#10;-9 Get active &#10;• Approach, don't avoid. &#10;• Build mastery and increase pleasant activities. &#10;Face the music (when your behavior violates your moral values, or something &#10;shameful has been revealed about you, and the shame fits the facts): &#10;• Apologize and repair the harm when possible. &#10;• Try to avoid making the same mistake in the future and accept consequences. &#10;• Forgive yourself and let it go. &#10;Go public (when your behavior does not violate your moral values, and the shame &#10;does not fit the facts): &#10;• You continue to participate fully in social interactions, hold your head high, keep &#10;your voice steady, and make eye contact. &#10;(continued) &#10;Adapted with permission from Rathus and Miller (2015). Copyright O The Guilford Press. &#10;From DBF Skills in Schools: Skills Training for Emotional Problem SolvingforAdolesccnls (I)BT STEPS-A) by James J. Mazza, &#10;Elizabeth T. Dexter-Mazza, Alec L. Miller, Jill H. Rathus, and Heather E. Murphy. Copyright 0 2016 The Guilford Press. &#10;Permission to photocopy this material is granted to purchasers of this book for personal use or use with individual students &#10;(see copyright page for details). ">
            <a:extLst>
              <a:ext uri="{FF2B5EF4-FFF2-40B4-BE49-F238E27FC236}">
                <a16:creationId xmlns:a16="http://schemas.microsoft.com/office/drawing/2014/main" id="{2109D30B-B654-47C9-8CF7-2901CB9EB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5" t="9166" r="14119" b="22861"/>
          <a:stretch/>
        </p:blipFill>
        <p:spPr bwMode="auto">
          <a:xfrm>
            <a:off x="3708669" y="626948"/>
            <a:ext cx="4467497" cy="560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488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Machine generated alternative text:&#10;Emotion Regulation: Opposite Action to Change Emotions (page 2 of 2) &#10;Guilt &#10;Jealousy &#10;Love &#10;• Go public with your personal characteristics or your behavior (with people who &#10;won't reject you). &#10;• Repeat the behavior that sets off shame over and over (without hiding it from those &#10;who won't reject you). &#10;Face the music (when your behavior violates your moral values, or it hurts feelings of &#10;significant others, and the guilt fits the facts). &#10;• Experience the guilt. &#10;• Ask but don't beg for forgiveness, and accept the consequences. &#10;• Repair the transgression and work to prevent it from happening again. &#10;Don't apologize or try to make up for it (when your behavior does not violate your &#10;moral values and the guilt does not fit the facts). &#10;• Change your body posture: Look innocent and proud, hold your head up, puff up &#10;your chest, and maintain eye contact. Keep your voice steady and clear. &#10;+ Let go of controlling others' actions (when it does not fit the facts or is not effective). &#10;• Stop spying or snooping. &#10;• Relax your face and body. &#10;+ Stop expressing love (when it does not fit the facts or is not effective (e.g., the &#10;relationship is truly over, not accessible, or abusive). &#10;• Avoid the person, and distract yourself from thoughts of the person. &#10;• Remind yourself of why love does not fit the facts, and rehearse the &quot;cons&quot; of &#10;loving this person. &#10;• Avoid contact with things that remind you of the person (e.g., pictures). &#10;Opposite Action Works Best When: &#10;1. &#10;2. &#10;The emotion DOES NOT fit the facts. &#10;a. An emotion DOES NOT fit the facts when: &#10;• The emotion does not fit the facts of the actual situation (e.g., terror in response to speaking &#10;in public), or &#10;• The emotion, its intensity, or its duration is not effective for your goals in the situation (e.g., &#10;you feel angry at your math teacher, but three periods later you're still fuming and can't focus &#10;on science). &#10;It is done ALL THE WAY. &#10;• Opposite behavior. &#10;• Opposite words and thinking. &#10;Opposite facial expressions, voice tone, and posture. &#10;Opposite Action Requires These Seven Steps: &#10;1. &#10;Figure out the emotion you are feeling. &#10;2. &#10;What is the action urge that goes with the emotion? &#10;3. Ask yourself: &quot;Does the emotion fit the facts in this situation? If yes, will acting on the emotion's &#10;urge be effective?&quot; &#10;4. Ask yourself: &quot;Do I want to change the emotion?&quot; &#10;5. &#10;If yes, figure out the opposite action. &#10;6. &#10;Do the opposite action—all the way. &#10;7. &#10;Repeat acting opposite until the emotion goes down enough for you to notice. ">
            <a:extLst>
              <a:ext uri="{FF2B5EF4-FFF2-40B4-BE49-F238E27FC236}">
                <a16:creationId xmlns:a16="http://schemas.microsoft.com/office/drawing/2014/main" id="{CA9F4108-5E4E-439B-99DA-58A9E5DD36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2" t="9358" r="14863" b="14627"/>
          <a:stretch/>
        </p:blipFill>
        <p:spPr bwMode="auto">
          <a:xfrm>
            <a:off x="3958045" y="429820"/>
            <a:ext cx="4275909" cy="599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406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6740-4779-4491-971E-6FF1C8B29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Lesson Summary (3 min)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12FAE-47E8-4DAD-9108-AA83297B0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>
                <a:cs typeface="Calibri"/>
              </a:rPr>
              <a:t>Check the Facts and Opposite Action are two very helpful strategies for helping to "regulate" or change negative emotions!</a:t>
            </a:r>
          </a:p>
          <a:p>
            <a:pPr marL="457200" indent="-457200"/>
            <a:r>
              <a:rPr lang="en-US">
                <a:cs typeface="Calibri"/>
              </a:rPr>
              <a:t>It is important to determine whether our interpretations of situations "fit the facts" and how to change our emotions by changing  our behaviors</a:t>
            </a:r>
          </a:p>
          <a:p>
            <a:pPr marL="457200" indent="-457200"/>
            <a:r>
              <a:rPr lang="en-US">
                <a:cs typeface="Calibri"/>
              </a:rPr>
              <a:t>HW practice these two skills during the upcoming using the worksheets provided in workbook (17.5 and 17.6)</a:t>
            </a:r>
          </a:p>
        </p:txBody>
      </p:sp>
    </p:spTree>
    <p:extLst>
      <p:ext uri="{BB962C8B-B14F-4D97-AF65-F5344CB8AC3E}">
        <p14:creationId xmlns:p14="http://schemas.microsoft.com/office/powerpoint/2010/main" val="1057460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Machine generated alternative text:&#10;HOMEWORK 17.5 &#10;Emotion Regulation: Practice with Check the Facts &#10;Name: &#10;Due Date: &#10;It is hard to problem-solve emotional situations if you don't have your facts straight. It &#10;is important to know what the problem is before you can solve it. This worksheet can &#10;help you figure out whether it is the event that occurred that is causing your emotion, &#10;your interpretation of the event, or both. Before you can figure out what to change, you &#10;have to figure out what really happened. You have to use your mindfulness skills of &#10;observing and describing. You have to check the facts and then describe the facts you &#10;observed. &#10;Emotion Name: &#10;Intensity (0—5) Before: &#10;After &#10;Step 1: What is the emotion I want to change? &#10;Step 2: Describe the prompting event: Who did what to whom? What led up to &#10;what? What is it about this event that is a problem for me? &#10;Step 3: Am I interpreting the situation correctly? Are there other possible &#10;interpretations? &#10;Additional questions you may need to ask: &#10;1. Am I thinking in extremes (all-or-nothing thoughts, catastrophic thinking)? &#10;2. What is the likelihood of the worst thing happening? And if the worst thing &#10;happens, can I imagine myself coping well with it? (Describe in detail the &#10;worst outcome I can reasonably expect and ways to cope if the worst thing &#10;does happen.) &#10;Do my emotion and its intensity fit the facts? (O &#10;Describe what you did to check the facts. &#10;= not at all, 5 &#10;= I am certain): &#10;Adapted with permission from Linehan (2015b). Copyright O Marsha M. Linehan. &#10;From DBF Skills in Schools: Skills Training for Emotional Problem SolvingforAdolesccnls (I)BT STEPS-A) by James J. Mazza, &#10;Elizabeth T. Dexter-Mazza, Alec L. Miller, Jill H. Rathus, and Heather E. Murphy. Copyright 0 2016 The Guilford Press. &#10;Permission to photocopy this material is granted to purchasers of this book for personal use or use with individual students &#10;(see copyright page for details). ">
            <a:extLst>
              <a:ext uri="{FF2B5EF4-FFF2-40B4-BE49-F238E27FC236}">
                <a16:creationId xmlns:a16="http://schemas.microsoft.com/office/drawing/2014/main" id="{846037F0-9482-45ED-BC62-3D09409589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5" t="9155" r="12918" b="21896"/>
          <a:stretch/>
        </p:blipFill>
        <p:spPr bwMode="auto">
          <a:xfrm>
            <a:off x="3528575" y="374435"/>
            <a:ext cx="4740294" cy="5785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573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Machine generated alternative text:&#10;HOMEWORK 17.6 &#10;Emotion Regulation: &#10;Practice with Changing Emotions by Opposite Action &#10;Name: &#10;Due Date: &#10;Ask yourself the following questions as a guide to OPPOSITE ACTION: &#10;Observe and describe the emotion: &#10;What is the current emotion you are having? &#10;What is your action urge? &#10;Do opposite action ALL THE WAY. &#10;How did you feel after acting opposite to your emotion? &#10;Adapted with permission from Linehan (2015b). Copyright O Marsha M. Linehan. &#10;From Skills in Schools: Skills Training for Emotional Problem SolvingforAdolesccnts (I)BT STEPS-A) by James J. Mazza, &#10;Elizabeth T. Dexter-Mazza, Alec L. Miller, Jill H. Rathus, and Heather E. Murphy. Copyright 0 2016 The Guilford Press. &#10;Permission to photocopy this material is granted to purchasers of this book for personal use or use with individual students &#10;(see copyright page for details). ">
            <a:extLst>
              <a:ext uri="{FF2B5EF4-FFF2-40B4-BE49-F238E27FC236}">
                <a16:creationId xmlns:a16="http://schemas.microsoft.com/office/drawing/2014/main" id="{E9772413-19D1-47C0-8DE5-08EF464B1A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7" t="8974" r="14367" b="22861"/>
          <a:stretch/>
        </p:blipFill>
        <p:spPr bwMode="auto">
          <a:xfrm>
            <a:off x="3422469" y="130627"/>
            <a:ext cx="5283855" cy="653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237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56</TotalTime>
  <Words>649</Words>
  <Application>Microsoft Office PowerPoint</Application>
  <PresentationFormat>Widescreen</PresentationFormat>
  <Paragraphs>60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Wingdings</vt:lpstr>
      <vt:lpstr>Wingdings 3</vt:lpstr>
      <vt:lpstr>Ion</vt:lpstr>
      <vt:lpstr>Check The Facts (Lesson 17)  Dr. M.</vt:lpstr>
      <vt:lpstr>Homework Review – TIP</vt:lpstr>
      <vt:lpstr>PowerPoint Presentation</vt:lpstr>
      <vt:lpstr>PowerPoint Presentation</vt:lpstr>
      <vt:lpstr>Intro to 1st Main Idea (15 min):  CHECK THE FACTS</vt:lpstr>
      <vt:lpstr>Treat Your Thought as A Hypothesis NOT a FACT!</vt:lpstr>
      <vt:lpstr>PowerPoint Presentation</vt:lpstr>
      <vt:lpstr>Example for discussion</vt:lpstr>
      <vt:lpstr>Emotions react in a variety of way … </vt:lpstr>
      <vt:lpstr>Intro to 2nd Main Idea (15 min):  OPPOSITE ACTION</vt:lpstr>
      <vt:lpstr>Emotion ---&gt; Opposite Action</vt:lpstr>
      <vt:lpstr>PowerPoint Presentation</vt:lpstr>
      <vt:lpstr>PowerPoint Presentation</vt:lpstr>
      <vt:lpstr>Lesson Summary (3 min)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Check The Facts (Lesson 17)  Dr. M.</dc:title>
  <dc:creator>Samantha Morrison</dc:creator>
  <cp:lastModifiedBy>Philip Kavanagh</cp:lastModifiedBy>
  <cp:revision>2</cp:revision>
  <dcterms:created xsi:type="dcterms:W3CDTF">2022-01-24T16:31:35Z</dcterms:created>
  <dcterms:modified xsi:type="dcterms:W3CDTF">2022-10-25T19:56:25Z</dcterms:modified>
</cp:coreProperties>
</file>