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3" r:id="rId5"/>
    <p:sldId id="262" r:id="rId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CACA"/>
    <a:srgbClr val="E8C0C0"/>
    <a:srgbClr val="E9D1BF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A222E5-9DC8-8417-43C7-4A62ADE1CEB9}" v="4" vWet="5" dt="2023-12-11T19:08:34.995"/>
    <p1510:client id="{5C47B4F6-17A3-24DA-B781-B8F296A4CC2A}" v="494" dt="2023-12-11T19:57:20.375"/>
    <p1510:client id="{C248B068-0893-4F94-AE47-DC8E0B635C0C}" v="18" dt="2023-12-11T21:28:25.3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93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26" y="3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hilip Kavanagh" userId="afc2266a-0bea-44ed-be15-70b1c9f8ea78" providerId="ADAL" clId="{C248B068-0893-4F94-AE47-DC8E0B635C0C}"/>
    <pc:docChg chg="undo custSel addSld delSld modSld">
      <pc:chgData name="Philip Kavanagh" userId="afc2266a-0bea-44ed-be15-70b1c9f8ea78" providerId="ADAL" clId="{C248B068-0893-4F94-AE47-DC8E0B635C0C}" dt="2023-12-11T21:28:25.344" v="123"/>
      <pc:docMkLst>
        <pc:docMk/>
      </pc:docMkLst>
      <pc:sldChg chg="modSp mod">
        <pc:chgData name="Philip Kavanagh" userId="afc2266a-0bea-44ed-be15-70b1c9f8ea78" providerId="ADAL" clId="{C248B068-0893-4F94-AE47-DC8E0B635C0C}" dt="2023-12-11T13:42:16.735" v="0" actId="6549"/>
        <pc:sldMkLst>
          <pc:docMk/>
          <pc:sldMk cId="2283722859" sldId="257"/>
        </pc:sldMkLst>
        <pc:spChg chg="mod">
          <ac:chgData name="Philip Kavanagh" userId="afc2266a-0bea-44ed-be15-70b1c9f8ea78" providerId="ADAL" clId="{C248B068-0893-4F94-AE47-DC8E0B635C0C}" dt="2023-12-11T13:42:16.735" v="0" actId="6549"/>
          <ac:spMkLst>
            <pc:docMk/>
            <pc:sldMk cId="2283722859" sldId="257"/>
            <ac:spMk id="3" creationId="{51867435-0CF7-2DFF-BF8A-3C1C82F5367B}"/>
          </ac:spMkLst>
        </pc:spChg>
      </pc:sldChg>
      <pc:sldChg chg="del">
        <pc:chgData name="Philip Kavanagh" userId="afc2266a-0bea-44ed-be15-70b1c9f8ea78" providerId="ADAL" clId="{C248B068-0893-4F94-AE47-DC8E0B635C0C}" dt="2023-12-11T19:14:08.998" v="56" actId="2696"/>
        <pc:sldMkLst>
          <pc:docMk/>
          <pc:sldMk cId="1967519059" sldId="260"/>
        </pc:sldMkLst>
      </pc:sldChg>
      <pc:sldChg chg="addSp delSp modSp mod modAnim">
        <pc:chgData name="Philip Kavanagh" userId="afc2266a-0bea-44ed-be15-70b1c9f8ea78" providerId="ADAL" clId="{C248B068-0893-4F94-AE47-DC8E0B635C0C}" dt="2023-12-11T21:28:25.344" v="123"/>
        <pc:sldMkLst>
          <pc:docMk/>
          <pc:sldMk cId="2091448304" sldId="262"/>
        </pc:sldMkLst>
        <pc:spChg chg="mod">
          <ac:chgData name="Philip Kavanagh" userId="afc2266a-0bea-44ed-be15-70b1c9f8ea78" providerId="ADAL" clId="{C248B068-0893-4F94-AE47-DC8E0B635C0C}" dt="2023-12-11T21:27:01.322" v="110" actId="20577"/>
          <ac:spMkLst>
            <pc:docMk/>
            <pc:sldMk cId="2091448304" sldId="262"/>
            <ac:spMk id="2" creationId="{6744FFF0-56C2-2F6F-EF22-E9434B4B33FF}"/>
          </ac:spMkLst>
        </pc:spChg>
        <pc:spChg chg="del mod">
          <ac:chgData name="Philip Kavanagh" userId="afc2266a-0bea-44ed-be15-70b1c9f8ea78" providerId="ADAL" clId="{C248B068-0893-4F94-AE47-DC8E0B635C0C}" dt="2023-12-11T21:27:31.292" v="114" actId="478"/>
          <ac:spMkLst>
            <pc:docMk/>
            <pc:sldMk cId="2091448304" sldId="262"/>
            <ac:spMk id="3" creationId="{D11836B3-F860-58C3-1970-610928AE42E9}"/>
          </ac:spMkLst>
        </pc:spChg>
        <pc:picChg chg="add mod">
          <ac:chgData name="Philip Kavanagh" userId="afc2266a-0bea-44ed-be15-70b1c9f8ea78" providerId="ADAL" clId="{C248B068-0893-4F94-AE47-DC8E0B635C0C}" dt="2023-12-11T21:28:00.789" v="122" actId="1076"/>
          <ac:picMkLst>
            <pc:docMk/>
            <pc:sldMk cId="2091448304" sldId="262"/>
            <ac:picMk id="5" creationId="{90790CDF-7E0F-BA6C-CFD2-ABBBB6B45A36}"/>
          </ac:picMkLst>
        </pc:picChg>
      </pc:sldChg>
      <pc:sldChg chg="modSp add del mod">
        <pc:chgData name="Philip Kavanagh" userId="afc2266a-0bea-44ed-be15-70b1c9f8ea78" providerId="ADAL" clId="{C248B068-0893-4F94-AE47-DC8E0B635C0C}" dt="2023-12-11T20:37:35.826" v="98"/>
        <pc:sldMkLst>
          <pc:docMk/>
          <pc:sldMk cId="3320157160" sldId="263"/>
        </pc:sldMkLst>
        <pc:graphicFrameChg chg="mod modGraphic">
          <ac:chgData name="Philip Kavanagh" userId="afc2266a-0bea-44ed-be15-70b1c9f8ea78" providerId="ADAL" clId="{C248B068-0893-4F94-AE47-DC8E0B635C0C}" dt="2023-12-11T20:29:28.583" v="93" actId="1076"/>
          <ac:graphicFrameMkLst>
            <pc:docMk/>
            <pc:sldMk cId="3320157160" sldId="263"/>
            <ac:graphicFrameMk id="22" creationId="{6B2D221A-83AC-B80F-8D97-6B70C959D92C}"/>
          </ac:graphicFrameMkLst>
        </pc:graphicFrameChg>
        <pc:graphicFrameChg chg="mod modGraphic">
          <ac:chgData name="Philip Kavanagh" userId="afc2266a-0bea-44ed-be15-70b1c9f8ea78" providerId="ADAL" clId="{C248B068-0893-4F94-AE47-DC8E0B635C0C}" dt="2023-12-11T20:37:35.826" v="98"/>
          <ac:graphicFrameMkLst>
            <pc:docMk/>
            <pc:sldMk cId="3320157160" sldId="263"/>
            <ac:graphicFrameMk id="23" creationId="{345936E9-F2AA-048D-81B8-2BEB2A1AAB78}"/>
          </ac:graphicFrameMkLst>
        </pc:graphicFrameChg>
      </pc:sldChg>
    </pc:docChg>
  </pc:docChgLst>
  <pc:docChgLst>
    <pc:chgData name="Michelle Tracy" userId="S::mtracy@somersschools.org::93a0f5a7-60d8-49c3-ae42-d4475a46abb4" providerId="AD" clId="Web-{5C47B4F6-17A3-24DA-B781-B8F296A4CC2A}"/>
    <pc:docChg chg="modSld">
      <pc:chgData name="Michelle Tracy" userId="S::mtracy@somersschools.org::93a0f5a7-60d8-49c3-ae42-d4475a46abb4" providerId="AD" clId="Web-{5C47B4F6-17A3-24DA-B781-B8F296A4CC2A}" dt="2023-12-11T19:57:20.375" v="457"/>
      <pc:docMkLst>
        <pc:docMk/>
      </pc:docMkLst>
      <pc:sldChg chg="modSp">
        <pc:chgData name="Michelle Tracy" userId="S::mtracy@somersschools.org::93a0f5a7-60d8-49c3-ae42-d4475a46abb4" providerId="AD" clId="Web-{5C47B4F6-17A3-24DA-B781-B8F296A4CC2A}" dt="2023-12-11T19:57:20.375" v="457"/>
        <pc:sldMkLst>
          <pc:docMk/>
          <pc:sldMk cId="3320157160" sldId="263"/>
        </pc:sldMkLst>
        <pc:graphicFrameChg chg="mod modGraphic">
          <ac:chgData name="Michelle Tracy" userId="S::mtracy@somersschools.org::93a0f5a7-60d8-49c3-ae42-d4475a46abb4" providerId="AD" clId="Web-{5C47B4F6-17A3-24DA-B781-B8F296A4CC2A}" dt="2023-12-11T19:57:20.375" v="457"/>
          <ac:graphicFrameMkLst>
            <pc:docMk/>
            <pc:sldMk cId="3320157160" sldId="263"/>
            <ac:graphicFrameMk id="22" creationId="{6B2D221A-83AC-B80F-8D97-6B70C959D92C}"/>
          </ac:graphicFrameMkLst>
        </pc:graphicFrameChg>
        <pc:graphicFrameChg chg="mod modGraphic">
          <ac:chgData name="Michelle Tracy" userId="S::mtracy@somersschools.org::93a0f5a7-60d8-49c3-ae42-d4475a46abb4" providerId="AD" clId="Web-{5C47B4F6-17A3-24DA-B781-B8F296A4CC2A}" dt="2023-12-11T19:56:44.919" v="451"/>
          <ac:graphicFrameMkLst>
            <pc:docMk/>
            <pc:sldMk cId="3320157160" sldId="263"/>
            <ac:graphicFrameMk id="23" creationId="{345936E9-F2AA-048D-81B8-2BEB2A1AAB78}"/>
          </ac:graphicFrameMkLst>
        </pc:graphicFrameChg>
      </pc:sldChg>
    </pc:docChg>
  </pc:docChgLst>
  <pc:docChgLst>
    <pc:chgData name="Guest User" userId="S::urn:spo:anon#f81c42ebc58602f0b5c32a7b2c3fc7ec1b6557c61e29fbd2af7c36a4ca9fbda5::" providerId="AD" clId="Web-{32A222E5-9DC8-8417-43C7-4A62ADE1CEB9}"/>
    <pc:docChg chg="modSld">
      <pc:chgData name="Guest User" userId="S::urn:spo:anon#f81c42ebc58602f0b5c32a7b2c3fc7ec1b6557c61e29fbd2af7c36a4ca9fbda5::" providerId="AD" clId="Web-{32A222E5-9DC8-8417-43C7-4A62ADE1CEB9}" dt="2023-12-11T18:34:01.059" v="3" actId="20577"/>
      <pc:docMkLst>
        <pc:docMk/>
      </pc:docMkLst>
      <pc:sldChg chg="modSp">
        <pc:chgData name="Guest User" userId="S::urn:spo:anon#f81c42ebc58602f0b5c32a7b2c3fc7ec1b6557c61e29fbd2af7c36a4ca9fbda5::" providerId="AD" clId="Web-{32A222E5-9DC8-8417-43C7-4A62ADE1CEB9}" dt="2023-12-11T18:34:01.059" v="3" actId="20577"/>
        <pc:sldMkLst>
          <pc:docMk/>
          <pc:sldMk cId="2283722859" sldId="257"/>
        </pc:sldMkLst>
        <pc:spChg chg="mod">
          <ac:chgData name="Guest User" userId="S::urn:spo:anon#f81c42ebc58602f0b5c32a7b2c3fc7ec1b6557c61e29fbd2af7c36a4ca9fbda5::" providerId="AD" clId="Web-{32A222E5-9DC8-8417-43C7-4A62ADE1CEB9}" dt="2023-12-11T18:34:01.059" v="3" actId="20577"/>
          <ac:spMkLst>
            <pc:docMk/>
            <pc:sldMk cId="2283722859" sldId="257"/>
            <ac:spMk id="3" creationId="{51867435-0CF7-2DFF-BF8A-3C1C82F5367B}"/>
          </ac:spMkLst>
        </pc:spChg>
      </pc:sldChg>
    </pc:docChg>
  </pc:docChgLst>
  <pc:docChgLst>
    <pc:chgData clId="Web-{5C47B4F6-17A3-24DA-B781-B8F296A4CC2A}"/>
    <pc:docChg chg="modSld">
      <pc:chgData name="" userId="" providerId="" clId="Web-{5C47B4F6-17A3-24DA-B781-B8F296A4CC2A}" dt="2023-12-11T19:51:27.692" v="1"/>
      <pc:docMkLst>
        <pc:docMk/>
      </pc:docMkLst>
      <pc:sldChg chg="modSp">
        <pc:chgData name="" userId="" providerId="" clId="Web-{5C47B4F6-17A3-24DA-B781-B8F296A4CC2A}" dt="2023-12-11T19:51:27.692" v="1"/>
        <pc:sldMkLst>
          <pc:docMk/>
          <pc:sldMk cId="3320157160" sldId="263"/>
        </pc:sldMkLst>
        <pc:graphicFrameChg chg="mod modGraphic">
          <ac:chgData name="" userId="" providerId="" clId="Web-{5C47B4F6-17A3-24DA-B781-B8F296A4CC2A}" dt="2023-12-11T19:51:27.692" v="1"/>
          <ac:graphicFrameMkLst>
            <pc:docMk/>
            <pc:sldMk cId="3320157160" sldId="263"/>
            <ac:graphicFrameMk id="22" creationId="{6B2D221A-83AC-B80F-8D97-6B70C959D92C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0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1027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512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47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267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582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59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94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27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15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928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0D28D-BE67-4E7A-9A3F-2412C2837B11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009678E-9345-4CDA-B04C-59EA80EE84A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381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09DD69-E2AC-47D5-B3B5-80B971B9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4C39113-0D11-44C0-ABE5-101E972E1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1B0ADD-902E-C2F9-7A31-4A6ECCDF6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52617" y="963699"/>
            <a:ext cx="4960388" cy="2380031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rgbClr val="A40000"/>
                </a:solidFill>
              </a:rPr>
              <a:t>College Night for juniors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0F4D1B-3DF6-727B-D386-715C7B3EE5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52617" y="3531204"/>
            <a:ext cx="4960388" cy="1610643"/>
          </a:xfrm>
        </p:spPr>
        <p:txBody>
          <a:bodyPr>
            <a:normAutofit/>
          </a:bodyPr>
          <a:lstStyle/>
          <a:p>
            <a:r>
              <a:rPr lang="en-US" dirty="0"/>
              <a:t>December 11, 2023 | 6:30 PM</a:t>
            </a:r>
          </a:p>
          <a:p>
            <a:r>
              <a:rPr lang="en-US" dirty="0"/>
              <a:t>Somers High school auditorium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5BCC0E-6850-40CA-929A-62CF5720F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452617" y="3528543"/>
            <a:ext cx="496038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6ADD6B1-009A-456B-8A78-75EA83876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99254" y="482171"/>
            <a:ext cx="4652668" cy="5149101"/>
            <a:chOff x="6899254" y="482171"/>
            <a:chExt cx="4652668" cy="5149101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EAFD8A5-EB41-4F11-AF42-CA8837F115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99254" y="482171"/>
              <a:ext cx="4652668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C857F11-7480-408F-A9DB-BC8CCFC59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39487" y="812507"/>
              <a:ext cx="400124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4EAA3CF1-AFD3-42F1-885B-0D04A9E01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99857" y="977965"/>
            <a:ext cx="3671211" cy="4135339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6" descr="A black elephant with text&#10;&#10;Description automatically generated">
            <a:extLst>
              <a:ext uri="{FF2B5EF4-FFF2-40B4-BE49-F238E27FC236}">
                <a16:creationId xmlns:a16="http://schemas.microsoft.com/office/drawing/2014/main" id="{E4F4A7F3-182B-C07F-4A08-08E601E4D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3583" y="2271677"/>
            <a:ext cx="3343759" cy="15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A9C5271-6015-44A6-B7AD-CFDA24379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8FA8677-6FC4-4B57-9473-EE811D274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208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D4F66-1C18-6664-13C9-0B2AF703C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938" y="668787"/>
            <a:ext cx="9603275" cy="104923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Next steps for juniors and families &amp; Forecast for the year ahead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7435-0CF7-2DFF-BF8A-3C1C82F53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938" y="2015732"/>
            <a:ext cx="10815637" cy="38207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January 16  through February 16:  Junior and Parent Planning Conferences  </a:t>
            </a:r>
            <a:r>
              <a:rPr lang="en-US" sz="2400" dirty="0"/>
              <a:t>Scheduled through Bookings, beginning 12/18:</a:t>
            </a:r>
          </a:p>
          <a:p>
            <a:r>
              <a:rPr lang="en-US" sz="2400" dirty="0"/>
              <a:t>Select senior year courses</a:t>
            </a:r>
            <a:r>
              <a:rPr lang="en-US" sz="2400"/>
              <a:t> </a:t>
            </a:r>
            <a:endParaRPr lang="en-US" sz="2400" dirty="0"/>
          </a:p>
          <a:p>
            <a:r>
              <a:rPr lang="en-US" sz="2400" dirty="0"/>
              <a:t>Begin the post-high school planning process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08480-F516-F94D-8571-0354696E7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405" y="2978938"/>
            <a:ext cx="1828813" cy="157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722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2D8BA-1764-5539-EB79-2C4E024589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Meet our panelists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8B6E1-5259-33F0-4AEF-BA970B890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Haley Carr, Admissions Counselor at University of Delaware</a:t>
            </a:r>
          </a:p>
          <a:p>
            <a:r>
              <a:rPr lang="en-US" sz="3200" dirty="0"/>
              <a:t>Michael Fraser, Director of Undergraduate Admissions at Sacred Heart University</a:t>
            </a:r>
          </a:p>
          <a:p>
            <a:r>
              <a:rPr lang="en-US" sz="3200" dirty="0"/>
              <a:t>Joe </a:t>
            </a:r>
            <a:r>
              <a:rPr lang="en-US" sz="3200" dirty="0" err="1"/>
              <a:t>Tiesi</a:t>
            </a:r>
            <a:r>
              <a:rPr lang="en-US" sz="3200" dirty="0"/>
              <a:t>, Associate Director of Admissions at SUNY Binghamton</a:t>
            </a:r>
          </a:p>
        </p:txBody>
      </p:sp>
    </p:spTree>
    <p:extLst>
      <p:ext uri="{BB962C8B-B14F-4D97-AF65-F5344CB8AC3E}">
        <p14:creationId xmlns:p14="http://schemas.microsoft.com/office/powerpoint/2010/main" val="3854197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6B2D221A-83AC-B80F-8D97-6B70C959D9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469362"/>
              </p:ext>
            </p:extLst>
          </p:nvPr>
        </p:nvGraphicFramePr>
        <p:xfrm>
          <a:off x="499913" y="0"/>
          <a:ext cx="11118407" cy="35632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582">
                  <a:extLst>
                    <a:ext uri="{9D8B030D-6E8A-4147-A177-3AD203B41FA5}">
                      <a16:colId xmlns:a16="http://schemas.microsoft.com/office/drawing/2014/main" val="2801246497"/>
                    </a:ext>
                  </a:extLst>
                </a:gridCol>
                <a:gridCol w="2045163">
                  <a:extLst>
                    <a:ext uri="{9D8B030D-6E8A-4147-A177-3AD203B41FA5}">
                      <a16:colId xmlns:a16="http://schemas.microsoft.com/office/drawing/2014/main" val="3674214384"/>
                    </a:ext>
                  </a:extLst>
                </a:gridCol>
                <a:gridCol w="1995754">
                  <a:extLst>
                    <a:ext uri="{9D8B030D-6E8A-4147-A177-3AD203B41FA5}">
                      <a16:colId xmlns:a16="http://schemas.microsoft.com/office/drawing/2014/main" val="2886266307"/>
                    </a:ext>
                  </a:extLst>
                </a:gridCol>
                <a:gridCol w="2162530">
                  <a:extLst>
                    <a:ext uri="{9D8B030D-6E8A-4147-A177-3AD203B41FA5}">
                      <a16:colId xmlns:a16="http://schemas.microsoft.com/office/drawing/2014/main" val="4044622949"/>
                    </a:ext>
                  </a:extLst>
                </a:gridCol>
                <a:gridCol w="2946378">
                  <a:extLst>
                    <a:ext uri="{9D8B030D-6E8A-4147-A177-3AD203B41FA5}">
                      <a16:colId xmlns:a16="http://schemas.microsoft.com/office/drawing/2014/main" val="1268195704"/>
                    </a:ext>
                  </a:extLst>
                </a:gridCol>
              </a:tblGrid>
              <a:tr h="3991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Applicant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Applicant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Applicant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Applicant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336893"/>
                  </a:ext>
                </a:extLst>
              </a:tr>
              <a:tr h="378889">
                <a:tc>
                  <a:txBody>
                    <a:bodyPr/>
                    <a:lstStyle/>
                    <a:p>
                      <a:r>
                        <a:rPr lang="en-US" sz="1800" b="1" dirty="0"/>
                        <a:t>Cumulative GPA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83.83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86.3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98.4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730416"/>
                  </a:ext>
                </a:extLst>
              </a:tr>
              <a:tr h="563124">
                <a:tc>
                  <a:txBody>
                    <a:bodyPr/>
                    <a:lstStyle/>
                    <a:p>
                      <a:r>
                        <a:rPr lang="en-US" sz="1800" b="1" dirty="0"/>
                        <a:t>Test Scores</a:t>
                      </a:r>
                    </a:p>
                    <a:p>
                      <a:r>
                        <a:rPr lang="en-US" sz="1400" b="0" dirty="0"/>
                        <a:t>72% did not submit ‘23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Test Optional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Test Optional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Test Optional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1410 SAT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109854"/>
                  </a:ext>
                </a:extLst>
              </a:tr>
              <a:tr h="1037334">
                <a:tc>
                  <a:txBody>
                    <a:bodyPr/>
                    <a:lstStyle/>
                    <a:p>
                      <a:r>
                        <a:rPr lang="en-US" sz="1800" b="1" dirty="0"/>
                        <a:t>Courses Taken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Honors:  1</a:t>
                      </a:r>
                    </a:p>
                    <a:p>
                      <a:r>
                        <a:rPr lang="en-US" sz="1600" dirty="0"/>
                        <a:t>AP:  0</a:t>
                      </a:r>
                    </a:p>
                    <a:p>
                      <a:r>
                        <a:rPr lang="en-US" sz="1600" dirty="0"/>
                        <a:t>IB:  1</a:t>
                      </a:r>
                    </a:p>
                    <a:p>
                      <a:r>
                        <a:rPr lang="en-US" sz="1600" dirty="0"/>
                        <a:t>DE: 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Honors:  1</a:t>
                      </a:r>
                    </a:p>
                    <a:p>
                      <a:r>
                        <a:rPr lang="en-US" sz="1600" dirty="0"/>
                        <a:t>AP:  0</a:t>
                      </a:r>
                    </a:p>
                    <a:p>
                      <a:r>
                        <a:rPr lang="en-US" sz="1600" dirty="0"/>
                        <a:t>IB:  0</a:t>
                      </a:r>
                    </a:p>
                    <a:p>
                      <a:r>
                        <a:rPr lang="en-US" sz="1600" dirty="0"/>
                        <a:t>DE: 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Honors:  3</a:t>
                      </a:r>
                    </a:p>
                    <a:p>
                      <a:r>
                        <a:rPr lang="en-US" sz="1600"/>
                        <a:t>AP:  0</a:t>
                      </a:r>
                    </a:p>
                    <a:p>
                      <a:r>
                        <a:rPr lang="en-US" sz="1600"/>
                        <a:t>IB:  2</a:t>
                      </a:r>
                    </a:p>
                    <a:p>
                      <a:r>
                        <a:rPr lang="en-US" sz="1600"/>
                        <a:t>DE: 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Honors:  9</a:t>
                      </a:r>
                    </a:p>
                    <a:p>
                      <a:r>
                        <a:rPr lang="en-US" sz="1600" dirty="0"/>
                        <a:t>AP:  8</a:t>
                      </a:r>
                    </a:p>
                    <a:p>
                      <a:r>
                        <a:rPr lang="en-US" sz="1600" dirty="0"/>
                        <a:t>IB:  0</a:t>
                      </a:r>
                    </a:p>
                    <a:p>
                      <a:r>
                        <a:rPr lang="en-US" sz="1600" dirty="0"/>
                        <a:t>DE: 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205923"/>
                  </a:ext>
                </a:extLst>
              </a:tr>
              <a:tr h="113931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/>
                        <a:t>Extracurricular Activities</a:t>
                      </a:r>
                    </a:p>
                    <a:p>
                      <a:endParaRPr lang="en-US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kern="1200" noProof="0">
                          <a:solidFill>
                            <a:schemeClr val="dk1"/>
                          </a:solidFill>
                          <a:effectLst/>
                          <a:latin typeface="Gill Sans MT"/>
                        </a:rPr>
                        <a:t>2 Sports/ Part-Time Job/ Community Service</a:t>
                      </a:r>
                      <a:endParaRPr lang="en-US" sz="1600">
                        <a:latin typeface="Gill Sans M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Sport/ Part-Time Job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Sport/ 3 Honor Societies/ 2 School Clubs/ Part-Time Job 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Sport/ 3 Honor Societies/  6 School Clubs/ Part-Time Job/ Community Service/ Science Research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762018"/>
                  </a:ext>
                </a:extLst>
              </a:tr>
            </a:tbl>
          </a:graphicData>
        </a:graphic>
      </p:graphicFrame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345936E9-F2AA-048D-81B8-2BEB2A1AA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7369401"/>
              </p:ext>
            </p:extLst>
          </p:nvPr>
        </p:nvGraphicFramePr>
        <p:xfrm>
          <a:off x="506707" y="3563281"/>
          <a:ext cx="11111613" cy="332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9542">
                  <a:extLst>
                    <a:ext uri="{9D8B030D-6E8A-4147-A177-3AD203B41FA5}">
                      <a16:colId xmlns:a16="http://schemas.microsoft.com/office/drawing/2014/main" val="2301954133"/>
                    </a:ext>
                  </a:extLst>
                </a:gridCol>
                <a:gridCol w="2194391">
                  <a:extLst>
                    <a:ext uri="{9D8B030D-6E8A-4147-A177-3AD203B41FA5}">
                      <a16:colId xmlns:a16="http://schemas.microsoft.com/office/drawing/2014/main" val="170043724"/>
                    </a:ext>
                  </a:extLst>
                </a:gridCol>
                <a:gridCol w="1946888">
                  <a:extLst>
                    <a:ext uri="{9D8B030D-6E8A-4147-A177-3AD203B41FA5}">
                      <a16:colId xmlns:a16="http://schemas.microsoft.com/office/drawing/2014/main" val="942267352"/>
                    </a:ext>
                  </a:extLst>
                </a:gridCol>
                <a:gridCol w="2185226">
                  <a:extLst>
                    <a:ext uri="{9D8B030D-6E8A-4147-A177-3AD203B41FA5}">
                      <a16:colId xmlns:a16="http://schemas.microsoft.com/office/drawing/2014/main" val="1169725388"/>
                    </a:ext>
                  </a:extLst>
                </a:gridCol>
                <a:gridCol w="2915566">
                  <a:extLst>
                    <a:ext uri="{9D8B030D-6E8A-4147-A177-3AD203B41FA5}">
                      <a16:colId xmlns:a16="http://schemas.microsoft.com/office/drawing/2014/main" val="1388678592"/>
                    </a:ext>
                  </a:extLst>
                </a:gridCol>
              </a:tblGrid>
              <a:tr h="3261391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Admission Results</a:t>
                      </a:r>
                    </a:p>
                  </a:txBody>
                  <a:tcPr>
                    <a:solidFill>
                      <a:srgbClr val="DECA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Accepted</a:t>
                      </a:r>
                    </a:p>
                    <a:p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Delhi/ Oneonta/ Oswego/Sacred Heart/ Scranton/ Western CT State University/ </a:t>
                      </a:r>
                    </a:p>
                    <a:p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Westchester CC</a:t>
                      </a:r>
                    </a:p>
                    <a:p>
                      <a:endParaRPr lang="en-US" sz="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Denied</a:t>
                      </a:r>
                    </a:p>
                    <a:p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Binghamton/ Buffalo State/ Cortland/ Delaware/ Pittsburgh/ U of South Carolina/ Stony Brook</a:t>
                      </a:r>
                    </a:p>
                  </a:txBody>
                  <a:tcPr>
                    <a:solidFill>
                      <a:srgbClr val="DECA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Accepted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Albany</a:t>
                      </a:r>
                    </a:p>
                    <a:p>
                      <a:r>
                        <a:rPr lang="en-US" sz="18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Oneonta</a:t>
                      </a:r>
                    </a:p>
                    <a:p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Denied</a:t>
                      </a:r>
                    </a:p>
                    <a:p>
                      <a:r>
                        <a:rPr lang="en-US" sz="1700" b="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New Paltz</a:t>
                      </a:r>
                    </a:p>
                    <a:p>
                      <a:endParaRPr lang="en-US" sz="1000" u="non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WL</a:t>
                      </a:r>
                    </a:p>
                    <a:p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Cortland</a:t>
                      </a:r>
                    </a:p>
                    <a:p>
                      <a:endParaRPr lang="en-US" sz="1700" dirty="0"/>
                    </a:p>
                  </a:txBody>
                  <a:tcPr>
                    <a:solidFill>
                      <a:srgbClr val="DECA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Accepted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Drexel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Johnson &amp; Wales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Penn State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RIT</a:t>
                      </a:r>
                    </a:p>
                    <a:p>
                      <a:endParaRPr lang="en-US" sz="10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Denied</a:t>
                      </a:r>
                    </a:p>
                    <a:p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Columbia</a:t>
                      </a:r>
                    </a:p>
                    <a:p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NYU</a:t>
                      </a:r>
                    </a:p>
                    <a:p>
                      <a:endParaRPr lang="en-US" sz="10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WL</a:t>
                      </a:r>
                    </a:p>
                    <a:p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Binghamton</a:t>
                      </a:r>
                    </a:p>
                    <a:p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University of Vermont</a:t>
                      </a:r>
                      <a:endParaRPr lang="en-US" sz="1700" b="0" dirty="0"/>
                    </a:p>
                  </a:txBody>
                  <a:tcPr>
                    <a:solidFill>
                      <a:srgbClr val="DECA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Accepted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Binghamton /Boston College/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Bucknell/ Clemson/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Fairfield/ Holy Cross/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Virginia Tech</a:t>
                      </a:r>
                    </a:p>
                    <a:p>
                      <a:pPr>
                        <a:lnSpc>
                          <a:spcPts val="1900"/>
                        </a:lnSpc>
                      </a:pPr>
                      <a:endParaRPr lang="en-US" sz="17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ts val="1900"/>
                        </a:lnSpc>
                      </a:pPr>
                      <a:r>
                        <a:rPr lang="en-US" sz="1700" b="1" u="sng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Denied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 of Michigan/ Notre Dame/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Vanderbilt/  Villanova/</a:t>
                      </a:r>
                    </a:p>
                    <a:p>
                      <a:pPr>
                        <a:lnSpc>
                          <a:spcPts val="2000"/>
                        </a:lnSpc>
                      </a:pPr>
                      <a:r>
                        <a:rPr lang="en-US" sz="17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 of Virginia</a:t>
                      </a:r>
                      <a:endParaRPr lang="en-US" sz="1700" b="0" dirty="0"/>
                    </a:p>
                  </a:txBody>
                  <a:tcPr>
                    <a:solidFill>
                      <a:srgbClr val="DE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3777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15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FFF0-56C2-2F6F-EF22-E9434B4B3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977" y="1032922"/>
            <a:ext cx="8643154" cy="1887950"/>
          </a:xfrm>
        </p:spPr>
        <p:txBody>
          <a:bodyPr>
            <a:normAutofit fontScale="90000"/>
          </a:bodyPr>
          <a:lstStyle/>
          <a:p>
            <a:r>
              <a:rPr lang="en-US" sz="8000" dirty="0">
                <a:solidFill>
                  <a:srgbClr val="C00000"/>
                </a:solidFill>
              </a:rPr>
              <a:t>Audience Questions?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790CDF-7E0F-BA6C-CFD2-ABBBB6B45A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8844" y="835743"/>
            <a:ext cx="4478218" cy="455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448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729</TotalTime>
  <Words>315</Words>
  <Application>Microsoft Office PowerPoint</Application>
  <PresentationFormat>Widescreen</PresentationFormat>
  <Paragraphs>88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Gill Sans MT</vt:lpstr>
      <vt:lpstr>Gallery</vt:lpstr>
      <vt:lpstr>College Night for juniors</vt:lpstr>
      <vt:lpstr>Next steps for juniors and families &amp; Forecast for the year ahead </vt:lpstr>
      <vt:lpstr>Meet our panelists</vt:lpstr>
      <vt:lpstr>PowerPoint Presentation</vt:lpstr>
      <vt:lpstr>Audience Questions?</vt:lpstr>
    </vt:vector>
  </TitlesOfParts>
  <Company>SCSD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Night for juniors</dc:title>
  <dc:creator>Michelle Tracy</dc:creator>
  <cp:lastModifiedBy>Philip Kavanagh</cp:lastModifiedBy>
  <cp:revision>2</cp:revision>
  <cp:lastPrinted>2023-12-11T20:39:31Z</cp:lastPrinted>
  <dcterms:created xsi:type="dcterms:W3CDTF">2023-12-08T18:00:57Z</dcterms:created>
  <dcterms:modified xsi:type="dcterms:W3CDTF">2023-12-11T21:28:34Z</dcterms:modified>
</cp:coreProperties>
</file>