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7" r:id="rId3"/>
    <p:sldId id="264" r:id="rId4"/>
    <p:sldId id="258" r:id="rId5"/>
    <p:sldId id="272" r:id="rId6"/>
    <p:sldId id="278" r:id="rId7"/>
    <p:sldId id="266" r:id="rId8"/>
    <p:sldId id="274" r:id="rId9"/>
    <p:sldId id="262" r:id="rId10"/>
    <p:sldId id="276" r:id="rId11"/>
    <p:sldId id="281" r:id="rId12"/>
    <p:sldId id="269" r:id="rId13"/>
    <p:sldId id="267" r:id="rId14"/>
    <p:sldId id="280" r:id="rId15"/>
    <p:sldId id="282" r:id="rId16"/>
    <p:sldId id="283" r:id="rId17"/>
    <p:sldId id="28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302" autoAdjust="0"/>
  </p:normalViewPr>
  <p:slideViewPr>
    <p:cSldViewPr snapToGrid="0">
      <p:cViewPr varScale="1">
        <p:scale>
          <a:sx n="174" d="100"/>
          <a:sy n="174" d="100"/>
        </p:scale>
        <p:origin x="3138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C7675-C568-48E4-82BB-4F05D618289C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B521D-087B-4FDA-88FD-585995F79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6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521D-087B-4FDA-88FD-585995F799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58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521D-087B-4FDA-88FD-585995F799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4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521D-087B-4FDA-88FD-585995F799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521D-087B-4FDA-88FD-585995F799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02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521D-087B-4FDA-88FD-585995F799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47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B521D-087B-4FDA-88FD-585995F799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74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15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4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02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2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9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95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6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1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1D91E-C9BF-4B43-B6DA-11C1587A0F7B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EA9A3-1EF1-42FB-9DBB-4C0426752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4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q0WoCtV1y7W_x2MtEIOUeL21JVfhbY6q/view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9" y="1122363"/>
            <a:ext cx="5275595" cy="23876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accent2"/>
                </a:solidFill>
              </a:rPr>
              <a:t>STEM </a:t>
            </a:r>
            <a:r>
              <a:rPr lang="en-US" sz="6600" b="1" dirty="0" smtClean="0">
                <a:solidFill>
                  <a:schemeClr val="accent2"/>
                </a:solidFill>
              </a:rPr>
              <a:t>Academy</a:t>
            </a:r>
            <a:endParaRPr lang="en-US" sz="6600" b="1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33846" y="3602038"/>
            <a:ext cx="4923692" cy="609477"/>
          </a:xfrm>
        </p:spPr>
        <p:txBody>
          <a:bodyPr/>
          <a:lstStyle/>
          <a:p>
            <a:r>
              <a:rPr lang="en-US" dirty="0" smtClean="0"/>
              <a:t>Choice School Orientation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59" y="1644159"/>
            <a:ext cx="2880949" cy="288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4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Meet Our Team</a:t>
            </a:r>
            <a:endParaRPr lang="en-US" b="1" dirty="0"/>
          </a:p>
        </p:txBody>
      </p:sp>
      <p:pic>
        <p:nvPicPr>
          <p:cNvPr id="1026" name="Picture 2" descr="https://utpbstemacademy.org/shoosode/2020/08/Davidson-Shannon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884" y="1305291"/>
            <a:ext cx="1420276" cy="21061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s://utpbstemacademy.org/shoosode/2020/08/Halford-Kathle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61" y="1300895"/>
            <a:ext cx="1444302" cy="2092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https://utpbstemacademy.org/shoosode/2020/08/Sikes-Candi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353" y="1287706"/>
            <a:ext cx="1468317" cy="2100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https://utpbstemacademy.org/shoosode/2020/08/Hurlbut-Lucind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2" y="1292101"/>
            <a:ext cx="1444537" cy="2092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975945" y="3464171"/>
            <a:ext cx="2743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Shannon Davidson</a:t>
            </a:r>
          </a:p>
          <a:p>
            <a:pPr algn="ctr"/>
            <a:r>
              <a:rPr lang="en-US" sz="1100" i="1" dirty="0" smtClean="0"/>
              <a:t>Superintendent, </a:t>
            </a:r>
          </a:p>
          <a:p>
            <a:pPr algn="ctr"/>
            <a:r>
              <a:rPr lang="en-US" sz="1100" i="1" dirty="0" smtClean="0"/>
              <a:t>UTPB STEM Academy</a:t>
            </a:r>
            <a:endParaRPr lang="en-US" sz="11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68160" y="3440723"/>
            <a:ext cx="2743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Kathleen Halford</a:t>
            </a:r>
          </a:p>
          <a:p>
            <a:pPr algn="ctr"/>
            <a:r>
              <a:rPr lang="en-US" sz="1100" i="1" dirty="0" smtClean="0"/>
              <a:t>Business Manager, </a:t>
            </a:r>
            <a:br>
              <a:rPr lang="en-US" sz="1100" i="1" dirty="0" smtClean="0"/>
            </a:br>
            <a:r>
              <a:rPr lang="en-US" sz="1100" i="1" dirty="0" smtClean="0"/>
              <a:t>UTPB STEM Academy</a:t>
            </a:r>
            <a:endParaRPr lang="en-US" sz="11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5322276" y="3423140"/>
            <a:ext cx="2743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Candice Sikes</a:t>
            </a:r>
          </a:p>
          <a:p>
            <a:pPr algn="ctr"/>
            <a:r>
              <a:rPr lang="en-US" sz="1100" i="1" dirty="0" smtClean="0"/>
              <a:t>Instructional Coach, </a:t>
            </a:r>
          </a:p>
          <a:p>
            <a:pPr algn="ctr"/>
            <a:r>
              <a:rPr lang="en-US" sz="1100" i="1" dirty="0" smtClean="0"/>
              <a:t>UTPB STEM Academy</a:t>
            </a:r>
            <a:endParaRPr lang="en-US" sz="11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73106" y="3431932"/>
            <a:ext cx="2743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Lucinda Hurlbut</a:t>
            </a:r>
          </a:p>
          <a:p>
            <a:pPr algn="ctr"/>
            <a:r>
              <a:rPr lang="en-US" sz="1100" i="1" dirty="0" smtClean="0"/>
              <a:t>Special Populations Coordinator, </a:t>
            </a:r>
          </a:p>
          <a:p>
            <a:pPr algn="ctr"/>
            <a:r>
              <a:rPr lang="en-US" sz="1100" i="1" dirty="0" smtClean="0"/>
              <a:t>UTPB STEM Academy</a:t>
            </a:r>
            <a:endParaRPr lang="en-US" sz="11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464670" y="5973368"/>
            <a:ext cx="27988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Monica Elizondo</a:t>
            </a:r>
            <a:endParaRPr lang="en-US" sz="1200" b="1" dirty="0" smtClean="0"/>
          </a:p>
          <a:p>
            <a:pPr algn="ctr"/>
            <a:r>
              <a:rPr lang="en-US" sz="1100" i="1" dirty="0" smtClean="0"/>
              <a:t>Elementary Principal, </a:t>
            </a:r>
            <a:endParaRPr lang="en-US" sz="1100" i="1" dirty="0" smtClean="0"/>
          </a:p>
          <a:p>
            <a:pPr algn="ctr"/>
            <a:r>
              <a:rPr lang="en-US" sz="1100" i="1" dirty="0" smtClean="0"/>
              <a:t>STEM Academy</a:t>
            </a:r>
            <a:endParaRPr lang="en-US" sz="11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1649884" y="6031982"/>
            <a:ext cx="2743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Dr. </a:t>
            </a:r>
            <a:r>
              <a:rPr lang="en-US" sz="1200" b="1" dirty="0" smtClean="0"/>
              <a:t>Cody Griffin</a:t>
            </a:r>
            <a:endParaRPr lang="en-US" sz="1200" b="1" dirty="0" smtClean="0"/>
          </a:p>
          <a:p>
            <a:pPr algn="ctr"/>
            <a:r>
              <a:rPr lang="en-US" sz="1100" i="1" dirty="0" smtClean="0"/>
              <a:t>Secondary Principal, </a:t>
            </a:r>
            <a:endParaRPr lang="en-US" sz="1100" i="1" dirty="0" smtClean="0"/>
          </a:p>
          <a:p>
            <a:pPr algn="ctr"/>
            <a:r>
              <a:rPr lang="en-US" sz="1100" i="1" dirty="0" smtClean="0"/>
              <a:t>STEM Academy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319908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903" y="261257"/>
            <a:ext cx="6316824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2546" y="1629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About Us - Video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635" y="1681159"/>
            <a:ext cx="7939000" cy="35194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6635" y="5502348"/>
            <a:ext cx="79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hlinkClick r:id="rId3"/>
              </a:rPr>
              <a:t>AboutUTPBSTEM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5743" y="1624121"/>
            <a:ext cx="10515600" cy="128685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UTPB STEM Academy prepares students to be STEM college and career ready, with a shared focus on collaboration, creativity, communication, and critical thinking. 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5903" y="261257"/>
            <a:ext cx="6316824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42546" y="1629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Mission Statement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" r="5424"/>
          <a:stretch/>
        </p:blipFill>
        <p:spPr>
          <a:xfrm>
            <a:off x="923731" y="3181737"/>
            <a:ext cx="3321698" cy="27525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08" y="3340358"/>
            <a:ext cx="3736913" cy="24912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1" r="14047"/>
          <a:stretch/>
        </p:blipFill>
        <p:spPr>
          <a:xfrm>
            <a:off x="8472196" y="3187438"/>
            <a:ext cx="3303037" cy="280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896815" y="3490546"/>
            <a:ext cx="107002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2110" y="3665314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2014-2015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K-6th </a:t>
            </a:r>
            <a:br>
              <a:rPr lang="en-US" dirty="0" smtClean="0"/>
            </a:br>
            <a:r>
              <a:rPr lang="en-US" dirty="0" smtClean="0"/>
              <a:t>308 </a:t>
            </a:r>
            <a:r>
              <a:rPr lang="en-US" dirty="0"/>
              <a:t>students </a:t>
            </a:r>
            <a:r>
              <a:rPr lang="en-US" dirty="0" smtClean="0"/>
              <a:t>14 </a:t>
            </a:r>
            <a:r>
              <a:rPr lang="en-US" dirty="0"/>
              <a:t>teachers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79766" y="2053152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2015-2016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K-7th </a:t>
            </a:r>
            <a:br>
              <a:rPr lang="en-US" dirty="0" smtClean="0"/>
            </a:br>
            <a:r>
              <a:rPr lang="en-US" dirty="0" smtClean="0"/>
              <a:t>352 </a:t>
            </a:r>
            <a:r>
              <a:rPr lang="en-US" dirty="0"/>
              <a:t>students </a:t>
            </a:r>
            <a:r>
              <a:rPr lang="en-US" dirty="0" smtClean="0"/>
              <a:t>16 </a:t>
            </a:r>
            <a:r>
              <a:rPr lang="en-US" dirty="0"/>
              <a:t>teachers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255" y="3678115"/>
            <a:ext cx="146538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2016-2017</a:t>
            </a:r>
            <a:r>
              <a:rPr lang="en-US" dirty="0" smtClean="0"/>
              <a:t> </a:t>
            </a:r>
          </a:p>
          <a:p>
            <a:pPr algn="ctr"/>
            <a:r>
              <a:rPr lang="en-US" sz="1100" i="1" dirty="0" smtClean="0"/>
              <a:t>*significant expansion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K-8th </a:t>
            </a:r>
            <a:br>
              <a:rPr lang="en-US" dirty="0" smtClean="0"/>
            </a:br>
            <a:r>
              <a:rPr lang="en-US" dirty="0" smtClean="0"/>
              <a:t>594 </a:t>
            </a:r>
            <a:r>
              <a:rPr lang="en-US" dirty="0"/>
              <a:t>students </a:t>
            </a:r>
            <a:r>
              <a:rPr lang="en-US" dirty="0" smtClean="0"/>
              <a:t>27 </a:t>
            </a:r>
            <a:r>
              <a:rPr lang="en-US" dirty="0"/>
              <a:t>teachers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6817" y="2016369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2017-2018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K-9th </a:t>
            </a:r>
            <a:br>
              <a:rPr lang="en-US" dirty="0" smtClean="0"/>
            </a:br>
            <a:r>
              <a:rPr lang="en-US" dirty="0" smtClean="0"/>
              <a:t>654 </a:t>
            </a:r>
            <a:r>
              <a:rPr lang="en-US" dirty="0"/>
              <a:t>students </a:t>
            </a:r>
            <a:r>
              <a:rPr lang="en-US" dirty="0" smtClean="0"/>
              <a:t>30 </a:t>
            </a:r>
            <a:r>
              <a:rPr lang="en-US" dirty="0"/>
              <a:t>teachers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0641" y="3722078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2018-2019</a:t>
            </a:r>
          </a:p>
          <a:p>
            <a:pPr algn="ctr"/>
            <a:r>
              <a:rPr lang="en-US" dirty="0" smtClean="0"/>
              <a:t>K-10th </a:t>
            </a:r>
            <a:br>
              <a:rPr lang="en-US" dirty="0" smtClean="0"/>
            </a:br>
            <a:r>
              <a:rPr lang="en-US" dirty="0" smtClean="0"/>
              <a:t>721 </a:t>
            </a:r>
            <a:r>
              <a:rPr lang="en-US" dirty="0"/>
              <a:t>students </a:t>
            </a:r>
            <a:r>
              <a:rPr lang="en-US" dirty="0" smtClean="0"/>
              <a:t>33 </a:t>
            </a:r>
            <a:r>
              <a:rPr lang="en-US" dirty="0"/>
              <a:t>teachers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52240" y="2016369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2019-2020</a:t>
            </a:r>
          </a:p>
          <a:p>
            <a:pPr algn="ctr"/>
            <a:r>
              <a:rPr lang="en-US" dirty="0" smtClean="0"/>
              <a:t>K-11th </a:t>
            </a:r>
            <a:br>
              <a:rPr lang="en-US" dirty="0" smtClean="0"/>
            </a:br>
            <a:r>
              <a:rPr lang="en-US" dirty="0" smtClean="0"/>
              <a:t>769 </a:t>
            </a:r>
            <a:r>
              <a:rPr lang="en-US" dirty="0"/>
              <a:t>students </a:t>
            </a:r>
            <a:r>
              <a:rPr lang="en-US" dirty="0" smtClean="0"/>
              <a:t>36 </a:t>
            </a:r>
            <a:r>
              <a:rPr lang="en-US" dirty="0"/>
              <a:t>teachers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73309" y="3686909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2020-2021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K-12th </a:t>
            </a:r>
            <a:br>
              <a:rPr lang="en-US" dirty="0" smtClean="0"/>
            </a:br>
            <a:r>
              <a:rPr lang="en-US" dirty="0" smtClean="0"/>
              <a:t>792 </a:t>
            </a:r>
            <a:r>
              <a:rPr lang="en-US" dirty="0"/>
              <a:t>students </a:t>
            </a:r>
            <a:r>
              <a:rPr lang="en-US" dirty="0" smtClean="0"/>
              <a:t>39 </a:t>
            </a:r>
            <a:r>
              <a:rPr lang="en-US" dirty="0"/>
              <a:t>teachers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8192" y="1989992"/>
            <a:ext cx="1406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Current </a:t>
            </a:r>
          </a:p>
          <a:p>
            <a:pPr algn="ctr"/>
            <a:r>
              <a:rPr lang="en-US" dirty="0" smtClean="0"/>
              <a:t>K-12th </a:t>
            </a:r>
            <a:br>
              <a:rPr lang="en-US" dirty="0" smtClean="0"/>
            </a:br>
            <a:r>
              <a:rPr lang="en-US" dirty="0" smtClean="0"/>
              <a:t>770 </a:t>
            </a:r>
            <a:r>
              <a:rPr lang="en-US" dirty="0"/>
              <a:t>students </a:t>
            </a:r>
            <a:r>
              <a:rPr lang="en-US" dirty="0" smtClean="0"/>
              <a:t>39 teachers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484826" y="3261945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64491" y="3232398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029810" y="3273668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407272" y="3165229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989887" y="3288321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361487" y="3182814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873764" y="3253153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148648" y="3174022"/>
            <a:ext cx="0" cy="4659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2" name="Picture 6" descr="Enrollment Process | New Student Enrollment | Northville Public Schoo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739" y="4937179"/>
            <a:ext cx="4954904" cy="141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35903" y="261257"/>
            <a:ext cx="6316824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Student Enrollment History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2710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178" y="1828799"/>
            <a:ext cx="7083668" cy="3754316"/>
          </a:xfrm>
        </p:spPr>
        <p:txBody>
          <a:bodyPr>
            <a:normAutofit/>
          </a:bodyPr>
          <a:lstStyle/>
          <a:p>
            <a:endParaRPr lang="en-US" sz="2600" dirty="0" smtClean="0"/>
          </a:p>
          <a:p>
            <a:r>
              <a:rPr lang="en-US" sz="2600" dirty="0" smtClean="0"/>
              <a:t>Kinder- 12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Grade</a:t>
            </a:r>
          </a:p>
          <a:p>
            <a:r>
              <a:rPr lang="en-US" sz="2600" dirty="0" smtClean="0"/>
              <a:t>Average </a:t>
            </a:r>
            <a:r>
              <a:rPr lang="en-US" sz="2600" dirty="0" smtClean="0"/>
              <a:t>class sizes - 22 students </a:t>
            </a:r>
          </a:p>
          <a:p>
            <a:r>
              <a:rPr lang="en-US" sz="2600" dirty="0" smtClean="0"/>
              <a:t>3 Classes Per Grade Level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Student Demographics</a:t>
            </a:r>
            <a:endParaRPr lang="en-US" b="1" dirty="0"/>
          </a:p>
        </p:txBody>
      </p:sp>
      <p:pic>
        <p:nvPicPr>
          <p:cNvPr id="17410" name="Picture 2" descr="May be an image of one or more people, people standing and people sitt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585" y="3604852"/>
            <a:ext cx="2734402" cy="273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May be an image of one or more people and indo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925" y="3604844"/>
            <a:ext cx="2743201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May be an image of one or more people, people standing and indoo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" r="1692"/>
          <a:stretch/>
        </p:blipFill>
        <p:spPr bwMode="auto">
          <a:xfrm>
            <a:off x="8194430" y="1239492"/>
            <a:ext cx="2224454" cy="230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08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Admission Process | Idaho State Universit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5" t="38650" r="4401" b="37598"/>
          <a:stretch/>
        </p:blipFill>
        <p:spPr bwMode="auto">
          <a:xfrm>
            <a:off x="7402782" y="4724226"/>
            <a:ext cx="4633708" cy="91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Admission and Enrollment</a:t>
            </a:r>
            <a:endParaRPr lang="en-US" b="1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93304" y="1651518"/>
            <a:ext cx="10215398" cy="467463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ECISD Schools of Choice</a:t>
            </a:r>
          </a:p>
          <a:p>
            <a:r>
              <a:rPr lang="en-US" sz="2400" dirty="0" smtClean="0"/>
              <a:t>Application Period </a:t>
            </a:r>
            <a:endParaRPr lang="en-US" sz="2400" dirty="0" smtClean="0"/>
          </a:p>
          <a:p>
            <a:pPr lvl="1"/>
            <a:r>
              <a:rPr lang="en-US" dirty="0" smtClean="0"/>
              <a:t>December 1- January 15</a:t>
            </a:r>
            <a:endParaRPr lang="en-US" dirty="0" smtClean="0"/>
          </a:p>
          <a:p>
            <a:r>
              <a:rPr lang="en-US" sz="2400" dirty="0" smtClean="0"/>
              <a:t>Parent Orientations</a:t>
            </a:r>
          </a:p>
          <a:p>
            <a:pPr lvl="1"/>
            <a:r>
              <a:rPr lang="en-US" dirty="0" smtClean="0"/>
              <a:t>Must attend 1 parent orientation</a:t>
            </a:r>
          </a:p>
          <a:p>
            <a:pPr lvl="1"/>
            <a:r>
              <a:rPr lang="en-US" dirty="0" smtClean="0"/>
              <a:t>December 1</a:t>
            </a:r>
          </a:p>
          <a:p>
            <a:pPr lvl="1"/>
            <a:r>
              <a:rPr lang="en-US" dirty="0" smtClean="0"/>
              <a:t>December 7</a:t>
            </a:r>
          </a:p>
          <a:p>
            <a:pPr lvl="1"/>
            <a:r>
              <a:rPr lang="en-US" dirty="0" smtClean="0"/>
              <a:t>January 18</a:t>
            </a:r>
            <a:endParaRPr lang="en-US" dirty="0" smtClean="0"/>
          </a:p>
          <a:p>
            <a:r>
              <a:rPr lang="en-US" sz="2400" dirty="0" smtClean="0"/>
              <a:t>Lottery</a:t>
            </a:r>
            <a:endParaRPr lang="en-US" sz="2400" dirty="0" smtClean="0"/>
          </a:p>
          <a:p>
            <a:pPr lvl="1"/>
            <a:r>
              <a:rPr lang="en-US" dirty="0" smtClean="0"/>
              <a:t>February 15, 2023</a:t>
            </a:r>
          </a:p>
          <a:p>
            <a:pPr lvl="1"/>
            <a:r>
              <a:rPr lang="en-US" dirty="0" smtClean="0"/>
              <a:t>Parent Notification- February 20, 2023, parents must accept or decline by February 22, 2023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783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Schedule</a:t>
            </a:r>
            <a:endParaRPr lang="en-US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/>
              <a:t>Calendar = 180 days </a:t>
            </a:r>
          </a:p>
          <a:p>
            <a:r>
              <a:rPr lang="en-US" sz="2600" dirty="0" smtClean="0"/>
              <a:t>Monday-Friday </a:t>
            </a:r>
            <a:r>
              <a:rPr lang="en-US" sz="2600" dirty="0" smtClean="0"/>
              <a:t>7:50am – </a:t>
            </a:r>
            <a:r>
              <a:rPr lang="en-US" sz="2600" dirty="0" smtClean="0"/>
              <a:t>3pm</a:t>
            </a:r>
            <a:endParaRPr lang="en-US" sz="2600" dirty="0"/>
          </a:p>
          <a:p>
            <a:r>
              <a:rPr lang="en-US" sz="2600" dirty="0" smtClean="0"/>
              <a:t>8 Half Day Fridays throughout the year</a:t>
            </a: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May be an image of one or more people and indo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135" y="3638697"/>
            <a:ext cx="2701503" cy="270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May be an image of one or more people, people standing and people sitt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783" y="3338798"/>
            <a:ext cx="2679369" cy="267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761" y="542277"/>
            <a:ext cx="2131727" cy="2874602"/>
          </a:xfrm>
          <a:prstGeom prst="rect">
            <a:avLst/>
          </a:prstGeom>
        </p:spPr>
      </p:pic>
      <p:pic>
        <p:nvPicPr>
          <p:cNvPr id="15" name="Picture 6" descr="May be an image of one or more people, people standing, people sitting and indo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783" y="453881"/>
            <a:ext cx="2690626" cy="26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45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530" y="1685666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Texas Essential Knowledge and Skills </a:t>
            </a:r>
            <a:endParaRPr lang="en-US" sz="2400" dirty="0"/>
          </a:p>
          <a:p>
            <a:r>
              <a:rPr lang="en-US" sz="2400" dirty="0" smtClean="0"/>
              <a:t>Project Based Learning </a:t>
            </a:r>
          </a:p>
          <a:p>
            <a:r>
              <a:rPr lang="en-US" sz="2400" dirty="0" smtClean="0"/>
              <a:t>STEM Based Learning</a:t>
            </a:r>
          </a:p>
          <a:p>
            <a:pPr lvl="1"/>
            <a:r>
              <a:rPr lang="en-US" dirty="0" smtClean="0"/>
              <a:t>Pathways</a:t>
            </a:r>
          </a:p>
          <a:p>
            <a:pPr lvl="2"/>
            <a:r>
              <a:rPr lang="en-US" dirty="0" smtClean="0"/>
              <a:t>Biomedical</a:t>
            </a:r>
          </a:p>
          <a:p>
            <a:pPr lvl="2"/>
            <a:r>
              <a:rPr lang="en-US" dirty="0" smtClean="0"/>
              <a:t>Engineering</a:t>
            </a:r>
          </a:p>
          <a:p>
            <a:pPr lvl="2"/>
            <a:r>
              <a:rPr lang="en-US" dirty="0" smtClean="0"/>
              <a:t>Computer Programming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Academic Model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568" y="3822172"/>
            <a:ext cx="2857710" cy="2857710"/>
          </a:xfrm>
          <a:prstGeom prst="rect">
            <a:avLst/>
          </a:prstGeom>
        </p:spPr>
      </p:pic>
      <p:pic>
        <p:nvPicPr>
          <p:cNvPr id="11" name="Picture 10" descr="C:\Users\halford_k\Desktop\Pic 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"/>
          <a:stretch/>
        </p:blipFill>
        <p:spPr bwMode="auto">
          <a:xfrm>
            <a:off x="5625392" y="2248679"/>
            <a:ext cx="2837811" cy="32988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No photo description available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820" y="559190"/>
            <a:ext cx="2969206" cy="3086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776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817" y="1592358"/>
            <a:ext cx="10090129" cy="4631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STEM Academy’s PBL model includes the following progression: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Entry </a:t>
            </a:r>
            <a:r>
              <a:rPr lang="en-US" dirty="0"/>
              <a:t>E</a:t>
            </a:r>
            <a:r>
              <a:rPr lang="en-US" dirty="0" smtClean="0"/>
              <a:t>vent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Driving Question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Need to Knows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Student Voice and </a:t>
            </a:r>
            <a:r>
              <a:rPr lang="en-US" dirty="0"/>
              <a:t>C</a:t>
            </a:r>
            <a:r>
              <a:rPr lang="en-US" dirty="0" smtClean="0"/>
              <a:t>hoice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Research and </a:t>
            </a:r>
            <a:r>
              <a:rPr lang="en-US" dirty="0"/>
              <a:t>S</a:t>
            </a:r>
            <a:r>
              <a:rPr lang="en-US" dirty="0" smtClean="0"/>
              <a:t>ustained </a:t>
            </a:r>
            <a:r>
              <a:rPr lang="en-US" dirty="0"/>
              <a:t>I</a:t>
            </a:r>
            <a:r>
              <a:rPr lang="en-US" dirty="0" smtClean="0"/>
              <a:t>nquiry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Student Critique and </a:t>
            </a:r>
            <a:r>
              <a:rPr lang="en-US" dirty="0"/>
              <a:t>R</a:t>
            </a:r>
            <a:r>
              <a:rPr lang="en-US" dirty="0" smtClean="0"/>
              <a:t>evision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Culminating Event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What is PBL</a:t>
            </a:r>
            <a:endParaRPr lang="en-US" b="1" dirty="0"/>
          </a:p>
        </p:txBody>
      </p:sp>
      <p:pic>
        <p:nvPicPr>
          <p:cNvPr id="9222" name="Picture 6" descr="Display Clipart Project Based Learning - Problem Based Learning - Png  Download - Full Size Clipart (#389391) - Pin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996" y="2400124"/>
            <a:ext cx="3344518" cy="336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73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904" y="261257"/>
            <a:ext cx="3536849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3250913" cy="1325563"/>
          </a:xfrm>
        </p:spPr>
        <p:txBody>
          <a:bodyPr/>
          <a:lstStyle/>
          <a:p>
            <a:r>
              <a:rPr lang="en-US" b="1" dirty="0" smtClean="0"/>
              <a:t>PBL Examples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311" y="130677"/>
            <a:ext cx="5085230" cy="6580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35" y="145194"/>
            <a:ext cx="5043752" cy="65272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814" y="131864"/>
            <a:ext cx="5047057" cy="65314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052" y="117524"/>
            <a:ext cx="5065135" cy="65548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244" y="112806"/>
            <a:ext cx="5065343" cy="6555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30" y="111931"/>
            <a:ext cx="5048470" cy="65333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20" y="88763"/>
            <a:ext cx="5094355" cy="65926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199" y="81444"/>
            <a:ext cx="5236429" cy="677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3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/>
              <a:t>Post Secondary Focus</a:t>
            </a:r>
          </a:p>
        </p:txBody>
      </p:sp>
      <p:pic>
        <p:nvPicPr>
          <p:cNvPr id="9" name="Picture 4" descr="May be an image of one or more people, people standing and indoo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1" t="17214" r="3197" b="529"/>
          <a:stretch/>
        </p:blipFill>
        <p:spPr bwMode="auto">
          <a:xfrm>
            <a:off x="8993077" y="415070"/>
            <a:ext cx="2038711" cy="271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ay be an image of one or more people and people standi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36" b="4809"/>
          <a:stretch/>
        </p:blipFill>
        <p:spPr bwMode="auto">
          <a:xfrm>
            <a:off x="6482507" y="3884588"/>
            <a:ext cx="5021140" cy="229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May be an image of one or more people and people standi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1"/>
          <a:stretch/>
        </p:blipFill>
        <p:spPr bwMode="auto">
          <a:xfrm>
            <a:off x="7020473" y="2164223"/>
            <a:ext cx="3048976" cy="176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May be an image of one or more people and outdoor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6"/>
          <a:stretch/>
        </p:blipFill>
        <p:spPr bwMode="auto">
          <a:xfrm>
            <a:off x="10033534" y="1913481"/>
            <a:ext cx="1907427" cy="214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890954" y="1702530"/>
            <a:ext cx="10515600" cy="4263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Post Secondary Ready</a:t>
            </a:r>
          </a:p>
          <a:p>
            <a:pPr lvl="1"/>
            <a:r>
              <a:rPr lang="en-US" dirty="0" smtClean="0"/>
              <a:t>Distinguished Level of Achievement</a:t>
            </a:r>
          </a:p>
          <a:p>
            <a:pPr lvl="1"/>
            <a:r>
              <a:rPr lang="en-US" dirty="0" smtClean="0"/>
              <a:t>CCMR Ready</a:t>
            </a:r>
          </a:p>
          <a:p>
            <a:r>
              <a:rPr lang="en-US" dirty="0" smtClean="0"/>
              <a:t>Partner with UTPB Admissions </a:t>
            </a:r>
            <a:r>
              <a:rPr lang="en-US" dirty="0" smtClean="0"/>
              <a:t>Office </a:t>
            </a:r>
            <a:endParaRPr lang="en-US" dirty="0" smtClean="0"/>
          </a:p>
          <a:p>
            <a:r>
              <a:rPr lang="en-US" dirty="0" smtClean="0"/>
              <a:t>Dual Credit with UTPB</a:t>
            </a:r>
          </a:p>
          <a:p>
            <a:pPr lvl="1"/>
            <a:r>
              <a:rPr lang="en-US" dirty="0" smtClean="0"/>
              <a:t>Course fees paid by UTPB STEM</a:t>
            </a:r>
          </a:p>
          <a:p>
            <a:pPr lvl="1"/>
            <a:r>
              <a:rPr lang="en-US" dirty="0" smtClean="0"/>
              <a:t>Focus on Texas Core 42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24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Parent Partnerships</a:t>
            </a:r>
            <a:endParaRPr lang="en-US" b="1" dirty="0"/>
          </a:p>
        </p:txBody>
      </p:sp>
      <p:pic>
        <p:nvPicPr>
          <p:cNvPr id="8" name="Picture 7" descr="No photo description available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618" y="3246339"/>
            <a:ext cx="2978426" cy="2961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 descr="May be an image of one or more peop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766" y="3314159"/>
            <a:ext cx="3030659" cy="303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ay be an image of child, sitting, standing and indoo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635" y="2329692"/>
            <a:ext cx="2875082" cy="287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952500" y="1565413"/>
            <a:ext cx="10515600" cy="4482547"/>
          </a:xfrm>
        </p:spPr>
        <p:txBody>
          <a:bodyPr>
            <a:normAutofit/>
          </a:bodyPr>
          <a:lstStyle/>
          <a:p>
            <a:r>
              <a:rPr lang="en-US" dirty="0" smtClean="0"/>
              <a:t>Parent/School partnerships are the backbone of student success.</a:t>
            </a:r>
          </a:p>
          <a:p>
            <a:r>
              <a:rPr lang="en-US" dirty="0" smtClean="0"/>
              <a:t>Family Engagement Activities</a:t>
            </a:r>
          </a:p>
          <a:p>
            <a:pPr lvl="1"/>
            <a:r>
              <a:rPr lang="en-US" dirty="0" smtClean="0"/>
              <a:t>Social Events</a:t>
            </a:r>
          </a:p>
          <a:p>
            <a:pPr lvl="1"/>
            <a:r>
              <a:rPr lang="en-US" dirty="0" smtClean="0"/>
              <a:t>Culminating Events of Projects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76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903" y="261257"/>
            <a:ext cx="6204857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ECISD/STEM Partnership</a:t>
            </a:r>
            <a:endParaRPr lang="en-US" b="1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774135" y="1637586"/>
            <a:ext cx="5769665" cy="407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Partnership Allows:</a:t>
            </a:r>
            <a:endParaRPr lang="en-US" b="1" dirty="0"/>
          </a:p>
          <a:p>
            <a:pPr lvl="0"/>
            <a:r>
              <a:rPr lang="en-US" dirty="0"/>
              <a:t>Students:</a:t>
            </a:r>
          </a:p>
          <a:p>
            <a:pPr lvl="1"/>
            <a:r>
              <a:rPr lang="en-US" sz="2800" dirty="0"/>
              <a:t>athletics</a:t>
            </a:r>
          </a:p>
          <a:p>
            <a:pPr lvl="1"/>
            <a:r>
              <a:rPr lang="en-US" sz="2800" dirty="0"/>
              <a:t>fine arts</a:t>
            </a:r>
          </a:p>
          <a:p>
            <a:r>
              <a:rPr lang="en-US" dirty="0" smtClean="0"/>
              <a:t>Counseling </a:t>
            </a:r>
            <a:r>
              <a:rPr lang="en-US" dirty="0"/>
              <a:t>Services</a:t>
            </a:r>
          </a:p>
          <a:p>
            <a:pPr lvl="0"/>
            <a:r>
              <a:rPr lang="en-US" dirty="0"/>
              <a:t>Transportation</a:t>
            </a:r>
          </a:p>
          <a:p>
            <a:pPr lvl="0"/>
            <a:r>
              <a:rPr lang="en-US" dirty="0"/>
              <a:t>Food Services</a:t>
            </a:r>
          </a:p>
          <a:p>
            <a:endParaRPr lang="en-US" dirty="0"/>
          </a:p>
        </p:txBody>
      </p:sp>
      <p:pic>
        <p:nvPicPr>
          <p:cNvPr id="9" name="Picture 2" descr="ECISD Color Standard Logo (png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569" y="2068076"/>
            <a:ext cx="1820277" cy="91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846" y="4484008"/>
            <a:ext cx="1169497" cy="1169497"/>
          </a:xfrm>
          <a:prstGeom prst="rect">
            <a:avLst/>
          </a:prstGeom>
        </p:spPr>
      </p:pic>
      <p:pic>
        <p:nvPicPr>
          <p:cNvPr id="1026" name="Picture 2" descr="Logo Tool Kit - The University of Texas Permian Basin | UTPB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3" t="29734" r="9486" b="25202"/>
          <a:stretch/>
        </p:blipFill>
        <p:spPr bwMode="auto">
          <a:xfrm>
            <a:off x="8384924" y="3472774"/>
            <a:ext cx="2985246" cy="83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5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1963"/>
            <a:ext cx="10792326" cy="493477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The District may revoke an approved placement at a Choice School for the reasons listed below.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Use </a:t>
            </a:r>
            <a:r>
              <a:rPr lang="en-US" sz="2400" dirty="0"/>
              <a:t>of false information submitted on the application.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Lack </a:t>
            </a:r>
            <a:r>
              <a:rPr lang="en-US" sz="2400" dirty="0"/>
              <a:t>of parent support/cooperation with school staff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Persistent </a:t>
            </a:r>
            <a:r>
              <a:rPr lang="en-US" sz="2400" dirty="0"/>
              <a:t>student misconduct.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strike="sngStrike" dirty="0" smtClean="0"/>
              <a:t>Unsatisfactory </a:t>
            </a:r>
            <a:r>
              <a:rPr lang="en-US" sz="2400" strike="sngStrike" dirty="0"/>
              <a:t>academic progress. (Reagan &amp; Hays only</a:t>
            </a:r>
            <a:r>
              <a:rPr lang="en-US" sz="2400" strike="sngStrike" dirty="0" smtClean="0"/>
              <a:t>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Excessive </a:t>
            </a:r>
            <a:r>
              <a:rPr lang="en-US" sz="2400" dirty="0"/>
              <a:t>tardiness. (Exceeds 10 </a:t>
            </a:r>
            <a:r>
              <a:rPr lang="en-US" sz="2400" dirty="0" err="1"/>
              <a:t>tardies</a:t>
            </a:r>
            <a:r>
              <a:rPr lang="en-US" sz="2400" dirty="0"/>
              <a:t>, 10 early/late pickups</a:t>
            </a:r>
            <a:r>
              <a:rPr lang="en-US" sz="2400" dirty="0" smtClean="0"/>
              <a:t>)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Irregular </a:t>
            </a:r>
            <a:r>
              <a:rPr lang="en-US" sz="2400" dirty="0"/>
              <a:t>attendance. (Exceeds 10 unexcused absences)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Failure </a:t>
            </a:r>
            <a:r>
              <a:rPr lang="en-US" sz="2400" dirty="0"/>
              <a:t>by the parent to pick up the student at dismissal time. (10 early/late pick-ups) 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Withdrawing </a:t>
            </a:r>
            <a:r>
              <a:rPr lang="en-US" sz="2400" dirty="0"/>
              <a:t>student will automatically revoke placement at your Choice School.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Submitting </a:t>
            </a:r>
            <a:r>
              <a:rPr lang="en-US" sz="2400" dirty="0"/>
              <a:t>an application to a Choice School other than the campus your student is currently attending, will result in loss of magnet seat at their current campus. </a:t>
            </a:r>
            <a:endParaRPr lang="en-US" sz="2400" dirty="0" smtClean="0"/>
          </a:p>
          <a:p>
            <a:pPr marL="457200" indent="-457200">
              <a:buAutoNum type="arabicPeriod"/>
            </a:pPr>
            <a:r>
              <a:rPr lang="en-US" sz="2400" dirty="0" smtClean="0"/>
              <a:t>Any </a:t>
            </a:r>
            <a:r>
              <a:rPr lang="en-US" sz="2400" dirty="0"/>
              <a:t>violation of ECISD Policy.</a:t>
            </a:r>
            <a:endParaRPr lang="en-US" sz="26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903" y="261257"/>
            <a:ext cx="7556813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Choice Schools Parent Contract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54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1963"/>
            <a:ext cx="10792326" cy="4934774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Come to school every day ready to learn. </a:t>
            </a:r>
          </a:p>
          <a:p>
            <a:pPr marL="514350" indent="-514350">
              <a:buAutoNum type="arabicPeriod"/>
            </a:pPr>
            <a:r>
              <a:rPr lang="en-US" dirty="0" smtClean="0"/>
              <a:t>Complete all assignments on time and according to directions.</a:t>
            </a:r>
          </a:p>
          <a:p>
            <a:pPr marL="514350" indent="-514350">
              <a:buAutoNum type="arabicPeriod"/>
            </a:pPr>
            <a:r>
              <a:rPr lang="en-US" dirty="0" smtClean="0"/>
              <a:t>Respect the rights of others at all times.</a:t>
            </a:r>
          </a:p>
          <a:p>
            <a:pPr marL="514350" indent="-514350">
              <a:buAutoNum type="arabicPeriod"/>
            </a:pPr>
            <a:r>
              <a:rPr lang="en-US" dirty="0" smtClean="0"/>
              <a:t>Follow all school expectations.</a:t>
            </a:r>
          </a:p>
          <a:p>
            <a:pPr marL="514350" indent="-514350">
              <a:buAutoNum type="arabicPeriod"/>
            </a:pPr>
            <a:r>
              <a:rPr lang="en-US" dirty="0" smtClean="0"/>
              <a:t>Consistently monitor grades.</a:t>
            </a:r>
          </a:p>
          <a:p>
            <a:pPr marL="514350" indent="-514350">
              <a:buAutoNum type="arabicPeriod"/>
            </a:pPr>
            <a:r>
              <a:rPr lang="en-US" dirty="0" smtClean="0"/>
              <a:t>Actively engage and participate in collaborative group work and projects.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9-12</a:t>
            </a:r>
            <a:r>
              <a:rPr lang="en-US" baseline="30000" dirty="0" smtClean="0"/>
              <a:t>th</a:t>
            </a:r>
            <a:r>
              <a:rPr lang="en-US" dirty="0" smtClean="0"/>
              <a:t> grade students are expected to:</a:t>
            </a:r>
          </a:p>
          <a:p>
            <a:r>
              <a:rPr lang="en-US" dirty="0" smtClean="0"/>
              <a:t>Choose one of the 3 STEM pathways and complete all 4 years in pathway.</a:t>
            </a:r>
          </a:p>
          <a:p>
            <a:r>
              <a:rPr lang="en-US" dirty="0" smtClean="0"/>
              <a:t>Work towards College Readiness- TSI testing and Dual Credit.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903" y="261257"/>
            <a:ext cx="7556813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Student Expectations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9051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1963"/>
            <a:ext cx="10792326" cy="493477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Ensure student is at school on time each day, students must be in their seats by 7:50 am. </a:t>
            </a:r>
          </a:p>
          <a:p>
            <a:pPr marL="514350" indent="-514350">
              <a:buAutoNum type="arabicPeriod"/>
            </a:pPr>
            <a:r>
              <a:rPr lang="en-US" dirty="0" smtClean="0"/>
              <a:t>Ensure student is prepared for each day and each learning project.</a:t>
            </a:r>
          </a:p>
          <a:p>
            <a:pPr marL="514350" indent="-514350">
              <a:buAutoNum type="arabicPeriod"/>
            </a:pPr>
            <a:r>
              <a:rPr lang="en-US" dirty="0" smtClean="0"/>
              <a:t>Consistently m</a:t>
            </a:r>
            <a:r>
              <a:rPr lang="en-US" dirty="0" smtClean="0"/>
              <a:t>onitor students’ schoolwork and cordially communicate concerns with teachers. Parents and teachers are partners in the learning journey.</a:t>
            </a:r>
          </a:p>
          <a:p>
            <a:pPr marL="514350" indent="-514350">
              <a:buAutoNum type="arabicPeriod"/>
            </a:pPr>
            <a:r>
              <a:rPr lang="en-US" dirty="0" smtClean="0"/>
              <a:t>Support the school’s expectations of STEM and College Ready students. </a:t>
            </a:r>
          </a:p>
          <a:p>
            <a:pPr marL="514350" indent="-514350">
              <a:buAutoNum type="arabicPeriod"/>
            </a:pPr>
            <a:r>
              <a:rPr lang="en-US" dirty="0" smtClean="0"/>
              <a:t>Actively participate in STEM family events and student culminating events. 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55780" y="1166328"/>
            <a:ext cx="11280710" cy="5337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35903" y="261257"/>
            <a:ext cx="7556813" cy="108235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42546" y="162902"/>
            <a:ext cx="10515600" cy="1325563"/>
          </a:xfrm>
        </p:spPr>
        <p:txBody>
          <a:bodyPr/>
          <a:lstStyle/>
          <a:p>
            <a:r>
              <a:rPr lang="en-US" b="1" dirty="0" smtClean="0"/>
              <a:t>Parent Expectations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58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2725</TotalTime>
  <Words>663</Words>
  <Application>Microsoft Office PowerPoint</Application>
  <PresentationFormat>Widescreen</PresentationFormat>
  <Paragraphs>136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STEM Academy</vt:lpstr>
      <vt:lpstr>Meet Our Team</vt:lpstr>
      <vt:lpstr>PowerPoint Presentation</vt:lpstr>
      <vt:lpstr>PowerPoint Presentation</vt:lpstr>
      <vt:lpstr>Student Enrollment History</vt:lpstr>
      <vt:lpstr>Student Demographics</vt:lpstr>
      <vt:lpstr>Admission and Enrollment</vt:lpstr>
      <vt:lpstr>Schedule</vt:lpstr>
      <vt:lpstr>Academic Model</vt:lpstr>
      <vt:lpstr>What is PBL</vt:lpstr>
      <vt:lpstr>PBL Examples</vt:lpstr>
      <vt:lpstr>Post Secondary Focus</vt:lpstr>
      <vt:lpstr>Parent Partnerships</vt:lpstr>
      <vt:lpstr>ECISD/STEM Partnership</vt:lpstr>
      <vt:lpstr>Choice Schools Parent Contract</vt:lpstr>
      <vt:lpstr>Student Expectations</vt:lpstr>
      <vt:lpstr>Parent Expectations</vt:lpstr>
    </vt:vector>
  </TitlesOfParts>
  <Company>UTPB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UTPB STEM Academy</dc:title>
  <dc:creator>Shannon Davidson</dc:creator>
  <cp:lastModifiedBy>Shannon Davidson</cp:lastModifiedBy>
  <cp:revision>81</cp:revision>
  <dcterms:created xsi:type="dcterms:W3CDTF">2021-11-17T14:53:38Z</dcterms:created>
  <dcterms:modified xsi:type="dcterms:W3CDTF">2022-11-29T19:13:22Z</dcterms:modified>
</cp:coreProperties>
</file>