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6955FA4-4074-41C3-A2A6-191FF800817D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EB97279-198C-4906-B0E3-0FA9A6B2FA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9682630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something.org/issues/bullying?gclid=CMGPi760gLcCFaU5QgoduAQAjQ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something.org/tipsandtools/11-facts-about-cyber-bullying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pect2all.org/students/bullying-definition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spect2all.org/students/bullying-definitions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something.org/tipsandtools/11-facts-about-teen-dating-violence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yteen.org/frontpanel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 lvl="0" rtl="0"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http://www.dosomething.org/issues/bullying?gclid=CMGPi760gLcCFaU5QgoduAQAjQ</a:t>
            </a:r>
          </a:p>
          <a:p>
            <a:endParaRPr lang="en" u="sng">
              <a:solidFill>
                <a:schemeClr val="hlink"/>
              </a:solidFill>
              <a:hlinkClick r:id="rId3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http://www.dosomething.org/tipsandtools/11-facts-about-cyber-bullying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http://www.respect2all.org/students/bullying-definitions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http://www.respect2all.org/students/bullying-definitions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http://www.dosomething.org/tipsandtools/11-facts-about-teen-dating-violence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Shape 153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http://www.stayteen.org/frontpanel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BB6B-EE1B-48FB-8575-0D55C373DE88}" type="datetimeFigureOut">
              <a:rPr lang="en-US" smtClean="0"/>
              <a:pPr/>
              <a:t>1/28/2014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40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rtl="0"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rtl="0"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rtl="0"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rtl="0"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rtl="0">
              <a:buNone/>
              <a:defRPr/>
            </a:lvl6pPr>
            <a:lvl7pPr rtl="0">
              <a:buNone/>
              <a:defRPr/>
            </a:lvl7pPr>
            <a:lvl8pPr rtl="0">
              <a:buNone/>
              <a:defRPr/>
            </a:lvl8pPr>
            <a:lvl9pPr rtl="0">
              <a:buNone/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57200" y="17761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1pPr>
            <a:lvl2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2pPr>
            <a:lvl3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3pPr>
            <a:lvl4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4pPr>
            <a:lvl5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5pPr>
            <a:lvl6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6pPr>
            <a:lvl7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7pPr>
            <a:lvl8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8pPr>
            <a:lvl9pPr algn="ctr" rtl="0">
              <a:spcBef>
                <a:spcPts val="0"/>
              </a:spcBef>
              <a:buClr>
                <a:srgbClr val="FFFFFF"/>
              </a:buClr>
              <a:buSzPct val="100000"/>
              <a:buNone/>
              <a:defRPr sz="4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637BB6B-EE1B-48FB-8575-0D55C373DE88}" type="datetimeFigureOut">
              <a:rPr lang="en-US" smtClean="0"/>
              <a:pPr/>
              <a:t>1/28/2014</a:t>
            </a:fld>
            <a:endParaRPr lang="en-US" sz="100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physical+bullying&amp;source=images&amp;cd=&amp;cad=rja&amp;docid=P6mcpH_b5Mg5HM&amp;tbnid=z82z8uWPeBfgpM:&amp;ved=0CAUQjRw&amp;url=http://diamond702.glogster.com/bullying/&amp;ei=dq2IUb_nH-aaiAL7ooDgBw&amp;bvm=bv.46226182,d.cGE&amp;psig=AFQjCNFlcFpNMpomjbcqsDz8ruVHJxmVHQ&amp;ust=1367998162669662" TargetMode="Externa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hyperlink" Target="http://www.google.com/url?sa=i&amp;rct=j&amp;q=physical+bullying&amp;source=images&amp;cd=&amp;cad=rja&amp;docid=ffNAgdPhFP_7bM&amp;tbnid=-6o2yTdNLPfX2M:&amp;ved=0CAUQjRw&amp;url=http://blogs.clarionledger.com/jmitchell/tag/bullying/&amp;ei=tq2IUayrGsfuiQKh1IGQDQ&amp;bvm=bv.46226182,d.cGE&amp;psig=AFQjCNFlcFpNMpomjbcqsDz8ruVHJxmVHQ&amp;ust=1367998162669662" TargetMode="Externa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physical+bullying&amp;source=images&amp;cd=&amp;cad=rja&amp;docid=LC48DwToJSsw4M&amp;tbnid=8HezKuTwmiw8gM:&amp;ved=0CAUQjRw&amp;url=http://www.blackcelebritygiving.com/2013/01/new-study-finds-bullying-causes-significant-short-term-emotional-and-physical-consequences-for-children-with-autism/&amp;ei=6K2IUZDLGKOgiQKKzoCABA&amp;bvm=bv.46226182,d.cGE&amp;psig=AFQjCNFlcFpNMpomjbcqsDz8ruVHJxmVHQ&amp;ust=136799816266966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covert+bullying&amp;source=images&amp;cd=&amp;cad=rja&amp;docid=zIs70NDy4YLHKM&amp;tbnid=KqksSayoaLLD-M:&amp;ved=0CAUQjRw&amp;url=http://www.sciencealert.com.au/news/20090206-19246.html&amp;ei=_K6IUf7-HMKDjAKvt4GoDg&amp;bvm=bv.46226182,d.cGE&amp;psig=AFQjCNEgqSvKl44wXpgabNYwKAYGLUnnNA&amp;ust=1367998553870739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Physical_pain" TargetMode="External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hyperlink" Target="http://en.wikipedia.org/wiki/Sufferin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physical+bullying&amp;source=images&amp;cd=&amp;cad=rja&amp;docid=VezHIVS4qTZuQM&amp;tbnid=xZzTVKZ9bOvdXM:&amp;ved=0CAUQjRw&amp;url=http://www.huffingtonpost.com/2012/09/28/marlo-thomas-mondays-with-marlo-how-kids-can-protect-themselves-when-bullies-get-physical-from-carrie-goldman_n_1923853.html&amp;ei=E62IUcvAF4agigLAu4HgBw&amp;bvm=bv.46226182,d.cGE&amp;psig=AFQjCNGnL2p6QLV_bd3Kt3Y0iv9IzqqYvA&amp;ust=1367997777301486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yteen.org/frontpanel" TargetMode="External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jpeg"/><Relationship Id="rId5" Type="http://schemas.openxmlformats.org/officeDocument/2006/relationships/hyperlink" Target="http://www.suicidepreventionlifeline.org/" TargetMode="External"/><Relationship Id="rId4" Type="http://schemas.openxmlformats.org/officeDocument/2006/relationships/hyperlink" Target="http://www.cybertipline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ctrTitle"/>
          </p:nvPr>
        </p:nvSpPr>
        <p:spPr>
          <a:xfrm>
            <a:off x="391160" y="1911984"/>
            <a:ext cx="8351399" cy="1059816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 dirty="0">
                <a:latin typeface="Comic Sans MS"/>
                <a:ea typeface="Comic Sans MS"/>
                <a:cs typeface="Comic Sans MS"/>
                <a:sym typeface="Comic Sans MS"/>
              </a:rPr>
              <a:t>Bullying/Abuse Awareness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subTitle" idx="1"/>
          </p:nvPr>
        </p:nvSpPr>
        <p:spPr>
          <a:xfrm>
            <a:off x="400791" y="3200893"/>
            <a:ext cx="8342400" cy="4562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 sz="3000">
                <a:latin typeface="Comic Sans MS"/>
                <a:ea typeface="Comic Sans MS"/>
                <a:cs typeface="Comic Sans MS"/>
                <a:sym typeface="Comic Sans MS"/>
              </a:rPr>
              <a:t>C/;C/;C/</a:t>
            </a:r>
          </a:p>
        </p:txBody>
      </p:sp>
      <p:sp>
        <p:nvSpPr>
          <p:cNvPr id="79" name="Shape 79"/>
          <p:cNvSpPr/>
          <p:nvPr/>
        </p:nvSpPr>
        <p:spPr>
          <a:xfrm>
            <a:off x="5833065" y="4547025"/>
            <a:ext cx="3051418" cy="2059961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80" name="Shape 80"/>
          <p:cNvSpPr/>
          <p:nvPr/>
        </p:nvSpPr>
        <p:spPr>
          <a:xfrm>
            <a:off x="202700" y="159385"/>
            <a:ext cx="2725871" cy="17525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82" name="Shape 82"/>
          <p:cNvSpPr/>
          <p:nvPr/>
        </p:nvSpPr>
        <p:spPr>
          <a:xfrm>
            <a:off x="68575" y="3985928"/>
            <a:ext cx="3221275" cy="262105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/>
        </p:nvSpPr>
        <p:spPr>
          <a:xfrm>
            <a:off x="6532587" y="4132159"/>
            <a:ext cx="2533264" cy="212381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457200" y="1566675"/>
            <a:ext cx="8229600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Types of Bullying:</a:t>
            </a:r>
          </a:p>
          <a:p>
            <a:pPr marL="914400" lvl="1" indent="-38100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Cyber Bullying</a:t>
            </a:r>
          </a:p>
          <a:p>
            <a:pPr marL="914400" lvl="1" indent="-38100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Physical Bullying</a:t>
            </a:r>
          </a:p>
          <a:p>
            <a:pPr marL="914400" lvl="1" indent="-38100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Verbal Bullying</a:t>
            </a:r>
          </a:p>
          <a:p>
            <a:pPr marL="914400" lvl="1" indent="-38100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Covert Bullying</a:t>
            </a:r>
          </a:p>
          <a:p>
            <a:pPr marL="457200" lvl="0" indent="-3810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Types of Abuse:</a:t>
            </a:r>
          </a:p>
          <a:p>
            <a:pPr marL="914400" lvl="1" indent="-38100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Child Abuse</a:t>
            </a:r>
          </a:p>
          <a:p>
            <a:pPr marL="914400" lvl="1" indent="-38100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Relationship Abuse</a:t>
            </a:r>
          </a:p>
          <a:p>
            <a:pPr marL="914400" lvl="1" indent="-38100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Physical, Emotional, Mental Abuse</a:t>
            </a:r>
          </a:p>
          <a:p>
            <a:pPr marL="457200" lvl="0" indent="-3810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400">
                <a:latin typeface="Comic Sans MS"/>
                <a:ea typeface="Comic Sans MS"/>
                <a:cs typeface="Comic Sans MS"/>
                <a:sym typeface="Comic Sans MS"/>
              </a:rPr>
              <a:t>How to get help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What We Will Go Over:</a:t>
            </a:r>
          </a:p>
        </p:txBody>
      </p:sp>
      <p:sp>
        <p:nvSpPr>
          <p:cNvPr id="90" name="Shape 90"/>
          <p:cNvSpPr/>
          <p:nvPr/>
        </p:nvSpPr>
        <p:spPr>
          <a:xfrm>
            <a:off x="6707100" y="1475550"/>
            <a:ext cx="2184240" cy="217154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91" name="Shape 91"/>
          <p:cNvSpPr/>
          <p:nvPr/>
        </p:nvSpPr>
        <p:spPr>
          <a:xfrm>
            <a:off x="4269675" y="1475550"/>
            <a:ext cx="2262912" cy="320980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3107975" y="4028330"/>
            <a:ext cx="3968767" cy="280463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018699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400" dirty="0" smtClean="0">
                <a:latin typeface="Comic Sans MS"/>
                <a:ea typeface="Comic Sans MS"/>
                <a:cs typeface="Comic Sans MS"/>
                <a:sym typeface="Comic Sans MS"/>
              </a:rPr>
              <a:t>Using superior </a:t>
            </a:r>
            <a:r>
              <a:rPr lang="en" sz="2400" dirty="0">
                <a:latin typeface="Comic Sans MS"/>
                <a:ea typeface="Comic Sans MS"/>
                <a:cs typeface="Comic Sans MS"/>
                <a:sym typeface="Comic Sans MS"/>
              </a:rPr>
              <a:t>strength or influence to intimidate another person, typically to force him or her to do what they want.</a:t>
            </a:r>
          </a:p>
        </p:txBody>
      </p:sp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What is bullying?</a:t>
            </a:r>
          </a:p>
        </p:txBody>
      </p:sp>
      <p:sp>
        <p:nvSpPr>
          <p:cNvPr id="99" name="Shape 99"/>
          <p:cNvSpPr/>
          <p:nvPr/>
        </p:nvSpPr>
        <p:spPr>
          <a:xfrm>
            <a:off x="5836650" y="1443525"/>
            <a:ext cx="2758904" cy="2771604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  <p:sp>
        <p:nvSpPr>
          <p:cNvPr id="100" name="Shape 100"/>
          <p:cNvSpPr/>
          <p:nvPr/>
        </p:nvSpPr>
        <p:spPr>
          <a:xfrm>
            <a:off x="205700" y="4112575"/>
            <a:ext cx="1995330" cy="263614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5865300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What does it mean to be a "Cyber Bully"?</a:t>
            </a:r>
          </a:p>
          <a:p>
            <a:pPr marL="457200" lvl="0" indent="-3683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A person tormenting, threatening, harassing, or embarrassing another person using </a:t>
            </a:r>
            <a:r>
              <a:rPr lang="en" sz="2200" dirty="0" smtClean="0">
                <a:latin typeface="Comic Sans MS"/>
                <a:ea typeface="Comic Sans MS"/>
                <a:cs typeface="Comic Sans MS"/>
                <a:sym typeface="Comic Sans MS"/>
              </a:rPr>
              <a:t>technology(Internet, cell phone).</a:t>
            </a:r>
            <a:endParaRPr lang="en" sz="2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lvl="0" rtl="0">
              <a:buNone/>
            </a:pP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Did you know:</a:t>
            </a:r>
          </a:p>
          <a:p>
            <a:pPr marL="457200" lvl="0" indent="-3683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200" dirty="0" smtClean="0">
                <a:latin typeface="Comic Sans MS"/>
                <a:ea typeface="Comic Sans MS"/>
                <a:cs typeface="Comic Sans MS"/>
                <a:sym typeface="Comic Sans MS"/>
              </a:rPr>
              <a:t>Victims </a:t>
            </a: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are 2 to 9 times more likely to consider committing suicide.</a:t>
            </a:r>
          </a:p>
          <a:p>
            <a:pPr marL="457200" lvl="0" indent="-3683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Only 1 in 10 victims will inform a parent or trusted adult of their abuse.</a:t>
            </a:r>
          </a:p>
          <a:p>
            <a:pPr marL="457200" lvl="0" indent="-3683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Girls are about twice as likely as boys to be victims and perpetrators of cyber bullying.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Cyber Bullying</a:t>
            </a:r>
          </a:p>
        </p:txBody>
      </p:sp>
      <p:sp>
        <p:nvSpPr>
          <p:cNvPr id="107" name="Shape 107"/>
          <p:cNvSpPr/>
          <p:nvPr/>
        </p:nvSpPr>
        <p:spPr>
          <a:xfrm>
            <a:off x="6557675" y="1409975"/>
            <a:ext cx="2227507" cy="259573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  <p:sp>
        <p:nvSpPr>
          <p:cNvPr id="108" name="Shape 108"/>
          <p:cNvSpPr/>
          <p:nvPr/>
        </p:nvSpPr>
        <p:spPr>
          <a:xfrm>
            <a:off x="6276049" y="4354191"/>
            <a:ext cx="2790758" cy="2329501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456799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600" dirty="0">
                <a:latin typeface="Comic Sans MS"/>
                <a:ea typeface="Comic Sans MS"/>
                <a:cs typeface="Comic Sans MS"/>
                <a:sym typeface="Comic Sans MS"/>
              </a:rPr>
              <a:t>Any bullying that hurts someone's body or damages their possessions. </a:t>
            </a:r>
          </a:p>
          <a:p>
            <a:pPr marL="457200" lvl="0" indent="-3937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600" dirty="0" smtClean="0">
                <a:latin typeface="Comic Sans MS"/>
                <a:ea typeface="Comic Sans MS"/>
                <a:cs typeface="Comic Sans MS"/>
                <a:sym typeface="Comic Sans MS"/>
              </a:rPr>
              <a:t>Forms include: stealing</a:t>
            </a:r>
            <a:r>
              <a:rPr lang="en" sz="2600" dirty="0">
                <a:latin typeface="Comic Sans MS"/>
                <a:ea typeface="Comic Sans MS"/>
                <a:cs typeface="Comic Sans MS"/>
                <a:sym typeface="Comic Sans MS"/>
              </a:rPr>
              <a:t>, shoving, hitting, fighting, and destroying </a:t>
            </a:r>
            <a:r>
              <a:rPr lang="en" sz="2600" dirty="0" smtClean="0">
                <a:latin typeface="Comic Sans MS"/>
                <a:ea typeface="Comic Sans MS"/>
                <a:cs typeface="Comic Sans MS"/>
                <a:sym typeface="Comic Sans MS"/>
              </a:rPr>
              <a:t>property are </a:t>
            </a:r>
            <a:r>
              <a:rPr lang="en" sz="2600" dirty="0">
                <a:latin typeface="Comic Sans MS"/>
                <a:ea typeface="Comic Sans MS"/>
                <a:cs typeface="Comic Sans MS"/>
                <a:sym typeface="Comic Sans MS"/>
              </a:rPr>
              <a:t>types of physical bullying.</a:t>
            </a:r>
          </a:p>
        </p:txBody>
      </p:sp>
      <p:sp>
        <p:nvSpPr>
          <p:cNvPr id="114" name="Shape 114"/>
          <p:cNvSpPr txBox="1">
            <a:spLocks noGrp="1"/>
          </p:cNvSpPr>
          <p:nvPr>
            <p:ph type="title"/>
          </p:nvPr>
        </p:nvSpPr>
        <p:spPr>
          <a:xfrm>
            <a:off x="520700" y="-9525"/>
            <a:ext cx="8229600" cy="11430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Physical Bullying </a:t>
            </a:r>
          </a:p>
        </p:txBody>
      </p:sp>
      <p:sp>
        <p:nvSpPr>
          <p:cNvPr id="2" name="AutoShape 4" descr="data:image/jpeg;base64,/9j/4AAQSkZJRgABAQAAAQABAAD/2wCEAAkGBxMTEhQUExQWFRQUFxQXGBgYFBQUGBgVFxcXFxUUFRUYHCggGB0lHBQVITEhJSkrLi4uFx8zODMsNygtLisBCgoKDg0OGxAQGywkICQsLCwsLC0sLCwsLCwsLCwsLCwsLCwsLCwsLCwsLCwsLCwsLCwsLCwsLCwsLCwsLCwsLP/AABEIAMMBAgMBIgACEQEDEQH/xAAcAAABBQEBAQAAAAAAAAAAAAAGAAIDBAUBBwj/xABDEAABAwEFBQUFBwEGBgMAAAABAAIRAwQFEiExBkFRYXETIoGRwSMyobHRB0JSYnLh8BRTgpKywvEkM0OTouIWF9L/xAAaAQACAwEBAAAAAAAAAAAAAAADBAABAgUG/8QALREAAgIBBAECBQQCAwAAAAAAAAECAxEEEiExQVFhBRMyM4EiI3GRQsEUNKH/2gAMAwEAAhEDEQA/AAK3MzKTG5BZ/wDVFpLTmBOuogxktShm0HiEnhxXI5lSbaExqe1ic1qlY1YbNJITBGikwkpwao7fVwU3O3geo+qzjLCOySjhPggtVoazmVj17dUM5xKfUYXCRy655z0SqWctzOgHmd0JmMEuxSVjZUxmYJ/3U9G0lmbd/kq9VhGZ1KWKEXCwBy8mtUthe0DC0EToIcd/eO/giuw2+kW+0FNjw2R/w4IcQAMMg68ygMVc/kURXHVFZ+FzxTEOJdhLvdGQAGefJAshjoaom2+WPtlsLs6gYMMwGMDcj01VSw2oPMYYjRWrUGtqOawlzQffggHnBOQVahSDauW/1WE1gJtbfBdwrmFTOauBqyiMgcxR1m5KwQmVW5KyhlFqMLlPsafQ/MoLNsYzU58BmUZXCfYt5F3zKuK5I+jUYiHZ091/UfJDzFv7N/8AUH6fUIqAyNlVrcO74q3Cr21vd8QiA0ZLgmFSPTCFRs4E5qanNUISNUrVG0KUKEHNTwmtCeAoZEkuwktEPmy9WRVqcnO+ZWxd2dJnRUL7AFerImTI5EgZrQuf/lN8UCf20FrWJtCtFsZTMOMcoJUYvqj+I/4VR2mbBYeRCwoWoVRccmZ2uLwFwvyjxPkordetOpTc0TJA3c5Qw0q1YnjEN/8AstKlLkw7pNYLdFzjkDEw36q4w8ZPyAGpTLJw3yVO2WjDxJ8juWwZH/Tmpnu3dFWq0omdwy6rWuq7K1YxTgNYILifGOqVtsTw4h4IO7mqUkbdcsZMFrCSIzJyAV276j6bw5pLSN4MIs2R2fo1aT6tQGA7C3cCI81Qvug1tVrWswtYHaRnKw7ODaqaKVO0OeczJMyZEk9dUruDu0gjQwd+gU9IADQz4ym0qr+1Y0CATiPEjiSgbk+MDUYOCyma+CdE3BEyrdnbn4JlsoiDkJ1z4jRYJgybXamsBnULGrXw85AADzTLcHOcZziQFXFnJPNMwjHyK2SlnCJ7PVB3Zr0bZuqHURB3u+a80psMoo2QtRbUDZkHI+ikks8FQbxgPGLe2bPeeOQ+awAtzZo+0cPy+qiNMISoLZ7niFYUNrHccig12YzwoypXhRlZNnAnNC4utKhWSVqlaomqVqhY9qeE1oTgFCsHUkoXVoo+d9pGRWdzAPorVwH2fQlM2obFUc2/IkLuzbu64cD6JXOaUHXFzI9pqc0weBQyEX7QNmkUJNCPR9IG/wCs1tnbMx5diaDERIniiK3WBgoPLWNDgAZwidc1hbMGHuHL1/dFTzNMjiEvbJq0ZpinUB77VDTGo+RU920qjx3MychO6d5Udai15gDPSI1C9M2cuimym2GwYEyExKaSFYQbY64bp/pqAa5wJdL3OziSIIHgFTvGzG11Axgy3mMmtG6eJRaKAIwuEhSU7OymyGAAcuPFCyNLrBTFkZTpCm0Q1oj91jOs1Knge5jcREZjPjkta87RDDxQJRrh1RxxGJIBJJjiOSp4wSTDGnSpVhoCOGXom/8Ax6gDiwxAjU/ASscuFnpOrBxJEZbjJiAr1HaOlUpioXho0IORB3SFUa88ojtxwztvsbWFrmiAZBGuay7eO47kD8lLbNoaVQNh0A556gjJMqkPa4MLSSDvnUKpRafRIzUl3yDVKi1x1g5Seqno3R2pPZnICZWPTstQVhTOZJgToea9PuWi2kxrSWjjpmfFFksYwChznIFvuFwAxDU68oVizt7AidSQJjfuR5VDDvB8ihm+WtqPbTp/2jC4jQAGfNVk04pIIKRyHQLZ2edFU/pPzCxmrUuI+1H6Xei2gbCjGmWlw7Nx0gSuIe20bUNFopnV0Fv4hGfktyeFkxFZYOX7tM4OLaUADV5zP91Dtpvq0P0qPI35xPktg7PucZdpwClrXMGNlC3h/lgW+2VmmQ94PJxRBcG2VRj2stBxsJAx6ObO8kahVqthBJVe1WJuE5bltMHKHoz1ek8EAjQqdqEtgLaX2csJk0nlgznuwC35otat4BxbJQnBNCcFRockkkrJg8A2oMljuIKj2bdm8dPX6KO9T7Jn5XFvgB+yiuV8Od0ny/3QNuK2gkZfuJv0Ni+ac0nIKaEX2q0EtIMQUPWmmBoAr08vBNTDDyWNnTFY82n0RcDll/Mwgy5XAVhO8Iqsd5tZUacJdGeRLcx+YcEO+LcuC674V1/qZqVLiZ2jXtNPifaNYJ1Pd1lFNjqcATyYH1P8rVjjbN4E+0z34qX+bs5K47bWq4H34/NVfHk3CsKNnv8A0gT1tS8r/wBCtjKm6jV6mm5v+aFBXtBY6HNczk4RnvIOhnkgevtTWO5o8MX+YlVK1/VniO7H6AJ8oW1XPz/oH/z631/s19sr1DaFQNdD3Q0RmcyJ+CH7lc11NmEjutaTxnQyt227OWgUWVbUG06Wsghz2z7s0yRM8jKfd9wswOqWeoytOrWkNd4sdB8pWnDdHDCq/Esx8g/flYimWB0guGUgkEcpkBD4ct/adhaAHAtM5gyM+hAQ6/IpqtcClre4maSpaNocwy0wR4eagBXXFbZhNoIbrvJtarTxtio0khwyBEDukckeU6DajQRkR5eK8ruZ+GtTP5gPNekUa2A8jp9Cl7Fhj9E8rkno2FrGuaDJLTnzUFOkA9v4nZnjkIzStluGfcJPEGEGXjtBUNbFTcWhow9eM+SpR3G7bIwWWHzStC5He2bzDvkgm79q2uyqtwniMx5bkWbP2lrqtMtMgk6cwYngt7GgKmn0Gaxr8qguYw7gX+Hu+pWxKy7fhL5GZa0g8MyD55KrOjVazIrWN7XjumVUvOyuPRTXPReCQSC2cu6BA6haFsZIgIfAw0wGttDCCsS11MiF6BVutoEuzk+HJCm19mpsGIAA8PoqXZThxkt/Z6wgVjuL2/AFHDEPbNWHsqLR949536j+0Ihpo7FYkwTwEwKRqosUJLqSsh87W4eyeBo2oD5hVbnPtDzaVZtNMBlYAyO47pnoqd11IqNGWc5xmhNfpeDfUkzXqjKFRoXc+qcLQNRJ3CTpz4Aa5rUs1mL3tYNXkNHUneiyz0rNYi0tItFUE5YoYzKMRjVyDQm+jesthBZkDF6XIyyhtLBNRzWve92ZzmGtj3R8VFSs+U6EH4cFrW6s6vVdUqHNxnoBkADwyU1SwvBIwPybijA73fxaac070eauulY+DKsbNWHQjJSmjBw8svFaDbqqhwmm8QMWbHZNOh6FX6uz1cx7F+LEGgYYzcJaPLNTAHZN+GDD6WaPPst2abWqOr1QC2kYYMs3/iI1gdEOWqxFtQte3C9kgjLI75hT2PHSdjp1H03cWkj5KYN0XquW5oPbfs5Xtlvm0siy0pLBIIfyyOpOZ6LPvi9XOtos1Cz0a1IdzCWAEkQHEPHuRnnpko7Ft/aWg06gY9xacL/ddJGTssitO5r5sVls4rGHWhzSHQ04y45kHgJ3qYR0FdBr9MuPJT25Y2w02dk8HtDDqFT27MME4mtdJbByygLyC8afaOL2sayfusENHQbkVX5bX2lz61QzUx+AZlDRyEhZooNc05w53l57la4FLNXmeUC8Ears5LQtFLJzTk9p3743LOGi0mN1Wb0PWzR2ntAbhlrhpLmgnz3rGC6o0n2GU2ujSq39aHNwmpkZ0AGqzUl0rSSXRTk32OYVs7M3n/T2inVM4Q4YgNcOYdlviQViNKka+FZSyfRVGqHNDmkEOAII0IOhCyb1aGOBByecxlIPGCdEI/Z/tPFM2d57zQ51KTqAJNMnzIUvZ46oc57nOOpLjp6dEpdJR4OrpKZ2xc10gqsFpbmAZ9FaqvELMs1ANENb5epVykWMzqkuH4W+rtyHgI2kRVKhcIDSSNAJPwQ1bdn6lSs2paHCixhBDDBe4jTu5gDrmiu8NpmUR7Ongb1ifEZlD942glrqhMuOfidFmc9j45C0UyvTy8JGnYbZTqA4DOEwRoQeYWpSXmt3PNOq18kZgHoTv816RQdkmM5Rz8YeCwE8FRtKeCqNDpSSSWjJ83WIGKoP3mT81UsjoqMPMfz4q1dL8RI4sM9c/qqLTm08CPRZ8sjfCYTsnGIMEO1GUdFp02acIHxKyH1sLgefwK1qdacuEfwIdCxE5fxqbdyXsNu3vFwPEDzc5ew1rA/HaahaQw2ZtNpnWBmPivILFk6qeD2/Ver07exz7TDxDqNEjvDWO8BnrlmjgtE45efYt2i7Q60t3ipZ3M0GtMgAeGJX62QtFQCXU3FzR+YUmsHkCVTpXxQxEteAaVZ7TicO8H6uby90pr73pMe7FUbhdaXNd3h7rqUYjynfotD++O14Z5oHS9znZl2InqTJ+JXe0EzuTrwp4HlsyGue2QZmDAMhU6FXKN4JCh5uTeWhtqpB1PIw5pOE8tYXRXxsAOpBaf1AZKOiQ4Ob/Oqgp1ocGE94RmdDBy8VCJ54J7teDTB1kAHwyM+UqChQDnFh+6HDwOYcs+naDQrGmfdMkLSNTvB43jCfHQqBZLH56My3UwYc7X3XfqGh8RCzqlnBHdnWcx8ET2miMREg42yf1Mz8yFm3dRxu6KBI2uPKMItITmtRLdmz7atV/aPwU6cl55TDQOpK9Bu/ZOzAUTAcQabA4ZYgag73WFiy5QSz5OzpIO9ZfCPGiE1y9W2p2Dp1X1nsqOYWFwALWlpDWh3IjUhAdy7NmvUwdoGyCQYnTdEq1fB5Xp2btq+W0vXow2pFej2X7OKcjHVeega36ohsGyVlpQRTBI3u7x+Kjvj4CrST8nld2XfXqOHZMcSCIIBgHqvUrrugtZNSMZGcbjvzW13WiABHDQJr64hLWT+Y+h2lOmLSfZHZrI1u6epTbW5sR4ydOeS462NG9Yd6PLwQDJPHQDkB6oUppdjNWnnZykYd8XgajznLQYHTjC7ardiYxvD3vDIfBTtuUACH575GSa+6X7i0+P1Vb4PkJ/x9RWmkuynEo52arl9Bk6ty8tEF2iwvZqD4ZjxRNso/ucsweqYhLngSlS1lT4wEoT2qNrlI1FAD0k2V1WVg+dLmsxnEMhmDznesx4zI/MR8UWtpgckMWxvtHR+IkecoNc9zYS6GyKSNBz8UDeBHlqtUVoDTvgLJsD4qN3Tl5rTtrYAhFisI89r5uduGXLPUEuJyxGVYbXDTMnhou2e47SQwijUcCAZa0uGfRW33DaCP+RV/7bvoiIRcJ56ZTbasznry5J9SoCQOkzxSNxWputCrA/I5VsJLsszrEGd31UMyjJcNGjSf3BJiJyjmqVeA6Wk567s/FWKTofH0U76M5/7KGZJ56KdJ2ZI0PPPnoqtqDKhBz4HKOjkqrC0ubv15xyUt3gYXTmMvFQnXJnXxRLqYd9+kYPMcU+5rZiGBxyd8OYWjTwtfB91wgznqsG9LC6zVcvdmQeSgxW1ZHY+/Bs2w9ngefuuE9DkuWap2T5Puk68RuISq1RVoOI4Z+Co2K8HNaAQHN4Hd0KhhJ4x6G+20Ynk0j7zXB3DCRvXqVwUop2VvOn/4tLv9K8ouN7SQGiMTgI4kmBmvY7rYBVpN3MxO8GtwfN4Seo+7BHb+Ep7JvwUb0qeytD+PbfMtHyCBdl6DRaAR90O+nqii+6xFjne4M/8AIyUDWC+qNmLnVHBrnAAakkTJyHgsULO+XuMarnUVR9Fk9DfXAVWvbomSAOvxXn1v+0AERRpucdxd3R1jUoVvO+rRaD7R5ifcb3W+W9GjVJjk9RFHo9p2opueWMfJbmSMwOQPFY9pvSo4kl5a3cAUNXLZyHVARhLIBbEQZhGF0WFjmYnCTJGem76rFuIBdLVPUSS6yMuW8BLy9xOQzMnet6m5rhLSCORWTWsADw9jRB7rhuIOSqVbOaRlpOE6HTPgUp+mxnazZpa+VlL0CYNC7CxKF7Obk4Bw+K0aFvpu3weB+qqVUohKtZXZ0yeu8NaXHQZ+Ss3MR2TXARi70dUObQWqYpjgSfQSii72RTYODW/JN6SHbZy/ilrcowRq0ypQVWonJTgpg5hJK6mSkrIeD2u0zkNPmqBod6SrVGnOZ03KR43JNS28IZcd7yyu1oJga6rSokuaQ7Ub+Kg7HBUaN1RgPiJmE621CB3ZkZ6Jut5gmeY1scahxa8numzToYwDc1vyRQ1eSUtpqtOyMr0Q2e7iDgSIiHaHiE2z/aXbCNKX+B3/AOkVD0tTXDCfoet2qniaeMH5IC+zi4Ia+1OGbsTKfHCCWud4x8Fjf/ZFr/DS/wALvqt77PL4PYQ7c94I6kuEclQON1Vtix6BZd9mpuxYqbCQdS1pPnCuWy76dWmab2gtIiI+SDL022ZZbRVp9kXQWwQ+JkA8OaLrrvHtqNOrhwh7Q6JmJ3KxiMq5txR5Dtjsw+zPGfdM4Hx5tdwKFjaXUge7lOf7cl7F9ptUf0rXfhqs+IIK8htNrDsoyzUZxNTUq7dq6M+227tAIGTczHEq0y2sqsDKmRiM5zHGSqF1tnHwIy6K7dhBp57svJDsnsjuC0aaN01WuPcz8Zs7iAcTHyMjp1TKURlpJUm0TR3PErIp1XN0zCuEt8cjd+icOM5YefZ7ZDUtMn3KQxnhizDR6+C9TbVinWqDIuw0Kf6ne+R0nP8AQUA7C26jTs4ax7XVqhEiRJe7JrOQE6o4tL2h1Oi0hzbO3M7nVqgxOd1DSf8AuLnzk98rX44R2dLQoVRrXb5YN7cW4NbSpDOZdG/C2AMvE+S8pvqpirvI+6Gt8gJ+KI9p747S01Kk91ktb+lk5+MuPig/tC6XHVxLvMlN6SGK1k51svmamcl0uEdKjnNIrSuCytfVBqe40gnmdQPNNSltWQlcN8lE9FrWGi+o6qBJqMph53FzWgYo45BTWGkGtDRunzKjp1muHdII5fRNFbCC7kf2XFsnKcuT2mnphTWtvhdlOhaH1LQWyWsadOQ4+K0ewDmkHQ/yVmXFnUqE6lvrmt9rdFU+HwTS2Odbb8sGatItcWnUfEbimQdN62b5s0tDhq3XosAW3s6gxNkNz80zCeYnIv06rtx/iwip0Q1oGsBENH3W9B8kKi8aeXe/nBFFF2Q6BXpk8vIT4jOtqO0uUnZKdqrUnKdhTaRyMkq4urismTwkAncpqVLOTuU0ruq5mToYDS47CKtJoim5wAlhIa7qMWTgeRVmrsuJk2R08m4vi0lBNz36+kTTqMxtBOF28Tukq7b9smsADBVmdBULR8DmtfKl6P8ADEpX0uWG1n0aCqrc2Cy1xhLGgFwa4FpAgbjzlANKQYMg8wR80abG3q+o9wqE96HNBcXwIiJdruR3ZGNxZgHqAV0KWtuDm6zRuyWc4PGAjL7NKBf2zcQEYSJOp3ov2n2Up2uliptayswZEAAO/K6ECbFMdTtVWi4FrsLgQdQWka+a2xCmiWn1CT5T8i28srqdq70S5rD5S30Xo2xQL7DZzwYR/hcW+i882+pHGx+stw/4XH0KPPs1tQNhaPwPePM4vVWw2n41M0RfaVYy6wmP7Sl5THqvFbYwSWN3DvHnGi9z+0S1gXfaM47rYPPG2IXg4tQHdaMyczvPVSXQLXL9xSXoMu7J4H5Sp7l0qD80+Y/ZZ9ZxbUJ8PqtO58nVBxDXfMIGo+2w/wAO41Cb8lHaM5sHI/NZC1NpGntBIMYcj4rJRNP9tHQ1LzYzpaDrn4D6K/Yr1rUmltKo9jSCIByz4AhUJSRZRT4aBRk49CqPcRBdl0z6LkRourminRnGOh7DJjeUR2WhgYB5/qWfs2ykaze0/ug6F3NF1ruoOzp+W7klr7lF7WdPSaGy2Dsjh+xlYy2CDBla9mvIOAa7I/ArGtFMh0OEEJrjkguuM0Fpvsolj+0zZYDSqtd9wmJ4A6yiZvw4oRoXjLcFQYhx+q1LsrODe68PbukwRyhLTi0ss62lthlqD4fj0NetUAEnwHEoNvikRUOIzOc8iiV0nXy4KK0WdlQd4AkeaxVZseRnVaV3V4XYNWPNzB+YD4wvR2FB9lumK7C33ZBPgi5pXSrnGSyjzN9M657ZeC3SKtMKp0SrIK3kHgnxLqhxJKyjxly6AuQntMLlnSNO62gyCAeqkvCzMa0kMaDGoGf7Kvdj4f1V28vdTVcsxwKWwjuy0VrntnY1G1NY1HERojLZba/t6zaTqYaXBxDg6R3QTv6IA1EDUwB1JA/nVauxzgL0a1o7odVaB0pvHoVrTvCf8imtk1ZBLz2exWa34Sga6qJqXzaI0Hak+LWx8wjRtNC1yjDeVtcMowDzDT6Jpi1yzKP8lb7UbOKbKInMmoR0AH1Vz7NLX/w9VozIqfNrVi/ajUcf6d5P9q3xIZ9D5K/9jtUO/qKc64an+k/EK2LR41byaX2h2Z5u+u5xz9l5dqxeO2OkAcXAL6Pv66xWs1alM42OA6xI+IC+e7RTbTBxEzJGHfIygqMHrsqS9zIt9UYjzMrTsHdcObB6wqNGyF9XPrCuU7QO1c3e3DHhKzKOVgDCxwlFx8GpaKDaghwkevJYVvuMtktMgcdfPeiJjpCjtObT4Ln0TnGe3PB6m2MJV7/YDKlJzciFHKLuzBEET8VRtF1UzpLT0yXZdfocaNnhg+V0FXq91OHukO+Crvsbxq0+U/JD2sIpxZCCii49oiIZUMEZBx0I0h3DqhhzSNR8FwNJyAknlKHZUprDGtNq56eW6LPTiGVQMQzOn/qVmW+6y0Et7zfiOqo3baHU2NBkgAZHjy4LZsV7NdAdlOUkZSdx+q5rhZW+OT0Su0urj+riTMNq6HYTK27TdQJlvdPmFnV7E9uRaSOIzRI2xkIXaK6p58eqOC3VG5hx8c1co34MsbY5hZTRuKZUatOqMvBivWXVdS/sMbsrtcWuByz5LZYV57YLwdTIjSRI5I9o1JW6IbVgrV6lWyT84L1NTtKq03KdjkUSRNiSTZSVkweQYTC6AE4Z7kguadHJLQdDgeBW09oIz3rEJhXq1UugAwESsxKOTjaIbVYNxezP+8EZ3Rc9Bldtoa3DUaSZBMEuBaSR0cUA22u4MOeYIIIyIg6rSunbzBArUy78zI+LSm6UsM5mplGM0pnstCo2oNYcg6yvDbfbW6maZyI0wCYQ9eP2hM7OLNi7U5S5uHs+cbzw4IXu68n06gq4iXhxJJM4p1xcZRsiV2pjGa/k9J2ruZ9qoBjIxhwc2cuIKobA7P2uyWltRwb2cFroeDkROQ35ojuu8WV6TajDqBInR28LTpPAEkx1MKZC/KjKSsybQtc7l8/7SljrZaOyEtNV+E+PejkHYgOIC9E2r2xpUaL20HtqV3DC0NM4SdXE7oEryqmypqXBgPDM+amRPXWKWI5LLKIa5pnjPoh+3VIrucMs58Cteo5jRAJJO+Vj3gJcXcfkpkU031chNdtXG0HzU1c5eSydmqsgjl8jHqta0ju+KQxi5I9RVLdpvwRiJXXBca5JztF3DjMrVR/OqdSbomxLgOJKfpI4IHzP3XH2D/KXytxJTpAmTHlKT6QzgDyXaJT6joBRX0BSyzWpsaykQ4AkNk5DVCrq+QG5bN5WgxUGstbH7Ifa3LyhJ1LLeToah7VFI3rov0gup1XAgOhjt4Eb+miIHFoGIkREzyQBUs4DpEyPEE8FZZbKppxJwDONxO4ZajNAt0alLMTqaP4zKuGyznHT8hVSs9Os3Hh1LoOhgHJVa1yfhd5qO6r5aGBrmkQMyNJ3wFo2e8KVT3XZjjI+aUlC2t8dHSg9JqYJyxkxKt1VBunoQUX3PPZU51wieqokzoQVoXae4OpR6LZSeGIazR11pShI0aamY5VmuUrXJg57wTYl1RSkoZyeVDkusHHRchPa7gufgeTEwSrUkhusDI+hUEaHhxTjO6d+i0ngvJFbKXcI3gHxQy+qQdUVxlE6+KF7wo4ajm8Cm6Jp8HN18E2p/gfTt3EKX+u5LMcCNy62qj4OVLTxfJs07a77sjoSFYxucJfVcRwJJ9Vi066vUXg6yowE1KPBoNtmUNbPgAPgFx7idSm06nBOqVC7IZcSqFH2RtpMGZKpW0SYGmqu4AN0niVWvBuW7wUC1SxIgu61ikWu3BxB5AgZ+YRbaD3cuSEKLJDuH8lEVjrzRE6xHlog2xW5S9zvaSzMJRHh28apVHLjyBBHJRVjwXSTEGdpjP4pOcMZHRdsrZxHhCbaWgPHRIxmnqGdCUcaZInpuhcqnInquUhKVoOUJ59CBoU7t7Sz1HA50wYBE5AYsih5pgg8CjbZo+yqg6R/pQT6JeHbGbG2kNqGY/N/Crn/AExA92QRyJyPnl4qiX5znkN/op7NVgzqN44zlC14MrvAxlqzC1g6GjDkTrosWvQgy3MTu1HIhXaD5BnTcoUuGPdXh+Rd5kZ/wo0ut57Nk6wEFdqHabvp+yM7Ee63oPksySxkNXZJvGTVpuUoKrU3KcFBD5JZSTJSUwTKPLT6J/1PokkuePMlO5OGvgUklCiWloOhQ3f49qeg+SSSNR9f4FdZ9r8mdTKc4JJJ45c+yJwVmg4pJKGZ/SX6TzCkDzxSSVHPfZKzcqdoeSXDcPqkkqLr+pnKOv8AdK1rtPsv5xCSSzZ0dLRfU/4JlFUPzSSTyBy7Llk9wdVBatfNJJcyv7x1rf8Arj7I8xqmP1PikkukcqIR7NH2NXp/pKDna+ASSQI9jE/pI2ev0ToyKSSKCIw4giMslp19B4LiSy/qNf4kVP3vAfJG1j0HQfIJJLEwlX1GgxTtSSQhgekkkoUf/9k="/>
          <p:cNvSpPr>
            <a:spLocks noChangeAspect="1" noChangeArrowheads="1"/>
          </p:cNvSpPr>
          <p:nvPr/>
        </p:nvSpPr>
        <p:spPr bwMode="auto">
          <a:xfrm>
            <a:off x="63500" y="-1619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data:image/jpeg;base64,/9j/4AAQSkZJRgABAQAAAQABAAD/2wCEAAkGBxMTEhQUExQWFRQUFxQXGBgYFBQUGBgVFxcXFxUUFRUYHCggGB0lHBQVITEhJSkrLi4uFx8zODMsNygtLisBCgoKDg0OGxAQGywkICQsLCwsLC0sLCwsLCwsLCwsLCwsLCwsLCwsLCwsLCwsLCwsLCwsLCwsLCwsLCwsLCwsLP/AABEIAMMBAgMBIgACEQEDEQH/xAAcAAABBQEBAQAAAAAAAAAAAAAGAAIDBAUBBwj/xABDEAABAwEFBQUFBwEGBgMAAAABAAIRAwQFEiExBkFRYXETIoGRwSMyobHRB0JSYnLh8BRTgpKywvEkM0OTouIWF9L/xAAaAQACAwEBAAAAAAAAAAAAAAADBAABAgUG/8QALREAAgIBBAECBQQCAwAAAAAAAAECAxEEEiExQVFhBRMyM4EiI3GRQsEUNKH/2gAMAwEAAhEDEQA/AAK3MzKTG5BZ/wDVFpLTmBOuogxktShm0HiEnhxXI5lSbaExqe1ic1qlY1YbNJITBGikwkpwao7fVwU3O3geo+qzjLCOySjhPggtVoazmVj17dUM5xKfUYXCRy655z0SqWctzOgHmd0JmMEuxSVjZUxmYJ/3U9G0lmbd/kq9VhGZ1KWKEXCwBy8mtUthe0DC0EToIcd/eO/giuw2+kW+0FNjw2R/w4IcQAMMg68ygMVc/kURXHVFZ+FzxTEOJdhLvdGQAGefJAshjoaom2+WPtlsLs6gYMMwGMDcj01VSw2oPMYYjRWrUGtqOawlzQffggHnBOQVahSDauW/1WE1gJtbfBdwrmFTOauBqyiMgcxR1m5KwQmVW5KyhlFqMLlPsafQ/MoLNsYzU58BmUZXCfYt5F3zKuK5I+jUYiHZ091/UfJDzFv7N/8AUH6fUIqAyNlVrcO74q3Cr21vd8QiA0ZLgmFSPTCFRs4E5qanNUISNUrVG0KUKEHNTwmtCeAoZEkuwktEPmy9WRVqcnO+ZWxd2dJnRUL7AFerImTI5EgZrQuf/lN8UCf20FrWJtCtFsZTMOMcoJUYvqj+I/4VR2mbBYeRCwoWoVRccmZ2uLwFwvyjxPkordetOpTc0TJA3c5Qw0q1YnjEN/8AstKlLkw7pNYLdFzjkDEw36q4w8ZPyAGpTLJw3yVO2WjDxJ8juWwZH/Tmpnu3dFWq0omdwy6rWuq7K1YxTgNYILifGOqVtsTw4h4IO7mqUkbdcsZMFrCSIzJyAV276j6bw5pLSN4MIs2R2fo1aT6tQGA7C3cCI81Qvug1tVrWswtYHaRnKw7ODaqaKVO0OeczJMyZEk9dUruDu0gjQwd+gU9IADQz4ym0qr+1Y0CATiPEjiSgbk+MDUYOCyma+CdE3BEyrdnbn4JlsoiDkJ1z4jRYJgybXamsBnULGrXw85AADzTLcHOcZziQFXFnJPNMwjHyK2SlnCJ7PVB3Zr0bZuqHURB3u+a80psMoo2QtRbUDZkHI+ikks8FQbxgPGLe2bPeeOQ+awAtzZo+0cPy+qiNMISoLZ7niFYUNrHccig12YzwoypXhRlZNnAnNC4utKhWSVqlaomqVqhY9qeE1oTgFCsHUkoXVoo+d9pGRWdzAPorVwH2fQlM2obFUc2/IkLuzbu64cD6JXOaUHXFzI9pqc0weBQyEX7QNmkUJNCPR9IG/wCs1tnbMx5diaDERIniiK3WBgoPLWNDgAZwidc1hbMGHuHL1/dFTzNMjiEvbJq0ZpinUB77VDTGo+RU920qjx3MychO6d5Udai15gDPSI1C9M2cuimym2GwYEyExKaSFYQbY64bp/pqAa5wJdL3OziSIIHgFTvGzG11Axgy3mMmtG6eJRaKAIwuEhSU7OymyGAAcuPFCyNLrBTFkZTpCm0Q1oj91jOs1Knge5jcREZjPjkta87RDDxQJRrh1RxxGJIBJJjiOSp4wSTDGnSpVhoCOGXom/8Ax6gDiwxAjU/ASscuFnpOrBxJEZbjJiAr1HaOlUpioXho0IORB3SFUa88ojtxwztvsbWFrmiAZBGuay7eO47kD8lLbNoaVQNh0A556gjJMqkPa4MLSSDvnUKpRafRIzUl3yDVKi1x1g5Seqno3R2pPZnICZWPTstQVhTOZJgToea9PuWi2kxrSWjjpmfFFksYwChznIFvuFwAxDU68oVizt7AidSQJjfuR5VDDvB8ihm+WtqPbTp/2jC4jQAGfNVk04pIIKRyHQLZ2edFU/pPzCxmrUuI+1H6Xei2gbCjGmWlw7Nx0gSuIe20bUNFopnV0Fv4hGfktyeFkxFZYOX7tM4OLaUADV5zP91Dtpvq0P0qPI35xPktg7PucZdpwClrXMGNlC3h/lgW+2VmmQ94PJxRBcG2VRj2stBxsJAx6ObO8kahVqthBJVe1WJuE5bltMHKHoz1ek8EAjQqdqEtgLaX2csJk0nlgznuwC35otat4BxbJQnBNCcFRockkkrJg8A2oMljuIKj2bdm8dPX6KO9T7Jn5XFvgB+yiuV8Od0ny/3QNuK2gkZfuJv0Ni+ac0nIKaEX2q0EtIMQUPWmmBoAr08vBNTDDyWNnTFY82n0RcDll/Mwgy5XAVhO8Iqsd5tZUacJdGeRLcx+YcEO+LcuC674V1/qZqVLiZ2jXtNPifaNYJ1Pd1lFNjqcATyYH1P8rVjjbN4E+0z34qX+bs5K47bWq4H34/NVfHk3CsKNnv8A0gT1tS8r/wBCtjKm6jV6mm5v+aFBXtBY6HNczk4RnvIOhnkgevtTWO5o8MX+YlVK1/VniO7H6AJ8oW1XPz/oH/z631/s19sr1DaFQNdD3Q0RmcyJ+CH7lc11NmEjutaTxnQyt227OWgUWVbUG06Wsghz2z7s0yRM8jKfd9wswOqWeoytOrWkNd4sdB8pWnDdHDCq/Esx8g/flYimWB0guGUgkEcpkBD4ct/adhaAHAtM5gyM+hAQ6/IpqtcClre4maSpaNocwy0wR4eagBXXFbZhNoIbrvJtarTxtio0khwyBEDukckeU6DajQRkR5eK8ruZ+GtTP5gPNekUa2A8jp9Cl7Fhj9E8rkno2FrGuaDJLTnzUFOkA9v4nZnjkIzStluGfcJPEGEGXjtBUNbFTcWhow9eM+SpR3G7bIwWWHzStC5He2bzDvkgm79q2uyqtwniMx5bkWbP2lrqtMtMgk6cwYngt7GgKmn0Gaxr8qguYw7gX+Hu+pWxKy7fhL5GZa0g8MyD55KrOjVazIrWN7XjumVUvOyuPRTXPReCQSC2cu6BA6haFsZIgIfAw0wGttDCCsS11MiF6BVutoEuzk+HJCm19mpsGIAA8PoqXZThxkt/Z6wgVjuL2/AFHDEPbNWHsqLR949536j+0Ihpo7FYkwTwEwKRqosUJLqSsh87W4eyeBo2oD5hVbnPtDzaVZtNMBlYAyO47pnoqd11IqNGWc5xmhNfpeDfUkzXqjKFRoXc+qcLQNRJ3CTpz4Aa5rUs1mL3tYNXkNHUneiyz0rNYi0tItFUE5YoYzKMRjVyDQm+jesthBZkDF6XIyyhtLBNRzWve92ZzmGtj3R8VFSs+U6EH4cFrW6s6vVdUqHNxnoBkADwyU1SwvBIwPybijA73fxaac070eauulY+DKsbNWHQjJSmjBw8svFaDbqqhwmm8QMWbHZNOh6FX6uz1cx7F+LEGgYYzcJaPLNTAHZN+GDD6WaPPst2abWqOr1QC2kYYMs3/iI1gdEOWqxFtQte3C9kgjLI75hT2PHSdjp1H03cWkj5KYN0XquW5oPbfs5Xtlvm0siy0pLBIIfyyOpOZ6LPvi9XOtos1Cz0a1IdzCWAEkQHEPHuRnnpko7Ft/aWg06gY9xacL/ddJGTssitO5r5sVls4rGHWhzSHQ04y45kHgJ3qYR0FdBr9MuPJT25Y2w02dk8HtDDqFT27MME4mtdJbByygLyC8afaOL2sayfusENHQbkVX5bX2lz61QzUx+AZlDRyEhZooNc05w53l57la4FLNXmeUC8Ears5LQtFLJzTk9p3743LOGi0mN1Wb0PWzR2ntAbhlrhpLmgnz3rGC6o0n2GU2ujSq39aHNwmpkZ0AGqzUl0rSSXRTk32OYVs7M3n/T2inVM4Q4YgNcOYdlviQViNKka+FZSyfRVGqHNDmkEOAII0IOhCyb1aGOBByecxlIPGCdEI/Z/tPFM2d57zQ51KTqAJNMnzIUvZ46oc57nOOpLjp6dEpdJR4OrpKZ2xc10gqsFpbmAZ9FaqvELMs1ANENb5epVykWMzqkuH4W+rtyHgI2kRVKhcIDSSNAJPwQ1bdn6lSs2paHCixhBDDBe4jTu5gDrmiu8NpmUR7Ongb1ifEZlD942glrqhMuOfidFmc9j45C0UyvTy8JGnYbZTqA4DOEwRoQeYWpSXmt3PNOq18kZgHoTv816RQdkmM5Rz8YeCwE8FRtKeCqNDpSSSWjJ83WIGKoP3mT81UsjoqMPMfz4q1dL8RI4sM9c/qqLTm08CPRZ8sjfCYTsnGIMEO1GUdFp02acIHxKyH1sLgefwK1qdacuEfwIdCxE5fxqbdyXsNu3vFwPEDzc5ew1rA/HaahaQw2ZtNpnWBmPivILFk6qeD2/Ver07exz7TDxDqNEjvDWO8BnrlmjgtE45efYt2i7Q60t3ipZ3M0GtMgAeGJX62QtFQCXU3FzR+YUmsHkCVTpXxQxEteAaVZ7TicO8H6uby90pr73pMe7FUbhdaXNd3h7rqUYjynfotD++O14Z5oHS9znZl2InqTJ+JXe0EzuTrwp4HlsyGue2QZmDAMhU6FXKN4JCh5uTeWhtqpB1PIw5pOE8tYXRXxsAOpBaf1AZKOiQ4Ob/Oqgp1ocGE94RmdDBy8VCJ54J7teDTB1kAHwyM+UqChQDnFh+6HDwOYcs+naDQrGmfdMkLSNTvB43jCfHQqBZLH56My3UwYc7X3XfqGh8RCzqlnBHdnWcx8ET2miMREg42yf1Mz8yFm3dRxu6KBI2uPKMItITmtRLdmz7atV/aPwU6cl55TDQOpK9Bu/ZOzAUTAcQabA4ZYgag73WFiy5QSz5OzpIO9ZfCPGiE1y9W2p2Dp1X1nsqOYWFwALWlpDWh3IjUhAdy7NmvUwdoGyCQYnTdEq1fB5Xp2btq+W0vXow2pFej2X7OKcjHVeega36ohsGyVlpQRTBI3u7x+Kjvj4CrST8nld2XfXqOHZMcSCIIBgHqvUrrugtZNSMZGcbjvzW13WiABHDQJr64hLWT+Y+h2lOmLSfZHZrI1u6epTbW5sR4ydOeS462NG9Yd6PLwQDJPHQDkB6oUppdjNWnnZykYd8XgajznLQYHTjC7ardiYxvD3vDIfBTtuUACH575GSa+6X7i0+P1Vb4PkJ/x9RWmkuynEo52arl9Bk6ty8tEF2iwvZqD4ZjxRNso/ucsweqYhLngSlS1lT4wEoT2qNrlI1FAD0k2V1WVg+dLmsxnEMhmDznesx4zI/MR8UWtpgckMWxvtHR+IkecoNc9zYS6GyKSNBz8UDeBHlqtUVoDTvgLJsD4qN3Tl5rTtrYAhFisI89r5uduGXLPUEuJyxGVYbXDTMnhou2e47SQwijUcCAZa0uGfRW33DaCP+RV/7bvoiIRcJ56ZTbasznry5J9SoCQOkzxSNxWputCrA/I5VsJLsszrEGd31UMyjJcNGjSf3BJiJyjmqVeA6Wk567s/FWKTofH0U76M5/7KGZJ56KdJ2ZI0PPPnoqtqDKhBz4HKOjkqrC0ubv15xyUt3gYXTmMvFQnXJnXxRLqYd9+kYPMcU+5rZiGBxyd8OYWjTwtfB91wgznqsG9LC6zVcvdmQeSgxW1ZHY+/Bs2w9ngefuuE9DkuWap2T5Puk68RuISq1RVoOI4Z+Co2K8HNaAQHN4Hd0KhhJ4x6G+20Ynk0j7zXB3DCRvXqVwUop2VvOn/4tLv9K8ouN7SQGiMTgI4kmBmvY7rYBVpN3MxO8GtwfN4Seo+7BHb+Ep7JvwUb0qeytD+PbfMtHyCBdl6DRaAR90O+nqii+6xFjne4M/8AIyUDWC+qNmLnVHBrnAAakkTJyHgsULO+XuMarnUVR9Fk9DfXAVWvbomSAOvxXn1v+0AERRpucdxd3R1jUoVvO+rRaD7R5ifcb3W+W9GjVJjk9RFHo9p2opueWMfJbmSMwOQPFY9pvSo4kl5a3cAUNXLZyHVARhLIBbEQZhGF0WFjmYnCTJGem76rFuIBdLVPUSS6yMuW8BLy9xOQzMnet6m5rhLSCORWTWsADw9jRB7rhuIOSqVbOaRlpOE6HTPgUp+mxnazZpa+VlL0CYNC7CxKF7Obk4Bw+K0aFvpu3weB+qqVUohKtZXZ0yeu8NaXHQZ+Ss3MR2TXARi70dUObQWqYpjgSfQSii72RTYODW/JN6SHbZy/ilrcowRq0ypQVWonJTgpg5hJK6mSkrIeD2u0zkNPmqBod6SrVGnOZ03KR43JNS28IZcd7yyu1oJga6rSokuaQ7Ub+Kg7HBUaN1RgPiJmE621CB3ZkZ6Jut5gmeY1scahxa8numzToYwDc1vyRQ1eSUtpqtOyMr0Q2e7iDgSIiHaHiE2z/aXbCNKX+B3/AOkVD0tTXDCfoet2qniaeMH5IC+zi4Ia+1OGbsTKfHCCWud4x8Fjf/ZFr/DS/wALvqt77PL4PYQ7c94I6kuEclQON1Vtix6BZd9mpuxYqbCQdS1pPnCuWy76dWmab2gtIiI+SDL022ZZbRVp9kXQWwQ+JkA8OaLrrvHtqNOrhwh7Q6JmJ3KxiMq5txR5Dtjsw+zPGfdM4Hx5tdwKFjaXUge7lOf7cl7F9ptUf0rXfhqs+IIK8htNrDsoyzUZxNTUq7dq6M+227tAIGTczHEq0y2sqsDKmRiM5zHGSqF1tnHwIy6K7dhBp57svJDsnsjuC0aaN01WuPcz8Zs7iAcTHyMjp1TKURlpJUm0TR3PErIp1XN0zCuEt8cjd+icOM5YefZ7ZDUtMn3KQxnhizDR6+C9TbVinWqDIuw0Kf6ne+R0nP8AQUA7C26jTs4ax7XVqhEiRJe7JrOQE6o4tL2h1Oi0hzbO3M7nVqgxOd1DSf8AuLnzk98rX44R2dLQoVRrXb5YN7cW4NbSpDOZdG/C2AMvE+S8pvqpirvI+6Gt8gJ+KI9p747S01Kk91ktb+lk5+MuPig/tC6XHVxLvMlN6SGK1k51svmamcl0uEdKjnNIrSuCytfVBqe40gnmdQPNNSltWQlcN8lE9FrWGi+o6qBJqMph53FzWgYo45BTWGkGtDRunzKjp1muHdII5fRNFbCC7kf2XFsnKcuT2mnphTWtvhdlOhaH1LQWyWsadOQ4+K0ewDmkHQ/yVmXFnUqE6lvrmt9rdFU+HwTS2Odbb8sGatItcWnUfEbimQdN62b5s0tDhq3XosAW3s6gxNkNz80zCeYnIv06rtx/iwip0Q1oGsBENH3W9B8kKi8aeXe/nBFFF2Q6BXpk8vIT4jOtqO0uUnZKdqrUnKdhTaRyMkq4urismTwkAncpqVLOTuU0ruq5mToYDS47CKtJoim5wAlhIa7qMWTgeRVmrsuJk2R08m4vi0lBNz36+kTTqMxtBOF28Tukq7b9smsADBVmdBULR8DmtfKl6P8ADEpX0uWG1n0aCqrc2Cy1xhLGgFwa4FpAgbjzlANKQYMg8wR80abG3q+o9wqE96HNBcXwIiJdruR3ZGNxZgHqAV0KWtuDm6zRuyWc4PGAjL7NKBf2zcQEYSJOp3ov2n2Up2uliptayswZEAAO/K6ECbFMdTtVWi4FrsLgQdQWka+a2xCmiWn1CT5T8i28srqdq70S5rD5S30Xo2xQL7DZzwYR/hcW+i882+pHGx+stw/4XH0KPPs1tQNhaPwPePM4vVWw2n41M0RfaVYy6wmP7Sl5THqvFbYwSWN3DvHnGi9z+0S1gXfaM47rYPPG2IXg4tQHdaMyczvPVSXQLXL9xSXoMu7J4H5Sp7l0qD80+Y/ZZ9ZxbUJ8PqtO58nVBxDXfMIGo+2w/wAO41Cb8lHaM5sHI/NZC1NpGntBIMYcj4rJRNP9tHQ1LzYzpaDrn4D6K/Yr1rUmltKo9jSCIByz4AhUJSRZRT4aBRk49CqPcRBdl0z6LkRourminRnGOh7DJjeUR2WhgYB5/qWfs2ykaze0/ug6F3NF1ruoOzp+W7klr7lF7WdPSaGy2Dsjh+xlYy2CDBla9mvIOAa7I/ArGtFMh0OEEJrjkguuM0Fpvsolj+0zZYDSqtd9wmJ4A6yiZvw4oRoXjLcFQYhx+q1LsrODe68PbukwRyhLTi0ss62lthlqD4fj0NetUAEnwHEoNvikRUOIzOc8iiV0nXy4KK0WdlQd4AkeaxVZseRnVaV3V4XYNWPNzB+YD4wvR2FB9lumK7C33ZBPgi5pXSrnGSyjzN9M657ZeC3SKtMKp0SrIK3kHgnxLqhxJKyjxly6AuQntMLlnSNO62gyCAeqkvCzMa0kMaDGoGf7Kvdj4f1V28vdTVcsxwKWwjuy0VrntnY1G1NY1HERojLZba/t6zaTqYaXBxDg6R3QTv6IA1EDUwB1JA/nVauxzgL0a1o7odVaB0pvHoVrTvCf8imtk1ZBLz2exWa34Sga6qJqXzaI0Hak+LWx8wjRtNC1yjDeVtcMowDzDT6Jpi1yzKP8lb7UbOKbKInMmoR0AH1Vz7NLX/w9VozIqfNrVi/ajUcf6d5P9q3xIZ9D5K/9jtUO/qKc64an+k/EK2LR41byaX2h2Z5u+u5xz9l5dqxeO2OkAcXAL6Pv66xWs1alM42OA6xI+IC+e7RTbTBxEzJGHfIygqMHrsqS9zIt9UYjzMrTsHdcObB6wqNGyF9XPrCuU7QO1c3e3DHhKzKOVgDCxwlFx8GpaKDaghwkevJYVvuMtktMgcdfPeiJjpCjtObT4Ln0TnGe3PB6m2MJV7/YDKlJzciFHKLuzBEET8VRtF1UzpLT0yXZdfocaNnhg+V0FXq91OHukO+Crvsbxq0+U/JD2sIpxZCCii49oiIZUMEZBx0I0h3DqhhzSNR8FwNJyAknlKHZUprDGtNq56eW6LPTiGVQMQzOn/qVmW+6y0Et7zfiOqo3baHU2NBkgAZHjy4LZsV7NdAdlOUkZSdx+q5rhZW+OT0Su0urj+riTMNq6HYTK27TdQJlvdPmFnV7E9uRaSOIzRI2xkIXaK6p58eqOC3VG5hx8c1co34MsbY5hZTRuKZUatOqMvBivWXVdS/sMbsrtcWuByz5LZYV57YLwdTIjSRI5I9o1JW6IbVgrV6lWyT84L1NTtKq03KdjkUSRNiSTZSVkweQYTC6AE4Z7kguadHJLQdDgeBW09oIz3rEJhXq1UugAwESsxKOTjaIbVYNxezP+8EZ3Rc9Bldtoa3DUaSZBMEuBaSR0cUA22u4MOeYIIIyIg6rSunbzBArUy78zI+LSm6UsM5mplGM0pnstCo2oNYcg6yvDbfbW6maZyI0wCYQ9eP2hM7OLNi7U5S5uHs+cbzw4IXu68n06gq4iXhxJJM4p1xcZRsiV2pjGa/k9J2ruZ9qoBjIxhwc2cuIKobA7P2uyWltRwb2cFroeDkROQ35ojuu8WV6TajDqBInR28LTpPAEkx1MKZC/KjKSsybQtc7l8/7SljrZaOyEtNV+E+PejkHYgOIC9E2r2xpUaL20HtqV3DC0NM4SdXE7oEryqmypqXBgPDM+amRPXWKWI5LLKIa5pnjPoh+3VIrucMs58Cteo5jRAJJO+Vj3gJcXcfkpkU031chNdtXG0HzU1c5eSydmqsgjl8jHqta0ju+KQxi5I9RVLdpvwRiJXXBca5JztF3DjMrVR/OqdSbomxLgOJKfpI4IHzP3XH2D/KXytxJTpAmTHlKT6QzgDyXaJT6joBRX0BSyzWpsaykQ4AkNk5DVCrq+QG5bN5WgxUGstbH7Ifa3LyhJ1LLeToah7VFI3rov0gup1XAgOhjt4Eb+miIHFoGIkREzyQBUs4DpEyPEE8FZZbKppxJwDONxO4ZajNAt0alLMTqaP4zKuGyznHT8hVSs9Os3Hh1LoOhgHJVa1yfhd5qO6r5aGBrmkQMyNJ3wFo2e8KVT3XZjjI+aUlC2t8dHSg9JqYJyxkxKt1VBunoQUX3PPZU51wieqokzoQVoXae4OpR6LZSeGIazR11pShI0aamY5VmuUrXJg57wTYl1RSkoZyeVDkusHHRchPa7gufgeTEwSrUkhusDI+hUEaHhxTjO6d+i0ngvJFbKXcI3gHxQy+qQdUVxlE6+KF7wo4ajm8Cm6Jp8HN18E2p/gfTt3EKX+u5LMcCNy62qj4OVLTxfJs07a77sjoSFYxucJfVcRwJJ9Vi066vUXg6yowE1KPBoNtmUNbPgAPgFx7idSm06nBOqVC7IZcSqFH2RtpMGZKpW0SYGmqu4AN0niVWvBuW7wUC1SxIgu61ikWu3BxB5AgZ+YRbaD3cuSEKLJDuH8lEVjrzRE6xHlog2xW5S9zvaSzMJRHh28apVHLjyBBHJRVjwXSTEGdpjP4pOcMZHRdsrZxHhCbaWgPHRIxmnqGdCUcaZInpuhcqnInquUhKVoOUJ59CBoU7t7Sz1HA50wYBE5AYsih5pgg8CjbZo+yqg6R/pQT6JeHbGbG2kNqGY/N/Crn/AExA92QRyJyPnl4qiX5znkN/op7NVgzqN44zlC14MrvAxlqzC1g6GjDkTrosWvQgy3MTu1HIhXaD5BnTcoUuGPdXh+Rd5kZ/wo0ut57Nk6wEFdqHabvp+yM7Ee63oPksySxkNXZJvGTVpuUoKrU3KcFBD5JZSTJSUwTKPLT6J/1PokkuePMlO5OGvgUklCiWloOhQ3f49qeg+SSSNR9f4FdZ9r8mdTKc4JJJ45c+yJwVmg4pJKGZ/SX6TzCkDzxSSVHPfZKzcqdoeSXDcPqkkqLr+pnKOv8AdK1rtPsv5xCSSzZ0dLRfU/4JlFUPzSSTyBy7Llk9wdVBatfNJJcyv7x1rf8Arj7I8xqmP1PikkukcqIR7NH2NXp/pKDna+ASSQI9jE/pI2ev0ToyKSSKCIw4giMslp19B4LiSy/qNf4kVP3vAfJG1j0HQfIJJLEwlX1GgxTtSSQhgekkkoUf/9k="/>
          <p:cNvSpPr>
            <a:spLocks noChangeAspect="1" noChangeArrowheads="1"/>
          </p:cNvSpPr>
          <p:nvPr/>
        </p:nvSpPr>
        <p:spPr bwMode="auto">
          <a:xfrm>
            <a:off x="215900" y="-9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data:image/jpeg;base64,/9j/4AAQSkZJRgABAQAAAQABAAD/2wCEAAkGBxMTEhQUExQWFRQUFxQXGBgYFBQUGBgVFxcXFxUUFRUYHCggGB0lHBQVITEhJSkrLi4uFx8zODMsNygtLisBCgoKDg0OGxAQGywkICQsLCwsLC0sLCwsLCwsLCwsLCwsLCwsLCwsLCwsLCwsLCwsLCwsLCwsLCwsLCwsLCwsLP/AABEIAMMBAgMBIgACEQEDEQH/xAAcAAABBQEBAQAAAAAAAAAAAAAGAAIDBAUBBwj/xABDEAABAwEFBQUFBwEGBgMAAAABAAIRAwQFEiExBkFRYXETIoGRwSMyobHRB0JSYnLh8BRTgpKywvEkM0OTouIWF9L/xAAaAQACAwEBAAAAAAAAAAAAAAADBAABAgUG/8QALREAAgIBBAECBQQCAwAAAAAAAAECAxEEEiExQVFhBRMyM4EiI3GRQsEUNKH/2gAMAwEAAhEDEQA/AAK3MzKTG5BZ/wDVFpLTmBOuogxktShm0HiEnhxXI5lSbaExqe1ic1qlY1YbNJITBGikwkpwao7fVwU3O3geo+qzjLCOySjhPggtVoazmVj17dUM5xKfUYXCRy655z0SqWctzOgHmd0JmMEuxSVjZUxmYJ/3U9G0lmbd/kq9VhGZ1KWKEXCwBy8mtUthe0DC0EToIcd/eO/giuw2+kW+0FNjw2R/w4IcQAMMg68ygMVc/kURXHVFZ+FzxTEOJdhLvdGQAGefJAshjoaom2+WPtlsLs6gYMMwGMDcj01VSw2oPMYYjRWrUGtqOawlzQffggHnBOQVahSDauW/1WE1gJtbfBdwrmFTOauBqyiMgcxR1m5KwQmVW5KyhlFqMLlPsafQ/MoLNsYzU58BmUZXCfYt5F3zKuK5I+jUYiHZ091/UfJDzFv7N/8AUH6fUIqAyNlVrcO74q3Cr21vd8QiA0ZLgmFSPTCFRs4E5qanNUISNUrVG0KUKEHNTwmtCeAoZEkuwktEPmy9WRVqcnO+ZWxd2dJnRUL7AFerImTI5EgZrQuf/lN8UCf20FrWJtCtFsZTMOMcoJUYvqj+I/4VR2mbBYeRCwoWoVRccmZ2uLwFwvyjxPkordetOpTc0TJA3c5Qw0q1YnjEN/8AstKlLkw7pNYLdFzjkDEw36q4w8ZPyAGpTLJw3yVO2WjDxJ8juWwZH/Tmpnu3dFWq0omdwy6rWuq7K1YxTgNYILifGOqVtsTw4h4IO7mqUkbdcsZMFrCSIzJyAV276j6bw5pLSN4MIs2R2fo1aT6tQGA7C3cCI81Qvug1tVrWswtYHaRnKw7ODaqaKVO0OeczJMyZEk9dUruDu0gjQwd+gU9IADQz4ym0qr+1Y0CATiPEjiSgbk+MDUYOCyma+CdE3BEyrdnbn4JlsoiDkJ1z4jRYJgybXamsBnULGrXw85AADzTLcHOcZziQFXFnJPNMwjHyK2SlnCJ7PVB3Zr0bZuqHURB3u+a80psMoo2QtRbUDZkHI+ikks8FQbxgPGLe2bPeeOQ+awAtzZo+0cPy+qiNMISoLZ7niFYUNrHccig12YzwoypXhRlZNnAnNC4utKhWSVqlaomqVqhY9qeE1oTgFCsHUkoXVoo+d9pGRWdzAPorVwH2fQlM2obFUc2/IkLuzbu64cD6JXOaUHXFzI9pqc0weBQyEX7QNmkUJNCPR9IG/wCs1tnbMx5diaDERIniiK3WBgoPLWNDgAZwidc1hbMGHuHL1/dFTzNMjiEvbJq0ZpinUB77VDTGo+RU920qjx3MychO6d5Udai15gDPSI1C9M2cuimym2GwYEyExKaSFYQbY64bp/pqAa5wJdL3OziSIIHgFTvGzG11Axgy3mMmtG6eJRaKAIwuEhSU7OymyGAAcuPFCyNLrBTFkZTpCm0Q1oj91jOs1Knge5jcREZjPjkta87RDDxQJRrh1RxxGJIBJJjiOSp4wSTDGnSpVhoCOGXom/8Ax6gDiwxAjU/ASscuFnpOrBxJEZbjJiAr1HaOlUpioXho0IORB3SFUa88ojtxwztvsbWFrmiAZBGuay7eO47kD8lLbNoaVQNh0A556gjJMqkPa4MLSSDvnUKpRafRIzUl3yDVKi1x1g5Seqno3R2pPZnICZWPTstQVhTOZJgToea9PuWi2kxrSWjjpmfFFksYwChznIFvuFwAxDU68oVizt7AidSQJjfuR5VDDvB8ihm+WtqPbTp/2jC4jQAGfNVk04pIIKRyHQLZ2edFU/pPzCxmrUuI+1H6Xei2gbCjGmWlw7Nx0gSuIe20bUNFopnV0Fv4hGfktyeFkxFZYOX7tM4OLaUADV5zP91Dtpvq0P0qPI35xPktg7PucZdpwClrXMGNlC3h/lgW+2VmmQ94PJxRBcG2VRj2stBxsJAx6ObO8kahVqthBJVe1WJuE5bltMHKHoz1ek8EAjQqdqEtgLaX2csJk0nlgznuwC35otat4BxbJQnBNCcFRockkkrJg8A2oMljuIKj2bdm8dPX6KO9T7Jn5XFvgB+yiuV8Od0ny/3QNuK2gkZfuJv0Ni+ac0nIKaEX2q0EtIMQUPWmmBoAr08vBNTDDyWNnTFY82n0RcDll/Mwgy5XAVhO8Iqsd5tZUacJdGeRLcx+YcEO+LcuC674V1/qZqVLiZ2jXtNPifaNYJ1Pd1lFNjqcATyYH1P8rVjjbN4E+0z34qX+bs5K47bWq4H34/NVfHk3CsKNnv8A0gT1tS8r/wBCtjKm6jV6mm5v+aFBXtBY6HNczk4RnvIOhnkgevtTWO5o8MX+YlVK1/VniO7H6AJ8oW1XPz/oH/z631/s19sr1DaFQNdD3Q0RmcyJ+CH7lc11NmEjutaTxnQyt227OWgUWVbUG06Wsghz2z7s0yRM8jKfd9wswOqWeoytOrWkNd4sdB8pWnDdHDCq/Esx8g/flYimWB0guGUgkEcpkBD4ct/adhaAHAtM5gyM+hAQ6/IpqtcClre4maSpaNocwy0wR4eagBXXFbZhNoIbrvJtarTxtio0khwyBEDukckeU6DajQRkR5eK8ruZ+GtTP5gPNekUa2A8jp9Cl7Fhj9E8rkno2FrGuaDJLTnzUFOkA9v4nZnjkIzStluGfcJPEGEGXjtBUNbFTcWhow9eM+SpR3G7bIwWWHzStC5He2bzDvkgm79q2uyqtwniMx5bkWbP2lrqtMtMgk6cwYngt7GgKmn0Gaxr8qguYw7gX+Hu+pWxKy7fhL5GZa0g8MyD55KrOjVazIrWN7XjumVUvOyuPRTXPReCQSC2cu6BA6haFsZIgIfAw0wGttDCCsS11MiF6BVutoEuzk+HJCm19mpsGIAA8PoqXZThxkt/Z6wgVjuL2/AFHDEPbNWHsqLR949536j+0Ihpo7FYkwTwEwKRqosUJLqSsh87W4eyeBo2oD5hVbnPtDzaVZtNMBlYAyO47pnoqd11IqNGWc5xmhNfpeDfUkzXqjKFRoXc+qcLQNRJ3CTpz4Aa5rUs1mL3tYNXkNHUneiyz0rNYi0tItFUE5YoYzKMRjVyDQm+jesthBZkDF6XIyyhtLBNRzWve92ZzmGtj3R8VFSs+U6EH4cFrW6s6vVdUqHNxnoBkADwyU1SwvBIwPybijA73fxaac070eauulY+DKsbNWHQjJSmjBw8svFaDbqqhwmm8QMWbHZNOh6FX6uz1cx7F+LEGgYYzcJaPLNTAHZN+GDD6WaPPst2abWqOr1QC2kYYMs3/iI1gdEOWqxFtQte3C9kgjLI75hT2PHSdjp1H03cWkj5KYN0XquW5oPbfs5Xtlvm0siy0pLBIIfyyOpOZ6LPvi9XOtos1Cz0a1IdzCWAEkQHEPHuRnnpko7Ft/aWg06gY9xacL/ddJGTssitO5r5sVls4rGHWhzSHQ04y45kHgJ3qYR0FdBr9MuPJT25Y2w02dk8HtDDqFT27MME4mtdJbByygLyC8afaOL2sayfusENHQbkVX5bX2lz61QzUx+AZlDRyEhZooNc05w53l57la4FLNXmeUC8Ears5LQtFLJzTk9p3743LOGi0mN1Wb0PWzR2ntAbhlrhpLmgnz3rGC6o0n2GU2ujSq39aHNwmpkZ0AGqzUl0rSSXRTk32OYVs7M3n/T2inVM4Q4YgNcOYdlviQViNKka+FZSyfRVGqHNDmkEOAII0IOhCyb1aGOBByecxlIPGCdEI/Z/tPFM2d57zQ51KTqAJNMnzIUvZ46oc57nOOpLjp6dEpdJR4OrpKZ2xc10gqsFpbmAZ9FaqvELMs1ANENb5epVykWMzqkuH4W+rtyHgI2kRVKhcIDSSNAJPwQ1bdn6lSs2paHCixhBDDBe4jTu5gDrmiu8NpmUR7Ongb1ifEZlD942glrqhMuOfidFmc9j45C0UyvTy8JGnYbZTqA4DOEwRoQeYWpSXmt3PNOq18kZgHoTv816RQdkmM5Rz8YeCwE8FRtKeCqNDpSSSWjJ83WIGKoP3mT81UsjoqMPMfz4q1dL8RI4sM9c/qqLTm08CPRZ8sjfCYTsnGIMEO1GUdFp02acIHxKyH1sLgefwK1qdacuEfwIdCxE5fxqbdyXsNu3vFwPEDzc5ew1rA/HaahaQw2ZtNpnWBmPivILFk6qeD2/Ver07exz7TDxDqNEjvDWO8BnrlmjgtE45efYt2i7Q60t3ipZ3M0GtMgAeGJX62QtFQCXU3FzR+YUmsHkCVTpXxQxEteAaVZ7TicO8H6uby90pr73pMe7FUbhdaXNd3h7rqUYjynfotD++O14Z5oHS9znZl2InqTJ+JXe0EzuTrwp4HlsyGue2QZmDAMhU6FXKN4JCh5uTeWhtqpB1PIw5pOE8tYXRXxsAOpBaf1AZKOiQ4Ob/Oqgp1ocGE94RmdDBy8VCJ54J7teDTB1kAHwyM+UqChQDnFh+6HDwOYcs+naDQrGmfdMkLSNTvB43jCfHQqBZLH56My3UwYc7X3XfqGh8RCzqlnBHdnWcx8ET2miMREg42yf1Mz8yFm3dRxu6KBI2uPKMItITmtRLdmz7atV/aPwU6cl55TDQOpK9Bu/ZOzAUTAcQabA4ZYgag73WFiy5QSz5OzpIO9ZfCPGiE1y9W2p2Dp1X1nsqOYWFwALWlpDWh3IjUhAdy7NmvUwdoGyCQYnTdEq1fB5Xp2btq+W0vXow2pFej2X7OKcjHVeega36ohsGyVlpQRTBI3u7x+Kjvj4CrST8nld2XfXqOHZMcSCIIBgHqvUrrugtZNSMZGcbjvzW13WiABHDQJr64hLWT+Y+h2lOmLSfZHZrI1u6epTbW5sR4ydOeS462NG9Yd6PLwQDJPHQDkB6oUppdjNWnnZykYd8XgajznLQYHTjC7ardiYxvD3vDIfBTtuUACH575GSa+6X7i0+P1Vb4PkJ/x9RWmkuynEo52arl9Bk6ty8tEF2iwvZqD4ZjxRNso/ucsweqYhLngSlS1lT4wEoT2qNrlI1FAD0k2V1WVg+dLmsxnEMhmDznesx4zI/MR8UWtpgckMWxvtHR+IkecoNc9zYS6GyKSNBz8UDeBHlqtUVoDTvgLJsD4qN3Tl5rTtrYAhFisI89r5uduGXLPUEuJyxGVYbXDTMnhou2e47SQwijUcCAZa0uGfRW33DaCP+RV/7bvoiIRcJ56ZTbasznry5J9SoCQOkzxSNxWputCrA/I5VsJLsszrEGd31UMyjJcNGjSf3BJiJyjmqVeA6Wk567s/FWKTofH0U76M5/7KGZJ56KdJ2ZI0PPPnoqtqDKhBz4HKOjkqrC0ubv15xyUt3gYXTmMvFQnXJnXxRLqYd9+kYPMcU+5rZiGBxyd8OYWjTwtfB91wgznqsG9LC6zVcvdmQeSgxW1ZHY+/Bs2w9ngefuuE9DkuWap2T5Puk68RuISq1RVoOI4Z+Co2K8HNaAQHN4Hd0KhhJ4x6G+20Ynk0j7zXB3DCRvXqVwUop2VvOn/4tLv9K8ouN7SQGiMTgI4kmBmvY7rYBVpN3MxO8GtwfN4Seo+7BHb+Ep7JvwUb0qeytD+PbfMtHyCBdl6DRaAR90O+nqii+6xFjne4M/8AIyUDWC+qNmLnVHBrnAAakkTJyHgsULO+XuMarnUVR9Fk9DfXAVWvbomSAOvxXn1v+0AERRpucdxd3R1jUoVvO+rRaD7R5ifcb3W+W9GjVJjk9RFHo9p2opueWMfJbmSMwOQPFY9pvSo4kl5a3cAUNXLZyHVARhLIBbEQZhGF0WFjmYnCTJGem76rFuIBdLVPUSS6yMuW8BLy9xOQzMnet6m5rhLSCORWTWsADw9jRB7rhuIOSqVbOaRlpOE6HTPgUp+mxnazZpa+VlL0CYNC7CxKF7Obk4Bw+K0aFvpu3weB+qqVUohKtZXZ0yeu8NaXHQZ+Ss3MR2TXARi70dUObQWqYpjgSfQSii72RTYODW/JN6SHbZy/ilrcowRq0ypQVWonJTgpg5hJK6mSkrIeD2u0zkNPmqBod6SrVGnOZ03KR43JNS28IZcd7yyu1oJga6rSokuaQ7Ub+Kg7HBUaN1RgPiJmE621CB3ZkZ6Jut5gmeY1scahxa8numzToYwDc1vyRQ1eSUtpqtOyMr0Q2e7iDgSIiHaHiE2z/aXbCNKX+B3/AOkVD0tTXDCfoet2qniaeMH5IC+zi4Ia+1OGbsTKfHCCWud4x8Fjf/ZFr/DS/wALvqt77PL4PYQ7c94I6kuEclQON1Vtix6BZd9mpuxYqbCQdS1pPnCuWy76dWmab2gtIiI+SDL022ZZbRVp9kXQWwQ+JkA8OaLrrvHtqNOrhwh7Q6JmJ3KxiMq5txR5Dtjsw+zPGfdM4Hx5tdwKFjaXUge7lOf7cl7F9ptUf0rXfhqs+IIK8htNrDsoyzUZxNTUq7dq6M+227tAIGTczHEq0y2sqsDKmRiM5zHGSqF1tnHwIy6K7dhBp57svJDsnsjuC0aaN01WuPcz8Zs7iAcTHyMjp1TKURlpJUm0TR3PErIp1XN0zCuEt8cjd+icOM5YefZ7ZDUtMn3KQxnhizDR6+C9TbVinWqDIuw0Kf6ne+R0nP8AQUA7C26jTs4ax7XVqhEiRJe7JrOQE6o4tL2h1Oi0hzbO3M7nVqgxOd1DSf8AuLnzk98rX44R2dLQoVRrXb5YN7cW4NbSpDOZdG/C2AMvE+S8pvqpirvI+6Gt8gJ+KI9p747S01Kk91ktb+lk5+MuPig/tC6XHVxLvMlN6SGK1k51svmamcl0uEdKjnNIrSuCytfVBqe40gnmdQPNNSltWQlcN8lE9FrWGi+o6qBJqMph53FzWgYo45BTWGkGtDRunzKjp1muHdII5fRNFbCC7kf2XFsnKcuT2mnphTWtvhdlOhaH1LQWyWsadOQ4+K0ewDmkHQ/yVmXFnUqE6lvrmt9rdFU+HwTS2Odbb8sGatItcWnUfEbimQdN62b5s0tDhq3XosAW3s6gxNkNz80zCeYnIv06rtx/iwip0Q1oGsBENH3W9B8kKi8aeXe/nBFFF2Q6BXpk8vIT4jOtqO0uUnZKdqrUnKdhTaRyMkq4urismTwkAncpqVLOTuU0ruq5mToYDS47CKtJoim5wAlhIa7qMWTgeRVmrsuJk2R08m4vi0lBNz36+kTTqMxtBOF28Tukq7b9smsADBVmdBULR8DmtfKl6P8ADEpX0uWG1n0aCqrc2Cy1xhLGgFwa4FpAgbjzlANKQYMg8wR80abG3q+o9wqE96HNBcXwIiJdruR3ZGNxZgHqAV0KWtuDm6zRuyWc4PGAjL7NKBf2zcQEYSJOp3ov2n2Up2uliptayswZEAAO/K6ECbFMdTtVWi4FrsLgQdQWka+a2xCmiWn1CT5T8i28srqdq70S5rD5S30Xo2xQL7DZzwYR/hcW+i882+pHGx+stw/4XH0KPPs1tQNhaPwPePM4vVWw2n41M0RfaVYy6wmP7Sl5THqvFbYwSWN3DvHnGi9z+0S1gXfaM47rYPPG2IXg4tQHdaMyczvPVSXQLXL9xSXoMu7J4H5Sp7l0qD80+Y/ZZ9ZxbUJ8PqtO58nVBxDXfMIGo+2w/wAO41Cb8lHaM5sHI/NZC1NpGntBIMYcj4rJRNP9tHQ1LzYzpaDrn4D6K/Yr1rUmltKo9jSCIByz4AhUJSRZRT4aBRk49CqPcRBdl0z6LkRourminRnGOh7DJjeUR2WhgYB5/qWfs2ykaze0/ug6F3NF1ruoOzp+W7klr7lF7WdPSaGy2Dsjh+xlYy2CDBla9mvIOAa7I/ArGtFMh0OEEJrjkguuM0Fpvsolj+0zZYDSqtd9wmJ4A6yiZvw4oRoXjLcFQYhx+q1LsrODe68PbukwRyhLTi0ss62lthlqD4fj0NetUAEnwHEoNvikRUOIzOc8iiV0nXy4KK0WdlQd4AkeaxVZseRnVaV3V4XYNWPNzB+YD4wvR2FB9lumK7C33ZBPgi5pXSrnGSyjzN9M657ZeC3SKtMKp0SrIK3kHgnxLqhxJKyjxly6AuQntMLlnSNO62gyCAeqkvCzMa0kMaDGoGf7Kvdj4f1V28vdTVcsxwKWwjuy0VrntnY1G1NY1HERojLZba/t6zaTqYaXBxDg6R3QTv6IA1EDUwB1JA/nVauxzgL0a1o7odVaB0pvHoVrTvCf8imtk1ZBLz2exWa34Sga6qJqXzaI0Hak+LWx8wjRtNC1yjDeVtcMowDzDT6Jpi1yzKP8lb7UbOKbKInMmoR0AH1Vz7NLX/w9VozIqfNrVi/ajUcf6d5P9q3xIZ9D5K/9jtUO/qKc64an+k/EK2LR41byaX2h2Z5u+u5xz9l5dqxeO2OkAcXAL6Pv66xWs1alM42OA6xI+IC+e7RTbTBxEzJGHfIygqMHrsqS9zIt9UYjzMrTsHdcObB6wqNGyF9XPrCuU7QO1c3e3DHhKzKOVgDCxwlFx8GpaKDaghwkevJYVvuMtktMgcdfPeiJjpCjtObT4Ln0TnGe3PB6m2MJV7/YDKlJzciFHKLuzBEET8VRtF1UzpLT0yXZdfocaNnhg+V0FXq91OHukO+Crvsbxq0+U/JD2sIpxZCCii49oiIZUMEZBx0I0h3DqhhzSNR8FwNJyAknlKHZUprDGtNq56eW6LPTiGVQMQzOn/qVmW+6y0Et7zfiOqo3baHU2NBkgAZHjy4LZsV7NdAdlOUkZSdx+q5rhZW+OT0Su0urj+riTMNq6HYTK27TdQJlvdPmFnV7E9uRaSOIzRI2xkIXaK6p58eqOC3VG5hx8c1co34MsbY5hZTRuKZUatOqMvBivWXVdS/sMbsrtcWuByz5LZYV57YLwdTIjSRI5I9o1JW6IbVgrV6lWyT84L1NTtKq03KdjkUSRNiSTZSVkweQYTC6AE4Z7kguadHJLQdDgeBW09oIz3rEJhXq1UugAwESsxKOTjaIbVYNxezP+8EZ3Rc9Bldtoa3DUaSZBMEuBaSR0cUA22u4MOeYIIIyIg6rSunbzBArUy78zI+LSm6UsM5mplGM0pnstCo2oNYcg6yvDbfbW6maZyI0wCYQ9eP2hM7OLNi7U5S5uHs+cbzw4IXu68n06gq4iXhxJJM4p1xcZRsiV2pjGa/k9J2ruZ9qoBjIxhwc2cuIKobA7P2uyWltRwb2cFroeDkROQ35ojuu8WV6TajDqBInR28LTpPAEkx1MKZC/KjKSsybQtc7l8/7SljrZaOyEtNV+E+PejkHYgOIC9E2r2xpUaL20HtqV3DC0NM4SdXE7oEryqmypqXBgPDM+amRPXWKWI5LLKIa5pnjPoh+3VIrucMs58Cteo5jRAJJO+Vj3gJcXcfkpkU031chNdtXG0HzU1c5eSydmqsgjl8jHqta0ju+KQxi5I9RVLdpvwRiJXXBca5JztF3DjMrVR/OqdSbomxLgOJKfpI4IHzP3XH2D/KXytxJTpAmTHlKT6QzgDyXaJT6joBRX0BSyzWpsaykQ4AkNk5DVCrq+QG5bN5WgxUGstbH7Ifa3LyhJ1LLeToah7VFI3rov0gup1XAgOhjt4Eb+miIHFoGIkREzyQBUs4DpEyPEE8FZZbKppxJwDONxO4ZajNAt0alLMTqaP4zKuGyznHT8hVSs9Os3Hh1LoOhgHJVa1yfhd5qO6r5aGBrmkQMyNJ3wFo2e8KVT3XZjjI+aUlC2t8dHSg9JqYJyxkxKt1VBunoQUX3PPZU51wieqokzoQVoXae4OpR6LZSeGIazR11pShI0aamY5VmuUrXJg57wTYl1RSkoZyeVDkusHHRchPa7gufgeTEwSrUkhusDI+hUEaHhxTjO6d+i0ngvJFbKXcI3gHxQy+qQdUVxlE6+KF7wo4ajm8Cm6Jp8HN18E2p/gfTt3EKX+u5LMcCNy62qj4OVLTxfJs07a77sjoSFYxucJfVcRwJJ9Vi066vUXg6yowE1KPBoNtmUNbPgAPgFx7idSm06nBOqVC7IZcSqFH2RtpMGZKpW0SYGmqu4AN0niVWvBuW7wUC1SxIgu61ikWu3BxB5AgZ+YRbaD3cuSEKLJDuH8lEVjrzRE6xHlog2xW5S9zvaSzMJRHh28apVHLjyBBHJRVjwXSTEGdpjP4pOcMZHRdsrZxHhCbaWgPHRIxmnqGdCUcaZInpuhcqnInquUhKVoOUJ59CBoU7t7Sz1HA50wYBE5AYsih5pgg8CjbZo+yqg6R/pQT6JeHbGbG2kNqGY/N/Crn/AExA92QRyJyPnl4qiX5znkN/op7NVgzqN44zlC14MrvAxlqzC1g6GjDkTrosWvQgy3MTu1HIhXaD5BnTcoUuGPdXh+Rd5kZ/wo0ut57Nk6wEFdqHabvp+yM7Ee63oPksySxkNXZJvGTVpuUoKrU3KcFBD5JZSTJSUwTKPLT6J/1PokkuePMlO5OGvgUklCiWloOhQ3f49qeg+SSSNR9f4FdZ9r8mdTKc4JJJ45c+yJwVmg4pJKGZ/SX6TzCkDzxSSVHPfZKzcqdoeSXDcPqkkqLr+pnKOv8AdK1rtPsv5xCSSzZ0dLRfU/4JlFUPzSSTyBy7Llk9wdVBatfNJJcyv7x1rf8Arj7I8xqmP1PikkukcqIR7NH2NXp/pKDna+ASSQI9jE/pI2ev0ToyKSSKCIw4giMslp19B4LiSy/qNf4kVP3vAfJG1j0HQfIJJLEwlX1GgxTtSSQhgekkkoUf/9k="/>
          <p:cNvSpPr>
            <a:spLocks noChangeAspect="1" noChangeArrowheads="1"/>
          </p:cNvSpPr>
          <p:nvPr/>
        </p:nvSpPr>
        <p:spPr bwMode="auto">
          <a:xfrm>
            <a:off x="368300" y="142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4" name="Picture 10" descr="http://270c81.medialib.glogster.com/media/a1/a13ea77226faeaea848c22c5b94890d6e0e5e0ef66d3b978f29972853a0c30d0/physical-bullying-jpg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6875" y="1371600"/>
            <a:ext cx="3667125" cy="27748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blogs.clarionledger.com/jmitchell/files/2010/11/bullying-567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495800"/>
            <a:ext cx="2461216" cy="2216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http://t1.gstatic.com/images?q=tbn:ANd9GcRHvVXA-AGAOhlk3JU6tniRIRp5yXYrOSOzaxxwGWphweOmEuPHMw:blogs.clarionledger.com/jmitchell/files/2020/10/bully.g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57600" y="4876800"/>
            <a:ext cx="1981200" cy="18531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901100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937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600" dirty="0" smtClean="0">
                <a:latin typeface="Comic Sans MS"/>
                <a:ea typeface="Comic Sans MS"/>
                <a:cs typeface="Comic Sans MS"/>
                <a:sym typeface="Comic Sans MS"/>
              </a:rPr>
              <a:t>Bullying done through speaking.</a:t>
            </a:r>
            <a:endParaRPr lang="en" sz="2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937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600" dirty="0" smtClean="0">
                <a:latin typeface="Comic Sans MS"/>
                <a:ea typeface="Comic Sans MS"/>
                <a:cs typeface="Comic Sans MS"/>
                <a:sym typeface="Comic Sans MS"/>
              </a:rPr>
              <a:t>Forms include: calling </a:t>
            </a:r>
            <a:r>
              <a:rPr lang="en" sz="2600" dirty="0">
                <a:latin typeface="Comic Sans MS"/>
                <a:ea typeface="Comic Sans MS"/>
                <a:cs typeface="Comic Sans MS"/>
                <a:sym typeface="Comic Sans MS"/>
              </a:rPr>
              <a:t>names, spreading rumors, threatening somebody, and making fun of </a:t>
            </a:r>
            <a:r>
              <a:rPr lang="en" sz="2600" dirty="0" smtClean="0">
                <a:latin typeface="Comic Sans MS"/>
                <a:ea typeface="Comic Sans MS"/>
                <a:cs typeface="Comic Sans MS"/>
                <a:sym typeface="Comic Sans MS"/>
              </a:rPr>
              <a:t>others.</a:t>
            </a:r>
            <a:endParaRPr lang="en" sz="2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937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600" dirty="0">
                <a:latin typeface="Comic Sans MS"/>
                <a:ea typeface="Comic Sans MS"/>
                <a:cs typeface="Comic Sans MS"/>
                <a:sym typeface="Comic Sans MS"/>
              </a:rPr>
              <a:t>Verbal bullying is one of the most common types of bullying.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Verbal Bullying</a:t>
            </a:r>
          </a:p>
        </p:txBody>
      </p:sp>
      <p:pic>
        <p:nvPicPr>
          <p:cNvPr id="2054" name="Picture 6" descr="http://www.blackcelebritygiving.com/wp-content/uploads/2013/01/bullying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7206" y="4191000"/>
            <a:ext cx="3445319" cy="2300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backend.parenthood.com/backend/images/School-age/bullying-podcas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4200" y="1447800"/>
            <a:ext cx="2047875" cy="2238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457200" y="1323532"/>
            <a:ext cx="5161199" cy="5116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92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Covert bullying is </a:t>
            </a:r>
            <a:r>
              <a:rPr lang="en" sz="1900" dirty="0" smtClean="0">
                <a:latin typeface="Comic Sans MS"/>
                <a:ea typeface="Comic Sans MS"/>
                <a:cs typeface="Comic Sans MS"/>
                <a:sym typeface="Comic Sans MS"/>
              </a:rPr>
              <a:t>harder </a:t>
            </a: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to </a:t>
            </a:r>
            <a:r>
              <a:rPr lang="en" sz="1900" dirty="0" smtClean="0">
                <a:latin typeface="Comic Sans MS"/>
                <a:ea typeface="Comic Sans MS"/>
                <a:cs typeface="Comic Sans MS"/>
                <a:sym typeface="Comic Sans MS"/>
              </a:rPr>
              <a:t>recognise. </a:t>
            </a:r>
            <a:endParaRPr lang="en" sz="19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92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Can be carried out behind the bullied person's back. </a:t>
            </a:r>
          </a:p>
          <a:p>
            <a:pPr marL="457200" lvl="0" indent="-3492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1900" dirty="0" smtClean="0">
                <a:latin typeface="Comic Sans MS"/>
                <a:ea typeface="Comic Sans MS"/>
                <a:cs typeface="Comic Sans MS"/>
                <a:sym typeface="Comic Sans MS"/>
              </a:rPr>
              <a:t>Designed </a:t>
            </a: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to harm someone's social reputation and/or cause </a:t>
            </a:r>
            <a:r>
              <a:rPr lang="en" sz="1900" dirty="0" smtClean="0">
                <a:latin typeface="Comic Sans MS"/>
                <a:ea typeface="Comic Sans MS"/>
                <a:cs typeface="Comic Sans MS"/>
                <a:sym typeface="Comic Sans MS"/>
              </a:rPr>
              <a:t>humiliation.</a:t>
            </a:r>
            <a:endParaRPr lang="en" sz="19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925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Ex: </a:t>
            </a:r>
          </a:p>
          <a:p>
            <a:pPr marL="914400" lvl="1" indent="-34925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lying and spreading rumours</a:t>
            </a:r>
          </a:p>
          <a:p>
            <a:pPr marL="914400" lvl="1" indent="-34925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playing nasty jokes to embarrass and humiliate</a:t>
            </a:r>
          </a:p>
          <a:p>
            <a:pPr marL="914400" lvl="1" indent="-34925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encouraging others to socially exclude someone</a:t>
            </a:r>
          </a:p>
          <a:p>
            <a:pPr marL="914400" lvl="1" indent="-349250" rtl="0"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1900" dirty="0">
                <a:latin typeface="Comic Sans MS"/>
                <a:ea typeface="Comic Sans MS"/>
                <a:cs typeface="Comic Sans MS"/>
                <a:sym typeface="Comic Sans MS"/>
              </a:rPr>
              <a:t>damaging someone's social reputation or social </a:t>
            </a:r>
            <a:r>
              <a:rPr lang="en" sz="1900" dirty="0" smtClean="0">
                <a:latin typeface="Comic Sans MS"/>
                <a:ea typeface="Comic Sans MS"/>
                <a:cs typeface="Comic Sans MS"/>
                <a:sym typeface="Comic Sans MS"/>
              </a:rPr>
              <a:t>acceptance</a:t>
            </a:r>
            <a:endParaRPr lang="en" sz="19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Covert Bullying</a:t>
            </a:r>
          </a:p>
        </p:txBody>
      </p:sp>
      <p:pic>
        <p:nvPicPr>
          <p:cNvPr id="4098" name="Picture 2" descr="http://www.sciencealert.com.au/images/stories/istock/istock_textbullying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3072" y="4495800"/>
            <a:ext cx="3910929" cy="2362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3.gstatic.com/images?q=tbn:ANd9GcQoXm-04pMwYyJMrQbjoYXmpD_IDLlims6vrTO7e1nZ6-zJhKNti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0363" y="1447800"/>
            <a:ext cx="3553637" cy="199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708499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chemeClr val="dk1"/>
              </a:buClr>
              <a:buSzPct val="111111"/>
              <a:buFont typeface="Arial"/>
              <a:buChar char="•"/>
            </a:pPr>
            <a:r>
              <a:rPr lang="en" sz="3000" dirty="0">
                <a:latin typeface="Comic Sans MS"/>
                <a:ea typeface="Comic Sans MS"/>
                <a:cs typeface="Comic Sans MS"/>
                <a:sym typeface="Comic Sans MS"/>
              </a:rPr>
              <a:t>To hurt or injure </a:t>
            </a:r>
            <a:r>
              <a:rPr lang="en" sz="3000" dirty="0" smtClean="0">
                <a:latin typeface="Comic Sans MS"/>
                <a:ea typeface="Comic Sans MS"/>
                <a:cs typeface="Comic Sans MS"/>
                <a:sym typeface="Comic Sans MS"/>
              </a:rPr>
              <a:t>through </a:t>
            </a:r>
            <a:r>
              <a:rPr lang="en" sz="3000" dirty="0">
                <a:latin typeface="Comic Sans MS"/>
                <a:ea typeface="Comic Sans MS"/>
                <a:cs typeface="Comic Sans MS"/>
                <a:sym typeface="Comic Sans MS"/>
              </a:rPr>
              <a:t>maltreatment; </a:t>
            </a:r>
            <a:r>
              <a:rPr lang="en" sz="3000" dirty="0" smtClean="0">
                <a:latin typeface="Comic Sans MS"/>
                <a:ea typeface="Comic Sans MS"/>
                <a:cs typeface="Comic Sans MS"/>
                <a:sym typeface="Comic Sans MS"/>
              </a:rPr>
              <a:t>ill-use.</a:t>
            </a:r>
            <a:endParaRPr lang="en" sz="3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55600" rtl="0">
              <a:buClr>
                <a:schemeClr val="dk1"/>
              </a:buClr>
              <a:buSzPct val="111111"/>
              <a:buFont typeface="Arial"/>
              <a:buChar char="•"/>
            </a:pPr>
            <a:r>
              <a:rPr lang="en" sz="3000" dirty="0">
                <a:latin typeface="Comic Sans MS"/>
                <a:ea typeface="Comic Sans MS"/>
                <a:cs typeface="Comic Sans MS"/>
                <a:sym typeface="Comic Sans MS"/>
              </a:rPr>
              <a:t>Types </a:t>
            </a:r>
            <a:r>
              <a:rPr lang="en" sz="3000" dirty="0" smtClean="0">
                <a:latin typeface="Comic Sans MS"/>
                <a:ea typeface="Comic Sans MS"/>
                <a:cs typeface="Comic Sans MS"/>
                <a:sym typeface="Comic Sans MS"/>
              </a:rPr>
              <a:t>include:</a:t>
            </a:r>
            <a:endParaRPr lang="en" sz="3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914400" lvl="1" indent="-355600" rtl="0">
              <a:buClr>
                <a:schemeClr val="dk1"/>
              </a:buClr>
              <a:buSzPct val="66666"/>
              <a:buFont typeface="Courier New"/>
              <a:buChar char="o"/>
            </a:pPr>
            <a:r>
              <a:rPr lang="en" sz="3000" dirty="0">
                <a:latin typeface="Comic Sans MS"/>
                <a:ea typeface="Comic Sans MS"/>
                <a:cs typeface="Comic Sans MS"/>
                <a:sym typeface="Comic Sans MS"/>
              </a:rPr>
              <a:t>Child Abuse</a:t>
            </a:r>
          </a:p>
          <a:p>
            <a:pPr marL="914400" lvl="1" indent="-355600" rtl="0">
              <a:buClr>
                <a:schemeClr val="dk1"/>
              </a:buClr>
              <a:buSzPct val="66666"/>
              <a:buFont typeface="Courier New"/>
              <a:buChar char="o"/>
            </a:pPr>
            <a:r>
              <a:rPr lang="en" sz="3000" dirty="0">
                <a:latin typeface="Comic Sans MS"/>
                <a:ea typeface="Comic Sans MS"/>
                <a:cs typeface="Comic Sans MS"/>
                <a:sym typeface="Comic Sans MS"/>
              </a:rPr>
              <a:t>Dating/Relationship Abuse</a:t>
            </a:r>
          </a:p>
          <a:p>
            <a:pPr marL="914400" lvl="1" indent="-355600" rtl="0">
              <a:buClr>
                <a:schemeClr val="dk1"/>
              </a:buClr>
              <a:buSzPct val="66666"/>
              <a:buFont typeface="Courier New"/>
              <a:buChar char="o"/>
            </a:pPr>
            <a:r>
              <a:rPr lang="en" sz="3000" dirty="0">
                <a:latin typeface="Comic Sans MS"/>
                <a:ea typeface="Comic Sans MS"/>
                <a:cs typeface="Comic Sans MS"/>
                <a:sym typeface="Comic Sans MS"/>
              </a:rPr>
              <a:t>Physical Abuse</a:t>
            </a:r>
          </a:p>
          <a:p>
            <a:pPr marL="914400" lvl="1" indent="-355600" rtl="0">
              <a:buClr>
                <a:schemeClr val="dk1"/>
              </a:buClr>
              <a:buSzPct val="66666"/>
              <a:buFont typeface="Courier New"/>
              <a:buChar char="o"/>
            </a:pPr>
            <a:r>
              <a:rPr lang="en" sz="3000" dirty="0">
                <a:latin typeface="Comic Sans MS"/>
                <a:ea typeface="Comic Sans MS"/>
                <a:cs typeface="Comic Sans MS"/>
                <a:sym typeface="Comic Sans MS"/>
              </a:rPr>
              <a:t>Mental Abuse</a:t>
            </a:r>
          </a:p>
          <a:p>
            <a:pPr marL="914400" lvl="1" indent="-355600" rtl="0">
              <a:buClr>
                <a:schemeClr val="dk1"/>
              </a:buClr>
              <a:buSzPct val="66666"/>
              <a:buFont typeface="Courier New"/>
              <a:buChar char="o"/>
            </a:pPr>
            <a:r>
              <a:rPr lang="en" sz="3000" dirty="0">
                <a:latin typeface="Comic Sans MS"/>
                <a:ea typeface="Comic Sans MS"/>
                <a:cs typeface="Comic Sans MS"/>
                <a:sym typeface="Comic Sans MS"/>
              </a:rPr>
              <a:t>Verbal Abuse</a:t>
            </a:r>
          </a:p>
        </p:txBody>
      </p:sp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What is Abuse?</a:t>
            </a:r>
          </a:p>
        </p:txBody>
      </p:sp>
      <p:pic>
        <p:nvPicPr>
          <p:cNvPr id="14338" name="Picture 2" descr="http://t3.gstatic.com/images?q=tbn:ANd9GcTcjoVakXhJfyw3Rdoq0nNXNFgSUgigKhvIKEGDmH7WH6FKnkUdcg:www.stopabuse.vt.edu/images/stopabuse_hand_turquoi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4419600"/>
            <a:ext cx="2019300" cy="2264064"/>
          </a:xfrm>
          <a:prstGeom prst="rect">
            <a:avLst/>
          </a:prstGeom>
          <a:noFill/>
        </p:spPr>
      </p:pic>
      <p:pic>
        <p:nvPicPr>
          <p:cNvPr id="14340" name="Picture 4" descr="http://t2.gstatic.com/images?q=tbn:ANd9GcSQ8ZUX2YP9ZlOfjistYOcAqKIHUVCXdLgv_gZQ5g3lASDpEE59wg:gp1.wac.edgecastcdn.net/802892/production_public/CustomProfileModule/85992/image/cropped/1365776522_Stop_Abuse_Ban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524000"/>
            <a:ext cx="2667000" cy="2667000"/>
          </a:xfrm>
          <a:prstGeom prst="rect">
            <a:avLst/>
          </a:prstGeom>
          <a:noFill/>
        </p:spPr>
      </p:pic>
      <p:pic>
        <p:nvPicPr>
          <p:cNvPr id="14342" name="Picture 6" descr="http://t0.gstatic.com/images?q=tbn:ANd9GcQ70MZK76sL3OhJliAlscNpodLqrbunmeSjAZBAo_X52AZlaN9l:i113.photobucket.com/albums/n210/desipika2004/other/child_abus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9232" y="4572000"/>
            <a:ext cx="2006343" cy="19621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457200" y="1466062"/>
            <a:ext cx="4297500" cy="52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683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200" dirty="0" smtClean="0">
                <a:latin typeface="Comic Sans MS"/>
                <a:ea typeface="Comic Sans MS"/>
                <a:cs typeface="Comic Sans MS"/>
                <a:sym typeface="Comic Sans MS"/>
              </a:rPr>
              <a:t>Occurs </a:t>
            </a: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when a parent or other adult causes serious </a:t>
            </a:r>
            <a:r>
              <a:rPr lang="en" sz="2200" dirty="0" smtClean="0">
                <a:latin typeface="Comic Sans MS"/>
                <a:ea typeface="Comic Sans MS"/>
                <a:cs typeface="Comic Sans MS"/>
                <a:sym typeface="Comic Sans MS"/>
              </a:rPr>
              <a:t>physical/emotional </a:t>
            </a: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harm to a child.</a:t>
            </a:r>
          </a:p>
          <a:p>
            <a:pPr marL="457200" lvl="0" indent="-3683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Can leave emotional scars for the rest of the victim's </a:t>
            </a:r>
            <a:r>
              <a:rPr lang="en" sz="2200" dirty="0" smtClean="0">
                <a:latin typeface="Comic Sans MS"/>
                <a:ea typeface="Comic Sans MS"/>
                <a:cs typeface="Comic Sans MS"/>
                <a:sym typeface="Comic Sans MS"/>
              </a:rPr>
              <a:t>life.</a:t>
            </a:r>
            <a:endParaRPr lang="en" sz="2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Nearly a million children are abused every year just in the United States </a:t>
            </a:r>
            <a:r>
              <a:rPr lang="en" sz="2200" dirty="0" smtClean="0">
                <a:latin typeface="Comic Sans MS"/>
                <a:ea typeface="Comic Sans MS"/>
                <a:cs typeface="Comic Sans MS"/>
                <a:sym typeface="Comic Sans MS"/>
              </a:rPr>
              <a:t>alone.</a:t>
            </a:r>
            <a:endParaRPr lang="en" sz="22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683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200" dirty="0">
                <a:latin typeface="Comic Sans MS"/>
                <a:ea typeface="Comic Sans MS"/>
                <a:cs typeface="Comic Sans MS"/>
                <a:sym typeface="Comic Sans MS"/>
              </a:rPr>
              <a:t>Majority of the kids know their abusers and the abuse occurs in the home.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Child Abuse</a:t>
            </a:r>
          </a:p>
        </p:txBody>
      </p:sp>
      <p:pic>
        <p:nvPicPr>
          <p:cNvPr id="12290" name="Picture 2" descr="http://t1.gstatic.com/images?q=tbn:ANd9GcSf2uj0bCKpkOiqeYwIao7Uy4Y81RnmBdgVWzkBkCKh4Q6CdbLj:1.bp.blogspot.com/-0IUPuIK77is/TZN3Nfinl8I/AAAAAAAABNA/wvqyLC8opzI/s1600/ChildAbus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447800"/>
            <a:ext cx="3048000" cy="2020958"/>
          </a:xfrm>
          <a:prstGeom prst="rect">
            <a:avLst/>
          </a:prstGeom>
          <a:noFill/>
        </p:spPr>
      </p:pic>
      <p:pic>
        <p:nvPicPr>
          <p:cNvPr id="12292" name="Picture 4" descr="http://t1.gstatic.com/images?q=tbn:ANd9GcQmBWaVUQJJtJ6GPhBkFUOoFGGS5EMa-AheK2PR3px5y_-EDjHJ:25.media.tumblr.com/tumblr_mef2ttyJMH1rsmdino1_5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3741057"/>
            <a:ext cx="3543300" cy="281214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457200" y="1357057"/>
            <a:ext cx="4414800" cy="5083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Physical</a:t>
            </a:r>
            <a:r>
              <a:rPr lang="en" sz="1800" dirty="0">
                <a:latin typeface="Comic Sans MS"/>
                <a:ea typeface="Comic Sans MS"/>
                <a:cs typeface="Comic Sans MS"/>
                <a:sym typeface="Comic Sans MS"/>
              </a:rPr>
              <a:t>, sexual, or psychological/emotional violence within a dating relationship, </a:t>
            </a: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includes stalking.</a:t>
            </a:r>
            <a:endParaRPr lang="en"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Occurs </a:t>
            </a:r>
            <a:r>
              <a:rPr lang="en" sz="1800" dirty="0">
                <a:latin typeface="Comic Sans MS"/>
                <a:ea typeface="Comic Sans MS"/>
                <a:cs typeface="Comic Sans MS"/>
                <a:sym typeface="Comic Sans MS"/>
              </a:rPr>
              <a:t>in person or electronically and may occur between a current or former dating partner.</a:t>
            </a:r>
          </a:p>
          <a:p>
            <a:pPr marL="457200" lvl="0" indent="-3429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Long-term consequences in teens include: alcoholism</a:t>
            </a:r>
            <a:r>
              <a:rPr lang="en" sz="1800" dirty="0">
                <a:latin typeface="Comic Sans MS"/>
                <a:ea typeface="Comic Sans MS"/>
                <a:cs typeface="Comic Sans MS"/>
                <a:sym typeface="Comic Sans MS"/>
              </a:rPr>
              <a:t>, eating disorders, promiscuity, thoughts of suicide, and violent </a:t>
            </a: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behavior.</a:t>
            </a:r>
            <a:endParaRPr lang="en"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Often </a:t>
            </a:r>
            <a:r>
              <a:rPr lang="en" sz="1800" dirty="0">
                <a:latin typeface="Comic Sans MS"/>
                <a:ea typeface="Comic Sans MS"/>
                <a:cs typeface="Comic Sans MS"/>
                <a:sym typeface="Comic Sans MS"/>
              </a:rPr>
              <a:t>begins </a:t>
            </a: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6</a:t>
            </a:r>
            <a:r>
              <a:rPr lang="en" sz="1800" baseline="30000" dirty="0" smtClean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-12th </a:t>
            </a:r>
            <a:r>
              <a:rPr lang="en" sz="1800" dirty="0">
                <a:latin typeface="Comic Sans MS"/>
                <a:ea typeface="Comic Sans MS"/>
                <a:cs typeface="Comic Sans MS"/>
                <a:sym typeface="Comic Sans MS"/>
              </a:rPr>
              <a:t>grade. </a:t>
            </a:r>
            <a:r>
              <a:rPr lang="en" sz="1800" dirty="0" smtClean="0">
                <a:latin typeface="Comic Sans MS"/>
                <a:ea typeface="Comic Sans MS"/>
                <a:cs typeface="Comic Sans MS"/>
                <a:sym typeface="Comic Sans MS"/>
              </a:rPr>
              <a:t>72% of 13-14 year olds </a:t>
            </a:r>
            <a:r>
              <a:rPr lang="en" sz="1800" dirty="0">
                <a:latin typeface="Comic Sans MS"/>
                <a:ea typeface="Comic Sans MS"/>
                <a:cs typeface="Comic Sans MS"/>
                <a:sym typeface="Comic Sans MS"/>
              </a:rPr>
              <a:t>are “dating.”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Dating/Relationship Abuse</a:t>
            </a:r>
          </a:p>
        </p:txBody>
      </p:sp>
      <p:pic>
        <p:nvPicPr>
          <p:cNvPr id="10242" name="Picture 2" descr="http://t2.gstatic.com/images?q=tbn:ANd9GcT6sbFNaLSHZuYJb6h1_eH8LNdTSjkq6Jh8olL0RO3kNK6A36sT:i373.photobucket.com/albums/oo175/jelenatheresa/StopD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4343400"/>
            <a:ext cx="1844524" cy="2324101"/>
          </a:xfrm>
          <a:prstGeom prst="rect">
            <a:avLst/>
          </a:prstGeom>
          <a:noFill/>
        </p:spPr>
      </p:pic>
      <p:pic>
        <p:nvPicPr>
          <p:cNvPr id="10244" name="Picture 4" descr="http://t2.gstatic.com/images?q=tbn:ANd9GcTFebHfGC0OSWo73eAi8ZH7cIyFdCd_eDpvI9clBRIjxDNQmtXuog:stopabusingwomen.com/wp-content/uploads/Stop-Abuse-Tip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447800"/>
            <a:ext cx="2590800" cy="1762126"/>
          </a:xfrm>
          <a:prstGeom prst="rect">
            <a:avLst/>
          </a:prstGeom>
          <a:noFill/>
        </p:spPr>
      </p:pic>
      <p:pic>
        <p:nvPicPr>
          <p:cNvPr id="10246" name="Picture 6" descr="http://t3.gstatic.com/images?q=tbn:ANd9GcTEW461dRJT2fBR7mP_y85q0GeTC2l_DwGLityN9SYOgeQLclc-LQ:www.professionallifecoach.org/Personal-life-coach/abusive-relationships-emotional-stress-0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3505200"/>
            <a:ext cx="1752600" cy="26098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12499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chemeClr val="dk1"/>
              </a:buClr>
              <a:buSzPct val="138888"/>
              <a:buFont typeface="Arial"/>
              <a:buChar char="•"/>
            </a:pPr>
            <a:r>
              <a:rPr lang="en" sz="2400" dirty="0">
                <a:latin typeface="Comic Sans MS"/>
                <a:ea typeface="Comic Sans MS"/>
                <a:cs typeface="Comic Sans MS"/>
                <a:sym typeface="Comic Sans MS"/>
              </a:rPr>
              <a:t>Physical Abuse:</a:t>
            </a:r>
          </a:p>
          <a:p>
            <a:pPr marL="914400" lvl="1" indent="-355600" rtl="0">
              <a:buClr>
                <a:schemeClr val="dk1"/>
              </a:buClr>
              <a:buSzPct val="83333"/>
              <a:buFont typeface="Courier New"/>
              <a:buChar char="o"/>
            </a:pPr>
            <a:r>
              <a:rPr lang="en" sz="2400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An act of another party involving contact intended to cause feelings of</a:t>
            </a:r>
            <a:r>
              <a:rPr lang="en" sz="2400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  <a:hlinkClick r:id="rId3"/>
              </a:rPr>
              <a:t> </a:t>
            </a:r>
            <a:r>
              <a:rPr lang="en" sz="2400" dirty="0" smtClean="0">
                <a:solidFill>
                  <a:schemeClr val="tx1"/>
                </a:solidFill>
                <a:latin typeface="Comic Sans MS"/>
                <a:ea typeface="Comic Sans MS"/>
                <a:cs typeface="Comic Sans MS"/>
                <a:sym typeface="Comic Sans MS"/>
              </a:rPr>
              <a:t>physical pain, injury</a:t>
            </a:r>
            <a:r>
              <a:rPr lang="en" sz="24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" sz="2400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or other physical</a:t>
            </a:r>
            <a:r>
              <a:rPr lang="en" sz="2400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  <a:hlinkClick r:id="rId4"/>
              </a:rPr>
              <a:t> </a:t>
            </a:r>
            <a:r>
              <a:rPr lang="en" sz="24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suffering or bodily harm.</a:t>
            </a:r>
            <a:endParaRPr lang="en" sz="24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457200" y="17761"/>
            <a:ext cx="8229600" cy="1268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 sz="4000">
                <a:latin typeface="Comic Sans MS"/>
                <a:ea typeface="Comic Sans MS"/>
                <a:cs typeface="Comic Sans MS"/>
                <a:sym typeface="Comic Sans MS"/>
              </a:rPr>
              <a:t>Physical Abuse</a:t>
            </a:r>
          </a:p>
        </p:txBody>
      </p:sp>
      <p:pic>
        <p:nvPicPr>
          <p:cNvPr id="8194" name="Picture 2" descr="http://t2.gstatic.com/images?q=tbn:ANd9GcSj2r_Xak8H4f8c7IcuxgfQlUQsrf3e7CUKLCw8FlHmCZkRJM2QeA:images.sodahead.com/polls/000096497/polls_iStock_000002132845XSmall_0146_880629_answer_2_xlarge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1600200"/>
            <a:ext cx="3390900" cy="2256253"/>
          </a:xfrm>
          <a:prstGeom prst="rect">
            <a:avLst/>
          </a:prstGeom>
          <a:noFill/>
        </p:spPr>
      </p:pic>
      <p:pic>
        <p:nvPicPr>
          <p:cNvPr id="8196" name="Picture 4" descr="http://t1.gstatic.com/images?q=tbn:ANd9GcTDsNmw011rZJqL_WMwM7Dt9pi9IpZfRiwrgB1yN8GRuRYWa3RN:www.kirklees.gov.uk/community/ld/safe/images/0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4495800"/>
            <a:ext cx="2143125" cy="2143125"/>
          </a:xfrm>
          <a:prstGeom prst="rect">
            <a:avLst/>
          </a:prstGeom>
          <a:noFill/>
        </p:spPr>
      </p:pic>
      <p:pic>
        <p:nvPicPr>
          <p:cNvPr id="8198" name="Picture 6" descr="http://t1.gstatic.com/images?q=tbn:ANd9GcSVQe7mTGLQXilzpKx7hC-yl9_B8F7ZPUxCRTkX6G4lwpZxhVeW4A:uckg.org/rahab/wp-content/uploads/2012/10/phy-abuse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90800" y="4876800"/>
            <a:ext cx="3500015" cy="17335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381500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chemeClr val="dk1"/>
              </a:buClr>
              <a:buSzPct val="138888"/>
              <a:buFont typeface="Arial"/>
              <a:buChar char="•"/>
            </a:pPr>
            <a:r>
              <a:rPr lang="en" sz="2400" dirty="0">
                <a:latin typeface="Comic Sans MS"/>
                <a:ea typeface="Comic Sans MS"/>
                <a:cs typeface="Comic Sans MS"/>
                <a:sym typeface="Comic Sans MS"/>
              </a:rPr>
              <a:t>Mental Abuse:</a:t>
            </a:r>
          </a:p>
          <a:p>
            <a:pPr marL="914400" lvl="1" indent="-355600" rtl="0">
              <a:spcBef>
                <a:spcPts val="400"/>
              </a:spcBef>
              <a:buClr>
                <a:schemeClr val="dk1"/>
              </a:buClr>
              <a:buSzPct val="83333"/>
              <a:buFont typeface="Courier New"/>
              <a:buChar char="o"/>
            </a:pPr>
            <a:r>
              <a:rPr lang="en" sz="24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Attempting to </a:t>
            </a:r>
            <a:r>
              <a:rPr lang="en" sz="2400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dominate </a:t>
            </a:r>
            <a:r>
              <a:rPr lang="en" sz="24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another person </a:t>
            </a:r>
            <a:r>
              <a:rPr lang="en" sz="2400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by means of guilt, manipulation, </a:t>
            </a:r>
            <a:r>
              <a:rPr lang="en" sz="24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or intimidation.</a:t>
            </a:r>
            <a:endParaRPr lang="en" sz="2400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914400" lvl="1" indent="-355600" rtl="0">
              <a:spcBef>
                <a:spcPts val="400"/>
              </a:spcBef>
              <a:buClr>
                <a:schemeClr val="dk1"/>
              </a:buClr>
              <a:buSzPct val="83333"/>
              <a:buFont typeface="Courier New"/>
              <a:buChar char="o"/>
            </a:pPr>
            <a:r>
              <a:rPr lang="en" sz="2400" dirty="0">
                <a:latin typeface="Comic Sans MS"/>
                <a:ea typeface="Comic Sans MS"/>
                <a:cs typeface="Comic Sans MS"/>
                <a:sym typeface="Comic Sans MS"/>
              </a:rPr>
              <a:t>A.K.A Emotional and psychological </a:t>
            </a:r>
            <a:r>
              <a:rPr lang="en" sz="2400" dirty="0" smtClean="0">
                <a:latin typeface="Comic Sans MS"/>
                <a:ea typeface="Comic Sans MS"/>
                <a:cs typeface="Comic Sans MS"/>
                <a:sym typeface="Comic Sans MS"/>
              </a:rPr>
              <a:t>abuse.</a:t>
            </a:r>
            <a:endParaRPr lang="en"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endParaRPr lang="en" sz="24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56" name="Shape 15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Mental Abuse</a:t>
            </a:r>
          </a:p>
        </p:txBody>
      </p:sp>
      <p:pic>
        <p:nvPicPr>
          <p:cNvPr id="6146" name="Picture 2" descr="http://t3.gstatic.com/images?q=tbn:ANd9GcT_HThy7YQwq9Ymmqv_QT4KpMZldhbn1rwZEEqqTAQY2tkO5bld5g:jordynn064.files.wordpress.com/2009/02/mental-abus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876800"/>
            <a:ext cx="2743200" cy="1666875"/>
          </a:xfrm>
          <a:prstGeom prst="rect">
            <a:avLst/>
          </a:prstGeom>
          <a:noFill/>
        </p:spPr>
      </p:pic>
      <p:pic>
        <p:nvPicPr>
          <p:cNvPr id="6148" name="Picture 4" descr="http://t0.gstatic.com/images?q=tbn:ANd9GcSqo38Vs4t73wOeo5Cwffnqmh1gXllUvUjCVSM-HMQ-wGibOtbJ:wac.450f.edgecastcdn.net/80450F/laramielive.com/files/2013/03/MentalHealt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524000"/>
            <a:ext cx="2619375" cy="1743076"/>
          </a:xfrm>
          <a:prstGeom prst="rect">
            <a:avLst/>
          </a:prstGeom>
          <a:noFill/>
        </p:spPr>
      </p:pic>
      <p:pic>
        <p:nvPicPr>
          <p:cNvPr id="6150" name="Picture 6" descr="http://t0.gstatic.com/images?q=tbn:ANd9GcTo6_NmugPNd6blca_rIVGB5aooHvX_QGWoLcUuGEvsceHq6IuK8g:2.bp.blogspot.com/-Bm6KjJZ_QA8/TZFlaSqW29I/AAAAAAAAACw/NdyMM9H_m-8/s1600/abus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86600" y="3886200"/>
            <a:ext cx="1724025" cy="2657476"/>
          </a:xfrm>
          <a:prstGeom prst="rect">
            <a:avLst/>
          </a:prstGeom>
          <a:noFill/>
        </p:spPr>
      </p:pic>
      <p:pic>
        <p:nvPicPr>
          <p:cNvPr id="6152" name="Picture 8" descr="http://t2.gstatic.com/images?q=tbn:ANd9GcTYEvwPxdmMVWuKPdSibzV4i9K0S9a1dU263ezdAv6UHqWpz7f4:anorexictoathletic.files.wordpress.com/2012/02/domestic-violence-md-new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3657600"/>
            <a:ext cx="2076156" cy="27717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976700" cy="48401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 sz="2400" dirty="0">
                <a:latin typeface="Comic Sans MS"/>
                <a:ea typeface="Comic Sans MS"/>
                <a:cs typeface="Comic Sans MS"/>
                <a:sym typeface="Comic Sans MS"/>
              </a:rPr>
              <a:t>Verbal Abuse:</a:t>
            </a:r>
          </a:p>
          <a:p>
            <a:pPr marL="914400" lvl="1" indent="-381000" rtl="0">
              <a:spcBef>
                <a:spcPts val="40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Using words </a:t>
            </a:r>
            <a:r>
              <a:rPr lang="en" sz="2400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to cause harm to the person being spoken to.</a:t>
            </a:r>
          </a:p>
          <a:p>
            <a:pPr marL="914400" lvl="1" indent="-381000" rtl="0">
              <a:spcBef>
                <a:spcPts val="400"/>
              </a:spcBef>
              <a:buClr>
                <a:schemeClr val="dk1"/>
              </a:buClr>
              <a:buSzPct val="100000"/>
              <a:buFont typeface="Courier New"/>
              <a:buChar char="o"/>
            </a:pPr>
            <a:r>
              <a:rPr lang="en" sz="24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Includes: shouting</a:t>
            </a:r>
            <a:r>
              <a:rPr lang="en" sz="2400" dirty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, insulting, intimidating, threatening, shaming, demeaning, </a:t>
            </a:r>
            <a:r>
              <a:rPr lang="en" sz="2400" dirty="0" smtClean="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derogatory language, etc.</a:t>
            </a:r>
            <a:endParaRPr lang="en" sz="2400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endParaRPr lang="en" sz="2400" dirty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Verbal Abuse</a:t>
            </a:r>
          </a:p>
        </p:txBody>
      </p:sp>
      <p:pic>
        <p:nvPicPr>
          <p:cNvPr id="4" name="Picture 2" descr="http://p.twimg.com/A5Q7DEZCMAAdXjk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00200"/>
            <a:ext cx="3209925" cy="23241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t0.gstatic.com/images?q=tbn:ANd9GcTC8vTueNUFHv_q6_PGfWkfqlfaoR088fVC5aar-DpUG8wvyvHK:ameharome.files.wordpress.com/2013/01/averbal-abuse.jpg%3Fw%3D47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15200" y="4191000"/>
            <a:ext cx="1581150" cy="2371725"/>
          </a:xfrm>
          <a:prstGeom prst="rect">
            <a:avLst/>
          </a:prstGeom>
          <a:noFill/>
        </p:spPr>
      </p:pic>
      <p:pic>
        <p:nvPicPr>
          <p:cNvPr id="4100" name="Picture 4" descr="http://t1.gstatic.com/images?q=tbn:ANd9GcSdGp8DBeqJXu6J7fbtbX0NPgCIs3ifhBTMuGc0hS3SdaD4LZep:www.anfocal.ie/wp-content/uploads/2012/02/13A-When-words-hurt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4038600"/>
            <a:ext cx="1781175" cy="25622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buClr>
                <a:schemeClr val="dk1"/>
              </a:buClr>
              <a:buSzPct val="138888"/>
              <a:buFont typeface="Arial"/>
              <a:buChar char="•"/>
            </a:pPr>
            <a:r>
              <a:rPr lang="en" sz="2400" dirty="0">
                <a:latin typeface="Comic Sans MS"/>
                <a:ea typeface="Comic Sans MS"/>
                <a:cs typeface="Comic Sans MS"/>
                <a:sym typeface="Comic Sans MS"/>
              </a:rPr>
              <a:t>Tell a trusted adult(a family member, teacher, neighbor etc.)</a:t>
            </a:r>
          </a:p>
          <a:p>
            <a:pPr marL="457200" lvl="0" indent="-355600" rtl="0">
              <a:buClr>
                <a:schemeClr val="dk1"/>
              </a:buClr>
              <a:buSzPct val="138888"/>
              <a:buFont typeface="Arial"/>
              <a:buChar char="•"/>
            </a:pPr>
            <a:r>
              <a:rPr lang="en" sz="2400" dirty="0">
                <a:latin typeface="Comic Sans MS"/>
                <a:ea typeface="Comic Sans MS"/>
                <a:cs typeface="Comic Sans MS"/>
                <a:sym typeface="Comic Sans MS"/>
              </a:rPr>
              <a:t>Websites You Can Visit For More Information:</a:t>
            </a:r>
          </a:p>
          <a:p>
            <a:pPr marL="914400" lvl="1" indent="-355600" rtl="0">
              <a:buClr>
                <a:schemeClr val="dk1"/>
              </a:buClr>
              <a:buSzPct val="83333"/>
              <a:buFont typeface="Courier New"/>
              <a:buChar char="o"/>
            </a:pPr>
            <a:r>
              <a:rPr lang="en" sz="2400" u="sng" dirty="0">
                <a:solidFill>
                  <a:schemeClr val="hlink"/>
                </a:solidFill>
                <a:latin typeface="Comic Sans MS"/>
                <a:ea typeface="Comic Sans MS"/>
                <a:cs typeface="Comic Sans MS"/>
                <a:sym typeface="Comic Sans MS"/>
                <a:hlinkClick r:id="rId3"/>
              </a:rPr>
              <a:t>http://www.stayteen.org/frontpanel</a:t>
            </a:r>
          </a:p>
          <a:p>
            <a:pPr marL="914400" lvl="1" indent="-355600">
              <a:buSzPct val="83333"/>
              <a:buFont typeface="Courier New"/>
              <a:buChar char="o"/>
            </a:pPr>
            <a:r>
              <a:rPr lang="en-US" b="1" dirty="0" err="1" smtClean="0"/>
              <a:t>CyberTipline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800-843-5678</a:t>
            </a:r>
            <a:br>
              <a:rPr lang="en-US" dirty="0" smtClean="0"/>
            </a:br>
            <a:r>
              <a:rPr lang="en-US" dirty="0" smtClean="0"/>
              <a:t>Twenty-four hours a day, seven days a week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hlinkClick r:id="rId4"/>
              </a:rPr>
              <a:t>http://www.cybertipline.com</a:t>
            </a:r>
            <a:endParaRPr lang="en-US" sz="2400" dirty="0" smtClean="0"/>
          </a:p>
          <a:p>
            <a:pPr marL="914400" lvl="1" indent="-355600">
              <a:buSzPct val="83333"/>
              <a:buFont typeface="Courier New"/>
              <a:buChar char="o"/>
            </a:pPr>
            <a:r>
              <a:rPr lang="en-US" b="1" dirty="0" smtClean="0"/>
              <a:t>National Suicide Prevention Lifeline</a:t>
            </a:r>
            <a:br>
              <a:rPr lang="en-US" b="1" dirty="0" smtClean="0"/>
            </a:br>
            <a:r>
              <a:rPr lang="en-US" dirty="0" smtClean="0"/>
              <a:t>800-273-TALK (8255)</a:t>
            </a:r>
            <a:br>
              <a:rPr lang="en-US" dirty="0" smtClean="0"/>
            </a:br>
            <a:r>
              <a:rPr lang="en-US" dirty="0" smtClean="0"/>
              <a:t>Twenty-four hours a day, seven days a week</a:t>
            </a:r>
            <a:br>
              <a:rPr lang="en-US" dirty="0" smtClean="0"/>
            </a:br>
            <a:r>
              <a:rPr lang="en-US" dirty="0" smtClean="0">
                <a:hlinkClick r:id="rId5"/>
              </a:rPr>
              <a:t>http://www.suicidepreventionlifeline.org</a:t>
            </a:r>
            <a:r>
              <a:rPr lang="en-US" sz="2400" dirty="0" smtClean="0">
                <a:hlinkClick r:id="rId5"/>
              </a:rPr>
              <a:t/>
            </a:r>
            <a:br>
              <a:rPr lang="en-US" sz="2400" dirty="0" smtClean="0">
                <a:hlinkClick r:id="rId5"/>
              </a:rPr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" sz="2400" dirty="0" smtClean="0">
                <a:latin typeface="Comic Sans MS"/>
                <a:ea typeface="Comic Sans MS"/>
                <a:cs typeface="Comic Sans MS"/>
                <a:sym typeface="Comic Sans MS"/>
              </a:rPr>
              <a:t>    </a:t>
            </a:r>
            <a:endParaRPr lang="en" sz="24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>
                <a:latin typeface="Comic Sans MS"/>
                <a:ea typeface="Comic Sans MS"/>
                <a:cs typeface="Comic Sans MS"/>
                <a:sym typeface="Comic Sans MS"/>
              </a:rPr>
              <a:t>How To Get Help</a:t>
            </a:r>
          </a:p>
        </p:txBody>
      </p:sp>
      <p:pic>
        <p:nvPicPr>
          <p:cNvPr id="2050" name="Picture 2" descr="http://t2.gstatic.com/images?q=tbn:ANd9GcQpctvG8pma_PhYcdceaCY2yDcycjG5c3h3QkQAfGL5msqCQySS:perfectnannymatch.com/wp-content/uploads/2012/12/stop-bullying-sign-k-70522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07947" y="4800600"/>
            <a:ext cx="3036054" cy="2057400"/>
          </a:xfrm>
          <a:prstGeom prst="rect">
            <a:avLst/>
          </a:prstGeom>
          <a:noFill/>
        </p:spPr>
      </p:pic>
      <p:pic>
        <p:nvPicPr>
          <p:cNvPr id="2052" name="Picture 4" descr="http://t3.gstatic.com/images?q=tbn:ANd9GcQxzvHhVCu_ID70mh2j7-0Pq2xJTgSKwrvqe03LzRzcA67JDVt9:stopabusecampaign.com/wp-content/uploads/2011/12/The-Day-Will-Come.jpe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3352800"/>
            <a:ext cx="2438400" cy="13335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81</TotalTime>
  <Words>568</Words>
  <Application>Microsoft Office PowerPoint</Application>
  <PresentationFormat>On-screen Show (4:3)</PresentationFormat>
  <Paragraphs>79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Technic</vt:lpstr>
      <vt:lpstr>Bullying/Abuse Awareness</vt:lpstr>
      <vt:lpstr>What We Will Go Over:</vt:lpstr>
      <vt:lpstr>What is bullying?</vt:lpstr>
      <vt:lpstr>Cyber Bullying</vt:lpstr>
      <vt:lpstr>Physical Bullying </vt:lpstr>
      <vt:lpstr>Verbal Bullying</vt:lpstr>
      <vt:lpstr>Covert Bullying</vt:lpstr>
      <vt:lpstr>What is Abuse?</vt:lpstr>
      <vt:lpstr>Child Abuse</vt:lpstr>
      <vt:lpstr>Dating/Relationship Abuse</vt:lpstr>
      <vt:lpstr>Physical Abuse</vt:lpstr>
      <vt:lpstr>Mental Abuse</vt:lpstr>
      <vt:lpstr>Verbal Abuse</vt:lpstr>
      <vt:lpstr>How To Get Help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Bullying/Abuse Awareness</dc:title>
  <cp:lastModifiedBy>afjrotcstaff</cp:lastModifiedBy>
  <cp:revision>12</cp:revision>
  <dcterms:modified xsi:type="dcterms:W3CDTF">2014-01-28T22:07:49Z</dcterms:modified>
</cp:coreProperties>
</file>