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57" r:id="rId2"/>
    <p:sldId id="261" r:id="rId3"/>
    <p:sldId id="262" r:id="rId4"/>
    <p:sldId id="384" r:id="rId5"/>
    <p:sldId id="264" r:id="rId6"/>
    <p:sldId id="436" r:id="rId7"/>
    <p:sldId id="376" r:id="rId8"/>
    <p:sldId id="265" r:id="rId9"/>
    <p:sldId id="266" r:id="rId10"/>
    <p:sldId id="438" r:id="rId11"/>
    <p:sldId id="383" r:id="rId12"/>
    <p:sldId id="280" r:id="rId13"/>
    <p:sldId id="292" r:id="rId14"/>
    <p:sldId id="439" r:id="rId15"/>
    <p:sldId id="281" r:id="rId16"/>
    <p:sldId id="283" r:id="rId17"/>
    <p:sldId id="284" r:id="rId18"/>
    <p:sldId id="289" r:id="rId19"/>
    <p:sldId id="290" r:id="rId20"/>
    <p:sldId id="393" r:id="rId21"/>
    <p:sldId id="297" r:id="rId22"/>
    <p:sldId id="394" r:id="rId23"/>
    <p:sldId id="302" r:id="rId24"/>
    <p:sldId id="303" r:id="rId25"/>
    <p:sldId id="395" r:id="rId26"/>
    <p:sldId id="312" r:id="rId27"/>
    <p:sldId id="307" r:id="rId28"/>
    <p:sldId id="428" r:id="rId29"/>
    <p:sldId id="426" r:id="rId30"/>
    <p:sldId id="401" r:id="rId31"/>
    <p:sldId id="311" r:id="rId32"/>
    <p:sldId id="429" r:id="rId33"/>
    <p:sldId id="315" r:id="rId34"/>
    <p:sldId id="316" r:id="rId35"/>
    <p:sldId id="402" r:id="rId36"/>
    <p:sldId id="318" r:id="rId37"/>
    <p:sldId id="427" r:id="rId38"/>
    <p:sldId id="319" r:id="rId39"/>
    <p:sldId id="370" r:id="rId40"/>
    <p:sldId id="403" r:id="rId41"/>
    <p:sldId id="325" r:id="rId42"/>
    <p:sldId id="326" r:id="rId43"/>
    <p:sldId id="327" r:id="rId44"/>
    <p:sldId id="404" r:id="rId45"/>
    <p:sldId id="329" r:id="rId46"/>
    <p:sldId id="331" r:id="rId47"/>
    <p:sldId id="334" r:id="rId48"/>
    <p:sldId id="335" r:id="rId49"/>
    <p:sldId id="350" r:id="rId50"/>
    <p:sldId id="382" r:id="rId51"/>
    <p:sldId id="351" r:id="rId52"/>
    <p:sldId id="437" r:id="rId53"/>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D9C089B-F3ED-1D48-9D6A-DAE25A7AC674}">
          <p14:sldIdLst>
            <p14:sldId id="257"/>
            <p14:sldId id="261"/>
            <p14:sldId id="262"/>
            <p14:sldId id="384"/>
            <p14:sldId id="264"/>
            <p14:sldId id="436"/>
            <p14:sldId id="376"/>
            <p14:sldId id="265"/>
            <p14:sldId id="266"/>
          </p14:sldIdLst>
        </p14:section>
        <p14:section name="The Acting Out Cycle" id="{0963045C-67ED-1B42-ACC4-946674BA65DB}">
          <p14:sldIdLst>
            <p14:sldId id="438"/>
            <p14:sldId id="383"/>
            <p14:sldId id="280"/>
            <p14:sldId id="292"/>
            <p14:sldId id="439"/>
            <p14:sldId id="281"/>
            <p14:sldId id="283"/>
            <p14:sldId id="284"/>
          </p14:sldIdLst>
        </p14:section>
        <p14:section name="Untitled Section" id="{60261524-44B4-E243-95ED-F065107C7145}">
          <p14:sldIdLst>
            <p14:sldId id="289"/>
            <p14:sldId id="290"/>
            <p14:sldId id="393"/>
            <p14:sldId id="297"/>
            <p14:sldId id="394"/>
            <p14:sldId id="302"/>
            <p14:sldId id="303"/>
            <p14:sldId id="395"/>
            <p14:sldId id="312"/>
            <p14:sldId id="307"/>
            <p14:sldId id="428"/>
            <p14:sldId id="426"/>
            <p14:sldId id="401"/>
            <p14:sldId id="311"/>
            <p14:sldId id="429"/>
            <p14:sldId id="315"/>
            <p14:sldId id="316"/>
            <p14:sldId id="402"/>
            <p14:sldId id="318"/>
            <p14:sldId id="427"/>
            <p14:sldId id="319"/>
            <p14:sldId id="370"/>
            <p14:sldId id="403"/>
            <p14:sldId id="325"/>
            <p14:sldId id="326"/>
            <p14:sldId id="327"/>
            <p14:sldId id="404"/>
            <p14:sldId id="329"/>
            <p14:sldId id="331"/>
          </p14:sldIdLst>
        </p14:section>
        <p14:section name="Group Activity" id="{83EA559D-2492-584F-9B0A-6EF3A95006AC}">
          <p14:sldIdLst>
            <p14:sldId id="334"/>
            <p14:sldId id="335"/>
          </p14:sldIdLst>
        </p14:section>
        <p14:section name="Wrap up, Resources, and Contact Information" id="{57178554-1EBB-DA4F-8D77-37D68C896CF3}">
          <p14:sldIdLst>
            <p14:sldId id="350"/>
            <p14:sldId id="382"/>
            <p14:sldId id="351"/>
            <p14:sldId id="43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4E50"/>
    <a:srgbClr val="557B9F"/>
    <a:srgbClr val="1417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314" autoAdjust="0"/>
  </p:normalViewPr>
  <p:slideViewPr>
    <p:cSldViewPr>
      <p:cViewPr varScale="1">
        <p:scale>
          <a:sx n="89" d="100"/>
          <a:sy n="89" d="100"/>
        </p:scale>
        <p:origin x="1560" y="84"/>
      </p:cViewPr>
      <p:guideLst>
        <p:guide orient="horz" pos="2160"/>
        <p:guide pos="2880"/>
      </p:guideLst>
    </p:cSldViewPr>
  </p:slideViewPr>
  <p:notesTextViewPr>
    <p:cViewPr>
      <p:scale>
        <a:sx n="1" d="1"/>
        <a:sy n="1" d="1"/>
      </p:scale>
      <p:origin x="0" y="0"/>
    </p:cViewPr>
  </p:notesTextViewPr>
  <p:sorterViewPr>
    <p:cViewPr>
      <p:scale>
        <a:sx n="122" d="100"/>
        <a:sy n="122"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2830" tIns="46415" rIns="92830" bIns="46415" rtlCol="0"/>
          <a:lstStyle>
            <a:lvl1pPr algn="r">
              <a:defRPr sz="1200"/>
            </a:lvl1pPr>
          </a:lstStyle>
          <a:p>
            <a:fld id="{678694B9-2F65-294C-810C-D78AD36EE4D1}" type="datetimeFigureOut">
              <a:rPr lang="en-US" smtClean="0"/>
              <a:pPr/>
              <a:t>8/19/2016</a:t>
            </a:fld>
            <a:endParaRPr lang="en-US"/>
          </a:p>
        </p:txBody>
      </p:sp>
      <p:sp>
        <p:nvSpPr>
          <p:cNvPr id="4" name="Footer Placeholder 3"/>
          <p:cNvSpPr>
            <a:spLocks noGrp="1"/>
          </p:cNvSpPr>
          <p:nvPr>
            <p:ph type="ftr" sz="quarter" idx="2"/>
          </p:nvPr>
        </p:nvSpPr>
        <p:spPr>
          <a:xfrm>
            <a:off x="0" y="8829966"/>
            <a:ext cx="2971800" cy="464820"/>
          </a:xfrm>
          <a:prstGeom prst="rect">
            <a:avLst/>
          </a:prstGeom>
        </p:spPr>
        <p:txBody>
          <a:bodyPr vert="horz" lIns="92830" tIns="46415" rIns="92830" bIns="46415"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6"/>
            <a:ext cx="2971800" cy="464820"/>
          </a:xfrm>
          <a:prstGeom prst="rect">
            <a:avLst/>
          </a:prstGeom>
        </p:spPr>
        <p:txBody>
          <a:bodyPr vert="horz" lIns="92830" tIns="46415" rIns="92830" bIns="46415" rtlCol="0" anchor="b"/>
          <a:lstStyle>
            <a:lvl1pPr algn="r">
              <a:defRPr sz="1200"/>
            </a:lvl1pPr>
          </a:lstStyle>
          <a:p>
            <a:fld id="{E119EAE1-C382-624D-8C27-DF1E06BF5550}" type="slidenum">
              <a:rPr lang="en-US" smtClean="0"/>
              <a:pPr/>
              <a:t>‹#›</a:t>
            </a:fld>
            <a:endParaRPr lang="en-US"/>
          </a:p>
        </p:txBody>
      </p:sp>
    </p:spTree>
    <p:extLst>
      <p:ext uri="{BB962C8B-B14F-4D97-AF65-F5344CB8AC3E}">
        <p14:creationId xmlns:p14="http://schemas.microsoft.com/office/powerpoint/2010/main" val="20588485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830" tIns="46415" rIns="92830" bIns="46415" rtlCol="0"/>
          <a:lstStyle>
            <a:lvl1pPr algn="r">
              <a:defRPr sz="1200"/>
            </a:lvl1pPr>
          </a:lstStyle>
          <a:p>
            <a:fld id="{D549C0C9-A9D5-465A-B45A-062619E8BA1E}" type="datetimeFigureOut">
              <a:rPr lang="en-US" smtClean="0"/>
              <a:pPr/>
              <a:t>8/19/2016</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2971800" cy="464820"/>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6"/>
            <a:ext cx="2971800" cy="464820"/>
          </a:xfrm>
          <a:prstGeom prst="rect">
            <a:avLst/>
          </a:prstGeom>
        </p:spPr>
        <p:txBody>
          <a:bodyPr vert="horz" lIns="92830" tIns="46415" rIns="92830" bIns="46415" rtlCol="0" anchor="b"/>
          <a:lstStyle>
            <a:lvl1pPr algn="r">
              <a:defRPr sz="1200"/>
            </a:lvl1pPr>
          </a:lstStyle>
          <a:p>
            <a:fld id="{D062FCD0-97D0-4184-897A-127F3AA3DAA3}" type="slidenum">
              <a:rPr lang="en-US" smtClean="0"/>
              <a:pPr/>
              <a:t>‹#›</a:t>
            </a:fld>
            <a:endParaRPr lang="en-US"/>
          </a:p>
        </p:txBody>
      </p:sp>
    </p:spTree>
    <p:extLst>
      <p:ext uri="{BB962C8B-B14F-4D97-AF65-F5344CB8AC3E}">
        <p14:creationId xmlns:p14="http://schemas.microsoft.com/office/powerpoint/2010/main" val="6333144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training describes</a:t>
            </a:r>
            <a:r>
              <a:rPr lang="en-US" baseline="0" dirty="0" smtClean="0"/>
              <a:t> strategies that staff can use for preventing the escalation of behavior.  It is aimed at preventing the need for seclusion and restraint, but can be helpful for many behavior issues and for interactions with all students.</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a:t>
            </a:fld>
            <a:endParaRPr lang="en-US"/>
          </a:p>
        </p:txBody>
      </p:sp>
    </p:spTree>
    <p:extLst>
      <p:ext uri="{BB962C8B-B14F-4D97-AF65-F5344CB8AC3E}">
        <p14:creationId xmlns:p14="http://schemas.microsoft.com/office/powerpoint/2010/main" val="30229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to these professionals for their collaboration and support.</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a:t>
            </a:fld>
            <a:endParaRPr lang="en-US"/>
          </a:p>
        </p:txBody>
      </p:sp>
    </p:spTree>
    <p:extLst>
      <p:ext uri="{BB962C8B-B14F-4D97-AF65-F5344CB8AC3E}">
        <p14:creationId xmlns:p14="http://schemas.microsoft.com/office/powerpoint/2010/main" val="458635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training is planned to accomplish these four outcomes.  Other methods for preventing the need for an Emergency Safety Intervention can be found in the </a:t>
            </a:r>
            <a:r>
              <a:rPr lang="en-US" baseline="0" dirty="0" smtClean="0"/>
              <a:t>Prevention Techniques </a:t>
            </a:r>
            <a:r>
              <a:rPr lang="en-US" baseline="0" dirty="0" smtClean="0"/>
              <a:t>PowerPoint, which can also be found on the TASN website.</a:t>
            </a:r>
            <a:endParaRPr lang="en-US" dirty="0"/>
          </a:p>
        </p:txBody>
      </p:sp>
      <p:sp>
        <p:nvSpPr>
          <p:cNvPr id="4" name="Slide Number Placeholder 3"/>
          <p:cNvSpPr>
            <a:spLocks noGrp="1"/>
          </p:cNvSpPr>
          <p:nvPr>
            <p:ph type="sldNum" sz="quarter" idx="10"/>
          </p:nvPr>
        </p:nvSpPr>
        <p:spPr/>
        <p:txBody>
          <a:bodyPr/>
          <a:lstStyle/>
          <a:p>
            <a:fld id="{6FF17C91-C891-4EB1-8714-7CBB49C98A7B}" type="slidenum">
              <a:rPr lang="en-US" smtClean="0"/>
              <a:pPr/>
              <a:t>3</a:t>
            </a:fld>
            <a:endParaRPr lang="en-US"/>
          </a:p>
        </p:txBody>
      </p:sp>
    </p:spTree>
    <p:extLst>
      <p:ext uri="{BB962C8B-B14F-4D97-AF65-F5344CB8AC3E}">
        <p14:creationId xmlns:p14="http://schemas.microsoft.com/office/powerpoint/2010/main" val="288466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a:t>
            </a:r>
            <a:r>
              <a:rPr lang="en-US" baseline="0" dirty="0" smtClean="0"/>
              <a:t> will see this slide again at the end of the presentation to help you develop an action plan.  For now</a:t>
            </a:r>
            <a:r>
              <a:rPr lang="en-US" baseline="0" dirty="0" smtClean="0"/>
              <a:t>, </a:t>
            </a:r>
            <a:r>
              <a:rPr lang="en-US" baseline="0" dirty="0" smtClean="0"/>
              <a:t>think about whether you have some ideas already.  Make notes whenever you see information that relates to how you will answer each of these questions later.</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4</a:t>
            </a:fld>
            <a:endParaRPr lang="en-US"/>
          </a:p>
        </p:txBody>
      </p:sp>
    </p:spTree>
    <p:extLst>
      <p:ext uri="{BB962C8B-B14F-4D97-AF65-F5344CB8AC3E}">
        <p14:creationId xmlns:p14="http://schemas.microsoft.com/office/powerpoint/2010/main" val="181573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truth is there is no magic bullet for instantly returning the student to a more calm state. What we do know from many years of research is that prevention strategies are often overlooked and could thwart escalated behavior. The energy, effort, and resources are misplaced on the back end of the behavior. Once a student is escalated the risk for injury, property destruction, emotional damage, and other poor outcomes increases significantly. When we do respond during the peak of the behavior we may impact the severe aggression, property destruction, injury, etc…but we have not impacted the behaviors that lead up to the crisis. The non-compliance, disruption, or other lower level behaviors must be addressed or the behavior chain is still intact. </a:t>
            </a:r>
            <a:endParaRPr lang="en-US" dirty="0"/>
          </a:p>
        </p:txBody>
      </p:sp>
      <p:sp>
        <p:nvSpPr>
          <p:cNvPr id="4" name="Slide Number Placeholder 3"/>
          <p:cNvSpPr>
            <a:spLocks noGrp="1"/>
          </p:cNvSpPr>
          <p:nvPr>
            <p:ph type="sldNum" sz="quarter" idx="10"/>
          </p:nvPr>
        </p:nvSpPr>
        <p:spPr/>
        <p:txBody>
          <a:bodyPr/>
          <a:lstStyle/>
          <a:p>
            <a:fld id="{6FF17C91-C891-4EB1-8714-7CBB49C98A7B}" type="slidenum">
              <a:rPr lang="en-US" smtClean="0"/>
              <a:pPr/>
              <a:t>5</a:t>
            </a:fld>
            <a:endParaRPr lang="en-US"/>
          </a:p>
        </p:txBody>
      </p:sp>
    </p:spTree>
    <p:extLst>
      <p:ext uri="{BB962C8B-B14F-4D97-AF65-F5344CB8AC3E}">
        <p14:creationId xmlns:p14="http://schemas.microsoft.com/office/powerpoint/2010/main" val="1126422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is a long history of problem behaviors in educational settings (and other settings). Much of the early work related to behavior support focused on aversive and punitive methods that excluded individuals and attempted to “control” their behavior. Because of what we know now from many decades of research our focus is now on prevention and intervention – not aversive and punitive methods. </a:t>
            </a:r>
          </a:p>
        </p:txBody>
      </p:sp>
      <p:sp>
        <p:nvSpPr>
          <p:cNvPr id="4" name="Slide Number Placeholder 3"/>
          <p:cNvSpPr>
            <a:spLocks noGrp="1"/>
          </p:cNvSpPr>
          <p:nvPr>
            <p:ph type="sldNum" sz="quarter" idx="10"/>
          </p:nvPr>
        </p:nvSpPr>
        <p:spPr/>
        <p:txBody>
          <a:bodyPr/>
          <a:lstStyle/>
          <a:p>
            <a:fld id="{D062FCD0-97D0-4184-897A-127F3AA3DAA3}" type="slidenum">
              <a:rPr lang="en-US" smtClean="0"/>
              <a:pPr/>
              <a:t>6</a:t>
            </a:fld>
            <a:endParaRPr lang="en-US"/>
          </a:p>
        </p:txBody>
      </p:sp>
    </p:spTree>
    <p:extLst>
      <p:ext uri="{BB962C8B-B14F-4D97-AF65-F5344CB8AC3E}">
        <p14:creationId xmlns:p14="http://schemas.microsoft.com/office/powerpoint/2010/main" val="2580241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too often our behavior plans are crisis intervention plans when we should be focused on preventing problem behaviors.  This about what you might be able to do to structure your classroom for academic success.  How might you be able to change the environment in your school and classroom to help prevent problems from occurring?</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7</a:t>
            </a:fld>
            <a:endParaRPr lang="en-US"/>
          </a:p>
        </p:txBody>
      </p:sp>
    </p:spTree>
    <p:extLst>
      <p:ext uri="{BB962C8B-B14F-4D97-AF65-F5344CB8AC3E}">
        <p14:creationId xmlns:p14="http://schemas.microsoft.com/office/powerpoint/2010/main" val="2858641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Find a time to discuss the questions with a colleague.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8</a:t>
            </a:fld>
            <a:endParaRPr lang="en-US"/>
          </a:p>
        </p:txBody>
      </p:sp>
    </p:spTree>
    <p:extLst>
      <p:ext uri="{BB962C8B-B14F-4D97-AF65-F5344CB8AC3E}">
        <p14:creationId xmlns:p14="http://schemas.microsoft.com/office/powerpoint/2010/main" val="776946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54243" indent="-290093" eaLnBrk="0" hangingPunct="0">
              <a:spcBef>
                <a:spcPct val="30000"/>
              </a:spcBef>
              <a:defRPr sz="1200">
                <a:solidFill>
                  <a:schemeClr val="tx1"/>
                </a:solidFill>
                <a:latin typeface="Times New Roman" pitchFamily="18" charset="0"/>
              </a:defRPr>
            </a:lvl2pPr>
            <a:lvl3pPr marL="1160374" indent="-232075" eaLnBrk="0" hangingPunct="0">
              <a:spcBef>
                <a:spcPct val="30000"/>
              </a:spcBef>
              <a:defRPr sz="1200">
                <a:solidFill>
                  <a:schemeClr val="tx1"/>
                </a:solidFill>
                <a:latin typeface="Times New Roman" pitchFamily="18" charset="0"/>
              </a:defRPr>
            </a:lvl3pPr>
            <a:lvl4pPr marL="1624523" indent="-232075" eaLnBrk="0" hangingPunct="0">
              <a:spcBef>
                <a:spcPct val="30000"/>
              </a:spcBef>
              <a:defRPr sz="1200">
                <a:solidFill>
                  <a:schemeClr val="tx1"/>
                </a:solidFill>
                <a:latin typeface="Times New Roman" pitchFamily="18" charset="0"/>
              </a:defRPr>
            </a:lvl4pPr>
            <a:lvl5pPr marL="2088672" indent="-232075" eaLnBrk="0" hangingPunct="0">
              <a:spcBef>
                <a:spcPct val="30000"/>
              </a:spcBef>
              <a:defRPr sz="1200">
                <a:solidFill>
                  <a:schemeClr val="tx1"/>
                </a:solidFill>
                <a:latin typeface="Times New Roman" pitchFamily="18" charset="0"/>
              </a:defRPr>
            </a:lvl5pPr>
            <a:lvl6pPr marL="2552822" indent="-232075" eaLnBrk="0" fontAlgn="base" hangingPunct="0">
              <a:spcBef>
                <a:spcPct val="30000"/>
              </a:spcBef>
              <a:spcAft>
                <a:spcPct val="0"/>
              </a:spcAft>
              <a:defRPr sz="1200">
                <a:solidFill>
                  <a:schemeClr val="tx1"/>
                </a:solidFill>
                <a:latin typeface="Times New Roman" pitchFamily="18" charset="0"/>
              </a:defRPr>
            </a:lvl6pPr>
            <a:lvl7pPr marL="3016971" indent="-232075" eaLnBrk="0" fontAlgn="base" hangingPunct="0">
              <a:spcBef>
                <a:spcPct val="30000"/>
              </a:spcBef>
              <a:spcAft>
                <a:spcPct val="0"/>
              </a:spcAft>
              <a:defRPr sz="1200">
                <a:solidFill>
                  <a:schemeClr val="tx1"/>
                </a:solidFill>
                <a:latin typeface="Times New Roman" pitchFamily="18" charset="0"/>
              </a:defRPr>
            </a:lvl7pPr>
            <a:lvl8pPr marL="3481121" indent="-232075" eaLnBrk="0" fontAlgn="base" hangingPunct="0">
              <a:spcBef>
                <a:spcPct val="30000"/>
              </a:spcBef>
              <a:spcAft>
                <a:spcPct val="0"/>
              </a:spcAft>
              <a:defRPr sz="1200">
                <a:solidFill>
                  <a:schemeClr val="tx1"/>
                </a:solidFill>
                <a:latin typeface="Times New Roman" pitchFamily="18" charset="0"/>
              </a:defRPr>
            </a:lvl8pPr>
            <a:lvl9pPr marL="3945270" indent="-2320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AF10F85-9FF8-4EDD-BC61-0D8CF72B241F}" type="slidenum">
              <a:rPr lang="en-US" altLang="en-US" smtClean="0">
                <a:latin typeface="Arial" pitchFamily="34" charset="0"/>
              </a:rPr>
              <a:pPr eaLnBrk="1" hangingPunct="1">
                <a:spcBef>
                  <a:spcPct val="0"/>
                </a:spcBef>
              </a:pPr>
              <a:t>9</a:t>
            </a:fld>
            <a:endParaRPr lang="en-US" altLang="en-US" smtClean="0">
              <a:latin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r>
              <a:rPr lang="en-US" altLang="en-US" b="0" dirty="0" smtClean="0">
                <a:latin typeface="Times New Roman" pitchFamily="18" charset="0"/>
              </a:rPr>
              <a:t>We</a:t>
            </a:r>
            <a:r>
              <a:rPr lang="en-US" altLang="en-US" b="0" baseline="0" dirty="0" smtClean="0">
                <a:latin typeface="Times New Roman" pitchFamily="18" charset="0"/>
              </a:rPr>
              <a:t> need to consider first is this a “can’t do” (Skill deficit) or a “won’t do” (motivation deficit). If the student doesn’t have the skills there is no punishment in the world that will teach them what to do instead. </a:t>
            </a:r>
          </a:p>
          <a:p>
            <a:pPr eaLnBrk="1" hangingPunct="1"/>
            <a:endParaRPr lang="en-US" altLang="en-US" b="1" baseline="0" dirty="0" smtClean="0">
              <a:latin typeface="Times New Roman" pitchFamily="18" charset="0"/>
            </a:endParaRPr>
          </a:p>
          <a:p>
            <a:pPr eaLnBrk="1" hangingPunct="1"/>
            <a:r>
              <a:rPr lang="en-US" altLang="en-US" b="1" dirty="0" smtClean="0">
                <a:latin typeface="Times New Roman" pitchFamily="18" charset="0"/>
              </a:rPr>
              <a:t>Prerequisite Academic Skills</a:t>
            </a:r>
            <a:r>
              <a:rPr lang="en-US" altLang="en-US" dirty="0" smtClean="0">
                <a:latin typeface="Times New Roman" pitchFamily="18" charset="0"/>
              </a:rPr>
              <a:t>: Does student understand the assignment? Does he have skills to complete the work? Or has he mastered subject and is bored?</a:t>
            </a:r>
          </a:p>
          <a:p>
            <a:pPr eaLnBrk="1" hangingPunct="1"/>
            <a:endParaRPr lang="en-US" altLang="en-US" dirty="0" smtClean="0">
              <a:latin typeface="Times New Roman" pitchFamily="18" charset="0"/>
            </a:endParaRPr>
          </a:p>
          <a:p>
            <a:pPr eaLnBrk="1" hangingPunct="1"/>
            <a:r>
              <a:rPr lang="en-US" altLang="en-US" dirty="0" smtClean="0">
                <a:latin typeface="Times New Roman" pitchFamily="18" charset="0"/>
              </a:rPr>
              <a:t>Agitation is a critical variable in the acting out cycle.</a:t>
            </a:r>
            <a:r>
              <a:rPr lang="en-US" altLang="en-US" baseline="0" dirty="0" smtClean="0">
                <a:latin typeface="Times New Roman" pitchFamily="18" charset="0"/>
              </a:rPr>
              <a:t> </a:t>
            </a:r>
            <a:r>
              <a:rPr lang="en-US" altLang="en-US" dirty="0" smtClean="0">
                <a:latin typeface="Times New Roman" pitchFamily="18" charset="0"/>
              </a:rPr>
              <a:t>What are some signs of agitation? What are indicators that the student is upset. The agitated state must be addressed. “Are</a:t>
            </a:r>
            <a:r>
              <a:rPr lang="en-US" altLang="en-US" baseline="0" dirty="0" smtClean="0">
                <a:latin typeface="Times New Roman" pitchFamily="18" charset="0"/>
              </a:rPr>
              <a:t> you doing ok?” </a:t>
            </a:r>
            <a:endParaRPr lang="en-US" altLang="en-US" dirty="0" smtClean="0">
              <a:latin typeface="Times New Roman" pitchFamily="18" charset="0"/>
            </a:endParaRPr>
          </a:p>
          <a:p>
            <a:pPr eaLnBrk="1" hangingPunct="1"/>
            <a:r>
              <a:rPr lang="en-US" altLang="en-US" b="1" dirty="0" smtClean="0">
                <a:latin typeface="Times New Roman" pitchFamily="18" charset="0"/>
              </a:rPr>
              <a:t>Signs of Agitation:</a:t>
            </a:r>
            <a:r>
              <a:rPr lang="en-US" altLang="en-US" dirty="0" smtClean="0">
                <a:latin typeface="Times New Roman" pitchFamily="18" charset="0"/>
              </a:rPr>
              <a:t> Agitated state not addressed? What if teacher had said “Are you OK?” or “Do you need some time?” (supportive)</a:t>
            </a:r>
          </a:p>
          <a:p>
            <a:pPr eaLnBrk="1" hangingPunct="1"/>
            <a:endParaRPr lang="en-US" altLang="en-US" b="1" dirty="0" smtClean="0">
              <a:latin typeface="Times New Roman" pitchFamily="18" charset="0"/>
            </a:endParaRPr>
          </a:p>
          <a:p>
            <a:pPr eaLnBrk="1" hangingPunct="1"/>
            <a:endParaRPr lang="en-US" altLang="en-US" b="1" dirty="0" smtClean="0">
              <a:latin typeface="Times New Roman" pitchFamily="18" charset="0"/>
            </a:endParaRPr>
          </a:p>
          <a:p>
            <a:pPr eaLnBrk="1" hangingPunct="1"/>
            <a:r>
              <a:rPr lang="en-US" altLang="en-US" b="0" i="0" dirty="0" err="1" smtClean="0">
                <a:latin typeface="Times New Roman" pitchFamily="18" charset="0"/>
              </a:rPr>
              <a:t>Interupt</a:t>
            </a:r>
            <a:r>
              <a:rPr lang="en-US" altLang="en-US" b="0" i="0" baseline="0" dirty="0" smtClean="0">
                <a:latin typeface="Times New Roman" pitchFamily="18" charset="0"/>
              </a:rPr>
              <a:t> the behavior chain early. </a:t>
            </a:r>
          </a:p>
          <a:p>
            <a:pPr eaLnBrk="1" hangingPunct="1"/>
            <a:r>
              <a:rPr lang="en-US" altLang="en-US" b="1" dirty="0" smtClean="0">
                <a:latin typeface="Times New Roman" pitchFamily="18" charset="0"/>
              </a:rPr>
              <a:t>Escalating Behavior Chain: </a:t>
            </a:r>
            <a:r>
              <a:rPr lang="en-US" altLang="en-US" dirty="0" smtClean="0">
                <a:latin typeface="Times New Roman" pitchFamily="18" charset="0"/>
              </a:rPr>
              <a:t> Questioning-Arguing-Non-compliance &amp; defiance-verbal abuse-assault. If this chain were interrupted at an early stage, there would be nothing to prompt the more serious behavior occurring at the end of the chain. If the preceding behavior is not present, or interrupted, then the next behavior will not occur.</a:t>
            </a:r>
          </a:p>
          <a:p>
            <a:pPr eaLnBrk="1" hangingPunct="1"/>
            <a:endParaRPr lang="en-US" altLang="en-US" dirty="0" smtClean="0">
              <a:latin typeface="Times New Roman" pitchFamily="18" charset="0"/>
            </a:endParaRPr>
          </a:p>
          <a:p>
            <a:pPr eaLnBrk="1" hangingPunct="1"/>
            <a:r>
              <a:rPr lang="en-US" altLang="en-US" dirty="0" smtClean="0">
                <a:latin typeface="Times New Roman" pitchFamily="18" charset="0"/>
              </a:rPr>
              <a:t>Teacher behavior determines student behavior</a:t>
            </a:r>
          </a:p>
          <a:p>
            <a:pPr eaLnBrk="1" hangingPunct="1"/>
            <a:r>
              <a:rPr lang="en-US" altLang="en-US" b="1" dirty="0" smtClean="0">
                <a:latin typeface="Times New Roman" pitchFamily="18" charset="0"/>
              </a:rPr>
              <a:t>Presence of Successive Interactions</a:t>
            </a:r>
            <a:r>
              <a:rPr lang="en-US" altLang="en-US" dirty="0" smtClean="0">
                <a:latin typeface="Times New Roman" pitchFamily="18" charset="0"/>
              </a:rPr>
              <a:t>: for each student behavior there is a corresponding or reciprocal teacher behavior and vice versa (integrated experience)</a:t>
            </a:r>
            <a:endParaRPr lang="en-US" altLang="en-US" b="1" dirty="0" smtClean="0">
              <a:latin typeface="Times New Roman" pitchFamily="18" charset="0"/>
            </a:endParaRPr>
          </a:p>
        </p:txBody>
      </p:sp>
    </p:spTree>
    <p:extLst>
      <p:ext uri="{BB962C8B-B14F-4D97-AF65-F5344CB8AC3E}">
        <p14:creationId xmlns:p14="http://schemas.microsoft.com/office/powerpoint/2010/main" val="2644272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 for this handout titled Understanding Escalation.  Use the form to record information as we go over the next slides.</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10</a:t>
            </a:fld>
            <a:endParaRPr lang="en-US"/>
          </a:p>
        </p:txBody>
      </p:sp>
    </p:spTree>
    <p:extLst>
      <p:ext uri="{BB962C8B-B14F-4D97-AF65-F5344CB8AC3E}">
        <p14:creationId xmlns:p14="http://schemas.microsoft.com/office/powerpoint/2010/main" val="3364890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a:t>
            </a:r>
            <a:r>
              <a:rPr lang="en-US" baseline="0" dirty="0" smtClean="0"/>
              <a:t> l</a:t>
            </a:r>
            <a:r>
              <a:rPr lang="en-US" dirty="0" smtClean="0"/>
              <a:t>ook for the Two-sided Escalation</a:t>
            </a:r>
            <a:r>
              <a:rPr lang="en-US" baseline="0" dirty="0" smtClean="0"/>
              <a:t> Cycle handout.  </a:t>
            </a:r>
            <a:r>
              <a:rPr lang="en-US" dirty="0" smtClean="0"/>
              <a:t>You may want to refer to</a:t>
            </a:r>
            <a:r>
              <a:rPr lang="en-US" baseline="0" dirty="0" smtClean="0"/>
              <a:t> this handout for the upcoming slides.  When looking at this handout, it’s helpful to think about a specific student, and to identify that student’s behaviors for each of the stages in the escalation cycle.  We will use this handout for an activity later in the training.</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11</a:t>
            </a:fld>
            <a:endParaRPr lang="en-US"/>
          </a:p>
        </p:txBody>
      </p:sp>
    </p:spTree>
    <p:extLst>
      <p:ext uri="{BB962C8B-B14F-4D97-AF65-F5344CB8AC3E}">
        <p14:creationId xmlns:p14="http://schemas.microsoft.com/office/powerpoint/2010/main" val="42177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that you understand and</a:t>
            </a:r>
            <a:r>
              <a:rPr lang="en-US" baseline="0" dirty="0" smtClean="0"/>
              <a:t> believe in these basic assumptions in order to use the practices described for de-escalation effectively.  If behavior is learned, it can be changed through instruction and practice.  However, changing behavior and maintaining behavior is difficult and takes time.  Think about your own behaviors regarding a new work-out or diet.</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12</a:t>
            </a:fld>
            <a:endParaRPr lang="en-US"/>
          </a:p>
        </p:txBody>
      </p:sp>
    </p:spTree>
    <p:extLst>
      <p:ext uri="{BB962C8B-B14F-4D97-AF65-F5344CB8AC3E}">
        <p14:creationId xmlns:p14="http://schemas.microsoft.com/office/powerpoint/2010/main" val="3045581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so important and so difficult not to take student behaviors personally.  Why do you think this happens?</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13</a:t>
            </a:fld>
            <a:endParaRPr lang="en-US"/>
          </a:p>
        </p:txBody>
      </p:sp>
    </p:spTree>
    <p:extLst>
      <p:ext uri="{BB962C8B-B14F-4D97-AF65-F5344CB8AC3E}">
        <p14:creationId xmlns:p14="http://schemas.microsoft.com/office/powerpoint/2010/main" val="869221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feel yourself becoming angry with a student, how might you be able to interrupt that reaction?  Is there</a:t>
            </a:r>
            <a:r>
              <a:rPr lang="en-US" baseline="0" dirty="0" smtClean="0"/>
              <a:t> a way you could use a colleague for support?</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14</a:t>
            </a:fld>
            <a:endParaRPr lang="en-US"/>
          </a:p>
        </p:txBody>
      </p:sp>
    </p:spTree>
    <p:extLst>
      <p:ext uri="{BB962C8B-B14F-4D97-AF65-F5344CB8AC3E}">
        <p14:creationId xmlns:p14="http://schemas.microsoft.com/office/powerpoint/2010/main" val="869221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itchFamily="34" charset="0"/>
              </a:rPr>
              <a:t>The acting out cycle is a conceptual model with a description</a:t>
            </a:r>
            <a:r>
              <a:rPr lang="en-US" altLang="en-US" baseline="0" dirty="0" smtClean="0">
                <a:latin typeface="Arial" pitchFamily="34" charset="0"/>
              </a:rPr>
              <a:t> of seven clearly defined phases. Once you have identified an acting out profile for the student, then you can develop a comprehensive behavior plan to interrupt the cycle and teach appropriate behavior.</a:t>
            </a:r>
            <a:endParaRPr lang="en-US" altLang="en-US" dirty="0" smtClean="0">
              <a:latin typeface="Arial"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00">
                <a:solidFill>
                  <a:schemeClr val="tx1"/>
                </a:solidFill>
                <a:latin typeface="Times New Roman" pitchFamily="18" charset="0"/>
              </a:defRPr>
            </a:lvl1pPr>
            <a:lvl2pPr marL="754243" indent="-290093">
              <a:defRPr sz="3700">
                <a:solidFill>
                  <a:schemeClr val="tx1"/>
                </a:solidFill>
                <a:latin typeface="Times New Roman" pitchFamily="18" charset="0"/>
              </a:defRPr>
            </a:lvl2pPr>
            <a:lvl3pPr marL="1160374" indent="-232075">
              <a:defRPr sz="3700">
                <a:solidFill>
                  <a:schemeClr val="tx1"/>
                </a:solidFill>
                <a:latin typeface="Times New Roman" pitchFamily="18" charset="0"/>
              </a:defRPr>
            </a:lvl3pPr>
            <a:lvl4pPr marL="1624523" indent="-232075">
              <a:defRPr sz="3700">
                <a:solidFill>
                  <a:schemeClr val="tx1"/>
                </a:solidFill>
                <a:latin typeface="Times New Roman" pitchFamily="18" charset="0"/>
              </a:defRPr>
            </a:lvl4pPr>
            <a:lvl5pPr marL="2088672" indent="-232075">
              <a:defRPr sz="3700">
                <a:solidFill>
                  <a:schemeClr val="tx1"/>
                </a:solidFill>
                <a:latin typeface="Times New Roman" pitchFamily="18" charset="0"/>
              </a:defRPr>
            </a:lvl5pPr>
            <a:lvl6pPr marL="2552822" indent="-232075" eaLnBrk="0" fontAlgn="base" hangingPunct="0">
              <a:spcBef>
                <a:spcPct val="0"/>
              </a:spcBef>
              <a:spcAft>
                <a:spcPct val="0"/>
              </a:spcAft>
              <a:defRPr sz="3700">
                <a:solidFill>
                  <a:schemeClr val="tx1"/>
                </a:solidFill>
                <a:latin typeface="Times New Roman" pitchFamily="18" charset="0"/>
              </a:defRPr>
            </a:lvl6pPr>
            <a:lvl7pPr marL="3016971" indent="-232075" eaLnBrk="0" fontAlgn="base" hangingPunct="0">
              <a:spcBef>
                <a:spcPct val="0"/>
              </a:spcBef>
              <a:spcAft>
                <a:spcPct val="0"/>
              </a:spcAft>
              <a:defRPr sz="3700">
                <a:solidFill>
                  <a:schemeClr val="tx1"/>
                </a:solidFill>
                <a:latin typeface="Times New Roman" pitchFamily="18" charset="0"/>
              </a:defRPr>
            </a:lvl7pPr>
            <a:lvl8pPr marL="3481121" indent="-232075" eaLnBrk="0" fontAlgn="base" hangingPunct="0">
              <a:spcBef>
                <a:spcPct val="0"/>
              </a:spcBef>
              <a:spcAft>
                <a:spcPct val="0"/>
              </a:spcAft>
              <a:defRPr sz="3700">
                <a:solidFill>
                  <a:schemeClr val="tx1"/>
                </a:solidFill>
                <a:latin typeface="Times New Roman" pitchFamily="18" charset="0"/>
              </a:defRPr>
            </a:lvl8pPr>
            <a:lvl9pPr marL="3945270" indent="-232075" eaLnBrk="0" fontAlgn="base" hangingPunct="0">
              <a:spcBef>
                <a:spcPct val="0"/>
              </a:spcBef>
              <a:spcAft>
                <a:spcPct val="0"/>
              </a:spcAft>
              <a:defRPr sz="3700">
                <a:solidFill>
                  <a:schemeClr val="tx1"/>
                </a:solidFill>
                <a:latin typeface="Times New Roman" pitchFamily="18" charset="0"/>
              </a:defRPr>
            </a:lvl9pPr>
          </a:lstStyle>
          <a:p>
            <a:fld id="{82715666-E314-40B7-83D8-B00AB0518A27}" type="slidenum">
              <a:rPr lang="en-US" altLang="en-US" sz="1200">
                <a:latin typeface="Arial" pitchFamily="34" charset="0"/>
              </a:rPr>
              <a:pPr/>
              <a:t>15</a:t>
            </a:fld>
            <a:endParaRPr lang="en-US" altLang="en-US" sz="1200">
              <a:latin typeface="Arial" pitchFamily="34" charset="0"/>
            </a:endParaRPr>
          </a:p>
        </p:txBody>
      </p:sp>
    </p:spTree>
    <p:extLst>
      <p:ext uri="{BB962C8B-B14F-4D97-AF65-F5344CB8AC3E}">
        <p14:creationId xmlns:p14="http://schemas.microsoft.com/office/powerpoint/2010/main" val="2780897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go over each of the stages, but what is important to think about is how you can learn the strategies for thinking and acting well enough so that they become</a:t>
            </a:r>
            <a:r>
              <a:rPr lang="en-US" baseline="0" dirty="0" smtClean="0"/>
              <a:t> your initial response.</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16</a:t>
            </a:fld>
            <a:endParaRPr lang="en-US"/>
          </a:p>
        </p:txBody>
      </p:sp>
    </p:spTree>
    <p:extLst>
      <p:ext uri="{BB962C8B-B14F-4D97-AF65-F5344CB8AC3E}">
        <p14:creationId xmlns:p14="http://schemas.microsoft.com/office/powerpoint/2010/main" val="2994688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Preventative procedures are focused on antecedent interventions that build student skills that then prevent undesirable behaviors from occurring</a:t>
            </a:r>
          </a:p>
          <a:p>
            <a:endParaRPr lang="en-US" dirty="0" smtClean="0"/>
          </a:p>
          <a:p>
            <a:r>
              <a:rPr lang="en-US" dirty="0" smtClean="0"/>
              <a:t>Changing class structure and environment can also be an effective preventative procedure</a:t>
            </a:r>
          </a:p>
          <a:p>
            <a:endParaRPr lang="en-US" dirty="0" smtClean="0"/>
          </a:p>
          <a:p>
            <a:r>
              <a:rPr lang="en-US" dirty="0" smtClean="0"/>
              <a:t>A variety of preventative procedures can be combined as an effective intervention.</a:t>
            </a:r>
            <a:endParaRPr lang="en-US" dirty="0"/>
          </a:p>
        </p:txBody>
      </p:sp>
      <p:sp>
        <p:nvSpPr>
          <p:cNvPr id="4" name="Slide Number Placeholder 3"/>
          <p:cNvSpPr>
            <a:spLocks noGrp="1"/>
          </p:cNvSpPr>
          <p:nvPr>
            <p:ph type="sldNum" sz="quarter" idx="10"/>
          </p:nvPr>
        </p:nvSpPr>
        <p:spPr/>
        <p:txBody>
          <a:bodyPr/>
          <a:lstStyle/>
          <a:p>
            <a:pPr>
              <a:defRPr/>
            </a:pPr>
            <a:fld id="{5BE0D2EA-BFD5-4CAC-A934-96D1512E782E}" type="slidenum">
              <a:rPr lang="en-US" smtClean="0"/>
              <a:pPr>
                <a:defRPr/>
              </a:pPr>
              <a:t>17</a:t>
            </a:fld>
            <a:endParaRPr lang="en-US"/>
          </a:p>
        </p:txBody>
      </p:sp>
    </p:spTree>
    <p:extLst>
      <p:ext uri="{BB962C8B-B14F-4D97-AF65-F5344CB8AC3E}">
        <p14:creationId xmlns:p14="http://schemas.microsoft.com/office/powerpoint/2010/main" val="2163616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that as the student’s emotions and behavior become accelerated,</a:t>
            </a:r>
            <a:r>
              <a:rPr lang="en-US" baseline="0" dirty="0" smtClean="0"/>
              <a:t> the student’s ability to think about and process what’s happening decreases.  That means you should not try to talk to them when they are at their peak because they cannot process what you are saying.</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18</a:t>
            </a:fld>
            <a:endParaRPr lang="en-US"/>
          </a:p>
        </p:txBody>
      </p:sp>
    </p:spTree>
    <p:extLst>
      <p:ext uri="{BB962C8B-B14F-4D97-AF65-F5344CB8AC3E}">
        <p14:creationId xmlns:p14="http://schemas.microsoft.com/office/powerpoint/2010/main" val="2386005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dirty="0" smtClean="0"/>
              <a:t>Remember</a:t>
            </a:r>
            <a:r>
              <a:rPr lang="en-US" baseline="0" dirty="0" smtClean="0"/>
              <a:t> that e</a:t>
            </a:r>
            <a:r>
              <a:rPr lang="en-US" dirty="0" smtClean="0"/>
              <a:t>ven</a:t>
            </a:r>
            <a:r>
              <a:rPr lang="en-US" baseline="0" dirty="0" smtClean="0"/>
              <a:t> if everything goes perfectly, you will still have students that escalate.</a:t>
            </a:r>
            <a:endParaRPr lang="en-US" dirty="0" smtClean="0"/>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19</a:t>
            </a:fld>
            <a:endParaRPr lang="en-US"/>
          </a:p>
        </p:txBody>
      </p:sp>
    </p:spTree>
    <p:extLst>
      <p:ext uri="{BB962C8B-B14F-4D97-AF65-F5344CB8AC3E}">
        <p14:creationId xmlns:p14="http://schemas.microsoft.com/office/powerpoint/2010/main" val="1523119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Obviously we would like to have all students in the calm phase all the time in the classroom.  However, that’s not realistic and we need to prepare for</a:t>
            </a:r>
            <a:r>
              <a:rPr lang="en-US" baseline="0" dirty="0" smtClean="0"/>
              <a:t> behavior escalation.  Sometimes even typically well-behaved students may escalate because of emotional disruptions in their life.  Describe other characteristics of students in the calm phase.  What have you observed?</a:t>
            </a:r>
            <a:endParaRPr lang="en-US" dirty="0"/>
          </a:p>
        </p:txBody>
      </p:sp>
      <p:sp>
        <p:nvSpPr>
          <p:cNvPr id="4" name="Slide Number Placeholder 3"/>
          <p:cNvSpPr>
            <a:spLocks noGrp="1"/>
          </p:cNvSpPr>
          <p:nvPr>
            <p:ph type="sldNum" sz="quarter" idx="10"/>
          </p:nvPr>
        </p:nvSpPr>
        <p:spPr/>
        <p:txBody>
          <a:bodyPr/>
          <a:lstStyle/>
          <a:p>
            <a:fld id="{6FF17C91-C891-4EB1-8714-7CBB49C98A7B}" type="slidenum">
              <a:rPr lang="en-US" smtClean="0"/>
              <a:pPr/>
              <a:t>20</a:t>
            </a:fld>
            <a:endParaRPr lang="en-US"/>
          </a:p>
        </p:txBody>
      </p:sp>
    </p:spTree>
    <p:extLst>
      <p:ext uri="{BB962C8B-B14F-4D97-AF65-F5344CB8AC3E}">
        <p14:creationId xmlns:p14="http://schemas.microsoft.com/office/powerpoint/2010/main" val="1409716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18866" indent="-618866"/>
            <a:r>
              <a:rPr lang="en-US" altLang="en-US" dirty="0" smtClean="0"/>
              <a:t>Pro-active Strategies</a:t>
            </a:r>
            <a:r>
              <a:rPr lang="en-US" altLang="en-US" dirty="0"/>
              <a:t>:</a:t>
            </a:r>
          </a:p>
          <a:p>
            <a:pPr marL="256032" indent="-256032">
              <a:buFont typeface="Wingdings" pitchFamily="2" charset="2"/>
              <a:buAutoNum type="arabicPeriod"/>
            </a:pPr>
            <a:r>
              <a:rPr lang="en-US" altLang="en-US" dirty="0" smtClean="0"/>
              <a:t>Providing Classroom Structure</a:t>
            </a:r>
          </a:p>
          <a:p>
            <a:pPr marL="256032" indent="-256032">
              <a:buFont typeface="Wingdings" pitchFamily="2" charset="2"/>
              <a:buAutoNum type="arabicPeriod"/>
            </a:pPr>
            <a:r>
              <a:rPr lang="en-US" altLang="en-US" dirty="0" smtClean="0"/>
              <a:t>Providing Quality Instruction</a:t>
            </a:r>
          </a:p>
          <a:p>
            <a:pPr marL="256032" indent="-256032">
              <a:buFont typeface="Wingdings" pitchFamily="2" charset="2"/>
              <a:buAutoNum type="arabicPeriod"/>
            </a:pPr>
            <a:r>
              <a:rPr lang="en-US" altLang="en-US" dirty="0" smtClean="0"/>
              <a:t>Managing Attention</a:t>
            </a:r>
          </a:p>
          <a:p>
            <a:pPr marL="256032" indent="-256032">
              <a:buFont typeface="Wingdings" pitchFamily="2" charset="2"/>
              <a:buAutoNum type="arabicPeriod"/>
            </a:pPr>
            <a:r>
              <a:rPr lang="en-US" altLang="en-US" dirty="0" smtClean="0"/>
              <a:t>Teaching Behaviors (in the same way you teach academic skills)</a:t>
            </a:r>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21</a:t>
            </a:fld>
            <a:endParaRPr lang="en-US"/>
          </a:p>
        </p:txBody>
      </p:sp>
    </p:spTree>
    <p:extLst>
      <p:ext uri="{BB962C8B-B14F-4D97-AF65-F5344CB8AC3E}">
        <p14:creationId xmlns:p14="http://schemas.microsoft.com/office/powerpoint/2010/main" val="4128935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dirty="0" smtClean="0"/>
              <a:t>Different</a:t>
            </a:r>
            <a:r>
              <a:rPr lang="en-US" baseline="0" dirty="0" smtClean="0"/>
              <a:t> students may have very different triggers.  What are some other triggers you’ve observed?</a:t>
            </a:r>
            <a:endParaRPr lang="en-US" dirty="0" smtClean="0"/>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22</a:t>
            </a:fld>
            <a:endParaRPr lang="en-US"/>
          </a:p>
        </p:txBody>
      </p:sp>
    </p:spTree>
    <p:extLst>
      <p:ext uri="{BB962C8B-B14F-4D97-AF65-F5344CB8AC3E}">
        <p14:creationId xmlns:p14="http://schemas.microsoft.com/office/powerpoint/2010/main" val="2259424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pPr>
            <a:r>
              <a:rPr lang="en-US" altLang="en-US" dirty="0"/>
              <a:t>Cumulative…built up at home or another environment/setting. </a:t>
            </a:r>
          </a:p>
          <a:p>
            <a:pPr>
              <a:lnSpc>
                <a:spcPct val="90000"/>
              </a:lnSpc>
            </a:pPr>
            <a:r>
              <a:rPr lang="en-US" altLang="en-US" dirty="0"/>
              <a:t>Three major areas:</a:t>
            </a:r>
          </a:p>
          <a:p>
            <a:pPr>
              <a:lnSpc>
                <a:spcPct val="90000"/>
              </a:lnSpc>
            </a:pPr>
            <a:endParaRPr lang="en-US" altLang="en-US" dirty="0"/>
          </a:p>
          <a:p>
            <a:pPr>
              <a:lnSpc>
                <a:spcPct val="90000"/>
              </a:lnSpc>
            </a:pPr>
            <a:r>
              <a:rPr lang="en-US" altLang="en-US" dirty="0"/>
              <a:t>1) </a:t>
            </a:r>
            <a:r>
              <a:rPr lang="en-US" altLang="en-US" u="sng" dirty="0"/>
              <a:t>Pre-Correction</a:t>
            </a:r>
            <a:r>
              <a:rPr lang="en-US" altLang="en-US" dirty="0"/>
              <a:t>: anticipating the </a:t>
            </a:r>
            <a:r>
              <a:rPr lang="en-US" altLang="en-US" dirty="0" smtClean="0"/>
              <a:t>problem </a:t>
            </a:r>
            <a:r>
              <a:rPr lang="en-US" altLang="en-US" dirty="0"/>
              <a:t>behavior and intervening beforehand</a:t>
            </a:r>
          </a:p>
          <a:p>
            <a:pPr>
              <a:lnSpc>
                <a:spcPct val="90000"/>
              </a:lnSpc>
            </a:pPr>
            <a:endParaRPr lang="en-US" altLang="en-US" dirty="0"/>
          </a:p>
          <a:p>
            <a:pPr marL="522168" indent="-522168">
              <a:lnSpc>
                <a:spcPct val="90000"/>
              </a:lnSpc>
            </a:pPr>
            <a:r>
              <a:rPr lang="en-US" altLang="en-US" dirty="0"/>
              <a:t>2) </a:t>
            </a:r>
            <a:r>
              <a:rPr lang="en-US" altLang="en-US" u="sng" dirty="0"/>
              <a:t>Formal programs or services</a:t>
            </a:r>
            <a:r>
              <a:rPr lang="en-US" altLang="en-US" dirty="0"/>
              <a:t>: curriculum interventions, counseling, community services, medical assistance</a:t>
            </a:r>
          </a:p>
          <a:p>
            <a:pPr>
              <a:lnSpc>
                <a:spcPct val="90000"/>
              </a:lnSpc>
            </a:pPr>
            <a:endParaRPr lang="en-US" altLang="en-US" dirty="0"/>
          </a:p>
          <a:p>
            <a:pPr>
              <a:lnSpc>
                <a:spcPct val="90000"/>
              </a:lnSpc>
            </a:pPr>
            <a:r>
              <a:rPr lang="en-US" altLang="en-US" dirty="0"/>
              <a:t>3) </a:t>
            </a:r>
            <a:r>
              <a:rPr lang="en-US" altLang="en-US" u="sng" dirty="0"/>
              <a:t>Addressing non-school based triggers:</a:t>
            </a:r>
            <a:r>
              <a:rPr lang="en-US" altLang="en-US" u="none" dirty="0"/>
              <a:t> </a:t>
            </a:r>
            <a:r>
              <a:rPr lang="en-US" altLang="en-US" dirty="0"/>
              <a:t>parent </a:t>
            </a:r>
            <a:r>
              <a:rPr lang="en-US" altLang="en-US" dirty="0" smtClean="0"/>
              <a:t>conferences-partnerships</a:t>
            </a:r>
            <a:r>
              <a:rPr lang="en-US" altLang="en-US" dirty="0"/>
              <a:t>, school </a:t>
            </a:r>
            <a:r>
              <a:rPr lang="en-US" altLang="en-US" dirty="0" smtClean="0"/>
              <a:t>support</a:t>
            </a:r>
            <a:r>
              <a:rPr lang="en-US" altLang="en-US" baseline="0" dirty="0" smtClean="0"/>
              <a:t> </a:t>
            </a:r>
            <a:r>
              <a:rPr lang="en-US" altLang="en-US" dirty="0" smtClean="0"/>
              <a:t>services</a:t>
            </a:r>
            <a:r>
              <a:rPr lang="en-US" altLang="en-US" dirty="0"/>
              <a:t>, wrap-around services</a:t>
            </a:r>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23</a:t>
            </a:fld>
            <a:endParaRPr lang="en-US"/>
          </a:p>
        </p:txBody>
      </p:sp>
    </p:spTree>
    <p:extLst>
      <p:ext uri="{BB962C8B-B14F-4D97-AF65-F5344CB8AC3E}">
        <p14:creationId xmlns:p14="http://schemas.microsoft.com/office/powerpoint/2010/main" val="1102852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itchFamily="34" charset="0"/>
              </a:rPr>
              <a:t>Pre-correction includes</a:t>
            </a:r>
            <a:r>
              <a:rPr lang="en-US" altLang="en-US" baseline="0" dirty="0" smtClean="0">
                <a:latin typeface="Arial" pitchFamily="34" charset="0"/>
              </a:rPr>
              <a:t> teacher behavior such as cuing a student to elicit a specific desired behavior.  This includes teaching the desired behavior and the cue ahead of time.  Eventually the student will learn to recognize when he needs to use a specific behavior, but the teacher providing a cue is an important intermediate step.  Good teachers often provide pre-correction statements in the form of going over what how students need to behave just before a transition time, or just before an assembly, etc.</a:t>
            </a:r>
            <a:endParaRPr lang="en-US" altLang="en-US" dirty="0" smtClean="0">
              <a:latin typeface="Arial" pitchFamily="34" charset="0"/>
            </a:endParaRP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00">
                <a:solidFill>
                  <a:schemeClr val="tx1"/>
                </a:solidFill>
                <a:latin typeface="Times New Roman" pitchFamily="18" charset="0"/>
              </a:defRPr>
            </a:lvl1pPr>
            <a:lvl2pPr marL="754243" indent="-290093">
              <a:defRPr sz="3700">
                <a:solidFill>
                  <a:schemeClr val="tx1"/>
                </a:solidFill>
                <a:latin typeface="Times New Roman" pitchFamily="18" charset="0"/>
              </a:defRPr>
            </a:lvl2pPr>
            <a:lvl3pPr marL="1160374" indent="-232075">
              <a:defRPr sz="3700">
                <a:solidFill>
                  <a:schemeClr val="tx1"/>
                </a:solidFill>
                <a:latin typeface="Times New Roman" pitchFamily="18" charset="0"/>
              </a:defRPr>
            </a:lvl3pPr>
            <a:lvl4pPr marL="1624523" indent="-232075">
              <a:defRPr sz="3700">
                <a:solidFill>
                  <a:schemeClr val="tx1"/>
                </a:solidFill>
                <a:latin typeface="Times New Roman" pitchFamily="18" charset="0"/>
              </a:defRPr>
            </a:lvl4pPr>
            <a:lvl5pPr marL="2088672" indent="-232075">
              <a:defRPr sz="3700">
                <a:solidFill>
                  <a:schemeClr val="tx1"/>
                </a:solidFill>
                <a:latin typeface="Times New Roman" pitchFamily="18" charset="0"/>
              </a:defRPr>
            </a:lvl5pPr>
            <a:lvl6pPr marL="2552822" indent="-232075" eaLnBrk="0" fontAlgn="base" hangingPunct="0">
              <a:spcBef>
                <a:spcPct val="0"/>
              </a:spcBef>
              <a:spcAft>
                <a:spcPct val="0"/>
              </a:spcAft>
              <a:defRPr sz="3700">
                <a:solidFill>
                  <a:schemeClr val="tx1"/>
                </a:solidFill>
                <a:latin typeface="Times New Roman" pitchFamily="18" charset="0"/>
              </a:defRPr>
            </a:lvl6pPr>
            <a:lvl7pPr marL="3016971" indent="-232075" eaLnBrk="0" fontAlgn="base" hangingPunct="0">
              <a:spcBef>
                <a:spcPct val="0"/>
              </a:spcBef>
              <a:spcAft>
                <a:spcPct val="0"/>
              </a:spcAft>
              <a:defRPr sz="3700">
                <a:solidFill>
                  <a:schemeClr val="tx1"/>
                </a:solidFill>
                <a:latin typeface="Times New Roman" pitchFamily="18" charset="0"/>
              </a:defRPr>
            </a:lvl7pPr>
            <a:lvl8pPr marL="3481121" indent="-232075" eaLnBrk="0" fontAlgn="base" hangingPunct="0">
              <a:spcBef>
                <a:spcPct val="0"/>
              </a:spcBef>
              <a:spcAft>
                <a:spcPct val="0"/>
              </a:spcAft>
              <a:defRPr sz="3700">
                <a:solidFill>
                  <a:schemeClr val="tx1"/>
                </a:solidFill>
                <a:latin typeface="Times New Roman" pitchFamily="18" charset="0"/>
              </a:defRPr>
            </a:lvl8pPr>
            <a:lvl9pPr marL="3945270" indent="-232075" eaLnBrk="0" fontAlgn="base" hangingPunct="0">
              <a:spcBef>
                <a:spcPct val="0"/>
              </a:spcBef>
              <a:spcAft>
                <a:spcPct val="0"/>
              </a:spcAft>
              <a:defRPr sz="3700">
                <a:solidFill>
                  <a:schemeClr val="tx1"/>
                </a:solidFill>
                <a:latin typeface="Times New Roman" pitchFamily="18" charset="0"/>
              </a:defRPr>
            </a:lvl9pPr>
          </a:lstStyle>
          <a:p>
            <a:fld id="{05410AF6-2CD2-4579-AA4D-4A0B4A9B0442}" type="slidenum">
              <a:rPr lang="en-US" altLang="en-US" sz="1200">
                <a:latin typeface="Arial" pitchFamily="34" charset="0"/>
              </a:rPr>
              <a:pPr/>
              <a:t>24</a:t>
            </a:fld>
            <a:endParaRPr lang="en-US" altLang="en-US" sz="1200">
              <a:latin typeface="Arial" pitchFamily="34" charset="0"/>
            </a:endParaRPr>
          </a:p>
        </p:txBody>
      </p:sp>
    </p:spTree>
    <p:extLst>
      <p:ext uri="{BB962C8B-B14F-4D97-AF65-F5344CB8AC3E}">
        <p14:creationId xmlns:p14="http://schemas.microsoft.com/office/powerpoint/2010/main" val="2465019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dirty="0" smtClean="0"/>
              <a:t>When students are agitated they will have difficulty processing what a teacher says to them.  This is not the time to teach a behavior.  What other behaviors</a:t>
            </a:r>
            <a:r>
              <a:rPr lang="en-US" baseline="0" dirty="0" smtClean="0"/>
              <a:t> have you seen from students in the Agitation phase?</a:t>
            </a:r>
            <a:endParaRPr lang="en-US" dirty="0" smtClean="0"/>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25</a:t>
            </a:fld>
            <a:endParaRPr lang="en-US"/>
          </a:p>
        </p:txBody>
      </p:sp>
    </p:spTree>
    <p:extLst>
      <p:ext uri="{BB962C8B-B14F-4D97-AF65-F5344CB8AC3E}">
        <p14:creationId xmlns:p14="http://schemas.microsoft.com/office/powerpoint/2010/main" val="3231037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a:t>
            </a:r>
            <a:r>
              <a:rPr lang="en-US" baseline="0" dirty="0" smtClean="0"/>
              <a:t> that you need to plan ahead of time how you will provide these responses, or you may not be able to be empathetic.  It can be easy to respond to agitation in a way that escalates the situation if you don’t plan ahead.</a:t>
            </a:r>
            <a:endParaRPr lang="en-US" dirty="0"/>
          </a:p>
        </p:txBody>
      </p:sp>
      <p:sp>
        <p:nvSpPr>
          <p:cNvPr id="4" name="Slide Number Placeholder 3"/>
          <p:cNvSpPr>
            <a:spLocks noGrp="1"/>
          </p:cNvSpPr>
          <p:nvPr>
            <p:ph type="sldNum" sz="quarter" idx="10"/>
          </p:nvPr>
        </p:nvSpPr>
        <p:spPr/>
        <p:txBody>
          <a:bodyPr/>
          <a:lstStyle/>
          <a:p>
            <a:fld id="{6FF17C91-C891-4EB1-8714-7CBB49C98A7B}" type="slidenum">
              <a:rPr lang="en-US" smtClean="0"/>
              <a:pPr/>
              <a:t>26</a:t>
            </a:fld>
            <a:endParaRPr lang="en-US"/>
          </a:p>
        </p:txBody>
      </p:sp>
    </p:spTree>
    <p:extLst>
      <p:ext uri="{BB962C8B-B14F-4D97-AF65-F5344CB8AC3E}">
        <p14:creationId xmlns:p14="http://schemas.microsoft.com/office/powerpoint/2010/main" val="3043811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important to begin by determining whether the student</a:t>
            </a:r>
            <a:r>
              <a:rPr lang="en-US" baseline="0" dirty="0" smtClean="0"/>
              <a:t> actually has the skills to do what you are expecting.  This applies to both academic and behavioral skills.  If you aren’t sure which it is, assume it’s a “can’t do” situation and teach the skill.  Try to teach the behavior in the same way you would teach an academic skill.  Many teachers assume that the student knows how to do a task or exhibit a behavior, but often that is a false assumption.  Most students will try to cover up not knowing something.  They’d rather others think they are a “bad actor” than think they are stupid.</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27</a:t>
            </a:fld>
            <a:endParaRPr lang="en-US"/>
          </a:p>
        </p:txBody>
      </p:sp>
    </p:spTree>
    <p:extLst>
      <p:ext uri="{BB962C8B-B14F-4D97-AF65-F5344CB8AC3E}">
        <p14:creationId xmlns:p14="http://schemas.microsoft.com/office/powerpoint/2010/main" val="2165606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with a colleague how you have used these teacher behaviors to address provocative behavior.  Do you see that the first two bullets describe what needs to be accomplished before the behavior occurs?</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28</a:t>
            </a:fld>
            <a:endParaRPr lang="en-US"/>
          </a:p>
        </p:txBody>
      </p:sp>
    </p:spTree>
    <p:extLst>
      <p:ext uri="{BB962C8B-B14F-4D97-AF65-F5344CB8AC3E}">
        <p14:creationId xmlns:p14="http://schemas.microsoft.com/office/powerpoint/2010/main" val="29712699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buFont typeface="Wingdings" pitchFamily="2" charset="2"/>
              <a:buNone/>
            </a:pPr>
            <a:r>
              <a:rPr lang="en-US" altLang="en-US" sz="1200" dirty="0" smtClean="0">
                <a:latin typeface="Arial" panose="020B0604020202020204" pitchFamily="34" charset="0"/>
                <a:cs typeface="Arial" panose="020B0604020202020204" pitchFamily="34" charset="0"/>
              </a:rPr>
              <a:t>What to do </a:t>
            </a:r>
            <a:r>
              <a:rPr lang="en-US" altLang="en-US" sz="1200" u="sng" dirty="0" smtClean="0">
                <a:latin typeface="Arial" panose="020B0604020202020204" pitchFamily="34" charset="0"/>
                <a:cs typeface="Arial" panose="020B0604020202020204" pitchFamily="34" charset="0"/>
              </a:rPr>
              <a:t>before </a:t>
            </a:r>
            <a:r>
              <a:rPr lang="en-US" altLang="en-US" sz="1200" dirty="0" smtClean="0">
                <a:latin typeface="Arial" panose="020B0604020202020204" pitchFamily="34" charset="0"/>
                <a:cs typeface="Arial" panose="020B0604020202020204" pitchFamily="34" charset="0"/>
              </a:rPr>
              <a:t>a behavior escalates:</a:t>
            </a:r>
          </a:p>
          <a:p>
            <a:pPr eaLnBrk="1" hangingPunct="1">
              <a:lnSpc>
                <a:spcPct val="90000"/>
              </a:lnSpc>
            </a:pPr>
            <a:r>
              <a:rPr lang="en-US" altLang="en-US" sz="1200" dirty="0" smtClean="0">
                <a:latin typeface="Arial" panose="020B0604020202020204" pitchFamily="34" charset="0"/>
                <a:cs typeface="Arial" panose="020B0604020202020204" pitchFamily="34" charset="0"/>
              </a:rPr>
              <a:t>Achieve eye contact</a:t>
            </a:r>
          </a:p>
          <a:p>
            <a:pPr eaLnBrk="1" hangingPunct="1">
              <a:lnSpc>
                <a:spcPct val="90000"/>
              </a:lnSpc>
            </a:pPr>
            <a:r>
              <a:rPr lang="en-US" altLang="en-US" sz="1200" dirty="0" smtClean="0">
                <a:latin typeface="Arial" panose="020B0604020202020204" pitchFamily="34" charset="0"/>
                <a:cs typeface="Arial" panose="020B0604020202020204" pitchFamily="34" charset="0"/>
              </a:rPr>
              <a:t>Use the student’s name</a:t>
            </a:r>
          </a:p>
          <a:p>
            <a:pPr eaLnBrk="1" hangingPunct="1">
              <a:lnSpc>
                <a:spcPct val="90000"/>
              </a:lnSpc>
            </a:pPr>
            <a:r>
              <a:rPr lang="en-US" altLang="en-US" sz="1200" dirty="0" smtClean="0">
                <a:latin typeface="Arial" panose="020B0604020202020204" pitchFamily="34" charset="0"/>
                <a:cs typeface="Arial" panose="020B0604020202020204" pitchFamily="34" charset="0"/>
              </a:rPr>
              <a:t>Use a non-verbal signal</a:t>
            </a:r>
          </a:p>
          <a:p>
            <a:pPr eaLnBrk="1" hangingPunct="1">
              <a:lnSpc>
                <a:spcPct val="90000"/>
              </a:lnSpc>
            </a:pPr>
            <a:r>
              <a:rPr lang="en-US" altLang="en-US" sz="1200" dirty="0" smtClean="0">
                <a:latin typeface="Arial" panose="020B0604020202020204" pitchFamily="34" charset="0"/>
                <a:cs typeface="Arial" panose="020B0604020202020204" pitchFamily="34" charset="0"/>
              </a:rPr>
              <a:t>Proximity/praise</a:t>
            </a:r>
          </a:p>
          <a:p>
            <a:pPr eaLnBrk="1" hangingPunct="1">
              <a:lnSpc>
                <a:spcPct val="90000"/>
              </a:lnSpc>
            </a:pPr>
            <a:r>
              <a:rPr lang="en-US" altLang="en-US" sz="1200" dirty="0" smtClean="0">
                <a:latin typeface="Arial" panose="020B0604020202020204" pitchFamily="34" charset="0"/>
                <a:cs typeface="Arial" panose="020B0604020202020204" pitchFamily="34" charset="0"/>
              </a:rPr>
              <a:t>Relaxation techniques</a:t>
            </a:r>
          </a:p>
          <a:p>
            <a:pPr eaLnBrk="1" hangingPunct="1">
              <a:lnSpc>
                <a:spcPct val="90000"/>
              </a:lnSpc>
            </a:pPr>
            <a:r>
              <a:rPr lang="en-US" altLang="en-US" sz="1200" dirty="0" smtClean="0">
                <a:latin typeface="Arial" panose="020B0604020202020204" pitchFamily="34" charset="0"/>
                <a:cs typeface="Arial" panose="020B0604020202020204" pitchFamily="34" charset="0"/>
              </a:rPr>
              <a:t>Do the unexpected (break the chain of behaviors).</a:t>
            </a:r>
          </a:p>
          <a:p>
            <a:pPr eaLnBrk="1" hangingPunct="1">
              <a:lnSpc>
                <a:spcPct val="90000"/>
              </a:lnSpc>
            </a:pPr>
            <a:r>
              <a:rPr lang="en-US" altLang="en-US" sz="1200" dirty="0" smtClean="0">
                <a:latin typeface="Arial" panose="020B0604020202020204" pitchFamily="34" charset="0"/>
                <a:cs typeface="Arial" panose="020B0604020202020204" pitchFamily="34" charset="0"/>
              </a:rPr>
              <a:t>Get them to think – give them time to decide.</a:t>
            </a:r>
          </a:p>
          <a:p>
            <a:pPr eaLnBrk="1" hangingPunct="1">
              <a:lnSpc>
                <a:spcPct val="90000"/>
              </a:lnSpc>
            </a:pPr>
            <a:r>
              <a:rPr lang="en-US" altLang="en-US" sz="1200" dirty="0" smtClean="0">
                <a:latin typeface="Arial" panose="020B0604020202020204" pitchFamily="34" charset="0"/>
                <a:cs typeface="Arial" panose="020B0604020202020204" pitchFamily="34" charset="0"/>
              </a:rPr>
              <a:t>Engage in movement activities</a:t>
            </a:r>
          </a:p>
          <a:p>
            <a:pPr eaLnBrk="1" hangingPunct="1">
              <a:lnSpc>
                <a:spcPct val="90000"/>
              </a:lnSpc>
            </a:pPr>
            <a:r>
              <a:rPr lang="en-US" altLang="en-US" sz="1200" dirty="0" smtClean="0">
                <a:latin typeface="Arial" panose="020B0604020202020204" pitchFamily="34" charset="0"/>
                <a:cs typeface="Arial" panose="020B0604020202020204" pitchFamily="34" charset="0"/>
              </a:rPr>
              <a:t>Give more “start” requests instead of “stop” requests</a:t>
            </a:r>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29</a:t>
            </a:fld>
            <a:endParaRPr lang="en-US"/>
          </a:p>
        </p:txBody>
      </p:sp>
    </p:spTree>
    <p:extLst>
      <p:ext uri="{BB962C8B-B14F-4D97-AF65-F5344CB8AC3E}">
        <p14:creationId xmlns:p14="http://schemas.microsoft.com/office/powerpoint/2010/main" val="1961731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Provocative behavior--we feel obligated</a:t>
            </a:r>
            <a:r>
              <a:rPr lang="en-US" baseline="0" dirty="0" smtClean="0"/>
              <a:t> to respond</a:t>
            </a:r>
          </a:p>
          <a:p>
            <a:r>
              <a:rPr lang="en-US" baseline="0" dirty="0" smtClean="0"/>
              <a:t>Sometimes the student gets zeroed in on someone or something and it is very difficult to deflect this</a:t>
            </a:r>
          </a:p>
        </p:txBody>
      </p:sp>
      <p:sp>
        <p:nvSpPr>
          <p:cNvPr id="4" name="Slide Number Placeholder 3"/>
          <p:cNvSpPr>
            <a:spLocks noGrp="1"/>
          </p:cNvSpPr>
          <p:nvPr>
            <p:ph type="sldNum" sz="quarter" idx="10"/>
          </p:nvPr>
        </p:nvSpPr>
        <p:spPr/>
        <p:txBody>
          <a:bodyPr/>
          <a:lstStyle/>
          <a:p>
            <a:fld id="{D062FCD0-97D0-4184-897A-127F3AA3DAA3}" type="slidenum">
              <a:rPr lang="en-US" smtClean="0"/>
              <a:pPr/>
              <a:t>30</a:t>
            </a:fld>
            <a:endParaRPr lang="en-US"/>
          </a:p>
        </p:txBody>
      </p:sp>
    </p:spTree>
    <p:extLst>
      <p:ext uri="{BB962C8B-B14F-4D97-AF65-F5344CB8AC3E}">
        <p14:creationId xmlns:p14="http://schemas.microsoft.com/office/powerpoint/2010/main" val="29725097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Think</a:t>
            </a:r>
            <a:r>
              <a:rPr lang="en-US" baseline="0" dirty="0" smtClean="0"/>
              <a:t> about a time when you have observed these behaviors.  How did you try to deal with these difficult situations?  </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31</a:t>
            </a:fld>
            <a:endParaRPr lang="en-US"/>
          </a:p>
        </p:txBody>
      </p:sp>
    </p:spTree>
    <p:extLst>
      <p:ext uri="{BB962C8B-B14F-4D97-AF65-F5344CB8AC3E}">
        <p14:creationId xmlns:p14="http://schemas.microsoft.com/office/powerpoint/2010/main" val="38697078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altLang="en-US" dirty="0" smtClean="0">
                <a:latin typeface="Times New Roman" pitchFamily="18" charset="0"/>
              </a:rPr>
              <a:t>At this phase, student will try to engage staff; response may escalate behavior.  Escalating prompts are described on the next page.  It</a:t>
            </a:r>
            <a:r>
              <a:rPr lang="en-US" altLang="en-US" baseline="0" dirty="0" smtClean="0">
                <a:latin typeface="Times New Roman" pitchFamily="18" charset="0"/>
              </a:rPr>
              <a:t> is important that as the student becomes more angry or more upset that you become calmer and more detached.  </a:t>
            </a:r>
            <a:endParaRPr lang="en-US" altLang="en-US" dirty="0" smtClean="0">
              <a:latin typeface="Times New Roman" pitchFamily="18" charset="0"/>
            </a:endParaRPr>
          </a:p>
          <a:p>
            <a:r>
              <a:rPr lang="en-US" dirty="0" smtClean="0"/>
              <a:t>Remember</a:t>
            </a:r>
            <a:r>
              <a:rPr lang="en-US" baseline="0" dirty="0" smtClean="0"/>
              <a:t> the student is using this behavior to try to obtain something or escape something.  Try not to take the behavior personally.</a:t>
            </a:r>
            <a:endParaRPr lang="en-US" dirty="0"/>
          </a:p>
        </p:txBody>
      </p:sp>
      <p:sp>
        <p:nvSpPr>
          <p:cNvPr id="4" name="Slide Number Placeholder 3"/>
          <p:cNvSpPr>
            <a:spLocks noGrp="1"/>
          </p:cNvSpPr>
          <p:nvPr>
            <p:ph type="sldNum" sz="quarter" idx="10"/>
          </p:nvPr>
        </p:nvSpPr>
        <p:spPr/>
        <p:txBody>
          <a:bodyPr/>
          <a:lstStyle/>
          <a:p>
            <a:fld id="{6FF17C91-C891-4EB1-8714-7CBB49C98A7B}" type="slidenum">
              <a:rPr lang="en-US" smtClean="0"/>
              <a:pPr/>
              <a:t>33</a:t>
            </a:fld>
            <a:endParaRPr lang="en-US"/>
          </a:p>
        </p:txBody>
      </p:sp>
    </p:spTree>
    <p:extLst>
      <p:ext uri="{BB962C8B-B14F-4D97-AF65-F5344CB8AC3E}">
        <p14:creationId xmlns:p14="http://schemas.microsoft.com/office/powerpoint/2010/main" val="24918844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you think of situations where you or someone else used one of these techniques and it backfired?</a:t>
            </a:r>
            <a:r>
              <a:rPr lang="en-US" baseline="0" dirty="0" smtClean="0"/>
              <a:t>  How do you feel when someone else uses one of these techniques with you?</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34</a:t>
            </a:fld>
            <a:endParaRPr lang="en-US"/>
          </a:p>
        </p:txBody>
      </p:sp>
    </p:spTree>
    <p:extLst>
      <p:ext uri="{BB962C8B-B14F-4D97-AF65-F5344CB8AC3E}">
        <p14:creationId xmlns:p14="http://schemas.microsoft.com/office/powerpoint/2010/main" val="3613555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else have you observed in students who are out of control?  How</a:t>
            </a:r>
            <a:r>
              <a:rPr lang="en-US" baseline="0" dirty="0" smtClean="0"/>
              <a:t> did you feel when you were in these situations?  </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35</a:t>
            </a:fld>
            <a:endParaRPr lang="en-US"/>
          </a:p>
        </p:txBody>
      </p:sp>
    </p:spTree>
    <p:extLst>
      <p:ext uri="{BB962C8B-B14F-4D97-AF65-F5344CB8AC3E}">
        <p14:creationId xmlns:p14="http://schemas.microsoft.com/office/powerpoint/2010/main" val="19330075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Driven by emotion</a:t>
            </a:r>
            <a:r>
              <a:rPr lang="en-US" baseline="0" dirty="0" smtClean="0"/>
              <a:t> </a:t>
            </a:r>
          </a:p>
          <a:p>
            <a:r>
              <a:rPr lang="en-US" baseline="0" dirty="0" smtClean="0"/>
              <a:t>This isn’t a thinking behavior </a:t>
            </a:r>
          </a:p>
          <a:p>
            <a:endParaRPr lang="en-US" baseline="0" dirty="0" smtClean="0"/>
          </a:p>
          <a:p>
            <a:r>
              <a:rPr lang="en-US" baseline="0" dirty="0" smtClean="0"/>
              <a:t>Not all behavior has to be dealt with right now (students have a memory)</a:t>
            </a:r>
            <a:endParaRPr lang="en-US" dirty="0" smtClean="0"/>
          </a:p>
          <a:p>
            <a:pPr eaLnBrk="1" hangingPunct="1">
              <a:buFont typeface="Wingdings" pitchFamily="2" charset="2"/>
              <a:buNone/>
            </a:pPr>
            <a:r>
              <a:rPr lang="en-US" altLang="en-US" dirty="0" smtClean="0"/>
              <a:t>Short-term interventions:</a:t>
            </a:r>
          </a:p>
          <a:p>
            <a:pPr eaLnBrk="1" hangingPunct="1"/>
            <a:r>
              <a:rPr lang="en-US" altLang="en-US" dirty="0" smtClean="0"/>
              <a:t>Isolation or removal of involved student</a:t>
            </a:r>
          </a:p>
          <a:p>
            <a:pPr eaLnBrk="1" hangingPunct="1"/>
            <a:r>
              <a:rPr lang="en-US" altLang="en-US" dirty="0" smtClean="0"/>
              <a:t>Allow time for student to “cool down”</a:t>
            </a:r>
          </a:p>
          <a:p>
            <a:pPr eaLnBrk="1" hangingPunct="1"/>
            <a:r>
              <a:rPr lang="en-US" altLang="en-US" dirty="0" smtClean="0"/>
              <a:t>Removal of other students (room clear needs to be taught to the whole class</a:t>
            </a:r>
            <a:r>
              <a:rPr lang="en-US" altLang="en-US" baseline="0" dirty="0" smtClean="0"/>
              <a:t> ahead of time)</a:t>
            </a:r>
            <a:endParaRPr lang="en-US" altLang="en-US" dirty="0" smtClean="0"/>
          </a:p>
          <a:p>
            <a:pPr eaLnBrk="1" hangingPunct="1"/>
            <a:endParaRPr lang="en-US" altLang="en-US" dirty="0" smtClean="0"/>
          </a:p>
          <a:p>
            <a:pPr eaLnBrk="1" hangingPunct="1"/>
            <a:r>
              <a:rPr lang="en-US" altLang="en-US" dirty="0" smtClean="0"/>
              <a:t>Remind them</a:t>
            </a:r>
            <a:r>
              <a:rPr lang="en-US" altLang="en-US" baseline="0" dirty="0" smtClean="0"/>
              <a:t> that the phases can go back and forth </a:t>
            </a:r>
          </a:p>
          <a:p>
            <a:pPr eaLnBrk="1" hangingPunct="1"/>
            <a:r>
              <a:rPr lang="en-US" altLang="en-US" baseline="0" dirty="0" smtClean="0"/>
              <a:t>Some behaviors have to run their case</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901C45C6-0D30-402E-B84F-EFDF2A469491}" type="slidenum">
              <a:rPr lang="en-US" smtClean="0"/>
              <a:pPr/>
              <a:t>36</a:t>
            </a:fld>
            <a:endParaRPr lang="en-US"/>
          </a:p>
        </p:txBody>
      </p:sp>
    </p:spTree>
    <p:extLst>
      <p:ext uri="{BB962C8B-B14F-4D97-AF65-F5344CB8AC3E}">
        <p14:creationId xmlns:p14="http://schemas.microsoft.com/office/powerpoint/2010/main" val="1861414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these keys with a colleague.  How have you used these ideas?</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37</a:t>
            </a:fld>
            <a:endParaRPr lang="en-US"/>
          </a:p>
        </p:txBody>
      </p:sp>
    </p:spTree>
    <p:extLst>
      <p:ext uri="{BB962C8B-B14F-4D97-AF65-F5344CB8AC3E}">
        <p14:creationId xmlns:p14="http://schemas.microsoft.com/office/powerpoint/2010/main" val="37341685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these responses</a:t>
            </a:r>
            <a:r>
              <a:rPr lang="en-US" baseline="0" dirty="0" smtClean="0"/>
              <a:t> to avoid.  Why do you think they should be avoided?  Think about why these responses might create a worse situation when a student is in the Peak stage.</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38</a:t>
            </a:fld>
            <a:endParaRPr lang="en-US"/>
          </a:p>
        </p:txBody>
      </p:sp>
    </p:spTree>
    <p:extLst>
      <p:ext uri="{BB962C8B-B14F-4D97-AF65-F5344CB8AC3E}">
        <p14:creationId xmlns:p14="http://schemas.microsoft.com/office/powerpoint/2010/main" val="39177539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you think these are recommended behaviors for a student at this point in the escalation cycle?</a:t>
            </a:r>
            <a:r>
              <a:rPr lang="en-US" baseline="0" dirty="0" smtClean="0"/>
              <a:t>  What do you want these behaviors to accomplish?</a:t>
            </a:r>
            <a:r>
              <a:rPr lang="en-US" dirty="0" smtClean="0"/>
              <a:t>  </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39</a:t>
            </a:fld>
            <a:endParaRPr lang="en-US"/>
          </a:p>
        </p:txBody>
      </p:sp>
    </p:spTree>
    <p:extLst>
      <p:ext uri="{BB962C8B-B14F-4D97-AF65-F5344CB8AC3E}">
        <p14:creationId xmlns:p14="http://schemas.microsoft.com/office/powerpoint/2010/main" val="38947781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the student strategies</a:t>
            </a:r>
            <a:r>
              <a:rPr lang="en-US" baseline="0" dirty="0" smtClean="0"/>
              <a:t> to get back into the task—behavioral momentum</a:t>
            </a:r>
          </a:p>
          <a:p>
            <a:r>
              <a:rPr lang="en-US" baseline="0" dirty="0" smtClean="0"/>
              <a:t>Mind kicks back in</a:t>
            </a:r>
            <a:endParaRPr lang="en-US" dirty="0"/>
          </a:p>
        </p:txBody>
      </p:sp>
      <p:sp>
        <p:nvSpPr>
          <p:cNvPr id="4" name="Slide Number Placeholder 3"/>
          <p:cNvSpPr>
            <a:spLocks noGrp="1"/>
          </p:cNvSpPr>
          <p:nvPr>
            <p:ph type="sldNum" sz="quarter" idx="10"/>
          </p:nvPr>
        </p:nvSpPr>
        <p:spPr/>
        <p:txBody>
          <a:bodyPr/>
          <a:lstStyle/>
          <a:p>
            <a:fld id="{6FF17C91-C891-4EB1-8714-7CBB49C98A7B}" type="slidenum">
              <a:rPr lang="en-US" smtClean="0"/>
              <a:pPr/>
              <a:t>40</a:t>
            </a:fld>
            <a:endParaRPr lang="en-US"/>
          </a:p>
        </p:txBody>
      </p:sp>
    </p:spTree>
    <p:extLst>
      <p:ext uri="{BB962C8B-B14F-4D97-AF65-F5344CB8AC3E}">
        <p14:creationId xmlns:p14="http://schemas.microsoft.com/office/powerpoint/2010/main" val="41529550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latin typeface="Times New Roman" pitchFamily="18" charset="0"/>
              </a:rPr>
              <a:t>Provide</a:t>
            </a:r>
            <a:r>
              <a:rPr lang="en-US" altLang="en-US" baseline="0" dirty="0" smtClean="0">
                <a:latin typeface="Times New Roman" pitchFamily="18" charset="0"/>
              </a:rPr>
              <a:t> i</a:t>
            </a:r>
            <a:r>
              <a:rPr lang="en-US" altLang="en-US" dirty="0" smtClean="0">
                <a:latin typeface="Times New Roman" pitchFamily="18" charset="0"/>
              </a:rPr>
              <a:t>ndependent work—even if others are working in small groups.</a:t>
            </a:r>
          </a:p>
          <a:p>
            <a:pPr eaLnBrk="1" hangingPunct="1"/>
            <a:r>
              <a:rPr lang="en-US" altLang="en-US" dirty="0" smtClean="0">
                <a:latin typeface="Times New Roman" pitchFamily="18" charset="0"/>
              </a:rPr>
              <a:t>	</a:t>
            </a:r>
            <a:r>
              <a:rPr lang="en-US" altLang="en-US" dirty="0" smtClean="0">
                <a:latin typeface="Times New Roman" pitchFamily="18" charset="0"/>
              </a:rPr>
              <a:t>If </a:t>
            </a:r>
            <a:r>
              <a:rPr lang="en-US" altLang="en-US" dirty="0" smtClean="0">
                <a:latin typeface="Times New Roman" pitchFamily="18" charset="0"/>
              </a:rPr>
              <a:t>uncooperative, student needs more time to settle or to complete task</a:t>
            </a:r>
          </a:p>
          <a:p>
            <a:pPr eaLnBrk="1" hangingPunct="1"/>
            <a:r>
              <a:rPr lang="en-US" altLang="en-US" dirty="0" smtClean="0">
                <a:latin typeface="Times New Roman" pitchFamily="18" charset="0"/>
              </a:rPr>
              <a:t>	Make sure it is a task that student has mastery of.  Frustration</a:t>
            </a:r>
            <a:r>
              <a:rPr lang="en-US" altLang="en-US" baseline="0" dirty="0" smtClean="0">
                <a:latin typeface="Times New Roman" pitchFamily="18" charset="0"/>
              </a:rPr>
              <a:t> from a task will escalate the behavior again.</a:t>
            </a:r>
            <a:endParaRPr lang="en-US" altLang="en-US" dirty="0" smtClean="0">
              <a:latin typeface="Times New Roman" pitchFamily="18" charset="0"/>
            </a:endParaRPr>
          </a:p>
          <a:p>
            <a:pPr eaLnBrk="1" hangingPunct="1"/>
            <a:r>
              <a:rPr lang="en-US" altLang="en-US" dirty="0" smtClean="0">
                <a:latin typeface="Times New Roman" pitchFamily="18" charset="0"/>
              </a:rPr>
              <a:t>	Set reasonable standards for completion—neatness, time allotted. Do not move to next step until task is completed</a:t>
            </a:r>
          </a:p>
          <a:p>
            <a:pPr eaLnBrk="1" hangingPunct="1"/>
            <a:r>
              <a:rPr lang="en-US" altLang="en-US" dirty="0" smtClean="0">
                <a:latin typeface="Times New Roman" pitchFamily="18" charset="0"/>
              </a:rPr>
              <a:t>After debriefing, determine an appropriate consequence. If tore up room, then must clean up. If upset another student, must do something nice for that student.</a:t>
            </a:r>
          </a:p>
          <a:p>
            <a:pPr eaLnBrk="1" hangingPunct="1"/>
            <a:r>
              <a:rPr lang="en-US" altLang="en-US" dirty="0" smtClean="0">
                <a:latin typeface="Times New Roman" pitchFamily="18" charset="0"/>
              </a:rPr>
              <a:t>Restore environment refers to cleaning up. If area already cleaned up, then needs to be given some “community service” jobs in room.</a:t>
            </a:r>
          </a:p>
          <a:p>
            <a:pPr eaLnBrk="1" hangingPunct="1"/>
            <a:r>
              <a:rPr lang="en-US" altLang="en-US" dirty="0" smtClean="0">
                <a:latin typeface="Times New Roman" pitchFamily="18" charset="0"/>
              </a:rPr>
              <a:t>Do small steps in order to gain gradual compliance.</a:t>
            </a:r>
          </a:p>
          <a:p>
            <a:endParaRPr lang="en-US" dirty="0"/>
          </a:p>
        </p:txBody>
      </p:sp>
      <p:sp>
        <p:nvSpPr>
          <p:cNvPr id="4" name="Slide Number Placeholder 3"/>
          <p:cNvSpPr>
            <a:spLocks noGrp="1"/>
          </p:cNvSpPr>
          <p:nvPr>
            <p:ph type="sldNum" sz="quarter" idx="10"/>
          </p:nvPr>
        </p:nvSpPr>
        <p:spPr/>
        <p:txBody>
          <a:bodyPr/>
          <a:lstStyle/>
          <a:p>
            <a:fld id="{6FF17C91-C891-4EB1-8714-7CBB49C98A7B}" type="slidenum">
              <a:rPr lang="en-US" smtClean="0"/>
              <a:pPr/>
              <a:t>41</a:t>
            </a:fld>
            <a:endParaRPr lang="en-US"/>
          </a:p>
        </p:txBody>
      </p:sp>
    </p:spTree>
    <p:extLst>
      <p:ext uri="{BB962C8B-B14F-4D97-AF65-F5344CB8AC3E}">
        <p14:creationId xmlns:p14="http://schemas.microsoft.com/office/powerpoint/2010/main" val="27111944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smtClean="0">
                <a:latin typeface="Arial" pitchFamily="34" charset="0"/>
              </a:rPr>
              <a:t>Students have a memory…no</a:t>
            </a:r>
            <a:r>
              <a:rPr lang="en-US" altLang="en-US" baseline="0" dirty="0" smtClean="0">
                <a:latin typeface="Arial" pitchFamily="34" charset="0"/>
              </a:rPr>
              <a:t> need to do this in Phase 5 - Peak</a:t>
            </a:r>
            <a:endParaRPr lang="en-US" altLang="en-US" dirty="0" smtClean="0">
              <a:latin typeface="Arial" pitchFamily="34" charset="0"/>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700">
                <a:solidFill>
                  <a:schemeClr val="tx1"/>
                </a:solidFill>
                <a:latin typeface="Times New Roman" pitchFamily="18" charset="0"/>
              </a:defRPr>
            </a:lvl1pPr>
            <a:lvl2pPr marL="754243" indent="-290093">
              <a:defRPr sz="3700">
                <a:solidFill>
                  <a:schemeClr val="tx1"/>
                </a:solidFill>
                <a:latin typeface="Times New Roman" pitchFamily="18" charset="0"/>
              </a:defRPr>
            </a:lvl2pPr>
            <a:lvl3pPr marL="1160374" indent="-232075">
              <a:defRPr sz="3700">
                <a:solidFill>
                  <a:schemeClr val="tx1"/>
                </a:solidFill>
                <a:latin typeface="Times New Roman" pitchFamily="18" charset="0"/>
              </a:defRPr>
            </a:lvl3pPr>
            <a:lvl4pPr marL="1624523" indent="-232075">
              <a:defRPr sz="3700">
                <a:solidFill>
                  <a:schemeClr val="tx1"/>
                </a:solidFill>
                <a:latin typeface="Times New Roman" pitchFamily="18" charset="0"/>
              </a:defRPr>
            </a:lvl4pPr>
            <a:lvl5pPr marL="2088672" indent="-232075">
              <a:defRPr sz="3700">
                <a:solidFill>
                  <a:schemeClr val="tx1"/>
                </a:solidFill>
                <a:latin typeface="Times New Roman" pitchFamily="18" charset="0"/>
              </a:defRPr>
            </a:lvl5pPr>
            <a:lvl6pPr marL="2552822" indent="-232075" eaLnBrk="0" fontAlgn="base" hangingPunct="0">
              <a:spcBef>
                <a:spcPct val="0"/>
              </a:spcBef>
              <a:spcAft>
                <a:spcPct val="0"/>
              </a:spcAft>
              <a:defRPr sz="3700">
                <a:solidFill>
                  <a:schemeClr val="tx1"/>
                </a:solidFill>
                <a:latin typeface="Times New Roman" pitchFamily="18" charset="0"/>
              </a:defRPr>
            </a:lvl6pPr>
            <a:lvl7pPr marL="3016971" indent="-232075" eaLnBrk="0" fontAlgn="base" hangingPunct="0">
              <a:spcBef>
                <a:spcPct val="0"/>
              </a:spcBef>
              <a:spcAft>
                <a:spcPct val="0"/>
              </a:spcAft>
              <a:defRPr sz="3700">
                <a:solidFill>
                  <a:schemeClr val="tx1"/>
                </a:solidFill>
                <a:latin typeface="Times New Roman" pitchFamily="18" charset="0"/>
              </a:defRPr>
            </a:lvl7pPr>
            <a:lvl8pPr marL="3481121" indent="-232075" eaLnBrk="0" fontAlgn="base" hangingPunct="0">
              <a:spcBef>
                <a:spcPct val="0"/>
              </a:spcBef>
              <a:spcAft>
                <a:spcPct val="0"/>
              </a:spcAft>
              <a:defRPr sz="3700">
                <a:solidFill>
                  <a:schemeClr val="tx1"/>
                </a:solidFill>
                <a:latin typeface="Times New Roman" pitchFamily="18" charset="0"/>
              </a:defRPr>
            </a:lvl8pPr>
            <a:lvl9pPr marL="3945270" indent="-232075" eaLnBrk="0" fontAlgn="base" hangingPunct="0">
              <a:spcBef>
                <a:spcPct val="0"/>
              </a:spcBef>
              <a:spcAft>
                <a:spcPct val="0"/>
              </a:spcAft>
              <a:defRPr sz="3700">
                <a:solidFill>
                  <a:schemeClr val="tx1"/>
                </a:solidFill>
                <a:latin typeface="Times New Roman" pitchFamily="18" charset="0"/>
              </a:defRPr>
            </a:lvl9pPr>
          </a:lstStyle>
          <a:p>
            <a:fld id="{58464A2A-228F-4E38-9344-DF96A01AD0A3}" type="slidenum">
              <a:rPr lang="en-US" altLang="en-US" sz="1200">
                <a:latin typeface="Arial" pitchFamily="34" charset="0"/>
              </a:rPr>
              <a:pPr/>
              <a:t>42</a:t>
            </a:fld>
            <a:endParaRPr lang="en-US" altLang="en-US" sz="1200">
              <a:latin typeface="Arial" pitchFamily="34" charset="0"/>
            </a:endParaRPr>
          </a:p>
        </p:txBody>
      </p:sp>
    </p:spTree>
    <p:extLst>
      <p:ext uri="{BB962C8B-B14F-4D97-AF65-F5344CB8AC3E}">
        <p14:creationId xmlns:p14="http://schemas.microsoft.com/office/powerpoint/2010/main" val="40179359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43</a:t>
            </a:fld>
            <a:endParaRPr lang="en-US"/>
          </a:p>
        </p:txBody>
      </p:sp>
    </p:spTree>
    <p:extLst>
      <p:ext uri="{BB962C8B-B14F-4D97-AF65-F5344CB8AC3E}">
        <p14:creationId xmlns:p14="http://schemas.microsoft.com/office/powerpoint/2010/main" val="40269681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Students are still very fragile at this point.  </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44</a:t>
            </a:fld>
            <a:endParaRPr lang="en-US"/>
          </a:p>
        </p:txBody>
      </p:sp>
    </p:spTree>
    <p:extLst>
      <p:ext uri="{BB962C8B-B14F-4D97-AF65-F5344CB8AC3E}">
        <p14:creationId xmlns:p14="http://schemas.microsoft.com/office/powerpoint/2010/main" val="25214460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lnSpc>
                <a:spcPct val="90000"/>
              </a:lnSpc>
            </a:pPr>
            <a:r>
              <a:rPr lang="en-US" altLang="en-US" dirty="0" smtClean="0"/>
              <a:t>Utilize effective consequences.  This is not the same as punishment.</a:t>
            </a:r>
          </a:p>
          <a:p>
            <a:pPr algn="l">
              <a:lnSpc>
                <a:spcPct val="90000"/>
              </a:lnSpc>
            </a:pPr>
            <a:endParaRPr lang="en-US" altLang="en-US" dirty="0"/>
          </a:p>
          <a:p>
            <a:pPr>
              <a:lnSpc>
                <a:spcPct val="90000"/>
              </a:lnSpc>
            </a:pPr>
            <a:r>
              <a:rPr lang="en-US" altLang="en-US" dirty="0"/>
              <a:t>Does the consequence:</a:t>
            </a:r>
          </a:p>
          <a:p>
            <a:pPr marL="384048" indent="-292608">
              <a:lnSpc>
                <a:spcPct val="90000"/>
              </a:lnSpc>
              <a:buFont typeface="+mj-lt"/>
              <a:buAutoNum type="arabicPeriod"/>
            </a:pPr>
            <a:r>
              <a:rPr lang="en-US" altLang="en-US" dirty="0"/>
              <a:t>Model, instruct or teach a more appropriate behavior?</a:t>
            </a:r>
          </a:p>
          <a:p>
            <a:pPr marL="384048" indent="-292608">
              <a:lnSpc>
                <a:spcPct val="90000"/>
              </a:lnSpc>
              <a:buFont typeface="+mj-lt"/>
              <a:buAutoNum type="arabicPeriod"/>
            </a:pPr>
            <a:r>
              <a:rPr lang="en-US" altLang="en-US" dirty="0"/>
              <a:t>Interfere with the flow of the lesson?</a:t>
            </a:r>
          </a:p>
          <a:p>
            <a:pPr marL="384048" indent="-292608">
              <a:lnSpc>
                <a:spcPct val="90000"/>
              </a:lnSpc>
              <a:buFont typeface="+mj-lt"/>
              <a:buAutoNum type="arabicPeriod"/>
            </a:pPr>
            <a:r>
              <a:rPr lang="en-US" altLang="en-US" dirty="0"/>
              <a:t>Give the learner the choice to redirect and receive instruction?</a:t>
            </a:r>
          </a:p>
          <a:p>
            <a:pPr marL="384048" indent="-292608">
              <a:lnSpc>
                <a:spcPct val="90000"/>
              </a:lnSpc>
              <a:buFont typeface="+mj-lt"/>
              <a:buAutoNum type="arabicPeriod"/>
            </a:pPr>
            <a:r>
              <a:rPr lang="en-US" altLang="en-US" dirty="0"/>
              <a:t>Is the consequence effective?</a:t>
            </a:r>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45</a:t>
            </a:fld>
            <a:endParaRPr lang="en-US"/>
          </a:p>
        </p:txBody>
      </p:sp>
    </p:spTree>
    <p:extLst>
      <p:ext uri="{BB962C8B-B14F-4D97-AF65-F5344CB8AC3E}">
        <p14:creationId xmlns:p14="http://schemas.microsoft.com/office/powerpoint/2010/main" val="671450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latin typeface="Calibri" charset="0"/>
              </a:rPr>
              <a:t>The behavior </a:t>
            </a:r>
            <a:r>
              <a:rPr lang="en-US" dirty="0">
                <a:latin typeface="Calibri" charset="0"/>
              </a:rPr>
              <a:t>skills </a:t>
            </a:r>
            <a:r>
              <a:rPr lang="en-US" dirty="0" smtClean="0">
                <a:latin typeface="Calibri" charset="0"/>
              </a:rPr>
              <a:t>identified in item #1 includes </a:t>
            </a:r>
            <a:r>
              <a:rPr lang="en-US" dirty="0">
                <a:latin typeface="Calibri" charset="0"/>
              </a:rPr>
              <a:t>social </a:t>
            </a:r>
            <a:r>
              <a:rPr lang="en-US" dirty="0" smtClean="0">
                <a:latin typeface="Calibri" charset="0"/>
              </a:rPr>
              <a:t>skills.</a:t>
            </a:r>
            <a:endParaRPr lang="en-US" dirty="0">
              <a:latin typeface="Calibri" charset="0"/>
            </a:endParaRPr>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54168" indent="-290065">
              <a:defRPr>
                <a:solidFill>
                  <a:schemeClr val="tx1"/>
                </a:solidFill>
                <a:latin typeface="Calibri" charset="0"/>
                <a:ea typeface="ＭＳ Ｐゴシック" charset="0"/>
              </a:defRPr>
            </a:lvl2pPr>
            <a:lvl3pPr marL="1160258" indent="-232051">
              <a:defRPr>
                <a:solidFill>
                  <a:schemeClr val="tx1"/>
                </a:solidFill>
                <a:latin typeface="Calibri" charset="0"/>
                <a:ea typeface="ＭＳ Ｐゴシック" charset="0"/>
              </a:defRPr>
            </a:lvl3pPr>
            <a:lvl4pPr marL="1624361" indent="-232051">
              <a:defRPr>
                <a:solidFill>
                  <a:schemeClr val="tx1"/>
                </a:solidFill>
                <a:latin typeface="Calibri" charset="0"/>
                <a:ea typeface="ＭＳ Ｐゴシック" charset="0"/>
              </a:defRPr>
            </a:lvl4pPr>
            <a:lvl5pPr marL="2088463" indent="-232051">
              <a:defRPr>
                <a:solidFill>
                  <a:schemeClr val="tx1"/>
                </a:solidFill>
                <a:latin typeface="Calibri" charset="0"/>
                <a:ea typeface="ＭＳ Ｐゴシック" charset="0"/>
              </a:defRPr>
            </a:lvl5pPr>
            <a:lvl6pPr marL="2552566" indent="-232051" fontAlgn="base">
              <a:spcBef>
                <a:spcPct val="0"/>
              </a:spcBef>
              <a:spcAft>
                <a:spcPct val="0"/>
              </a:spcAft>
              <a:defRPr>
                <a:solidFill>
                  <a:schemeClr val="tx1"/>
                </a:solidFill>
                <a:latin typeface="Calibri" charset="0"/>
                <a:ea typeface="ＭＳ Ｐゴシック" charset="0"/>
              </a:defRPr>
            </a:lvl6pPr>
            <a:lvl7pPr marL="3016670" indent="-232051" fontAlgn="base">
              <a:spcBef>
                <a:spcPct val="0"/>
              </a:spcBef>
              <a:spcAft>
                <a:spcPct val="0"/>
              </a:spcAft>
              <a:defRPr>
                <a:solidFill>
                  <a:schemeClr val="tx1"/>
                </a:solidFill>
                <a:latin typeface="Calibri" charset="0"/>
                <a:ea typeface="ＭＳ Ｐゴシック" charset="0"/>
              </a:defRPr>
            </a:lvl7pPr>
            <a:lvl8pPr marL="3480773" indent="-232051" fontAlgn="base">
              <a:spcBef>
                <a:spcPct val="0"/>
              </a:spcBef>
              <a:spcAft>
                <a:spcPct val="0"/>
              </a:spcAft>
              <a:defRPr>
                <a:solidFill>
                  <a:schemeClr val="tx1"/>
                </a:solidFill>
                <a:latin typeface="Calibri" charset="0"/>
                <a:ea typeface="ＭＳ Ｐゴシック" charset="0"/>
              </a:defRPr>
            </a:lvl8pPr>
            <a:lvl9pPr marL="3944874" indent="-232051" fontAlgn="base">
              <a:spcBef>
                <a:spcPct val="0"/>
              </a:spcBef>
              <a:spcAft>
                <a:spcPct val="0"/>
              </a:spcAft>
              <a:defRPr>
                <a:solidFill>
                  <a:schemeClr val="tx1"/>
                </a:solidFill>
                <a:latin typeface="Calibri" charset="0"/>
                <a:ea typeface="ＭＳ Ｐゴシック" charset="0"/>
              </a:defRPr>
            </a:lvl9pPr>
          </a:lstStyle>
          <a:p>
            <a:fld id="{61284007-7EE2-DC44-B387-5E22FD16355F}" type="slidenum">
              <a:rPr lang="en-US"/>
              <a:pPr/>
              <a:t>46</a:t>
            </a:fld>
            <a:endParaRPr lang="en-US"/>
          </a:p>
        </p:txBody>
      </p:sp>
    </p:spTree>
    <p:extLst>
      <p:ext uri="{BB962C8B-B14F-4D97-AF65-F5344CB8AC3E}">
        <p14:creationId xmlns:p14="http://schemas.microsoft.com/office/powerpoint/2010/main" val="27125385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handout for the activity on the next slide.</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47</a:t>
            </a:fld>
            <a:endParaRPr lang="en-US"/>
          </a:p>
        </p:txBody>
      </p:sp>
    </p:spTree>
    <p:extLst>
      <p:ext uri="{BB962C8B-B14F-4D97-AF65-F5344CB8AC3E}">
        <p14:creationId xmlns:p14="http://schemas.microsoft.com/office/powerpoint/2010/main" val="20526332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completing this activity, use</a:t>
            </a:r>
            <a:r>
              <a:rPr lang="en-US" baseline="0" dirty="0" smtClean="0"/>
              <a:t> the escalation cycle worksheet you created.  How did it work?  What do you need to improve?</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48</a:t>
            </a:fld>
            <a:endParaRPr lang="en-US"/>
          </a:p>
        </p:txBody>
      </p:sp>
    </p:spTree>
    <p:extLst>
      <p:ext uri="{BB962C8B-B14F-4D97-AF65-F5344CB8AC3E}">
        <p14:creationId xmlns:p14="http://schemas.microsoft.com/office/powerpoint/2010/main" val="42429915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planning de-escalation strategies</a:t>
            </a:r>
            <a:r>
              <a:rPr lang="en-US" baseline="0" dirty="0" smtClean="0"/>
              <a:t> on a student by student basis is not enough.  Systemic school-wide strategies and supports need to be in place for effective prevention of problem behaviors.</a:t>
            </a:r>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49</a:t>
            </a:fld>
            <a:endParaRPr lang="en-US"/>
          </a:p>
        </p:txBody>
      </p:sp>
    </p:spTree>
    <p:extLst>
      <p:ext uri="{BB962C8B-B14F-4D97-AF65-F5344CB8AC3E}">
        <p14:creationId xmlns:p14="http://schemas.microsoft.com/office/powerpoint/2010/main" val="11706174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Think about the what</a:t>
            </a:r>
            <a:r>
              <a:rPr lang="en-US" baseline="0" dirty="0" smtClean="0"/>
              <a:t> you have learned from this De-escalation PowerPoint, then answer the questions on this slide.  Write down your answers to the questions and make a plan to follow-up on obtaining more information or support and on checking to see if you really accomplished stopping and starting certain behaviors.</a:t>
            </a:r>
            <a:endParaRPr lang="en-US" dirty="0" smtClean="0"/>
          </a:p>
          <a:p>
            <a:endParaRPr lang="en-US" dirty="0"/>
          </a:p>
        </p:txBody>
      </p:sp>
      <p:sp>
        <p:nvSpPr>
          <p:cNvPr id="4" name="Slide Number Placeholder 3"/>
          <p:cNvSpPr>
            <a:spLocks noGrp="1"/>
          </p:cNvSpPr>
          <p:nvPr>
            <p:ph type="sldNum" sz="quarter" idx="10"/>
          </p:nvPr>
        </p:nvSpPr>
        <p:spPr/>
        <p:txBody>
          <a:bodyPr/>
          <a:lstStyle/>
          <a:p>
            <a:fld id="{D062FCD0-97D0-4184-897A-127F3AA3DAA3}" type="slidenum">
              <a:rPr lang="en-US" smtClean="0"/>
              <a:pPr/>
              <a:t>50</a:t>
            </a:fld>
            <a:endParaRPr lang="en-US"/>
          </a:p>
        </p:txBody>
      </p:sp>
    </p:spTree>
    <p:extLst>
      <p:ext uri="{BB962C8B-B14F-4D97-AF65-F5344CB8AC3E}">
        <p14:creationId xmlns:p14="http://schemas.microsoft.com/office/powerpoint/2010/main" val="24496663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C9332C-FBA3-E640-A23C-7C8C6EE73F2D}" type="slidenum">
              <a:rPr lang="en-US" smtClean="0"/>
              <a:pPr/>
              <a:t>52</a:t>
            </a:fld>
            <a:endParaRPr lang="en-US"/>
          </a:p>
        </p:txBody>
      </p:sp>
    </p:spTree>
    <p:extLst>
      <p:ext uri="{BB962C8B-B14F-4D97-AF65-F5344CB8AC3E}">
        <p14:creationId xmlns:p14="http://schemas.microsoft.com/office/powerpoint/2010/main" val="2769802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199741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4117777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175414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2708619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3854353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796697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2273179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19694636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3653110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862900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Tree>
    <p:extLst>
      <p:ext uri="{BB962C8B-B14F-4D97-AF65-F5344CB8AC3E}">
        <p14:creationId xmlns:p14="http://schemas.microsoft.com/office/powerpoint/2010/main" val="3204499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p:nvPicPr>
        <p:blipFill>
          <a:blip r:embed="rId13" cstate="screen">
            <a:clrChange>
              <a:clrFrom>
                <a:srgbClr val="FFFFFD"/>
              </a:clrFrom>
              <a:clrTo>
                <a:srgbClr val="FFFFFD">
                  <a:alpha val="0"/>
                </a:srgbClr>
              </a:clrTo>
            </a:clrChange>
            <a:extLst>
              <a:ext uri="{28A0092B-C50C-407E-A947-70E740481C1C}">
                <a14:useLocalDpi xmlns:a14="http://schemas.microsoft.com/office/drawing/2010/main"/>
              </a:ext>
            </a:extLst>
          </a:blip>
          <a:stretch>
            <a:fillRect/>
          </a:stretch>
        </p:blipFill>
        <p:spPr>
          <a:xfrm>
            <a:off x="76200" y="6172200"/>
            <a:ext cx="1981200" cy="648827"/>
          </a:xfrm>
          <a:prstGeom prst="rect">
            <a:avLst/>
          </a:prstGeom>
          <a:noFill/>
          <a:ln>
            <a:noFill/>
          </a:ln>
        </p:spPr>
      </p:pic>
      <p:cxnSp>
        <p:nvCxnSpPr>
          <p:cNvPr id="9" name="Straight Connector 8"/>
          <p:cNvCxnSpPr/>
          <p:nvPr/>
        </p:nvCxnSpPr>
        <p:spPr>
          <a:xfrm>
            <a:off x="457200" y="228600"/>
            <a:ext cx="8229600" cy="0"/>
          </a:xfrm>
          <a:prstGeom prst="line">
            <a:avLst/>
          </a:prstGeom>
          <a:ln w="28575">
            <a:solidFill>
              <a:srgbClr val="554E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133600" y="6400800"/>
            <a:ext cx="6553200" cy="0"/>
          </a:xfrm>
          <a:prstGeom prst="line">
            <a:avLst/>
          </a:prstGeom>
          <a:ln w="9525">
            <a:solidFill>
              <a:srgbClr val="554E5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09097" y="6381690"/>
            <a:ext cx="3338671" cy="400110"/>
          </a:xfrm>
          <a:prstGeom prst="rect">
            <a:avLst/>
          </a:prstGeom>
          <a:noFill/>
        </p:spPr>
        <p:txBody>
          <a:bodyPr wrap="none" rtlCol="0">
            <a:spAutoFit/>
          </a:bodyPr>
          <a:lstStyle/>
          <a:p>
            <a:r>
              <a:rPr lang="en-US" sz="2000" spc="600" dirty="0" smtClean="0">
                <a:solidFill>
                  <a:srgbClr val="554E50"/>
                </a:solidFill>
              </a:rPr>
              <a:t>www.ksdetasn.org</a:t>
            </a:r>
            <a:endParaRPr lang="en-US" sz="2000" spc="600" dirty="0">
              <a:solidFill>
                <a:srgbClr val="554E50"/>
              </a:solidFill>
            </a:endParaRPr>
          </a:p>
        </p:txBody>
      </p:sp>
    </p:spTree>
    <p:extLst>
      <p:ext uri="{BB962C8B-B14F-4D97-AF65-F5344CB8AC3E}">
        <p14:creationId xmlns:p14="http://schemas.microsoft.com/office/powerpoint/2010/main" val="716918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ket.org/education/video/ksenb/ksenb_000225.ht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ket.org/education/video/ksenb/ksenb_000222.htm"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hyperlink" Target="http://www.mslbd.org" TargetMode="External"/><Relationship Id="rId7" Type="http://schemas.openxmlformats.org/officeDocument/2006/relationships/hyperlink" Target="http://k12engagement.unl.edu/" TargetMode="External"/><Relationship Id="rId2" Type="http://schemas.openxmlformats.org/officeDocument/2006/relationships/hyperlink" Target="http://iris.peabody.vanderbilt.edu/module/bi1/" TargetMode="External"/><Relationship Id="rId1" Type="http://schemas.openxmlformats.org/officeDocument/2006/relationships/slideLayout" Target="../slideLayouts/slideLayout2.xml"/><Relationship Id="rId6" Type="http://schemas.openxmlformats.org/officeDocument/2006/relationships/hyperlink" Target="http://www.ksdetasn.org" TargetMode="External"/><Relationship Id="rId5" Type="http://schemas.openxmlformats.org/officeDocument/2006/relationships/hyperlink" Target="http://www.behaviorassociates.org/" TargetMode="External"/><Relationship Id="rId4" Type="http://schemas.openxmlformats.org/officeDocument/2006/relationships/hyperlink" Target="http://www.apbs.org"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mailto:ljurgensen@ksde.org"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hyperlink" Target="http://www.ksdetasn.org" TargetMode="External"/><Relationship Id="rId4" Type="http://schemas.openxmlformats.org/officeDocument/2006/relationships/hyperlink" Target="mailto:jehler@ksd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143000"/>
            <a:ext cx="7772400" cy="1470025"/>
          </a:xfrm>
        </p:spPr>
        <p:txBody>
          <a:bodyPr>
            <a:normAutofit/>
          </a:bodyPr>
          <a:lstStyle/>
          <a:p>
            <a:pPr algn="r"/>
            <a:r>
              <a:rPr lang="en-US" dirty="0" smtClean="0">
                <a:solidFill>
                  <a:srgbClr val="0000FF"/>
                </a:solidFill>
                <a:latin typeface="Calibri" panose="020F0502020204030204" pitchFamily="34" charset="0"/>
              </a:rPr>
              <a:t>De-escalation Techniques</a:t>
            </a:r>
            <a:endParaRPr lang="en-US" dirty="0">
              <a:solidFill>
                <a:srgbClr val="0000FF"/>
              </a:solidFill>
              <a:latin typeface="Calibri" panose="020F0502020204030204" pitchFamily="34" charset="0"/>
            </a:endParaRPr>
          </a:p>
        </p:txBody>
      </p:sp>
      <p:sp>
        <p:nvSpPr>
          <p:cNvPr id="3" name="Subtitle 2"/>
          <p:cNvSpPr>
            <a:spLocks noGrp="1"/>
          </p:cNvSpPr>
          <p:nvPr>
            <p:ph type="subTitle" idx="1"/>
          </p:nvPr>
        </p:nvSpPr>
        <p:spPr>
          <a:xfrm>
            <a:off x="1524000" y="3276600"/>
            <a:ext cx="6858000" cy="1752600"/>
          </a:xfrm>
        </p:spPr>
        <p:txBody>
          <a:bodyPr/>
          <a:lstStyle/>
          <a:p>
            <a:pPr algn="r"/>
            <a:r>
              <a:rPr lang="en-US" i="1" dirty="0" smtClean="0">
                <a:solidFill>
                  <a:schemeClr val="tx2">
                    <a:lumMod val="60000"/>
                    <a:lumOff val="40000"/>
                  </a:schemeClr>
                </a:solidFill>
              </a:rPr>
              <a:t>Strategies for preventing the escalation of behavior in the school setting</a:t>
            </a:r>
            <a:endParaRPr lang="en-US" i="1" dirty="0">
              <a:solidFill>
                <a:schemeClr val="tx2">
                  <a:lumMod val="60000"/>
                  <a:lumOff val="40000"/>
                </a:schemeClr>
              </a:solidFill>
            </a:endParaRPr>
          </a:p>
        </p:txBody>
      </p:sp>
    </p:spTree>
    <p:extLst>
      <p:ext uri="{BB962C8B-B14F-4D97-AF65-F5344CB8AC3E}">
        <p14:creationId xmlns:p14="http://schemas.microsoft.com/office/powerpoint/2010/main" val="35824261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7218" y="1436805"/>
            <a:ext cx="6116782" cy="4582995"/>
          </a:xfrm>
        </p:spPr>
        <p:txBody>
          <a:bodyPr>
            <a:normAutofit fontScale="77500" lnSpcReduction="20000"/>
          </a:bodyPr>
          <a:lstStyle/>
          <a:p>
            <a:pPr>
              <a:lnSpc>
                <a:spcPct val="150000"/>
              </a:lnSpc>
              <a:buClr>
                <a:srgbClr val="0070C0"/>
              </a:buClr>
              <a:buFont typeface="Wingdings" panose="05000000000000000000" pitchFamily="2" charset="2"/>
              <a:buChar char="Ø"/>
            </a:pPr>
            <a:r>
              <a:rPr lang="en-US" b="1" dirty="0" smtClean="0"/>
              <a:t>Dr. Geoff Colvin</a:t>
            </a:r>
            <a:r>
              <a:rPr lang="en-US" dirty="0" smtClean="0"/>
              <a:t>, Behavior Associates</a:t>
            </a:r>
          </a:p>
          <a:p>
            <a:pPr marL="0" indent="0">
              <a:lnSpc>
                <a:spcPct val="150000"/>
              </a:lnSpc>
              <a:buClr>
                <a:srgbClr val="0070C0"/>
              </a:buClr>
              <a:buNone/>
            </a:pPr>
            <a:endParaRPr lang="en-US" sz="3600" dirty="0" smtClean="0"/>
          </a:p>
          <a:p>
            <a:pPr>
              <a:lnSpc>
                <a:spcPct val="150000"/>
              </a:lnSpc>
              <a:buClr>
                <a:srgbClr val="0070C0"/>
              </a:buClr>
              <a:buFont typeface="Wingdings" panose="05000000000000000000" pitchFamily="2" charset="2"/>
              <a:buChar char="Ø"/>
            </a:pPr>
            <a:r>
              <a:rPr lang="en-US" b="1" dirty="0" smtClean="0"/>
              <a:t>Dr. George Sugai</a:t>
            </a:r>
            <a:r>
              <a:rPr lang="en-US" dirty="0" smtClean="0"/>
              <a:t>, University of Connecticut</a:t>
            </a:r>
          </a:p>
          <a:p>
            <a:pPr marL="0" indent="0">
              <a:lnSpc>
                <a:spcPct val="150000"/>
              </a:lnSpc>
              <a:buClr>
                <a:srgbClr val="0070C0"/>
              </a:buClr>
              <a:buNone/>
            </a:pPr>
            <a:endParaRPr lang="en-US" sz="2600" dirty="0" smtClean="0"/>
          </a:p>
          <a:p>
            <a:pPr>
              <a:lnSpc>
                <a:spcPct val="150000"/>
              </a:lnSpc>
              <a:buClr>
                <a:srgbClr val="0070C0"/>
              </a:buClr>
              <a:buFont typeface="Wingdings" panose="05000000000000000000" pitchFamily="2" charset="2"/>
              <a:buChar char="Ø"/>
            </a:pPr>
            <a:r>
              <a:rPr lang="en-US" b="1" dirty="0" smtClean="0"/>
              <a:t>Dr. Kathleen Lane</a:t>
            </a:r>
            <a:r>
              <a:rPr lang="en-US" dirty="0" smtClean="0"/>
              <a:t>, University of Kansas</a:t>
            </a:r>
          </a:p>
          <a:p>
            <a:pPr marL="0" indent="0">
              <a:lnSpc>
                <a:spcPct val="150000"/>
              </a:lnSpc>
              <a:buClr>
                <a:srgbClr val="0070C0"/>
              </a:buClr>
              <a:buNone/>
            </a:pPr>
            <a:endParaRPr lang="en-US" dirty="0" smtClean="0"/>
          </a:p>
          <a:p>
            <a:pPr>
              <a:lnSpc>
                <a:spcPct val="150000"/>
              </a:lnSpc>
              <a:buClr>
                <a:srgbClr val="0070C0"/>
              </a:buClr>
              <a:buFont typeface="Wingdings" panose="05000000000000000000" pitchFamily="2" charset="2"/>
              <a:buChar char="Ø"/>
            </a:pPr>
            <a:r>
              <a:rPr lang="en-US" b="1" dirty="0" smtClean="0"/>
              <a:t>Dr. Terry Scott</a:t>
            </a:r>
            <a:r>
              <a:rPr lang="en-US" dirty="0" smtClean="0"/>
              <a:t>, University of Louisville</a:t>
            </a:r>
          </a:p>
          <a:p>
            <a:pPr marL="0" indent="0">
              <a:lnSpc>
                <a:spcPct val="150000"/>
              </a:lnSpc>
              <a:buClr>
                <a:srgbClr val="0070C0"/>
              </a:buClr>
              <a:buNone/>
            </a:pPr>
            <a:endParaRPr lang="en-US" dirty="0" smtClean="0"/>
          </a:p>
        </p:txBody>
      </p:sp>
      <p:sp>
        <p:nvSpPr>
          <p:cNvPr id="2" name="Title 1"/>
          <p:cNvSpPr>
            <a:spLocks noGrp="1"/>
          </p:cNvSpPr>
          <p:nvPr>
            <p:ph type="title"/>
          </p:nvPr>
        </p:nvSpPr>
        <p:spPr>
          <a:xfrm>
            <a:off x="381000" y="77518"/>
            <a:ext cx="8229600" cy="1143000"/>
          </a:xfrm>
        </p:spPr>
        <p:txBody>
          <a:bodyPr>
            <a:normAutofit fontScale="90000"/>
          </a:bodyPr>
          <a:lstStyle/>
          <a:p>
            <a:r>
              <a:rPr lang="en-US" dirty="0" smtClean="0"/>
              <a:t>Acknowledgements</a:t>
            </a:r>
            <a:br>
              <a:rPr lang="en-US" dirty="0" smtClean="0"/>
            </a:br>
            <a:r>
              <a:rPr lang="en-US" sz="2778" dirty="0" smtClean="0"/>
              <a:t>Training Material Based on the Work of:</a:t>
            </a:r>
            <a:endParaRPr lang="en-US" sz="2778" dirty="0"/>
          </a:p>
        </p:txBody>
      </p:sp>
      <p:pic>
        <p:nvPicPr>
          <p:cNvPr id="5" name="Picture 4"/>
          <p:cNvPicPr>
            <a:picLocks noChangeAspect="1"/>
          </p:cNvPicPr>
          <p:nvPr/>
        </p:nvPicPr>
        <p:blipFill>
          <a:blip r:embed="rId3"/>
          <a:stretch>
            <a:fillRect/>
          </a:stretch>
        </p:blipFill>
        <p:spPr>
          <a:xfrm>
            <a:off x="1902666" y="2555162"/>
            <a:ext cx="1109472" cy="1192645"/>
          </a:xfrm>
          <a:prstGeom prst="rect">
            <a:avLst/>
          </a:prstGeom>
        </p:spPr>
      </p:pic>
      <p:pic>
        <p:nvPicPr>
          <p:cNvPr id="6" name="Picture 5"/>
          <p:cNvPicPr>
            <a:picLocks noChangeAspect="1"/>
          </p:cNvPicPr>
          <p:nvPr/>
        </p:nvPicPr>
        <p:blipFill>
          <a:blip r:embed="rId4"/>
          <a:stretch>
            <a:fillRect/>
          </a:stretch>
        </p:blipFill>
        <p:spPr>
          <a:xfrm>
            <a:off x="1902666" y="1132762"/>
            <a:ext cx="1109472" cy="1422400"/>
          </a:xfrm>
          <a:prstGeom prst="rect">
            <a:avLst/>
          </a:prstGeom>
        </p:spPr>
      </p:pic>
      <p:pic>
        <p:nvPicPr>
          <p:cNvPr id="8" name="Picture 7"/>
          <p:cNvPicPr>
            <a:picLocks noChangeAspect="1"/>
          </p:cNvPicPr>
          <p:nvPr/>
        </p:nvPicPr>
        <p:blipFill>
          <a:blip r:embed="rId5"/>
          <a:stretch>
            <a:fillRect/>
          </a:stretch>
        </p:blipFill>
        <p:spPr>
          <a:xfrm>
            <a:off x="1902666" y="4978400"/>
            <a:ext cx="1109472" cy="1386840"/>
          </a:xfrm>
          <a:prstGeom prst="rect">
            <a:avLst/>
          </a:prstGeom>
        </p:spPr>
      </p:pic>
      <p:pic>
        <p:nvPicPr>
          <p:cNvPr id="4" name="Picture 3"/>
          <p:cNvPicPr>
            <a:picLocks noChangeAspect="1"/>
          </p:cNvPicPr>
          <p:nvPr/>
        </p:nvPicPr>
        <p:blipFill>
          <a:blip r:embed="rId6"/>
          <a:stretch>
            <a:fillRect/>
          </a:stretch>
        </p:blipFill>
        <p:spPr>
          <a:xfrm>
            <a:off x="1902666" y="3695313"/>
            <a:ext cx="1109472" cy="1310640"/>
          </a:xfrm>
          <a:prstGeom prst="rect">
            <a:avLst/>
          </a:prstGeom>
        </p:spPr>
      </p:pic>
    </p:spTree>
    <p:extLst>
      <p:ext uri="{BB962C8B-B14F-4D97-AF65-F5344CB8AC3E}">
        <p14:creationId xmlns:p14="http://schemas.microsoft.com/office/powerpoint/2010/main" val="30192009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9144000" cy="1219200"/>
          </a:xfrm>
        </p:spPr>
        <p:style>
          <a:lnRef idx="1">
            <a:schemeClr val="accent6"/>
          </a:lnRef>
          <a:fillRef idx="3">
            <a:schemeClr val="accent6"/>
          </a:fillRef>
          <a:effectRef idx="2">
            <a:schemeClr val="accent6"/>
          </a:effectRef>
          <a:fontRef idx="minor">
            <a:schemeClr val="lt1"/>
          </a:fontRef>
        </p:style>
        <p:txBody>
          <a:bodyPr>
            <a:noAutofit/>
          </a:bodyPr>
          <a:lstStyle/>
          <a:p>
            <a:pPr eaLnBrk="1" hangingPunct="1"/>
            <a:r>
              <a:rPr lang="en-US" altLang="en-US" sz="6600" dirty="0" smtClean="0"/>
              <a:t>OUTCOMES</a:t>
            </a:r>
          </a:p>
        </p:txBody>
      </p:sp>
      <p:sp>
        <p:nvSpPr>
          <p:cNvPr id="2" name="Content Placeholder 1"/>
          <p:cNvSpPr>
            <a:spLocks noGrp="1"/>
          </p:cNvSpPr>
          <p:nvPr>
            <p:ph idx="1"/>
          </p:nvPr>
        </p:nvSpPr>
        <p:spPr>
          <a:xfrm>
            <a:off x="76200" y="1295400"/>
            <a:ext cx="8991600" cy="5105400"/>
          </a:xfrm>
        </p:spPr>
        <p:txBody>
          <a:bodyPr>
            <a:noAutofit/>
          </a:bodyPr>
          <a:lstStyle/>
          <a:p>
            <a:pPr>
              <a:lnSpc>
                <a:spcPct val="170000"/>
              </a:lnSpc>
              <a:buClr>
                <a:schemeClr val="accent6">
                  <a:lumMod val="75000"/>
                </a:schemeClr>
              </a:buClr>
              <a:buSzPct val="91000"/>
              <a:buFont typeface="Wingdings" panose="05000000000000000000" pitchFamily="2" charset="2"/>
              <a:buChar char="ü"/>
            </a:pPr>
            <a:r>
              <a:rPr lang="en-US" altLang="en-US" sz="2400" b="1" dirty="0"/>
              <a:t>Understand why it is important to be able to effectively manage disruptive and noncompliant behaviors</a:t>
            </a:r>
          </a:p>
          <a:p>
            <a:pPr>
              <a:lnSpc>
                <a:spcPct val="170000"/>
              </a:lnSpc>
              <a:buClr>
                <a:schemeClr val="accent6">
                  <a:lumMod val="75000"/>
                </a:schemeClr>
              </a:buClr>
              <a:buSzPct val="91000"/>
              <a:buFont typeface="Wingdings" panose="05000000000000000000" pitchFamily="2" charset="2"/>
              <a:buChar char="ü"/>
            </a:pPr>
            <a:r>
              <a:rPr lang="en-US" altLang="en-US" sz="2400" b="1" dirty="0"/>
              <a:t>Understand problem behaviors occur within the acting-out cycle</a:t>
            </a:r>
          </a:p>
          <a:p>
            <a:pPr>
              <a:lnSpc>
                <a:spcPct val="170000"/>
              </a:lnSpc>
              <a:buClr>
                <a:schemeClr val="accent6">
                  <a:lumMod val="75000"/>
                </a:schemeClr>
              </a:buClr>
              <a:buSzPct val="91000"/>
              <a:buFont typeface="Wingdings" panose="05000000000000000000" pitchFamily="2" charset="2"/>
              <a:buChar char="ü"/>
            </a:pPr>
            <a:r>
              <a:rPr lang="en-US" altLang="en-US" sz="2400" b="1" dirty="0"/>
              <a:t>Identify proactive, preventative strategies that may decrease the occurrence of escalating behavior</a:t>
            </a:r>
          </a:p>
          <a:p>
            <a:pPr>
              <a:lnSpc>
                <a:spcPct val="170000"/>
              </a:lnSpc>
              <a:buClr>
                <a:schemeClr val="accent6">
                  <a:lumMod val="75000"/>
                </a:schemeClr>
              </a:buClr>
              <a:buSzPct val="91000"/>
              <a:buFont typeface="Wingdings" panose="05000000000000000000" pitchFamily="2" charset="2"/>
              <a:buChar char="ü"/>
            </a:pPr>
            <a:r>
              <a:rPr lang="en-US" altLang="en-US" sz="2400" b="1" dirty="0"/>
              <a:t>Identify the seven phases of escalating behavior and ways to intervene during each phase of the cycle and the importance of intervening </a:t>
            </a:r>
            <a:r>
              <a:rPr lang="en-US" altLang="en-US" sz="2400" b="1" dirty="0">
                <a:solidFill>
                  <a:srgbClr val="FF0000"/>
                </a:solidFill>
              </a:rPr>
              <a:t>early</a:t>
            </a:r>
            <a:r>
              <a:rPr lang="en-US" altLang="en-US" sz="2400" b="1" dirty="0"/>
              <a:t> in an </a:t>
            </a:r>
            <a:r>
              <a:rPr lang="en-US" altLang="en-US" sz="2400" b="1" dirty="0" smtClean="0"/>
              <a:t>escalation</a:t>
            </a:r>
            <a:endParaRPr lang="en-US" altLang="en-US" sz="2400" b="1" dirty="0"/>
          </a:p>
        </p:txBody>
      </p:sp>
    </p:spTree>
    <p:extLst>
      <p:ext uri="{BB962C8B-B14F-4D97-AF65-F5344CB8AC3E}">
        <p14:creationId xmlns:p14="http://schemas.microsoft.com/office/powerpoint/2010/main" val="19006213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870" y="2590801"/>
            <a:ext cx="2095270" cy="609599"/>
          </a:xfrm>
        </p:spPr>
        <p:txBody>
          <a:bodyPr>
            <a:noAutofit/>
          </a:bodyPr>
          <a:lstStyle/>
          <a:p>
            <a:pPr algn="ctr"/>
            <a:r>
              <a:rPr lang="en-US" sz="3800" dirty="0" smtClean="0"/>
              <a:t>Notes</a:t>
            </a:r>
            <a:endParaRPr lang="en-US" sz="3800" dirty="0"/>
          </a:p>
        </p:txBody>
      </p:sp>
      <p:sp>
        <p:nvSpPr>
          <p:cNvPr id="3" name="Content Placeholder 2"/>
          <p:cNvSpPr>
            <a:spLocks noGrp="1"/>
          </p:cNvSpPr>
          <p:nvPr>
            <p:ph idx="1"/>
          </p:nvPr>
        </p:nvSpPr>
        <p:spPr>
          <a:xfrm>
            <a:off x="3504475" y="2514600"/>
            <a:ext cx="5638800" cy="3962400"/>
          </a:xfrm>
        </p:spPr>
        <p:txBody>
          <a:bodyPr>
            <a:normAutofit/>
          </a:bodyPr>
          <a:lstStyle/>
          <a:p>
            <a:r>
              <a:rPr lang="en-US" dirty="0" smtClean="0"/>
              <a:t>What will you stop doing?</a:t>
            </a:r>
          </a:p>
          <a:p>
            <a:r>
              <a:rPr lang="en-US" dirty="0" smtClean="0"/>
              <a:t>What will you start doing? </a:t>
            </a:r>
          </a:p>
          <a:p>
            <a:r>
              <a:rPr lang="en-US" dirty="0" smtClean="0"/>
              <a:t>What do you need to know more about? </a:t>
            </a:r>
          </a:p>
          <a:p>
            <a:r>
              <a:rPr lang="en-US" dirty="0" smtClean="0"/>
              <a:t>What support do you need from others?</a:t>
            </a:r>
          </a:p>
        </p:txBody>
      </p:sp>
      <p:sp>
        <p:nvSpPr>
          <p:cNvPr id="4" name="Text Placeholder 3"/>
          <p:cNvSpPr>
            <a:spLocks noGrp="1"/>
          </p:cNvSpPr>
          <p:nvPr>
            <p:ph type="body" sz="half" idx="2"/>
          </p:nvPr>
        </p:nvSpPr>
        <p:spPr/>
        <p:txBody>
          <a:bodyPr/>
          <a:lstStyle/>
          <a:p>
            <a:endParaRPr lang="en-US" dirty="0" smtClean="0"/>
          </a:p>
          <a:p>
            <a:endParaRPr lang="en-US" dirty="0"/>
          </a:p>
          <a:p>
            <a:endParaRPr lang="en-US" dirty="0" smtClean="0"/>
          </a:p>
          <a:p>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37250">
            <a:off x="343993" y="3152476"/>
            <a:ext cx="3121025" cy="2633365"/>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7800" y="3200400"/>
            <a:ext cx="2056675" cy="1620837"/>
          </a:xfrm>
          <a:prstGeom prst="rect">
            <a:avLst/>
          </a:prstGeom>
        </p:spPr>
      </p:pic>
      <p:sp>
        <p:nvSpPr>
          <p:cNvPr id="7" name="TextBox 6"/>
          <p:cNvSpPr txBox="1"/>
          <p:nvPr/>
        </p:nvSpPr>
        <p:spPr>
          <a:xfrm>
            <a:off x="2667000" y="6477000"/>
            <a:ext cx="2438400" cy="381000"/>
          </a:xfrm>
          <a:prstGeom prst="rect">
            <a:avLst/>
          </a:prstGeom>
          <a:noFill/>
        </p:spPr>
        <p:txBody>
          <a:bodyPr wrap="square" rtlCol="0">
            <a:spAutoFit/>
          </a:bodyPr>
          <a:lstStyle/>
          <a:p>
            <a:pPr algn="ctr"/>
            <a:r>
              <a:rPr lang="en-US" dirty="0" smtClean="0">
                <a:solidFill>
                  <a:schemeClr val="bg1">
                    <a:lumMod val="50000"/>
                  </a:schemeClr>
                </a:solidFill>
              </a:rPr>
              <a:t>Schmitz, 2014</a:t>
            </a:r>
            <a:endParaRPr lang="en-US" dirty="0">
              <a:solidFill>
                <a:schemeClr val="bg1">
                  <a:lumMod val="50000"/>
                </a:schemeClr>
              </a:solidFill>
            </a:endParaRPr>
          </a:p>
        </p:txBody>
      </p:sp>
      <p:sp>
        <p:nvSpPr>
          <p:cNvPr id="8" name="TextBox 7"/>
          <p:cNvSpPr txBox="1"/>
          <p:nvPr/>
        </p:nvSpPr>
        <p:spPr>
          <a:xfrm>
            <a:off x="914400" y="304800"/>
            <a:ext cx="7848600" cy="156966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3200" dirty="0" smtClean="0"/>
              <a:t>Goal: To become FLUENT so you respond in a planned way that is automatic and smooth when problem behaviors occur. </a:t>
            </a:r>
            <a:endParaRPr lang="en-US" sz="3200" dirty="0"/>
          </a:p>
        </p:txBody>
      </p:sp>
    </p:spTree>
    <p:extLst>
      <p:ext uri="{BB962C8B-B14F-4D97-AF65-F5344CB8AC3E}">
        <p14:creationId xmlns:p14="http://schemas.microsoft.com/office/powerpoint/2010/main" val="116836894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t>Key Message</a:t>
            </a:r>
            <a:endParaRPr lang="en-US" sz="6600" dirty="0"/>
          </a:p>
        </p:txBody>
      </p:sp>
      <p:sp>
        <p:nvSpPr>
          <p:cNvPr id="4" name="Rectangle 3"/>
          <p:cNvSpPr/>
          <p:nvPr/>
        </p:nvSpPr>
        <p:spPr>
          <a:xfrm>
            <a:off x="11723" y="1752600"/>
            <a:ext cx="9132277" cy="378565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US" sz="4800" dirty="0"/>
              <a:t>We know </a:t>
            </a:r>
            <a:r>
              <a:rPr lang="en-US" sz="4800" b="1" u="sng" dirty="0">
                <a:solidFill>
                  <a:schemeClr val="bg1"/>
                </a:solidFill>
              </a:rPr>
              <a:t>far more about</a:t>
            </a:r>
          </a:p>
          <a:p>
            <a:pPr algn="ctr"/>
            <a:r>
              <a:rPr lang="en-US" sz="4800" b="1" u="sng" dirty="0">
                <a:solidFill>
                  <a:schemeClr val="bg1"/>
                </a:solidFill>
              </a:rPr>
              <a:t>effective prevention</a:t>
            </a:r>
          </a:p>
          <a:p>
            <a:pPr algn="ctr"/>
            <a:r>
              <a:rPr lang="en-US" sz="4800" b="1" u="sng" dirty="0">
                <a:solidFill>
                  <a:schemeClr val="bg1"/>
                </a:solidFill>
              </a:rPr>
              <a:t>strategies </a:t>
            </a:r>
            <a:r>
              <a:rPr lang="en-US" sz="4800" b="1" dirty="0">
                <a:solidFill>
                  <a:schemeClr val="bg1"/>
                </a:solidFill>
              </a:rPr>
              <a:t> </a:t>
            </a:r>
            <a:r>
              <a:rPr lang="en-US" sz="4800" dirty="0" smtClean="0"/>
              <a:t>than </a:t>
            </a:r>
            <a:r>
              <a:rPr lang="en-US" sz="4800" dirty="0"/>
              <a:t>we do about</a:t>
            </a:r>
          </a:p>
          <a:p>
            <a:pPr algn="ctr"/>
            <a:r>
              <a:rPr lang="en-US" sz="4800" dirty="0"/>
              <a:t>how to address challenging</a:t>
            </a:r>
          </a:p>
          <a:p>
            <a:pPr algn="ctr"/>
            <a:r>
              <a:rPr lang="en-US" sz="4800" dirty="0"/>
              <a:t>behavior once it occurs.</a:t>
            </a:r>
          </a:p>
        </p:txBody>
      </p:sp>
      <p:pic>
        <p:nvPicPr>
          <p:cNvPr id="4098" name="Picture 2" descr="C:\Users\mtss2\AppData\Local\Microsoft\Windows\Temporary Internet Files\Content.IE5\E31RRQYX\MC900441964[1].wm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3400" y="609600"/>
            <a:ext cx="1762125" cy="593725"/>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C:\Users\mtss2\AppData\Local\Microsoft\Windows\Temporary Internet Files\Content.IE5\E31RRQYX\MC900441964[1].wm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0800000">
            <a:off x="6858000" y="609600"/>
            <a:ext cx="1762125" cy="5937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015579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295400"/>
          </a:xfrm>
        </p:spPr>
        <p:txBody>
          <a:bodyPr>
            <a:normAutofit fontScale="90000"/>
          </a:bodyPr>
          <a:lstStyle/>
          <a:p>
            <a:r>
              <a:rPr lang="en-US" b="1" dirty="0" smtClean="0"/>
              <a:t>A Shift in Thinking about </a:t>
            </a:r>
            <a:br>
              <a:rPr lang="en-US" b="1" dirty="0" smtClean="0"/>
            </a:br>
            <a:r>
              <a:rPr lang="en-US" b="1" dirty="0" smtClean="0"/>
              <a:t>Behavior Support</a:t>
            </a:r>
            <a:endParaRPr lang="en-US" b="1" dirty="0"/>
          </a:p>
        </p:txBody>
      </p:sp>
      <p:sp>
        <p:nvSpPr>
          <p:cNvPr id="7" name="TextBox 6"/>
          <p:cNvSpPr txBox="1"/>
          <p:nvPr/>
        </p:nvSpPr>
        <p:spPr>
          <a:xfrm>
            <a:off x="4572000" y="1828800"/>
            <a:ext cx="4203355" cy="2462213"/>
          </a:xfrm>
          <a:prstGeom prst="rect">
            <a:avLst/>
          </a:prstGeom>
          <a:ln w="38100" cmpd="sng">
            <a:solidFill>
              <a:schemeClr val="tx1">
                <a:lumMod val="95000"/>
                <a:lumOff val="5000"/>
              </a:schemeClr>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4400" dirty="0" smtClean="0">
                <a:solidFill>
                  <a:schemeClr val="bg1"/>
                </a:solidFill>
              </a:rPr>
              <a:t>Effective </a:t>
            </a:r>
            <a:r>
              <a:rPr lang="en-US" sz="4800" dirty="0" smtClean="0">
                <a:solidFill>
                  <a:schemeClr val="bg1"/>
                </a:solidFill>
              </a:rPr>
              <a:t>Prevention</a:t>
            </a:r>
            <a:r>
              <a:rPr lang="en-US" sz="4400" dirty="0" smtClean="0">
                <a:solidFill>
                  <a:schemeClr val="bg1"/>
                </a:solidFill>
              </a:rPr>
              <a:t> &amp; Intervention</a:t>
            </a:r>
            <a:endParaRPr lang="en-US" sz="2000" dirty="0" smtClean="0">
              <a:solidFill>
                <a:schemeClr val="bg1"/>
              </a:solidFill>
            </a:endParaRPr>
          </a:p>
          <a:p>
            <a:pPr algn="ctr"/>
            <a:endParaRPr lang="en-US" dirty="0" smtClean="0">
              <a:solidFill>
                <a:schemeClr val="bg1"/>
              </a:solidFill>
            </a:endParaRPr>
          </a:p>
        </p:txBody>
      </p:sp>
      <p:sp>
        <p:nvSpPr>
          <p:cNvPr id="8" name="Right Arrow Callout 7"/>
          <p:cNvSpPr/>
          <p:nvPr/>
        </p:nvSpPr>
        <p:spPr>
          <a:xfrm>
            <a:off x="228600" y="1828800"/>
            <a:ext cx="4038600" cy="2590800"/>
          </a:xfrm>
          <a:prstGeom prst="rightArrowCallout">
            <a:avLst/>
          </a:prstGeom>
        </p:spPr>
        <p:style>
          <a:lnRef idx="0">
            <a:schemeClr val="dk1"/>
          </a:lnRef>
          <a:fillRef idx="3">
            <a:schemeClr val="dk1"/>
          </a:fillRef>
          <a:effectRef idx="3">
            <a:schemeClr val="dk1"/>
          </a:effectRef>
          <a:fontRef idx="minor">
            <a:schemeClr val="lt1"/>
          </a:fontRef>
        </p:style>
        <p:txBody>
          <a:bodyPr rtlCol="0" anchor="ctr"/>
          <a:lstStyle/>
          <a:p>
            <a:r>
              <a:rPr lang="en-US" sz="2800" dirty="0" smtClean="0">
                <a:solidFill>
                  <a:srgbClr val="FFFF00"/>
                </a:solidFill>
              </a:rPr>
              <a:t>Moving from</a:t>
            </a:r>
          </a:p>
          <a:p>
            <a:r>
              <a:rPr lang="en-US" sz="4400" dirty="0" smtClean="0">
                <a:solidFill>
                  <a:srgbClr val="FFFF00"/>
                </a:solidFill>
              </a:rPr>
              <a:t>Control and Exclusion</a:t>
            </a:r>
            <a:endParaRPr lang="en-US" sz="4400" dirty="0">
              <a:solidFill>
                <a:srgbClr val="FFFF00"/>
              </a:solidFill>
            </a:endParaRPr>
          </a:p>
        </p:txBody>
      </p:sp>
      <p:sp>
        <p:nvSpPr>
          <p:cNvPr id="6" name="TextBox 5"/>
          <p:cNvSpPr txBox="1"/>
          <p:nvPr/>
        </p:nvSpPr>
        <p:spPr>
          <a:xfrm>
            <a:off x="3276600" y="2743200"/>
            <a:ext cx="609600" cy="646331"/>
          </a:xfrm>
          <a:prstGeom prst="rect">
            <a:avLst/>
          </a:prstGeom>
          <a:noFill/>
        </p:spPr>
        <p:txBody>
          <a:bodyPr wrap="square" rtlCol="0">
            <a:spAutoFit/>
          </a:bodyPr>
          <a:lstStyle/>
          <a:p>
            <a:r>
              <a:rPr lang="en-US" sz="3600" dirty="0" smtClean="0">
                <a:solidFill>
                  <a:schemeClr val="bg1"/>
                </a:solidFill>
              </a:rPr>
              <a:t>to</a:t>
            </a:r>
            <a:endParaRPr lang="en-US" sz="3600" dirty="0">
              <a:solidFill>
                <a:schemeClr val="bg1"/>
              </a:solidFill>
            </a:endParaRPr>
          </a:p>
        </p:txBody>
      </p:sp>
      <p:sp>
        <p:nvSpPr>
          <p:cNvPr id="9" name="TextBox 8"/>
          <p:cNvSpPr txBox="1"/>
          <p:nvPr/>
        </p:nvSpPr>
        <p:spPr>
          <a:xfrm>
            <a:off x="228600" y="4876800"/>
            <a:ext cx="8686800" cy="1200328"/>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2400" dirty="0" smtClean="0"/>
              <a:t>“…the key to successful classroom management is to prevent problems before they start, not knowing how to deal with problems after they have begun.” – </a:t>
            </a:r>
            <a:r>
              <a:rPr lang="en-US" sz="2400" dirty="0" err="1" smtClean="0"/>
              <a:t>Brophy</a:t>
            </a:r>
            <a:r>
              <a:rPr lang="en-US" sz="2400" dirty="0" smtClean="0"/>
              <a:t> &amp; </a:t>
            </a:r>
            <a:r>
              <a:rPr lang="en-US" sz="2400" dirty="0" err="1" smtClean="0"/>
              <a:t>Everston</a:t>
            </a:r>
            <a:endParaRPr lang="en-US" sz="2400" dirty="0"/>
          </a:p>
        </p:txBody>
      </p:sp>
    </p:spTree>
    <p:extLst>
      <p:ext uri="{BB962C8B-B14F-4D97-AF65-F5344CB8AC3E}">
        <p14:creationId xmlns:p14="http://schemas.microsoft.com/office/powerpoint/2010/main" val="21945678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accel="50000" decel="5000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38200"/>
            <a:ext cx="7772400" cy="1470025"/>
          </a:xfrm>
        </p:spPr>
        <p:txBody>
          <a:bodyPr/>
          <a:lstStyle/>
          <a:p>
            <a:r>
              <a:rPr lang="en-US" dirty="0" smtClean="0">
                <a:hlinkClick r:id="rId3"/>
              </a:rPr>
              <a:t>The Role of Adults </a:t>
            </a:r>
            <a:endParaRPr lang="en-US" dirty="0"/>
          </a:p>
        </p:txBody>
      </p:sp>
      <p:sp>
        <p:nvSpPr>
          <p:cNvPr id="4" name="Content Placeholder 2"/>
          <p:cNvSpPr>
            <a:spLocks noGrp="1"/>
          </p:cNvSpPr>
          <p:nvPr/>
        </p:nvSpPr>
        <p:spPr>
          <a:xfrm>
            <a:off x="609600" y="2590800"/>
            <a:ext cx="8229600" cy="253551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kern="1200" dirty="0" smtClean="0">
                <a:solidFill>
                  <a:srgbClr val="008000"/>
                </a:solidFill>
              </a:rPr>
              <a:t>Effective classroom managers are known, not by what they do when misbehavior occurs, but by what they do to set their classroom up for academic success and prevent problems from occurring.</a:t>
            </a:r>
            <a:endParaRPr lang="en-US" kern="1200" dirty="0">
              <a:solidFill>
                <a:srgbClr val="008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4191000" cy="4648200"/>
          </a:xfrm>
        </p:spPr>
        <p:style>
          <a:lnRef idx="0">
            <a:schemeClr val="accent1"/>
          </a:lnRef>
          <a:fillRef idx="3">
            <a:schemeClr val="accent1"/>
          </a:fillRef>
          <a:effectRef idx="3">
            <a:schemeClr val="accent1"/>
          </a:effectRef>
          <a:fontRef idx="minor">
            <a:schemeClr val="lt1"/>
          </a:fontRef>
        </p:style>
        <p:txBody>
          <a:bodyPr>
            <a:normAutofit fontScale="92500" lnSpcReduction="10000"/>
          </a:bodyPr>
          <a:lstStyle/>
          <a:p>
            <a:pPr marL="0" indent="0">
              <a:buNone/>
            </a:pPr>
            <a:r>
              <a:rPr lang="en-US" i="1" dirty="0" smtClean="0"/>
              <a:t>“Educators who approach discipline as a process of establishing and maintaining effective learning environments tend to be more successful than educators who place more emphasis on their roles as authority figures or disciplinarians.” – </a:t>
            </a:r>
            <a:r>
              <a:rPr lang="en-US" dirty="0" smtClean="0"/>
              <a:t>Good &amp; </a:t>
            </a:r>
            <a:r>
              <a:rPr lang="en-US" dirty="0" err="1" smtClean="0"/>
              <a:t>Brophy</a:t>
            </a:r>
            <a:endParaRPr lang="en-US" dirty="0" smtClean="0"/>
          </a:p>
          <a:p>
            <a:pPr marL="0" indent="0">
              <a:buNone/>
            </a:pPr>
            <a:endParaRPr lang="en-US" i="1" dirty="0" smtClean="0"/>
          </a:p>
          <a:p>
            <a:endParaRPr lang="en-US" dirty="0"/>
          </a:p>
        </p:txBody>
      </p:sp>
      <p:sp>
        <p:nvSpPr>
          <p:cNvPr id="2" name="Rectangle 1"/>
          <p:cNvSpPr/>
          <p:nvPr/>
        </p:nvSpPr>
        <p:spPr>
          <a:xfrm>
            <a:off x="4419600" y="762000"/>
            <a:ext cx="4648200" cy="489364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3200" i="1" dirty="0" smtClean="0"/>
              <a:t> </a:t>
            </a:r>
            <a:r>
              <a:rPr lang="en-US" sz="2800" i="1" dirty="0" smtClean="0"/>
              <a:t>“Unfortunately, most of the practical techniques used by teachers to respond to acting-out children are only of limited effectiveness and some, such as reprimands, arguing, and escalated hostile interactions, can actually strengthen the behaviors they are intended to suppress or terminate.” </a:t>
            </a:r>
            <a:r>
              <a:rPr lang="en-US" sz="2800" dirty="0" smtClean="0"/>
              <a:t>- Hill Walker , 1995</a:t>
            </a:r>
            <a:endParaRPr lang="en-US" sz="2800" dirty="0"/>
          </a:p>
        </p:txBody>
      </p:sp>
      <p:sp>
        <p:nvSpPr>
          <p:cNvPr id="4" name="TextBox 3"/>
          <p:cNvSpPr txBox="1"/>
          <p:nvPr/>
        </p:nvSpPr>
        <p:spPr>
          <a:xfrm>
            <a:off x="914400" y="0"/>
            <a:ext cx="3048000" cy="76944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4400" dirty="0" smtClean="0">
                <a:effectLst>
                  <a:outerShdw blurRad="38100" dist="38100" dir="2700000" algn="tl">
                    <a:srgbClr val="000000">
                      <a:alpha val="43137"/>
                    </a:srgbClr>
                  </a:outerShdw>
                </a:effectLst>
                <a:latin typeface="Graphite Std Light Wide" pitchFamily="66" charset="0"/>
                <a:ea typeface="Adobe Gothic Std B" pitchFamily="34" charset="-128"/>
                <a:cs typeface="Kokila" panose="020B0604020202020204" pitchFamily="34" charset="0"/>
              </a:rPr>
              <a:t>Quote #1 </a:t>
            </a:r>
            <a:endParaRPr lang="en-US" sz="4400" dirty="0">
              <a:effectLst>
                <a:outerShdw blurRad="38100" dist="38100" dir="2700000" algn="tl">
                  <a:srgbClr val="000000">
                    <a:alpha val="43137"/>
                  </a:srgbClr>
                </a:outerShdw>
              </a:effectLst>
              <a:latin typeface="Graphite Std Light Wide" pitchFamily="66" charset="0"/>
              <a:ea typeface="Adobe Gothic Std B" pitchFamily="34" charset="-128"/>
              <a:cs typeface="Kokila" panose="020B0604020202020204" pitchFamily="34" charset="0"/>
            </a:endParaRPr>
          </a:p>
        </p:txBody>
      </p:sp>
      <p:sp>
        <p:nvSpPr>
          <p:cNvPr id="5" name="TextBox 4"/>
          <p:cNvSpPr txBox="1"/>
          <p:nvPr/>
        </p:nvSpPr>
        <p:spPr>
          <a:xfrm>
            <a:off x="5105400" y="-2811"/>
            <a:ext cx="3048000" cy="76944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sz="4400" dirty="0" smtClean="0">
                <a:effectLst>
                  <a:outerShdw blurRad="38100" dist="38100" dir="2700000" algn="tl">
                    <a:srgbClr val="000000">
                      <a:alpha val="43137"/>
                    </a:srgbClr>
                  </a:outerShdw>
                </a:effectLst>
                <a:latin typeface="Graphite Std Light Wide" pitchFamily="66" charset="0"/>
              </a:rPr>
              <a:t>Quote #2</a:t>
            </a:r>
            <a:endParaRPr lang="en-US" sz="4400" dirty="0">
              <a:effectLst>
                <a:outerShdw blurRad="38100" dist="38100" dir="2700000" algn="tl">
                  <a:srgbClr val="000000">
                    <a:alpha val="43137"/>
                  </a:srgbClr>
                </a:outerShdw>
              </a:effectLst>
              <a:latin typeface="Graphite Std Light Wide" pitchFamily="66" charset="0"/>
            </a:endParaRPr>
          </a:p>
        </p:txBody>
      </p:sp>
      <p:sp>
        <p:nvSpPr>
          <p:cNvPr id="6" name="TextBox 5"/>
          <p:cNvSpPr txBox="1"/>
          <p:nvPr/>
        </p:nvSpPr>
        <p:spPr>
          <a:xfrm>
            <a:off x="0" y="5687888"/>
            <a:ext cx="9144000" cy="110799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200" b="1" dirty="0">
                <a:solidFill>
                  <a:schemeClr val="accent4">
                    <a:lumMod val="50000"/>
                  </a:schemeClr>
                </a:solidFill>
              </a:rPr>
              <a:t>How </a:t>
            </a:r>
            <a:r>
              <a:rPr lang="en-US" sz="2200" b="1" dirty="0" smtClean="0">
                <a:solidFill>
                  <a:schemeClr val="accent4">
                    <a:lumMod val="50000"/>
                  </a:schemeClr>
                </a:solidFill>
              </a:rPr>
              <a:t>do these quotes align (or not) </a:t>
            </a:r>
            <a:r>
              <a:rPr lang="en-US" sz="2200" b="1" dirty="0">
                <a:solidFill>
                  <a:schemeClr val="accent4">
                    <a:lumMod val="50000"/>
                  </a:schemeClr>
                </a:solidFill>
              </a:rPr>
              <a:t>with </a:t>
            </a:r>
            <a:r>
              <a:rPr lang="en-US" sz="2200" b="1" dirty="0" smtClean="0">
                <a:solidFill>
                  <a:schemeClr val="accent4">
                    <a:lumMod val="50000"/>
                  </a:schemeClr>
                </a:solidFill>
              </a:rPr>
              <a:t>the present </a:t>
            </a:r>
            <a:r>
              <a:rPr lang="en-US" sz="2200" b="1" dirty="0">
                <a:solidFill>
                  <a:schemeClr val="accent4">
                    <a:lumMod val="50000"/>
                  </a:schemeClr>
                </a:solidFill>
              </a:rPr>
              <a:t>thinking of your staff?</a:t>
            </a:r>
            <a:r>
              <a:rPr lang="en-US" sz="2200" b="1" dirty="0" smtClean="0">
                <a:solidFill>
                  <a:schemeClr val="accent4">
                    <a:lumMod val="50000"/>
                  </a:schemeClr>
                </a:solidFill>
              </a:rPr>
              <a:t>  What attitudes or beliefs do staff in your building have that reflect a traditional view of behavior management?</a:t>
            </a:r>
          </a:p>
        </p:txBody>
      </p:sp>
      <p:cxnSp>
        <p:nvCxnSpPr>
          <p:cNvPr id="8" name="Straight Connector 7"/>
          <p:cNvCxnSpPr/>
          <p:nvPr/>
        </p:nvCxnSpPr>
        <p:spPr>
          <a:xfrm>
            <a:off x="4343400" y="0"/>
            <a:ext cx="0" cy="5687888"/>
          </a:xfrm>
          <a:prstGeom prst="line">
            <a:avLst/>
          </a:prstGeom>
        </p:spPr>
        <p:style>
          <a:lnRef idx="3">
            <a:schemeClr val="dk1"/>
          </a:lnRef>
          <a:fillRef idx="0">
            <a:schemeClr val="dk1"/>
          </a:fillRef>
          <a:effectRef idx="2">
            <a:schemeClr val="dk1"/>
          </a:effectRef>
          <a:fontRef idx="minor">
            <a:schemeClr val="tx1"/>
          </a:fontRef>
        </p:style>
      </p:cxn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41624">
            <a:off x="8165542" y="6071332"/>
            <a:ext cx="452343" cy="619711"/>
          </a:xfrm>
          <a:prstGeom prst="rect">
            <a:avLst/>
          </a:prstGeom>
        </p:spPr>
      </p:pic>
    </p:spTree>
    <p:extLst>
      <p:ext uri="{BB962C8B-B14F-4D97-AF65-F5344CB8AC3E}">
        <p14:creationId xmlns:p14="http://schemas.microsoft.com/office/powerpoint/2010/main" val="42346908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381000"/>
            <a:ext cx="8839200" cy="1143000"/>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algn="ctr" eaLnBrk="1" hangingPunct="1"/>
            <a:r>
              <a:rPr lang="en-US" altLang="en-US" sz="4000" dirty="0" smtClean="0">
                <a:latin typeface="+mn-lt"/>
              </a:rPr>
              <a:t>When acting out behavior occurs, we often tend to only look at end incident.</a:t>
            </a:r>
          </a:p>
        </p:txBody>
      </p:sp>
      <p:sp>
        <p:nvSpPr>
          <p:cNvPr id="25603" name="Rectangle 3"/>
          <p:cNvSpPr>
            <a:spLocks noGrp="1" noChangeArrowheads="1"/>
          </p:cNvSpPr>
          <p:nvPr>
            <p:ph type="body" idx="1"/>
          </p:nvPr>
        </p:nvSpPr>
        <p:spPr>
          <a:xfrm>
            <a:off x="2628" y="1905000"/>
            <a:ext cx="9141372" cy="3810000"/>
          </a:xfrm>
        </p:spPr>
        <p:style>
          <a:lnRef idx="2">
            <a:schemeClr val="accent1">
              <a:shade val="50000"/>
            </a:schemeClr>
          </a:lnRef>
          <a:fillRef idx="1">
            <a:schemeClr val="accent1"/>
          </a:fillRef>
          <a:effectRef idx="0">
            <a:schemeClr val="accent1"/>
          </a:effectRef>
          <a:fontRef idx="minor">
            <a:schemeClr val="lt1"/>
          </a:fontRef>
        </p:style>
        <p:txBody>
          <a:bodyPr/>
          <a:lstStyle/>
          <a:p>
            <a:pPr marL="0" indent="0" eaLnBrk="1" hangingPunct="1">
              <a:buNone/>
            </a:pPr>
            <a:r>
              <a:rPr lang="en-US" altLang="en-US" dirty="0" smtClean="0"/>
              <a:t>We must look earlier and focus on these critical components: </a:t>
            </a:r>
          </a:p>
          <a:p>
            <a:pPr marL="914400" lvl="1" indent="-514350">
              <a:buFont typeface="+mj-lt"/>
              <a:buAutoNum type="arabicPeriod"/>
            </a:pPr>
            <a:r>
              <a:rPr lang="en-US" altLang="en-US" sz="3200" dirty="0" smtClean="0"/>
              <a:t>Prerequisite Academic Skills</a:t>
            </a:r>
          </a:p>
          <a:p>
            <a:pPr marL="914400" lvl="1" indent="-514350">
              <a:buFont typeface="+mj-lt"/>
              <a:buAutoNum type="arabicPeriod"/>
            </a:pPr>
            <a:r>
              <a:rPr lang="en-US" altLang="en-US" sz="3200" dirty="0" smtClean="0"/>
              <a:t>Signs of Agitation</a:t>
            </a:r>
          </a:p>
          <a:p>
            <a:pPr marL="914400" lvl="1" indent="-514350">
              <a:buFont typeface="+mj-lt"/>
              <a:buAutoNum type="arabicPeriod"/>
            </a:pPr>
            <a:r>
              <a:rPr lang="en-US" altLang="en-US" sz="3200" dirty="0" smtClean="0"/>
              <a:t>Presence of Escalating Behavior Chain</a:t>
            </a:r>
          </a:p>
          <a:p>
            <a:pPr marL="914400" lvl="1" indent="-514350">
              <a:buFont typeface="+mj-lt"/>
              <a:buAutoNum type="arabicPeriod"/>
            </a:pPr>
            <a:r>
              <a:rPr lang="en-US" altLang="en-US" sz="3200" dirty="0" smtClean="0"/>
              <a:t>Presence of Successive Interactions</a:t>
            </a:r>
          </a:p>
          <a:p>
            <a:pPr eaLnBrk="1" hangingPunct="1"/>
            <a:endParaRPr lang="en-US" altLang="en-US" dirty="0" smtClean="0">
              <a:latin typeface="Comic Sans MS" pitchFamily="66" charset="0"/>
            </a:endParaRPr>
          </a:p>
        </p:txBody>
      </p:sp>
      <p:sp>
        <p:nvSpPr>
          <p:cNvPr id="2" name="TextBox 1"/>
          <p:cNvSpPr txBox="1"/>
          <p:nvPr/>
        </p:nvSpPr>
        <p:spPr>
          <a:xfrm>
            <a:off x="6385691" y="2667000"/>
            <a:ext cx="2758309"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ja-JP" altLang="en-US" dirty="0"/>
              <a:t>“</a:t>
            </a:r>
            <a:r>
              <a:rPr lang="en-US" dirty="0"/>
              <a:t>Low achievement and problem behaviors go hand in hand</a:t>
            </a:r>
            <a:r>
              <a:rPr lang="ja-JP" altLang="en-US" dirty="0"/>
              <a:t>”</a:t>
            </a:r>
            <a:r>
              <a:rPr lang="en-US" dirty="0"/>
              <a:t/>
            </a:r>
            <a:br>
              <a:rPr lang="en-US" dirty="0"/>
            </a:br>
            <a:r>
              <a:rPr lang="en-US" dirty="0" smtClean="0"/>
              <a:t>      </a:t>
            </a:r>
            <a:r>
              <a:rPr lang="en-US" sz="1400" dirty="0" smtClean="0"/>
              <a:t>~</a:t>
            </a:r>
            <a:r>
              <a:rPr lang="en-US" sz="1400" i="1" dirty="0"/>
              <a:t>Kauffman, 1997 p.247   </a:t>
            </a:r>
            <a:endParaRPr lang="en-US" dirty="0"/>
          </a:p>
        </p:txBody>
      </p:sp>
    </p:spTree>
    <p:extLst>
      <p:ext uri="{BB962C8B-B14F-4D97-AF65-F5344CB8AC3E}">
        <p14:creationId xmlns:p14="http://schemas.microsoft.com/office/powerpoint/2010/main" val="348238327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Worksheet</a:t>
            </a:r>
            <a:endParaRPr lang="en-US" dirty="0"/>
          </a:p>
        </p:txBody>
      </p:sp>
      <p:pic>
        <p:nvPicPr>
          <p:cNvPr id="4" name="Content Placeholder 3" descr="0407sugaiunderstandingescalation [Compatibility Mode] - Microsoft Word"/>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1905000" y="1219200"/>
            <a:ext cx="5834124" cy="4875450"/>
          </a:xfrm>
          <a:prstGeom prst="rect">
            <a:avLst/>
          </a:prstGeom>
          <a:ln>
            <a:noFill/>
          </a:ln>
          <a:effectLst>
            <a:outerShdw blurRad="292100" dist="139700" dir="2700000" algn="tl" rotWithShape="0">
              <a:srgbClr val="333333">
                <a:alpha val="65000"/>
              </a:srgbClr>
            </a:outerShdw>
          </a:effectLst>
        </p:spPr>
      </p:pic>
      <p:pic>
        <p:nvPicPr>
          <p:cNvPr id="5" name="Picture 2" descr="C:\Users\kschmitz\AppData\Local\Microsoft\Windows\Temporary Internet Files\Content.IE5\G46W92ET\MC900442141[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1530" y="457200"/>
            <a:ext cx="1338618" cy="13295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28410883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Two-sided Escalation Cycle Responses and List of Appropriate Responses.pdf - Adobe Reade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 y="57752"/>
            <a:ext cx="8534400" cy="6800248"/>
          </a:xfrm>
          <a:prstGeom prst="rect">
            <a:avLst/>
          </a:prstGeom>
        </p:spPr>
      </p:pic>
      <p:sp>
        <p:nvSpPr>
          <p:cNvPr id="3" name="Right Arrow 2"/>
          <p:cNvSpPr/>
          <p:nvPr/>
        </p:nvSpPr>
        <p:spPr>
          <a:xfrm>
            <a:off x="0" y="1600200"/>
            <a:ext cx="1295400" cy="8382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Student</a:t>
            </a:r>
            <a:endParaRPr lang="en-US" dirty="0"/>
          </a:p>
        </p:txBody>
      </p:sp>
      <p:sp>
        <p:nvSpPr>
          <p:cNvPr id="4" name="Right Arrow 3"/>
          <p:cNvSpPr/>
          <p:nvPr/>
        </p:nvSpPr>
        <p:spPr>
          <a:xfrm>
            <a:off x="0" y="4495800"/>
            <a:ext cx="1295400" cy="8382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Staff</a:t>
            </a:r>
            <a:endParaRPr lang="en-US" dirty="0"/>
          </a:p>
        </p:txBody>
      </p:sp>
    </p:spTree>
    <p:extLst>
      <p:ext uri="{BB962C8B-B14F-4D97-AF65-F5344CB8AC3E}">
        <p14:creationId xmlns:p14="http://schemas.microsoft.com/office/powerpoint/2010/main" val="3848231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dirty="0" smtClean="0"/>
              <a:t>FUNDAMENTAL ASSUMPTIONS</a:t>
            </a:r>
          </a:p>
        </p:txBody>
      </p:sp>
      <p:sp>
        <p:nvSpPr>
          <p:cNvPr id="16387" name="Rectangle 3"/>
          <p:cNvSpPr>
            <a:spLocks noGrp="1" noChangeArrowheads="1"/>
          </p:cNvSpPr>
          <p:nvPr>
            <p:ph type="body" idx="1"/>
          </p:nvPr>
        </p:nvSpPr>
        <p:spPr/>
        <p:txBody>
          <a:bodyPr/>
          <a:lstStyle/>
          <a:p>
            <a:pPr eaLnBrk="1" hangingPunct="1"/>
            <a:r>
              <a:rPr lang="en-US" altLang="en-US" dirty="0" smtClean="0"/>
              <a:t>Behavior is </a:t>
            </a:r>
            <a:r>
              <a:rPr lang="en-US" altLang="en-US" dirty="0" smtClean="0">
                <a:solidFill>
                  <a:srgbClr val="FF0000"/>
                </a:solidFill>
              </a:rPr>
              <a:t>learned</a:t>
            </a:r>
            <a:r>
              <a:rPr lang="en-US" altLang="en-US" dirty="0" smtClean="0"/>
              <a:t> (function).</a:t>
            </a:r>
          </a:p>
          <a:p>
            <a:pPr eaLnBrk="1" hangingPunct="1"/>
            <a:r>
              <a:rPr lang="en-US" altLang="en-US" dirty="0" smtClean="0"/>
              <a:t>Behavior is </a:t>
            </a:r>
            <a:r>
              <a:rPr lang="en-US" altLang="en-US" dirty="0" smtClean="0">
                <a:solidFill>
                  <a:srgbClr val="FF0000"/>
                </a:solidFill>
              </a:rPr>
              <a:t>lawful</a:t>
            </a:r>
            <a:r>
              <a:rPr lang="en-US" altLang="en-US" dirty="0" smtClean="0"/>
              <a:t> (function).</a:t>
            </a:r>
          </a:p>
          <a:p>
            <a:pPr eaLnBrk="1" hangingPunct="1"/>
            <a:r>
              <a:rPr lang="en-US" altLang="en-US" dirty="0" smtClean="0"/>
              <a:t>Behavior is escalated through </a:t>
            </a:r>
            <a:r>
              <a:rPr lang="en-US" altLang="en-US" dirty="0" smtClean="0">
                <a:solidFill>
                  <a:srgbClr val="FF0000"/>
                </a:solidFill>
              </a:rPr>
              <a:t>successive interactions</a:t>
            </a:r>
            <a:r>
              <a:rPr lang="en-US" altLang="en-US" dirty="0" smtClean="0"/>
              <a:t> (practice).</a:t>
            </a:r>
          </a:p>
          <a:p>
            <a:pPr eaLnBrk="1" hangingPunct="1"/>
            <a:r>
              <a:rPr lang="en-US" altLang="en-US" dirty="0" smtClean="0"/>
              <a:t>Behavior can be changed through an </a:t>
            </a:r>
            <a:r>
              <a:rPr lang="en-US" altLang="en-US" dirty="0" smtClean="0">
                <a:solidFill>
                  <a:srgbClr val="FF0000"/>
                </a:solidFill>
              </a:rPr>
              <a:t>instructional</a:t>
            </a:r>
            <a:r>
              <a:rPr lang="en-US" altLang="en-US" dirty="0" smtClean="0"/>
              <a:t> approach.</a:t>
            </a:r>
          </a:p>
        </p:txBody>
      </p:sp>
    </p:spTree>
    <p:extLst>
      <p:ext uri="{BB962C8B-B14F-4D97-AF65-F5344CB8AC3E}">
        <p14:creationId xmlns:p14="http://schemas.microsoft.com/office/powerpoint/2010/main" val="3413025937"/>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Responding Personally to </a:t>
            </a:r>
            <a:br>
              <a:rPr lang="en-US" dirty="0" smtClean="0"/>
            </a:br>
            <a:r>
              <a:rPr lang="en-US" dirty="0" smtClean="0"/>
              <a:t>Problem Behavior</a:t>
            </a:r>
            <a:endParaRPr lang="en-US" dirty="0"/>
          </a:p>
        </p:txBody>
      </p:sp>
      <p:sp>
        <p:nvSpPr>
          <p:cNvPr id="3" name="Content Placeholder 2"/>
          <p:cNvSpPr>
            <a:spLocks noGrp="1"/>
          </p:cNvSpPr>
          <p:nvPr>
            <p:ph idx="1"/>
          </p:nvPr>
        </p:nvSpPr>
        <p:spPr>
          <a:xfrm>
            <a:off x="304800" y="1981200"/>
            <a:ext cx="8458200" cy="4144963"/>
          </a:xfrm>
        </p:spPr>
        <p:txBody>
          <a:bodyPr>
            <a:normAutofit/>
          </a:bodyPr>
          <a:lstStyle/>
          <a:p>
            <a:r>
              <a:rPr lang="en-US" dirty="0" smtClean="0">
                <a:solidFill>
                  <a:srgbClr val="000090"/>
                </a:solidFill>
              </a:rPr>
              <a:t>Teachers may take student behaviors personally and react in a way that makes the student behavior worse</a:t>
            </a:r>
          </a:p>
          <a:p>
            <a:r>
              <a:rPr lang="en-US" dirty="0" smtClean="0">
                <a:solidFill>
                  <a:srgbClr val="000090"/>
                </a:solidFill>
              </a:rPr>
              <a:t>Teachers may abandon logical or best-practices responses (that they may use when calm) because they take behaviors personally</a:t>
            </a:r>
          </a:p>
        </p:txBody>
      </p:sp>
      <p:sp>
        <p:nvSpPr>
          <p:cNvPr id="4" name="TextBox 3"/>
          <p:cNvSpPr txBox="1"/>
          <p:nvPr/>
        </p:nvSpPr>
        <p:spPr>
          <a:xfrm>
            <a:off x="2438400" y="6063734"/>
            <a:ext cx="6400800" cy="369332"/>
          </a:xfrm>
          <a:prstGeom prst="rect">
            <a:avLst/>
          </a:prstGeom>
          <a:noFill/>
        </p:spPr>
        <p:txBody>
          <a:bodyPr wrap="square" rtlCol="0">
            <a:spAutoFit/>
          </a:bodyPr>
          <a:lstStyle/>
          <a:p>
            <a:r>
              <a:rPr lang="en-US" dirty="0" smtClean="0"/>
              <a:t>                       (Diffusing Disruptive Behavior in the Classroom, p. 21)</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1400" y="457200"/>
            <a:ext cx="1219200" cy="914400"/>
          </a:xfrm>
          <a:prstGeom prst="rect">
            <a:avLst/>
          </a:prstGeom>
        </p:spPr>
      </p:pic>
    </p:spTree>
    <p:extLst>
      <p:ext uri="{BB962C8B-B14F-4D97-AF65-F5344CB8AC3E}">
        <p14:creationId xmlns:p14="http://schemas.microsoft.com/office/powerpoint/2010/main" val="26401950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Responding Personally to </a:t>
            </a:r>
            <a:br>
              <a:rPr lang="en-US" dirty="0" smtClean="0"/>
            </a:br>
            <a:r>
              <a:rPr lang="en-US" dirty="0" smtClean="0"/>
              <a:t>Problem Behavior</a:t>
            </a:r>
            <a:endParaRPr lang="en-US" dirty="0"/>
          </a:p>
        </p:txBody>
      </p:sp>
      <p:sp>
        <p:nvSpPr>
          <p:cNvPr id="3" name="Content Placeholder 2"/>
          <p:cNvSpPr>
            <a:spLocks noGrp="1"/>
          </p:cNvSpPr>
          <p:nvPr>
            <p:ph idx="1"/>
          </p:nvPr>
        </p:nvSpPr>
        <p:spPr>
          <a:xfrm>
            <a:off x="381000" y="1828800"/>
            <a:ext cx="8382000" cy="4297363"/>
          </a:xfrm>
        </p:spPr>
        <p:txBody>
          <a:bodyPr>
            <a:normAutofit/>
          </a:bodyPr>
          <a:lstStyle/>
          <a:p>
            <a:r>
              <a:rPr lang="en-US" dirty="0" smtClean="0">
                <a:solidFill>
                  <a:srgbClr val="000090"/>
                </a:solidFill>
              </a:rPr>
              <a:t>Why? </a:t>
            </a:r>
          </a:p>
          <a:p>
            <a:pPr lvl="1"/>
            <a:r>
              <a:rPr lang="en-US" dirty="0" smtClean="0">
                <a:solidFill>
                  <a:srgbClr val="000090"/>
                </a:solidFill>
              </a:rPr>
              <a:t>1) cultural/value based </a:t>
            </a:r>
          </a:p>
          <a:p>
            <a:pPr lvl="1"/>
            <a:r>
              <a:rPr lang="en-US" dirty="0" smtClean="0">
                <a:solidFill>
                  <a:srgbClr val="000090"/>
                </a:solidFill>
              </a:rPr>
              <a:t>2) authority in question </a:t>
            </a:r>
          </a:p>
          <a:p>
            <a:pPr lvl="1"/>
            <a:r>
              <a:rPr lang="en-US" dirty="0" smtClean="0">
                <a:solidFill>
                  <a:srgbClr val="000090"/>
                </a:solidFill>
              </a:rPr>
              <a:t>3) students know how to push buttons</a:t>
            </a:r>
          </a:p>
          <a:p>
            <a:r>
              <a:rPr lang="en-US" dirty="0">
                <a:solidFill>
                  <a:srgbClr val="000090"/>
                </a:solidFill>
              </a:rPr>
              <a:t>N</a:t>
            </a:r>
            <a:r>
              <a:rPr lang="en-US" dirty="0" smtClean="0">
                <a:solidFill>
                  <a:srgbClr val="000090"/>
                </a:solidFill>
              </a:rPr>
              <a:t>eed to address problem student behaviors in effective ways and not escalate student behaviors</a:t>
            </a:r>
            <a:endParaRPr lang="en-US" dirty="0">
              <a:solidFill>
                <a:srgbClr val="000090"/>
              </a:solidFill>
            </a:endParaRPr>
          </a:p>
        </p:txBody>
      </p:sp>
      <p:sp>
        <p:nvSpPr>
          <p:cNvPr id="4" name="TextBox 3"/>
          <p:cNvSpPr txBox="1"/>
          <p:nvPr/>
        </p:nvSpPr>
        <p:spPr>
          <a:xfrm>
            <a:off x="2438400" y="6063734"/>
            <a:ext cx="6400800" cy="369332"/>
          </a:xfrm>
          <a:prstGeom prst="rect">
            <a:avLst/>
          </a:prstGeom>
          <a:noFill/>
        </p:spPr>
        <p:txBody>
          <a:bodyPr wrap="square" rtlCol="0">
            <a:spAutoFit/>
          </a:bodyPr>
          <a:lstStyle/>
          <a:p>
            <a:r>
              <a:rPr lang="en-US" dirty="0" smtClean="0"/>
              <a:t>                       (Diffusing Disruptive Behavior in the Classroom, p. 21)</a:t>
            </a:r>
            <a:endParaRPr lang="en-US" dirty="0"/>
          </a:p>
        </p:txBody>
      </p:sp>
    </p:spTree>
    <p:extLst>
      <p:ext uri="{BB962C8B-B14F-4D97-AF65-F5344CB8AC3E}">
        <p14:creationId xmlns:p14="http://schemas.microsoft.com/office/powerpoint/2010/main" val="41787463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p:cNvSpPr>
            <a:spLocks noGrp="1" noChangeArrowheads="1"/>
          </p:cNvSpPr>
          <p:nvPr>
            <p:ph type="title"/>
          </p:nvPr>
        </p:nvSpPr>
        <p:spPr/>
        <p:txBody>
          <a:bodyPr>
            <a:normAutofit fontScale="90000"/>
          </a:bodyPr>
          <a:lstStyle/>
          <a:p>
            <a:pPr eaLnBrk="1" hangingPunct="1">
              <a:defRPr/>
            </a:pPr>
            <a:r>
              <a:rPr lang="en-US" sz="4000" dirty="0" smtClean="0"/>
              <a:t>Two Essential Components for Managing Severe Acting-Out Behavior</a:t>
            </a:r>
          </a:p>
        </p:txBody>
      </p:sp>
      <p:sp>
        <p:nvSpPr>
          <p:cNvPr id="507907" name="Rectangle 3"/>
          <p:cNvSpPr>
            <a:spLocks noGrp="1" noChangeArrowheads="1"/>
          </p:cNvSpPr>
          <p:nvPr>
            <p:ph type="body" idx="1"/>
          </p:nvPr>
        </p:nvSpPr>
        <p:spPr>
          <a:xfrm>
            <a:off x="457200" y="1752600"/>
            <a:ext cx="8229600" cy="3997325"/>
          </a:xfrm>
        </p:spPr>
        <p:txBody>
          <a:bodyPr/>
          <a:lstStyle/>
          <a:p>
            <a:pPr marL="609600" indent="-609600" eaLnBrk="1" hangingPunct="1">
              <a:buFont typeface="Wingdings" pitchFamily="2" charset="2"/>
              <a:buNone/>
              <a:defRPr/>
            </a:pPr>
            <a:r>
              <a:rPr lang="en-US" sz="2800" b="1" dirty="0" smtClean="0">
                <a:solidFill>
                  <a:srgbClr val="000090"/>
                </a:solidFill>
              </a:rPr>
              <a:t>1. Understand the Model</a:t>
            </a:r>
            <a:r>
              <a:rPr lang="en-US" sz="2800" dirty="0" smtClean="0">
                <a:solidFill>
                  <a:srgbClr val="000090"/>
                </a:solidFill>
              </a:rPr>
              <a:t> </a:t>
            </a:r>
          </a:p>
          <a:p>
            <a:pPr marL="1009650" lvl="1" indent="-609600">
              <a:defRPr/>
            </a:pPr>
            <a:r>
              <a:rPr lang="en-US" sz="2400" dirty="0" smtClean="0">
                <a:solidFill>
                  <a:srgbClr val="000090"/>
                </a:solidFill>
              </a:rPr>
              <a:t>Specific </a:t>
            </a:r>
            <a:r>
              <a:rPr lang="en-US" sz="2400" dirty="0" smtClean="0">
                <a:solidFill>
                  <a:srgbClr val="000090"/>
                </a:solidFill>
              </a:rPr>
              <a:t>behaviors </a:t>
            </a:r>
            <a:r>
              <a:rPr lang="en-US" sz="2400" dirty="0" smtClean="0">
                <a:solidFill>
                  <a:srgbClr val="000090"/>
                </a:solidFill>
              </a:rPr>
              <a:t>for </a:t>
            </a:r>
            <a:r>
              <a:rPr lang="en-US" sz="2400" dirty="0" smtClean="0">
                <a:solidFill>
                  <a:srgbClr val="000090"/>
                </a:solidFill>
              </a:rPr>
              <a:t>each </a:t>
            </a:r>
            <a:r>
              <a:rPr lang="en-US" sz="2400" dirty="0">
                <a:solidFill>
                  <a:srgbClr val="000090"/>
                </a:solidFill>
              </a:rPr>
              <a:t>p</a:t>
            </a:r>
            <a:r>
              <a:rPr lang="en-US" sz="2400" dirty="0" smtClean="0">
                <a:solidFill>
                  <a:srgbClr val="000090"/>
                </a:solidFill>
              </a:rPr>
              <a:t>hase</a:t>
            </a:r>
            <a:endParaRPr lang="en-US" sz="2400" dirty="0" smtClean="0">
              <a:solidFill>
                <a:srgbClr val="000090"/>
              </a:solidFill>
            </a:endParaRPr>
          </a:p>
          <a:p>
            <a:pPr marL="1009650" lvl="1" indent="-609600">
              <a:defRPr/>
            </a:pPr>
            <a:r>
              <a:rPr lang="en-US" sz="2400" dirty="0" smtClean="0">
                <a:solidFill>
                  <a:srgbClr val="000090"/>
                </a:solidFill>
              </a:rPr>
              <a:t>Know exactly where the student is in the cycle (placement in Model).</a:t>
            </a:r>
          </a:p>
          <a:p>
            <a:pPr marL="609600" indent="-609600" eaLnBrk="1" hangingPunct="1">
              <a:buFont typeface="Wingdings" pitchFamily="2" charset="2"/>
              <a:buNone/>
              <a:defRPr/>
            </a:pPr>
            <a:r>
              <a:rPr lang="en-US" sz="2800" b="1" dirty="0" smtClean="0">
                <a:solidFill>
                  <a:srgbClr val="000090"/>
                </a:solidFill>
              </a:rPr>
              <a:t>2. Develop strategies for each phase </a:t>
            </a:r>
          </a:p>
          <a:p>
            <a:pPr marL="1009650" lvl="1" indent="-609600">
              <a:defRPr/>
            </a:pPr>
            <a:r>
              <a:rPr lang="en-US" sz="2400" dirty="0" smtClean="0">
                <a:solidFill>
                  <a:srgbClr val="000090"/>
                </a:solidFill>
              </a:rPr>
              <a:t>Implement strategies based on student placement and needs</a:t>
            </a:r>
          </a:p>
          <a:p>
            <a:pPr marL="609600" indent="-609600" eaLnBrk="1" hangingPunct="1">
              <a:defRPr/>
            </a:pPr>
            <a:endParaRPr lang="en-US" sz="2800" dirty="0" smtClean="0"/>
          </a:p>
        </p:txBody>
      </p:sp>
    </p:spTree>
    <p:extLst>
      <p:ext uri="{BB962C8B-B14F-4D97-AF65-F5344CB8AC3E}">
        <p14:creationId xmlns:p14="http://schemas.microsoft.com/office/powerpoint/2010/main" val="3022822555"/>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FFC000"/>
          </a:solidFill>
          <a:effectLst>
            <a:outerShdw blurRad="50800" dist="38100" dir="2700000" algn="tl" rotWithShape="0">
              <a:prstClr val="black">
                <a:alpha val="40000"/>
              </a:prstClr>
            </a:outerShdw>
          </a:effectLst>
        </p:spPr>
        <p:txBody>
          <a:bodyPr>
            <a:normAutofit fontScale="90000"/>
          </a:bodyPr>
          <a:lstStyle/>
          <a:p>
            <a:r>
              <a:rPr lang="en-US" dirty="0" smtClean="0"/>
              <a:t>The Model: Seven Phases of The Escalation or Acting-out Cycle</a:t>
            </a:r>
            <a:endParaRPr lang="en-US" dirty="0"/>
          </a:p>
        </p:txBody>
      </p:sp>
      <p:sp>
        <p:nvSpPr>
          <p:cNvPr id="3" name="Curved Down Arrow 2"/>
          <p:cNvSpPr/>
          <p:nvPr/>
        </p:nvSpPr>
        <p:spPr>
          <a:xfrm>
            <a:off x="1295400" y="1752600"/>
            <a:ext cx="7010400" cy="38862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Text Box 1030"/>
          <p:cNvSpPr txBox="1">
            <a:spLocks noChangeArrowheads="1"/>
          </p:cNvSpPr>
          <p:nvPr/>
        </p:nvSpPr>
        <p:spPr bwMode="auto">
          <a:xfrm>
            <a:off x="447912" y="5105400"/>
            <a:ext cx="777875"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Calm</a:t>
            </a:r>
          </a:p>
        </p:txBody>
      </p:sp>
      <p:sp>
        <p:nvSpPr>
          <p:cNvPr id="6" name="Text Box 1036"/>
          <p:cNvSpPr txBox="1">
            <a:spLocks noChangeArrowheads="1"/>
          </p:cNvSpPr>
          <p:nvPr/>
        </p:nvSpPr>
        <p:spPr bwMode="auto">
          <a:xfrm>
            <a:off x="342342" y="4232275"/>
            <a:ext cx="989013"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Trigger</a:t>
            </a:r>
          </a:p>
        </p:txBody>
      </p:sp>
      <p:sp>
        <p:nvSpPr>
          <p:cNvPr id="7" name="Text Box 1035"/>
          <p:cNvSpPr txBox="1">
            <a:spLocks noChangeArrowheads="1"/>
          </p:cNvSpPr>
          <p:nvPr/>
        </p:nvSpPr>
        <p:spPr bwMode="auto">
          <a:xfrm>
            <a:off x="447912" y="3250393"/>
            <a:ext cx="1173163"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Agitation</a:t>
            </a:r>
          </a:p>
        </p:txBody>
      </p:sp>
      <p:sp>
        <p:nvSpPr>
          <p:cNvPr id="8" name="Text Box 1034"/>
          <p:cNvSpPr txBox="1">
            <a:spLocks noChangeArrowheads="1"/>
          </p:cNvSpPr>
          <p:nvPr/>
        </p:nvSpPr>
        <p:spPr bwMode="auto">
          <a:xfrm>
            <a:off x="683243" y="2053957"/>
            <a:ext cx="1582738"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Acceleration</a:t>
            </a:r>
          </a:p>
        </p:txBody>
      </p:sp>
      <p:sp>
        <p:nvSpPr>
          <p:cNvPr id="9" name="Text Box 1031"/>
          <p:cNvSpPr txBox="1">
            <a:spLocks noChangeArrowheads="1"/>
          </p:cNvSpPr>
          <p:nvPr/>
        </p:nvSpPr>
        <p:spPr bwMode="auto">
          <a:xfrm>
            <a:off x="4089312" y="1260207"/>
            <a:ext cx="763588"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Peak</a:t>
            </a:r>
          </a:p>
        </p:txBody>
      </p:sp>
      <p:sp>
        <p:nvSpPr>
          <p:cNvPr id="10" name="Text Box 1032"/>
          <p:cNvSpPr txBox="1">
            <a:spLocks noChangeArrowheads="1"/>
          </p:cNvSpPr>
          <p:nvPr/>
        </p:nvSpPr>
        <p:spPr bwMode="auto">
          <a:xfrm>
            <a:off x="6049168" y="1657082"/>
            <a:ext cx="1738313"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De-escalation</a:t>
            </a:r>
          </a:p>
        </p:txBody>
      </p:sp>
      <p:sp>
        <p:nvSpPr>
          <p:cNvPr id="11" name="Text Box 1033"/>
          <p:cNvSpPr txBox="1">
            <a:spLocks noChangeArrowheads="1"/>
          </p:cNvSpPr>
          <p:nvPr/>
        </p:nvSpPr>
        <p:spPr bwMode="auto">
          <a:xfrm>
            <a:off x="7677150" y="3810700"/>
            <a:ext cx="1257300"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Recovery</a:t>
            </a:r>
          </a:p>
        </p:txBody>
      </p:sp>
      <p:sp>
        <p:nvSpPr>
          <p:cNvPr id="12" name="Freeform 11"/>
          <p:cNvSpPr/>
          <p:nvPr/>
        </p:nvSpPr>
        <p:spPr>
          <a:xfrm>
            <a:off x="1474612" y="5715000"/>
            <a:ext cx="5992988" cy="685800"/>
          </a:xfrm>
          <a:custGeom>
            <a:avLst/>
            <a:gdLst>
              <a:gd name="connsiteX0" fmla="*/ 0 w 5962650"/>
              <a:gd name="connsiteY0" fmla="*/ 38100 h 597893"/>
              <a:gd name="connsiteX1" fmla="*/ 95250 w 5962650"/>
              <a:gd name="connsiteY1" fmla="*/ 95250 h 597893"/>
              <a:gd name="connsiteX2" fmla="*/ 152400 w 5962650"/>
              <a:gd name="connsiteY2" fmla="*/ 114300 h 597893"/>
              <a:gd name="connsiteX3" fmla="*/ 209550 w 5962650"/>
              <a:gd name="connsiteY3" fmla="*/ 152400 h 597893"/>
              <a:gd name="connsiteX4" fmla="*/ 266700 w 5962650"/>
              <a:gd name="connsiteY4" fmla="*/ 171450 h 597893"/>
              <a:gd name="connsiteX5" fmla="*/ 381000 w 5962650"/>
              <a:gd name="connsiteY5" fmla="*/ 228600 h 597893"/>
              <a:gd name="connsiteX6" fmla="*/ 781050 w 5962650"/>
              <a:gd name="connsiteY6" fmla="*/ 247650 h 597893"/>
              <a:gd name="connsiteX7" fmla="*/ 1009650 w 5962650"/>
              <a:gd name="connsiteY7" fmla="*/ 304800 h 597893"/>
              <a:gd name="connsiteX8" fmla="*/ 1085850 w 5962650"/>
              <a:gd name="connsiteY8" fmla="*/ 342900 h 597893"/>
              <a:gd name="connsiteX9" fmla="*/ 1257300 w 5962650"/>
              <a:gd name="connsiteY9" fmla="*/ 361950 h 597893"/>
              <a:gd name="connsiteX10" fmla="*/ 1390650 w 5962650"/>
              <a:gd name="connsiteY10" fmla="*/ 381000 h 597893"/>
              <a:gd name="connsiteX11" fmla="*/ 1485900 w 5962650"/>
              <a:gd name="connsiteY11" fmla="*/ 400050 h 597893"/>
              <a:gd name="connsiteX12" fmla="*/ 1562100 w 5962650"/>
              <a:gd name="connsiteY12" fmla="*/ 419100 h 597893"/>
              <a:gd name="connsiteX13" fmla="*/ 1733550 w 5962650"/>
              <a:gd name="connsiteY13" fmla="*/ 438150 h 597893"/>
              <a:gd name="connsiteX14" fmla="*/ 1924050 w 5962650"/>
              <a:gd name="connsiteY14" fmla="*/ 476250 h 597893"/>
              <a:gd name="connsiteX15" fmla="*/ 2000250 w 5962650"/>
              <a:gd name="connsiteY15" fmla="*/ 495300 h 597893"/>
              <a:gd name="connsiteX16" fmla="*/ 2171700 w 5962650"/>
              <a:gd name="connsiteY16" fmla="*/ 514350 h 597893"/>
              <a:gd name="connsiteX17" fmla="*/ 2457450 w 5962650"/>
              <a:gd name="connsiteY17" fmla="*/ 552450 h 597893"/>
              <a:gd name="connsiteX18" fmla="*/ 2990850 w 5962650"/>
              <a:gd name="connsiteY18" fmla="*/ 571500 h 597893"/>
              <a:gd name="connsiteX19" fmla="*/ 3486150 w 5962650"/>
              <a:gd name="connsiteY19" fmla="*/ 571500 h 597893"/>
              <a:gd name="connsiteX20" fmla="*/ 3848100 w 5962650"/>
              <a:gd name="connsiteY20" fmla="*/ 533400 h 597893"/>
              <a:gd name="connsiteX21" fmla="*/ 4076700 w 5962650"/>
              <a:gd name="connsiteY21" fmla="*/ 495300 h 597893"/>
              <a:gd name="connsiteX22" fmla="*/ 4191000 w 5962650"/>
              <a:gd name="connsiteY22" fmla="*/ 438150 h 597893"/>
              <a:gd name="connsiteX23" fmla="*/ 4438650 w 5962650"/>
              <a:gd name="connsiteY23" fmla="*/ 400050 h 597893"/>
              <a:gd name="connsiteX24" fmla="*/ 4705350 w 5962650"/>
              <a:gd name="connsiteY24" fmla="*/ 342900 h 597893"/>
              <a:gd name="connsiteX25" fmla="*/ 4838700 w 5962650"/>
              <a:gd name="connsiteY25" fmla="*/ 304800 h 597893"/>
              <a:gd name="connsiteX26" fmla="*/ 4914900 w 5962650"/>
              <a:gd name="connsiteY26" fmla="*/ 285750 h 597893"/>
              <a:gd name="connsiteX27" fmla="*/ 5048250 w 5962650"/>
              <a:gd name="connsiteY27" fmla="*/ 247650 h 597893"/>
              <a:gd name="connsiteX28" fmla="*/ 5105400 w 5962650"/>
              <a:gd name="connsiteY28" fmla="*/ 209550 h 597893"/>
              <a:gd name="connsiteX29" fmla="*/ 5219700 w 5962650"/>
              <a:gd name="connsiteY29" fmla="*/ 171450 h 597893"/>
              <a:gd name="connsiteX30" fmla="*/ 5353050 w 5962650"/>
              <a:gd name="connsiteY30" fmla="*/ 133350 h 597893"/>
              <a:gd name="connsiteX31" fmla="*/ 5486400 w 5962650"/>
              <a:gd name="connsiteY31" fmla="*/ 114300 h 597893"/>
              <a:gd name="connsiteX32" fmla="*/ 5600700 w 5962650"/>
              <a:gd name="connsiteY32" fmla="*/ 76200 h 597893"/>
              <a:gd name="connsiteX33" fmla="*/ 5753100 w 5962650"/>
              <a:gd name="connsiteY33" fmla="*/ 38100 h 597893"/>
              <a:gd name="connsiteX34" fmla="*/ 5810250 w 5962650"/>
              <a:gd name="connsiteY34" fmla="*/ 19050 h 597893"/>
              <a:gd name="connsiteX35" fmla="*/ 5962650 w 5962650"/>
              <a:gd name="connsiteY35" fmla="*/ 0 h 59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62650" h="597893">
                <a:moveTo>
                  <a:pt x="0" y="38100"/>
                </a:moveTo>
                <a:cubicBezTo>
                  <a:pt x="31750" y="57150"/>
                  <a:pt x="62132" y="78691"/>
                  <a:pt x="95250" y="95250"/>
                </a:cubicBezTo>
                <a:cubicBezTo>
                  <a:pt x="113211" y="104230"/>
                  <a:pt x="134439" y="105320"/>
                  <a:pt x="152400" y="114300"/>
                </a:cubicBezTo>
                <a:cubicBezTo>
                  <a:pt x="172878" y="124539"/>
                  <a:pt x="189072" y="142161"/>
                  <a:pt x="209550" y="152400"/>
                </a:cubicBezTo>
                <a:cubicBezTo>
                  <a:pt x="227511" y="161380"/>
                  <a:pt x="248739" y="162470"/>
                  <a:pt x="266700" y="171450"/>
                </a:cubicBezTo>
                <a:cubicBezTo>
                  <a:pt x="316146" y="196173"/>
                  <a:pt x="323541" y="223812"/>
                  <a:pt x="381000" y="228600"/>
                </a:cubicBezTo>
                <a:cubicBezTo>
                  <a:pt x="514040" y="239687"/>
                  <a:pt x="647700" y="241300"/>
                  <a:pt x="781050" y="247650"/>
                </a:cubicBezTo>
                <a:cubicBezTo>
                  <a:pt x="862378" y="261205"/>
                  <a:pt x="934178" y="267064"/>
                  <a:pt x="1009650" y="304800"/>
                </a:cubicBezTo>
                <a:cubicBezTo>
                  <a:pt x="1035050" y="317500"/>
                  <a:pt x="1058179" y="336514"/>
                  <a:pt x="1085850" y="342900"/>
                </a:cubicBezTo>
                <a:cubicBezTo>
                  <a:pt x="1141879" y="355830"/>
                  <a:pt x="1200242" y="354818"/>
                  <a:pt x="1257300" y="361950"/>
                </a:cubicBezTo>
                <a:cubicBezTo>
                  <a:pt x="1301855" y="367519"/>
                  <a:pt x="1346360" y="373618"/>
                  <a:pt x="1390650" y="381000"/>
                </a:cubicBezTo>
                <a:cubicBezTo>
                  <a:pt x="1422588" y="386323"/>
                  <a:pt x="1454292" y="393026"/>
                  <a:pt x="1485900" y="400050"/>
                </a:cubicBezTo>
                <a:cubicBezTo>
                  <a:pt x="1511458" y="405730"/>
                  <a:pt x="1536223" y="415119"/>
                  <a:pt x="1562100" y="419100"/>
                </a:cubicBezTo>
                <a:cubicBezTo>
                  <a:pt x="1618933" y="427844"/>
                  <a:pt x="1676400" y="431800"/>
                  <a:pt x="1733550" y="438150"/>
                </a:cubicBezTo>
                <a:cubicBezTo>
                  <a:pt x="1850918" y="477273"/>
                  <a:pt x="1731420" y="441226"/>
                  <a:pt x="1924050" y="476250"/>
                </a:cubicBezTo>
                <a:cubicBezTo>
                  <a:pt x="1949809" y="480934"/>
                  <a:pt x="1974373" y="491319"/>
                  <a:pt x="2000250" y="495300"/>
                </a:cubicBezTo>
                <a:cubicBezTo>
                  <a:pt x="2057083" y="504044"/>
                  <a:pt x="2114642" y="507218"/>
                  <a:pt x="2171700" y="514350"/>
                </a:cubicBezTo>
                <a:cubicBezTo>
                  <a:pt x="2230312" y="521677"/>
                  <a:pt x="2403494" y="549452"/>
                  <a:pt x="2457450" y="552450"/>
                </a:cubicBezTo>
                <a:cubicBezTo>
                  <a:pt x="2635089" y="562319"/>
                  <a:pt x="2813050" y="565150"/>
                  <a:pt x="2990850" y="571500"/>
                </a:cubicBezTo>
                <a:cubicBezTo>
                  <a:pt x="3211782" y="615686"/>
                  <a:pt x="3075306" y="596400"/>
                  <a:pt x="3486150" y="571500"/>
                </a:cubicBezTo>
                <a:cubicBezTo>
                  <a:pt x="3683966" y="559511"/>
                  <a:pt x="3683407" y="556928"/>
                  <a:pt x="3848100" y="533400"/>
                </a:cubicBezTo>
                <a:cubicBezTo>
                  <a:pt x="3982082" y="488739"/>
                  <a:pt x="3821490" y="537835"/>
                  <a:pt x="4076700" y="495300"/>
                </a:cubicBezTo>
                <a:cubicBezTo>
                  <a:pt x="4164269" y="480705"/>
                  <a:pt x="4107224" y="474054"/>
                  <a:pt x="4191000" y="438150"/>
                </a:cubicBezTo>
                <a:cubicBezTo>
                  <a:pt x="4248743" y="413403"/>
                  <a:pt x="4404232" y="403874"/>
                  <a:pt x="4438650" y="400050"/>
                </a:cubicBezTo>
                <a:cubicBezTo>
                  <a:pt x="4639222" y="333193"/>
                  <a:pt x="4465037" y="382952"/>
                  <a:pt x="4705350" y="342900"/>
                </a:cubicBezTo>
                <a:cubicBezTo>
                  <a:pt x="4776814" y="330989"/>
                  <a:pt x="4775285" y="322918"/>
                  <a:pt x="4838700" y="304800"/>
                </a:cubicBezTo>
                <a:cubicBezTo>
                  <a:pt x="4863874" y="297607"/>
                  <a:pt x="4889726" y="292943"/>
                  <a:pt x="4914900" y="285750"/>
                </a:cubicBezTo>
                <a:cubicBezTo>
                  <a:pt x="5106206" y="231091"/>
                  <a:pt x="4810036" y="307203"/>
                  <a:pt x="5048250" y="247650"/>
                </a:cubicBezTo>
                <a:cubicBezTo>
                  <a:pt x="5067300" y="234950"/>
                  <a:pt x="5084478" y="218849"/>
                  <a:pt x="5105400" y="209550"/>
                </a:cubicBezTo>
                <a:cubicBezTo>
                  <a:pt x="5142100" y="193239"/>
                  <a:pt x="5181600" y="184150"/>
                  <a:pt x="5219700" y="171450"/>
                </a:cubicBezTo>
                <a:cubicBezTo>
                  <a:pt x="5268665" y="155128"/>
                  <a:pt x="5300425" y="142918"/>
                  <a:pt x="5353050" y="133350"/>
                </a:cubicBezTo>
                <a:cubicBezTo>
                  <a:pt x="5397227" y="125318"/>
                  <a:pt x="5441950" y="120650"/>
                  <a:pt x="5486400" y="114300"/>
                </a:cubicBezTo>
                <a:cubicBezTo>
                  <a:pt x="5524500" y="101600"/>
                  <a:pt x="5561738" y="85940"/>
                  <a:pt x="5600700" y="76200"/>
                </a:cubicBezTo>
                <a:cubicBezTo>
                  <a:pt x="5651500" y="63500"/>
                  <a:pt x="5703424" y="54659"/>
                  <a:pt x="5753100" y="38100"/>
                </a:cubicBezTo>
                <a:cubicBezTo>
                  <a:pt x="5772150" y="31750"/>
                  <a:pt x="5790493" y="22642"/>
                  <a:pt x="5810250" y="19050"/>
                </a:cubicBezTo>
                <a:cubicBezTo>
                  <a:pt x="5860620" y="9892"/>
                  <a:pt x="5962650" y="0"/>
                  <a:pt x="5962650" y="0"/>
                </a:cubicBezTo>
              </a:path>
            </a:pathLst>
          </a:custGeom>
          <a:ln>
            <a:solidFill>
              <a:srgbClr val="CC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cxnSp>
        <p:nvCxnSpPr>
          <p:cNvPr id="14" name="Straight Arrow Connector 13"/>
          <p:cNvCxnSpPr/>
          <p:nvPr/>
        </p:nvCxnSpPr>
        <p:spPr>
          <a:xfrm>
            <a:off x="4565590" y="1855519"/>
            <a:ext cx="47242" cy="4545281"/>
          </a:xfrm>
          <a:prstGeom prst="straightConnector1">
            <a:avLst/>
          </a:prstGeom>
          <a:ln>
            <a:headEnd type="arrow"/>
            <a:tailEnd type="arrow"/>
          </a:ln>
        </p:spPr>
        <p:style>
          <a:lnRef idx="2">
            <a:schemeClr val="accent6"/>
          </a:lnRef>
          <a:fillRef idx="0">
            <a:schemeClr val="accent6"/>
          </a:fillRef>
          <a:effectRef idx="1">
            <a:schemeClr val="accent6"/>
          </a:effectRef>
          <a:fontRef idx="minor">
            <a:schemeClr val="tx1"/>
          </a:fontRef>
        </p:style>
      </p:cxnSp>
      <p:sp>
        <p:nvSpPr>
          <p:cNvPr id="17" name="TextBox 16"/>
          <p:cNvSpPr txBox="1"/>
          <p:nvPr/>
        </p:nvSpPr>
        <p:spPr>
          <a:xfrm>
            <a:off x="1034493" y="6477000"/>
            <a:ext cx="7423708" cy="3385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1600" dirty="0" smtClean="0"/>
              <a:t>Student’s ability to cognitively process what is happening in the environment.</a:t>
            </a:r>
            <a:endParaRPr lang="en-US" sz="1600" dirty="0"/>
          </a:p>
        </p:txBody>
      </p:sp>
      <p:sp>
        <p:nvSpPr>
          <p:cNvPr id="18" name="TextBox 17"/>
          <p:cNvSpPr txBox="1"/>
          <p:nvPr/>
        </p:nvSpPr>
        <p:spPr>
          <a:xfrm>
            <a:off x="5333096" y="1253871"/>
            <a:ext cx="3810904" cy="369332"/>
          </a:xfrm>
          <a:prstGeom prst="rect">
            <a:avLst/>
          </a:prstGeom>
          <a:noFill/>
        </p:spPr>
        <p:txBody>
          <a:bodyPr wrap="square" rtlCol="0">
            <a:spAutoFit/>
          </a:bodyPr>
          <a:lstStyle/>
          <a:p>
            <a:r>
              <a:rPr lang="en-US" dirty="0" err="1" smtClean="0"/>
              <a:t>Covin</a:t>
            </a:r>
            <a:r>
              <a:rPr lang="en-US" dirty="0" smtClean="0"/>
              <a:t> &amp; Sugai, 1989; Colvin, 2004</a:t>
            </a:r>
            <a:endParaRPr lang="en-US" dirty="0"/>
          </a:p>
        </p:txBody>
      </p:sp>
      <p:sp>
        <p:nvSpPr>
          <p:cNvPr id="15" name="Content Placeholder 2"/>
          <p:cNvSpPr txBox="1">
            <a:spLocks/>
          </p:cNvSpPr>
          <p:nvPr/>
        </p:nvSpPr>
        <p:spPr>
          <a:xfrm>
            <a:off x="1474612" y="1855519"/>
            <a:ext cx="5992988" cy="4202381"/>
          </a:xfrm>
          <a:prstGeom prst="rect">
            <a:avLst/>
          </a:prstGeom>
          <a:ln>
            <a:solidFill>
              <a:srgbClr val="7030A0"/>
            </a:solidFill>
          </a:ln>
        </p:spPr>
        <p:style>
          <a:lnRef idx="0">
            <a:schemeClr val="accent6"/>
          </a:lnRef>
          <a:fillRef idx="3">
            <a:schemeClr val="accent6"/>
          </a:fillRef>
          <a:effectRef idx="3">
            <a:schemeClr val="accent6"/>
          </a:effectRef>
          <a:fontRef idx="minor">
            <a:schemeClr val="lt1"/>
          </a:fontRef>
        </p:style>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defRPr/>
            </a:pPr>
            <a:endParaRPr lang="en-US" dirty="0" smtClean="0"/>
          </a:p>
          <a:p>
            <a:pPr algn="ctr">
              <a:lnSpc>
                <a:spcPct val="120000"/>
              </a:lnSpc>
              <a:spcBef>
                <a:spcPts val="0"/>
              </a:spcBef>
              <a:buFont typeface="Arial" panose="020B0604020202020204" pitchFamily="34" charset="0"/>
              <a:buNone/>
              <a:defRPr/>
            </a:pPr>
            <a:r>
              <a:rPr lang="en-US" sz="4400" dirty="0" smtClean="0"/>
              <a:t>Whether the problem behavior is managed safely or not </a:t>
            </a:r>
          </a:p>
          <a:p>
            <a:pPr algn="ctr">
              <a:lnSpc>
                <a:spcPct val="120000"/>
              </a:lnSpc>
              <a:spcBef>
                <a:spcPts val="0"/>
              </a:spcBef>
              <a:buFont typeface="Arial" panose="020B0604020202020204" pitchFamily="34" charset="0"/>
              <a:buNone/>
              <a:defRPr/>
            </a:pPr>
            <a:r>
              <a:rPr lang="en-US" sz="4400" dirty="0" smtClean="0"/>
              <a:t>	or is defused</a:t>
            </a:r>
          </a:p>
          <a:p>
            <a:pPr algn="ctr">
              <a:lnSpc>
                <a:spcPct val="120000"/>
              </a:lnSpc>
              <a:spcBef>
                <a:spcPts val="0"/>
              </a:spcBef>
              <a:buFont typeface="Arial" panose="020B0604020202020204" pitchFamily="34" charset="0"/>
              <a:buNone/>
              <a:defRPr/>
            </a:pPr>
            <a:r>
              <a:rPr lang="en-US" sz="4400" dirty="0"/>
              <a:t>i</a:t>
            </a:r>
            <a:r>
              <a:rPr lang="en-US" sz="4400" dirty="0" smtClean="0"/>
              <a:t>n large measure depends on</a:t>
            </a:r>
          </a:p>
          <a:p>
            <a:pPr algn="ctr">
              <a:lnSpc>
                <a:spcPct val="120000"/>
              </a:lnSpc>
              <a:spcBef>
                <a:spcPts val="0"/>
              </a:spcBef>
              <a:buFont typeface="Arial" panose="020B0604020202020204" pitchFamily="34" charset="0"/>
              <a:buNone/>
              <a:defRPr/>
            </a:pPr>
            <a:r>
              <a:rPr lang="en-US" sz="4400" b="1" dirty="0" smtClean="0">
                <a:solidFill>
                  <a:schemeClr val="accent1">
                    <a:lumMod val="50000"/>
                  </a:schemeClr>
                </a:solidFill>
              </a:rPr>
              <a:t>YOUR INITIAL RESPONSE</a:t>
            </a:r>
          </a:p>
          <a:p>
            <a:pPr marL="0" indent="0" algn="r">
              <a:buFont typeface="Arial" panose="020B0604020202020204" pitchFamily="34" charset="0"/>
              <a:buNone/>
            </a:pPr>
            <a:r>
              <a:rPr lang="en-US" dirty="0" smtClean="0"/>
              <a:t>-Dr. Geoff Colvin</a:t>
            </a:r>
            <a:endParaRPr lang="en-US" dirty="0"/>
          </a:p>
        </p:txBody>
      </p:sp>
    </p:spTree>
    <p:extLst>
      <p:ext uri="{BB962C8B-B14F-4D97-AF65-F5344CB8AC3E}">
        <p14:creationId xmlns:p14="http://schemas.microsoft.com/office/powerpoint/2010/main" val="82790851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circle(in)">
                                      <p:cBhvr>
                                        <p:cTn id="57" dur="20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randombar(horizontal)">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nimBg="1"/>
      <p:bldP spid="17"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rved Down Arrow 2"/>
          <p:cNvSpPr/>
          <p:nvPr/>
        </p:nvSpPr>
        <p:spPr>
          <a:xfrm>
            <a:off x="1295400" y="1752600"/>
            <a:ext cx="7010400" cy="38862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Freeform 11"/>
          <p:cNvSpPr/>
          <p:nvPr/>
        </p:nvSpPr>
        <p:spPr>
          <a:xfrm>
            <a:off x="1474612" y="5638800"/>
            <a:ext cx="5992988" cy="685800"/>
          </a:xfrm>
          <a:custGeom>
            <a:avLst/>
            <a:gdLst>
              <a:gd name="connsiteX0" fmla="*/ 0 w 5962650"/>
              <a:gd name="connsiteY0" fmla="*/ 38100 h 597893"/>
              <a:gd name="connsiteX1" fmla="*/ 95250 w 5962650"/>
              <a:gd name="connsiteY1" fmla="*/ 95250 h 597893"/>
              <a:gd name="connsiteX2" fmla="*/ 152400 w 5962650"/>
              <a:gd name="connsiteY2" fmla="*/ 114300 h 597893"/>
              <a:gd name="connsiteX3" fmla="*/ 209550 w 5962650"/>
              <a:gd name="connsiteY3" fmla="*/ 152400 h 597893"/>
              <a:gd name="connsiteX4" fmla="*/ 266700 w 5962650"/>
              <a:gd name="connsiteY4" fmla="*/ 171450 h 597893"/>
              <a:gd name="connsiteX5" fmla="*/ 381000 w 5962650"/>
              <a:gd name="connsiteY5" fmla="*/ 228600 h 597893"/>
              <a:gd name="connsiteX6" fmla="*/ 781050 w 5962650"/>
              <a:gd name="connsiteY6" fmla="*/ 247650 h 597893"/>
              <a:gd name="connsiteX7" fmla="*/ 1009650 w 5962650"/>
              <a:gd name="connsiteY7" fmla="*/ 304800 h 597893"/>
              <a:gd name="connsiteX8" fmla="*/ 1085850 w 5962650"/>
              <a:gd name="connsiteY8" fmla="*/ 342900 h 597893"/>
              <a:gd name="connsiteX9" fmla="*/ 1257300 w 5962650"/>
              <a:gd name="connsiteY9" fmla="*/ 361950 h 597893"/>
              <a:gd name="connsiteX10" fmla="*/ 1390650 w 5962650"/>
              <a:gd name="connsiteY10" fmla="*/ 381000 h 597893"/>
              <a:gd name="connsiteX11" fmla="*/ 1485900 w 5962650"/>
              <a:gd name="connsiteY11" fmla="*/ 400050 h 597893"/>
              <a:gd name="connsiteX12" fmla="*/ 1562100 w 5962650"/>
              <a:gd name="connsiteY12" fmla="*/ 419100 h 597893"/>
              <a:gd name="connsiteX13" fmla="*/ 1733550 w 5962650"/>
              <a:gd name="connsiteY13" fmla="*/ 438150 h 597893"/>
              <a:gd name="connsiteX14" fmla="*/ 1924050 w 5962650"/>
              <a:gd name="connsiteY14" fmla="*/ 476250 h 597893"/>
              <a:gd name="connsiteX15" fmla="*/ 2000250 w 5962650"/>
              <a:gd name="connsiteY15" fmla="*/ 495300 h 597893"/>
              <a:gd name="connsiteX16" fmla="*/ 2171700 w 5962650"/>
              <a:gd name="connsiteY16" fmla="*/ 514350 h 597893"/>
              <a:gd name="connsiteX17" fmla="*/ 2457450 w 5962650"/>
              <a:gd name="connsiteY17" fmla="*/ 552450 h 597893"/>
              <a:gd name="connsiteX18" fmla="*/ 2990850 w 5962650"/>
              <a:gd name="connsiteY18" fmla="*/ 571500 h 597893"/>
              <a:gd name="connsiteX19" fmla="*/ 3486150 w 5962650"/>
              <a:gd name="connsiteY19" fmla="*/ 571500 h 597893"/>
              <a:gd name="connsiteX20" fmla="*/ 3848100 w 5962650"/>
              <a:gd name="connsiteY20" fmla="*/ 533400 h 597893"/>
              <a:gd name="connsiteX21" fmla="*/ 4076700 w 5962650"/>
              <a:gd name="connsiteY21" fmla="*/ 495300 h 597893"/>
              <a:gd name="connsiteX22" fmla="*/ 4191000 w 5962650"/>
              <a:gd name="connsiteY22" fmla="*/ 438150 h 597893"/>
              <a:gd name="connsiteX23" fmla="*/ 4438650 w 5962650"/>
              <a:gd name="connsiteY23" fmla="*/ 400050 h 597893"/>
              <a:gd name="connsiteX24" fmla="*/ 4705350 w 5962650"/>
              <a:gd name="connsiteY24" fmla="*/ 342900 h 597893"/>
              <a:gd name="connsiteX25" fmla="*/ 4838700 w 5962650"/>
              <a:gd name="connsiteY25" fmla="*/ 304800 h 597893"/>
              <a:gd name="connsiteX26" fmla="*/ 4914900 w 5962650"/>
              <a:gd name="connsiteY26" fmla="*/ 285750 h 597893"/>
              <a:gd name="connsiteX27" fmla="*/ 5048250 w 5962650"/>
              <a:gd name="connsiteY27" fmla="*/ 247650 h 597893"/>
              <a:gd name="connsiteX28" fmla="*/ 5105400 w 5962650"/>
              <a:gd name="connsiteY28" fmla="*/ 209550 h 597893"/>
              <a:gd name="connsiteX29" fmla="*/ 5219700 w 5962650"/>
              <a:gd name="connsiteY29" fmla="*/ 171450 h 597893"/>
              <a:gd name="connsiteX30" fmla="*/ 5353050 w 5962650"/>
              <a:gd name="connsiteY30" fmla="*/ 133350 h 597893"/>
              <a:gd name="connsiteX31" fmla="*/ 5486400 w 5962650"/>
              <a:gd name="connsiteY31" fmla="*/ 114300 h 597893"/>
              <a:gd name="connsiteX32" fmla="*/ 5600700 w 5962650"/>
              <a:gd name="connsiteY32" fmla="*/ 76200 h 597893"/>
              <a:gd name="connsiteX33" fmla="*/ 5753100 w 5962650"/>
              <a:gd name="connsiteY33" fmla="*/ 38100 h 597893"/>
              <a:gd name="connsiteX34" fmla="*/ 5810250 w 5962650"/>
              <a:gd name="connsiteY34" fmla="*/ 19050 h 597893"/>
              <a:gd name="connsiteX35" fmla="*/ 5962650 w 5962650"/>
              <a:gd name="connsiteY35" fmla="*/ 0 h 59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62650" h="597893">
                <a:moveTo>
                  <a:pt x="0" y="38100"/>
                </a:moveTo>
                <a:cubicBezTo>
                  <a:pt x="31750" y="57150"/>
                  <a:pt x="62132" y="78691"/>
                  <a:pt x="95250" y="95250"/>
                </a:cubicBezTo>
                <a:cubicBezTo>
                  <a:pt x="113211" y="104230"/>
                  <a:pt x="134439" y="105320"/>
                  <a:pt x="152400" y="114300"/>
                </a:cubicBezTo>
                <a:cubicBezTo>
                  <a:pt x="172878" y="124539"/>
                  <a:pt x="189072" y="142161"/>
                  <a:pt x="209550" y="152400"/>
                </a:cubicBezTo>
                <a:cubicBezTo>
                  <a:pt x="227511" y="161380"/>
                  <a:pt x="248739" y="162470"/>
                  <a:pt x="266700" y="171450"/>
                </a:cubicBezTo>
                <a:cubicBezTo>
                  <a:pt x="316146" y="196173"/>
                  <a:pt x="323541" y="223812"/>
                  <a:pt x="381000" y="228600"/>
                </a:cubicBezTo>
                <a:cubicBezTo>
                  <a:pt x="514040" y="239687"/>
                  <a:pt x="647700" y="241300"/>
                  <a:pt x="781050" y="247650"/>
                </a:cubicBezTo>
                <a:cubicBezTo>
                  <a:pt x="862378" y="261205"/>
                  <a:pt x="934178" y="267064"/>
                  <a:pt x="1009650" y="304800"/>
                </a:cubicBezTo>
                <a:cubicBezTo>
                  <a:pt x="1035050" y="317500"/>
                  <a:pt x="1058179" y="336514"/>
                  <a:pt x="1085850" y="342900"/>
                </a:cubicBezTo>
                <a:cubicBezTo>
                  <a:pt x="1141879" y="355830"/>
                  <a:pt x="1200242" y="354818"/>
                  <a:pt x="1257300" y="361950"/>
                </a:cubicBezTo>
                <a:cubicBezTo>
                  <a:pt x="1301855" y="367519"/>
                  <a:pt x="1346360" y="373618"/>
                  <a:pt x="1390650" y="381000"/>
                </a:cubicBezTo>
                <a:cubicBezTo>
                  <a:pt x="1422588" y="386323"/>
                  <a:pt x="1454292" y="393026"/>
                  <a:pt x="1485900" y="400050"/>
                </a:cubicBezTo>
                <a:cubicBezTo>
                  <a:pt x="1511458" y="405730"/>
                  <a:pt x="1536223" y="415119"/>
                  <a:pt x="1562100" y="419100"/>
                </a:cubicBezTo>
                <a:cubicBezTo>
                  <a:pt x="1618933" y="427844"/>
                  <a:pt x="1676400" y="431800"/>
                  <a:pt x="1733550" y="438150"/>
                </a:cubicBezTo>
                <a:cubicBezTo>
                  <a:pt x="1850918" y="477273"/>
                  <a:pt x="1731420" y="441226"/>
                  <a:pt x="1924050" y="476250"/>
                </a:cubicBezTo>
                <a:cubicBezTo>
                  <a:pt x="1949809" y="480934"/>
                  <a:pt x="1974373" y="491319"/>
                  <a:pt x="2000250" y="495300"/>
                </a:cubicBezTo>
                <a:cubicBezTo>
                  <a:pt x="2057083" y="504044"/>
                  <a:pt x="2114642" y="507218"/>
                  <a:pt x="2171700" y="514350"/>
                </a:cubicBezTo>
                <a:cubicBezTo>
                  <a:pt x="2230312" y="521677"/>
                  <a:pt x="2403494" y="549452"/>
                  <a:pt x="2457450" y="552450"/>
                </a:cubicBezTo>
                <a:cubicBezTo>
                  <a:pt x="2635089" y="562319"/>
                  <a:pt x="2813050" y="565150"/>
                  <a:pt x="2990850" y="571500"/>
                </a:cubicBezTo>
                <a:cubicBezTo>
                  <a:pt x="3211782" y="615686"/>
                  <a:pt x="3075306" y="596400"/>
                  <a:pt x="3486150" y="571500"/>
                </a:cubicBezTo>
                <a:cubicBezTo>
                  <a:pt x="3683966" y="559511"/>
                  <a:pt x="3683407" y="556928"/>
                  <a:pt x="3848100" y="533400"/>
                </a:cubicBezTo>
                <a:cubicBezTo>
                  <a:pt x="3982082" y="488739"/>
                  <a:pt x="3821490" y="537835"/>
                  <a:pt x="4076700" y="495300"/>
                </a:cubicBezTo>
                <a:cubicBezTo>
                  <a:pt x="4164269" y="480705"/>
                  <a:pt x="4107224" y="474054"/>
                  <a:pt x="4191000" y="438150"/>
                </a:cubicBezTo>
                <a:cubicBezTo>
                  <a:pt x="4248743" y="413403"/>
                  <a:pt x="4404232" y="403874"/>
                  <a:pt x="4438650" y="400050"/>
                </a:cubicBezTo>
                <a:cubicBezTo>
                  <a:pt x="4639222" y="333193"/>
                  <a:pt x="4465037" y="382952"/>
                  <a:pt x="4705350" y="342900"/>
                </a:cubicBezTo>
                <a:cubicBezTo>
                  <a:pt x="4776814" y="330989"/>
                  <a:pt x="4775285" y="322918"/>
                  <a:pt x="4838700" y="304800"/>
                </a:cubicBezTo>
                <a:cubicBezTo>
                  <a:pt x="4863874" y="297607"/>
                  <a:pt x="4889726" y="292943"/>
                  <a:pt x="4914900" y="285750"/>
                </a:cubicBezTo>
                <a:cubicBezTo>
                  <a:pt x="5106206" y="231091"/>
                  <a:pt x="4810036" y="307203"/>
                  <a:pt x="5048250" y="247650"/>
                </a:cubicBezTo>
                <a:cubicBezTo>
                  <a:pt x="5067300" y="234950"/>
                  <a:pt x="5084478" y="218849"/>
                  <a:pt x="5105400" y="209550"/>
                </a:cubicBezTo>
                <a:cubicBezTo>
                  <a:pt x="5142100" y="193239"/>
                  <a:pt x="5181600" y="184150"/>
                  <a:pt x="5219700" y="171450"/>
                </a:cubicBezTo>
                <a:cubicBezTo>
                  <a:pt x="5268665" y="155128"/>
                  <a:pt x="5300425" y="142918"/>
                  <a:pt x="5353050" y="133350"/>
                </a:cubicBezTo>
                <a:cubicBezTo>
                  <a:pt x="5397227" y="125318"/>
                  <a:pt x="5441950" y="120650"/>
                  <a:pt x="5486400" y="114300"/>
                </a:cubicBezTo>
                <a:cubicBezTo>
                  <a:pt x="5524500" y="101600"/>
                  <a:pt x="5561738" y="85940"/>
                  <a:pt x="5600700" y="76200"/>
                </a:cubicBezTo>
                <a:cubicBezTo>
                  <a:pt x="5651500" y="63500"/>
                  <a:pt x="5703424" y="54659"/>
                  <a:pt x="5753100" y="38100"/>
                </a:cubicBezTo>
                <a:cubicBezTo>
                  <a:pt x="5772150" y="31750"/>
                  <a:pt x="5790493" y="22642"/>
                  <a:pt x="5810250" y="19050"/>
                </a:cubicBezTo>
                <a:cubicBezTo>
                  <a:pt x="5860620" y="9892"/>
                  <a:pt x="5962650" y="0"/>
                  <a:pt x="5962650" y="0"/>
                </a:cubicBezTo>
              </a:path>
            </a:pathLst>
          </a:custGeom>
          <a:ln>
            <a:solidFill>
              <a:srgbClr val="CC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5" name="TextBox 14"/>
          <p:cNvSpPr txBox="1">
            <a:spLocks noChangeArrowheads="1"/>
          </p:cNvSpPr>
          <p:nvPr/>
        </p:nvSpPr>
        <p:spPr bwMode="auto">
          <a:xfrm>
            <a:off x="-6410" y="14844"/>
            <a:ext cx="9144000" cy="1077218"/>
          </a:xfrm>
          <a:prstGeom prst="rect">
            <a:avLst/>
          </a:prstGeom>
          <a:solidFill>
            <a:srgbClr val="6F9D23"/>
          </a:solidFill>
          <a:ln w="9525">
            <a:solidFill>
              <a:srgbClr val="4A7EBB"/>
            </a:solidFill>
            <a:miter lim="800000"/>
            <a:headEnd/>
            <a:tailEnd/>
          </a:ln>
          <a:effectLst>
            <a:outerShdw blurRad="40000" dist="23000" dir="5400000" rotWithShape="0">
              <a:srgbClr val="000000">
                <a:alpha val="34999"/>
              </a:srgbClr>
            </a:outerShdw>
          </a:effectLst>
        </p:spPr>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ja-JP" altLang="en-US" sz="3200" dirty="0">
                <a:solidFill>
                  <a:srgbClr val="FFFFFF"/>
                </a:solidFill>
              </a:rPr>
              <a:t>“</a:t>
            </a:r>
            <a:r>
              <a:rPr lang="en-US" sz="3200" dirty="0">
                <a:solidFill>
                  <a:srgbClr val="FFFFFF"/>
                </a:solidFill>
              </a:rPr>
              <a:t>The best time to intervene on problem behavior is when the behavior is </a:t>
            </a:r>
            <a:r>
              <a:rPr lang="en-US" sz="3200" b="1" u="sng" dirty="0">
                <a:solidFill>
                  <a:srgbClr val="FFFFFF"/>
                </a:solidFill>
              </a:rPr>
              <a:t>not</a:t>
            </a:r>
            <a:r>
              <a:rPr lang="en-US" sz="3200" dirty="0">
                <a:solidFill>
                  <a:srgbClr val="FFFFFF"/>
                </a:solidFill>
              </a:rPr>
              <a:t> occurring</a:t>
            </a:r>
            <a:r>
              <a:rPr lang="ja-JP" altLang="en-US" sz="3200" dirty="0">
                <a:solidFill>
                  <a:srgbClr val="FFFFFF"/>
                </a:solidFill>
              </a:rPr>
              <a:t>”</a:t>
            </a:r>
            <a:r>
              <a:rPr lang="en-US" sz="3200" dirty="0">
                <a:solidFill>
                  <a:srgbClr val="FFFFFF"/>
                </a:solidFill>
              </a:rPr>
              <a:t> </a:t>
            </a:r>
            <a:r>
              <a:rPr lang="en-US" sz="2400" dirty="0">
                <a:solidFill>
                  <a:srgbClr val="FFFFFF"/>
                </a:solidFill>
              </a:rPr>
              <a:t>(Carr et al., 2002, p.9) </a:t>
            </a:r>
            <a:endParaRPr lang="en-US" sz="3200" dirty="0">
              <a:solidFill>
                <a:srgbClr val="FFFFFF"/>
              </a:solidFill>
            </a:endParaRPr>
          </a:p>
        </p:txBody>
      </p:sp>
      <p:sp>
        <p:nvSpPr>
          <p:cNvPr id="19" name="Oval 18"/>
          <p:cNvSpPr/>
          <p:nvPr/>
        </p:nvSpPr>
        <p:spPr>
          <a:xfrm>
            <a:off x="-8389" y="3222763"/>
            <a:ext cx="3733801" cy="3482837"/>
          </a:xfrm>
          <a:prstGeom prst="ellipse">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TextBox 19"/>
          <p:cNvSpPr txBox="1">
            <a:spLocks noChangeArrowheads="1"/>
          </p:cNvSpPr>
          <p:nvPr/>
        </p:nvSpPr>
        <p:spPr bwMode="auto">
          <a:xfrm>
            <a:off x="126670" y="4267200"/>
            <a:ext cx="2133600" cy="523220"/>
          </a:xfrm>
          <a:prstGeom prst="rect">
            <a:avLst/>
          </a:prstGeom>
          <a:solidFill>
            <a:srgbClr val="9BBB59"/>
          </a:solidFill>
          <a:ln w="38100">
            <a:solidFill>
              <a:schemeClr val="bg1"/>
            </a:solidFill>
            <a:miter lim="800000"/>
            <a:headEnd/>
            <a:tailEnd/>
          </a:ln>
          <a:effectLst>
            <a:outerShdw blurRad="40000" dist="20000" dir="5400000" rotWithShape="0">
              <a:srgbClr val="000000">
                <a:alpha val="37999"/>
              </a:srgbClr>
            </a:outerShdw>
          </a:effectLst>
        </p:spPr>
        <p:txBody>
          <a:bodyPr wrap="square">
            <a:spAutoFit/>
          </a:bodyPr>
          <a:lstStyle/>
          <a:p>
            <a:pPr fontAlgn="auto">
              <a:spcBef>
                <a:spcPts val="0"/>
              </a:spcBef>
              <a:spcAft>
                <a:spcPts val="0"/>
              </a:spcAft>
              <a:defRPr/>
            </a:pPr>
            <a:r>
              <a:rPr lang="en-US" sz="2800" dirty="0">
                <a:solidFill>
                  <a:schemeClr val="lt1"/>
                </a:solidFill>
                <a:latin typeface="+mn-lt"/>
                <a:ea typeface="+mn-ea"/>
                <a:cs typeface="+mn-cs"/>
              </a:rPr>
              <a:t>Antecedent</a:t>
            </a:r>
          </a:p>
        </p:txBody>
      </p:sp>
      <p:sp>
        <p:nvSpPr>
          <p:cNvPr id="21" name="TextBox 20"/>
          <p:cNvSpPr txBox="1">
            <a:spLocks noChangeArrowheads="1"/>
          </p:cNvSpPr>
          <p:nvPr/>
        </p:nvSpPr>
        <p:spPr bwMode="auto">
          <a:xfrm>
            <a:off x="2057400" y="2209800"/>
            <a:ext cx="2905001" cy="523220"/>
          </a:xfrm>
          <a:prstGeom prst="rect">
            <a:avLst/>
          </a:prstGeom>
          <a:solidFill>
            <a:srgbClr val="DE7070"/>
          </a:solidFill>
          <a:ln w="38100">
            <a:solidFill>
              <a:schemeClr val="bg1"/>
            </a:solidFill>
            <a:miter lim="800000"/>
            <a:headEnd/>
            <a:tailEnd/>
          </a:ln>
          <a:effectLst>
            <a:outerShdw blurRad="40000" dist="20000" dir="5400000" rotWithShape="0">
              <a:srgbClr val="000000">
                <a:alpha val="37999"/>
              </a:srgbClr>
            </a:outerShdw>
          </a:effectLst>
        </p:spPr>
        <p:txBody>
          <a:bodyPr wrap="square">
            <a:spAutoFit/>
          </a:bodyPr>
          <a:lstStyle/>
          <a:p>
            <a:pPr fontAlgn="auto">
              <a:spcBef>
                <a:spcPts val="0"/>
              </a:spcBef>
              <a:spcAft>
                <a:spcPts val="0"/>
              </a:spcAft>
              <a:defRPr/>
            </a:pPr>
            <a:r>
              <a:rPr lang="en-US" sz="2800" dirty="0">
                <a:solidFill>
                  <a:schemeClr val="lt1"/>
                </a:solidFill>
                <a:latin typeface="+mn-lt"/>
                <a:ea typeface="+mn-ea"/>
                <a:cs typeface="+mn-cs"/>
              </a:rPr>
              <a:t>Behavior</a:t>
            </a:r>
          </a:p>
        </p:txBody>
      </p:sp>
      <p:sp>
        <p:nvSpPr>
          <p:cNvPr id="22" name="TextBox 21"/>
          <p:cNvSpPr txBox="1">
            <a:spLocks noChangeArrowheads="1"/>
          </p:cNvSpPr>
          <p:nvPr/>
        </p:nvSpPr>
        <p:spPr bwMode="auto">
          <a:xfrm>
            <a:off x="6438879" y="2979887"/>
            <a:ext cx="2660590" cy="523220"/>
          </a:xfrm>
          <a:prstGeom prst="rect">
            <a:avLst/>
          </a:prstGeom>
          <a:solidFill>
            <a:schemeClr val="tx1"/>
          </a:solidFill>
          <a:ln w="38100">
            <a:solidFill>
              <a:schemeClr val="bg1"/>
            </a:solidFill>
            <a:miter lim="800000"/>
            <a:headEnd/>
            <a:tailEnd/>
          </a:ln>
          <a:effectLst>
            <a:outerShdw blurRad="40000" dist="20000" dir="5400000" rotWithShape="0">
              <a:srgbClr val="000000">
                <a:alpha val="37999"/>
              </a:srgbClr>
            </a:outerShdw>
          </a:effectLst>
        </p:spPr>
        <p:txBody>
          <a:bodyPr wrap="square">
            <a:spAutoFit/>
          </a:bodyPr>
          <a:lstStyle/>
          <a:p>
            <a:pPr fontAlgn="auto">
              <a:spcBef>
                <a:spcPts val="0"/>
              </a:spcBef>
              <a:spcAft>
                <a:spcPts val="0"/>
              </a:spcAft>
              <a:defRPr/>
            </a:pPr>
            <a:r>
              <a:rPr lang="en-US" sz="2800" dirty="0">
                <a:solidFill>
                  <a:schemeClr val="lt1"/>
                </a:solidFill>
                <a:latin typeface="+mn-lt"/>
                <a:ea typeface="+mn-ea"/>
                <a:cs typeface="+mn-cs"/>
              </a:rPr>
              <a:t>Consequence</a:t>
            </a:r>
          </a:p>
        </p:txBody>
      </p:sp>
      <p:sp>
        <p:nvSpPr>
          <p:cNvPr id="23" name="Up Arrow 22"/>
          <p:cNvSpPr/>
          <p:nvPr/>
        </p:nvSpPr>
        <p:spPr>
          <a:xfrm rot="13340422">
            <a:off x="2399584" y="2802418"/>
            <a:ext cx="529597" cy="1453002"/>
          </a:xfrm>
          <a:prstGeom prs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21203257">
            <a:off x="2802454" y="3754895"/>
            <a:ext cx="1755160" cy="1130539"/>
          </a:xfrm>
          <a:prstGeom prst="rect">
            <a:avLst/>
          </a:prstGeom>
        </p:spPr>
      </p:pic>
    </p:spTree>
    <p:extLst>
      <p:ext uri="{BB962C8B-B14F-4D97-AF65-F5344CB8AC3E}">
        <p14:creationId xmlns:p14="http://schemas.microsoft.com/office/powerpoint/2010/main" val="305298026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0" grpId="0" animBg="1"/>
      <p:bldP spid="21" grpId="0" animBg="1"/>
      <p:bldP spid="22" grpId="0"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FFC000"/>
          </a:solidFill>
          <a:effectLst>
            <a:outerShdw blurRad="50800" dist="38100" dir="2700000" algn="tl" rotWithShape="0">
              <a:prstClr val="black">
                <a:alpha val="40000"/>
              </a:prstClr>
            </a:outerShdw>
          </a:effectLst>
        </p:spPr>
        <p:txBody>
          <a:bodyPr>
            <a:normAutofit fontScale="90000"/>
          </a:bodyPr>
          <a:lstStyle/>
          <a:p>
            <a:r>
              <a:rPr lang="en-US" dirty="0" smtClean="0"/>
              <a:t>The Model: Seven Phases of The Escalation or Acting-out Cycle</a:t>
            </a:r>
            <a:endParaRPr lang="en-US" dirty="0"/>
          </a:p>
        </p:txBody>
      </p:sp>
      <p:sp>
        <p:nvSpPr>
          <p:cNvPr id="3" name="Curved Down Arrow 2"/>
          <p:cNvSpPr/>
          <p:nvPr/>
        </p:nvSpPr>
        <p:spPr>
          <a:xfrm>
            <a:off x="1295400" y="1752600"/>
            <a:ext cx="7010400" cy="38862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Text Box 1030"/>
          <p:cNvSpPr txBox="1">
            <a:spLocks noChangeArrowheads="1"/>
          </p:cNvSpPr>
          <p:nvPr/>
        </p:nvSpPr>
        <p:spPr bwMode="auto">
          <a:xfrm>
            <a:off x="447912" y="5105400"/>
            <a:ext cx="777875"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Calm</a:t>
            </a:r>
          </a:p>
        </p:txBody>
      </p:sp>
      <p:sp>
        <p:nvSpPr>
          <p:cNvPr id="6" name="Text Box 1036"/>
          <p:cNvSpPr txBox="1">
            <a:spLocks noChangeArrowheads="1"/>
          </p:cNvSpPr>
          <p:nvPr/>
        </p:nvSpPr>
        <p:spPr bwMode="auto">
          <a:xfrm>
            <a:off x="342342" y="4232275"/>
            <a:ext cx="989013"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Trigger</a:t>
            </a:r>
          </a:p>
        </p:txBody>
      </p:sp>
      <p:sp>
        <p:nvSpPr>
          <p:cNvPr id="7" name="Text Box 1035"/>
          <p:cNvSpPr txBox="1">
            <a:spLocks noChangeArrowheads="1"/>
          </p:cNvSpPr>
          <p:nvPr/>
        </p:nvSpPr>
        <p:spPr bwMode="auto">
          <a:xfrm>
            <a:off x="447912" y="3250393"/>
            <a:ext cx="1173163"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Agitation</a:t>
            </a:r>
          </a:p>
        </p:txBody>
      </p:sp>
      <p:sp>
        <p:nvSpPr>
          <p:cNvPr id="8" name="Text Box 1034"/>
          <p:cNvSpPr txBox="1">
            <a:spLocks noChangeArrowheads="1"/>
          </p:cNvSpPr>
          <p:nvPr/>
        </p:nvSpPr>
        <p:spPr bwMode="auto">
          <a:xfrm>
            <a:off x="683243" y="2053957"/>
            <a:ext cx="1582738"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Acceleration</a:t>
            </a:r>
          </a:p>
        </p:txBody>
      </p:sp>
      <p:sp>
        <p:nvSpPr>
          <p:cNvPr id="9" name="Text Box 1031"/>
          <p:cNvSpPr txBox="1">
            <a:spLocks noChangeArrowheads="1"/>
          </p:cNvSpPr>
          <p:nvPr/>
        </p:nvSpPr>
        <p:spPr bwMode="auto">
          <a:xfrm>
            <a:off x="4089312" y="1260207"/>
            <a:ext cx="763588"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Peak</a:t>
            </a:r>
          </a:p>
        </p:txBody>
      </p:sp>
      <p:sp>
        <p:nvSpPr>
          <p:cNvPr id="10" name="Text Box 1032"/>
          <p:cNvSpPr txBox="1">
            <a:spLocks noChangeArrowheads="1"/>
          </p:cNvSpPr>
          <p:nvPr/>
        </p:nvSpPr>
        <p:spPr bwMode="auto">
          <a:xfrm>
            <a:off x="6049168" y="1657082"/>
            <a:ext cx="1738313"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De-escalation</a:t>
            </a:r>
          </a:p>
        </p:txBody>
      </p:sp>
      <p:sp>
        <p:nvSpPr>
          <p:cNvPr id="11" name="Text Box 1033"/>
          <p:cNvSpPr txBox="1">
            <a:spLocks noChangeArrowheads="1"/>
          </p:cNvSpPr>
          <p:nvPr/>
        </p:nvSpPr>
        <p:spPr bwMode="auto">
          <a:xfrm>
            <a:off x="7677150" y="3810700"/>
            <a:ext cx="1257300" cy="396875"/>
          </a:xfrm>
          <a:prstGeom prst="rect">
            <a:avLst/>
          </a:prstGeom>
          <a:ln/>
          <a:extLst/>
        </p:spPr>
        <p:style>
          <a:lnRef idx="1">
            <a:schemeClr val="dk1"/>
          </a:lnRef>
          <a:fillRef idx="2">
            <a:schemeClr val="dk1"/>
          </a:fillRef>
          <a:effectRef idx="1">
            <a:schemeClr val="dk1"/>
          </a:effectRef>
          <a:fontRef idx="minor">
            <a:schemeClr val="dk1"/>
          </a:fontRef>
        </p:style>
        <p:txBody>
          <a:bodyPr wrap="non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a:latin typeface="Arial" charset="0"/>
              </a:rPr>
              <a:t>Recovery</a:t>
            </a:r>
          </a:p>
        </p:txBody>
      </p:sp>
      <p:sp>
        <p:nvSpPr>
          <p:cNvPr id="12" name="Freeform 11"/>
          <p:cNvSpPr/>
          <p:nvPr/>
        </p:nvSpPr>
        <p:spPr>
          <a:xfrm>
            <a:off x="1474612" y="5715000"/>
            <a:ext cx="5992988" cy="685800"/>
          </a:xfrm>
          <a:custGeom>
            <a:avLst/>
            <a:gdLst>
              <a:gd name="connsiteX0" fmla="*/ 0 w 5962650"/>
              <a:gd name="connsiteY0" fmla="*/ 38100 h 597893"/>
              <a:gd name="connsiteX1" fmla="*/ 95250 w 5962650"/>
              <a:gd name="connsiteY1" fmla="*/ 95250 h 597893"/>
              <a:gd name="connsiteX2" fmla="*/ 152400 w 5962650"/>
              <a:gd name="connsiteY2" fmla="*/ 114300 h 597893"/>
              <a:gd name="connsiteX3" fmla="*/ 209550 w 5962650"/>
              <a:gd name="connsiteY3" fmla="*/ 152400 h 597893"/>
              <a:gd name="connsiteX4" fmla="*/ 266700 w 5962650"/>
              <a:gd name="connsiteY4" fmla="*/ 171450 h 597893"/>
              <a:gd name="connsiteX5" fmla="*/ 381000 w 5962650"/>
              <a:gd name="connsiteY5" fmla="*/ 228600 h 597893"/>
              <a:gd name="connsiteX6" fmla="*/ 781050 w 5962650"/>
              <a:gd name="connsiteY6" fmla="*/ 247650 h 597893"/>
              <a:gd name="connsiteX7" fmla="*/ 1009650 w 5962650"/>
              <a:gd name="connsiteY7" fmla="*/ 304800 h 597893"/>
              <a:gd name="connsiteX8" fmla="*/ 1085850 w 5962650"/>
              <a:gd name="connsiteY8" fmla="*/ 342900 h 597893"/>
              <a:gd name="connsiteX9" fmla="*/ 1257300 w 5962650"/>
              <a:gd name="connsiteY9" fmla="*/ 361950 h 597893"/>
              <a:gd name="connsiteX10" fmla="*/ 1390650 w 5962650"/>
              <a:gd name="connsiteY10" fmla="*/ 381000 h 597893"/>
              <a:gd name="connsiteX11" fmla="*/ 1485900 w 5962650"/>
              <a:gd name="connsiteY11" fmla="*/ 400050 h 597893"/>
              <a:gd name="connsiteX12" fmla="*/ 1562100 w 5962650"/>
              <a:gd name="connsiteY12" fmla="*/ 419100 h 597893"/>
              <a:gd name="connsiteX13" fmla="*/ 1733550 w 5962650"/>
              <a:gd name="connsiteY13" fmla="*/ 438150 h 597893"/>
              <a:gd name="connsiteX14" fmla="*/ 1924050 w 5962650"/>
              <a:gd name="connsiteY14" fmla="*/ 476250 h 597893"/>
              <a:gd name="connsiteX15" fmla="*/ 2000250 w 5962650"/>
              <a:gd name="connsiteY15" fmla="*/ 495300 h 597893"/>
              <a:gd name="connsiteX16" fmla="*/ 2171700 w 5962650"/>
              <a:gd name="connsiteY16" fmla="*/ 514350 h 597893"/>
              <a:gd name="connsiteX17" fmla="*/ 2457450 w 5962650"/>
              <a:gd name="connsiteY17" fmla="*/ 552450 h 597893"/>
              <a:gd name="connsiteX18" fmla="*/ 2990850 w 5962650"/>
              <a:gd name="connsiteY18" fmla="*/ 571500 h 597893"/>
              <a:gd name="connsiteX19" fmla="*/ 3486150 w 5962650"/>
              <a:gd name="connsiteY19" fmla="*/ 571500 h 597893"/>
              <a:gd name="connsiteX20" fmla="*/ 3848100 w 5962650"/>
              <a:gd name="connsiteY20" fmla="*/ 533400 h 597893"/>
              <a:gd name="connsiteX21" fmla="*/ 4076700 w 5962650"/>
              <a:gd name="connsiteY21" fmla="*/ 495300 h 597893"/>
              <a:gd name="connsiteX22" fmla="*/ 4191000 w 5962650"/>
              <a:gd name="connsiteY22" fmla="*/ 438150 h 597893"/>
              <a:gd name="connsiteX23" fmla="*/ 4438650 w 5962650"/>
              <a:gd name="connsiteY23" fmla="*/ 400050 h 597893"/>
              <a:gd name="connsiteX24" fmla="*/ 4705350 w 5962650"/>
              <a:gd name="connsiteY24" fmla="*/ 342900 h 597893"/>
              <a:gd name="connsiteX25" fmla="*/ 4838700 w 5962650"/>
              <a:gd name="connsiteY25" fmla="*/ 304800 h 597893"/>
              <a:gd name="connsiteX26" fmla="*/ 4914900 w 5962650"/>
              <a:gd name="connsiteY26" fmla="*/ 285750 h 597893"/>
              <a:gd name="connsiteX27" fmla="*/ 5048250 w 5962650"/>
              <a:gd name="connsiteY27" fmla="*/ 247650 h 597893"/>
              <a:gd name="connsiteX28" fmla="*/ 5105400 w 5962650"/>
              <a:gd name="connsiteY28" fmla="*/ 209550 h 597893"/>
              <a:gd name="connsiteX29" fmla="*/ 5219700 w 5962650"/>
              <a:gd name="connsiteY29" fmla="*/ 171450 h 597893"/>
              <a:gd name="connsiteX30" fmla="*/ 5353050 w 5962650"/>
              <a:gd name="connsiteY30" fmla="*/ 133350 h 597893"/>
              <a:gd name="connsiteX31" fmla="*/ 5486400 w 5962650"/>
              <a:gd name="connsiteY31" fmla="*/ 114300 h 597893"/>
              <a:gd name="connsiteX32" fmla="*/ 5600700 w 5962650"/>
              <a:gd name="connsiteY32" fmla="*/ 76200 h 597893"/>
              <a:gd name="connsiteX33" fmla="*/ 5753100 w 5962650"/>
              <a:gd name="connsiteY33" fmla="*/ 38100 h 597893"/>
              <a:gd name="connsiteX34" fmla="*/ 5810250 w 5962650"/>
              <a:gd name="connsiteY34" fmla="*/ 19050 h 597893"/>
              <a:gd name="connsiteX35" fmla="*/ 5962650 w 5962650"/>
              <a:gd name="connsiteY35" fmla="*/ 0 h 59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62650" h="597893">
                <a:moveTo>
                  <a:pt x="0" y="38100"/>
                </a:moveTo>
                <a:cubicBezTo>
                  <a:pt x="31750" y="57150"/>
                  <a:pt x="62132" y="78691"/>
                  <a:pt x="95250" y="95250"/>
                </a:cubicBezTo>
                <a:cubicBezTo>
                  <a:pt x="113211" y="104230"/>
                  <a:pt x="134439" y="105320"/>
                  <a:pt x="152400" y="114300"/>
                </a:cubicBezTo>
                <a:cubicBezTo>
                  <a:pt x="172878" y="124539"/>
                  <a:pt x="189072" y="142161"/>
                  <a:pt x="209550" y="152400"/>
                </a:cubicBezTo>
                <a:cubicBezTo>
                  <a:pt x="227511" y="161380"/>
                  <a:pt x="248739" y="162470"/>
                  <a:pt x="266700" y="171450"/>
                </a:cubicBezTo>
                <a:cubicBezTo>
                  <a:pt x="316146" y="196173"/>
                  <a:pt x="323541" y="223812"/>
                  <a:pt x="381000" y="228600"/>
                </a:cubicBezTo>
                <a:cubicBezTo>
                  <a:pt x="514040" y="239687"/>
                  <a:pt x="647700" y="241300"/>
                  <a:pt x="781050" y="247650"/>
                </a:cubicBezTo>
                <a:cubicBezTo>
                  <a:pt x="862378" y="261205"/>
                  <a:pt x="934178" y="267064"/>
                  <a:pt x="1009650" y="304800"/>
                </a:cubicBezTo>
                <a:cubicBezTo>
                  <a:pt x="1035050" y="317500"/>
                  <a:pt x="1058179" y="336514"/>
                  <a:pt x="1085850" y="342900"/>
                </a:cubicBezTo>
                <a:cubicBezTo>
                  <a:pt x="1141879" y="355830"/>
                  <a:pt x="1200242" y="354818"/>
                  <a:pt x="1257300" y="361950"/>
                </a:cubicBezTo>
                <a:cubicBezTo>
                  <a:pt x="1301855" y="367519"/>
                  <a:pt x="1346360" y="373618"/>
                  <a:pt x="1390650" y="381000"/>
                </a:cubicBezTo>
                <a:cubicBezTo>
                  <a:pt x="1422588" y="386323"/>
                  <a:pt x="1454292" y="393026"/>
                  <a:pt x="1485900" y="400050"/>
                </a:cubicBezTo>
                <a:cubicBezTo>
                  <a:pt x="1511458" y="405730"/>
                  <a:pt x="1536223" y="415119"/>
                  <a:pt x="1562100" y="419100"/>
                </a:cubicBezTo>
                <a:cubicBezTo>
                  <a:pt x="1618933" y="427844"/>
                  <a:pt x="1676400" y="431800"/>
                  <a:pt x="1733550" y="438150"/>
                </a:cubicBezTo>
                <a:cubicBezTo>
                  <a:pt x="1850918" y="477273"/>
                  <a:pt x="1731420" y="441226"/>
                  <a:pt x="1924050" y="476250"/>
                </a:cubicBezTo>
                <a:cubicBezTo>
                  <a:pt x="1949809" y="480934"/>
                  <a:pt x="1974373" y="491319"/>
                  <a:pt x="2000250" y="495300"/>
                </a:cubicBezTo>
                <a:cubicBezTo>
                  <a:pt x="2057083" y="504044"/>
                  <a:pt x="2114642" y="507218"/>
                  <a:pt x="2171700" y="514350"/>
                </a:cubicBezTo>
                <a:cubicBezTo>
                  <a:pt x="2230312" y="521677"/>
                  <a:pt x="2403494" y="549452"/>
                  <a:pt x="2457450" y="552450"/>
                </a:cubicBezTo>
                <a:cubicBezTo>
                  <a:pt x="2635089" y="562319"/>
                  <a:pt x="2813050" y="565150"/>
                  <a:pt x="2990850" y="571500"/>
                </a:cubicBezTo>
                <a:cubicBezTo>
                  <a:pt x="3211782" y="615686"/>
                  <a:pt x="3075306" y="596400"/>
                  <a:pt x="3486150" y="571500"/>
                </a:cubicBezTo>
                <a:cubicBezTo>
                  <a:pt x="3683966" y="559511"/>
                  <a:pt x="3683407" y="556928"/>
                  <a:pt x="3848100" y="533400"/>
                </a:cubicBezTo>
                <a:cubicBezTo>
                  <a:pt x="3982082" y="488739"/>
                  <a:pt x="3821490" y="537835"/>
                  <a:pt x="4076700" y="495300"/>
                </a:cubicBezTo>
                <a:cubicBezTo>
                  <a:pt x="4164269" y="480705"/>
                  <a:pt x="4107224" y="474054"/>
                  <a:pt x="4191000" y="438150"/>
                </a:cubicBezTo>
                <a:cubicBezTo>
                  <a:pt x="4248743" y="413403"/>
                  <a:pt x="4404232" y="403874"/>
                  <a:pt x="4438650" y="400050"/>
                </a:cubicBezTo>
                <a:cubicBezTo>
                  <a:pt x="4639222" y="333193"/>
                  <a:pt x="4465037" y="382952"/>
                  <a:pt x="4705350" y="342900"/>
                </a:cubicBezTo>
                <a:cubicBezTo>
                  <a:pt x="4776814" y="330989"/>
                  <a:pt x="4775285" y="322918"/>
                  <a:pt x="4838700" y="304800"/>
                </a:cubicBezTo>
                <a:cubicBezTo>
                  <a:pt x="4863874" y="297607"/>
                  <a:pt x="4889726" y="292943"/>
                  <a:pt x="4914900" y="285750"/>
                </a:cubicBezTo>
                <a:cubicBezTo>
                  <a:pt x="5106206" y="231091"/>
                  <a:pt x="4810036" y="307203"/>
                  <a:pt x="5048250" y="247650"/>
                </a:cubicBezTo>
                <a:cubicBezTo>
                  <a:pt x="5067300" y="234950"/>
                  <a:pt x="5084478" y="218849"/>
                  <a:pt x="5105400" y="209550"/>
                </a:cubicBezTo>
                <a:cubicBezTo>
                  <a:pt x="5142100" y="193239"/>
                  <a:pt x="5181600" y="184150"/>
                  <a:pt x="5219700" y="171450"/>
                </a:cubicBezTo>
                <a:cubicBezTo>
                  <a:pt x="5268665" y="155128"/>
                  <a:pt x="5300425" y="142918"/>
                  <a:pt x="5353050" y="133350"/>
                </a:cubicBezTo>
                <a:cubicBezTo>
                  <a:pt x="5397227" y="125318"/>
                  <a:pt x="5441950" y="120650"/>
                  <a:pt x="5486400" y="114300"/>
                </a:cubicBezTo>
                <a:cubicBezTo>
                  <a:pt x="5524500" y="101600"/>
                  <a:pt x="5561738" y="85940"/>
                  <a:pt x="5600700" y="76200"/>
                </a:cubicBezTo>
                <a:cubicBezTo>
                  <a:pt x="5651500" y="63500"/>
                  <a:pt x="5703424" y="54659"/>
                  <a:pt x="5753100" y="38100"/>
                </a:cubicBezTo>
                <a:cubicBezTo>
                  <a:pt x="5772150" y="31750"/>
                  <a:pt x="5790493" y="22642"/>
                  <a:pt x="5810250" y="19050"/>
                </a:cubicBezTo>
                <a:cubicBezTo>
                  <a:pt x="5860620" y="9892"/>
                  <a:pt x="5962650" y="0"/>
                  <a:pt x="5962650" y="0"/>
                </a:cubicBezTo>
              </a:path>
            </a:pathLst>
          </a:custGeom>
          <a:ln>
            <a:solidFill>
              <a:srgbClr val="CC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cxnSp>
        <p:nvCxnSpPr>
          <p:cNvPr id="14" name="Straight Arrow Connector 13"/>
          <p:cNvCxnSpPr/>
          <p:nvPr/>
        </p:nvCxnSpPr>
        <p:spPr>
          <a:xfrm>
            <a:off x="4565590" y="1855519"/>
            <a:ext cx="47242" cy="4545281"/>
          </a:xfrm>
          <a:prstGeom prst="straightConnector1">
            <a:avLst/>
          </a:prstGeom>
          <a:ln>
            <a:headEnd type="arrow"/>
            <a:tailEnd type="arrow"/>
          </a:ln>
        </p:spPr>
        <p:style>
          <a:lnRef idx="2">
            <a:schemeClr val="accent6"/>
          </a:lnRef>
          <a:fillRef idx="0">
            <a:schemeClr val="accent6"/>
          </a:fillRef>
          <a:effectRef idx="1">
            <a:schemeClr val="accent6"/>
          </a:effectRef>
          <a:fontRef idx="minor">
            <a:schemeClr val="tx1"/>
          </a:fontRef>
        </p:style>
      </p:cxnSp>
      <p:sp>
        <p:nvSpPr>
          <p:cNvPr id="17" name="TextBox 16"/>
          <p:cNvSpPr txBox="1"/>
          <p:nvPr/>
        </p:nvSpPr>
        <p:spPr>
          <a:xfrm>
            <a:off x="1034493" y="6477000"/>
            <a:ext cx="7423708" cy="3385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1600" dirty="0" smtClean="0"/>
              <a:t>Student’s ability to cognitively process what is happening in the environment.</a:t>
            </a:r>
            <a:endParaRPr lang="en-US" sz="1600" dirty="0"/>
          </a:p>
        </p:txBody>
      </p:sp>
      <p:sp>
        <p:nvSpPr>
          <p:cNvPr id="18" name="TextBox 17"/>
          <p:cNvSpPr txBox="1"/>
          <p:nvPr/>
        </p:nvSpPr>
        <p:spPr>
          <a:xfrm>
            <a:off x="5333096" y="1253871"/>
            <a:ext cx="3810904" cy="369332"/>
          </a:xfrm>
          <a:prstGeom prst="rect">
            <a:avLst/>
          </a:prstGeom>
          <a:noFill/>
        </p:spPr>
        <p:txBody>
          <a:bodyPr wrap="square" rtlCol="0">
            <a:spAutoFit/>
          </a:bodyPr>
          <a:lstStyle/>
          <a:p>
            <a:r>
              <a:rPr lang="en-US" dirty="0" smtClean="0"/>
              <a:t>Colvin &amp; Sugai, 1989; Colvin, 2004</a:t>
            </a:r>
            <a:endParaRPr lang="en-US" dirty="0"/>
          </a:p>
        </p:txBody>
      </p:sp>
    </p:spTree>
    <p:extLst>
      <p:ext uri="{BB962C8B-B14F-4D97-AF65-F5344CB8AC3E}">
        <p14:creationId xmlns:p14="http://schemas.microsoft.com/office/powerpoint/2010/main" val="1580662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circle(in)">
                                      <p:cBhvr>
                                        <p:cTn id="5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2133600"/>
            <a:ext cx="9144000" cy="1466850"/>
          </a:xfrm>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latin typeface="Arial" panose="020B0604020202020204" pitchFamily="34" charset="0"/>
                <a:cs typeface="Arial" panose="020B0604020202020204" pitchFamily="34" charset="0"/>
              </a:rPr>
              <a:t>Strategies for Responding to Each Phase of the Acting-Out Cycle </a:t>
            </a:r>
            <a:endParaRPr lang="en-US" dirty="0">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968171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xmlns:mv="urn:schemas-microsoft-com:mac:vml">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152399" y="228600"/>
            <a:ext cx="8791575" cy="879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a:solidFill>
                  <a:schemeClr val="tx2"/>
                </a:solidFill>
                <a:latin typeface="+mn-lt"/>
              </a:rPr>
              <a:t>Phase </a:t>
            </a:r>
            <a:r>
              <a:rPr lang="en-US" altLang="en-US" sz="4400" b="1" u="none" dirty="0" smtClean="0">
                <a:solidFill>
                  <a:schemeClr val="tx2"/>
                </a:solidFill>
                <a:latin typeface="+mn-lt"/>
              </a:rPr>
              <a:t>One - </a:t>
            </a:r>
            <a:r>
              <a:rPr lang="en-US" altLang="en-US" sz="4400" b="1" u="none" dirty="0">
                <a:solidFill>
                  <a:schemeClr val="tx2"/>
                </a:solidFill>
                <a:latin typeface="+mn-lt"/>
              </a:rPr>
              <a:t>Calm</a:t>
            </a:r>
          </a:p>
        </p:txBody>
      </p:sp>
      <p:sp>
        <p:nvSpPr>
          <p:cNvPr id="15363" name="Rectangle 5"/>
          <p:cNvSpPr>
            <a:spLocks noChangeArrowheads="1"/>
          </p:cNvSpPr>
          <p:nvPr/>
        </p:nvSpPr>
        <p:spPr bwMode="auto">
          <a:xfrm>
            <a:off x="152399" y="1271479"/>
            <a:ext cx="8791575" cy="4230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lnSpc>
                <a:spcPct val="90000"/>
              </a:lnSpc>
              <a:spcBef>
                <a:spcPct val="20000"/>
              </a:spcBef>
              <a:buClr>
                <a:schemeClr val="folHlink"/>
              </a:buClr>
              <a:buSzPct val="60000"/>
              <a:buFont typeface="Wingdings" pitchFamily="2" charset="2"/>
              <a:buNone/>
            </a:pPr>
            <a:r>
              <a:rPr lang="en-US" altLang="en-US" sz="3200" u="none" dirty="0">
                <a:latin typeface="+mn-lt"/>
              </a:rPr>
              <a:t>Student is </a:t>
            </a:r>
            <a:r>
              <a:rPr lang="en-US" altLang="en-US" sz="3200" u="none" dirty="0" smtClean="0">
                <a:latin typeface="+mn-lt"/>
              </a:rPr>
              <a:t>cooperative and behavior is acceptable.</a:t>
            </a:r>
            <a:endParaRPr lang="en-US" altLang="en-US" sz="3200" u="none" dirty="0">
              <a:latin typeface="+mn-lt"/>
            </a:endParaRP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mn-lt"/>
              </a:rPr>
              <a:t>Accepts corrective feedback</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mn-lt"/>
              </a:rPr>
              <a:t>Follows directives</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mn-lt"/>
              </a:rPr>
              <a:t>Sets personal goals</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mn-lt"/>
              </a:rPr>
              <a:t>Ignores distractions</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mn-lt"/>
              </a:rPr>
              <a:t>Accepts praise</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mn-lt"/>
              </a:rPr>
              <a:t>On-task</a:t>
            </a:r>
          </a:p>
          <a:p>
            <a:pPr algn="l" eaLnBrk="1" hangingPunct="1">
              <a:lnSpc>
                <a:spcPct val="90000"/>
              </a:lnSpc>
              <a:spcBef>
                <a:spcPct val="20000"/>
              </a:spcBef>
              <a:buClr>
                <a:schemeClr val="folHlink"/>
              </a:buClr>
              <a:buSzPct val="60000"/>
              <a:buFont typeface="Wingdings" pitchFamily="2" charset="2"/>
              <a:buNone/>
            </a:pPr>
            <a:endParaRPr lang="en-US" altLang="en-US" u="none" dirty="0"/>
          </a:p>
          <a:p>
            <a:pPr algn="l" eaLnBrk="1" hangingPunct="1">
              <a:lnSpc>
                <a:spcPct val="90000"/>
              </a:lnSpc>
              <a:spcBef>
                <a:spcPct val="20000"/>
              </a:spcBef>
              <a:buClr>
                <a:schemeClr val="folHlink"/>
              </a:buClr>
              <a:buSzPct val="60000"/>
              <a:buFont typeface="Wingdings" pitchFamily="2" charset="2"/>
              <a:buNone/>
            </a:pPr>
            <a:endParaRPr lang="en-US" altLang="en-US" u="none" dirty="0"/>
          </a:p>
          <a:p>
            <a:pPr algn="l" eaLnBrk="1" hangingPunct="1">
              <a:lnSpc>
                <a:spcPct val="90000"/>
              </a:lnSpc>
              <a:spcBef>
                <a:spcPct val="20000"/>
              </a:spcBef>
              <a:buClr>
                <a:schemeClr val="folHlink"/>
              </a:buClr>
              <a:buSzPct val="60000"/>
              <a:buFont typeface="Wingdings" pitchFamily="2" charset="2"/>
              <a:buNone/>
            </a:pPr>
            <a:endParaRPr lang="en-US" altLang="en-US" u="none" dirty="0"/>
          </a:p>
        </p:txBody>
      </p:sp>
      <p:sp>
        <p:nvSpPr>
          <p:cNvPr id="2" name="TextBox 1"/>
          <p:cNvSpPr txBox="1"/>
          <p:nvPr/>
        </p:nvSpPr>
        <p:spPr>
          <a:xfrm>
            <a:off x="1877291" y="4924135"/>
            <a:ext cx="6781800" cy="123110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What are other characteristics of students in the calm phase?</a:t>
            </a:r>
          </a:p>
          <a:p>
            <a:r>
              <a:rPr lang="en-US" dirty="0" smtClean="0"/>
              <a:t> </a:t>
            </a:r>
            <a:endParaRPr lang="en-US" dirty="0"/>
          </a:p>
        </p:txBody>
      </p:sp>
      <p:grpSp>
        <p:nvGrpSpPr>
          <p:cNvPr id="3" name="Group 4"/>
          <p:cNvGrpSpPr/>
          <p:nvPr/>
        </p:nvGrpSpPr>
        <p:grpSpPr>
          <a:xfrm>
            <a:off x="5410200" y="2057400"/>
            <a:ext cx="3505200" cy="1969532"/>
            <a:chOff x="273292" y="1752600"/>
            <a:chExt cx="8032508" cy="4017845"/>
          </a:xfrm>
        </p:grpSpPr>
        <p:sp>
          <p:nvSpPr>
            <p:cNvPr id="6" name="Curved Down Arrow 5"/>
            <p:cNvSpPr/>
            <p:nvPr/>
          </p:nvSpPr>
          <p:spPr>
            <a:xfrm>
              <a:off x="1295400" y="1752600"/>
              <a:ext cx="7010400" cy="38862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ext Box 1030"/>
            <p:cNvSpPr txBox="1">
              <a:spLocks noChangeArrowheads="1"/>
            </p:cNvSpPr>
            <p:nvPr/>
          </p:nvSpPr>
          <p:spPr bwMode="auto">
            <a:xfrm>
              <a:off x="273292" y="5017008"/>
              <a:ext cx="2444676" cy="753437"/>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latin typeface="Arial" charset="0"/>
                </a:rPr>
                <a:t>C</a:t>
              </a:r>
              <a:r>
                <a:rPr lang="en-US" dirty="0" smtClean="0">
                  <a:latin typeface="Arial" charset="0"/>
                </a:rPr>
                <a:t>alm</a:t>
              </a:r>
              <a:endParaRPr lang="en-US" dirty="0">
                <a:latin typeface="Arial" charset="0"/>
              </a:endParaRPr>
            </a:p>
          </p:txBody>
        </p:sp>
      </p:grpSp>
      <p:sp>
        <p:nvSpPr>
          <p:cNvPr id="8" name="TextBox 7"/>
          <p:cNvSpPr txBox="1"/>
          <p:nvPr/>
        </p:nvSpPr>
        <p:spPr>
          <a:xfrm>
            <a:off x="2667000" y="6553200"/>
            <a:ext cx="2438400" cy="381000"/>
          </a:xfrm>
          <a:prstGeom prst="rect">
            <a:avLst/>
          </a:prstGeom>
          <a:noFill/>
        </p:spPr>
        <p:txBody>
          <a:bodyPr wrap="square" rtlCol="0">
            <a:spAutoFit/>
          </a:bodyPr>
          <a:lstStyle/>
          <a:p>
            <a:pPr algn="ctr"/>
            <a:r>
              <a:rPr lang="en-US" dirty="0" smtClean="0">
                <a:solidFill>
                  <a:schemeClr val="bg1">
                    <a:lumMod val="50000"/>
                  </a:schemeClr>
                </a:solidFill>
              </a:rPr>
              <a:t>Schmitz, 2014</a:t>
            </a:r>
            <a:endParaRPr lang="en-US" dirty="0">
              <a:solidFill>
                <a:schemeClr val="bg1">
                  <a:lumMod val="50000"/>
                </a:schemeClr>
              </a:solidFill>
            </a:endParaRPr>
          </a:p>
        </p:txBody>
      </p:sp>
    </p:spTree>
    <p:extLst>
      <p:ext uri="{BB962C8B-B14F-4D97-AF65-F5344CB8AC3E}">
        <p14:creationId xmlns:p14="http://schemas.microsoft.com/office/powerpoint/2010/main" val="40141651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152400" y="152400"/>
            <a:ext cx="7793038" cy="144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2400" b="1" u="none" dirty="0">
                <a:solidFill>
                  <a:schemeClr val="tx2"/>
                </a:solidFill>
                <a:latin typeface="Arial" panose="020B0604020202020204" pitchFamily="34" charset="0"/>
              </a:rPr>
              <a:t>Strategies</a:t>
            </a:r>
            <a:br>
              <a:rPr lang="en-US" altLang="en-US" sz="2400" b="1" u="none" dirty="0">
                <a:solidFill>
                  <a:schemeClr val="tx2"/>
                </a:solidFill>
                <a:latin typeface="Arial" panose="020B0604020202020204" pitchFamily="34" charset="0"/>
              </a:rPr>
            </a:br>
            <a:r>
              <a:rPr lang="en-US" altLang="en-US" sz="4400" b="1" u="none" dirty="0">
                <a:solidFill>
                  <a:schemeClr val="tx2"/>
                </a:solidFill>
                <a:latin typeface="Arial" panose="020B0604020202020204" pitchFamily="34" charset="0"/>
              </a:rPr>
              <a:t>1. Calm</a:t>
            </a:r>
            <a:endParaRPr lang="en-US" altLang="en-US" sz="2400" b="1" u="none" dirty="0">
              <a:solidFill>
                <a:schemeClr val="tx2"/>
              </a:solidFill>
              <a:latin typeface="Arial" panose="020B0604020202020204" pitchFamily="34" charset="0"/>
            </a:endParaRPr>
          </a:p>
        </p:txBody>
      </p:sp>
      <p:sp>
        <p:nvSpPr>
          <p:cNvPr id="23555" name="Rectangle 5"/>
          <p:cNvSpPr>
            <a:spLocks noChangeArrowheads="1"/>
          </p:cNvSpPr>
          <p:nvPr/>
        </p:nvSpPr>
        <p:spPr bwMode="auto">
          <a:xfrm>
            <a:off x="175161" y="1600200"/>
            <a:ext cx="8802688" cy="4840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lnSpc>
                <a:spcPct val="90000"/>
              </a:lnSpc>
              <a:spcBef>
                <a:spcPct val="20000"/>
              </a:spcBef>
              <a:buClr>
                <a:schemeClr val="folHlink"/>
              </a:buClr>
              <a:buSzPct val="60000"/>
              <a:buFont typeface="Wingdings" pitchFamily="2" charset="2"/>
              <a:buNone/>
            </a:pPr>
            <a:endParaRPr lang="en-US" altLang="en-US" sz="3200" u="none" dirty="0" smtClean="0">
              <a:latin typeface="Arial" panose="020B0604020202020204" pitchFamily="34" charset="0"/>
            </a:endParaRPr>
          </a:p>
          <a:p>
            <a:pPr algn="l" eaLnBrk="1" hangingPunct="1">
              <a:lnSpc>
                <a:spcPct val="90000"/>
              </a:lnSpc>
              <a:spcBef>
                <a:spcPct val="20000"/>
              </a:spcBef>
              <a:buClr>
                <a:schemeClr val="folHlink"/>
              </a:buClr>
              <a:buSzPct val="60000"/>
              <a:buFont typeface="Wingdings" pitchFamily="2" charset="2"/>
              <a:buNone/>
            </a:pPr>
            <a:r>
              <a:rPr lang="en-US" altLang="en-US" sz="3200" u="none" dirty="0" smtClean="0">
                <a:latin typeface="Arial" panose="020B0604020202020204" pitchFamily="34" charset="0"/>
              </a:rPr>
              <a:t>Intervention </a:t>
            </a:r>
            <a:r>
              <a:rPr lang="en-US" altLang="en-US" sz="3200" u="none" dirty="0">
                <a:latin typeface="Arial" panose="020B0604020202020204" pitchFamily="34" charset="0"/>
              </a:rPr>
              <a:t>is focused on proactive</a:t>
            </a:r>
          </a:p>
          <a:p>
            <a:pPr algn="l" eaLnBrk="1" hangingPunct="1">
              <a:lnSpc>
                <a:spcPct val="90000"/>
              </a:lnSpc>
              <a:spcBef>
                <a:spcPct val="20000"/>
              </a:spcBef>
              <a:buClr>
                <a:schemeClr val="folHlink"/>
              </a:buClr>
              <a:buSzPct val="60000"/>
              <a:buFont typeface="Wingdings" pitchFamily="2" charset="2"/>
              <a:buNone/>
            </a:pPr>
            <a:r>
              <a:rPr lang="en-US" altLang="en-US" sz="3200" u="none" dirty="0">
                <a:latin typeface="Arial" panose="020B0604020202020204" pitchFamily="34" charset="0"/>
              </a:rPr>
              <a:t>interventions. </a:t>
            </a:r>
            <a:r>
              <a:rPr lang="en-US" altLang="en-US" sz="3200" u="none" dirty="0" smtClean="0">
                <a:latin typeface="Arial" panose="020B0604020202020204" pitchFamily="34" charset="0"/>
              </a:rPr>
              <a:t>Focus </a:t>
            </a:r>
            <a:r>
              <a:rPr lang="en-US" altLang="en-US" sz="3200" u="none" dirty="0">
                <a:latin typeface="Arial" panose="020B0604020202020204" pitchFamily="34" charset="0"/>
              </a:rPr>
              <a:t>on instruction and </a:t>
            </a:r>
          </a:p>
          <a:p>
            <a:pPr algn="l" eaLnBrk="1" hangingPunct="1">
              <a:lnSpc>
                <a:spcPct val="90000"/>
              </a:lnSpc>
              <a:spcBef>
                <a:spcPct val="20000"/>
              </a:spcBef>
              <a:buClr>
                <a:schemeClr val="folHlink"/>
              </a:buClr>
              <a:buSzPct val="60000"/>
              <a:buFont typeface="Wingdings" pitchFamily="2" charset="2"/>
              <a:buNone/>
            </a:pPr>
            <a:r>
              <a:rPr lang="en-US" altLang="en-US" sz="3200" u="none" dirty="0">
                <a:solidFill>
                  <a:srgbClr val="3366FF"/>
                </a:solidFill>
                <a:latin typeface="Arial" panose="020B0604020202020204" pitchFamily="34" charset="0"/>
              </a:rPr>
              <a:t>positive behavior support</a:t>
            </a:r>
            <a:r>
              <a:rPr lang="en-US" altLang="en-US" sz="3200" u="none" dirty="0">
                <a:latin typeface="Arial" panose="020B0604020202020204" pitchFamily="34" charset="0"/>
              </a:rPr>
              <a:t>.</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Arrange for high rates of successful academic &amp; social engagements</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Use positive reinforcement</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Teach social skills</a:t>
            </a:r>
          </a:p>
          <a:p>
            <a:pPr algn="l" eaLnBrk="1" hangingPunct="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Communicate positive expectations</a:t>
            </a:r>
          </a:p>
          <a:p>
            <a:pPr algn="l" eaLnBrk="1" hangingPunct="1">
              <a:lnSpc>
                <a:spcPct val="90000"/>
              </a:lnSpc>
              <a:spcBef>
                <a:spcPct val="20000"/>
              </a:spcBef>
              <a:buClr>
                <a:schemeClr val="folHlink"/>
              </a:buClr>
              <a:buSzPct val="60000"/>
              <a:buFont typeface="Wingdings" pitchFamily="2" charset="2"/>
              <a:buNone/>
            </a:pPr>
            <a:endParaRPr lang="en-US" altLang="en-US" u="none" dirty="0">
              <a:latin typeface="Arial" panose="020B0604020202020204" pitchFamily="34" charset="0"/>
            </a:endParaRPr>
          </a:p>
        </p:txBody>
      </p:sp>
      <p:sp>
        <p:nvSpPr>
          <p:cNvPr id="3" name="Oval 2"/>
          <p:cNvSpPr/>
          <p:nvPr/>
        </p:nvSpPr>
        <p:spPr>
          <a:xfrm>
            <a:off x="7162800" y="0"/>
            <a:ext cx="1981200" cy="1676400"/>
          </a:xfrm>
          <a:prstGeom prst="ellipse">
            <a:avLst/>
          </a:prstGeom>
          <a:effectLst>
            <a:outerShdw blurRad="50800" dist="38100" algn="l" rotWithShape="0">
              <a:prstClr val="black">
                <a:alpha val="40000"/>
              </a:prstClr>
            </a:outerShdw>
            <a:reflection blurRad="6350" stA="50000" endA="300" endPos="38500" dist="50800" dir="5400000" sy="-100000" algn="bl" rotWithShape="0"/>
          </a:effectLst>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000" dirty="0" smtClean="0"/>
              <a:t>If you expect it…you must TEACH it!</a:t>
            </a:r>
            <a:endParaRPr lang="en-US" sz="2000" dirty="0"/>
          </a:p>
        </p:txBody>
      </p:sp>
    </p:spTree>
    <p:extLst>
      <p:ext uri="{BB962C8B-B14F-4D97-AF65-F5344CB8AC3E}">
        <p14:creationId xmlns:p14="http://schemas.microsoft.com/office/powerpoint/2010/main" val="30798802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0" y="0"/>
            <a:ext cx="7793037"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smtClean="0">
                <a:solidFill>
                  <a:schemeClr val="tx2"/>
                </a:solidFill>
                <a:latin typeface="Arial" panose="020B0604020202020204" pitchFamily="34" charset="0"/>
              </a:rPr>
              <a:t> Phase </a:t>
            </a:r>
            <a:r>
              <a:rPr lang="en-US" altLang="en-US" sz="4400" b="1" u="none" dirty="0" smtClean="0">
                <a:solidFill>
                  <a:schemeClr val="tx2"/>
                </a:solidFill>
                <a:latin typeface="Arial" panose="020B0604020202020204" pitchFamily="34" charset="0"/>
              </a:rPr>
              <a:t>Two - </a:t>
            </a:r>
            <a:r>
              <a:rPr lang="en-US" altLang="en-US" sz="4400" b="1" u="none" dirty="0">
                <a:solidFill>
                  <a:schemeClr val="tx2"/>
                </a:solidFill>
                <a:latin typeface="Arial" panose="020B0604020202020204" pitchFamily="34" charset="0"/>
              </a:rPr>
              <a:t>Trigger</a:t>
            </a:r>
          </a:p>
        </p:txBody>
      </p:sp>
      <p:sp>
        <p:nvSpPr>
          <p:cNvPr id="16387" name="Rectangle 5"/>
          <p:cNvSpPr>
            <a:spLocks noChangeArrowheads="1"/>
          </p:cNvSpPr>
          <p:nvPr/>
        </p:nvSpPr>
        <p:spPr bwMode="auto">
          <a:xfrm>
            <a:off x="0" y="990600"/>
            <a:ext cx="9045143" cy="45354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2800" u="none" dirty="0" smtClean="0">
                <a:latin typeface="+mn-lt"/>
              </a:rPr>
              <a:t>Also called “antecedents”</a:t>
            </a:r>
          </a:p>
          <a:p>
            <a:pPr algn="l" eaLnBrk="1" hangingPunct="1">
              <a:spcBef>
                <a:spcPct val="20000"/>
              </a:spcBef>
              <a:buClr>
                <a:schemeClr val="folHlink"/>
              </a:buClr>
              <a:buSzPct val="60000"/>
              <a:buFont typeface="Wingdings" pitchFamily="2" charset="2"/>
              <a:buChar char="n"/>
            </a:pPr>
            <a:r>
              <a:rPr lang="en-US" altLang="en-US" sz="2800" u="none" dirty="0">
                <a:latin typeface="+mn-lt"/>
              </a:rPr>
              <a:t>Conflicts/</a:t>
            </a:r>
            <a:r>
              <a:rPr lang="en-US" altLang="en-US" sz="2800" u="none" dirty="0" smtClean="0">
                <a:latin typeface="+mn-lt"/>
              </a:rPr>
              <a:t>Failure</a:t>
            </a:r>
          </a:p>
          <a:p>
            <a:pPr algn="l" eaLnBrk="1" hangingPunct="1">
              <a:spcBef>
                <a:spcPct val="20000"/>
              </a:spcBef>
              <a:buClr>
                <a:schemeClr val="folHlink"/>
              </a:buClr>
              <a:buSzPct val="60000"/>
              <a:buFont typeface="Wingdings" pitchFamily="2" charset="2"/>
              <a:buChar char="n"/>
            </a:pPr>
            <a:r>
              <a:rPr lang="en-US" altLang="en-US" sz="2800" u="none" dirty="0" smtClean="0">
                <a:latin typeface="+mn-lt"/>
              </a:rPr>
              <a:t>Demands</a:t>
            </a:r>
          </a:p>
          <a:p>
            <a:pPr algn="l" eaLnBrk="1" hangingPunct="1">
              <a:spcBef>
                <a:spcPct val="20000"/>
              </a:spcBef>
              <a:buClr>
                <a:schemeClr val="folHlink"/>
              </a:buClr>
              <a:buSzPct val="60000"/>
              <a:buFont typeface="Wingdings" pitchFamily="2" charset="2"/>
              <a:buChar char="n"/>
            </a:pPr>
            <a:r>
              <a:rPr lang="en-US" altLang="en-US" sz="2800" u="none" dirty="0">
                <a:latin typeface="+mn-lt"/>
              </a:rPr>
              <a:t>Changes in routine</a:t>
            </a:r>
          </a:p>
          <a:p>
            <a:pPr algn="l" eaLnBrk="1" hangingPunct="1">
              <a:spcBef>
                <a:spcPct val="20000"/>
              </a:spcBef>
              <a:buClr>
                <a:schemeClr val="folHlink"/>
              </a:buClr>
              <a:buSzPct val="60000"/>
              <a:buFont typeface="Wingdings" pitchFamily="2" charset="2"/>
              <a:buChar char="n"/>
            </a:pPr>
            <a:r>
              <a:rPr lang="en-US" altLang="en-US" sz="2800" u="none" dirty="0">
                <a:latin typeface="+mn-lt"/>
              </a:rPr>
              <a:t>Pressure</a:t>
            </a:r>
          </a:p>
          <a:p>
            <a:pPr algn="l" eaLnBrk="1" hangingPunct="1">
              <a:spcBef>
                <a:spcPct val="20000"/>
              </a:spcBef>
              <a:buClr>
                <a:schemeClr val="folHlink"/>
              </a:buClr>
              <a:buSzPct val="60000"/>
              <a:buFont typeface="Wingdings" pitchFamily="2" charset="2"/>
              <a:buChar char="n"/>
            </a:pPr>
            <a:r>
              <a:rPr lang="en-US" altLang="en-US" sz="2800" u="none" dirty="0">
                <a:latin typeface="+mn-lt"/>
              </a:rPr>
              <a:t>Ineffective problem solving</a:t>
            </a:r>
          </a:p>
          <a:p>
            <a:pPr algn="l" eaLnBrk="1" hangingPunct="1">
              <a:spcBef>
                <a:spcPct val="20000"/>
              </a:spcBef>
              <a:buClr>
                <a:schemeClr val="folHlink"/>
              </a:buClr>
              <a:buSzPct val="60000"/>
              <a:buFont typeface="Wingdings" pitchFamily="2" charset="2"/>
              <a:buChar char="n"/>
            </a:pPr>
            <a:r>
              <a:rPr lang="en-US" altLang="en-US" sz="2800" u="none" dirty="0">
                <a:latin typeface="+mn-lt"/>
              </a:rPr>
              <a:t>Facing correction procedures</a:t>
            </a:r>
          </a:p>
          <a:p>
            <a:pPr algn="l" eaLnBrk="1" hangingPunct="1">
              <a:spcBef>
                <a:spcPct val="20000"/>
              </a:spcBef>
              <a:buClr>
                <a:schemeClr val="folHlink"/>
              </a:buClr>
              <a:buSzPct val="60000"/>
              <a:buFont typeface="Wingdings" pitchFamily="2" charset="2"/>
              <a:buChar char="n"/>
            </a:pPr>
            <a:r>
              <a:rPr lang="en-US" altLang="en-US" sz="2800" u="none" dirty="0">
                <a:latin typeface="+mn-lt"/>
              </a:rPr>
              <a:t>Non-school based triggers</a:t>
            </a:r>
          </a:p>
        </p:txBody>
      </p:sp>
      <p:sp>
        <p:nvSpPr>
          <p:cNvPr id="4" name="TextBox 3"/>
          <p:cNvSpPr txBox="1"/>
          <p:nvPr/>
        </p:nvSpPr>
        <p:spPr>
          <a:xfrm>
            <a:off x="533400" y="5181600"/>
            <a:ext cx="8116888" cy="8002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What are other triggers do you see?</a:t>
            </a:r>
          </a:p>
          <a:p>
            <a:r>
              <a:rPr lang="en-US" dirty="0" smtClean="0"/>
              <a:t> </a:t>
            </a:r>
            <a:endParaRPr lang="en-US" dirty="0"/>
          </a:p>
        </p:txBody>
      </p:sp>
      <p:sp>
        <p:nvSpPr>
          <p:cNvPr id="5" name="Curved Down Arrow 4"/>
          <p:cNvSpPr/>
          <p:nvPr/>
        </p:nvSpPr>
        <p:spPr>
          <a:xfrm>
            <a:off x="5715000" y="1828800"/>
            <a:ext cx="3059176" cy="19050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 Box 1030"/>
          <p:cNvSpPr txBox="1">
            <a:spLocks noChangeArrowheads="1"/>
          </p:cNvSpPr>
          <p:nvPr/>
        </p:nvSpPr>
        <p:spPr bwMode="auto">
          <a:xfrm>
            <a:off x="5181600" y="3048000"/>
            <a:ext cx="1066800" cy="369332"/>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latin typeface="Arial" charset="0"/>
              </a:rPr>
              <a:t>T</a:t>
            </a:r>
            <a:r>
              <a:rPr lang="en-US" dirty="0" smtClean="0">
                <a:latin typeface="Arial" charset="0"/>
              </a:rPr>
              <a:t>rigger</a:t>
            </a:r>
            <a:endParaRPr lang="en-US" dirty="0">
              <a:latin typeface="Arial" charset="0"/>
            </a:endParaRPr>
          </a:p>
        </p:txBody>
      </p:sp>
      <p:sp>
        <p:nvSpPr>
          <p:cNvPr id="7" name="TextBox 6"/>
          <p:cNvSpPr txBox="1"/>
          <p:nvPr/>
        </p:nvSpPr>
        <p:spPr>
          <a:xfrm>
            <a:off x="2667000" y="6477000"/>
            <a:ext cx="2438400" cy="381000"/>
          </a:xfrm>
          <a:prstGeom prst="rect">
            <a:avLst/>
          </a:prstGeom>
          <a:noFill/>
        </p:spPr>
        <p:txBody>
          <a:bodyPr wrap="square" rtlCol="0">
            <a:spAutoFit/>
          </a:bodyPr>
          <a:lstStyle/>
          <a:p>
            <a:pPr algn="ctr"/>
            <a:r>
              <a:rPr lang="en-US" dirty="0" smtClean="0">
                <a:solidFill>
                  <a:schemeClr val="bg1">
                    <a:lumMod val="50000"/>
                  </a:schemeClr>
                </a:solidFill>
              </a:rPr>
              <a:t>Schmitz, 2014</a:t>
            </a:r>
            <a:endParaRPr lang="en-US" dirty="0">
              <a:solidFill>
                <a:schemeClr val="bg1">
                  <a:lumMod val="50000"/>
                </a:schemeClr>
              </a:solidFill>
            </a:endParaRPr>
          </a:p>
        </p:txBody>
      </p:sp>
    </p:spTree>
    <p:extLst>
      <p:ext uri="{BB962C8B-B14F-4D97-AF65-F5344CB8AC3E}">
        <p14:creationId xmlns:p14="http://schemas.microsoft.com/office/powerpoint/2010/main" val="20837771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228600" y="0"/>
            <a:ext cx="7793038" cy="146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2400" b="1" u="none" dirty="0">
                <a:solidFill>
                  <a:schemeClr val="tx2"/>
                </a:solidFill>
                <a:latin typeface="Arial" panose="020B0604020202020204" pitchFamily="34" charset="0"/>
              </a:rPr>
              <a:t>Strategies</a:t>
            </a:r>
            <a:br>
              <a:rPr lang="en-US" altLang="en-US" sz="2400" b="1" u="none" dirty="0">
                <a:solidFill>
                  <a:schemeClr val="tx2"/>
                </a:solidFill>
                <a:latin typeface="Arial" panose="020B0604020202020204" pitchFamily="34" charset="0"/>
              </a:rPr>
            </a:br>
            <a:r>
              <a:rPr lang="en-US" altLang="en-US" sz="4400" b="1" u="none" dirty="0">
                <a:solidFill>
                  <a:schemeClr val="tx2"/>
                </a:solidFill>
                <a:latin typeface="Arial" panose="020B0604020202020204" pitchFamily="34" charset="0"/>
              </a:rPr>
              <a:t>2. Trigger</a:t>
            </a:r>
          </a:p>
        </p:txBody>
      </p:sp>
      <p:sp>
        <p:nvSpPr>
          <p:cNvPr id="25603" name="Rectangle 5"/>
          <p:cNvSpPr>
            <a:spLocks noChangeArrowheads="1"/>
          </p:cNvSpPr>
          <p:nvPr/>
        </p:nvSpPr>
        <p:spPr bwMode="auto">
          <a:xfrm>
            <a:off x="304800" y="1676400"/>
            <a:ext cx="88392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lnSpc>
                <a:spcPct val="90000"/>
              </a:lnSpc>
              <a:spcBef>
                <a:spcPct val="20000"/>
              </a:spcBef>
              <a:buClr>
                <a:schemeClr val="folHlink"/>
              </a:buClr>
              <a:buSzPct val="60000"/>
              <a:buFont typeface="Wingdings" pitchFamily="2" charset="2"/>
              <a:buNone/>
            </a:pPr>
            <a:r>
              <a:rPr lang="en-US" altLang="en-US" sz="2800" u="none" dirty="0">
                <a:latin typeface="Arial" panose="020B0604020202020204" pitchFamily="34" charset="0"/>
              </a:rPr>
              <a:t>Intervention is focused on prevention and redirection</a:t>
            </a:r>
            <a:r>
              <a:rPr lang="en-US" altLang="en-US" sz="2800" u="none" dirty="0" smtClean="0">
                <a:latin typeface="Arial" panose="020B0604020202020204" pitchFamily="34" charset="0"/>
              </a:rPr>
              <a:t>.</a:t>
            </a:r>
          </a:p>
          <a:p>
            <a:pPr algn="l" eaLnBrk="1" hangingPunct="1">
              <a:lnSpc>
                <a:spcPct val="90000"/>
              </a:lnSpc>
              <a:spcBef>
                <a:spcPct val="20000"/>
              </a:spcBef>
              <a:buClr>
                <a:schemeClr val="folHlink"/>
              </a:buClr>
              <a:buSzPct val="60000"/>
              <a:buFont typeface="Wingdings" pitchFamily="2" charset="2"/>
              <a:buNone/>
            </a:pPr>
            <a:endParaRPr lang="en-US" altLang="en-US" sz="900" u="none" dirty="0" smtClean="0">
              <a:latin typeface="Arial" panose="020B0604020202020204" pitchFamily="34" charset="0"/>
            </a:endParaRP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Increase opportunities for </a:t>
            </a:r>
            <a:r>
              <a:rPr lang="en-US" altLang="en-US" sz="2800" u="none" dirty="0" smtClean="0">
                <a:latin typeface="Arial" panose="020B0604020202020204" pitchFamily="34" charset="0"/>
              </a:rPr>
              <a:t>success </a:t>
            </a:r>
          </a:p>
          <a:p>
            <a:pPr algn="l" eaLnBrk="1" hangingPunct="1">
              <a:lnSpc>
                <a:spcPct val="90000"/>
              </a:lnSpc>
              <a:spcBef>
                <a:spcPct val="20000"/>
              </a:spcBef>
              <a:buClr>
                <a:schemeClr val="folHlink"/>
              </a:buClr>
              <a:buSzPct val="60000"/>
            </a:pPr>
            <a:r>
              <a:rPr lang="en-US" altLang="en-US" sz="2800" u="none" dirty="0" smtClean="0">
                <a:latin typeface="Arial" panose="020B0604020202020204" pitchFamily="34" charset="0"/>
              </a:rPr>
              <a:t>    (e.g., pre-correction)</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Respond to students exhibiting expected behavior</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Reinforce the student’s </a:t>
            </a:r>
            <a:r>
              <a:rPr lang="en-US" altLang="en-US" sz="2800" dirty="0">
                <a:latin typeface="Arial" panose="020B0604020202020204" pitchFamily="34" charset="0"/>
              </a:rPr>
              <a:t>first</a:t>
            </a:r>
            <a:r>
              <a:rPr lang="en-US" altLang="en-US" sz="2800" u="none" dirty="0">
                <a:latin typeface="Arial" panose="020B0604020202020204" pitchFamily="34" charset="0"/>
              </a:rPr>
              <a:t> on task response</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Intermittently reinforce on-task </a:t>
            </a:r>
            <a:r>
              <a:rPr lang="en-US" altLang="en-US" sz="2800" u="none" dirty="0" smtClean="0">
                <a:latin typeface="Arial" panose="020B0604020202020204" pitchFamily="34" charset="0"/>
              </a:rPr>
              <a:t>behavior</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smtClean="0">
                <a:latin typeface="Arial" panose="020B0604020202020204" pitchFamily="34" charset="0"/>
              </a:rPr>
              <a:t>Pattern of behavior? Look at formal programs/services. Address non-school based triggers.</a:t>
            </a:r>
          </a:p>
          <a:p>
            <a:pPr algn="l" eaLnBrk="1" hangingPunct="1">
              <a:lnSpc>
                <a:spcPct val="90000"/>
              </a:lnSpc>
              <a:spcBef>
                <a:spcPct val="20000"/>
              </a:spcBef>
              <a:buClr>
                <a:schemeClr val="folHlink"/>
              </a:buClr>
              <a:buSzPct val="60000"/>
              <a:buFont typeface="Wingdings" pitchFamily="2" charset="2"/>
              <a:buNone/>
            </a:pPr>
            <a:endParaRPr lang="en-US" altLang="en-US" sz="3200" u="none" dirty="0"/>
          </a:p>
        </p:txBody>
      </p:sp>
    </p:spTree>
    <p:extLst>
      <p:ext uri="{BB962C8B-B14F-4D97-AF65-F5344CB8AC3E}">
        <p14:creationId xmlns:p14="http://schemas.microsoft.com/office/powerpoint/2010/main" val="445998630"/>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ChangeArrowheads="1"/>
          </p:cNvSpPr>
          <p:nvPr>
            <p:ph type="title"/>
          </p:nvPr>
        </p:nvSpPr>
        <p:spPr>
          <a:xfrm>
            <a:off x="0" y="152400"/>
            <a:ext cx="9144000" cy="1066800"/>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defRPr/>
            </a:pPr>
            <a:r>
              <a:rPr lang="en-US" sz="3200" dirty="0" smtClean="0"/>
              <a:t/>
            </a:r>
            <a:br>
              <a:rPr lang="en-US" sz="3200" dirty="0" smtClean="0"/>
            </a:br>
            <a:r>
              <a:rPr lang="en-US" dirty="0" smtClean="0"/>
              <a:t>Pre-Correction</a:t>
            </a:r>
            <a:br>
              <a:rPr lang="en-US" dirty="0" smtClean="0"/>
            </a:br>
            <a:r>
              <a:rPr lang="en-US" sz="3600" dirty="0"/>
              <a:t>(Colvin, Sugai, &amp; Patching, 1993)</a:t>
            </a:r>
            <a:r>
              <a:rPr lang="en-US" dirty="0"/>
              <a:t/>
            </a:r>
            <a:br>
              <a:rPr lang="en-US" dirty="0"/>
            </a:br>
            <a:endParaRPr lang="en-US" dirty="0" smtClean="0"/>
          </a:p>
        </p:txBody>
      </p:sp>
      <p:sp>
        <p:nvSpPr>
          <p:cNvPr id="550915" name="Rectangle 3"/>
          <p:cNvSpPr>
            <a:spLocks noGrp="1" noChangeArrowheads="1"/>
          </p:cNvSpPr>
          <p:nvPr>
            <p:ph type="body" idx="1"/>
          </p:nvPr>
        </p:nvSpPr>
        <p:spPr>
          <a:xfrm>
            <a:off x="0" y="914400"/>
            <a:ext cx="9144000" cy="5791200"/>
          </a:xfrm>
        </p:spPr>
        <p:txBody>
          <a:bodyPr>
            <a:normAutofit/>
          </a:bodyPr>
          <a:lstStyle/>
          <a:p>
            <a:pPr marL="0" indent="0">
              <a:buNone/>
              <a:defRPr/>
            </a:pPr>
            <a:endParaRPr lang="en-US" dirty="0" smtClean="0"/>
          </a:p>
          <a:p>
            <a:pPr>
              <a:defRPr/>
            </a:pPr>
            <a:r>
              <a:rPr lang="en-US" dirty="0" smtClean="0"/>
              <a:t> Anticipating problem behavior and intervening     </a:t>
            </a:r>
            <a:br>
              <a:rPr lang="en-US" dirty="0" smtClean="0"/>
            </a:br>
            <a:r>
              <a:rPr lang="en-US" dirty="0" smtClean="0"/>
              <a:t> before hand.</a:t>
            </a:r>
            <a:endParaRPr lang="en-US" b="1" i="1" dirty="0" smtClean="0"/>
          </a:p>
          <a:p>
            <a:r>
              <a:rPr lang="en-US" dirty="0" smtClean="0"/>
              <a:t>Pre-correction </a:t>
            </a:r>
            <a:r>
              <a:rPr lang="en-US" dirty="0"/>
              <a:t>statements should be provided prior to </a:t>
            </a:r>
            <a:r>
              <a:rPr lang="en-US" dirty="0" smtClean="0"/>
              <a:t>the students </a:t>
            </a:r>
            <a:r>
              <a:rPr lang="en-US" dirty="0"/>
              <a:t>involvement in particularly problematic </a:t>
            </a:r>
            <a:r>
              <a:rPr lang="en-US" dirty="0" smtClean="0"/>
              <a:t>behavior or </a:t>
            </a:r>
            <a:r>
              <a:rPr lang="en-US" dirty="0"/>
              <a:t>prior to unstructured activities. </a:t>
            </a:r>
            <a:endParaRPr lang="en-US" dirty="0" smtClean="0"/>
          </a:p>
          <a:p>
            <a:r>
              <a:rPr lang="en-US" dirty="0" smtClean="0"/>
              <a:t>This </a:t>
            </a:r>
            <a:r>
              <a:rPr lang="en-US" dirty="0"/>
              <a:t>will help </a:t>
            </a:r>
            <a:r>
              <a:rPr lang="en-US" dirty="0" smtClean="0"/>
              <a:t>facilitate the </a:t>
            </a:r>
            <a:r>
              <a:rPr lang="en-US" dirty="0"/>
              <a:t>development of self-regulation skills.</a:t>
            </a:r>
          </a:p>
          <a:p>
            <a:pPr marL="0" indent="0">
              <a:buNone/>
            </a:pPr>
            <a:endParaRPr lang="en-US" sz="2600" dirty="0" smtClean="0"/>
          </a:p>
          <a:p>
            <a:pPr eaLnBrk="1" hangingPunct="1">
              <a:defRPr/>
            </a:pPr>
            <a:endParaRPr lang="en-US" dirty="0" smtClean="0"/>
          </a:p>
        </p:txBody>
      </p:sp>
    </p:spTree>
    <p:extLst>
      <p:ext uri="{BB962C8B-B14F-4D97-AF65-F5344CB8AC3E}">
        <p14:creationId xmlns:p14="http://schemas.microsoft.com/office/powerpoint/2010/main" val="3073001614"/>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304800" y="152400"/>
            <a:ext cx="7793037"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a:solidFill>
                  <a:schemeClr val="tx2"/>
                </a:solidFill>
                <a:latin typeface="Arial" panose="020B0604020202020204" pitchFamily="34" charset="0"/>
                <a:cs typeface="Arial" panose="020B0604020202020204" pitchFamily="34" charset="0"/>
              </a:rPr>
              <a:t>Phase </a:t>
            </a:r>
            <a:r>
              <a:rPr lang="en-US" altLang="en-US" sz="4400" b="1" u="none" dirty="0" smtClean="0">
                <a:solidFill>
                  <a:schemeClr val="tx2"/>
                </a:solidFill>
                <a:latin typeface="Arial" panose="020B0604020202020204" pitchFamily="34" charset="0"/>
                <a:cs typeface="Arial" panose="020B0604020202020204" pitchFamily="34" charset="0"/>
              </a:rPr>
              <a:t>Three - </a:t>
            </a:r>
            <a:r>
              <a:rPr lang="en-US" altLang="en-US" sz="4400" b="1" u="none" dirty="0">
                <a:solidFill>
                  <a:schemeClr val="tx2"/>
                </a:solidFill>
                <a:latin typeface="Arial" panose="020B0604020202020204" pitchFamily="34" charset="0"/>
                <a:cs typeface="Arial" panose="020B0604020202020204" pitchFamily="34" charset="0"/>
              </a:rPr>
              <a:t>Agitation</a:t>
            </a:r>
          </a:p>
        </p:txBody>
      </p:sp>
      <p:sp>
        <p:nvSpPr>
          <p:cNvPr id="17411" name="Rectangle 5"/>
          <p:cNvSpPr>
            <a:spLocks noChangeArrowheads="1"/>
          </p:cNvSpPr>
          <p:nvPr/>
        </p:nvSpPr>
        <p:spPr bwMode="auto">
          <a:xfrm>
            <a:off x="304800" y="914400"/>
            <a:ext cx="8555182"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3200" u="none" dirty="0">
                <a:latin typeface="+mn-lt"/>
              </a:rPr>
              <a:t>Overall behavior is unfocused and </a:t>
            </a:r>
            <a:r>
              <a:rPr lang="en-US" altLang="en-US" sz="3200" u="none" dirty="0" smtClean="0">
                <a:latin typeface="+mn-lt"/>
              </a:rPr>
              <a:t>distracted often due to an inability to handle the trigger(s).</a:t>
            </a:r>
            <a:endParaRPr lang="en-US" altLang="en-US" sz="3200" u="none" dirty="0">
              <a:latin typeface="+mn-lt"/>
            </a:endParaRPr>
          </a:p>
          <a:p>
            <a:pPr algn="l" eaLnBrk="1" hangingPunct="1">
              <a:spcBef>
                <a:spcPct val="20000"/>
              </a:spcBef>
              <a:buClr>
                <a:schemeClr val="folHlink"/>
              </a:buClr>
              <a:buSzPct val="60000"/>
              <a:buFont typeface="Wingdings" pitchFamily="2" charset="2"/>
              <a:buChar char="n"/>
            </a:pPr>
            <a:r>
              <a:rPr lang="en-US" altLang="en-US" sz="3200" u="none" dirty="0">
                <a:latin typeface="+mn-lt"/>
              </a:rPr>
              <a:t>Off-task</a:t>
            </a:r>
          </a:p>
          <a:p>
            <a:pPr algn="l" eaLnBrk="1" hangingPunct="1">
              <a:spcBef>
                <a:spcPct val="20000"/>
              </a:spcBef>
              <a:buClr>
                <a:schemeClr val="folHlink"/>
              </a:buClr>
              <a:buSzPct val="60000"/>
              <a:buFont typeface="Wingdings" pitchFamily="2" charset="2"/>
              <a:buChar char="n"/>
            </a:pPr>
            <a:r>
              <a:rPr lang="en-US" altLang="en-US" sz="3200" u="none" dirty="0">
                <a:latin typeface="+mn-lt"/>
              </a:rPr>
              <a:t>Questioning/Arguing</a:t>
            </a:r>
          </a:p>
          <a:p>
            <a:pPr algn="l" eaLnBrk="1" hangingPunct="1">
              <a:spcBef>
                <a:spcPct val="20000"/>
              </a:spcBef>
              <a:buClr>
                <a:schemeClr val="folHlink"/>
              </a:buClr>
              <a:buSzPct val="60000"/>
              <a:buFont typeface="Wingdings" pitchFamily="2" charset="2"/>
              <a:buChar char="n"/>
            </a:pPr>
            <a:r>
              <a:rPr lang="en-US" altLang="en-US" sz="3200" u="none" dirty="0">
                <a:latin typeface="+mn-lt"/>
              </a:rPr>
              <a:t>Out of </a:t>
            </a:r>
            <a:r>
              <a:rPr lang="en-US" altLang="en-US" sz="3200" u="none" dirty="0" smtClean="0">
                <a:latin typeface="+mn-lt"/>
              </a:rPr>
              <a:t>seat and </a:t>
            </a:r>
          </a:p>
          <a:p>
            <a:pPr algn="l" eaLnBrk="1" hangingPunct="1">
              <a:spcBef>
                <a:spcPct val="20000"/>
              </a:spcBef>
              <a:buClr>
                <a:schemeClr val="folHlink"/>
              </a:buClr>
              <a:buSzPct val="60000"/>
            </a:pPr>
            <a:r>
              <a:rPr lang="en-US" altLang="en-US" sz="3200" u="none" dirty="0" smtClean="0">
                <a:latin typeface="+mn-lt"/>
              </a:rPr>
              <a:t>   other movement </a:t>
            </a:r>
          </a:p>
          <a:p>
            <a:pPr algn="l" eaLnBrk="1" hangingPunct="1">
              <a:spcBef>
                <a:spcPct val="20000"/>
              </a:spcBef>
              <a:buClr>
                <a:schemeClr val="folHlink"/>
              </a:buClr>
              <a:buSzPct val="60000"/>
              <a:buFont typeface="Wingdings" pitchFamily="2" charset="2"/>
              <a:buChar char="n"/>
            </a:pPr>
            <a:r>
              <a:rPr lang="en-US" altLang="en-US" sz="3200" u="none" dirty="0">
                <a:latin typeface="+mn-lt"/>
              </a:rPr>
              <a:t>Bothering others</a:t>
            </a:r>
          </a:p>
          <a:p>
            <a:pPr algn="l" eaLnBrk="1" hangingPunct="1">
              <a:spcBef>
                <a:spcPct val="20000"/>
              </a:spcBef>
              <a:buClr>
                <a:schemeClr val="folHlink"/>
              </a:buClr>
              <a:buSzPct val="60000"/>
              <a:buFont typeface="Wingdings" pitchFamily="2" charset="2"/>
              <a:buChar char="n"/>
            </a:pPr>
            <a:r>
              <a:rPr lang="en-US" altLang="en-US" sz="3200" u="none" dirty="0">
                <a:latin typeface="+mn-lt"/>
              </a:rPr>
              <a:t>Social withdrawal</a:t>
            </a:r>
          </a:p>
        </p:txBody>
      </p:sp>
      <p:sp>
        <p:nvSpPr>
          <p:cNvPr id="4" name="TextBox 3"/>
          <p:cNvSpPr txBox="1"/>
          <p:nvPr/>
        </p:nvSpPr>
        <p:spPr>
          <a:xfrm>
            <a:off x="152400" y="5486400"/>
            <a:ext cx="8991600"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What are other characteristics of students who are agitated</a:t>
            </a:r>
            <a:r>
              <a:rPr lang="en-US" sz="2800" dirty="0" smtClean="0"/>
              <a:t>?</a:t>
            </a:r>
            <a:endParaRPr lang="en-US" sz="2800" dirty="0" smtClean="0"/>
          </a:p>
        </p:txBody>
      </p:sp>
      <p:sp>
        <p:nvSpPr>
          <p:cNvPr id="5" name="Curved Down Arrow 4"/>
          <p:cNvSpPr/>
          <p:nvPr/>
        </p:nvSpPr>
        <p:spPr>
          <a:xfrm>
            <a:off x="5715000" y="2819400"/>
            <a:ext cx="3059176" cy="19050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 Box 1030"/>
          <p:cNvSpPr txBox="1">
            <a:spLocks noChangeArrowheads="1"/>
          </p:cNvSpPr>
          <p:nvPr/>
        </p:nvSpPr>
        <p:spPr bwMode="auto">
          <a:xfrm>
            <a:off x="4953000" y="3505200"/>
            <a:ext cx="1143000" cy="369332"/>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latin typeface="Arial" charset="0"/>
              </a:rPr>
              <a:t>A</a:t>
            </a:r>
            <a:r>
              <a:rPr lang="en-US" dirty="0" smtClean="0">
                <a:latin typeface="Arial" charset="0"/>
              </a:rPr>
              <a:t>gitation</a:t>
            </a:r>
            <a:endParaRPr lang="en-US" dirty="0">
              <a:latin typeface="Arial" charset="0"/>
            </a:endParaRPr>
          </a:p>
        </p:txBody>
      </p:sp>
      <p:sp>
        <p:nvSpPr>
          <p:cNvPr id="7" name="TextBox 6"/>
          <p:cNvSpPr txBox="1"/>
          <p:nvPr/>
        </p:nvSpPr>
        <p:spPr>
          <a:xfrm>
            <a:off x="2667000" y="6477000"/>
            <a:ext cx="2438400" cy="381000"/>
          </a:xfrm>
          <a:prstGeom prst="rect">
            <a:avLst/>
          </a:prstGeom>
          <a:noFill/>
        </p:spPr>
        <p:txBody>
          <a:bodyPr wrap="square" rtlCol="0">
            <a:spAutoFit/>
          </a:bodyPr>
          <a:lstStyle/>
          <a:p>
            <a:pPr algn="ctr"/>
            <a:r>
              <a:rPr lang="en-US" dirty="0" smtClean="0">
                <a:solidFill>
                  <a:schemeClr val="bg1">
                    <a:lumMod val="50000"/>
                  </a:schemeClr>
                </a:solidFill>
              </a:rPr>
              <a:t>Schmitz, 2014</a:t>
            </a:r>
            <a:endParaRPr lang="en-US" dirty="0">
              <a:solidFill>
                <a:schemeClr val="bg1">
                  <a:lumMod val="50000"/>
                </a:schemeClr>
              </a:solidFill>
            </a:endParaRPr>
          </a:p>
        </p:txBody>
      </p:sp>
    </p:spTree>
    <p:extLst>
      <p:ext uri="{BB962C8B-B14F-4D97-AF65-F5344CB8AC3E}">
        <p14:creationId xmlns:p14="http://schemas.microsoft.com/office/powerpoint/2010/main" val="24280998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228600" y="0"/>
            <a:ext cx="7793037" cy="1462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2400" b="1" u="none" dirty="0">
                <a:solidFill>
                  <a:schemeClr val="tx2"/>
                </a:solidFill>
                <a:latin typeface="Arial" panose="020B0604020202020204" pitchFamily="34" charset="0"/>
              </a:rPr>
              <a:t>Strategies</a:t>
            </a:r>
            <a:br>
              <a:rPr lang="en-US" altLang="en-US" sz="2400" b="1" u="none" dirty="0">
                <a:solidFill>
                  <a:schemeClr val="tx2"/>
                </a:solidFill>
                <a:latin typeface="Arial" panose="020B0604020202020204" pitchFamily="34" charset="0"/>
              </a:rPr>
            </a:br>
            <a:r>
              <a:rPr lang="en-US" altLang="en-US" sz="4400" b="1" u="none" dirty="0">
                <a:solidFill>
                  <a:schemeClr val="tx2"/>
                </a:solidFill>
                <a:latin typeface="Arial" panose="020B0604020202020204" pitchFamily="34" charset="0"/>
              </a:rPr>
              <a:t>3. Agitation</a:t>
            </a:r>
          </a:p>
        </p:txBody>
      </p:sp>
      <p:sp>
        <p:nvSpPr>
          <p:cNvPr id="27651" name="Rectangle 5"/>
          <p:cNvSpPr>
            <a:spLocks noChangeArrowheads="1"/>
          </p:cNvSpPr>
          <p:nvPr/>
        </p:nvSpPr>
        <p:spPr bwMode="auto">
          <a:xfrm>
            <a:off x="152400" y="1295401"/>
            <a:ext cx="8802688" cy="51593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lnSpc>
                <a:spcPct val="90000"/>
              </a:lnSpc>
              <a:spcBef>
                <a:spcPct val="20000"/>
              </a:spcBef>
              <a:buClr>
                <a:schemeClr val="folHlink"/>
              </a:buClr>
              <a:buSzPct val="60000"/>
              <a:buFont typeface="Wingdings" pitchFamily="2" charset="2"/>
              <a:buNone/>
            </a:pPr>
            <a:endParaRPr lang="en-US" altLang="en-US" sz="2800" u="none" dirty="0" smtClean="0">
              <a:latin typeface="Arial" panose="020B0604020202020204" pitchFamily="34" charset="0"/>
              <a:cs typeface="Arial" panose="020B0604020202020204" pitchFamily="34" charset="0"/>
            </a:endParaRPr>
          </a:p>
          <a:p>
            <a:pPr algn="l" eaLnBrk="1" hangingPunct="1">
              <a:lnSpc>
                <a:spcPct val="90000"/>
              </a:lnSpc>
              <a:spcBef>
                <a:spcPct val="20000"/>
              </a:spcBef>
              <a:buClr>
                <a:schemeClr val="folHlink"/>
              </a:buClr>
              <a:buSzPct val="60000"/>
              <a:buFont typeface="Wingdings" pitchFamily="2" charset="2"/>
              <a:buNone/>
            </a:pPr>
            <a:r>
              <a:rPr lang="en-US" altLang="en-US" sz="2800" u="none" dirty="0" smtClean="0">
                <a:latin typeface="Arial" panose="020B0604020202020204" pitchFamily="34" charset="0"/>
                <a:cs typeface="Arial" panose="020B0604020202020204" pitchFamily="34" charset="0"/>
              </a:rPr>
              <a:t>Intervention </a:t>
            </a:r>
            <a:r>
              <a:rPr lang="en-US" altLang="en-US" sz="2800" u="none" dirty="0">
                <a:latin typeface="Arial" panose="020B0604020202020204" pitchFamily="34" charset="0"/>
                <a:cs typeface="Arial" panose="020B0604020202020204" pitchFamily="34" charset="0"/>
              </a:rPr>
              <a:t>is focused on reducing anxiety</a:t>
            </a:r>
            <a:r>
              <a:rPr lang="en-US" altLang="en-US" sz="2800" u="none" dirty="0" smtClean="0">
                <a:latin typeface="Arial" panose="020B0604020202020204" pitchFamily="34" charset="0"/>
                <a:cs typeface="Arial" panose="020B0604020202020204" pitchFamily="34" charset="0"/>
              </a:rPr>
              <a:t>.</a:t>
            </a:r>
          </a:p>
          <a:p>
            <a:pPr algn="l" eaLnBrk="1" hangingPunct="1">
              <a:lnSpc>
                <a:spcPct val="90000"/>
              </a:lnSpc>
              <a:spcBef>
                <a:spcPct val="20000"/>
              </a:spcBef>
              <a:buClr>
                <a:schemeClr val="folHlink"/>
              </a:buClr>
              <a:buSzPct val="60000"/>
              <a:buFont typeface="Wingdings" pitchFamily="2" charset="2"/>
              <a:buNone/>
            </a:pPr>
            <a:endParaRPr lang="en-US" altLang="en-US" sz="800" u="none" dirty="0" smtClean="0">
              <a:latin typeface="Arial" panose="020B0604020202020204" pitchFamily="34" charset="0"/>
              <a:cs typeface="Arial" panose="020B0604020202020204" pitchFamily="34" charset="0"/>
            </a:endParaRPr>
          </a:p>
          <a:p>
            <a:pPr marL="0" indent="0" algn="l" eaLnBrk="1" hangingPunct="1">
              <a:lnSpc>
                <a:spcPct val="90000"/>
              </a:lnSpc>
              <a:spcBef>
                <a:spcPct val="20000"/>
              </a:spcBef>
              <a:buClr>
                <a:schemeClr val="folHlink"/>
              </a:buClr>
              <a:buSzPct val="60000"/>
            </a:pPr>
            <a:r>
              <a:rPr lang="en-US" altLang="en-US" sz="2800" u="none" dirty="0" smtClean="0">
                <a:latin typeface="Arial" panose="020B0604020202020204" pitchFamily="34" charset="0"/>
                <a:cs typeface="Arial" panose="020B0604020202020204" pitchFamily="34" charset="0"/>
              </a:rPr>
              <a:t>Implement </a:t>
            </a:r>
            <a:r>
              <a:rPr lang="en-US" altLang="en-US" sz="2800" b="1" i="1" u="none" dirty="0">
                <a:latin typeface="Arial" panose="020B0604020202020204" pitchFamily="34" charset="0"/>
                <a:cs typeface="Arial" panose="020B0604020202020204" pitchFamily="34" charset="0"/>
              </a:rPr>
              <a:t>before</a:t>
            </a:r>
            <a:r>
              <a:rPr lang="en-US" altLang="en-US" sz="2800" i="1" u="none" dirty="0">
                <a:latin typeface="Arial" panose="020B0604020202020204" pitchFamily="34" charset="0"/>
                <a:cs typeface="Arial" panose="020B0604020202020204" pitchFamily="34" charset="0"/>
              </a:rPr>
              <a:t> </a:t>
            </a:r>
            <a:r>
              <a:rPr lang="en-US" altLang="en-US" sz="2800" u="none" dirty="0">
                <a:latin typeface="Arial" panose="020B0604020202020204" pitchFamily="34" charset="0"/>
                <a:cs typeface="Arial" panose="020B0604020202020204" pitchFamily="34" charset="0"/>
              </a:rPr>
              <a:t>onset of </a:t>
            </a:r>
            <a:r>
              <a:rPr lang="en-US" altLang="en-US" sz="2800" u="none" dirty="0" smtClean="0">
                <a:latin typeface="Arial" panose="020B0604020202020204" pitchFamily="34" charset="0"/>
                <a:cs typeface="Arial" panose="020B0604020202020204" pitchFamily="34" charset="0"/>
              </a:rPr>
              <a:t>escalation</a:t>
            </a:r>
          </a:p>
          <a:p>
            <a:pPr marL="0" indent="0" algn="l" eaLnBrk="1" hangingPunct="1">
              <a:lnSpc>
                <a:spcPct val="90000"/>
              </a:lnSpc>
              <a:spcBef>
                <a:spcPct val="20000"/>
              </a:spcBef>
              <a:buClr>
                <a:schemeClr val="folHlink"/>
              </a:buClr>
              <a:buSzPct val="60000"/>
            </a:pPr>
            <a:endParaRPr lang="en-US" altLang="en-US" sz="1100" u="none" dirty="0" smtClean="0">
              <a:latin typeface="Arial" panose="020B0604020202020204" pitchFamily="34" charset="0"/>
              <a:cs typeface="Arial" panose="020B0604020202020204" pitchFamily="34" charset="0"/>
            </a:endParaRPr>
          </a:p>
          <a:p>
            <a:pPr marL="609600" indent="-609600">
              <a:defRPr/>
            </a:pPr>
            <a:r>
              <a:rPr lang="en-US" sz="2800" u="none" dirty="0">
                <a:latin typeface="Arial" panose="020B0604020202020204" pitchFamily="34" charset="0"/>
                <a:cs typeface="Arial" panose="020B0604020202020204" pitchFamily="34" charset="0"/>
              </a:rPr>
              <a:t>1. Avoid escalation </a:t>
            </a:r>
            <a:r>
              <a:rPr lang="en-US" sz="2800" u="none" dirty="0" smtClean="0">
                <a:latin typeface="Arial" panose="020B0604020202020204" pitchFamily="34" charset="0"/>
                <a:cs typeface="Arial" panose="020B0604020202020204" pitchFamily="34" charset="0"/>
              </a:rPr>
              <a:t>responses (use empathy)</a:t>
            </a:r>
          </a:p>
          <a:p>
            <a:pPr marL="609600" indent="-609600">
              <a:defRPr/>
            </a:pPr>
            <a:r>
              <a:rPr lang="en-US" sz="2800" u="none" dirty="0">
                <a:latin typeface="Arial" panose="020B0604020202020204" pitchFamily="34" charset="0"/>
                <a:cs typeface="Arial" panose="020B0604020202020204" pitchFamily="34" charset="0"/>
              </a:rPr>
              <a:t>2.</a:t>
            </a:r>
            <a:r>
              <a:rPr lang="en-US" sz="2800" u="none" dirty="0" smtClean="0">
                <a:latin typeface="Arial" panose="020B0604020202020204" pitchFamily="34" charset="0"/>
                <a:cs typeface="Arial" panose="020B0604020202020204" pitchFamily="34" charset="0"/>
              </a:rPr>
              <a:t> </a:t>
            </a:r>
            <a:r>
              <a:rPr lang="en-US" altLang="en-US" sz="2800" u="none" dirty="0" smtClean="0">
                <a:latin typeface="Arial" panose="020B0604020202020204" pitchFamily="34" charset="0"/>
                <a:cs typeface="Arial" panose="020B0604020202020204" pitchFamily="34" charset="0"/>
              </a:rPr>
              <a:t>If </a:t>
            </a:r>
            <a:r>
              <a:rPr lang="en-US" altLang="en-US" sz="2800" u="none" dirty="0">
                <a:latin typeface="Arial" panose="020B0604020202020204" pitchFamily="34" charset="0"/>
                <a:cs typeface="Arial" panose="020B0604020202020204" pitchFamily="34" charset="0"/>
              </a:rPr>
              <a:t>not addressed student may escalate </a:t>
            </a:r>
            <a:r>
              <a:rPr lang="en-US" altLang="en-US" sz="2800" b="1" u="none" dirty="0">
                <a:latin typeface="Arial" panose="020B0604020202020204" pitchFamily="34" charset="0"/>
                <a:cs typeface="Arial" panose="020B0604020202020204" pitchFamily="34" charset="0"/>
              </a:rPr>
              <a:t>or </a:t>
            </a:r>
            <a:r>
              <a:rPr lang="en-US" altLang="en-US" sz="2800" u="none" dirty="0" smtClean="0">
                <a:latin typeface="Arial" panose="020B0604020202020204" pitchFamily="34" charset="0"/>
                <a:cs typeface="Arial" panose="020B0604020202020204" pitchFamily="34" charset="0"/>
              </a:rPr>
              <a:t>remain distracted </a:t>
            </a:r>
            <a:r>
              <a:rPr lang="en-US" altLang="en-US" sz="2800" u="none" dirty="0">
                <a:latin typeface="Arial" panose="020B0604020202020204" pitchFamily="34" charset="0"/>
                <a:cs typeface="Arial" panose="020B0604020202020204" pitchFamily="34" charset="0"/>
              </a:rPr>
              <a:t>making instruction difficult</a:t>
            </a:r>
            <a:endParaRPr lang="en-US" altLang="en-US" sz="2800" u="none" dirty="0" smtClean="0">
              <a:latin typeface="Arial" panose="020B0604020202020204" pitchFamily="34" charset="0"/>
              <a:cs typeface="Arial" panose="020B0604020202020204" pitchFamily="34" charset="0"/>
            </a:endParaRPr>
          </a:p>
          <a:p>
            <a:pPr marL="609600" indent="-609600">
              <a:defRPr/>
            </a:pPr>
            <a:r>
              <a:rPr lang="en-US" sz="2800" u="none" dirty="0" smtClean="0">
                <a:latin typeface="Arial" panose="020B0604020202020204" pitchFamily="34" charset="0"/>
                <a:cs typeface="Arial" panose="020B0604020202020204" pitchFamily="34" charset="0"/>
              </a:rPr>
              <a:t>3. Provide reasonable options &amp; choices</a:t>
            </a:r>
          </a:p>
          <a:p>
            <a:pPr marL="609600" indent="-609600">
              <a:defRPr/>
            </a:pPr>
            <a:r>
              <a:rPr lang="en-US" sz="2800" u="none" dirty="0" smtClean="0">
                <a:latin typeface="Arial" panose="020B0604020202020204" pitchFamily="34" charset="0"/>
                <a:cs typeface="Arial" panose="020B0604020202020204" pitchFamily="34" charset="0"/>
              </a:rPr>
              <a:t>4. Involve in successful engagement (behavior momentum) </a:t>
            </a:r>
          </a:p>
          <a:p>
            <a:pPr marL="514350" indent="-514350">
              <a:defRPr/>
            </a:pPr>
            <a:endParaRPr lang="en-US" altLang="en-US" sz="3200" u="none" dirty="0" smtClean="0">
              <a:latin typeface="+mn-lt"/>
            </a:endParaRPr>
          </a:p>
          <a:p>
            <a:pPr algn="l" eaLnBrk="1" hangingPunct="1">
              <a:lnSpc>
                <a:spcPct val="90000"/>
              </a:lnSpc>
              <a:spcBef>
                <a:spcPct val="20000"/>
              </a:spcBef>
              <a:buClr>
                <a:schemeClr val="folHlink"/>
              </a:buClr>
              <a:buSzPct val="60000"/>
              <a:buFont typeface="Wingdings" pitchFamily="2" charset="2"/>
              <a:buChar char="n"/>
            </a:pPr>
            <a:endParaRPr lang="en-US" altLang="en-US" sz="3200" u="none" dirty="0">
              <a:latin typeface="+mn-lt"/>
            </a:endParaRPr>
          </a:p>
        </p:txBody>
      </p:sp>
    </p:spTree>
    <p:extLst>
      <p:ext uri="{BB962C8B-B14F-4D97-AF65-F5344CB8AC3E}">
        <p14:creationId xmlns:p14="http://schemas.microsoft.com/office/powerpoint/2010/main" val="1996816821"/>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lstStyle/>
          <a:p>
            <a:r>
              <a:rPr lang="en-US" dirty="0" smtClean="0"/>
              <a:t>Defusing Off-Task Behavior</a:t>
            </a:r>
            <a:endParaRPr lang="en-US" dirty="0"/>
          </a:p>
        </p:txBody>
      </p:sp>
      <p:sp>
        <p:nvSpPr>
          <p:cNvPr id="3" name="Content Placeholder 2"/>
          <p:cNvSpPr>
            <a:spLocks noGrp="1"/>
          </p:cNvSpPr>
          <p:nvPr>
            <p:ph idx="1"/>
          </p:nvPr>
        </p:nvSpPr>
        <p:spPr>
          <a:xfrm>
            <a:off x="381000" y="1600200"/>
            <a:ext cx="8458200" cy="4525963"/>
          </a:xfrm>
        </p:spPr>
        <p:txBody>
          <a:bodyPr>
            <a:normAutofit fontScale="92500" lnSpcReduction="20000"/>
          </a:bodyPr>
          <a:lstStyle/>
          <a:p>
            <a:pPr marL="514350" indent="-514350">
              <a:buAutoNum type="arabicPeriod"/>
            </a:pPr>
            <a:r>
              <a:rPr lang="en-US" dirty="0" smtClean="0">
                <a:solidFill>
                  <a:srgbClr val="000090"/>
                </a:solidFill>
              </a:rPr>
              <a:t>Assess the situation: determine “can’t do” or “won’t do” </a:t>
            </a:r>
            <a:r>
              <a:rPr lang="en-US" dirty="0" smtClean="0">
                <a:solidFill>
                  <a:srgbClr val="FF0000"/>
                </a:solidFill>
              </a:rPr>
              <a:t> </a:t>
            </a:r>
            <a:r>
              <a:rPr lang="en-US" i="1" dirty="0" smtClean="0">
                <a:solidFill>
                  <a:srgbClr val="FF0000"/>
                </a:solidFill>
              </a:rPr>
              <a:t>(Is it an emergency situation? If so, follow crisis procedures. If not, follow off-task defusing steps)</a:t>
            </a:r>
            <a:endParaRPr lang="en-US" i="1" dirty="0" smtClean="0">
              <a:solidFill>
                <a:srgbClr val="000090"/>
              </a:solidFill>
            </a:endParaRPr>
          </a:p>
          <a:p>
            <a:pPr marL="514350" indent="-514350">
              <a:buAutoNum type="arabicPeriod"/>
            </a:pPr>
            <a:r>
              <a:rPr lang="en-US" dirty="0" smtClean="0">
                <a:solidFill>
                  <a:srgbClr val="000090"/>
                </a:solidFill>
              </a:rPr>
              <a:t>Maintain the flow of instruction.</a:t>
            </a:r>
          </a:p>
          <a:p>
            <a:pPr marL="514350" indent="-514350">
              <a:buAutoNum type="arabicPeriod"/>
            </a:pPr>
            <a:r>
              <a:rPr lang="en-US" dirty="0" smtClean="0">
                <a:solidFill>
                  <a:srgbClr val="000090"/>
                </a:solidFill>
              </a:rPr>
              <a:t>Recognize on-task students, making no response to off-task students. </a:t>
            </a:r>
          </a:p>
          <a:p>
            <a:pPr marL="514350" indent="-514350">
              <a:buFont typeface="+mj-lt"/>
              <a:buAutoNum type="arabicPeriod"/>
            </a:pPr>
            <a:r>
              <a:rPr lang="en-US" dirty="0" smtClean="0">
                <a:solidFill>
                  <a:srgbClr val="000090"/>
                </a:solidFill>
              </a:rPr>
              <a:t>Redirect (focus on task, brief language/gestures, prompt student of procedures for asking for help).</a:t>
            </a:r>
          </a:p>
          <a:p>
            <a:pPr marL="514350" indent="-514350">
              <a:buFont typeface="+mj-lt"/>
              <a:buAutoNum type="arabicPeriod"/>
            </a:pPr>
            <a:r>
              <a:rPr lang="en-US" dirty="0" smtClean="0">
                <a:solidFill>
                  <a:srgbClr val="000090"/>
                </a:solidFill>
              </a:rPr>
              <a:t>Praise compliance. </a:t>
            </a:r>
            <a:endParaRPr lang="en-US" dirty="0">
              <a:solidFill>
                <a:srgbClr val="000090"/>
              </a:solidFill>
            </a:endParaRPr>
          </a:p>
        </p:txBody>
      </p:sp>
    </p:spTree>
    <p:extLst>
      <p:ext uri="{BB962C8B-B14F-4D97-AF65-F5344CB8AC3E}">
        <p14:creationId xmlns:p14="http://schemas.microsoft.com/office/powerpoint/2010/main" val="3369246912"/>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rmAutofit fontScale="90000"/>
          </a:bodyPr>
          <a:lstStyle/>
          <a:p>
            <a:r>
              <a:rPr lang="en-US" b="1" dirty="0" smtClean="0"/>
              <a:t>Keys to Addressing Provocative Behavior </a:t>
            </a:r>
            <a:br>
              <a:rPr lang="en-US" b="1" dirty="0" smtClean="0"/>
            </a:br>
            <a:r>
              <a:rPr lang="en-US" sz="3600" dirty="0" smtClean="0"/>
              <a:t>(profanity, vulgarity, inappropriate actions/attire)</a:t>
            </a:r>
            <a:endParaRPr lang="en-US" sz="3600" dirty="0"/>
          </a:p>
        </p:txBody>
      </p:sp>
      <p:sp>
        <p:nvSpPr>
          <p:cNvPr id="5" name="Content Placeholder 4"/>
          <p:cNvSpPr>
            <a:spLocks noGrp="1"/>
          </p:cNvSpPr>
          <p:nvPr>
            <p:ph idx="1"/>
          </p:nvPr>
        </p:nvSpPr>
        <p:spPr>
          <a:xfrm>
            <a:off x="305145" y="1524000"/>
            <a:ext cx="8838855" cy="4525963"/>
          </a:xfrm>
        </p:spPr>
        <p:txBody>
          <a:bodyPr>
            <a:normAutofit fontScale="92500" lnSpcReduction="20000"/>
          </a:bodyPr>
          <a:lstStyle/>
          <a:p>
            <a:r>
              <a:rPr lang="en-US" dirty="0" smtClean="0">
                <a:solidFill>
                  <a:srgbClr val="000090"/>
                </a:solidFill>
              </a:rPr>
              <a:t>Teach </a:t>
            </a:r>
            <a:r>
              <a:rPr lang="en-US" dirty="0">
                <a:solidFill>
                  <a:srgbClr val="000090"/>
                </a:solidFill>
              </a:rPr>
              <a:t>what is and is not acceptable</a:t>
            </a:r>
          </a:p>
          <a:p>
            <a:pPr lvl="0"/>
            <a:r>
              <a:rPr lang="en-US" dirty="0">
                <a:solidFill>
                  <a:srgbClr val="000090"/>
                </a:solidFill>
              </a:rPr>
              <a:t>Have a standard consequence and teach it</a:t>
            </a:r>
          </a:p>
          <a:p>
            <a:pPr lvl="0"/>
            <a:r>
              <a:rPr lang="en-US" dirty="0">
                <a:solidFill>
                  <a:srgbClr val="000090"/>
                </a:solidFill>
              </a:rPr>
              <a:t>Provide warning and correction first</a:t>
            </a:r>
          </a:p>
          <a:p>
            <a:pPr lvl="0"/>
            <a:r>
              <a:rPr lang="en-US" dirty="0">
                <a:solidFill>
                  <a:srgbClr val="000090"/>
                </a:solidFill>
              </a:rPr>
              <a:t>Speak privately to student</a:t>
            </a:r>
          </a:p>
          <a:p>
            <a:pPr lvl="0"/>
            <a:r>
              <a:rPr lang="en-US" dirty="0">
                <a:solidFill>
                  <a:srgbClr val="000090"/>
                </a:solidFill>
              </a:rPr>
              <a:t>Identify as a problem for the student</a:t>
            </a:r>
          </a:p>
          <a:p>
            <a:pPr lvl="0"/>
            <a:r>
              <a:rPr lang="en-US" dirty="0">
                <a:solidFill>
                  <a:srgbClr val="000090"/>
                </a:solidFill>
              </a:rPr>
              <a:t>Ask the student to take care of the problem</a:t>
            </a:r>
          </a:p>
          <a:p>
            <a:pPr lvl="0"/>
            <a:r>
              <a:rPr lang="en-US" dirty="0">
                <a:solidFill>
                  <a:srgbClr val="000090"/>
                </a:solidFill>
              </a:rPr>
              <a:t>Present options and ask the student to select </a:t>
            </a:r>
            <a:r>
              <a:rPr lang="en-US" dirty="0" smtClean="0">
                <a:solidFill>
                  <a:srgbClr val="000090"/>
                </a:solidFill>
              </a:rPr>
              <a:t>one</a:t>
            </a:r>
            <a:endParaRPr lang="en-US" dirty="0">
              <a:solidFill>
                <a:srgbClr val="000090"/>
              </a:solidFill>
            </a:endParaRPr>
          </a:p>
          <a:p>
            <a:pPr lvl="0"/>
            <a:r>
              <a:rPr lang="en-US" dirty="0">
                <a:solidFill>
                  <a:srgbClr val="000090"/>
                </a:solidFill>
              </a:rPr>
              <a:t>Acknowledge cooperation</a:t>
            </a:r>
          </a:p>
          <a:p>
            <a:r>
              <a:rPr lang="en-US" dirty="0">
                <a:solidFill>
                  <a:srgbClr val="000090"/>
                </a:solidFill>
              </a:rPr>
              <a:t>Follow through with bottom line consequence</a:t>
            </a:r>
            <a:r>
              <a:rPr lang="en-US" dirty="0" smtClean="0">
                <a:solidFill>
                  <a:srgbClr val="000090"/>
                </a:solidFill>
                <a:effectLst/>
              </a:rPr>
              <a:t> </a:t>
            </a:r>
            <a:endParaRPr lang="en-US" dirty="0">
              <a:solidFill>
                <a:srgbClr val="000090"/>
              </a:solidFill>
            </a:endParaRPr>
          </a:p>
        </p:txBody>
      </p:sp>
      <p:sp>
        <p:nvSpPr>
          <p:cNvPr id="2" name="TextBox 1"/>
          <p:cNvSpPr txBox="1"/>
          <p:nvPr/>
        </p:nvSpPr>
        <p:spPr>
          <a:xfrm>
            <a:off x="6096000" y="5791200"/>
            <a:ext cx="2667000" cy="369332"/>
          </a:xfrm>
          <a:prstGeom prst="rect">
            <a:avLst/>
          </a:prstGeom>
          <a:noFill/>
        </p:spPr>
        <p:txBody>
          <a:bodyPr wrap="square" rtlCol="0">
            <a:spAutoFit/>
          </a:bodyPr>
          <a:lstStyle/>
          <a:p>
            <a:r>
              <a:rPr lang="en-US" dirty="0" smtClean="0">
                <a:solidFill>
                  <a:schemeClr val="bg1">
                    <a:lumMod val="50000"/>
                  </a:schemeClr>
                </a:solidFill>
              </a:rPr>
              <a:t>Scott, 2014</a:t>
            </a:r>
            <a:endParaRPr lang="en-US" dirty="0">
              <a:solidFill>
                <a:schemeClr val="bg1">
                  <a:lumMod val="50000"/>
                </a:schemeClr>
              </a:solidFill>
            </a:endParaRPr>
          </a:p>
        </p:txBody>
      </p:sp>
    </p:spTree>
    <p:extLst>
      <p:ext uri="{BB962C8B-B14F-4D97-AF65-F5344CB8AC3E}">
        <p14:creationId xmlns:p14="http://schemas.microsoft.com/office/powerpoint/2010/main" val="2214831376"/>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t>Keys to Addressing Disruptive Behavior </a:t>
            </a:r>
            <a:endParaRPr lang="en-US" dirty="0"/>
          </a:p>
        </p:txBody>
      </p:sp>
      <p:sp>
        <p:nvSpPr>
          <p:cNvPr id="3" name="Content Placeholder 2"/>
          <p:cNvSpPr>
            <a:spLocks noGrp="1"/>
          </p:cNvSpPr>
          <p:nvPr>
            <p:ph idx="1"/>
          </p:nvPr>
        </p:nvSpPr>
        <p:spPr>
          <a:xfrm>
            <a:off x="304800" y="1219200"/>
            <a:ext cx="8534400" cy="4525963"/>
          </a:xfrm>
        </p:spPr>
        <p:txBody>
          <a:bodyPr>
            <a:normAutofit fontScale="92500" lnSpcReduction="20000"/>
          </a:bodyPr>
          <a:lstStyle/>
          <a:p>
            <a:pPr lvl="0"/>
            <a:r>
              <a:rPr lang="en-US" dirty="0" smtClean="0">
                <a:solidFill>
                  <a:srgbClr val="000090"/>
                </a:solidFill>
              </a:rPr>
              <a:t>Recognize </a:t>
            </a:r>
            <a:r>
              <a:rPr lang="en-US" dirty="0">
                <a:solidFill>
                  <a:srgbClr val="000090"/>
                </a:solidFill>
              </a:rPr>
              <a:t>and respond quickly to student agitation</a:t>
            </a:r>
          </a:p>
          <a:p>
            <a:pPr lvl="0"/>
            <a:r>
              <a:rPr lang="en-US" dirty="0">
                <a:solidFill>
                  <a:srgbClr val="000090"/>
                </a:solidFill>
              </a:rPr>
              <a:t>Redirect</a:t>
            </a:r>
          </a:p>
          <a:p>
            <a:pPr lvl="1"/>
            <a:r>
              <a:rPr lang="en-US" dirty="0"/>
              <a:t>Clearly state the expected task</a:t>
            </a:r>
          </a:p>
          <a:p>
            <a:pPr lvl="0"/>
            <a:r>
              <a:rPr lang="en-US" dirty="0">
                <a:solidFill>
                  <a:srgbClr val="000090"/>
                </a:solidFill>
              </a:rPr>
              <a:t>Communicate concern</a:t>
            </a:r>
          </a:p>
          <a:p>
            <a:pPr lvl="1"/>
            <a:r>
              <a:rPr lang="en-US" dirty="0"/>
              <a:t>Present options</a:t>
            </a:r>
          </a:p>
          <a:p>
            <a:pPr lvl="1"/>
            <a:r>
              <a:rPr lang="en-US" dirty="0"/>
              <a:t>Allow space –do not hover</a:t>
            </a:r>
          </a:p>
          <a:p>
            <a:pPr lvl="1"/>
            <a:r>
              <a:rPr lang="en-US" dirty="0"/>
              <a:t>Assist student to begin work</a:t>
            </a:r>
          </a:p>
          <a:p>
            <a:pPr lvl="0"/>
            <a:r>
              <a:rPr lang="en-US" dirty="0">
                <a:solidFill>
                  <a:srgbClr val="000090"/>
                </a:solidFill>
              </a:rPr>
              <a:t>Attend to other students and prepare for the worst</a:t>
            </a:r>
          </a:p>
          <a:p>
            <a:r>
              <a:rPr lang="en-US" dirty="0">
                <a:solidFill>
                  <a:srgbClr val="000090"/>
                </a:solidFill>
              </a:rPr>
              <a:t>Acknowledge compliance or institute standard consequence in neutral manner</a:t>
            </a:r>
            <a:r>
              <a:rPr lang="en-US" dirty="0" smtClean="0">
                <a:solidFill>
                  <a:srgbClr val="000090"/>
                </a:solidFill>
                <a:effectLst/>
              </a:rPr>
              <a:t> </a:t>
            </a:r>
            <a:endParaRPr lang="en-US" dirty="0">
              <a:solidFill>
                <a:srgbClr val="000090"/>
              </a:solidFill>
            </a:endParaRPr>
          </a:p>
        </p:txBody>
      </p:sp>
      <p:sp>
        <p:nvSpPr>
          <p:cNvPr id="4" name="TextBox 3"/>
          <p:cNvSpPr txBox="1"/>
          <p:nvPr/>
        </p:nvSpPr>
        <p:spPr>
          <a:xfrm>
            <a:off x="6858000" y="5715000"/>
            <a:ext cx="1676400" cy="369332"/>
          </a:xfrm>
          <a:prstGeom prst="rect">
            <a:avLst/>
          </a:prstGeom>
          <a:noFill/>
        </p:spPr>
        <p:txBody>
          <a:bodyPr wrap="square" rtlCol="0">
            <a:spAutoFit/>
          </a:bodyPr>
          <a:lstStyle/>
          <a:p>
            <a:r>
              <a:rPr lang="en-US" dirty="0" smtClean="0">
                <a:solidFill>
                  <a:srgbClr val="7F7F7F"/>
                </a:solidFill>
              </a:rPr>
              <a:t>Scott, 2014</a:t>
            </a:r>
            <a:endParaRPr lang="en-US" dirty="0">
              <a:solidFill>
                <a:srgbClr val="7F7F7F"/>
              </a:solidFill>
            </a:endParaRPr>
          </a:p>
        </p:txBody>
      </p:sp>
    </p:spTree>
    <p:extLst>
      <p:ext uri="{BB962C8B-B14F-4D97-AF65-F5344CB8AC3E}">
        <p14:creationId xmlns:p14="http://schemas.microsoft.com/office/powerpoint/2010/main" val="4027392355"/>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152399" y="276812"/>
            <a:ext cx="7793037" cy="9030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a:solidFill>
                  <a:schemeClr val="tx2"/>
                </a:solidFill>
                <a:latin typeface="Arial" panose="020B0604020202020204" pitchFamily="34" charset="0"/>
                <a:cs typeface="Arial" panose="020B0604020202020204" pitchFamily="34" charset="0"/>
              </a:rPr>
              <a:t>Phase </a:t>
            </a:r>
            <a:r>
              <a:rPr lang="en-US" altLang="en-US" sz="4400" b="1" u="none" dirty="0" smtClean="0">
                <a:solidFill>
                  <a:schemeClr val="tx2"/>
                </a:solidFill>
                <a:latin typeface="Arial" panose="020B0604020202020204" pitchFamily="34" charset="0"/>
                <a:cs typeface="Arial" panose="020B0604020202020204" pitchFamily="34" charset="0"/>
              </a:rPr>
              <a:t>Four - </a:t>
            </a:r>
            <a:r>
              <a:rPr lang="en-US" altLang="en-US" sz="4400" b="1" u="none" dirty="0">
                <a:solidFill>
                  <a:schemeClr val="tx2"/>
                </a:solidFill>
                <a:latin typeface="Arial" panose="020B0604020202020204" pitchFamily="34" charset="0"/>
                <a:cs typeface="Arial" panose="020B0604020202020204" pitchFamily="34" charset="0"/>
              </a:rPr>
              <a:t>Acceleration</a:t>
            </a:r>
          </a:p>
        </p:txBody>
      </p:sp>
      <p:sp>
        <p:nvSpPr>
          <p:cNvPr id="18435" name="Rectangle 5"/>
          <p:cNvSpPr>
            <a:spLocks noChangeArrowheads="1"/>
          </p:cNvSpPr>
          <p:nvPr/>
        </p:nvSpPr>
        <p:spPr bwMode="auto">
          <a:xfrm>
            <a:off x="0" y="1179894"/>
            <a:ext cx="9144000" cy="41516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3200" u="none" dirty="0" smtClean="0">
                <a:latin typeface="Arial" panose="020B0604020202020204" pitchFamily="34" charset="0"/>
                <a:cs typeface="Arial" panose="020B0604020202020204" pitchFamily="34" charset="0"/>
              </a:rPr>
              <a:t>Overall </a:t>
            </a:r>
            <a:r>
              <a:rPr lang="en-US" altLang="en-US" sz="3200" u="none" dirty="0">
                <a:latin typeface="Arial" panose="020B0604020202020204" pitchFamily="34" charset="0"/>
                <a:cs typeface="Arial" panose="020B0604020202020204" pitchFamily="34" charset="0"/>
              </a:rPr>
              <a:t>behavior is staff-</a:t>
            </a:r>
            <a:r>
              <a:rPr lang="en-US" altLang="en-US" sz="3200" u="none" dirty="0" smtClean="0">
                <a:latin typeface="Arial" panose="020B0604020202020204" pitchFamily="34" charset="0"/>
                <a:cs typeface="Arial" panose="020B0604020202020204" pitchFamily="34" charset="0"/>
              </a:rPr>
              <a:t>engaging- leading </a:t>
            </a:r>
            <a:r>
              <a:rPr lang="en-US" altLang="en-US" sz="3200" u="none" dirty="0">
                <a:latin typeface="Arial" panose="020B0604020202020204" pitchFamily="34" charset="0"/>
                <a:cs typeface="Arial" panose="020B0604020202020204" pitchFamily="34" charset="0"/>
              </a:rPr>
              <a:t>to further negative interactions.</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Questioning/Arguing/Threats</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Noncompliance and defiance</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Provocation of others</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Rule violations</a:t>
            </a:r>
          </a:p>
        </p:txBody>
      </p:sp>
      <p:sp>
        <p:nvSpPr>
          <p:cNvPr id="5" name="TextBox 4"/>
          <p:cNvSpPr txBox="1"/>
          <p:nvPr/>
        </p:nvSpPr>
        <p:spPr>
          <a:xfrm>
            <a:off x="457200" y="4931478"/>
            <a:ext cx="8534400" cy="8002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What are other characteristics of accelerated behavior?</a:t>
            </a:r>
          </a:p>
          <a:p>
            <a:r>
              <a:rPr lang="en-US" dirty="0" smtClean="0"/>
              <a:t> </a:t>
            </a:r>
            <a:endParaRPr lang="en-US" dirty="0"/>
          </a:p>
        </p:txBody>
      </p:sp>
      <p:sp>
        <p:nvSpPr>
          <p:cNvPr id="6" name="Curved Down Arrow 5"/>
          <p:cNvSpPr/>
          <p:nvPr/>
        </p:nvSpPr>
        <p:spPr>
          <a:xfrm>
            <a:off x="6084824" y="2514600"/>
            <a:ext cx="3059176" cy="19050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ext Box 1030"/>
          <p:cNvSpPr txBox="1">
            <a:spLocks noChangeArrowheads="1"/>
          </p:cNvSpPr>
          <p:nvPr/>
        </p:nvSpPr>
        <p:spPr bwMode="auto">
          <a:xfrm>
            <a:off x="5943600" y="2667000"/>
            <a:ext cx="1524000" cy="369332"/>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latin typeface="Arial" charset="0"/>
              </a:rPr>
              <a:t>A</a:t>
            </a:r>
            <a:r>
              <a:rPr lang="en-US" dirty="0" smtClean="0">
                <a:latin typeface="Arial" charset="0"/>
              </a:rPr>
              <a:t>cceleration</a:t>
            </a:r>
            <a:endParaRPr lang="en-US" dirty="0">
              <a:latin typeface="Arial" charset="0"/>
            </a:endParaRPr>
          </a:p>
        </p:txBody>
      </p:sp>
      <p:sp>
        <p:nvSpPr>
          <p:cNvPr id="8" name="TextBox 7"/>
          <p:cNvSpPr txBox="1"/>
          <p:nvPr/>
        </p:nvSpPr>
        <p:spPr>
          <a:xfrm>
            <a:off x="2667000" y="6553200"/>
            <a:ext cx="2438400" cy="381000"/>
          </a:xfrm>
          <a:prstGeom prst="rect">
            <a:avLst/>
          </a:prstGeom>
          <a:noFill/>
        </p:spPr>
        <p:txBody>
          <a:bodyPr wrap="square" rtlCol="0">
            <a:spAutoFit/>
          </a:bodyPr>
          <a:lstStyle/>
          <a:p>
            <a:pPr algn="ctr"/>
            <a:r>
              <a:rPr lang="en-US" dirty="0" smtClean="0">
                <a:solidFill>
                  <a:schemeClr val="bg1">
                    <a:lumMod val="50000"/>
                  </a:schemeClr>
                </a:solidFill>
              </a:rPr>
              <a:t>Schmitz, 2014</a:t>
            </a:r>
            <a:endParaRPr lang="en-US" dirty="0">
              <a:solidFill>
                <a:schemeClr val="bg1">
                  <a:lumMod val="50000"/>
                </a:schemeClr>
              </a:solidFill>
            </a:endParaRPr>
          </a:p>
        </p:txBody>
      </p:sp>
    </p:spTree>
    <p:extLst>
      <p:ext uri="{BB962C8B-B14F-4D97-AF65-F5344CB8AC3E}">
        <p14:creationId xmlns:p14="http://schemas.microsoft.com/office/powerpoint/2010/main" val="36244405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18393" y="739511"/>
            <a:ext cx="91440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ctr" eaLnBrk="1" hangingPunct="1"/>
            <a:r>
              <a:rPr lang="en-US" altLang="en-US" sz="4400" b="1" u="none" dirty="0" smtClean="0">
                <a:solidFill>
                  <a:schemeClr val="tx2"/>
                </a:solidFill>
                <a:latin typeface="Arial" panose="020B0604020202020204" pitchFamily="34" charset="0"/>
              </a:rPr>
              <a:t>Other Signs </a:t>
            </a:r>
            <a:r>
              <a:rPr lang="en-US" altLang="en-US" sz="4400" b="1" u="none" dirty="0">
                <a:solidFill>
                  <a:schemeClr val="tx2"/>
                </a:solidFill>
                <a:latin typeface="Arial" panose="020B0604020202020204" pitchFamily="34" charset="0"/>
              </a:rPr>
              <a:t>of </a:t>
            </a:r>
            <a:endParaRPr lang="en-US" altLang="en-US" sz="4400" b="1" u="none" dirty="0" smtClean="0">
              <a:solidFill>
                <a:schemeClr val="tx2"/>
              </a:solidFill>
              <a:latin typeface="Arial" panose="020B0604020202020204" pitchFamily="34" charset="0"/>
            </a:endParaRPr>
          </a:p>
          <a:p>
            <a:pPr algn="ctr" eaLnBrk="1" hangingPunct="1"/>
            <a:r>
              <a:rPr lang="en-US" altLang="en-US" sz="4400" b="1" u="none" dirty="0" smtClean="0">
                <a:solidFill>
                  <a:schemeClr val="tx2"/>
                </a:solidFill>
                <a:latin typeface="Arial" panose="020B0604020202020204" pitchFamily="34" charset="0"/>
              </a:rPr>
              <a:t>Escalating </a:t>
            </a:r>
            <a:r>
              <a:rPr lang="en-US" altLang="en-US" sz="4400" b="1" u="none" dirty="0">
                <a:solidFill>
                  <a:schemeClr val="tx2"/>
                </a:solidFill>
                <a:latin typeface="Arial" panose="020B0604020202020204" pitchFamily="34" charset="0"/>
              </a:rPr>
              <a:t>Behavior</a:t>
            </a:r>
          </a:p>
        </p:txBody>
      </p:sp>
      <p:sp>
        <p:nvSpPr>
          <p:cNvPr id="8195" name="Rectangle 5"/>
          <p:cNvSpPr>
            <a:spLocks noChangeArrowheads="1"/>
          </p:cNvSpPr>
          <p:nvPr/>
        </p:nvSpPr>
        <p:spPr bwMode="auto">
          <a:xfrm>
            <a:off x="538812" y="1633129"/>
            <a:ext cx="7924800" cy="4230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lnSpc>
                <a:spcPct val="90000"/>
              </a:lnSpc>
              <a:spcBef>
                <a:spcPct val="20000"/>
              </a:spcBef>
              <a:buClr>
                <a:schemeClr val="folHlink"/>
              </a:buClr>
              <a:buSzPct val="60000"/>
              <a:buFont typeface="Wingdings" pitchFamily="2" charset="2"/>
              <a:buChar char="n"/>
            </a:pPr>
            <a:r>
              <a:rPr lang="en-US" altLang="en-US" sz="2800" u="none" dirty="0" smtClean="0">
                <a:latin typeface="Arial" panose="020B0604020202020204" pitchFamily="34" charset="0"/>
              </a:rPr>
              <a:t>Non-compliance/defiance</a:t>
            </a:r>
            <a:endParaRPr lang="en-US" altLang="en-US" sz="2800" u="none" dirty="0">
              <a:latin typeface="Arial" panose="020B0604020202020204" pitchFamily="34" charset="0"/>
            </a:endParaRP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Verbal abuse</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smtClean="0">
                <a:latin typeface="Arial" panose="020B0604020202020204" pitchFamily="34" charset="0"/>
              </a:rPr>
              <a:t>Disruption</a:t>
            </a:r>
          </a:p>
          <a:p>
            <a:pPr>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Destruction of property</a:t>
            </a:r>
          </a:p>
          <a:p>
            <a:pPr>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Whining/crying</a:t>
            </a:r>
          </a:p>
          <a:p>
            <a:pPr>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Limit testing</a:t>
            </a:r>
          </a:p>
          <a:p>
            <a:pPr>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Threats and intimidation </a:t>
            </a:r>
          </a:p>
          <a:p>
            <a:pPr>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Escape/avoidance</a:t>
            </a:r>
          </a:p>
          <a:p>
            <a:pPr algn="l" eaLnBrk="1" hangingPunct="1">
              <a:lnSpc>
                <a:spcPct val="90000"/>
              </a:lnSpc>
              <a:spcBef>
                <a:spcPct val="20000"/>
              </a:spcBef>
              <a:buClr>
                <a:schemeClr val="folHlink"/>
              </a:buClr>
              <a:buSzPct val="60000"/>
              <a:buFont typeface="Wingdings" pitchFamily="2" charset="2"/>
              <a:buChar char="n"/>
            </a:pPr>
            <a:endParaRPr lang="en-US" altLang="en-US" sz="2800" u="none" dirty="0"/>
          </a:p>
          <a:p>
            <a:pPr algn="l" eaLnBrk="1" hangingPunct="1">
              <a:lnSpc>
                <a:spcPct val="90000"/>
              </a:lnSpc>
              <a:spcBef>
                <a:spcPct val="20000"/>
              </a:spcBef>
              <a:buClr>
                <a:schemeClr val="folHlink"/>
              </a:buClr>
              <a:buSzPct val="60000"/>
              <a:buFont typeface="Wingdings" pitchFamily="2" charset="2"/>
              <a:buChar char="n"/>
            </a:pPr>
            <a:endParaRPr lang="en-US" altLang="en-US" sz="2800" u="none" dirty="0"/>
          </a:p>
          <a:p>
            <a:pPr algn="l" eaLnBrk="1" hangingPunct="1">
              <a:lnSpc>
                <a:spcPct val="90000"/>
              </a:lnSpc>
              <a:spcBef>
                <a:spcPct val="20000"/>
              </a:spcBef>
              <a:buClr>
                <a:schemeClr val="folHlink"/>
              </a:buClr>
              <a:buSzPct val="60000"/>
              <a:buFont typeface="Wingdings" pitchFamily="2" charset="2"/>
              <a:buNone/>
            </a:pPr>
            <a:endParaRPr lang="en-US" altLang="en-US" i="1" u="none" dirty="0"/>
          </a:p>
        </p:txBody>
      </p:sp>
      <p:sp>
        <p:nvSpPr>
          <p:cNvPr id="8196" name="Rectangle 6"/>
          <p:cNvSpPr>
            <a:spLocks noChangeArrowheads="1"/>
          </p:cNvSpPr>
          <p:nvPr/>
        </p:nvSpPr>
        <p:spPr bwMode="auto">
          <a:xfrm>
            <a:off x="4953000" y="1219200"/>
            <a:ext cx="3810000" cy="4078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marL="0" indent="0" algn="l" eaLnBrk="1" hangingPunct="1">
              <a:lnSpc>
                <a:spcPct val="90000"/>
              </a:lnSpc>
              <a:spcBef>
                <a:spcPct val="20000"/>
              </a:spcBef>
              <a:buClr>
                <a:schemeClr val="folHlink"/>
              </a:buClr>
              <a:buSzPct val="60000"/>
            </a:pPr>
            <a:endParaRPr lang="en-US" altLang="en-US" sz="2800" u="none" dirty="0"/>
          </a:p>
        </p:txBody>
      </p:sp>
      <p:pic>
        <p:nvPicPr>
          <p:cNvPr id="8197" name="Picture 7" descr="MCj02980930000[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96361" y="4287705"/>
            <a:ext cx="1689894" cy="18599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521421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fontScale="90000"/>
          </a:bodyPr>
          <a:lstStyle/>
          <a:p>
            <a:r>
              <a:rPr lang="en-US" b="1" dirty="0" smtClean="0"/>
              <a:t>Keys to Addressing </a:t>
            </a:r>
            <a:br>
              <a:rPr lang="en-US" b="1" dirty="0" smtClean="0"/>
            </a:br>
            <a:r>
              <a:rPr lang="en-US" b="1" dirty="0" smtClean="0"/>
              <a:t>Non-Compliance and Defiance </a:t>
            </a:r>
            <a:endParaRPr lang="en-US" dirty="0"/>
          </a:p>
        </p:txBody>
      </p:sp>
      <p:sp>
        <p:nvSpPr>
          <p:cNvPr id="3" name="Content Placeholder 2"/>
          <p:cNvSpPr>
            <a:spLocks noGrp="1"/>
          </p:cNvSpPr>
          <p:nvPr>
            <p:ph idx="1"/>
          </p:nvPr>
        </p:nvSpPr>
        <p:spPr>
          <a:xfrm>
            <a:off x="0" y="1219200"/>
            <a:ext cx="8991600" cy="4525963"/>
          </a:xfrm>
        </p:spPr>
        <p:txBody>
          <a:bodyPr>
            <a:noAutofit/>
          </a:bodyPr>
          <a:lstStyle/>
          <a:p>
            <a:pPr lvl="0"/>
            <a:r>
              <a:rPr lang="en-US" sz="2400" dirty="0" smtClean="0">
                <a:solidFill>
                  <a:srgbClr val="000090"/>
                </a:solidFill>
              </a:rPr>
              <a:t>Teach </a:t>
            </a:r>
            <a:r>
              <a:rPr lang="en-US" sz="2400" dirty="0">
                <a:solidFill>
                  <a:srgbClr val="000090"/>
                </a:solidFill>
              </a:rPr>
              <a:t>what student is to do and be clear about what student is to do</a:t>
            </a:r>
          </a:p>
          <a:p>
            <a:pPr lvl="1"/>
            <a:r>
              <a:rPr lang="en-US" sz="2400" dirty="0"/>
              <a:t>Provide reminders – especially at times where non-compliance is predictable</a:t>
            </a:r>
          </a:p>
          <a:p>
            <a:pPr lvl="0"/>
            <a:r>
              <a:rPr lang="en-US" sz="2400" dirty="0">
                <a:solidFill>
                  <a:srgbClr val="000090"/>
                </a:solidFill>
              </a:rPr>
              <a:t>Have a standard consequence (or sequence) and teach it</a:t>
            </a:r>
          </a:p>
          <a:p>
            <a:pPr lvl="0"/>
            <a:r>
              <a:rPr lang="en-US" sz="2400" dirty="0">
                <a:solidFill>
                  <a:srgbClr val="000090"/>
                </a:solidFill>
              </a:rPr>
              <a:t>Acknowledge the students who are on task/complying</a:t>
            </a:r>
          </a:p>
          <a:p>
            <a:pPr lvl="0"/>
            <a:r>
              <a:rPr lang="en-US" sz="2400" dirty="0">
                <a:solidFill>
                  <a:srgbClr val="000090"/>
                </a:solidFill>
              </a:rPr>
              <a:t>Speak to student quietly rather than in front of entire group</a:t>
            </a:r>
          </a:p>
          <a:p>
            <a:pPr lvl="0"/>
            <a:r>
              <a:rPr lang="en-US" sz="2400" dirty="0">
                <a:solidFill>
                  <a:srgbClr val="000090"/>
                </a:solidFill>
              </a:rPr>
              <a:t>Provide a single specific direction</a:t>
            </a:r>
          </a:p>
          <a:p>
            <a:pPr lvl="1"/>
            <a:r>
              <a:rPr lang="en-US" sz="2400" dirty="0">
                <a:solidFill>
                  <a:srgbClr val="000000"/>
                </a:solidFill>
              </a:rPr>
              <a:t>Stay with the direction – broken record</a:t>
            </a:r>
          </a:p>
          <a:p>
            <a:pPr lvl="0"/>
            <a:r>
              <a:rPr lang="en-US" sz="2400" dirty="0">
                <a:solidFill>
                  <a:srgbClr val="000090"/>
                </a:solidFill>
              </a:rPr>
              <a:t>Acknowledge student cooperation or follow through with consequence</a:t>
            </a:r>
          </a:p>
          <a:p>
            <a:r>
              <a:rPr lang="en-US" sz="2400" dirty="0">
                <a:solidFill>
                  <a:srgbClr val="000090"/>
                </a:solidFill>
              </a:rPr>
              <a:t>Continue to acknowledge other on-task students</a:t>
            </a:r>
            <a:r>
              <a:rPr lang="en-US" sz="2400" dirty="0" smtClean="0">
                <a:solidFill>
                  <a:srgbClr val="000090"/>
                </a:solidFill>
                <a:effectLst/>
              </a:rPr>
              <a:t>               </a:t>
            </a:r>
            <a:r>
              <a:rPr lang="en-US" sz="2400" dirty="0" smtClean="0">
                <a:solidFill>
                  <a:srgbClr val="7F7F7F"/>
                </a:solidFill>
                <a:effectLst/>
              </a:rPr>
              <a:t>Scott, 2014</a:t>
            </a:r>
            <a:endParaRPr lang="en-US" sz="2400" dirty="0">
              <a:solidFill>
                <a:srgbClr val="7F7F7F"/>
              </a:solidFill>
            </a:endParaRPr>
          </a:p>
        </p:txBody>
      </p:sp>
    </p:spTree>
    <p:extLst>
      <p:ext uri="{BB962C8B-B14F-4D97-AF65-F5344CB8AC3E}">
        <p14:creationId xmlns:p14="http://schemas.microsoft.com/office/powerpoint/2010/main" val="3797782054"/>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ChangeArrowheads="1"/>
          </p:cNvSpPr>
          <p:nvPr/>
        </p:nvSpPr>
        <p:spPr bwMode="auto">
          <a:xfrm>
            <a:off x="188803" y="21021"/>
            <a:ext cx="7793037" cy="1462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2400" b="1" u="none" dirty="0">
                <a:solidFill>
                  <a:schemeClr val="tx2"/>
                </a:solidFill>
                <a:latin typeface="Arial" panose="020B0604020202020204" pitchFamily="34" charset="0"/>
                <a:cs typeface="Arial" panose="020B0604020202020204" pitchFamily="34" charset="0"/>
              </a:rPr>
              <a:t>Strategies</a:t>
            </a:r>
            <a:br>
              <a:rPr lang="en-US" altLang="en-US" sz="2400" b="1" u="none" dirty="0">
                <a:solidFill>
                  <a:schemeClr val="tx2"/>
                </a:solidFill>
                <a:latin typeface="Arial" panose="020B0604020202020204" pitchFamily="34" charset="0"/>
                <a:cs typeface="Arial" panose="020B0604020202020204" pitchFamily="34" charset="0"/>
              </a:rPr>
            </a:br>
            <a:r>
              <a:rPr lang="en-US" altLang="en-US" sz="4400" b="1" u="none" dirty="0">
                <a:solidFill>
                  <a:schemeClr val="tx2"/>
                </a:solidFill>
                <a:latin typeface="Arial" panose="020B0604020202020204" pitchFamily="34" charset="0"/>
                <a:cs typeface="Arial" panose="020B0604020202020204" pitchFamily="34" charset="0"/>
              </a:rPr>
              <a:t>4. </a:t>
            </a:r>
            <a:r>
              <a:rPr lang="en-US" altLang="en-US" sz="4400" b="1" u="none" dirty="0" smtClean="0">
                <a:solidFill>
                  <a:schemeClr val="tx2"/>
                </a:solidFill>
                <a:latin typeface="Arial" panose="020B0604020202020204" pitchFamily="34" charset="0"/>
                <a:cs typeface="Arial" panose="020B0604020202020204" pitchFamily="34" charset="0"/>
              </a:rPr>
              <a:t>Acceleration </a:t>
            </a:r>
            <a:endParaRPr lang="en-US" altLang="en-US" sz="4400" b="1" u="none" dirty="0">
              <a:solidFill>
                <a:schemeClr val="tx2"/>
              </a:solidFill>
              <a:latin typeface="Arial" panose="020B0604020202020204" pitchFamily="34" charset="0"/>
              <a:cs typeface="Arial" panose="020B0604020202020204" pitchFamily="34" charset="0"/>
            </a:endParaRPr>
          </a:p>
        </p:txBody>
      </p:sp>
      <p:sp>
        <p:nvSpPr>
          <p:cNvPr id="32771" name="Rectangle 5"/>
          <p:cNvSpPr>
            <a:spLocks noChangeArrowheads="1"/>
          </p:cNvSpPr>
          <p:nvPr/>
        </p:nvSpPr>
        <p:spPr bwMode="auto">
          <a:xfrm>
            <a:off x="20782" y="1676400"/>
            <a:ext cx="8955088" cy="497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lnSpc>
                <a:spcPct val="90000"/>
              </a:lnSpc>
              <a:spcBef>
                <a:spcPct val="20000"/>
              </a:spcBef>
              <a:buClr>
                <a:schemeClr val="folHlink"/>
              </a:buClr>
              <a:buSzPct val="60000"/>
              <a:buFont typeface="Wingdings" pitchFamily="2" charset="2"/>
              <a:buNone/>
            </a:pPr>
            <a:r>
              <a:rPr lang="en-US" altLang="en-US" sz="3200" u="none" dirty="0">
                <a:latin typeface="Arial" panose="020B0604020202020204" pitchFamily="34" charset="0"/>
              </a:rPr>
              <a:t>Intervention is focused on </a:t>
            </a:r>
            <a:r>
              <a:rPr lang="en-US" altLang="en-US" sz="3200" b="1" u="none" dirty="0">
                <a:solidFill>
                  <a:srgbClr val="FF0000"/>
                </a:solidFill>
                <a:latin typeface="Arial" panose="020B0604020202020204" pitchFamily="34" charset="0"/>
              </a:rPr>
              <a:t>safety</a:t>
            </a:r>
            <a:r>
              <a:rPr lang="en-US" altLang="en-US" sz="3200" u="none" dirty="0">
                <a:latin typeface="Arial" panose="020B0604020202020204" pitchFamily="34" charset="0"/>
              </a:rPr>
              <a:t>.</a:t>
            </a:r>
          </a:p>
          <a:p>
            <a:pPr lvl="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Remove all triggering factors</a:t>
            </a:r>
          </a:p>
          <a:p>
            <a:pPr lvl="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Avoid escalating prompts</a:t>
            </a:r>
          </a:p>
          <a:p>
            <a:pPr lvl="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Maintain calmness, respect and detachment</a:t>
            </a:r>
          </a:p>
          <a:p>
            <a:pPr lvl="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Approach the student in a </a:t>
            </a:r>
            <a:r>
              <a:rPr lang="en-US" altLang="en-US" sz="3200" dirty="0">
                <a:latin typeface="Arial" panose="020B0604020202020204" pitchFamily="34" charset="0"/>
              </a:rPr>
              <a:t>nonthreatening manner</a:t>
            </a:r>
          </a:p>
          <a:p>
            <a:pPr lvl="1">
              <a:lnSpc>
                <a:spcPct val="90000"/>
              </a:lnSpc>
              <a:spcBef>
                <a:spcPct val="20000"/>
              </a:spcBef>
              <a:buClr>
                <a:schemeClr val="folHlink"/>
              </a:buClr>
              <a:buSzPct val="60000"/>
              <a:buFont typeface="Wingdings" pitchFamily="2" charset="2"/>
              <a:buChar char="n"/>
            </a:pPr>
            <a:r>
              <a:rPr lang="en-US" altLang="en-US" sz="3200" u="none" dirty="0">
                <a:latin typeface="Arial" panose="020B0604020202020204" pitchFamily="34" charset="0"/>
              </a:rPr>
              <a:t>Utilize </a:t>
            </a:r>
            <a:r>
              <a:rPr lang="en-US" altLang="en-US" sz="3200" u="none" dirty="0" smtClean="0">
                <a:latin typeface="Arial" panose="020B0604020202020204" pitchFamily="34" charset="0"/>
              </a:rPr>
              <a:t>non-confrontational </a:t>
            </a:r>
            <a:r>
              <a:rPr lang="en-US" altLang="en-US" sz="3200" u="none" dirty="0">
                <a:latin typeface="Arial" panose="020B0604020202020204" pitchFamily="34" charset="0"/>
              </a:rPr>
              <a:t>limit-setting procedures</a:t>
            </a:r>
          </a:p>
          <a:p>
            <a:pPr algn="l" eaLnBrk="1" hangingPunct="1">
              <a:lnSpc>
                <a:spcPct val="90000"/>
              </a:lnSpc>
              <a:spcBef>
                <a:spcPct val="20000"/>
              </a:spcBef>
              <a:buClr>
                <a:schemeClr val="folHlink"/>
              </a:buClr>
              <a:buSzPct val="60000"/>
              <a:buFont typeface="Wingdings" pitchFamily="2" charset="2"/>
              <a:buChar char="n"/>
            </a:pPr>
            <a:endParaRPr lang="en-US" altLang="en-US" sz="3200" u="none" dirty="0"/>
          </a:p>
        </p:txBody>
      </p:sp>
      <p:sp>
        <p:nvSpPr>
          <p:cNvPr id="2" name="Rectangle 1"/>
          <p:cNvSpPr/>
          <p:nvPr/>
        </p:nvSpPr>
        <p:spPr>
          <a:xfrm>
            <a:off x="5599112" y="21021"/>
            <a:ext cx="3544888" cy="1270623"/>
          </a:xfrm>
          <a:prstGeom prst="rect">
            <a:avLst/>
          </a:prstGeom>
          <a:solidFill>
            <a:srgbClr val="DA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smtClean="0"/>
              <a:t>Last Opportunity to Avoid Peak Behavior!!!</a:t>
            </a:r>
            <a:endParaRPr lang="en-US" sz="2800" dirty="0"/>
          </a:p>
        </p:txBody>
      </p:sp>
      <p:pic>
        <p:nvPicPr>
          <p:cNvPr id="1026" name="Picture 2" descr="C:\Users\mtss2\AppData\Local\Microsoft\Windows\Temporary Internet Files\Content.IE5\X0MUIKAZ\MC900434805[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71556" y="967078"/>
            <a:ext cx="1418644" cy="14186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86547492"/>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144000" cy="11430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eaLnBrk="1" hangingPunct="1"/>
            <a:r>
              <a:rPr lang="en-US" altLang="en-US" b="1" dirty="0" smtClean="0">
                <a:latin typeface="Arial" panose="020B0604020202020204" pitchFamily="34" charset="0"/>
                <a:cs typeface="Arial" panose="020B0604020202020204" pitchFamily="34" charset="0"/>
              </a:rPr>
              <a:t>Techniques that BACKFIRE</a:t>
            </a:r>
            <a:endParaRPr lang="en-US" altLang="en-US" sz="7200" b="1" dirty="0" smtClean="0">
              <a:latin typeface="Arial" panose="020B0604020202020204" pitchFamily="34" charset="0"/>
              <a:cs typeface="Arial" panose="020B0604020202020204" pitchFamily="34" charset="0"/>
            </a:endParaRPr>
          </a:p>
        </p:txBody>
      </p:sp>
      <p:sp>
        <p:nvSpPr>
          <p:cNvPr id="31747" name="Rectangle 3"/>
          <p:cNvSpPr>
            <a:spLocks noGrp="1" noChangeArrowheads="1"/>
          </p:cNvSpPr>
          <p:nvPr>
            <p:ph type="body" idx="1"/>
          </p:nvPr>
        </p:nvSpPr>
        <p:spPr>
          <a:xfrm>
            <a:off x="0" y="1447800"/>
            <a:ext cx="9144000" cy="4495800"/>
          </a:xfrm>
        </p:spPr>
        <p:txBody>
          <a:bodyPr numCol="2">
            <a:noAutofit/>
          </a:bodyPr>
          <a:lstStyle/>
          <a:p>
            <a:pPr>
              <a:lnSpc>
                <a:spcPct val="80000"/>
              </a:lnSpc>
              <a:buFont typeface="Wingdings" panose="05000000000000000000" pitchFamily="2" charset="2"/>
              <a:buChar char="Ø"/>
            </a:pPr>
            <a:r>
              <a:rPr lang="en-US" altLang="en-US" sz="2800" dirty="0"/>
              <a:t>Holding a grudge</a:t>
            </a:r>
          </a:p>
          <a:p>
            <a:pPr>
              <a:lnSpc>
                <a:spcPct val="80000"/>
              </a:lnSpc>
              <a:buFont typeface="Wingdings" panose="05000000000000000000" pitchFamily="2" charset="2"/>
              <a:buChar char="Ø"/>
            </a:pPr>
            <a:r>
              <a:rPr lang="en-US" altLang="en-US" sz="2800" dirty="0" smtClean="0"/>
              <a:t>Raising your voice- yelling</a:t>
            </a:r>
          </a:p>
          <a:p>
            <a:pPr>
              <a:lnSpc>
                <a:spcPct val="80000"/>
              </a:lnSpc>
              <a:buFont typeface="Wingdings" panose="05000000000000000000" pitchFamily="2" charset="2"/>
              <a:buChar char="Ø"/>
            </a:pPr>
            <a:r>
              <a:rPr lang="en-US" altLang="en-US" sz="2800" dirty="0" smtClean="0"/>
              <a:t>Nagging</a:t>
            </a:r>
          </a:p>
          <a:p>
            <a:pPr>
              <a:lnSpc>
                <a:spcPct val="80000"/>
              </a:lnSpc>
              <a:buFont typeface="Wingdings" panose="05000000000000000000" pitchFamily="2" charset="2"/>
              <a:buChar char="Ø"/>
            </a:pPr>
            <a:r>
              <a:rPr lang="en-US" altLang="en-US" sz="2800" dirty="0"/>
              <a:t>Drawing </a:t>
            </a:r>
            <a:r>
              <a:rPr lang="en-US" altLang="en-US" sz="2800" dirty="0" smtClean="0"/>
              <a:t>unrelated</a:t>
            </a:r>
            <a:r>
              <a:rPr lang="en-US" altLang="en-US" sz="2800" dirty="0"/>
              <a:t> persons into the conflict</a:t>
            </a:r>
          </a:p>
          <a:p>
            <a:pPr>
              <a:lnSpc>
                <a:spcPct val="80000"/>
              </a:lnSpc>
              <a:buFont typeface="Wingdings" panose="05000000000000000000" pitchFamily="2" charset="2"/>
              <a:buChar char="Ø"/>
            </a:pPr>
            <a:r>
              <a:rPr lang="en-US" altLang="en-US" sz="2800" dirty="0"/>
              <a:t>Preaching</a:t>
            </a:r>
          </a:p>
          <a:p>
            <a:pPr>
              <a:lnSpc>
                <a:spcPct val="80000"/>
              </a:lnSpc>
              <a:buFont typeface="Wingdings" panose="05000000000000000000" pitchFamily="2" charset="2"/>
              <a:buChar char="Ø"/>
            </a:pPr>
            <a:r>
              <a:rPr lang="en-US" altLang="en-US" sz="2800" dirty="0"/>
              <a:t>Using sarcasm </a:t>
            </a:r>
            <a:endParaRPr lang="en-US" altLang="en-US" sz="2800" dirty="0" smtClean="0"/>
          </a:p>
          <a:p>
            <a:pPr>
              <a:lnSpc>
                <a:spcPct val="80000"/>
              </a:lnSpc>
              <a:buFont typeface="Wingdings" panose="05000000000000000000" pitchFamily="2" charset="2"/>
              <a:buChar char="Ø"/>
            </a:pPr>
            <a:r>
              <a:rPr lang="en-US" altLang="en-US" sz="2800" dirty="0" smtClean="0"/>
              <a:t>Making assumptions</a:t>
            </a:r>
          </a:p>
          <a:p>
            <a:pPr marL="0" indent="0">
              <a:lnSpc>
                <a:spcPct val="80000"/>
              </a:lnSpc>
              <a:buNone/>
            </a:pPr>
            <a:endParaRPr lang="en-US" altLang="en-US" sz="2800" dirty="0" smtClean="0"/>
          </a:p>
          <a:p>
            <a:pPr marL="0" indent="0">
              <a:lnSpc>
                <a:spcPct val="80000"/>
              </a:lnSpc>
              <a:buNone/>
            </a:pPr>
            <a:endParaRPr lang="en-US" altLang="en-US" sz="2800" dirty="0"/>
          </a:p>
          <a:p>
            <a:pPr>
              <a:lnSpc>
                <a:spcPct val="80000"/>
              </a:lnSpc>
              <a:buFont typeface="Wingdings" panose="05000000000000000000" pitchFamily="2" charset="2"/>
              <a:buChar char="Ø"/>
            </a:pPr>
            <a:r>
              <a:rPr lang="en-US" altLang="en-US" sz="2800" dirty="0" smtClean="0"/>
              <a:t>Bringing </a:t>
            </a:r>
            <a:r>
              <a:rPr lang="en-US" altLang="en-US" sz="2800" dirty="0"/>
              <a:t>up </a:t>
            </a:r>
            <a:r>
              <a:rPr lang="en-US" altLang="en-US" sz="2800" dirty="0" smtClean="0"/>
              <a:t>unrelated events</a:t>
            </a:r>
            <a:endParaRPr lang="en-US" altLang="en-US" sz="2800" dirty="0"/>
          </a:p>
          <a:p>
            <a:pPr>
              <a:lnSpc>
                <a:spcPct val="80000"/>
              </a:lnSpc>
              <a:buFont typeface="Wingdings" panose="05000000000000000000" pitchFamily="2" charset="2"/>
              <a:buChar char="Ø"/>
            </a:pPr>
            <a:r>
              <a:rPr lang="en-US" altLang="en-US" sz="2800" dirty="0"/>
              <a:t>Making comparisons with siblings </a:t>
            </a:r>
            <a:r>
              <a:rPr lang="en-US" altLang="en-US" sz="2800" dirty="0" smtClean="0"/>
              <a:t>or </a:t>
            </a:r>
            <a:r>
              <a:rPr lang="en-US" altLang="en-US" sz="2800" dirty="0"/>
              <a:t>other students </a:t>
            </a:r>
          </a:p>
          <a:p>
            <a:pPr>
              <a:lnSpc>
                <a:spcPct val="80000"/>
              </a:lnSpc>
              <a:buFont typeface="Wingdings" panose="05000000000000000000" pitchFamily="2" charset="2"/>
              <a:buChar char="Ø"/>
            </a:pPr>
            <a:r>
              <a:rPr lang="en-US" altLang="en-US" sz="2800" dirty="0"/>
              <a:t>Insisting you are right</a:t>
            </a:r>
          </a:p>
          <a:p>
            <a:pPr>
              <a:lnSpc>
                <a:spcPct val="80000"/>
              </a:lnSpc>
              <a:buFont typeface="Wingdings" panose="05000000000000000000" pitchFamily="2" charset="2"/>
              <a:buChar char="Ø"/>
            </a:pPr>
            <a:r>
              <a:rPr lang="en-US" altLang="en-US" sz="2800" dirty="0"/>
              <a:t>Insisting on having the last word    </a:t>
            </a:r>
          </a:p>
          <a:p>
            <a:pPr>
              <a:lnSpc>
                <a:spcPct val="80000"/>
              </a:lnSpc>
              <a:buFont typeface="Wingdings" panose="05000000000000000000" pitchFamily="2" charset="2"/>
              <a:buChar char="Ø"/>
            </a:pPr>
            <a:r>
              <a:rPr lang="en-US" altLang="en-US" sz="2800" dirty="0"/>
              <a:t>Attacking the student’s character </a:t>
            </a:r>
            <a:endParaRPr lang="en-US" altLang="en-US" sz="2800" dirty="0" smtClean="0"/>
          </a:p>
        </p:txBody>
      </p:sp>
      <p:sp>
        <p:nvSpPr>
          <p:cNvPr id="2" name="TextBox 1"/>
          <p:cNvSpPr txBox="1"/>
          <p:nvPr/>
        </p:nvSpPr>
        <p:spPr>
          <a:xfrm>
            <a:off x="685800" y="5257800"/>
            <a:ext cx="7620000" cy="646331"/>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dirty="0" smtClean="0"/>
              <a:t>What are other responses you have used or seen used that have or have the potential to backfire? </a:t>
            </a:r>
            <a:endParaRPr lang="en-US" dirty="0"/>
          </a:p>
        </p:txBody>
      </p:sp>
    </p:spTree>
    <p:extLst>
      <p:ext uri="{BB962C8B-B14F-4D97-AF65-F5344CB8AC3E}">
        <p14:creationId xmlns:p14="http://schemas.microsoft.com/office/powerpoint/2010/main" val="822434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304800" y="209642"/>
            <a:ext cx="7793037" cy="7310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a:solidFill>
                  <a:schemeClr val="tx2"/>
                </a:solidFill>
                <a:latin typeface="Arial" panose="020B0604020202020204" pitchFamily="34" charset="0"/>
                <a:cs typeface="Arial" panose="020B0604020202020204" pitchFamily="34" charset="0"/>
              </a:rPr>
              <a:t>Phase </a:t>
            </a:r>
            <a:r>
              <a:rPr lang="en-US" altLang="en-US" sz="4400" b="1" u="none" dirty="0" smtClean="0">
                <a:solidFill>
                  <a:schemeClr val="tx2"/>
                </a:solidFill>
                <a:latin typeface="Arial" panose="020B0604020202020204" pitchFamily="34" charset="0"/>
                <a:cs typeface="Arial" panose="020B0604020202020204" pitchFamily="34" charset="0"/>
              </a:rPr>
              <a:t>Five - </a:t>
            </a:r>
            <a:r>
              <a:rPr lang="en-US" altLang="en-US" sz="4400" b="1" u="none" dirty="0">
                <a:solidFill>
                  <a:schemeClr val="tx2"/>
                </a:solidFill>
                <a:latin typeface="Arial" panose="020B0604020202020204" pitchFamily="34" charset="0"/>
                <a:cs typeface="Arial" panose="020B0604020202020204" pitchFamily="34" charset="0"/>
              </a:rPr>
              <a:t>Peak</a:t>
            </a:r>
          </a:p>
        </p:txBody>
      </p:sp>
      <p:sp>
        <p:nvSpPr>
          <p:cNvPr id="19459" name="Rectangle 5"/>
          <p:cNvSpPr>
            <a:spLocks noChangeArrowheads="1"/>
          </p:cNvSpPr>
          <p:nvPr/>
        </p:nvSpPr>
        <p:spPr bwMode="auto">
          <a:xfrm>
            <a:off x="228600" y="1066800"/>
            <a:ext cx="82296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3200" u="none" dirty="0" smtClean="0">
                <a:latin typeface="Arial" panose="020B0604020202020204" pitchFamily="34" charset="0"/>
                <a:cs typeface="Arial" panose="020B0604020202020204" pitchFamily="34" charset="0"/>
              </a:rPr>
              <a:t>Overall </a:t>
            </a:r>
            <a:r>
              <a:rPr lang="en-US" altLang="en-US" sz="3200" u="none" dirty="0">
                <a:latin typeface="Arial" panose="020B0604020202020204" pitchFamily="34" charset="0"/>
                <a:cs typeface="Arial" panose="020B0604020202020204" pitchFamily="34" charset="0"/>
              </a:rPr>
              <a:t>behavior is out of control creating safety </a:t>
            </a:r>
            <a:r>
              <a:rPr lang="en-US" altLang="en-US" sz="3200" u="none" dirty="0" smtClean="0">
                <a:latin typeface="Arial" panose="020B0604020202020204" pitchFamily="34" charset="0"/>
                <a:cs typeface="Arial" panose="020B0604020202020204" pitchFamily="34" charset="0"/>
              </a:rPr>
              <a:t>concerns. </a:t>
            </a:r>
            <a:endParaRPr lang="en-US" altLang="en-US" sz="3200" u="none" dirty="0">
              <a:latin typeface="Arial" panose="020B0604020202020204" pitchFamily="34" charset="0"/>
              <a:cs typeface="Arial" panose="020B0604020202020204" pitchFamily="34" charset="0"/>
            </a:endParaRP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Physical aggression</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Severe tantrums</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Property destruction</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Self-injury</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Running, screaming</a:t>
            </a:r>
          </a:p>
          <a:p>
            <a:pPr algn="l" eaLnBrk="1" hangingPunct="1">
              <a:spcBef>
                <a:spcPct val="20000"/>
              </a:spcBef>
              <a:buClr>
                <a:schemeClr val="folHlink"/>
              </a:buClr>
              <a:buSzPct val="60000"/>
              <a:buFont typeface="Wingdings" pitchFamily="2" charset="2"/>
              <a:buNone/>
            </a:pPr>
            <a:endParaRPr lang="en-US" altLang="en-US" sz="3200" u="none" dirty="0"/>
          </a:p>
          <a:p>
            <a:pPr algn="l" eaLnBrk="1" hangingPunct="1">
              <a:spcBef>
                <a:spcPct val="20000"/>
              </a:spcBef>
              <a:buClr>
                <a:schemeClr val="folHlink"/>
              </a:buClr>
              <a:buSzPct val="60000"/>
              <a:buFont typeface="Wingdings" pitchFamily="2" charset="2"/>
              <a:buChar char="n"/>
            </a:pPr>
            <a:endParaRPr lang="en-US" altLang="en-US" sz="3200" u="none" dirty="0"/>
          </a:p>
        </p:txBody>
      </p:sp>
      <p:sp>
        <p:nvSpPr>
          <p:cNvPr id="4" name="TextBox 3"/>
          <p:cNvSpPr txBox="1"/>
          <p:nvPr/>
        </p:nvSpPr>
        <p:spPr>
          <a:xfrm>
            <a:off x="1551709" y="5155802"/>
            <a:ext cx="6781800" cy="8002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Others?</a:t>
            </a:r>
          </a:p>
          <a:p>
            <a:r>
              <a:rPr lang="en-US" dirty="0" smtClean="0"/>
              <a:t> </a:t>
            </a:r>
            <a:endParaRPr lang="en-US" dirty="0"/>
          </a:p>
        </p:txBody>
      </p:sp>
      <p:sp>
        <p:nvSpPr>
          <p:cNvPr id="5" name="Curved Down Arrow 4"/>
          <p:cNvSpPr/>
          <p:nvPr/>
        </p:nvSpPr>
        <p:spPr>
          <a:xfrm>
            <a:off x="5715000" y="2514600"/>
            <a:ext cx="3059176" cy="19050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 Box 1030"/>
          <p:cNvSpPr txBox="1">
            <a:spLocks noChangeArrowheads="1"/>
          </p:cNvSpPr>
          <p:nvPr/>
        </p:nvSpPr>
        <p:spPr bwMode="auto">
          <a:xfrm>
            <a:off x="6629400" y="2057400"/>
            <a:ext cx="838200" cy="369332"/>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latin typeface="Arial" charset="0"/>
              </a:rPr>
              <a:t>P</a:t>
            </a:r>
            <a:r>
              <a:rPr lang="en-US" dirty="0" smtClean="0">
                <a:latin typeface="Arial" charset="0"/>
              </a:rPr>
              <a:t>eak</a:t>
            </a:r>
            <a:endParaRPr lang="en-US" dirty="0">
              <a:latin typeface="Arial" charset="0"/>
            </a:endParaRPr>
          </a:p>
        </p:txBody>
      </p:sp>
      <p:sp>
        <p:nvSpPr>
          <p:cNvPr id="7" name="TextBox 6"/>
          <p:cNvSpPr txBox="1"/>
          <p:nvPr/>
        </p:nvSpPr>
        <p:spPr>
          <a:xfrm>
            <a:off x="2667000" y="6477000"/>
            <a:ext cx="2438400" cy="381000"/>
          </a:xfrm>
          <a:prstGeom prst="rect">
            <a:avLst/>
          </a:prstGeom>
          <a:noFill/>
        </p:spPr>
        <p:txBody>
          <a:bodyPr wrap="square" rtlCol="0">
            <a:spAutoFit/>
          </a:bodyPr>
          <a:lstStyle/>
          <a:p>
            <a:pPr algn="ctr"/>
            <a:r>
              <a:rPr lang="en-US" dirty="0" smtClean="0">
                <a:solidFill>
                  <a:schemeClr val="bg1">
                    <a:lumMod val="50000"/>
                  </a:schemeClr>
                </a:solidFill>
              </a:rPr>
              <a:t>Schmitz, 2014</a:t>
            </a:r>
            <a:endParaRPr lang="en-US" dirty="0">
              <a:solidFill>
                <a:schemeClr val="bg1">
                  <a:lumMod val="50000"/>
                </a:schemeClr>
              </a:solidFill>
            </a:endParaRPr>
          </a:p>
        </p:txBody>
      </p:sp>
    </p:spTree>
    <p:extLst>
      <p:ext uri="{BB962C8B-B14F-4D97-AF65-F5344CB8AC3E}">
        <p14:creationId xmlns:p14="http://schemas.microsoft.com/office/powerpoint/2010/main" val="2416576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ChangeArrowheads="1"/>
          </p:cNvSpPr>
          <p:nvPr/>
        </p:nvSpPr>
        <p:spPr bwMode="auto">
          <a:xfrm>
            <a:off x="164139" y="46250"/>
            <a:ext cx="7793037" cy="1462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2400" b="1" u="none" dirty="0">
                <a:solidFill>
                  <a:schemeClr val="tx2"/>
                </a:solidFill>
                <a:latin typeface="Arial" panose="020B0604020202020204" pitchFamily="34" charset="0"/>
                <a:cs typeface="Arial" panose="020B0604020202020204" pitchFamily="34" charset="0"/>
              </a:rPr>
              <a:t>Strategies</a:t>
            </a:r>
            <a:br>
              <a:rPr lang="en-US" altLang="en-US" sz="2400" b="1" u="none" dirty="0">
                <a:solidFill>
                  <a:schemeClr val="tx2"/>
                </a:solidFill>
                <a:latin typeface="Arial" panose="020B0604020202020204" pitchFamily="34" charset="0"/>
                <a:cs typeface="Arial" panose="020B0604020202020204" pitchFamily="34" charset="0"/>
              </a:rPr>
            </a:br>
            <a:r>
              <a:rPr lang="en-US" altLang="en-US" sz="4400" b="1" u="none" dirty="0">
                <a:solidFill>
                  <a:schemeClr val="tx2"/>
                </a:solidFill>
                <a:latin typeface="Arial" panose="020B0604020202020204" pitchFamily="34" charset="0"/>
                <a:cs typeface="Arial" panose="020B0604020202020204" pitchFamily="34" charset="0"/>
              </a:rPr>
              <a:t>5. Peak</a:t>
            </a:r>
          </a:p>
        </p:txBody>
      </p:sp>
      <p:sp>
        <p:nvSpPr>
          <p:cNvPr id="36867" name="Rectangle 5"/>
          <p:cNvSpPr>
            <a:spLocks noChangeArrowheads="1"/>
          </p:cNvSpPr>
          <p:nvPr/>
        </p:nvSpPr>
        <p:spPr bwMode="auto">
          <a:xfrm>
            <a:off x="285008" y="1676400"/>
            <a:ext cx="8858992"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2400" u="none" dirty="0">
                <a:latin typeface="Arial" panose="020B0604020202020204" pitchFamily="34" charset="0"/>
                <a:cs typeface="Arial" panose="020B0604020202020204" pitchFamily="34" charset="0"/>
              </a:rPr>
              <a:t>Intervention is focused on </a:t>
            </a:r>
            <a:r>
              <a:rPr lang="en-US" altLang="en-US" sz="2400" dirty="0" smtClean="0">
                <a:solidFill>
                  <a:srgbClr val="FF0000"/>
                </a:solidFill>
                <a:latin typeface="Arial" panose="020B0604020202020204" pitchFamily="34" charset="0"/>
                <a:cs typeface="Arial" panose="020B0604020202020204" pitchFamily="34" charset="0"/>
              </a:rPr>
              <a:t>safety</a:t>
            </a:r>
            <a:r>
              <a:rPr lang="en-US" altLang="en-US" sz="2400" u="none" dirty="0" smtClean="0">
                <a:latin typeface="Arial" panose="020B0604020202020204" pitchFamily="34" charset="0"/>
                <a:cs typeface="Arial" panose="020B0604020202020204" pitchFamily="34" charset="0"/>
              </a:rPr>
              <a:t> only!</a:t>
            </a:r>
          </a:p>
          <a:p>
            <a:pPr algn="l" eaLnBrk="1" hangingPunct="1">
              <a:spcBef>
                <a:spcPct val="20000"/>
              </a:spcBef>
              <a:buClr>
                <a:schemeClr val="folHlink"/>
              </a:buClr>
              <a:buSzPct val="60000"/>
              <a:buFont typeface="Wingdings" pitchFamily="2" charset="2"/>
              <a:buChar char="n"/>
            </a:pPr>
            <a:r>
              <a:rPr lang="en-US" altLang="en-US" sz="2400" u="none" dirty="0">
                <a:latin typeface="Arial" panose="020B0604020202020204" pitchFamily="34" charset="0"/>
                <a:cs typeface="Arial" panose="020B0604020202020204" pitchFamily="34" charset="0"/>
              </a:rPr>
              <a:t>Focus is on crisis </a:t>
            </a:r>
            <a:r>
              <a:rPr lang="en-US" altLang="en-US" sz="2400" u="none" dirty="0" smtClean="0">
                <a:latin typeface="Arial" panose="020B0604020202020204" pitchFamily="34" charset="0"/>
                <a:cs typeface="Arial" panose="020B0604020202020204" pitchFamily="34" charset="0"/>
              </a:rPr>
              <a:t>management</a:t>
            </a:r>
          </a:p>
          <a:p>
            <a:pPr>
              <a:spcBef>
                <a:spcPct val="20000"/>
              </a:spcBef>
              <a:buClr>
                <a:schemeClr val="folHlink"/>
              </a:buClr>
              <a:buSzPct val="60000"/>
              <a:buFont typeface="Wingdings" pitchFamily="2" charset="2"/>
              <a:buChar char="n"/>
            </a:pPr>
            <a:r>
              <a:rPr lang="en-US" altLang="en-US" sz="2400" u="none" dirty="0" smtClean="0">
                <a:latin typeface="Arial" panose="020B0604020202020204" pitchFamily="34" charset="0"/>
                <a:cs typeface="Arial" panose="020B0604020202020204" pitchFamily="34" charset="0"/>
              </a:rPr>
              <a:t>Behavioral Emergency – </a:t>
            </a:r>
            <a:r>
              <a:rPr lang="en-US" altLang="en-US" sz="2400" u="none" dirty="0" smtClean="0">
                <a:latin typeface="Arial" panose="020B0604020202020204" pitchFamily="34" charset="0"/>
                <a:cs typeface="Arial" panose="020B0604020202020204" pitchFamily="34" charset="0"/>
                <a:hlinkClick r:id="rId3"/>
              </a:rPr>
              <a:t>Room Clear example</a:t>
            </a:r>
            <a:endParaRPr lang="en-US" altLang="en-US" sz="2400" u="none" dirty="0" smtClean="0">
              <a:latin typeface="Arial" panose="020B0604020202020204" pitchFamily="34" charset="0"/>
              <a:cs typeface="Arial" panose="020B0604020202020204" pitchFamily="34" charset="0"/>
            </a:endParaRPr>
          </a:p>
          <a:p>
            <a:pPr algn="l" eaLnBrk="1" hangingPunct="1">
              <a:spcBef>
                <a:spcPct val="20000"/>
              </a:spcBef>
              <a:buClr>
                <a:schemeClr val="folHlink"/>
              </a:buClr>
              <a:buSzPct val="60000"/>
              <a:buFont typeface="Wingdings" pitchFamily="2" charset="2"/>
              <a:buChar char="n"/>
            </a:pPr>
            <a:r>
              <a:rPr lang="en-US" altLang="en-US" sz="2400" u="none" dirty="0" smtClean="0">
                <a:latin typeface="Arial" panose="020B0604020202020204" pitchFamily="34" charset="0"/>
                <a:cs typeface="Arial" panose="020B0604020202020204" pitchFamily="34" charset="0"/>
              </a:rPr>
              <a:t>Safe strategies - emergency </a:t>
            </a:r>
            <a:r>
              <a:rPr lang="en-US" altLang="en-US" sz="2400" u="none" dirty="0">
                <a:latin typeface="Arial" panose="020B0604020202020204" pitchFamily="34" charset="0"/>
                <a:cs typeface="Arial" panose="020B0604020202020204" pitchFamily="34" charset="0"/>
              </a:rPr>
              <a:t>s</a:t>
            </a:r>
            <a:r>
              <a:rPr lang="en-US" altLang="en-US" sz="2400" u="none" dirty="0" smtClean="0">
                <a:latin typeface="Arial" panose="020B0604020202020204" pitchFamily="34" charset="0"/>
                <a:cs typeface="Arial" panose="020B0604020202020204" pitchFamily="34" charset="0"/>
              </a:rPr>
              <a:t>afety </a:t>
            </a:r>
            <a:r>
              <a:rPr lang="en-US" altLang="en-US" sz="2400" u="none" dirty="0">
                <a:latin typeface="Arial" panose="020B0604020202020204" pitchFamily="34" charset="0"/>
                <a:cs typeface="Arial" panose="020B0604020202020204" pitchFamily="34" charset="0"/>
              </a:rPr>
              <a:t>i</a:t>
            </a:r>
            <a:r>
              <a:rPr lang="en-US" altLang="en-US" sz="2400" u="none" dirty="0" smtClean="0">
                <a:latin typeface="Arial" panose="020B0604020202020204" pitchFamily="34" charset="0"/>
                <a:cs typeface="Arial" panose="020B0604020202020204" pitchFamily="34" charset="0"/>
              </a:rPr>
              <a:t>ntervention if there is a reasonable and immediate danger of physical harm to the student or others with the present ability to effect such physical harm. (If emergency safety intervention is used, document the incident and notify parents, as required by law.)</a:t>
            </a:r>
          </a:p>
          <a:p>
            <a:pPr algn="l" eaLnBrk="1" hangingPunct="1">
              <a:spcBef>
                <a:spcPct val="20000"/>
              </a:spcBef>
              <a:buClr>
                <a:schemeClr val="folHlink"/>
              </a:buClr>
              <a:buSzPct val="60000"/>
              <a:buFont typeface="Wingdings" pitchFamily="2" charset="2"/>
              <a:buChar char="n"/>
            </a:pPr>
            <a:r>
              <a:rPr lang="en-US" altLang="en-US" sz="2400" u="none" dirty="0" smtClean="0">
                <a:latin typeface="Arial" panose="020B0604020202020204" pitchFamily="34" charset="0"/>
                <a:cs typeface="Arial" panose="020B0604020202020204" pitchFamily="34" charset="0"/>
              </a:rPr>
              <a:t>Learn from it…(Functional Behavior Assessment, Behavior Intervention Plan, Mental Health Assessment, etc.)</a:t>
            </a:r>
          </a:p>
        </p:txBody>
      </p:sp>
    </p:spTree>
    <p:extLst>
      <p:ext uri="{BB962C8B-B14F-4D97-AF65-F5344CB8AC3E}">
        <p14:creationId xmlns:p14="http://schemas.microsoft.com/office/powerpoint/2010/main" val="3279041120"/>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219200"/>
          </a:xfrm>
        </p:spPr>
        <p:txBody>
          <a:bodyPr>
            <a:normAutofit fontScale="90000"/>
          </a:bodyPr>
          <a:lstStyle/>
          <a:p>
            <a:r>
              <a:rPr lang="en-US" b="1" dirty="0" smtClean="0"/>
              <a:t>Keys to Addressing Fighting and Aggressive Behavior</a:t>
            </a:r>
            <a:endParaRPr lang="en-US" dirty="0"/>
          </a:p>
        </p:txBody>
      </p:sp>
      <p:sp>
        <p:nvSpPr>
          <p:cNvPr id="3" name="Content Placeholder 2"/>
          <p:cNvSpPr>
            <a:spLocks noGrp="1"/>
          </p:cNvSpPr>
          <p:nvPr>
            <p:ph idx="1"/>
          </p:nvPr>
        </p:nvSpPr>
        <p:spPr>
          <a:xfrm>
            <a:off x="228600" y="1447800"/>
            <a:ext cx="8763000" cy="4678363"/>
          </a:xfrm>
        </p:spPr>
        <p:txBody>
          <a:bodyPr>
            <a:noAutofit/>
          </a:bodyPr>
          <a:lstStyle/>
          <a:p>
            <a:pPr lvl="0"/>
            <a:r>
              <a:rPr lang="en-US" sz="2000" dirty="0" smtClean="0">
                <a:solidFill>
                  <a:srgbClr val="FF0000"/>
                </a:solidFill>
              </a:rPr>
              <a:t>Recognize </a:t>
            </a:r>
            <a:r>
              <a:rPr lang="en-US" sz="2000" dirty="0">
                <a:solidFill>
                  <a:srgbClr val="FF0000"/>
                </a:solidFill>
              </a:rPr>
              <a:t>conditions under which fights are likely and attempt to avoid</a:t>
            </a:r>
          </a:p>
          <a:p>
            <a:pPr lvl="1"/>
            <a:r>
              <a:rPr lang="en-US" sz="1800" dirty="0">
                <a:solidFill>
                  <a:srgbClr val="000090"/>
                </a:solidFill>
              </a:rPr>
              <a:t>Assign seats</a:t>
            </a:r>
          </a:p>
          <a:p>
            <a:pPr lvl="1"/>
            <a:r>
              <a:rPr lang="en-US" sz="1800" dirty="0">
                <a:solidFill>
                  <a:srgbClr val="000090"/>
                </a:solidFill>
              </a:rPr>
              <a:t>Space, options, preferred activities</a:t>
            </a:r>
          </a:p>
          <a:p>
            <a:pPr lvl="1"/>
            <a:r>
              <a:rPr lang="en-US" sz="1800" dirty="0">
                <a:solidFill>
                  <a:srgbClr val="000090"/>
                </a:solidFill>
              </a:rPr>
              <a:t>Teacher proximity – stay between as long as there is no physicality</a:t>
            </a:r>
          </a:p>
          <a:p>
            <a:pPr lvl="1"/>
            <a:r>
              <a:rPr lang="en-US" sz="1800" dirty="0">
                <a:solidFill>
                  <a:srgbClr val="000090"/>
                </a:solidFill>
              </a:rPr>
              <a:t>Independent activities</a:t>
            </a:r>
          </a:p>
          <a:p>
            <a:pPr lvl="1"/>
            <a:r>
              <a:rPr lang="en-US" sz="1800" dirty="0">
                <a:solidFill>
                  <a:srgbClr val="000090"/>
                </a:solidFill>
              </a:rPr>
              <a:t>Relaxation activities</a:t>
            </a:r>
          </a:p>
          <a:p>
            <a:pPr lvl="0"/>
            <a:r>
              <a:rPr lang="en-US" sz="2000" dirty="0">
                <a:solidFill>
                  <a:srgbClr val="FF0000"/>
                </a:solidFill>
              </a:rPr>
              <a:t>If altercation becomes </a:t>
            </a:r>
            <a:r>
              <a:rPr lang="en-US" sz="2000" dirty="0" smtClean="0">
                <a:solidFill>
                  <a:srgbClr val="FF0000"/>
                </a:solidFill>
              </a:rPr>
              <a:t>verbal - </a:t>
            </a:r>
            <a:r>
              <a:rPr lang="en-US" sz="2000" dirty="0">
                <a:solidFill>
                  <a:srgbClr val="FF0000"/>
                </a:solidFill>
              </a:rPr>
              <a:t>intervene verbally</a:t>
            </a:r>
          </a:p>
          <a:p>
            <a:pPr lvl="1"/>
            <a:r>
              <a:rPr lang="en-US" sz="1800" dirty="0">
                <a:solidFill>
                  <a:srgbClr val="000090"/>
                </a:solidFill>
              </a:rPr>
              <a:t>Provide specific and concrete directions</a:t>
            </a:r>
          </a:p>
          <a:p>
            <a:pPr lvl="1"/>
            <a:r>
              <a:rPr lang="en-US" sz="1800" dirty="0">
                <a:solidFill>
                  <a:srgbClr val="000090"/>
                </a:solidFill>
              </a:rPr>
              <a:t>Redirect – get attention off of altercation</a:t>
            </a:r>
          </a:p>
          <a:p>
            <a:pPr lvl="1"/>
            <a:r>
              <a:rPr lang="en-US" sz="1800" dirty="0">
                <a:solidFill>
                  <a:srgbClr val="000090"/>
                </a:solidFill>
              </a:rPr>
              <a:t>Separate as much as possible without placing hands on students</a:t>
            </a:r>
          </a:p>
          <a:p>
            <a:pPr lvl="0"/>
            <a:r>
              <a:rPr lang="en-US" sz="2000" dirty="0">
                <a:solidFill>
                  <a:srgbClr val="FF0000"/>
                </a:solidFill>
              </a:rPr>
              <a:t>If altercation becomes physical </a:t>
            </a:r>
            <a:r>
              <a:rPr lang="en-US" sz="2000" dirty="0" smtClean="0">
                <a:solidFill>
                  <a:srgbClr val="FF0000"/>
                </a:solidFill>
              </a:rPr>
              <a:t>- initiate </a:t>
            </a:r>
            <a:r>
              <a:rPr lang="en-US" sz="2000" dirty="0">
                <a:solidFill>
                  <a:srgbClr val="FF0000"/>
                </a:solidFill>
              </a:rPr>
              <a:t>crisis procedures</a:t>
            </a:r>
          </a:p>
          <a:p>
            <a:pPr lvl="1"/>
            <a:r>
              <a:rPr lang="en-US" sz="1800" dirty="0">
                <a:solidFill>
                  <a:srgbClr val="000090"/>
                </a:solidFill>
              </a:rPr>
              <a:t>Call office or send runner</a:t>
            </a:r>
          </a:p>
          <a:p>
            <a:pPr lvl="1"/>
            <a:r>
              <a:rPr lang="en-US" sz="1800" dirty="0">
                <a:solidFill>
                  <a:srgbClr val="000090"/>
                </a:solidFill>
              </a:rPr>
              <a:t>Provide clear, loud, and concrete directions to both students</a:t>
            </a:r>
          </a:p>
          <a:p>
            <a:pPr lvl="1"/>
            <a:r>
              <a:rPr lang="en-US" sz="1800" dirty="0">
                <a:solidFill>
                  <a:srgbClr val="000090"/>
                </a:solidFill>
              </a:rPr>
              <a:t>Clear other students away to keep safe</a:t>
            </a:r>
          </a:p>
          <a:p>
            <a:r>
              <a:rPr lang="en-US" sz="2000" dirty="0">
                <a:solidFill>
                  <a:srgbClr val="FF0000"/>
                </a:solidFill>
              </a:rPr>
              <a:t>Wait for assistance</a:t>
            </a:r>
            <a:r>
              <a:rPr lang="en-US" sz="2000" dirty="0" smtClean="0">
                <a:solidFill>
                  <a:srgbClr val="FF0000"/>
                </a:solidFill>
                <a:effectLst/>
              </a:rPr>
              <a:t> </a:t>
            </a:r>
            <a:endParaRPr lang="en-US" sz="2000" dirty="0">
              <a:solidFill>
                <a:srgbClr val="FF0000"/>
              </a:solidFill>
            </a:endParaRPr>
          </a:p>
        </p:txBody>
      </p:sp>
    </p:spTree>
    <p:extLst>
      <p:ext uri="{BB962C8B-B14F-4D97-AF65-F5344CB8AC3E}">
        <p14:creationId xmlns:p14="http://schemas.microsoft.com/office/powerpoint/2010/main" val="3241956819"/>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261143" y="193589"/>
            <a:ext cx="8562975"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smtClean="0">
                <a:solidFill>
                  <a:schemeClr val="tx2"/>
                </a:solidFill>
              </a:rPr>
              <a:t>Responses to AVOID</a:t>
            </a:r>
            <a:endParaRPr lang="en-US" altLang="en-US" sz="4400" b="1" u="none" dirty="0">
              <a:solidFill>
                <a:schemeClr val="tx2"/>
              </a:solidFill>
            </a:endParaRPr>
          </a:p>
        </p:txBody>
      </p:sp>
      <p:sp>
        <p:nvSpPr>
          <p:cNvPr id="33795" name="Rectangle 5"/>
          <p:cNvSpPr>
            <a:spLocks noChangeArrowheads="1"/>
          </p:cNvSpPr>
          <p:nvPr/>
        </p:nvSpPr>
        <p:spPr bwMode="auto">
          <a:xfrm>
            <a:off x="341312" y="1295400"/>
            <a:ext cx="8802688" cy="4840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Agitated behavior from staff (shouting)</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Cornering the student</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Engaging in power struggles         </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Moving into the student’s space</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Touching or grabbing the student</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Sudden or very quick responses</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Making derogatory statements about the student</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Arguing/becoming defensive</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a:latin typeface="Arial" panose="020B0604020202020204" pitchFamily="34" charset="0"/>
                <a:cs typeface="Arial" panose="020B0604020202020204" pitchFamily="34" charset="0"/>
              </a:rPr>
              <a:t>Body language that communicates anger or </a:t>
            </a:r>
            <a:r>
              <a:rPr lang="en-US" altLang="en-US" sz="2400" u="none" dirty="0" smtClean="0">
                <a:latin typeface="Arial" panose="020B0604020202020204" pitchFamily="34" charset="0"/>
                <a:cs typeface="Arial" panose="020B0604020202020204" pitchFamily="34" charset="0"/>
              </a:rPr>
              <a:t>frustration</a:t>
            </a:r>
          </a:p>
          <a:p>
            <a:pPr algn="l" eaLnBrk="1" hangingPunct="1">
              <a:lnSpc>
                <a:spcPct val="80000"/>
              </a:lnSpc>
              <a:spcBef>
                <a:spcPct val="20000"/>
              </a:spcBef>
              <a:buClr>
                <a:schemeClr val="folHlink"/>
              </a:buClr>
              <a:buSzPct val="60000"/>
              <a:buFont typeface="Courier New" panose="02070309020205020404" pitchFamily="49" charset="0"/>
              <a:buChar char="o"/>
            </a:pPr>
            <a:r>
              <a:rPr lang="en-US" altLang="en-US" sz="2400" u="none" dirty="0" smtClean="0">
                <a:latin typeface="Arial" panose="020B0604020202020204" pitchFamily="34" charset="0"/>
                <a:cs typeface="Arial" panose="020B0604020202020204" pitchFamily="34" charset="0"/>
              </a:rPr>
              <a:t>Do </a:t>
            </a:r>
            <a:r>
              <a:rPr lang="en-US" altLang="en-US" sz="2400" u="none" dirty="0">
                <a:latin typeface="Arial" panose="020B0604020202020204" pitchFamily="34" charset="0"/>
                <a:cs typeface="Arial" panose="020B0604020202020204" pitchFamily="34" charset="0"/>
              </a:rPr>
              <a:t>not communicate “urgency to gain control</a:t>
            </a:r>
            <a:r>
              <a:rPr lang="en-US" altLang="en-US" sz="2400" u="none" dirty="0" smtClean="0">
                <a:latin typeface="Arial" panose="020B0604020202020204" pitchFamily="34" charset="0"/>
                <a:cs typeface="Arial" panose="020B0604020202020204" pitchFamily="34" charset="0"/>
              </a:rPr>
              <a:t>”</a:t>
            </a:r>
            <a:endParaRPr lang="en-US" altLang="en-US" sz="2400" u="none" dirty="0">
              <a:latin typeface="Arial" panose="020B0604020202020204" pitchFamily="34" charset="0"/>
              <a:cs typeface="Arial" panose="020B0604020202020204" pitchFamily="34" charset="0"/>
            </a:endParaRPr>
          </a:p>
        </p:txBody>
      </p:sp>
      <p:sp>
        <p:nvSpPr>
          <p:cNvPr id="33796" name="AutoShape 6"/>
          <p:cNvSpPr>
            <a:spLocks noChangeArrowheads="1"/>
          </p:cNvSpPr>
          <p:nvPr/>
        </p:nvSpPr>
        <p:spPr bwMode="auto">
          <a:xfrm>
            <a:off x="6629400" y="457200"/>
            <a:ext cx="1905000" cy="1828800"/>
          </a:xfrm>
          <a:custGeom>
            <a:avLst/>
            <a:gdLst>
              <a:gd name="T0" fmla="*/ 952500 w 21600"/>
              <a:gd name="T1" fmla="*/ 0 h 21600"/>
              <a:gd name="T2" fmla="*/ 278959 w 21600"/>
              <a:gd name="T3" fmla="*/ 267801 h 21600"/>
              <a:gd name="T4" fmla="*/ 0 w 21600"/>
              <a:gd name="T5" fmla="*/ 914400 h 21600"/>
              <a:gd name="T6" fmla="*/ 278959 w 21600"/>
              <a:gd name="T7" fmla="*/ 1560999 h 21600"/>
              <a:gd name="T8" fmla="*/ 952500 w 21600"/>
              <a:gd name="T9" fmla="*/ 1828800 h 21600"/>
              <a:gd name="T10" fmla="*/ 1626041 w 21600"/>
              <a:gd name="T11" fmla="*/ 1560999 h 21600"/>
              <a:gd name="T12" fmla="*/ 1905000 w 21600"/>
              <a:gd name="T13" fmla="*/ 914400 h 21600"/>
              <a:gd name="T14" fmla="*/ 1626041 w 21600"/>
              <a:gd name="T15" fmla="*/ 26780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196313381"/>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00090"/>
                </a:solidFill>
              </a:rPr>
              <a:t>What can I do instead?</a:t>
            </a:r>
            <a:endParaRPr lang="en-US" dirty="0">
              <a:solidFill>
                <a:srgbClr val="000090"/>
              </a:solidFill>
            </a:endParaRPr>
          </a:p>
        </p:txBody>
      </p:sp>
      <p:sp>
        <p:nvSpPr>
          <p:cNvPr id="4" name="Content Placeholder 3"/>
          <p:cNvSpPr>
            <a:spLocks noGrp="1"/>
          </p:cNvSpPr>
          <p:nvPr>
            <p:ph idx="1"/>
          </p:nvPr>
        </p:nvSpPr>
        <p:spPr>
          <a:xfrm>
            <a:off x="381000" y="1600201"/>
            <a:ext cx="8382000" cy="4191000"/>
          </a:xfrm>
        </p:spPr>
        <p:style>
          <a:lnRef idx="2">
            <a:schemeClr val="dk1"/>
          </a:lnRef>
          <a:fillRef idx="1">
            <a:schemeClr val="lt1"/>
          </a:fillRef>
          <a:effectRef idx="0">
            <a:schemeClr val="dk1"/>
          </a:effectRef>
          <a:fontRef idx="minor">
            <a:schemeClr val="dk1"/>
          </a:fontRef>
        </p:style>
        <p:txBody>
          <a:bodyPr>
            <a:normAutofit fontScale="70000" lnSpcReduction="20000"/>
          </a:bodyPr>
          <a:lstStyle/>
          <a:p>
            <a:pPr>
              <a:buClr>
                <a:schemeClr val="folHlink"/>
              </a:buClr>
              <a:buSzPct val="60000"/>
            </a:pPr>
            <a:r>
              <a:rPr lang="en-US" altLang="en-US" sz="3600" dirty="0" smtClean="0"/>
              <a:t>Speak calmly</a:t>
            </a:r>
          </a:p>
          <a:p>
            <a:pPr>
              <a:buClr>
                <a:schemeClr val="folHlink"/>
              </a:buClr>
              <a:buSzPct val="60000"/>
            </a:pPr>
            <a:r>
              <a:rPr lang="en-US" altLang="en-US" sz="3600" dirty="0" smtClean="0"/>
              <a:t>Speak privately</a:t>
            </a:r>
          </a:p>
          <a:p>
            <a:pPr>
              <a:buClr>
                <a:schemeClr val="folHlink"/>
              </a:buClr>
              <a:buSzPct val="60000"/>
            </a:pPr>
            <a:r>
              <a:rPr lang="en-US" altLang="en-US" sz="3600" dirty="0" smtClean="0"/>
              <a:t>Minimize body language</a:t>
            </a:r>
          </a:p>
          <a:p>
            <a:pPr>
              <a:buClr>
                <a:schemeClr val="folHlink"/>
              </a:buClr>
              <a:buSzPct val="60000"/>
            </a:pPr>
            <a:r>
              <a:rPr lang="en-US" altLang="en-US" sz="3600" dirty="0" smtClean="0"/>
              <a:t>Keep a reasonable distance; Move slowly and deliberately toward the problem situation</a:t>
            </a:r>
          </a:p>
          <a:p>
            <a:pPr>
              <a:buClr>
                <a:schemeClr val="folHlink"/>
              </a:buClr>
              <a:buSzPct val="60000"/>
            </a:pPr>
            <a:r>
              <a:rPr lang="en-US" altLang="en-US" sz="3600" dirty="0" smtClean="0"/>
              <a:t>Speak respectfully and privately</a:t>
            </a:r>
          </a:p>
          <a:p>
            <a:pPr>
              <a:buClr>
                <a:srgbClr val="800080"/>
              </a:buClr>
              <a:buSzPct val="60000"/>
            </a:pPr>
            <a:r>
              <a:rPr lang="en-US" altLang="en-US" sz="3600" dirty="0" smtClean="0"/>
              <a:t>Establish eye level position</a:t>
            </a:r>
          </a:p>
          <a:p>
            <a:pPr>
              <a:buClr>
                <a:srgbClr val="800080"/>
              </a:buClr>
              <a:buSzPct val="60000"/>
            </a:pPr>
            <a:r>
              <a:rPr lang="en-US" altLang="en-US" sz="3600" dirty="0" smtClean="0"/>
              <a:t>Be brief </a:t>
            </a:r>
          </a:p>
          <a:p>
            <a:pPr>
              <a:buClr>
                <a:srgbClr val="800080"/>
              </a:buClr>
              <a:buSzPct val="60000"/>
            </a:pPr>
            <a:r>
              <a:rPr lang="en-US" altLang="en-US" sz="3600" dirty="0" smtClean="0"/>
              <a:t>Stay with agenda</a:t>
            </a:r>
          </a:p>
          <a:p>
            <a:pPr>
              <a:buClr>
                <a:srgbClr val="800080"/>
              </a:buClr>
              <a:buSzPct val="60000"/>
            </a:pPr>
            <a:r>
              <a:rPr lang="en-US" altLang="en-US" sz="3600" dirty="0" smtClean="0"/>
              <a:t>Avoid power struggles</a:t>
            </a:r>
          </a:p>
          <a:p>
            <a:pPr>
              <a:buClr>
                <a:srgbClr val="800080"/>
              </a:buClr>
              <a:buSzPct val="60000"/>
            </a:pPr>
            <a:r>
              <a:rPr lang="en-US" altLang="en-US" sz="3600" dirty="0" smtClean="0"/>
              <a:t>Give student space</a:t>
            </a:r>
          </a:p>
        </p:txBody>
      </p:sp>
    </p:spTree>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228600" y="304800"/>
            <a:ext cx="7793037" cy="7310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a:solidFill>
                  <a:schemeClr val="tx2"/>
                </a:solidFill>
                <a:latin typeface="Arial" panose="020B0604020202020204" pitchFamily="34" charset="0"/>
              </a:rPr>
              <a:t>Phase </a:t>
            </a:r>
            <a:r>
              <a:rPr lang="en-US" altLang="en-US" sz="4400" b="1" u="none" dirty="0" smtClean="0">
                <a:solidFill>
                  <a:schemeClr val="tx2"/>
                </a:solidFill>
                <a:latin typeface="Arial" panose="020B0604020202020204" pitchFamily="34" charset="0"/>
              </a:rPr>
              <a:t>Six - </a:t>
            </a:r>
            <a:r>
              <a:rPr lang="en-US" altLang="en-US" sz="4400" b="1" u="none" dirty="0">
                <a:solidFill>
                  <a:schemeClr val="tx2"/>
                </a:solidFill>
                <a:latin typeface="Arial" panose="020B0604020202020204" pitchFamily="34" charset="0"/>
              </a:rPr>
              <a:t>De-escalation</a:t>
            </a:r>
          </a:p>
        </p:txBody>
      </p:sp>
      <p:sp>
        <p:nvSpPr>
          <p:cNvPr id="20483" name="Rectangle 5"/>
          <p:cNvSpPr>
            <a:spLocks noChangeArrowheads="1"/>
          </p:cNvSpPr>
          <p:nvPr/>
        </p:nvSpPr>
        <p:spPr bwMode="auto">
          <a:xfrm>
            <a:off x="254184" y="1035844"/>
            <a:ext cx="8889816"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3200" u="none" dirty="0">
                <a:latin typeface="+mn-lt"/>
              </a:rPr>
              <a:t>Overall behavior shows confusion </a:t>
            </a:r>
            <a:r>
              <a:rPr lang="en-US" altLang="en-US" sz="3200" u="none" dirty="0" smtClean="0">
                <a:latin typeface="+mn-lt"/>
              </a:rPr>
              <a:t>and lack </a:t>
            </a:r>
            <a:r>
              <a:rPr lang="en-US" altLang="en-US" sz="3200" u="none" dirty="0">
                <a:latin typeface="+mn-lt"/>
              </a:rPr>
              <a:t>of focus.</a:t>
            </a:r>
          </a:p>
          <a:p>
            <a:pPr algn="l" eaLnBrk="1" hangingPunct="1">
              <a:spcBef>
                <a:spcPct val="20000"/>
              </a:spcBef>
              <a:buClr>
                <a:schemeClr val="folHlink"/>
              </a:buClr>
              <a:buSzPct val="60000"/>
              <a:buFont typeface="Wingdings" pitchFamily="2" charset="2"/>
              <a:buChar char="n"/>
            </a:pPr>
            <a:r>
              <a:rPr lang="en-US" altLang="en-US" sz="3200" u="none" dirty="0">
                <a:latin typeface="+mn-lt"/>
              </a:rPr>
              <a:t>Confusion</a:t>
            </a:r>
          </a:p>
          <a:p>
            <a:pPr algn="l" eaLnBrk="1" hangingPunct="1">
              <a:spcBef>
                <a:spcPct val="20000"/>
              </a:spcBef>
              <a:buClr>
                <a:schemeClr val="folHlink"/>
              </a:buClr>
              <a:buSzPct val="60000"/>
              <a:buFont typeface="Wingdings" pitchFamily="2" charset="2"/>
              <a:buChar char="n"/>
            </a:pPr>
            <a:r>
              <a:rPr lang="en-US" altLang="en-US" sz="3200" u="none" dirty="0" smtClean="0">
                <a:latin typeface="+mn-lt"/>
              </a:rPr>
              <a:t>Withdrawal—sleep, head down</a:t>
            </a:r>
            <a:endParaRPr lang="en-US" altLang="en-US" sz="3200" u="none" dirty="0">
              <a:latin typeface="+mn-lt"/>
            </a:endParaRPr>
          </a:p>
          <a:p>
            <a:pPr algn="l" eaLnBrk="1" hangingPunct="1">
              <a:spcBef>
                <a:spcPct val="20000"/>
              </a:spcBef>
              <a:buClr>
                <a:schemeClr val="folHlink"/>
              </a:buClr>
              <a:buSzPct val="60000"/>
              <a:buFont typeface="Wingdings" pitchFamily="2" charset="2"/>
              <a:buChar char="n"/>
            </a:pPr>
            <a:r>
              <a:rPr lang="en-US" altLang="en-US" sz="3200" u="none" dirty="0">
                <a:latin typeface="+mn-lt"/>
              </a:rPr>
              <a:t>Denial</a:t>
            </a:r>
          </a:p>
          <a:p>
            <a:pPr algn="l" eaLnBrk="1" hangingPunct="1">
              <a:spcBef>
                <a:spcPct val="20000"/>
              </a:spcBef>
              <a:buClr>
                <a:schemeClr val="folHlink"/>
              </a:buClr>
              <a:buSzPct val="60000"/>
              <a:buFont typeface="Wingdings" pitchFamily="2" charset="2"/>
              <a:buChar char="n"/>
            </a:pPr>
            <a:r>
              <a:rPr lang="en-US" altLang="en-US" sz="3200" u="none" dirty="0">
                <a:latin typeface="+mn-lt"/>
              </a:rPr>
              <a:t>Blaming others</a:t>
            </a:r>
          </a:p>
          <a:p>
            <a:pPr algn="l" eaLnBrk="1" hangingPunct="1">
              <a:spcBef>
                <a:spcPct val="20000"/>
              </a:spcBef>
              <a:buClr>
                <a:schemeClr val="folHlink"/>
              </a:buClr>
              <a:buSzPct val="60000"/>
              <a:buFont typeface="Wingdings" pitchFamily="2" charset="2"/>
              <a:buChar char="n"/>
            </a:pPr>
            <a:r>
              <a:rPr lang="en-US" altLang="en-US" sz="3200" u="none" dirty="0">
                <a:latin typeface="+mn-lt"/>
              </a:rPr>
              <a:t>May respond to concrete </a:t>
            </a:r>
            <a:r>
              <a:rPr lang="en-US" altLang="en-US" sz="3200" u="none" dirty="0" smtClean="0">
                <a:latin typeface="+mn-lt"/>
              </a:rPr>
              <a:t>directions</a:t>
            </a:r>
          </a:p>
          <a:p>
            <a:pPr algn="l" eaLnBrk="1" hangingPunct="1">
              <a:spcBef>
                <a:spcPct val="20000"/>
              </a:spcBef>
              <a:buClr>
                <a:schemeClr val="folHlink"/>
              </a:buClr>
              <a:buSzPct val="60000"/>
              <a:buFont typeface="Wingdings" pitchFamily="2" charset="2"/>
              <a:buChar char="n"/>
            </a:pPr>
            <a:r>
              <a:rPr lang="en-US" altLang="en-US" sz="3200" u="none" dirty="0" smtClean="0">
                <a:latin typeface="+mn-lt"/>
              </a:rPr>
              <a:t>May apologize and try to make up</a:t>
            </a:r>
            <a:endParaRPr lang="en-US" altLang="en-US" sz="3200" u="none" dirty="0">
              <a:latin typeface="+mn-lt"/>
            </a:endParaRPr>
          </a:p>
        </p:txBody>
      </p:sp>
      <p:sp>
        <p:nvSpPr>
          <p:cNvPr id="4" name="TextBox 3"/>
          <p:cNvSpPr txBox="1"/>
          <p:nvPr/>
        </p:nvSpPr>
        <p:spPr>
          <a:xfrm>
            <a:off x="1537855" y="5257800"/>
            <a:ext cx="6781800" cy="8002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Others?</a:t>
            </a:r>
          </a:p>
          <a:p>
            <a:r>
              <a:rPr lang="en-US" dirty="0" smtClean="0"/>
              <a:t> </a:t>
            </a:r>
            <a:endParaRPr lang="en-US" dirty="0"/>
          </a:p>
        </p:txBody>
      </p:sp>
      <p:sp>
        <p:nvSpPr>
          <p:cNvPr id="5" name="Curved Down Arrow 4"/>
          <p:cNvSpPr/>
          <p:nvPr/>
        </p:nvSpPr>
        <p:spPr>
          <a:xfrm>
            <a:off x="5638800" y="2057400"/>
            <a:ext cx="3059176" cy="19050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 Box 1030"/>
          <p:cNvSpPr txBox="1">
            <a:spLocks noChangeArrowheads="1"/>
          </p:cNvSpPr>
          <p:nvPr/>
        </p:nvSpPr>
        <p:spPr bwMode="auto">
          <a:xfrm>
            <a:off x="7315200" y="2286000"/>
            <a:ext cx="1828800" cy="369332"/>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smtClean="0">
                <a:latin typeface="Arial" charset="0"/>
              </a:rPr>
              <a:t>De-escalation</a:t>
            </a:r>
            <a:endParaRPr lang="en-US" dirty="0">
              <a:latin typeface="Arial" charset="0"/>
            </a:endParaRPr>
          </a:p>
        </p:txBody>
      </p:sp>
    </p:spTree>
    <p:extLst>
      <p:ext uri="{BB962C8B-B14F-4D97-AF65-F5344CB8AC3E}">
        <p14:creationId xmlns:p14="http://schemas.microsoft.com/office/powerpoint/2010/main" val="31963110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428625" y="0"/>
            <a:ext cx="8105775" cy="1462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2400" b="1" u="none" dirty="0">
                <a:solidFill>
                  <a:schemeClr val="tx2"/>
                </a:solidFill>
                <a:latin typeface="Arial" panose="020B0604020202020204" pitchFamily="34" charset="0"/>
                <a:cs typeface="Arial" panose="020B0604020202020204" pitchFamily="34" charset="0"/>
              </a:rPr>
              <a:t>Strategies</a:t>
            </a:r>
            <a:br>
              <a:rPr lang="en-US" altLang="en-US" sz="2400" b="1" u="none" dirty="0">
                <a:solidFill>
                  <a:schemeClr val="tx2"/>
                </a:solidFill>
                <a:latin typeface="Arial" panose="020B0604020202020204" pitchFamily="34" charset="0"/>
                <a:cs typeface="Arial" panose="020B0604020202020204" pitchFamily="34" charset="0"/>
              </a:rPr>
            </a:br>
            <a:r>
              <a:rPr lang="en-US" altLang="en-US" sz="4400" b="1" u="none" dirty="0">
                <a:solidFill>
                  <a:schemeClr val="tx2"/>
                </a:solidFill>
                <a:latin typeface="Arial" panose="020B0604020202020204" pitchFamily="34" charset="0"/>
                <a:cs typeface="Arial" panose="020B0604020202020204" pitchFamily="34" charset="0"/>
              </a:rPr>
              <a:t>6. De-escalation</a:t>
            </a:r>
          </a:p>
        </p:txBody>
      </p:sp>
      <p:sp>
        <p:nvSpPr>
          <p:cNvPr id="39939" name="Rectangle 5"/>
          <p:cNvSpPr>
            <a:spLocks noChangeArrowheads="1"/>
          </p:cNvSpPr>
          <p:nvPr/>
        </p:nvSpPr>
        <p:spPr bwMode="auto">
          <a:xfrm>
            <a:off x="417512" y="1447800"/>
            <a:ext cx="8421688"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marL="0" indent="0" algn="l" eaLnBrk="1" hangingPunct="1">
              <a:spcBef>
                <a:spcPct val="20000"/>
              </a:spcBef>
              <a:buClr>
                <a:schemeClr val="folHlink"/>
              </a:buClr>
              <a:buSzPct val="60000"/>
            </a:pPr>
            <a:r>
              <a:rPr lang="en-US" altLang="en-US" sz="2800" u="none" dirty="0">
                <a:latin typeface="+mn-lt"/>
              </a:rPr>
              <a:t>Intervention is focused on monitoring for </a:t>
            </a:r>
            <a:r>
              <a:rPr lang="en-US" altLang="en-US" sz="2800" u="none" dirty="0" smtClean="0">
                <a:latin typeface="+mn-lt"/>
              </a:rPr>
              <a:t>re-escalation </a:t>
            </a:r>
            <a:r>
              <a:rPr lang="en-US" altLang="en-US" sz="2800" u="none" dirty="0">
                <a:latin typeface="+mn-lt"/>
              </a:rPr>
              <a:t>of </a:t>
            </a:r>
            <a:r>
              <a:rPr lang="en-US" altLang="en-US" sz="2800" u="none" dirty="0" smtClean="0">
                <a:latin typeface="+mn-lt"/>
              </a:rPr>
              <a:t>behavior</a:t>
            </a:r>
          </a:p>
          <a:p>
            <a:pPr marL="0" indent="0" algn="l" eaLnBrk="1" hangingPunct="1">
              <a:spcBef>
                <a:spcPct val="20000"/>
              </a:spcBef>
              <a:buClr>
                <a:schemeClr val="folHlink"/>
              </a:buClr>
              <a:buSzPct val="60000"/>
            </a:pPr>
            <a:endParaRPr lang="en-US" altLang="en-US" sz="800" u="none" dirty="0" smtClean="0">
              <a:latin typeface="+mn-lt"/>
            </a:endParaRPr>
          </a:p>
          <a:p>
            <a:pPr algn="l" eaLnBrk="1" hangingPunct="1">
              <a:spcBef>
                <a:spcPct val="20000"/>
              </a:spcBef>
              <a:buClr>
                <a:schemeClr val="folHlink"/>
              </a:buClr>
              <a:buSzPct val="60000"/>
              <a:buFont typeface="Wingdings" panose="05000000000000000000" pitchFamily="2" charset="2"/>
              <a:buChar char="ü"/>
            </a:pPr>
            <a:r>
              <a:rPr lang="en-US" altLang="en-US" sz="2800" u="none" dirty="0">
                <a:latin typeface="+mn-lt"/>
              </a:rPr>
              <a:t>Monitor for health/safety of all involved</a:t>
            </a:r>
          </a:p>
          <a:p>
            <a:pPr>
              <a:spcBef>
                <a:spcPct val="20000"/>
              </a:spcBef>
              <a:buClr>
                <a:schemeClr val="folHlink"/>
              </a:buClr>
              <a:buSzPct val="60000"/>
              <a:buFont typeface="Wingdings" panose="05000000000000000000" pitchFamily="2" charset="2"/>
              <a:buChar char="ü"/>
            </a:pPr>
            <a:r>
              <a:rPr lang="en-US" altLang="en-US" sz="2800" u="none" dirty="0">
                <a:latin typeface="+mn-lt"/>
              </a:rPr>
              <a:t>Avoid </a:t>
            </a:r>
            <a:r>
              <a:rPr lang="en-US" altLang="en-US" sz="2800" u="none" dirty="0" smtClean="0">
                <a:latin typeface="+mn-lt"/>
              </a:rPr>
              <a:t>blaming- </a:t>
            </a:r>
            <a:r>
              <a:rPr lang="en-US" sz="2800" u="none" dirty="0" smtClean="0">
                <a:latin typeface="+mn-lt"/>
              </a:rPr>
              <a:t>provide </a:t>
            </a:r>
            <a:r>
              <a:rPr lang="en-US" sz="2800" u="none" dirty="0">
                <a:latin typeface="+mn-lt"/>
              </a:rPr>
              <a:t>opportunity for non-judgmental </a:t>
            </a:r>
            <a:r>
              <a:rPr lang="en-US" sz="2800" u="none" dirty="0" smtClean="0">
                <a:latin typeface="+mn-lt"/>
              </a:rPr>
              <a:t>discussion</a:t>
            </a:r>
            <a:endParaRPr lang="en-US" altLang="en-US" sz="2800" u="none" dirty="0">
              <a:latin typeface="+mn-lt"/>
            </a:endParaRPr>
          </a:p>
          <a:p>
            <a:pPr>
              <a:spcBef>
                <a:spcPct val="20000"/>
              </a:spcBef>
              <a:buClr>
                <a:schemeClr val="folHlink"/>
              </a:buClr>
              <a:buSzPct val="60000"/>
              <a:buFont typeface="Wingdings" panose="05000000000000000000" pitchFamily="2" charset="2"/>
              <a:buChar char="ü"/>
            </a:pPr>
            <a:r>
              <a:rPr lang="en-US" altLang="en-US" sz="2800" u="none" dirty="0" smtClean="0">
                <a:latin typeface="+mn-lt"/>
              </a:rPr>
              <a:t>Allow cool-down </a:t>
            </a:r>
            <a:r>
              <a:rPr lang="en-US" altLang="en-US" sz="2800" u="none" dirty="0">
                <a:latin typeface="+mn-lt"/>
              </a:rPr>
              <a:t>time and space</a:t>
            </a:r>
          </a:p>
          <a:p>
            <a:pPr>
              <a:spcBef>
                <a:spcPct val="20000"/>
              </a:spcBef>
              <a:buClr>
                <a:schemeClr val="folHlink"/>
              </a:buClr>
              <a:buSzPct val="60000"/>
              <a:buFont typeface="Wingdings" panose="05000000000000000000" pitchFamily="2" charset="2"/>
              <a:buChar char="ü"/>
            </a:pPr>
            <a:r>
              <a:rPr lang="en-US" altLang="en-US" sz="2800" u="none" dirty="0">
                <a:latin typeface="+mn-lt"/>
              </a:rPr>
              <a:t>Engage in independent </a:t>
            </a:r>
            <a:r>
              <a:rPr lang="en-US" altLang="en-US" sz="2800" u="none" dirty="0" smtClean="0">
                <a:latin typeface="+mn-lt"/>
              </a:rPr>
              <a:t>work- p</a:t>
            </a:r>
            <a:r>
              <a:rPr lang="en-US" sz="2800" u="none" dirty="0" smtClean="0">
                <a:latin typeface="+mn-lt"/>
              </a:rPr>
              <a:t>rovide </a:t>
            </a:r>
            <a:r>
              <a:rPr lang="en-US" sz="2800" u="none" dirty="0">
                <a:latin typeface="+mn-lt"/>
              </a:rPr>
              <a:t>easy/concrete tasks</a:t>
            </a:r>
          </a:p>
          <a:p>
            <a:pPr marL="0" indent="0">
              <a:spcBef>
                <a:spcPct val="20000"/>
              </a:spcBef>
              <a:buClr>
                <a:schemeClr val="folHlink"/>
              </a:buClr>
              <a:buSzPct val="60000"/>
            </a:pPr>
            <a:endParaRPr lang="en-US" altLang="en-US" sz="2400" u="none" dirty="0" smtClean="0">
              <a:latin typeface="Arial" panose="020B0604020202020204" pitchFamily="34" charset="0"/>
            </a:endParaRPr>
          </a:p>
          <a:p>
            <a:pPr marL="0" indent="0" algn="l" eaLnBrk="1" hangingPunct="1">
              <a:spcBef>
                <a:spcPct val="20000"/>
              </a:spcBef>
              <a:buClr>
                <a:schemeClr val="folHlink"/>
              </a:buClr>
              <a:buSzPct val="60000"/>
            </a:pPr>
            <a:endParaRPr lang="en-US" altLang="en-US" sz="3200" u="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8275979"/>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a:xfrm>
            <a:off x="457200" y="152400"/>
            <a:ext cx="8229600" cy="1371600"/>
          </a:xfrm>
        </p:spPr>
        <p:style>
          <a:lnRef idx="2">
            <a:schemeClr val="accent3"/>
          </a:lnRef>
          <a:fillRef idx="1">
            <a:schemeClr val="lt1"/>
          </a:fillRef>
          <a:effectRef idx="0">
            <a:schemeClr val="accent3"/>
          </a:effectRef>
          <a:fontRef idx="minor">
            <a:schemeClr val="dk1"/>
          </a:fontRef>
        </p:style>
        <p:txBody>
          <a:bodyPr>
            <a:normAutofit/>
          </a:bodyPr>
          <a:lstStyle/>
          <a:p>
            <a:pPr>
              <a:defRPr/>
            </a:pPr>
            <a:r>
              <a:rPr lang="en-US" sz="4000" dirty="0" smtClean="0">
                <a:cs typeface="Arial" panose="020B0604020202020204" pitchFamily="34" charset="0"/>
              </a:rPr>
              <a:t>Debrief and Problem Solve</a:t>
            </a:r>
            <a:r>
              <a:rPr lang="en-US" sz="3100" i="1" dirty="0" smtClean="0">
                <a:cs typeface="Arial" panose="020B0604020202020204" pitchFamily="34" charset="0"/>
              </a:rPr>
              <a:t/>
            </a:r>
            <a:br>
              <a:rPr lang="en-US" sz="3100" i="1" dirty="0" smtClean="0">
                <a:cs typeface="Arial" panose="020B0604020202020204" pitchFamily="34" charset="0"/>
              </a:rPr>
            </a:br>
            <a:r>
              <a:rPr lang="en-US" sz="3100" i="1" dirty="0" smtClean="0">
                <a:cs typeface="Arial" panose="020B0604020202020204" pitchFamily="34" charset="0"/>
              </a:rPr>
              <a:t>After student is calm</a:t>
            </a:r>
            <a:endParaRPr lang="en-US" sz="4000" i="1" dirty="0" smtClean="0"/>
          </a:p>
        </p:txBody>
      </p:sp>
      <p:sp>
        <p:nvSpPr>
          <p:cNvPr id="566275" name="Rectangle 3"/>
          <p:cNvSpPr>
            <a:spLocks noGrp="1" noChangeArrowheads="1"/>
          </p:cNvSpPr>
          <p:nvPr>
            <p:ph type="body" idx="1"/>
          </p:nvPr>
        </p:nvSpPr>
        <p:spPr>
          <a:xfrm>
            <a:off x="258" y="1684488"/>
            <a:ext cx="9067542" cy="5135563"/>
          </a:xfrm>
        </p:spPr>
        <p:txBody>
          <a:bodyPr/>
          <a:lstStyle/>
          <a:p>
            <a:pPr marL="609600" indent="-609600" algn="ctr" eaLnBrk="1" hangingPunct="1">
              <a:buFont typeface="Wingdings" pitchFamily="2" charset="2"/>
              <a:buNone/>
              <a:defRPr/>
            </a:pPr>
            <a:r>
              <a:rPr lang="en-US" sz="2800" b="1" dirty="0" smtClean="0">
                <a:cs typeface="Arial" panose="020B0604020202020204" pitchFamily="34" charset="0"/>
              </a:rPr>
              <a:t>Conduct this activity following consequences - </a:t>
            </a:r>
            <a:r>
              <a:rPr lang="en-US" sz="2800" b="1" i="1" dirty="0" smtClean="0">
                <a:cs typeface="Arial" panose="020B0604020202020204" pitchFamily="34" charset="0"/>
              </a:rPr>
              <a:t>separate from consequences</a:t>
            </a:r>
          </a:p>
          <a:p>
            <a:pPr marL="609600" indent="-609600" eaLnBrk="1" hangingPunct="1">
              <a:buFont typeface="Wingdings" pitchFamily="2" charset="2"/>
              <a:buNone/>
              <a:defRPr/>
            </a:pPr>
            <a:endParaRPr lang="en-US" sz="1000" b="1" i="1" dirty="0" smtClean="0">
              <a:cs typeface="Arial" panose="020B0604020202020204" pitchFamily="34" charset="0"/>
            </a:endParaRPr>
          </a:p>
          <a:p>
            <a:pPr marL="609600" indent="-609600" eaLnBrk="1" hangingPunct="1">
              <a:buFont typeface="Wingdings" pitchFamily="2" charset="2"/>
              <a:buNone/>
              <a:defRPr/>
            </a:pPr>
            <a:r>
              <a:rPr lang="en-US" sz="2800" dirty="0" smtClean="0">
                <a:cs typeface="Arial" panose="020B0604020202020204" pitchFamily="34" charset="0"/>
              </a:rPr>
              <a:t>Use a problem solving format:</a:t>
            </a:r>
          </a:p>
          <a:p>
            <a:pPr marL="609600" indent="-609600" eaLnBrk="1" hangingPunct="1">
              <a:buFontTx/>
              <a:buAutoNum type="arabicPeriod"/>
              <a:defRPr/>
            </a:pPr>
            <a:r>
              <a:rPr lang="en-US" sz="2800" dirty="0" smtClean="0">
                <a:cs typeface="Arial" panose="020B0604020202020204" pitchFamily="34" charset="0"/>
              </a:rPr>
              <a:t>What did you do? (name the behavior)</a:t>
            </a:r>
          </a:p>
          <a:p>
            <a:pPr marL="609600" indent="-609600" eaLnBrk="1" hangingPunct="1">
              <a:buFontTx/>
              <a:buAutoNum type="arabicPeriod"/>
              <a:defRPr/>
            </a:pPr>
            <a:r>
              <a:rPr lang="en-US" sz="2800" dirty="0" smtClean="0">
                <a:cs typeface="Arial" panose="020B0604020202020204" pitchFamily="34" charset="0"/>
              </a:rPr>
              <a:t>Why did you do it? (capture student’s need)</a:t>
            </a:r>
          </a:p>
          <a:p>
            <a:pPr marL="609600" indent="-609600" eaLnBrk="1" hangingPunct="1">
              <a:buFontTx/>
              <a:buAutoNum type="arabicPeriod"/>
              <a:defRPr/>
            </a:pPr>
            <a:r>
              <a:rPr lang="en-US" sz="2800" dirty="0" smtClean="0">
                <a:cs typeface="Arial" panose="020B0604020202020204" pitchFamily="34" charset="0"/>
              </a:rPr>
              <a:t>What else could you have done that would</a:t>
            </a:r>
          </a:p>
          <a:p>
            <a:pPr marL="857250" lvl="1" indent="-457200">
              <a:buFont typeface="+mj-lt"/>
              <a:buAutoNum type="alphaLcPeriod"/>
              <a:defRPr/>
            </a:pPr>
            <a:r>
              <a:rPr lang="en-US" sz="2400" dirty="0" smtClean="0">
                <a:cs typeface="Arial" panose="020B0604020202020204" pitchFamily="34" charset="0"/>
              </a:rPr>
              <a:t>Meet your need </a:t>
            </a:r>
          </a:p>
          <a:p>
            <a:pPr marL="400050" lvl="1" indent="0">
              <a:buNone/>
              <a:defRPr/>
            </a:pPr>
            <a:r>
              <a:rPr lang="en-US" sz="2400" dirty="0">
                <a:cs typeface="Arial" panose="020B0604020202020204" pitchFamily="34" charset="0"/>
              </a:rPr>
              <a:t> </a:t>
            </a:r>
            <a:r>
              <a:rPr lang="en-US" sz="2400" dirty="0" smtClean="0">
                <a:cs typeface="Arial" panose="020B0604020202020204" pitchFamily="34" charset="0"/>
              </a:rPr>
              <a:t>        and</a:t>
            </a:r>
          </a:p>
          <a:p>
            <a:pPr marL="857250" lvl="1" indent="-457200">
              <a:buFont typeface="+mj-lt"/>
              <a:buAutoNum type="alphaLcPeriod" startAt="2"/>
              <a:defRPr/>
            </a:pPr>
            <a:r>
              <a:rPr lang="en-US" sz="2400" dirty="0" smtClean="0">
                <a:cs typeface="Arial" panose="020B0604020202020204" pitchFamily="34" charset="0"/>
              </a:rPr>
              <a:t>Be acceptable?</a:t>
            </a:r>
          </a:p>
        </p:txBody>
      </p:sp>
      <p:sp>
        <p:nvSpPr>
          <p:cNvPr id="2" name="Left Arrow Callout 1"/>
          <p:cNvSpPr/>
          <p:nvPr/>
        </p:nvSpPr>
        <p:spPr>
          <a:xfrm rot="1307297">
            <a:off x="6012015" y="4876508"/>
            <a:ext cx="2286000" cy="12192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Replacement Behavior</a:t>
            </a:r>
            <a:endParaRPr lang="en-US" dirty="0"/>
          </a:p>
        </p:txBody>
      </p:sp>
    </p:spTree>
    <p:extLst>
      <p:ext uri="{BB962C8B-B14F-4D97-AF65-F5344CB8AC3E}">
        <p14:creationId xmlns:p14="http://schemas.microsoft.com/office/powerpoint/2010/main" val="195959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657225" y="436418"/>
            <a:ext cx="7793037" cy="803131"/>
          </a:xfrm>
          <a:prstGeom prst="rect">
            <a:avLst/>
          </a:prstGeom>
          <a:ln/>
          <a:extLst/>
        </p:spPr>
        <p:style>
          <a:lnRef idx="2">
            <a:schemeClr val="accent3"/>
          </a:lnRef>
          <a:fillRef idx="1">
            <a:schemeClr val="lt1"/>
          </a:fillRef>
          <a:effectRef idx="0">
            <a:schemeClr val="accent3"/>
          </a:effectRef>
          <a:fontRef idx="minor">
            <a:schemeClr val="dk1"/>
          </a:fontRef>
        </p:style>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ctr" eaLnBrk="1" hangingPunct="1"/>
            <a:r>
              <a:rPr lang="en-US" altLang="en-US" sz="4400" b="1" u="none" dirty="0">
                <a:latin typeface="Arial" panose="020B0604020202020204" pitchFamily="34" charset="0"/>
                <a:cs typeface="Arial" panose="020B0604020202020204" pitchFamily="34" charset="0"/>
              </a:rPr>
              <a:t>Debriefing Session</a:t>
            </a:r>
          </a:p>
        </p:txBody>
      </p:sp>
      <p:sp>
        <p:nvSpPr>
          <p:cNvPr id="43011" name="Rectangle 5"/>
          <p:cNvSpPr>
            <a:spLocks noChangeArrowheads="1"/>
          </p:cNvSpPr>
          <p:nvPr/>
        </p:nvSpPr>
        <p:spPr bwMode="auto">
          <a:xfrm>
            <a:off x="152400" y="1371600"/>
            <a:ext cx="8802688" cy="518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marL="457200" indent="-457200" algn="l" eaLnBrk="1" hangingPunct="1">
              <a:spcBef>
                <a:spcPct val="20000"/>
              </a:spcBef>
              <a:buClr>
                <a:schemeClr val="folHlink"/>
              </a:buClr>
              <a:buSzPct val="60000"/>
              <a:buFont typeface="Arial" panose="020B0604020202020204" pitchFamily="34" charset="0"/>
              <a:buChar char="•"/>
            </a:pPr>
            <a:r>
              <a:rPr lang="en-US" altLang="en-US" sz="3200" u="none" dirty="0">
                <a:latin typeface="+mn-lt"/>
              </a:rPr>
              <a:t>Facilitates transition back to </a:t>
            </a:r>
            <a:r>
              <a:rPr lang="en-US" altLang="en-US" sz="3200" u="none" dirty="0" smtClean="0">
                <a:latin typeface="+mn-lt"/>
              </a:rPr>
              <a:t>task/activity… </a:t>
            </a:r>
            <a:r>
              <a:rPr lang="en-US" altLang="en-US" sz="3200" u="none" dirty="0">
                <a:latin typeface="+mn-lt"/>
              </a:rPr>
              <a:t>not further negative consequence.</a:t>
            </a:r>
          </a:p>
          <a:p>
            <a:pPr marL="457200" indent="-457200" algn="l" eaLnBrk="1" hangingPunct="1">
              <a:spcBef>
                <a:spcPct val="20000"/>
              </a:spcBef>
              <a:buClr>
                <a:schemeClr val="folHlink"/>
              </a:buClr>
              <a:buSzPct val="60000"/>
              <a:buFont typeface="Arial" panose="020B0604020202020204" pitchFamily="34" charset="0"/>
              <a:buChar char="•"/>
            </a:pPr>
            <a:r>
              <a:rPr lang="en-US" altLang="en-US" sz="3200" u="none" dirty="0">
                <a:latin typeface="+mn-lt"/>
              </a:rPr>
              <a:t>Goal is to increase appropriate behavior</a:t>
            </a:r>
          </a:p>
          <a:p>
            <a:pPr marL="457200" indent="-457200" algn="l" eaLnBrk="1" hangingPunct="1">
              <a:spcBef>
                <a:spcPct val="20000"/>
              </a:spcBef>
              <a:buClr>
                <a:schemeClr val="folHlink"/>
              </a:buClr>
              <a:buSzPct val="60000"/>
              <a:buFont typeface="Arial" panose="020B0604020202020204" pitchFamily="34" charset="0"/>
              <a:buChar char="•"/>
            </a:pPr>
            <a:r>
              <a:rPr lang="en-US" altLang="en-US" sz="3200" u="none" dirty="0">
                <a:latin typeface="+mn-lt"/>
              </a:rPr>
              <a:t>Focus on problem solving</a:t>
            </a:r>
          </a:p>
          <a:p>
            <a:pPr marL="457200" indent="-457200" algn="l" eaLnBrk="1" hangingPunct="1">
              <a:spcBef>
                <a:spcPct val="20000"/>
              </a:spcBef>
              <a:buClr>
                <a:schemeClr val="folHlink"/>
              </a:buClr>
              <a:buSzPct val="60000"/>
              <a:buFont typeface="Arial" panose="020B0604020202020204" pitchFamily="34" charset="0"/>
              <a:buChar char="•"/>
            </a:pPr>
            <a:r>
              <a:rPr lang="en-US" altLang="en-US" sz="3200" u="none" dirty="0">
                <a:latin typeface="+mn-lt"/>
              </a:rPr>
              <a:t>Pinpoint events that contributed to the incident</a:t>
            </a:r>
          </a:p>
          <a:p>
            <a:pPr marL="457200" indent="-457200" algn="l" eaLnBrk="1" hangingPunct="1">
              <a:spcBef>
                <a:spcPct val="20000"/>
              </a:spcBef>
              <a:buClr>
                <a:schemeClr val="folHlink"/>
              </a:buClr>
              <a:buSzPct val="60000"/>
              <a:buFont typeface="Arial" panose="020B0604020202020204" pitchFamily="34" charset="0"/>
              <a:buChar char="•"/>
            </a:pPr>
            <a:r>
              <a:rPr lang="en-US" altLang="en-US" sz="3200" u="none" dirty="0">
                <a:latin typeface="+mn-lt"/>
              </a:rPr>
              <a:t>Teach replacement behaviors</a:t>
            </a:r>
          </a:p>
          <a:p>
            <a:pPr marL="457200" indent="-457200" algn="l" eaLnBrk="1" hangingPunct="1">
              <a:spcBef>
                <a:spcPct val="20000"/>
              </a:spcBef>
              <a:buClr>
                <a:schemeClr val="folHlink"/>
              </a:buClr>
              <a:buSzPct val="60000"/>
              <a:buFont typeface="Arial" panose="020B0604020202020204" pitchFamily="34" charset="0"/>
              <a:buChar char="•"/>
            </a:pPr>
            <a:r>
              <a:rPr lang="en-US" altLang="en-US" sz="3200" u="none" dirty="0">
                <a:latin typeface="+mn-lt"/>
              </a:rPr>
              <a:t>Debriefing activities and forms</a:t>
            </a:r>
          </a:p>
          <a:p>
            <a:pPr algn="l" eaLnBrk="1" hangingPunct="1">
              <a:spcBef>
                <a:spcPct val="20000"/>
              </a:spcBef>
              <a:buClr>
                <a:schemeClr val="folHlink"/>
              </a:buClr>
              <a:buSzPct val="60000"/>
              <a:buFont typeface="Wingdings" pitchFamily="2" charset="2"/>
              <a:buChar char="n"/>
            </a:pPr>
            <a:endParaRPr lang="en-US" altLang="en-US" sz="3200" u="none" dirty="0"/>
          </a:p>
        </p:txBody>
      </p:sp>
    </p:spTree>
    <p:extLst>
      <p:ext uri="{BB962C8B-B14F-4D97-AF65-F5344CB8AC3E}">
        <p14:creationId xmlns:p14="http://schemas.microsoft.com/office/powerpoint/2010/main" val="7921040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xmlns:mv="urn:schemas-microsoft-com:mac:vml">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304799" y="152400"/>
            <a:ext cx="7793037"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4400" b="1" u="none" dirty="0">
                <a:solidFill>
                  <a:schemeClr val="tx2"/>
                </a:solidFill>
                <a:latin typeface="Arial" panose="020B0604020202020204" pitchFamily="34" charset="0"/>
              </a:rPr>
              <a:t>Phase </a:t>
            </a:r>
            <a:r>
              <a:rPr lang="en-US" altLang="en-US" sz="4400" b="1" u="none" dirty="0" smtClean="0">
                <a:solidFill>
                  <a:schemeClr val="tx2"/>
                </a:solidFill>
                <a:latin typeface="Arial" panose="020B0604020202020204" pitchFamily="34" charset="0"/>
              </a:rPr>
              <a:t>Seven - </a:t>
            </a:r>
            <a:r>
              <a:rPr lang="en-US" altLang="en-US" sz="4400" b="1" u="none" dirty="0">
                <a:solidFill>
                  <a:schemeClr val="tx2"/>
                </a:solidFill>
                <a:latin typeface="Arial" panose="020B0604020202020204" pitchFamily="34" charset="0"/>
              </a:rPr>
              <a:t>Recovery</a:t>
            </a:r>
          </a:p>
        </p:txBody>
      </p:sp>
      <p:sp>
        <p:nvSpPr>
          <p:cNvPr id="21507" name="Rectangle 5"/>
          <p:cNvSpPr>
            <a:spLocks noChangeArrowheads="1"/>
          </p:cNvSpPr>
          <p:nvPr/>
        </p:nvSpPr>
        <p:spPr bwMode="auto">
          <a:xfrm>
            <a:off x="152400" y="1066800"/>
            <a:ext cx="89916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3200" u="none" dirty="0">
                <a:latin typeface="Arial" panose="020B0604020202020204" pitchFamily="34" charset="0"/>
                <a:cs typeface="Arial" panose="020B0604020202020204" pitchFamily="34" charset="0"/>
              </a:rPr>
              <a:t>Overall behavior shows an eagerness for</a:t>
            </a:r>
          </a:p>
          <a:p>
            <a:pPr algn="l" eaLnBrk="1" hangingPunct="1">
              <a:spcBef>
                <a:spcPct val="20000"/>
              </a:spcBef>
              <a:buClr>
                <a:schemeClr val="folHlink"/>
              </a:buClr>
              <a:buSzPct val="60000"/>
              <a:buFont typeface="Wingdings" pitchFamily="2" charset="2"/>
              <a:buNone/>
            </a:pPr>
            <a:r>
              <a:rPr lang="en-US" altLang="en-US" sz="3200" u="none" dirty="0">
                <a:latin typeface="Arial" panose="020B0604020202020204" pitchFamily="34" charset="0"/>
                <a:cs typeface="Arial" panose="020B0604020202020204" pitchFamily="34" charset="0"/>
              </a:rPr>
              <a:t>busy work and a reluctance to interact.</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Eagerness for independent work</a:t>
            </a:r>
          </a:p>
          <a:p>
            <a:pPr algn="l" eaLnBrk="1" hangingPunct="1">
              <a:spcBef>
                <a:spcPct val="20000"/>
              </a:spcBef>
              <a:buClr>
                <a:schemeClr val="folHlink"/>
              </a:buClr>
              <a:buSzPct val="60000"/>
              <a:buFont typeface="Wingdings" pitchFamily="2" charset="2"/>
              <a:buChar char="n"/>
            </a:pPr>
            <a:r>
              <a:rPr lang="en-US" altLang="en-US" sz="3200" u="none" dirty="0">
                <a:latin typeface="Arial" panose="020B0604020202020204" pitchFamily="34" charset="0"/>
                <a:cs typeface="Arial" panose="020B0604020202020204" pitchFamily="34" charset="0"/>
              </a:rPr>
              <a:t>Subdued behavior</a:t>
            </a:r>
            <a:endParaRPr lang="en-US" altLang="en-US" sz="3200" u="none" dirty="0" smtClean="0">
              <a:latin typeface="Arial" panose="020B0604020202020204" pitchFamily="34" charset="0"/>
              <a:cs typeface="Arial" panose="020B0604020202020204" pitchFamily="34" charset="0"/>
            </a:endParaRPr>
          </a:p>
          <a:p>
            <a:pPr algn="l" eaLnBrk="1" hangingPunct="1">
              <a:spcBef>
                <a:spcPct val="20000"/>
              </a:spcBef>
              <a:buClr>
                <a:schemeClr val="folHlink"/>
              </a:buClr>
              <a:buSzPct val="60000"/>
              <a:buFont typeface="Wingdings" pitchFamily="2" charset="2"/>
              <a:buChar char="n"/>
            </a:pPr>
            <a:r>
              <a:rPr lang="en-US" altLang="en-US" sz="3200" u="none" dirty="0" smtClean="0">
                <a:latin typeface="Arial" panose="020B0604020202020204" pitchFamily="34" charset="0"/>
                <a:cs typeface="Arial" panose="020B0604020202020204" pitchFamily="34" charset="0"/>
              </a:rPr>
              <a:t>Sleep</a:t>
            </a:r>
            <a:endParaRPr lang="en-US" altLang="en-US" sz="3200" u="none" dirty="0">
              <a:latin typeface="Arial" panose="020B0604020202020204" pitchFamily="34" charset="0"/>
              <a:cs typeface="Arial" panose="020B0604020202020204" pitchFamily="34" charset="0"/>
            </a:endParaRPr>
          </a:p>
        </p:txBody>
      </p:sp>
      <p:sp>
        <p:nvSpPr>
          <p:cNvPr id="4" name="TextBox 3"/>
          <p:cNvSpPr txBox="1"/>
          <p:nvPr/>
        </p:nvSpPr>
        <p:spPr>
          <a:xfrm>
            <a:off x="1530927" y="4953000"/>
            <a:ext cx="6781800" cy="80021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800" dirty="0" smtClean="0"/>
              <a:t>Others?</a:t>
            </a:r>
          </a:p>
          <a:p>
            <a:r>
              <a:rPr lang="en-US" dirty="0" smtClean="0"/>
              <a:t> </a:t>
            </a:r>
            <a:endParaRPr lang="en-US" dirty="0"/>
          </a:p>
        </p:txBody>
      </p:sp>
      <p:sp>
        <p:nvSpPr>
          <p:cNvPr id="5" name="Curved Down Arrow 4"/>
          <p:cNvSpPr/>
          <p:nvPr/>
        </p:nvSpPr>
        <p:spPr>
          <a:xfrm>
            <a:off x="5486400" y="2667000"/>
            <a:ext cx="3059176" cy="19050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 Box 1030"/>
          <p:cNvSpPr txBox="1">
            <a:spLocks noChangeArrowheads="1"/>
          </p:cNvSpPr>
          <p:nvPr/>
        </p:nvSpPr>
        <p:spPr bwMode="auto">
          <a:xfrm>
            <a:off x="7543800" y="3657600"/>
            <a:ext cx="1219200" cy="369332"/>
          </a:xfrm>
          <a:prstGeom prst="rect">
            <a:avLst/>
          </a:prstGeom>
          <a:ln/>
          <a:extLst/>
        </p:spPr>
        <p:style>
          <a:lnRef idx="1">
            <a:schemeClr val="dk1"/>
          </a:lnRef>
          <a:fillRef idx="2">
            <a:schemeClr val="dk1"/>
          </a:fillRef>
          <a:effectRef idx="1">
            <a:schemeClr val="dk1"/>
          </a:effectRef>
          <a:fontRef idx="minor">
            <a:schemeClr val="dk1"/>
          </a:fontRef>
        </p:style>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latin typeface="Arial" charset="0"/>
              </a:rPr>
              <a:t>R</a:t>
            </a:r>
            <a:r>
              <a:rPr lang="en-US" dirty="0" smtClean="0">
                <a:latin typeface="Arial" charset="0"/>
              </a:rPr>
              <a:t>ecovery</a:t>
            </a:r>
            <a:endParaRPr lang="en-US" dirty="0">
              <a:latin typeface="Arial" charset="0"/>
            </a:endParaRPr>
          </a:p>
        </p:txBody>
      </p:sp>
    </p:spTree>
    <p:extLst>
      <p:ext uri="{BB962C8B-B14F-4D97-AF65-F5344CB8AC3E}">
        <p14:creationId xmlns:p14="http://schemas.microsoft.com/office/powerpoint/2010/main" val="30113126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228600" y="0"/>
            <a:ext cx="8639175" cy="1462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eaLnBrk="1" hangingPunct="1"/>
            <a:r>
              <a:rPr lang="en-US" altLang="en-US" sz="2400" b="1" u="none" dirty="0">
                <a:solidFill>
                  <a:schemeClr val="tx2"/>
                </a:solidFill>
                <a:latin typeface="Arial" panose="020B0604020202020204" pitchFamily="34" charset="0"/>
              </a:rPr>
              <a:t>Strategies</a:t>
            </a:r>
            <a:br>
              <a:rPr lang="en-US" altLang="en-US" sz="2400" b="1" u="none" dirty="0">
                <a:solidFill>
                  <a:schemeClr val="tx2"/>
                </a:solidFill>
                <a:latin typeface="Arial" panose="020B0604020202020204" pitchFamily="34" charset="0"/>
              </a:rPr>
            </a:br>
            <a:r>
              <a:rPr lang="en-US" altLang="en-US" sz="4400" b="1" u="none" dirty="0">
                <a:solidFill>
                  <a:schemeClr val="tx2"/>
                </a:solidFill>
                <a:latin typeface="Arial" panose="020B0604020202020204" pitchFamily="34" charset="0"/>
              </a:rPr>
              <a:t>7. Recovery</a:t>
            </a:r>
          </a:p>
        </p:txBody>
      </p:sp>
      <p:sp>
        <p:nvSpPr>
          <p:cNvPr id="40963" name="Rectangle 5"/>
          <p:cNvSpPr>
            <a:spLocks noChangeArrowheads="1"/>
          </p:cNvSpPr>
          <p:nvPr/>
        </p:nvSpPr>
        <p:spPr bwMode="auto">
          <a:xfrm>
            <a:off x="0" y="1447800"/>
            <a:ext cx="91440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None/>
            </a:pPr>
            <a:r>
              <a:rPr lang="en-US" altLang="en-US" sz="3000" u="none" dirty="0">
                <a:latin typeface="Arial" panose="020B0604020202020204" pitchFamily="34" charset="0"/>
              </a:rPr>
              <a:t>Intervention focuses on returning to </a:t>
            </a:r>
            <a:r>
              <a:rPr lang="en-US" altLang="en-US" sz="3000" u="none" dirty="0" smtClean="0">
                <a:latin typeface="Arial" panose="020B0604020202020204" pitchFamily="34" charset="0"/>
              </a:rPr>
              <a:t>normal activities.</a:t>
            </a:r>
          </a:p>
          <a:p>
            <a:pPr algn="l" eaLnBrk="1" hangingPunct="1">
              <a:spcBef>
                <a:spcPct val="20000"/>
              </a:spcBef>
              <a:buClr>
                <a:schemeClr val="folHlink"/>
              </a:buClr>
              <a:buSzPct val="60000"/>
              <a:buFont typeface="Wingdings" pitchFamily="2" charset="2"/>
              <a:buNone/>
            </a:pPr>
            <a:endParaRPr lang="en-US" altLang="en-US" sz="800" u="none" dirty="0" smtClean="0">
              <a:latin typeface="Arial" panose="020B0604020202020204" pitchFamily="34" charset="0"/>
            </a:endParaRPr>
          </a:p>
          <a:p>
            <a:pPr algn="l" eaLnBrk="1" hangingPunct="1">
              <a:spcBef>
                <a:spcPct val="20000"/>
              </a:spcBef>
              <a:buClr>
                <a:schemeClr val="folHlink"/>
              </a:buClr>
              <a:buSzPct val="60000"/>
              <a:buFont typeface="Wingdings" pitchFamily="2" charset="2"/>
              <a:buChar char="n"/>
            </a:pPr>
            <a:r>
              <a:rPr lang="en-US" altLang="en-US" sz="3000" u="none" dirty="0">
                <a:latin typeface="Arial" panose="020B0604020202020204" pitchFamily="34" charset="0"/>
              </a:rPr>
              <a:t>Follow through with </a:t>
            </a:r>
            <a:r>
              <a:rPr lang="en-US" altLang="en-US" sz="3000" u="none" dirty="0" smtClean="0">
                <a:latin typeface="Arial" panose="020B0604020202020204" pitchFamily="34" charset="0"/>
              </a:rPr>
              <a:t>consequences-but do not disrupt flow of instruction.</a:t>
            </a:r>
          </a:p>
          <a:p>
            <a:pPr algn="l" eaLnBrk="1" hangingPunct="1">
              <a:spcBef>
                <a:spcPct val="20000"/>
              </a:spcBef>
              <a:buClr>
                <a:schemeClr val="folHlink"/>
              </a:buClr>
              <a:buSzPct val="60000"/>
              <a:buFont typeface="Wingdings" pitchFamily="2" charset="2"/>
              <a:buChar char="n"/>
            </a:pPr>
            <a:r>
              <a:rPr lang="en-US" altLang="en-US" sz="3000" u="none" dirty="0">
                <a:latin typeface="Arial" panose="020B0604020202020204" pitchFamily="34" charset="0"/>
              </a:rPr>
              <a:t>Positively reinforce any displays of appropriate behavior</a:t>
            </a:r>
          </a:p>
          <a:p>
            <a:pPr algn="l" eaLnBrk="1" hangingPunct="1">
              <a:spcBef>
                <a:spcPct val="20000"/>
              </a:spcBef>
              <a:buClr>
                <a:schemeClr val="folHlink"/>
              </a:buClr>
              <a:buSzPct val="60000"/>
              <a:buFont typeface="Wingdings" pitchFamily="2" charset="2"/>
              <a:buChar char="n"/>
            </a:pPr>
            <a:r>
              <a:rPr lang="en-US" altLang="en-US" sz="3000" u="none" dirty="0">
                <a:latin typeface="Arial" panose="020B0604020202020204" pitchFamily="34" charset="0"/>
              </a:rPr>
              <a:t>Debrief/rehearse problem solving </a:t>
            </a:r>
            <a:r>
              <a:rPr lang="en-US" altLang="en-US" sz="3000" u="none" dirty="0" smtClean="0">
                <a:latin typeface="Arial" panose="020B0604020202020204" pitchFamily="34" charset="0"/>
              </a:rPr>
              <a:t>routine</a:t>
            </a:r>
          </a:p>
          <a:p>
            <a:pPr>
              <a:spcBef>
                <a:spcPct val="20000"/>
              </a:spcBef>
              <a:buClr>
                <a:schemeClr val="folHlink"/>
              </a:buClr>
              <a:buSzPct val="60000"/>
              <a:buFont typeface="Wingdings" pitchFamily="2" charset="2"/>
              <a:buChar char="n"/>
            </a:pPr>
            <a:r>
              <a:rPr lang="en-US" sz="3000" u="none" dirty="0">
                <a:latin typeface="Arial" panose="020B0604020202020204" pitchFamily="34" charset="0"/>
              </a:rPr>
              <a:t>Review and revise plan as needed</a:t>
            </a:r>
          </a:p>
          <a:p>
            <a:pPr algn="l" eaLnBrk="1" hangingPunct="1">
              <a:spcBef>
                <a:spcPct val="20000"/>
              </a:spcBef>
              <a:buClr>
                <a:schemeClr val="folHlink"/>
              </a:buClr>
              <a:buSzPct val="60000"/>
              <a:buFont typeface="Wingdings" pitchFamily="2" charset="2"/>
              <a:buChar char="n"/>
            </a:pPr>
            <a:endParaRPr lang="en-US" altLang="en-US" sz="3200" u="none" dirty="0">
              <a:latin typeface="+mn-lt"/>
            </a:endParaRPr>
          </a:p>
        </p:txBody>
      </p:sp>
    </p:spTree>
    <p:extLst>
      <p:ext uri="{BB962C8B-B14F-4D97-AF65-F5344CB8AC3E}">
        <p14:creationId xmlns:p14="http://schemas.microsoft.com/office/powerpoint/2010/main" val="1571125526"/>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33400" y="381000"/>
            <a:ext cx="8077200" cy="847725"/>
          </a:xfrm>
        </p:spPr>
        <p:style>
          <a:lnRef idx="2">
            <a:schemeClr val="accent3"/>
          </a:lnRef>
          <a:fillRef idx="1">
            <a:schemeClr val="lt1"/>
          </a:fillRef>
          <a:effectRef idx="0">
            <a:schemeClr val="accent3"/>
          </a:effectRef>
          <a:fontRef idx="minor">
            <a:schemeClr val="dk1"/>
          </a:fontRef>
        </p:style>
        <p:txBody>
          <a:bodyPr anchor="t">
            <a:normAutofit/>
          </a:bodyPr>
          <a:lstStyle/>
          <a:p>
            <a:r>
              <a:rPr lang="en-US" b="1" dirty="0" smtClean="0">
                <a:latin typeface="Calibri" charset="0"/>
              </a:rPr>
              <a:t>Four </a:t>
            </a:r>
            <a:r>
              <a:rPr lang="en-US" b="1" dirty="0">
                <a:latin typeface="Calibri" charset="0"/>
              </a:rPr>
              <a:t>Key </a:t>
            </a:r>
            <a:r>
              <a:rPr lang="en-US" b="1" dirty="0" smtClean="0">
                <a:latin typeface="Calibri" charset="0"/>
              </a:rPr>
              <a:t>Strategies</a:t>
            </a:r>
            <a:endParaRPr lang="en-US" sz="2000" dirty="0">
              <a:latin typeface="Comic Sans MS" charset="0"/>
            </a:endParaRPr>
          </a:p>
        </p:txBody>
      </p:sp>
      <p:sp>
        <p:nvSpPr>
          <p:cNvPr id="37891" name="Rectangle 3"/>
          <p:cNvSpPr>
            <a:spLocks noGrp="1" noChangeArrowheads="1"/>
          </p:cNvSpPr>
          <p:nvPr>
            <p:ph idx="1"/>
          </p:nvPr>
        </p:nvSpPr>
        <p:spPr>
          <a:xfrm>
            <a:off x="381000" y="1371600"/>
            <a:ext cx="8458200" cy="4868863"/>
          </a:xfrm>
        </p:spPr>
        <p:txBody>
          <a:bodyPr>
            <a:normAutofit/>
          </a:bodyPr>
          <a:lstStyle/>
          <a:p>
            <a:pPr marL="514350" indent="-514350">
              <a:buFont typeface="Calibri" charset="0"/>
              <a:buAutoNum type="arabicPeriod"/>
            </a:pPr>
            <a:r>
              <a:rPr lang="en-US" u="sng" dirty="0">
                <a:solidFill>
                  <a:srgbClr val="000090"/>
                </a:solidFill>
                <a:latin typeface="Calibri" charset="0"/>
              </a:rPr>
              <a:t>Teach and reinforce</a:t>
            </a:r>
            <a:r>
              <a:rPr lang="en-US" dirty="0">
                <a:solidFill>
                  <a:srgbClr val="000090"/>
                </a:solidFill>
                <a:latin typeface="Calibri" charset="0"/>
              </a:rPr>
              <a:t> expected behavior skills.</a:t>
            </a:r>
          </a:p>
          <a:p>
            <a:pPr marL="514350" indent="-514350">
              <a:buFont typeface="Calibri" charset="0"/>
              <a:buAutoNum type="arabicPeriod"/>
            </a:pPr>
            <a:endParaRPr lang="en-US" sz="1600" dirty="0">
              <a:solidFill>
                <a:srgbClr val="000090"/>
              </a:solidFill>
              <a:latin typeface="Calibri" charset="0"/>
            </a:endParaRPr>
          </a:p>
          <a:p>
            <a:pPr marL="514350" indent="-514350">
              <a:buFont typeface="Calibri" charset="0"/>
              <a:buAutoNum type="arabicPeriod"/>
            </a:pPr>
            <a:r>
              <a:rPr lang="en-US" dirty="0">
                <a:solidFill>
                  <a:srgbClr val="000090"/>
                </a:solidFill>
                <a:latin typeface="Calibri" charset="0"/>
              </a:rPr>
              <a:t>Identify how to intervene </a:t>
            </a:r>
            <a:r>
              <a:rPr lang="en-US" u="sng" dirty="0">
                <a:solidFill>
                  <a:srgbClr val="000090"/>
                </a:solidFill>
                <a:latin typeface="Calibri" charset="0"/>
              </a:rPr>
              <a:t>early</a:t>
            </a:r>
            <a:r>
              <a:rPr lang="en-US" dirty="0">
                <a:solidFill>
                  <a:srgbClr val="000090"/>
                </a:solidFill>
                <a:latin typeface="Calibri" charset="0"/>
              </a:rPr>
              <a:t> in </a:t>
            </a:r>
            <a:r>
              <a:rPr lang="en-US" dirty="0" smtClean="0">
                <a:solidFill>
                  <a:srgbClr val="000090"/>
                </a:solidFill>
                <a:latin typeface="Calibri" charset="0"/>
              </a:rPr>
              <a:t>the escalation sequence.</a:t>
            </a:r>
            <a:endParaRPr lang="en-US" dirty="0">
              <a:solidFill>
                <a:srgbClr val="000090"/>
              </a:solidFill>
              <a:latin typeface="Calibri" charset="0"/>
            </a:endParaRPr>
          </a:p>
          <a:p>
            <a:pPr marL="514350" indent="-514350">
              <a:buFont typeface="Calibri" charset="0"/>
              <a:buAutoNum type="arabicPeriod"/>
            </a:pPr>
            <a:endParaRPr lang="en-US" sz="1800" dirty="0">
              <a:solidFill>
                <a:srgbClr val="000090"/>
              </a:solidFill>
              <a:latin typeface="Calibri" charset="0"/>
            </a:endParaRPr>
          </a:p>
          <a:p>
            <a:pPr marL="514350" indent="-514350">
              <a:buFont typeface="Calibri" charset="0"/>
              <a:buAutoNum type="arabicPeriod"/>
            </a:pPr>
            <a:r>
              <a:rPr lang="en-US" dirty="0">
                <a:solidFill>
                  <a:srgbClr val="000090"/>
                </a:solidFill>
                <a:latin typeface="Calibri" charset="0"/>
              </a:rPr>
              <a:t>Identify </a:t>
            </a:r>
            <a:r>
              <a:rPr lang="en-US" u="sng" dirty="0">
                <a:solidFill>
                  <a:srgbClr val="000090"/>
                </a:solidFill>
                <a:latin typeface="Calibri" charset="0"/>
              </a:rPr>
              <a:t>environmental</a:t>
            </a:r>
            <a:r>
              <a:rPr lang="en-US" dirty="0">
                <a:solidFill>
                  <a:srgbClr val="000090"/>
                </a:solidFill>
                <a:latin typeface="Calibri" charset="0"/>
              </a:rPr>
              <a:t> factors that can be manipulated.</a:t>
            </a:r>
          </a:p>
          <a:p>
            <a:pPr marL="514350" indent="-514350">
              <a:buFont typeface="Calibri" charset="0"/>
              <a:buAutoNum type="arabicPeriod"/>
            </a:pPr>
            <a:endParaRPr lang="en-US" sz="1600" dirty="0">
              <a:solidFill>
                <a:srgbClr val="000090"/>
              </a:solidFill>
              <a:latin typeface="Calibri" charset="0"/>
            </a:endParaRPr>
          </a:p>
          <a:p>
            <a:pPr marL="514350" indent="-514350">
              <a:buFont typeface="Calibri" charset="0"/>
              <a:buAutoNum type="arabicPeriod"/>
            </a:pPr>
            <a:r>
              <a:rPr lang="en-US" dirty="0">
                <a:solidFill>
                  <a:srgbClr val="000090"/>
                </a:solidFill>
                <a:latin typeface="Calibri" charset="0"/>
              </a:rPr>
              <a:t>Identify </a:t>
            </a:r>
            <a:r>
              <a:rPr lang="en-US" u="sng" dirty="0">
                <a:solidFill>
                  <a:srgbClr val="000090"/>
                </a:solidFill>
                <a:latin typeface="Calibri" charset="0"/>
              </a:rPr>
              <a:t>replacement</a:t>
            </a:r>
            <a:r>
              <a:rPr lang="en-US" dirty="0">
                <a:solidFill>
                  <a:srgbClr val="000090"/>
                </a:solidFill>
                <a:latin typeface="Calibri" charset="0"/>
              </a:rPr>
              <a:t> behaviors that can be taught.</a:t>
            </a:r>
          </a:p>
        </p:txBody>
      </p:sp>
    </p:spTree>
    <p:extLst>
      <p:ext uri="{BB962C8B-B14F-4D97-AF65-F5344CB8AC3E}">
        <p14:creationId xmlns:p14="http://schemas.microsoft.com/office/powerpoint/2010/main" val="778156671"/>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Two-sided Escalation Cycle Responses and List of Appropriate Responses.pdf - Adobe Reade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 y="57752"/>
            <a:ext cx="8534400" cy="6800248"/>
          </a:xfrm>
          <a:prstGeom prst="rect">
            <a:avLst/>
          </a:prstGeom>
        </p:spPr>
      </p:pic>
      <p:sp>
        <p:nvSpPr>
          <p:cNvPr id="3" name="Right Arrow 2"/>
          <p:cNvSpPr/>
          <p:nvPr/>
        </p:nvSpPr>
        <p:spPr>
          <a:xfrm>
            <a:off x="0" y="1600200"/>
            <a:ext cx="1295400" cy="8382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Student</a:t>
            </a:r>
            <a:endParaRPr lang="en-US" dirty="0"/>
          </a:p>
        </p:txBody>
      </p:sp>
      <p:sp>
        <p:nvSpPr>
          <p:cNvPr id="4" name="Right Arrow 3"/>
          <p:cNvSpPr/>
          <p:nvPr/>
        </p:nvSpPr>
        <p:spPr>
          <a:xfrm>
            <a:off x="0" y="4495800"/>
            <a:ext cx="1295400" cy="8382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Staff</a:t>
            </a:r>
            <a:endParaRPr lang="en-US" dirty="0"/>
          </a:p>
        </p:txBody>
      </p:sp>
    </p:spTree>
    <p:extLst>
      <p:ext uri="{BB962C8B-B14F-4D97-AF65-F5344CB8AC3E}">
        <p14:creationId xmlns:p14="http://schemas.microsoft.com/office/powerpoint/2010/main" val="186051442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2514600" y="304800"/>
            <a:ext cx="6200775"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ctr" eaLnBrk="1" hangingPunct="1"/>
            <a:r>
              <a:rPr lang="en-US" altLang="en-US" sz="4400" b="1" u="none" dirty="0" smtClean="0">
                <a:latin typeface="Arial" panose="020B0604020202020204" pitchFamily="34" charset="0"/>
                <a:cs typeface="Arial" panose="020B0604020202020204" pitchFamily="34" charset="0"/>
              </a:rPr>
              <a:t>Activity</a:t>
            </a:r>
            <a:endParaRPr lang="en-US" altLang="en-US" sz="4400" b="1" u="none" dirty="0">
              <a:latin typeface="Arial" panose="020B0604020202020204" pitchFamily="34" charset="0"/>
              <a:cs typeface="Arial" panose="020B0604020202020204" pitchFamily="34" charset="0"/>
            </a:endParaRPr>
          </a:p>
        </p:txBody>
      </p:sp>
      <p:sp>
        <p:nvSpPr>
          <p:cNvPr id="5123" name="Rectangle 5"/>
          <p:cNvSpPr>
            <a:spLocks noChangeArrowheads="1"/>
          </p:cNvSpPr>
          <p:nvPr/>
        </p:nvSpPr>
        <p:spPr bwMode="auto">
          <a:xfrm>
            <a:off x="0" y="1524000"/>
            <a:ext cx="9143999" cy="4383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Describe an event in which the student’s behavior </a:t>
            </a:r>
            <a:r>
              <a:rPr lang="en-US" altLang="en-US" sz="2800" u="none" dirty="0" smtClean="0">
                <a:latin typeface="Arial" panose="020B0604020202020204" pitchFamily="34" charset="0"/>
              </a:rPr>
              <a:t>escalates. Be </a:t>
            </a:r>
            <a:r>
              <a:rPr lang="en-US" altLang="en-US" sz="2800" u="none" dirty="0">
                <a:latin typeface="Arial" panose="020B0604020202020204" pitchFamily="34" charset="0"/>
              </a:rPr>
              <a:t>sure to describe all seven phases of the</a:t>
            </a:r>
            <a:r>
              <a:rPr lang="en-US" altLang="en-US" sz="2800" u="none" dirty="0" smtClean="0">
                <a:latin typeface="Arial" panose="020B0604020202020204" pitchFamily="34" charset="0"/>
              </a:rPr>
              <a:t> acting-out cycle.</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smtClean="0">
                <a:latin typeface="Arial" panose="020B0604020202020204" pitchFamily="34" charset="0"/>
              </a:rPr>
              <a:t>How </a:t>
            </a:r>
            <a:r>
              <a:rPr lang="en-US" altLang="en-US" sz="2800" u="none" dirty="0">
                <a:latin typeface="Arial" panose="020B0604020202020204" pitchFamily="34" charset="0"/>
              </a:rPr>
              <a:t>can you prevent acting-out behavior?</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How can you tell when a student’s behavior is escalating?</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What do you do when a student is acting out?</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a:latin typeface="Arial" panose="020B0604020202020204" pitchFamily="34" charset="0"/>
              </a:rPr>
              <a:t>How do you deal with a student who is fully escalated</a:t>
            </a:r>
            <a:r>
              <a:rPr lang="en-US" altLang="en-US" sz="2800" u="none" dirty="0"/>
              <a:t>? </a:t>
            </a:r>
            <a:endParaRPr lang="en-US" altLang="en-US" sz="2800" u="none" dirty="0" smtClean="0"/>
          </a:p>
          <a:p>
            <a:pPr algn="l" eaLnBrk="1" hangingPunct="1">
              <a:lnSpc>
                <a:spcPct val="90000"/>
              </a:lnSpc>
              <a:spcBef>
                <a:spcPct val="20000"/>
              </a:spcBef>
              <a:buClr>
                <a:schemeClr val="folHlink"/>
              </a:buClr>
              <a:buSzPct val="60000"/>
              <a:buFont typeface="Wingdings" pitchFamily="2" charset="2"/>
              <a:buChar char="n"/>
            </a:pPr>
            <a:r>
              <a:rPr lang="en-US" altLang="en-US" sz="2800" u="none" dirty="0" smtClean="0"/>
              <a:t>Identify strategies to increase appropriate behavior and decrease inappropriate behavior.</a:t>
            </a:r>
          </a:p>
          <a:p>
            <a:pPr algn="l" eaLnBrk="1" hangingPunct="1">
              <a:lnSpc>
                <a:spcPct val="90000"/>
              </a:lnSpc>
              <a:spcBef>
                <a:spcPct val="20000"/>
              </a:spcBef>
              <a:buClr>
                <a:schemeClr val="folHlink"/>
              </a:buClr>
              <a:buSzPct val="60000"/>
              <a:buFont typeface="Wingdings" pitchFamily="2" charset="2"/>
              <a:buChar char="n"/>
            </a:pPr>
            <a:r>
              <a:rPr lang="en-US" altLang="en-US" sz="2800" u="none" dirty="0" smtClean="0"/>
              <a:t>Complete the </a:t>
            </a:r>
            <a:r>
              <a:rPr lang="en-US" altLang="en-US" sz="2800" u="none" dirty="0"/>
              <a:t>e</a:t>
            </a:r>
            <a:r>
              <a:rPr lang="en-US" altLang="en-US" sz="2800" u="none" dirty="0" smtClean="0"/>
              <a:t>scalation </a:t>
            </a:r>
            <a:r>
              <a:rPr lang="en-US" altLang="en-US" sz="2800" u="none" dirty="0"/>
              <a:t>c</a:t>
            </a:r>
            <a:r>
              <a:rPr lang="en-US" altLang="en-US" sz="2800" u="none" dirty="0" smtClean="0"/>
              <a:t>ycle worksheet for this student.</a:t>
            </a:r>
            <a:endParaRPr lang="en-US" altLang="en-US" sz="2800" u="none"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 y="0"/>
            <a:ext cx="2209800" cy="1657350"/>
          </a:xfrm>
          <a:prstGeom prst="rect">
            <a:avLst/>
          </a:prstGeom>
        </p:spPr>
      </p:pic>
    </p:spTree>
    <p:extLst>
      <p:ext uri="{BB962C8B-B14F-4D97-AF65-F5344CB8AC3E}">
        <p14:creationId xmlns:p14="http://schemas.microsoft.com/office/powerpoint/2010/main" val="28928285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xmlns:mv="urn:schemas-microsoft-com:mac:vml">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838200" y="228600"/>
            <a:ext cx="7793037"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b"/>
          <a:lstStyle>
            <a:lvl1pPr>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ctr" eaLnBrk="1" hangingPunct="1"/>
            <a:r>
              <a:rPr lang="en-US" altLang="en-US" sz="4400" u="none" dirty="0">
                <a:latin typeface="Arial" panose="020B0604020202020204" pitchFamily="34" charset="0"/>
              </a:rPr>
              <a:t>Proactive Strategies</a:t>
            </a:r>
          </a:p>
        </p:txBody>
      </p:sp>
      <p:sp>
        <p:nvSpPr>
          <p:cNvPr id="44035" name="Rectangle 5"/>
          <p:cNvSpPr>
            <a:spLocks noChangeArrowheads="1"/>
          </p:cNvSpPr>
          <p:nvPr/>
        </p:nvSpPr>
        <p:spPr bwMode="auto">
          <a:xfrm>
            <a:off x="381000" y="1219200"/>
            <a:ext cx="8534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609600" indent="-609600">
              <a:defRPr u="sng">
                <a:solidFill>
                  <a:schemeClr val="tx1"/>
                </a:solidFill>
                <a:latin typeface="Tahoma" pitchFamily="34" charset="0"/>
              </a:defRPr>
            </a:lvl1pPr>
            <a:lvl2pPr marL="742950" indent="-285750">
              <a:defRPr u="sng">
                <a:solidFill>
                  <a:schemeClr val="tx1"/>
                </a:solidFill>
                <a:latin typeface="Tahoma" pitchFamily="34" charset="0"/>
              </a:defRPr>
            </a:lvl2pPr>
            <a:lvl3pPr marL="1143000" indent="-228600">
              <a:defRPr u="sng">
                <a:solidFill>
                  <a:schemeClr val="tx1"/>
                </a:solidFill>
                <a:latin typeface="Tahoma" pitchFamily="34" charset="0"/>
              </a:defRPr>
            </a:lvl3pPr>
            <a:lvl4pPr marL="1600200" indent="-228600">
              <a:defRPr u="sng">
                <a:solidFill>
                  <a:schemeClr val="tx1"/>
                </a:solidFill>
                <a:latin typeface="Tahoma" pitchFamily="34" charset="0"/>
              </a:defRPr>
            </a:lvl4pPr>
            <a:lvl5pPr marL="2057400" indent="-228600">
              <a:defRPr u="sng">
                <a:solidFill>
                  <a:schemeClr val="tx1"/>
                </a:solidFill>
                <a:latin typeface="Tahoma" pitchFamily="34" charset="0"/>
              </a:defRPr>
            </a:lvl5pPr>
            <a:lvl6pPr marL="2514600" indent="-228600" algn="ctr" eaLnBrk="0" fontAlgn="base" hangingPunct="0">
              <a:spcBef>
                <a:spcPct val="0"/>
              </a:spcBef>
              <a:spcAft>
                <a:spcPct val="0"/>
              </a:spcAft>
              <a:defRPr u="sng">
                <a:solidFill>
                  <a:schemeClr val="tx1"/>
                </a:solidFill>
                <a:latin typeface="Tahoma" pitchFamily="34" charset="0"/>
              </a:defRPr>
            </a:lvl6pPr>
            <a:lvl7pPr marL="2971800" indent="-228600" algn="ctr" eaLnBrk="0" fontAlgn="base" hangingPunct="0">
              <a:spcBef>
                <a:spcPct val="0"/>
              </a:spcBef>
              <a:spcAft>
                <a:spcPct val="0"/>
              </a:spcAft>
              <a:defRPr u="sng">
                <a:solidFill>
                  <a:schemeClr val="tx1"/>
                </a:solidFill>
                <a:latin typeface="Tahoma" pitchFamily="34" charset="0"/>
              </a:defRPr>
            </a:lvl7pPr>
            <a:lvl8pPr marL="3429000" indent="-228600" algn="ctr" eaLnBrk="0" fontAlgn="base" hangingPunct="0">
              <a:spcBef>
                <a:spcPct val="0"/>
              </a:spcBef>
              <a:spcAft>
                <a:spcPct val="0"/>
              </a:spcAft>
              <a:defRPr u="sng">
                <a:solidFill>
                  <a:schemeClr val="tx1"/>
                </a:solidFill>
                <a:latin typeface="Tahoma" pitchFamily="34" charset="0"/>
              </a:defRPr>
            </a:lvl8pPr>
            <a:lvl9pPr marL="3886200" indent="-228600" algn="ctr" eaLnBrk="0" fontAlgn="base" hangingPunct="0">
              <a:spcBef>
                <a:spcPct val="0"/>
              </a:spcBef>
              <a:spcAft>
                <a:spcPct val="0"/>
              </a:spcAft>
              <a:defRPr u="sng">
                <a:solidFill>
                  <a:schemeClr val="tx1"/>
                </a:solidFill>
                <a:latin typeface="Tahoma" pitchFamily="34" charset="0"/>
              </a:defRPr>
            </a:lvl9pPr>
          </a:lstStyle>
          <a:p>
            <a:pPr algn="l" eaLnBrk="1" hangingPunct="1">
              <a:spcBef>
                <a:spcPct val="20000"/>
              </a:spcBef>
              <a:buClr>
                <a:schemeClr val="folHlink"/>
              </a:buClr>
              <a:buSzPct val="60000"/>
              <a:buFont typeface="Wingdings" pitchFamily="2" charset="2"/>
              <a:buChar char="n"/>
            </a:pPr>
            <a:r>
              <a:rPr lang="en-US" altLang="en-US" sz="3200" u="none" dirty="0">
                <a:solidFill>
                  <a:srgbClr val="000090"/>
                </a:solidFill>
                <a:latin typeface="Arial" panose="020B0604020202020204" pitchFamily="34" charset="0"/>
              </a:rPr>
              <a:t>Have a school-wide positive behavior support system in place</a:t>
            </a:r>
          </a:p>
          <a:p>
            <a:pPr algn="l" eaLnBrk="1" hangingPunct="1">
              <a:spcBef>
                <a:spcPct val="20000"/>
              </a:spcBef>
              <a:buClr>
                <a:schemeClr val="folHlink"/>
              </a:buClr>
              <a:buSzPct val="60000"/>
              <a:buFont typeface="Wingdings" pitchFamily="2" charset="2"/>
              <a:buChar char="n"/>
            </a:pPr>
            <a:r>
              <a:rPr lang="en-US" altLang="en-US" sz="3200" u="none" dirty="0">
                <a:solidFill>
                  <a:srgbClr val="000090"/>
                </a:solidFill>
                <a:latin typeface="Arial" panose="020B0604020202020204" pitchFamily="34" charset="0"/>
              </a:rPr>
              <a:t>Emphasize quality </a:t>
            </a:r>
            <a:r>
              <a:rPr lang="en-US" altLang="en-US" sz="3200" u="none" dirty="0" smtClean="0">
                <a:solidFill>
                  <a:srgbClr val="000090"/>
                </a:solidFill>
                <a:latin typeface="Arial" panose="020B0604020202020204" pitchFamily="34" charset="0"/>
              </a:rPr>
              <a:t>instruction and engagement </a:t>
            </a:r>
            <a:r>
              <a:rPr lang="en-US" altLang="en-US" sz="3200" u="none" dirty="0">
                <a:solidFill>
                  <a:srgbClr val="000090"/>
                </a:solidFill>
                <a:latin typeface="Arial" panose="020B0604020202020204" pitchFamily="34" charset="0"/>
              </a:rPr>
              <a:t>leading to increased academic achievement</a:t>
            </a:r>
          </a:p>
          <a:p>
            <a:pPr algn="l" eaLnBrk="1" hangingPunct="1">
              <a:spcBef>
                <a:spcPct val="20000"/>
              </a:spcBef>
              <a:buClr>
                <a:schemeClr val="folHlink"/>
              </a:buClr>
              <a:buSzPct val="60000"/>
              <a:buFont typeface="Wingdings" pitchFamily="2" charset="2"/>
              <a:buChar char="n"/>
            </a:pPr>
            <a:r>
              <a:rPr lang="en-US" altLang="en-US" sz="3200" u="none" dirty="0">
                <a:solidFill>
                  <a:srgbClr val="000090"/>
                </a:solidFill>
                <a:latin typeface="Arial" panose="020B0604020202020204" pitchFamily="34" charset="0"/>
              </a:rPr>
              <a:t>Emphasize teaching and prevention techniques</a:t>
            </a:r>
            <a:endParaRPr lang="en-US" altLang="en-US" sz="1600" u="none" dirty="0">
              <a:solidFill>
                <a:srgbClr val="000090"/>
              </a:solidFill>
              <a:latin typeface="Arial" panose="020B0604020202020204" pitchFamily="34" charset="0"/>
            </a:endParaRPr>
          </a:p>
          <a:p>
            <a:pPr algn="l" eaLnBrk="1" hangingPunct="1">
              <a:spcBef>
                <a:spcPct val="20000"/>
              </a:spcBef>
              <a:buClr>
                <a:schemeClr val="folHlink"/>
              </a:buClr>
              <a:buSzPct val="60000"/>
              <a:buFont typeface="Wingdings" pitchFamily="2" charset="2"/>
              <a:buChar char="n"/>
            </a:pPr>
            <a:endParaRPr lang="en-US" altLang="en-US" sz="1600" u="none" dirty="0"/>
          </a:p>
        </p:txBody>
      </p:sp>
      <p:pic>
        <p:nvPicPr>
          <p:cNvPr id="15363" name="Picture 3" descr="C:\Users\mtss2\AppData\Local\Microsoft\Windows\Temporary Internet Files\Content.IE5\AFI03O6Z\MP900401966[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32452" y="4468091"/>
            <a:ext cx="2598785" cy="17318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572706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fade">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fade">
                                      <p:cBhvr>
                                        <p:cTn id="12" dur="500"/>
                                        <p:tgtEl>
                                          <p:spTgt spid="44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fade">
                                      <p:cBhvr>
                                        <p:cTn id="17"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269" y="2366903"/>
            <a:ext cx="3008313" cy="1162050"/>
          </a:xfrm>
        </p:spPr>
        <p:txBody>
          <a:bodyPr>
            <a:noAutofit/>
          </a:bodyPr>
          <a:lstStyle/>
          <a:p>
            <a:r>
              <a:rPr lang="en-US" sz="3800" dirty="0" smtClean="0"/>
              <a:t>Time to Action Plan! </a:t>
            </a:r>
            <a:endParaRPr lang="en-US" sz="3800" dirty="0"/>
          </a:p>
        </p:txBody>
      </p:sp>
      <p:sp>
        <p:nvSpPr>
          <p:cNvPr id="3" name="Content Placeholder 2"/>
          <p:cNvSpPr>
            <a:spLocks noGrp="1"/>
          </p:cNvSpPr>
          <p:nvPr>
            <p:ph idx="1"/>
          </p:nvPr>
        </p:nvSpPr>
        <p:spPr>
          <a:xfrm>
            <a:off x="3475899" y="2163384"/>
            <a:ext cx="5638800" cy="4373563"/>
          </a:xfrm>
        </p:spPr>
        <p:txBody>
          <a:bodyPr>
            <a:normAutofit fontScale="92500" lnSpcReduction="10000"/>
          </a:bodyPr>
          <a:lstStyle/>
          <a:p>
            <a:r>
              <a:rPr lang="en-US" dirty="0" smtClean="0"/>
              <a:t>What will you stop doing?</a:t>
            </a:r>
          </a:p>
          <a:p>
            <a:r>
              <a:rPr lang="en-US" dirty="0" smtClean="0"/>
              <a:t>What will you start doing? </a:t>
            </a:r>
            <a:r>
              <a:rPr lang="en-US" i="1" dirty="0" smtClean="0"/>
              <a:t>What will you take back to your school/classroom and do </a:t>
            </a:r>
            <a:r>
              <a:rPr lang="en-US" i="1" dirty="0" smtClean="0">
                <a:solidFill>
                  <a:srgbClr val="FF0000"/>
                </a:solidFill>
              </a:rPr>
              <a:t>differently tomorrow?</a:t>
            </a:r>
          </a:p>
          <a:p>
            <a:r>
              <a:rPr lang="en-US" dirty="0" smtClean="0"/>
              <a:t>What do you need to know more about? </a:t>
            </a:r>
          </a:p>
          <a:p>
            <a:r>
              <a:rPr lang="en-US" dirty="0" smtClean="0"/>
              <a:t>What support do you need from others?</a:t>
            </a:r>
          </a:p>
        </p:txBody>
      </p:sp>
      <p:sp>
        <p:nvSpPr>
          <p:cNvPr id="4" name="Text Placeholder 3"/>
          <p:cNvSpPr>
            <a:spLocks noGrp="1"/>
          </p:cNvSpPr>
          <p:nvPr>
            <p:ph type="body" sz="half" idx="2"/>
          </p:nvPr>
        </p:nvSpPr>
        <p:spPr/>
        <p:txBody>
          <a:bodyPr/>
          <a:lstStyle/>
          <a:p>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37250">
            <a:off x="134475" y="3739158"/>
            <a:ext cx="3121025" cy="2633365"/>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5887" y="4572000"/>
            <a:ext cx="2056675" cy="1620837"/>
          </a:xfrm>
          <a:prstGeom prst="rect">
            <a:avLst/>
          </a:prstGeom>
        </p:spPr>
      </p:pic>
      <p:sp>
        <p:nvSpPr>
          <p:cNvPr id="8" name="TextBox 7"/>
          <p:cNvSpPr txBox="1"/>
          <p:nvPr/>
        </p:nvSpPr>
        <p:spPr>
          <a:xfrm>
            <a:off x="457200" y="304800"/>
            <a:ext cx="8305800" cy="156966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3200" dirty="0" smtClean="0"/>
              <a:t>Goal: To become FLUENT so you respond in a planned way that is automatic and smooth when problem behaviors occur. </a:t>
            </a:r>
            <a:endParaRPr lang="en-US" sz="3200" dirty="0"/>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Resources</a:t>
            </a:r>
            <a:endParaRPr lang="en-US" dirty="0"/>
          </a:p>
        </p:txBody>
      </p:sp>
      <p:sp>
        <p:nvSpPr>
          <p:cNvPr id="3" name="Content Placeholder 2"/>
          <p:cNvSpPr>
            <a:spLocks noGrp="1"/>
          </p:cNvSpPr>
          <p:nvPr>
            <p:ph idx="1"/>
          </p:nvPr>
        </p:nvSpPr>
        <p:spPr>
          <a:xfrm>
            <a:off x="0" y="1143000"/>
            <a:ext cx="9144000" cy="4525963"/>
          </a:xfrm>
        </p:spPr>
        <p:txBody>
          <a:bodyPr>
            <a:normAutofit fontScale="85000" lnSpcReduction="20000"/>
          </a:bodyPr>
          <a:lstStyle/>
          <a:p>
            <a:pPr lvl="0"/>
            <a:r>
              <a:rPr lang="en-US" dirty="0"/>
              <a:t>Addressing Disruptive and Noncompliant Behaviors: Understanding the Acting-Out Cycle with Dr. Kathleen Lane: </a:t>
            </a:r>
            <a:r>
              <a:rPr lang="en-US" u="sng" dirty="0">
                <a:hlinkClick r:id="rId2"/>
              </a:rPr>
              <a:t>http://iris.peabody.vanderbilt.edu/module/bi1/</a:t>
            </a:r>
            <a:endParaRPr lang="en-US" dirty="0"/>
          </a:p>
          <a:p>
            <a:pPr lvl="0"/>
            <a:r>
              <a:rPr lang="en-US" dirty="0"/>
              <a:t>Midwest Symposium for Leadership in Behavior Disorders: </a:t>
            </a:r>
            <a:r>
              <a:rPr lang="en-US" u="sng" dirty="0">
                <a:hlinkClick r:id="rId3"/>
              </a:rPr>
              <a:t>www.mslbd.org</a:t>
            </a:r>
            <a:endParaRPr lang="en-US" dirty="0"/>
          </a:p>
          <a:p>
            <a:pPr lvl="0"/>
            <a:r>
              <a:rPr lang="en-US" dirty="0"/>
              <a:t>Association for Positive Behavior </a:t>
            </a:r>
            <a:r>
              <a:rPr lang="en-US" dirty="0" smtClean="0"/>
              <a:t>Support: </a:t>
            </a:r>
            <a:r>
              <a:rPr lang="en-US" u="sng" dirty="0">
                <a:hlinkClick r:id="rId4"/>
              </a:rPr>
              <a:t>www.apbs.org</a:t>
            </a:r>
            <a:r>
              <a:rPr lang="en-US" dirty="0"/>
              <a:t> </a:t>
            </a:r>
          </a:p>
          <a:p>
            <a:pPr lvl="0"/>
            <a:r>
              <a:rPr lang="en-US" dirty="0"/>
              <a:t>Dr. Geoff Colvin’s Behavior </a:t>
            </a:r>
            <a:r>
              <a:rPr lang="en-US" dirty="0" smtClean="0"/>
              <a:t>Associates: </a:t>
            </a:r>
            <a:r>
              <a:rPr lang="en-US" u="sng" dirty="0">
                <a:hlinkClick r:id="rId5"/>
              </a:rPr>
              <a:t>http://www.behaviorassociates.org/</a:t>
            </a:r>
            <a:r>
              <a:rPr lang="en-US" dirty="0"/>
              <a:t> </a:t>
            </a:r>
          </a:p>
          <a:p>
            <a:pPr lvl="0"/>
            <a:r>
              <a:rPr lang="en-US" dirty="0"/>
              <a:t>KSDE </a:t>
            </a:r>
            <a:r>
              <a:rPr lang="en-US" dirty="0" smtClean="0"/>
              <a:t>TASN:  </a:t>
            </a:r>
            <a:r>
              <a:rPr lang="en-US" u="sng" dirty="0" smtClean="0">
                <a:hlinkClick r:id="rId6"/>
              </a:rPr>
              <a:t>www.ksdetasn.org</a:t>
            </a:r>
            <a:endParaRPr lang="en-US" u="sng" dirty="0" smtClean="0"/>
          </a:p>
          <a:p>
            <a:pPr lvl="0"/>
            <a:r>
              <a:rPr lang="en-US" dirty="0" smtClean="0"/>
              <a:t>Building and Sustaining Student Engagement Project: (strategy briefs) </a:t>
            </a:r>
            <a:r>
              <a:rPr lang="en-US" dirty="0" smtClean="0">
                <a:hlinkClick r:id="rId7"/>
              </a:rPr>
              <a:t>http://k12engagement.unl.edu/</a:t>
            </a:r>
            <a:endParaRPr lang="en-US" dirty="0" smtClean="0"/>
          </a:p>
          <a:p>
            <a:pPr marL="0" indent="0">
              <a:buNone/>
            </a:pPr>
            <a:endParaRPr lang="en-US" dirty="0"/>
          </a:p>
        </p:txBody>
      </p:sp>
    </p:spTree>
    <p:extLst>
      <p:ext uri="{BB962C8B-B14F-4D97-AF65-F5344CB8AC3E}">
        <p14:creationId xmlns:p14="http://schemas.microsoft.com/office/powerpoint/2010/main" val="321768993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atin typeface="Calibri" charset="0"/>
              </a:rPr>
              <a:t>Contact Information</a:t>
            </a:r>
          </a:p>
        </p:txBody>
      </p:sp>
      <p:sp>
        <p:nvSpPr>
          <p:cNvPr id="77827" name="Content Placeholder 2"/>
          <p:cNvSpPr>
            <a:spLocks noGrp="1"/>
          </p:cNvSpPr>
          <p:nvPr>
            <p:ph idx="1"/>
          </p:nvPr>
        </p:nvSpPr>
        <p:spPr>
          <a:xfrm>
            <a:off x="457200" y="1447800"/>
            <a:ext cx="8229600" cy="4678363"/>
          </a:xfrm>
        </p:spPr>
        <p:txBody>
          <a:bodyPr/>
          <a:lstStyle/>
          <a:p>
            <a:r>
              <a:rPr lang="en-US" sz="3600" dirty="0"/>
              <a:t>For more information:</a:t>
            </a:r>
          </a:p>
          <a:p>
            <a:pPr marL="457200" lvl="1" indent="0">
              <a:buNone/>
            </a:pPr>
            <a:r>
              <a:rPr lang="en-US" sz="3200" dirty="0"/>
              <a:t>Laura Jurgensen at </a:t>
            </a:r>
            <a:r>
              <a:rPr lang="en-US" sz="3200" u="sng" dirty="0">
                <a:hlinkClick r:id="rId3"/>
              </a:rPr>
              <a:t>ljurgensen@ksde.org</a:t>
            </a:r>
            <a:r>
              <a:rPr lang="en-US" sz="3200" dirty="0"/>
              <a:t> or 785-296-5522</a:t>
            </a:r>
          </a:p>
          <a:p>
            <a:pPr marL="457200" lvl="1" indent="0">
              <a:buNone/>
            </a:pPr>
            <a:r>
              <a:rPr lang="en-US" sz="3200"/>
              <a:t>or </a:t>
            </a:r>
            <a:br>
              <a:rPr lang="en-US" sz="3200"/>
            </a:br>
            <a:r>
              <a:rPr lang="en-US" sz="3200"/>
              <a:t>Julie Ehler at </a:t>
            </a:r>
            <a:r>
              <a:rPr lang="en-US" sz="3200">
                <a:hlinkClick r:id="rId4"/>
              </a:rPr>
              <a:t>jehler@ksde.org</a:t>
            </a:r>
            <a:r>
              <a:rPr lang="en-US" sz="3200"/>
              <a:t> or 785-296-1944</a:t>
            </a:r>
          </a:p>
          <a:p>
            <a:r>
              <a:rPr lang="en-US" smtClean="0">
                <a:latin typeface="Calibri" charset="0"/>
              </a:rPr>
              <a:t>This </a:t>
            </a:r>
            <a:r>
              <a:rPr lang="en-US" dirty="0" smtClean="0">
                <a:latin typeface="Calibri" charset="0"/>
              </a:rPr>
              <a:t>and other resources can </a:t>
            </a:r>
            <a:r>
              <a:rPr lang="en-US" dirty="0">
                <a:latin typeface="Calibri" charset="0"/>
              </a:rPr>
              <a:t>be found on the </a:t>
            </a:r>
            <a:r>
              <a:rPr lang="en-US" dirty="0" smtClean="0">
                <a:latin typeface="Calibri" charset="0"/>
              </a:rPr>
              <a:t>KSDE </a:t>
            </a:r>
            <a:r>
              <a:rPr lang="en-US" dirty="0">
                <a:latin typeface="Calibri" charset="0"/>
              </a:rPr>
              <a:t>TASN </a:t>
            </a:r>
            <a:r>
              <a:rPr lang="en-US" dirty="0" smtClean="0">
                <a:latin typeface="Calibri" charset="0"/>
              </a:rPr>
              <a:t> website at </a:t>
            </a:r>
            <a:r>
              <a:rPr lang="en-US" dirty="0" smtClean="0">
                <a:latin typeface="Calibri" charset="0"/>
                <a:hlinkClick r:id="rId5"/>
              </a:rPr>
              <a:t>www.ksdetasn.org</a:t>
            </a:r>
            <a:endParaRPr lang="en-US" sz="3200" dirty="0">
              <a:latin typeface="Calibri" charset="0"/>
            </a:endParaRPr>
          </a:p>
          <a:p>
            <a:endParaRPr lang="en-US" dirty="0">
              <a:latin typeface="Calibri" charset="0"/>
            </a:endParaRPr>
          </a:p>
        </p:txBody>
      </p:sp>
    </p:spTree>
    <p:extLst>
      <p:ext uri="{BB962C8B-B14F-4D97-AF65-F5344CB8AC3E}">
        <p14:creationId xmlns:p14="http://schemas.microsoft.com/office/powerpoint/2010/main" val="467323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TASN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TASN PPT Template.potx</Template>
  <TotalTime>29152</TotalTime>
  <Words>4497</Words>
  <Application>Microsoft Office PowerPoint</Application>
  <PresentationFormat>On-screen Show (4:3)</PresentationFormat>
  <Paragraphs>566</Paragraphs>
  <Slides>52</Slides>
  <Notes>50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52</vt:i4>
      </vt:variant>
    </vt:vector>
  </HeadingPairs>
  <TitlesOfParts>
    <vt:vector size="64" baseType="lpstr">
      <vt:lpstr>ＭＳ Ｐゴシック</vt:lpstr>
      <vt:lpstr>Adobe Gothic Std B</vt:lpstr>
      <vt:lpstr>Arial</vt:lpstr>
      <vt:lpstr>Calibri</vt:lpstr>
      <vt:lpstr>Comic Sans MS</vt:lpstr>
      <vt:lpstr>Courier New</vt:lpstr>
      <vt:lpstr>Graphite Std Light Wide</vt:lpstr>
      <vt:lpstr>Kokila</vt:lpstr>
      <vt:lpstr>Tahoma</vt:lpstr>
      <vt:lpstr>Times New Roman</vt:lpstr>
      <vt:lpstr>Wingdings</vt:lpstr>
      <vt:lpstr>TASN PPT Template</vt:lpstr>
      <vt:lpstr>De-escalation Techniques</vt:lpstr>
      <vt:lpstr>Acknowledgements Training Material Based on the Work of:</vt:lpstr>
      <vt:lpstr>OUTCOMES</vt:lpstr>
      <vt:lpstr>Notes</vt:lpstr>
      <vt:lpstr>Key Message</vt:lpstr>
      <vt:lpstr>A Shift in Thinking about  Behavior Support</vt:lpstr>
      <vt:lpstr>The Role of Adults </vt:lpstr>
      <vt:lpstr>PowerPoint Presentation</vt:lpstr>
      <vt:lpstr>When acting out behavior occurs, we often tend to only look at end incident.</vt:lpstr>
      <vt:lpstr>Worksheet</vt:lpstr>
      <vt:lpstr>PowerPoint Presentation</vt:lpstr>
      <vt:lpstr>FUNDAMENTAL ASSUMPTIONS</vt:lpstr>
      <vt:lpstr>Responding Personally to  Problem Behavior</vt:lpstr>
      <vt:lpstr>Responding Personally to  Problem Behavior</vt:lpstr>
      <vt:lpstr>Two Essential Components for Managing Severe Acting-Out Behavior</vt:lpstr>
      <vt:lpstr>The Model: Seven Phases of The Escalation or Acting-out Cycle</vt:lpstr>
      <vt:lpstr>PowerPoint Presentation</vt:lpstr>
      <vt:lpstr>The Model: Seven Phases of The Escalation or Acting-out Cycle</vt:lpstr>
      <vt:lpstr>Strategies for Responding to Each Phase of the Acting-Out Cycle </vt:lpstr>
      <vt:lpstr>PowerPoint Presentation</vt:lpstr>
      <vt:lpstr>PowerPoint Presentation</vt:lpstr>
      <vt:lpstr>PowerPoint Presentation</vt:lpstr>
      <vt:lpstr>PowerPoint Presentation</vt:lpstr>
      <vt:lpstr> Pre-Correction (Colvin, Sugai, &amp; Patching, 1993) </vt:lpstr>
      <vt:lpstr>PowerPoint Presentation</vt:lpstr>
      <vt:lpstr>PowerPoint Presentation</vt:lpstr>
      <vt:lpstr>Defusing Off-Task Behavior</vt:lpstr>
      <vt:lpstr>Keys to Addressing Provocative Behavior  (profanity, vulgarity, inappropriate actions/attire)</vt:lpstr>
      <vt:lpstr>Keys to Addressing Disruptive Behavior </vt:lpstr>
      <vt:lpstr>PowerPoint Presentation</vt:lpstr>
      <vt:lpstr>PowerPoint Presentation</vt:lpstr>
      <vt:lpstr>Keys to Addressing  Non-Compliance and Defiance </vt:lpstr>
      <vt:lpstr>PowerPoint Presentation</vt:lpstr>
      <vt:lpstr>Techniques that BACKFIRE</vt:lpstr>
      <vt:lpstr>PowerPoint Presentation</vt:lpstr>
      <vt:lpstr>PowerPoint Presentation</vt:lpstr>
      <vt:lpstr>Keys to Addressing Fighting and Aggressive Behavior</vt:lpstr>
      <vt:lpstr>PowerPoint Presentation</vt:lpstr>
      <vt:lpstr>What can I do instead?</vt:lpstr>
      <vt:lpstr>PowerPoint Presentation</vt:lpstr>
      <vt:lpstr>PowerPoint Presentation</vt:lpstr>
      <vt:lpstr>Debrief and Problem Solve After student is calm</vt:lpstr>
      <vt:lpstr>PowerPoint Presentation</vt:lpstr>
      <vt:lpstr>PowerPoint Presentation</vt:lpstr>
      <vt:lpstr>PowerPoint Presentation</vt:lpstr>
      <vt:lpstr>Four Key Strategies</vt:lpstr>
      <vt:lpstr>PowerPoint Presentation</vt:lpstr>
      <vt:lpstr>PowerPoint Presentation</vt:lpstr>
      <vt:lpstr>PowerPoint Presentation</vt:lpstr>
      <vt:lpstr>Time to Action Plan! </vt:lpstr>
      <vt:lpstr>Resources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D. Davis</dc:creator>
  <cp:lastModifiedBy>Laura N. Jurgensen</cp:lastModifiedBy>
  <cp:revision>189</cp:revision>
  <cp:lastPrinted>2015-02-13T19:53:47Z</cp:lastPrinted>
  <dcterms:created xsi:type="dcterms:W3CDTF">2014-05-10T03:06:42Z</dcterms:created>
  <dcterms:modified xsi:type="dcterms:W3CDTF">2016-08-19T21:29:53Z</dcterms:modified>
</cp:coreProperties>
</file>