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27"/>
  </p:notesMasterIdLst>
  <p:handoutMasterIdLst>
    <p:handoutMasterId r:id="rId28"/>
  </p:handoutMasterIdLst>
  <p:sldIdLst>
    <p:sldId id="256" r:id="rId5"/>
    <p:sldId id="265" r:id="rId6"/>
    <p:sldId id="269" r:id="rId7"/>
    <p:sldId id="257" r:id="rId8"/>
    <p:sldId id="260" r:id="rId9"/>
    <p:sldId id="258" r:id="rId10"/>
    <p:sldId id="270" r:id="rId11"/>
    <p:sldId id="279" r:id="rId12"/>
    <p:sldId id="262" r:id="rId13"/>
    <p:sldId id="278" r:id="rId14"/>
    <p:sldId id="267" r:id="rId15"/>
    <p:sldId id="272" r:id="rId16"/>
    <p:sldId id="283" r:id="rId17"/>
    <p:sldId id="284" r:id="rId18"/>
    <p:sldId id="276" r:id="rId19"/>
    <p:sldId id="281" r:id="rId20"/>
    <p:sldId id="282" r:id="rId21"/>
    <p:sldId id="266" r:id="rId22"/>
    <p:sldId id="268" r:id="rId23"/>
    <p:sldId id="264" r:id="rId24"/>
    <p:sldId id="277" r:id="rId25"/>
    <p:sldId id="259" r:id="rId2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A2E449-B8F8-3489-287D-8D84FEF015C6}" v="66" dt="2024-03-20T13:51:16.6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FAE25D6-B531-4C25-891F-AEA162B978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6888" cy="465138"/>
          </a:xfrm>
          <a:prstGeom prst="rect">
            <a:avLst/>
          </a:prstGeom>
        </p:spPr>
        <p:txBody>
          <a:bodyPr vert="horz" lIns="93179" tIns="46590" rIns="93179" bIns="4659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B5A6CA-5C3A-4820-B65A-2D70BB1888F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1925" y="0"/>
            <a:ext cx="3036888" cy="465138"/>
          </a:xfrm>
          <a:prstGeom prst="rect">
            <a:avLst/>
          </a:prstGeom>
        </p:spPr>
        <p:txBody>
          <a:bodyPr vert="horz" lIns="93179" tIns="46590" rIns="93179" bIns="4659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A0614E6-CC22-4A3D-92E8-73DB196F09CC}" type="datetimeFigureOut">
              <a:rPr lang="en-US"/>
              <a:pPr>
                <a:defRPr/>
              </a:pPr>
              <a:t>3/20/2024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52ED8C-9302-48D2-89AE-F28216E06B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6888" cy="465138"/>
          </a:xfrm>
          <a:prstGeom prst="rect">
            <a:avLst/>
          </a:prstGeom>
        </p:spPr>
        <p:txBody>
          <a:bodyPr vert="horz" lIns="93179" tIns="46590" rIns="93179" bIns="4659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FA725F-8E44-494F-A7BE-B0AB4BDD0DF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1925" y="8829675"/>
            <a:ext cx="3036888" cy="465138"/>
          </a:xfrm>
          <a:prstGeom prst="rect">
            <a:avLst/>
          </a:prstGeom>
        </p:spPr>
        <p:txBody>
          <a:bodyPr vert="horz" wrap="square" lIns="93179" tIns="46590" rIns="93179" bIns="4659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0D62602-E64E-48A8-B834-AAD81F01E9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3DC3220-B929-4959-963A-F4E9B63D3F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6888" cy="465138"/>
          </a:xfrm>
          <a:prstGeom prst="rect">
            <a:avLst/>
          </a:prstGeom>
        </p:spPr>
        <p:txBody>
          <a:bodyPr vert="horz" lIns="93179" tIns="46590" rIns="93179" bIns="4659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3F30EB-AF74-4DDA-B818-8E528C72626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71925" y="0"/>
            <a:ext cx="3036888" cy="465138"/>
          </a:xfrm>
          <a:prstGeom prst="rect">
            <a:avLst/>
          </a:prstGeom>
        </p:spPr>
        <p:txBody>
          <a:bodyPr vert="horz" lIns="93179" tIns="46590" rIns="93179" bIns="4659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30D76A0-EC3D-4BAA-B97F-19DEDFAFE40C}" type="datetimeFigureOut">
              <a:rPr lang="en-US"/>
              <a:pPr>
                <a:defRPr/>
              </a:pPr>
              <a:t>3/20/2024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1D9DA6E-31AC-45EF-B705-17AA2C81A6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6612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9" tIns="46590" rIns="93179" bIns="4659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B1B2D53-3DC7-4F39-BC55-8EA474793A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0088" y="4414838"/>
            <a:ext cx="5610225" cy="4184650"/>
          </a:xfrm>
          <a:prstGeom prst="rect">
            <a:avLst/>
          </a:prstGeom>
        </p:spPr>
        <p:txBody>
          <a:bodyPr vert="horz" lIns="93179" tIns="46590" rIns="93179" bIns="4659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94EA44-FD25-41D7-B4D9-A23DC2D6B5E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6888" cy="465138"/>
          </a:xfrm>
          <a:prstGeom prst="rect">
            <a:avLst/>
          </a:prstGeom>
        </p:spPr>
        <p:txBody>
          <a:bodyPr vert="horz" lIns="93179" tIns="46590" rIns="93179" bIns="4659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133B99-13B8-49FB-B613-31B99560F0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71925" y="8829675"/>
            <a:ext cx="3036888" cy="465138"/>
          </a:xfrm>
          <a:prstGeom prst="rect">
            <a:avLst/>
          </a:prstGeom>
        </p:spPr>
        <p:txBody>
          <a:bodyPr vert="horz" wrap="square" lIns="93179" tIns="46590" rIns="93179" bIns="4659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80F2292-704B-4A32-940C-CC7BE554BC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AC1703EF-3BBE-415F-AE98-B24C7061370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35F087C3-6A60-4992-995E-45047CD8B8F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3616F851-6463-4ACA-8719-9B498A5189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5650" indent="-2905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3638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28775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5500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527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99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71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243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781316A0-82F7-4303-9C24-1AF4A16A806F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1D81F948-03BD-4AC8-B553-CB527687C41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EA49FBC1-C9DD-47DE-9C85-C99C102A935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16D4425A-CF73-4160-8290-F421EBEBFD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5650" indent="-2905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3638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28775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5500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527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99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71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243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781F938-4978-4834-87F6-D71FC459A774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BCC47DAD-91E5-4ACE-B450-BB0E9240D86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3B5E31BE-3C0A-48AE-8261-538EE8120C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ABCAAEB5-21B2-42EF-B137-29D665DF44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5650" indent="-2905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3638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28775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5500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527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99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71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243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F100E06-76B0-49B1-A869-B85D92184285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920F26FF-C95B-40AF-9B56-373378DA4D6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70F2B464-DAA5-49EF-BA93-F6EF7009329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52DB05F4-0D0B-40F2-8CE5-F940FABE87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5650" indent="-2905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3638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28775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5500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527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99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71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243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9CCD9FB3-C609-403A-B10B-7E685E8FD5F1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C44CD98B-2496-4268-894C-1E6D312E5FC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BD77033D-A886-49B0-BD15-645C74B79BF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4DE4E0AA-9E6D-4603-8991-28658B46DE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5650" indent="-2905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3638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28775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5500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527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99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71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243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BD59CDB-B7DE-4F23-A084-2BAAF24A06C5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107BE6EC-0CFD-4CEF-B18E-F9494D4362F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907B8BAB-14D0-41C4-BD05-F6AA6DC3698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9558534D-F61B-42B4-B750-28B74BCDB0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5650" indent="-2905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3638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28775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5500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527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99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71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243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9E96C64D-2F16-4F15-9261-25FCAD17CBFA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11C81342-347D-4CFE-9A97-C1DE6DB55AD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4EDC1978-2409-4ED1-B271-A67A76F19BB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School ID – 144255 </a:t>
            </a:r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C3EAEB37-B774-4A99-BC24-2EAA8BA5E9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5650" indent="-2905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3638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28775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5500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527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99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71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243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F74B88D5-19F4-4D32-A012-A344E1EDE3EC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4CEC6B34-7601-4102-AF16-1720CE7A61E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ED04F7E5-910A-42CB-B5CA-CEA0F5662DA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School ID – 144255 </a:t>
            </a:r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2285E6C2-E80F-4D0C-B7A5-2B63AD5356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5650" indent="-2905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3638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28775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5500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527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99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71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243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14088379-5D06-415A-AB0A-74CD8FE2112A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>
            <a:extLst>
              <a:ext uri="{FF2B5EF4-FFF2-40B4-BE49-F238E27FC236}">
                <a16:creationId xmlns:a16="http://schemas.microsoft.com/office/drawing/2014/main" id="{C1DDE3E3-387E-48D0-BAB2-59C5AB3D8C8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>
            <a:extLst>
              <a:ext uri="{FF2B5EF4-FFF2-40B4-BE49-F238E27FC236}">
                <a16:creationId xmlns:a16="http://schemas.microsoft.com/office/drawing/2014/main" id="{EF3905B5-5402-4DF0-A15D-F279D861886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2772" name="Slide Number Placeholder 3">
            <a:extLst>
              <a:ext uri="{FF2B5EF4-FFF2-40B4-BE49-F238E27FC236}">
                <a16:creationId xmlns:a16="http://schemas.microsoft.com/office/drawing/2014/main" id="{1180F0F2-78CD-4B3D-B0F9-F8A4C72065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5650" indent="-2905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3638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28775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5500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527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99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71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243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C18A88A-40EA-43D8-AB71-5FF3F08FE127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769C3BD5-C435-4400-95F7-57711E529AD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83FFAE1C-8092-4667-90C1-9DB6EA7A759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664ECCE4-620B-457E-B99D-053BDA21B1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5650" indent="-2905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3638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28775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5500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527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99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71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243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3AB5E4A-F482-43C0-9591-BDDD7335C78E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>
            <a:extLst>
              <a:ext uri="{FF2B5EF4-FFF2-40B4-BE49-F238E27FC236}">
                <a16:creationId xmlns:a16="http://schemas.microsoft.com/office/drawing/2014/main" id="{194073CF-D740-44EB-BDFE-D8C9BDC2338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>
            <a:extLst>
              <a:ext uri="{FF2B5EF4-FFF2-40B4-BE49-F238E27FC236}">
                <a16:creationId xmlns:a16="http://schemas.microsoft.com/office/drawing/2014/main" id="{4AB8085F-D6E3-4591-9E65-AD7107D55D4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CF51A803-D4CC-4D53-97A3-D5EC6F3B80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5650" indent="-2905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3638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28775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5500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527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99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71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243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C2C5501-DC67-476F-9455-0527BBE204A4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>
            <a:extLst>
              <a:ext uri="{FF2B5EF4-FFF2-40B4-BE49-F238E27FC236}">
                <a16:creationId xmlns:a16="http://schemas.microsoft.com/office/drawing/2014/main" id="{C55A1574-39E9-402B-A865-46045275A0B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>
            <a:extLst>
              <a:ext uri="{FF2B5EF4-FFF2-40B4-BE49-F238E27FC236}">
                <a16:creationId xmlns:a16="http://schemas.microsoft.com/office/drawing/2014/main" id="{8B7FC165-FF98-42EB-A691-B43AB39B452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Career Cruising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/>
              <a:t> login: lphs541	</a:t>
            </a:r>
            <a:br>
              <a:rPr lang="en-US" altLang="en-US"/>
            </a:br>
            <a:r>
              <a:rPr lang="en-US" altLang="en-US"/>
              <a:t> password: cavs</a:t>
            </a:r>
          </a:p>
        </p:txBody>
      </p:sp>
      <p:sp>
        <p:nvSpPr>
          <p:cNvPr id="49156" name="Slide Number Placeholder 3">
            <a:extLst>
              <a:ext uri="{FF2B5EF4-FFF2-40B4-BE49-F238E27FC236}">
                <a16:creationId xmlns:a16="http://schemas.microsoft.com/office/drawing/2014/main" id="{1BB6C624-8A81-49E6-9FCB-237E6FFD5E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5650" indent="-2905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3638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28775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5500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527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99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71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243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895AF64-E87B-472D-B5A8-6B4A6E208176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78269753-B79F-4956-8753-C3776DAF931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BA471F9F-6642-4A12-B10F-E6A100468A1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C1830212-18CE-406A-986D-A673477537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5650" indent="-2905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3638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28775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5500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527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99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71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243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FB0873E-FBA6-4167-A825-8E0CD39ACAAF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>
            <a:extLst>
              <a:ext uri="{FF2B5EF4-FFF2-40B4-BE49-F238E27FC236}">
                <a16:creationId xmlns:a16="http://schemas.microsoft.com/office/drawing/2014/main" id="{D7A1D322-91E0-44B5-AEE5-FE1E4CB1594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>
            <a:extLst>
              <a:ext uri="{FF2B5EF4-FFF2-40B4-BE49-F238E27FC236}">
                <a16:creationId xmlns:a16="http://schemas.microsoft.com/office/drawing/2014/main" id="{142735C7-6CD6-4710-AE60-97057DD44EB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3252" name="Slide Number Placeholder 3">
            <a:extLst>
              <a:ext uri="{FF2B5EF4-FFF2-40B4-BE49-F238E27FC236}">
                <a16:creationId xmlns:a16="http://schemas.microsoft.com/office/drawing/2014/main" id="{C021D623-76C5-4BCA-98BB-FC9A2B21D2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5650" indent="-2905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3638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28775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5500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527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99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71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243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6FE026D-A35E-48C3-9818-522E207FDDB2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>
            <a:extLst>
              <a:ext uri="{FF2B5EF4-FFF2-40B4-BE49-F238E27FC236}">
                <a16:creationId xmlns:a16="http://schemas.microsoft.com/office/drawing/2014/main" id="{FBF189A6-FF0F-4EB9-8F7F-0964DE47A36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>
            <a:extLst>
              <a:ext uri="{FF2B5EF4-FFF2-40B4-BE49-F238E27FC236}">
                <a16:creationId xmlns:a16="http://schemas.microsoft.com/office/drawing/2014/main" id="{D159D71F-7B2F-4EE4-9935-1562826BA3D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5300" name="Slide Number Placeholder 3">
            <a:extLst>
              <a:ext uri="{FF2B5EF4-FFF2-40B4-BE49-F238E27FC236}">
                <a16:creationId xmlns:a16="http://schemas.microsoft.com/office/drawing/2014/main" id="{5D5DA67C-B33C-4C14-8DE8-7E6ADC1618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5650" indent="-2905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3638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28775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5500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527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99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71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243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5B4D680C-6252-482E-872A-19C2F413BCDF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>
            <a:extLst>
              <a:ext uri="{FF2B5EF4-FFF2-40B4-BE49-F238E27FC236}">
                <a16:creationId xmlns:a16="http://schemas.microsoft.com/office/drawing/2014/main" id="{65287AB9-3290-4BAA-B65B-96CA989E5C3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>
            <a:extLst>
              <a:ext uri="{FF2B5EF4-FFF2-40B4-BE49-F238E27FC236}">
                <a16:creationId xmlns:a16="http://schemas.microsoft.com/office/drawing/2014/main" id="{2605A6AB-785D-45C3-84C1-B20B7EDD317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7348" name="Slide Number Placeholder 3">
            <a:extLst>
              <a:ext uri="{FF2B5EF4-FFF2-40B4-BE49-F238E27FC236}">
                <a16:creationId xmlns:a16="http://schemas.microsoft.com/office/drawing/2014/main" id="{542724E1-90DE-457A-B524-B25CFF87EE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5650" indent="-2905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3638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28775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5500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527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99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71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24300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25BBE46-FD4D-42A9-96DC-F27D0D79EEDC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5551E-6940-4C2F-B43F-CCAA29274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968FB-75DE-47EB-972B-910A9AA29F52}" type="datetimeFigureOut">
              <a:rPr lang="en-US"/>
              <a:pPr>
                <a:defRPr/>
              </a:pPr>
              <a:t>3/20/2024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E1EAA-22E2-4797-9297-246DFE5B6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CCD29A-1F6D-495A-A293-B1A93B4CD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1E043B-E40A-4740-AFE5-34E8ED0461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128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DBE198-CA2D-4B02-B4F4-26B8E8CB2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A1FA0-F9CA-4031-BCB5-49A8222FFE08}" type="datetimeFigureOut">
              <a:rPr lang="en-US"/>
              <a:pPr>
                <a:defRPr/>
              </a:pPr>
              <a:t>3/20/2024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6F53A-C36E-420C-BA1B-061DA7974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14D33C-16BC-439E-B5DF-FF691224A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0690F-E360-476A-BB68-A45976EAD9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7943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B4889F-FFE7-4120-BE0F-F06941357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314949-F867-44C7-9881-513B578A325C}" type="datetimeFigureOut">
              <a:rPr lang="en-US"/>
              <a:pPr>
                <a:defRPr/>
              </a:pPr>
              <a:t>3/20/2024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8DFB2-026B-49B1-83B1-263B3CEA0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CCC51C-D838-4D8D-B342-D6D8C9041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FCD92-583D-452C-B2ED-E54C998F85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3341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881B00-5508-4EA4-9079-9B328F1AC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5985A-D75D-43D2-B986-B7909EF45F2F}" type="datetimeFigureOut">
              <a:rPr lang="en-US"/>
              <a:pPr>
                <a:defRPr/>
              </a:pPr>
              <a:t>3/20/2024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112556-D387-41E2-A252-47B2C8F37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7AA5A3-417E-4F01-8034-143A2240C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EBFBD5-FF9B-4785-AB02-D19B37758E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6978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C588BE-2C64-42D1-B14A-7D028E339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6095D-57C3-4EA4-AAAE-2B6F1A580D39}" type="datetimeFigureOut">
              <a:rPr lang="en-US"/>
              <a:pPr>
                <a:defRPr/>
              </a:pPr>
              <a:t>3/20/2024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C342D3-222B-4084-8E19-60CB44FA3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69B2CD-2C12-4FF0-BC20-33336A689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84E7F3-34C5-45FA-BF4F-0BD51E6914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1941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5EB473-1CD2-41DF-9F70-B0C4DB466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3E6047-D244-4BFD-90A0-5FEE911657B3}" type="datetimeFigureOut">
              <a:rPr lang="en-US"/>
              <a:pPr>
                <a:defRPr/>
              </a:pPr>
              <a:t>3/20/2024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B643FE-D505-4EC1-8B4D-950421CCC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1D7BE-6BC7-44F1-80C2-2E995A07B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65225C-F062-405E-A999-CB7166416A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9029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974862-D7A5-42F8-8239-EE32E5CF7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EA729-764B-4E6A-8DF8-DB38C21F1344}" type="datetimeFigureOut">
              <a:rPr lang="en-US"/>
              <a:pPr>
                <a:defRPr/>
              </a:pPr>
              <a:t>3/20/2024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8D9F7B-E001-4CD6-93F2-E25B0EC14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9C2804-0C95-45CC-AD5E-479B13A53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B0E2B-825A-4859-AC39-EB3B4F6451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8987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1D1266-6006-4C6F-B1D8-DEDE4B66F40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8C75F-6A71-4D82-9FD9-8F54CFFE1B84}" type="datetimeFigureOut">
              <a:rPr lang="en-US"/>
              <a:pPr>
                <a:defRPr/>
              </a:pPr>
              <a:t>3/20/2024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E4840F-8368-465A-89B6-D7089D5257E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3E789-56F7-4B67-BBC5-67152E534C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34A77-3A35-4E97-89E8-C9E9E75F95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1449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7">
            <a:extLst>
              <a:ext uri="{FF2B5EF4-FFF2-40B4-BE49-F238E27FC236}">
                <a16:creationId xmlns:a16="http://schemas.microsoft.com/office/drawing/2014/main" id="{EB56D9D2-2A8D-4D4F-9D75-F44654218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ADA60-813B-42CE-B766-BB4CF471D28C}" type="datetimeFigureOut">
              <a:rPr lang="en-US"/>
              <a:pPr>
                <a:defRPr/>
              </a:pPr>
              <a:t>3/20/2024</a:t>
            </a:fld>
            <a:endParaRPr lang="en-US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C1F7A067-76FD-45AC-B38D-D92BDFCC97B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92A4D7-70CB-4BC9-93A0-F204BACB83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F66EA52D-7970-405B-B14F-0B4FFAF0A30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545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03DE74-666D-4285-9B1F-C8EF98D72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B6F722-B93D-4F16-A065-3C5949E06546}" type="datetimeFigureOut">
              <a:rPr lang="en-US"/>
              <a:pPr>
                <a:defRPr/>
              </a:pPr>
              <a:t>3/20/2024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543964-D300-49DC-AF96-436C5E45B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BCDFC-363C-4B8D-A89F-DCFD294AB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38F59-4441-400E-A7F5-D964886F8C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5381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7610B-8E4F-498A-B1C1-121D2711B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D2674-0504-4629-B616-E44A64069195}" type="datetimeFigureOut">
              <a:rPr lang="en-US"/>
              <a:pPr>
                <a:defRPr/>
              </a:pPr>
              <a:t>3/20/2024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F08E0B-C4B9-4AA5-ACF7-162A82BD6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1F1B0-14AF-4404-8DB4-39142C97A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A3C4B-C0C2-4E5B-A3E7-72C024E307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5267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335040-DFF6-42A9-8DD3-7EC920365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89994140-92A7-4A0F-8D43-EA90221F9CD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5DC295-57AF-474F-9022-78B354BD3AF0}"/>
              </a:ext>
            </a:extLst>
          </p:cNvPr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9B4369-8D43-4B96-A3E5-28A4B76B909A}"/>
              </a:ext>
            </a:extLst>
          </p:cNvPr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80CD5F-F74A-4F97-86CB-61CD5AD9C9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1225" y="5648325"/>
            <a:ext cx="549275" cy="396875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82443A7-8C7D-48AA-9625-8442EE2086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BABB5-FA50-4330-B7DA-B4908168E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7587456" y="4048919"/>
            <a:ext cx="23669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FCF8FC-C57D-4F06-AC15-D7B92843C4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7551738" y="1646237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4AAA3F6A-F663-4C00-A108-6A8A6726CA46}" type="datetimeFigureOut">
              <a:rPr lang="en-US"/>
              <a:pPr>
                <a:defRPr/>
              </a:pPr>
              <a:t>3/20/2024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55" r:id="rId1"/>
    <p:sldLayoutId id="2147484456" r:id="rId2"/>
    <p:sldLayoutId id="2147484457" r:id="rId3"/>
    <p:sldLayoutId id="2147484458" r:id="rId4"/>
    <p:sldLayoutId id="2147484459" r:id="rId5"/>
    <p:sldLayoutId id="2147484460" r:id="rId6"/>
    <p:sldLayoutId id="2147484461" r:id="rId7"/>
    <p:sldLayoutId id="2147484462" r:id="rId8"/>
    <p:sldLayoutId id="2147484463" r:id="rId9"/>
    <p:sldLayoutId id="2147484464" r:id="rId10"/>
    <p:sldLayoutId id="214748446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anose="02040503050406030204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anose="02040503050406030204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anose="02040503050406030204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anose="020405030504060302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anose="020405030504060302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anose="020405030504060302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anose="020405030504060302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anose="02040503050406030204" pitchFamily="18" charset="0"/>
        </a:defRPr>
      </a:lvl9pPr>
    </p:titleStyle>
    <p:bodyStyle>
      <a:lvl1pPr marL="342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ct val="20000"/>
        </a:spcBef>
        <a:spcAft>
          <a:spcPct val="0"/>
        </a:spcAft>
        <a:buClr>
          <a:srgbClr val="FFFFFF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ct val="20000"/>
        </a:spcBef>
        <a:spcAft>
          <a:spcPct val="0"/>
        </a:spcAft>
        <a:buClr>
          <a:srgbClr val="FFFFFF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aa.org/sports/2018/5/8/division-i-and-ii-recruiting-calendars.aspx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ligibilitycenter.or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laynaia.org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jcaa.org/landing/index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holarshipstats.com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scholarshipstats.com/golf" TargetMode="External"/><Relationship Id="rId13" Type="http://schemas.openxmlformats.org/officeDocument/2006/relationships/hyperlink" Target="https://scholarshipstats.com/skiing" TargetMode="External"/><Relationship Id="rId18" Type="http://schemas.openxmlformats.org/officeDocument/2006/relationships/hyperlink" Target="https://scholarshipstats.com/volleyball" TargetMode="External"/><Relationship Id="rId3" Type="http://schemas.openxmlformats.org/officeDocument/2006/relationships/hyperlink" Target="https://scholarshipstats.com/basketball" TargetMode="External"/><Relationship Id="rId21" Type="http://schemas.openxmlformats.org/officeDocument/2006/relationships/hyperlink" Target="https://scholarshipstats.com/average-per-athlete" TargetMode="External"/><Relationship Id="rId7" Type="http://schemas.openxmlformats.org/officeDocument/2006/relationships/hyperlink" Target="https://scholarshipstats.com/football" TargetMode="External"/><Relationship Id="rId12" Type="http://schemas.openxmlformats.org/officeDocument/2006/relationships/hyperlink" Target="https://scholarshipstats.com/rifle" TargetMode="External"/><Relationship Id="rId17" Type="http://schemas.openxmlformats.org/officeDocument/2006/relationships/hyperlink" Target="https://scholarshipstats.com/track" TargetMode="External"/><Relationship Id="rId2" Type="http://schemas.openxmlformats.org/officeDocument/2006/relationships/hyperlink" Target="https://scholarshipstats.com/baseball" TargetMode="External"/><Relationship Id="rId16" Type="http://schemas.openxmlformats.org/officeDocument/2006/relationships/hyperlink" Target="https://scholarshipstats.com/tennis" TargetMode="External"/><Relationship Id="rId20" Type="http://schemas.openxmlformats.org/officeDocument/2006/relationships/hyperlink" Target="https://scholarshipstats.com/wrestli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cholarshipstats.com/fencing" TargetMode="External"/><Relationship Id="rId11" Type="http://schemas.openxmlformats.org/officeDocument/2006/relationships/hyperlink" Target="https://scholarshipstats.com/lacrosse" TargetMode="External"/><Relationship Id="rId5" Type="http://schemas.openxmlformats.org/officeDocument/2006/relationships/hyperlink" Target="https://scholarshipstats.com/crosscountry" TargetMode="External"/><Relationship Id="rId15" Type="http://schemas.openxmlformats.org/officeDocument/2006/relationships/hyperlink" Target="https://scholarshipstats.com/swimming" TargetMode="External"/><Relationship Id="rId23" Type="http://schemas.openxmlformats.org/officeDocument/2006/relationships/image" Target="../media/image9.jpeg"/><Relationship Id="rId10" Type="http://schemas.openxmlformats.org/officeDocument/2006/relationships/hyperlink" Target="https://scholarshipstats.com/hockey" TargetMode="External"/><Relationship Id="rId19" Type="http://schemas.openxmlformats.org/officeDocument/2006/relationships/hyperlink" Target="https://scholarshipstats.com/waterpolo" TargetMode="External"/><Relationship Id="rId4" Type="http://schemas.openxmlformats.org/officeDocument/2006/relationships/hyperlink" Target="https://scholarshipstats.com/bowling" TargetMode="External"/><Relationship Id="rId9" Type="http://schemas.openxmlformats.org/officeDocument/2006/relationships/hyperlink" Target="https://scholarshipstats.com/gymnastics" TargetMode="External"/><Relationship Id="rId14" Type="http://schemas.openxmlformats.org/officeDocument/2006/relationships/hyperlink" Target="https://scholarshipstats.com/soccer" TargetMode="External"/><Relationship Id="rId22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scholarshipstats.com/fencing" TargetMode="External"/><Relationship Id="rId13" Type="http://schemas.openxmlformats.org/officeDocument/2006/relationships/hyperlink" Target="https://scholarshipstats.com/lacrosse" TargetMode="External"/><Relationship Id="rId18" Type="http://schemas.openxmlformats.org/officeDocument/2006/relationships/hyperlink" Target="https://scholarshipstats.com/soccer" TargetMode="External"/><Relationship Id="rId26" Type="http://schemas.openxmlformats.org/officeDocument/2006/relationships/hyperlink" Target="https://scholarshipstats.com/average-per-athlete" TargetMode="External"/><Relationship Id="rId3" Type="http://schemas.openxmlformats.org/officeDocument/2006/relationships/hyperlink" Target="https://scholarshipstats.com/basketball" TargetMode="External"/><Relationship Id="rId21" Type="http://schemas.openxmlformats.org/officeDocument/2006/relationships/hyperlink" Target="https://scholarshipstats.com/tennis" TargetMode="External"/><Relationship Id="rId7" Type="http://schemas.openxmlformats.org/officeDocument/2006/relationships/hyperlink" Target="https://scholarshipstats.com/equestrian." TargetMode="External"/><Relationship Id="rId12" Type="http://schemas.openxmlformats.org/officeDocument/2006/relationships/hyperlink" Target="https://scholarshipstats.com/hockey" TargetMode="External"/><Relationship Id="rId17" Type="http://schemas.openxmlformats.org/officeDocument/2006/relationships/hyperlink" Target="https://scholarshipstats.com/skiing" TargetMode="External"/><Relationship Id="rId25" Type="http://schemas.openxmlformats.org/officeDocument/2006/relationships/hyperlink" Target="https://scholarshipstats.com/waterpolo" TargetMode="External"/><Relationship Id="rId2" Type="http://schemas.openxmlformats.org/officeDocument/2006/relationships/image" Target="../media/image8.jpeg"/><Relationship Id="rId16" Type="http://schemas.openxmlformats.org/officeDocument/2006/relationships/hyperlink" Target="https://scholarshipstats.com/rugby" TargetMode="External"/><Relationship Id="rId20" Type="http://schemas.openxmlformats.org/officeDocument/2006/relationships/hyperlink" Target="https://scholarshipstats.com/swimmi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cholarshipstats.com/crosscountry" TargetMode="External"/><Relationship Id="rId11" Type="http://schemas.openxmlformats.org/officeDocument/2006/relationships/hyperlink" Target="https://scholarshipstats.com/gymnastics" TargetMode="External"/><Relationship Id="rId24" Type="http://schemas.openxmlformats.org/officeDocument/2006/relationships/hyperlink" Target="https://scholarshipstats.com/volleyball" TargetMode="External"/><Relationship Id="rId5" Type="http://schemas.openxmlformats.org/officeDocument/2006/relationships/hyperlink" Target="https://scholarshipstats.com/bowling" TargetMode="External"/><Relationship Id="rId15" Type="http://schemas.openxmlformats.org/officeDocument/2006/relationships/hyperlink" Target="https://scholarshipstats.com/rowing" TargetMode="External"/><Relationship Id="rId23" Type="http://schemas.openxmlformats.org/officeDocument/2006/relationships/hyperlink" Target="https://scholarshipstats.com/triathlon" TargetMode="External"/><Relationship Id="rId10" Type="http://schemas.openxmlformats.org/officeDocument/2006/relationships/hyperlink" Target="https://scholarshipstats.com/golf" TargetMode="External"/><Relationship Id="rId19" Type="http://schemas.openxmlformats.org/officeDocument/2006/relationships/hyperlink" Target="https://scholarshipstats.com/softball" TargetMode="External"/><Relationship Id="rId4" Type="http://schemas.openxmlformats.org/officeDocument/2006/relationships/hyperlink" Target="https://scholarshipstats.com/beachvolleyball" TargetMode="External"/><Relationship Id="rId9" Type="http://schemas.openxmlformats.org/officeDocument/2006/relationships/hyperlink" Target="https://scholarshipstats.com/fieldhockey" TargetMode="External"/><Relationship Id="rId14" Type="http://schemas.openxmlformats.org/officeDocument/2006/relationships/hyperlink" Target="https://scholarshipstats.com/rifle" TargetMode="External"/><Relationship Id="rId22" Type="http://schemas.openxmlformats.org/officeDocument/2006/relationships/hyperlink" Target="https://scholarshipstats.com/track" TargetMode="External"/><Relationship Id="rId27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tstudent.org/" TargetMode="External"/><Relationship Id="rId2" Type="http://schemas.openxmlformats.org/officeDocument/2006/relationships/hyperlink" Target="http://www.eligibilitycenter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ncaa.org/student-athletes/resources/recruiting-calendars/2015-16-division-i-and-ii-recruiting-calendars" TargetMode="External"/><Relationship Id="rId4" Type="http://schemas.openxmlformats.org/officeDocument/2006/relationships/hyperlink" Target="http://www.collegeboard.org/mysat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reercruising.com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areercruising.com/" TargetMode="External"/><Relationship Id="rId3" Type="http://schemas.openxmlformats.org/officeDocument/2006/relationships/hyperlink" Target="http://www.ncaa.org/student-athletes/resources" TargetMode="External"/><Relationship Id="rId7" Type="http://schemas.openxmlformats.org/officeDocument/2006/relationships/hyperlink" Target="https://www.njcaa.org/landing/index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laynaia.org/" TargetMode="External"/><Relationship Id="rId5" Type="http://schemas.openxmlformats.org/officeDocument/2006/relationships/hyperlink" Target="http://www.scholarshipstats.com/" TargetMode="External"/><Relationship Id="rId4" Type="http://schemas.openxmlformats.org/officeDocument/2006/relationships/hyperlink" Target="http://fs.ncaa.org/Docs/eligibility_center/Student_Resources/CBSA.pdf" TargetMode="External"/><Relationship Id="rId9" Type="http://schemas.openxmlformats.org/officeDocument/2006/relationships/hyperlink" Target="http://www.lphs.net/counsel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DA83D-F7E9-44FA-83BA-184EDA58A6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6400" y="1524000"/>
            <a:ext cx="7391400" cy="1965325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000" b="1" u="sng">
                <a:solidFill>
                  <a:srgbClr val="C00000"/>
                </a:solidFill>
              </a:rPr>
              <a:t>PARENT POWER SESSION:</a:t>
            </a:r>
            <a:br>
              <a:rPr lang="en-US" sz="5000" b="1">
                <a:solidFill>
                  <a:srgbClr val="006600"/>
                </a:solidFill>
              </a:rPr>
            </a:br>
            <a:r>
              <a:rPr lang="en-US" sz="5000" b="1">
                <a:solidFill>
                  <a:srgbClr val="006600"/>
                </a:solidFill>
              </a:rPr>
              <a:t>PREPARING FOR COLLEGE ATHLETICS</a:t>
            </a:r>
          </a:p>
        </p:txBody>
      </p:sp>
      <p:sp>
        <p:nvSpPr>
          <p:cNvPr id="15363" name="Subtitle 2">
            <a:extLst>
              <a:ext uri="{FF2B5EF4-FFF2-40B4-BE49-F238E27FC236}">
                <a16:creationId xmlns:a16="http://schemas.microsoft.com/office/drawing/2014/main" id="{42A58D4F-DC81-493E-822F-44332BEC5E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87738" y="4594225"/>
            <a:ext cx="4784725" cy="1066800"/>
          </a:xfrm>
        </p:spPr>
        <p:txBody>
          <a:bodyPr/>
          <a:lstStyle/>
          <a:p>
            <a:pPr algn="r" eaLnBrk="1" hangingPunct="1">
              <a:spcBef>
                <a:spcPct val="0"/>
              </a:spcBef>
            </a:pPr>
            <a:r>
              <a:rPr lang="en-US" altLang="en-US" sz="2500" b="1" dirty="0">
                <a:solidFill>
                  <a:schemeClr val="tx1"/>
                </a:solidFill>
              </a:rPr>
              <a:t>LPHS Counseling Office</a:t>
            </a:r>
          </a:p>
          <a:p>
            <a:pPr algn="r" eaLnBrk="1" hangingPunct="1">
              <a:spcBef>
                <a:spcPct val="0"/>
              </a:spcBef>
            </a:pPr>
            <a:r>
              <a:rPr lang="en-US" altLang="en-US" sz="2500" b="1" dirty="0">
                <a:solidFill>
                  <a:schemeClr val="tx1"/>
                </a:solidFill>
              </a:rPr>
              <a:t>March 7, 2024</a:t>
            </a:r>
            <a:endParaRPr lang="en-US" altLang="en-US" sz="2500" b="1" dirty="0">
              <a:solidFill>
                <a:schemeClr val="tx1"/>
              </a:solidFill>
              <a:cs typeface="Calibri"/>
            </a:endParaRPr>
          </a:p>
        </p:txBody>
      </p:sp>
      <p:pic>
        <p:nvPicPr>
          <p:cNvPr id="15364" name="Picture 2" descr="naia icon">
            <a:extLst>
              <a:ext uri="{FF2B5EF4-FFF2-40B4-BE49-F238E27FC236}">
                <a16:creationId xmlns:a16="http://schemas.microsoft.com/office/drawing/2014/main" id="{7B10FF5E-37BD-47F0-877B-38806A6E1A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463" y="3489325"/>
            <a:ext cx="1604962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373737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FFFF"/>
                  </a:outerShdw>
                </a:effectLst>
              </a14:hiddenEffects>
            </a:ext>
          </a:extLst>
        </p:spPr>
      </p:pic>
      <p:pic>
        <p:nvPicPr>
          <p:cNvPr id="15365" name="Picture 3" descr="ncaa icon">
            <a:extLst>
              <a:ext uri="{FF2B5EF4-FFF2-40B4-BE49-F238E27FC236}">
                <a16:creationId xmlns:a16="http://schemas.microsoft.com/office/drawing/2014/main" id="{AF6EAE22-0FE7-41FA-94CE-27EE90328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482975"/>
            <a:ext cx="103028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373737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FFFF"/>
                  </a:outerShdw>
                </a:effectLst>
              </a14:hiddenEffects>
            </a:ext>
          </a:extLst>
        </p:spPr>
      </p:pic>
      <p:pic>
        <p:nvPicPr>
          <p:cNvPr id="15366" name="Picture 4" descr="njcaa icon">
            <a:extLst>
              <a:ext uri="{FF2B5EF4-FFF2-40B4-BE49-F238E27FC236}">
                <a16:creationId xmlns:a16="http://schemas.microsoft.com/office/drawing/2014/main" id="{489C8ABA-CFF2-4149-8BA5-7FF6A37F4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050" y="3479800"/>
            <a:ext cx="11239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373737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FFFF"/>
                  </a:outerShdw>
                </a:effectLst>
              </a14:hiddenEffects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16B9AAC-43F4-4296-B0BB-D93A4070AF22}"/>
              </a:ext>
            </a:extLst>
          </p:cNvPr>
          <p:cNvSpPr txBox="1">
            <a:spLocks/>
          </p:cNvSpPr>
          <p:nvPr/>
        </p:nvSpPr>
        <p:spPr>
          <a:xfrm>
            <a:off x="1333500" y="3505200"/>
            <a:ext cx="1638300" cy="1965325"/>
          </a:xfrm>
          <a:prstGeom prst="rect">
            <a:avLst/>
          </a:prstGeom>
          <a:solidFill>
            <a:schemeClr val="bg1"/>
          </a:solidFill>
        </p:spPr>
        <p:txBody>
          <a:bodyPr anchor="b"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6600" kern="1200" spc="-1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anose="02040503050406030204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anose="02040503050406030204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anose="02040503050406030204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anose="02040503050406030204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anose="02040503050406030204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anose="02040503050406030204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anose="02040503050406030204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anose="02040503050406030204" pitchFamily="18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endParaRPr lang="en-US" sz="5000" b="1">
              <a:solidFill>
                <a:srgbClr val="006600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C87F1B7-3B66-4AB2-83EB-87114F0BC21E}"/>
              </a:ext>
            </a:extLst>
          </p:cNvPr>
          <p:cNvSpPr txBox="1">
            <a:spLocks/>
          </p:cNvSpPr>
          <p:nvPr/>
        </p:nvSpPr>
        <p:spPr>
          <a:xfrm>
            <a:off x="2552700" y="4486275"/>
            <a:ext cx="1638300" cy="1136650"/>
          </a:xfrm>
          <a:prstGeom prst="rect">
            <a:avLst/>
          </a:prstGeom>
          <a:solidFill>
            <a:schemeClr val="bg1"/>
          </a:solidFill>
        </p:spPr>
        <p:txBody>
          <a:bodyPr anchor="b"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6600" kern="1200" spc="-1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anose="02040503050406030204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anose="02040503050406030204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anose="02040503050406030204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anose="02040503050406030204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anose="02040503050406030204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anose="02040503050406030204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anose="02040503050406030204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anose="02040503050406030204" pitchFamily="18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endParaRPr lang="en-US" sz="5000" b="1">
              <a:solidFill>
                <a:srgbClr val="0066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E9DAD-42EF-47AE-A6E9-61B534054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rgbClr val="006600"/>
                </a:solidFill>
                <a:ea typeface="Tahoma" pitchFamily="34" charset="0"/>
                <a:cs typeface="Tahoma" pitchFamily="34" charset="0"/>
              </a:rPr>
              <a:t>Objectives</a:t>
            </a:r>
            <a:endParaRPr lang="en-US">
              <a:solidFill>
                <a:srgbClr val="006600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F036827-9FC9-4421-A1CB-54C4A0BE40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98950"/>
              </p:ext>
            </p:extLst>
          </p:nvPr>
        </p:nvGraphicFramePr>
        <p:xfrm>
          <a:off x="1752600" y="1039813"/>
          <a:ext cx="6172200" cy="50149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7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5132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1" marR="91431" marT="45721" marB="457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1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>
                          <a:ea typeface="Tahoma" pitchFamily="34" charset="0"/>
                          <a:cs typeface="Tahoma" pitchFamily="34" charset="0"/>
                        </a:rPr>
                        <a:t>Intro to College Athletics</a:t>
                      </a:r>
                    </a:p>
                  </a:txBody>
                  <a:tcPr marL="91431" marR="91431" marT="45721" marB="457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51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>
                          <a:ea typeface="Tahoma" pitchFamily="34" charset="0"/>
                          <a:cs typeface="Tahoma" pitchFamily="34" charset="0"/>
                        </a:rPr>
                        <a:t>Understanding the NCAA</a:t>
                      </a:r>
                    </a:p>
                  </a:txBody>
                  <a:tcPr marL="91431" marR="91431" marT="45721" marB="457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1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>
                          <a:ea typeface="Tahoma" pitchFamily="34" charset="0"/>
                          <a:cs typeface="Tahoma" pitchFamily="34" charset="0"/>
                        </a:rPr>
                        <a:t>NCAA Eligibility Requirements</a:t>
                      </a:r>
                    </a:p>
                  </a:txBody>
                  <a:tcPr marL="91431" marR="91431" marT="45721" marB="457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51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>
                          <a:ea typeface="Tahoma" pitchFamily="34" charset="0"/>
                          <a:cs typeface="Tahoma" pitchFamily="34" charset="0"/>
                        </a:rPr>
                        <a:t>Defining Core Courses</a:t>
                      </a:r>
                    </a:p>
                  </a:txBody>
                  <a:tcPr marL="91431" marR="91431" marT="45721" marB="4572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51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/>
                        <a:t>Step 1: Meet </a:t>
                      </a:r>
                      <a:r>
                        <a:rPr lang="en-US" sz="2000" b="1" baseline="0"/>
                        <a:t>16 Core Courses</a:t>
                      </a:r>
                      <a:endParaRPr lang="en-US" sz="2000" b="1"/>
                    </a:p>
                  </a:txBody>
                  <a:tcPr marL="91431" marR="91431" marT="45721" marB="4572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51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>
                          <a:ea typeface="Tahoma" pitchFamily="34" charset="0"/>
                          <a:cs typeface="Tahoma" pitchFamily="34" charset="0"/>
                        </a:rPr>
                        <a:t>Steps 2&amp;3: NCAA Core GPA Sliding Scales</a:t>
                      </a:r>
                    </a:p>
                  </a:txBody>
                  <a:tcPr marL="91431" marR="91431" marT="45721" marB="4572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51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/>
                        <a:t>Division III, NAIA,</a:t>
                      </a:r>
                      <a:r>
                        <a:rPr lang="en-US" sz="2000" b="1" baseline="0"/>
                        <a:t> &amp; NJCAA</a:t>
                      </a:r>
                      <a:endParaRPr lang="en-US" sz="2000" b="1"/>
                    </a:p>
                  </a:txBody>
                  <a:tcPr marL="91431" marR="91431" marT="45721" marB="45721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24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/>
                        <a:t>Sport Scholarship Availability </a:t>
                      </a:r>
                      <a:endParaRPr lang="en-US" sz="2000"/>
                    </a:p>
                  </a:txBody>
                  <a:tcPr marL="91431" marR="91431" marT="45721" marB="45721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24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/>
                        <a:t>What You Can Do Now</a:t>
                      </a:r>
                      <a:endParaRPr lang="en-US" sz="2000"/>
                    </a:p>
                  </a:txBody>
                  <a:tcPr marL="91431" marR="91431" marT="45721" marB="45721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624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/>
                        <a:t>Creating A Sport Resume</a:t>
                      </a:r>
                      <a:endParaRPr lang="en-US" sz="2000"/>
                    </a:p>
                  </a:txBody>
                  <a:tcPr marL="91431" marR="91431" marT="45721" marB="45721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51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/>
                        <a:t>LPHS Counseling Website</a:t>
                      </a:r>
                    </a:p>
                  </a:txBody>
                  <a:tcPr marL="91431" marR="91431" marT="45721" marB="45721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6F1A-50AA-4A2F-8561-71F46912F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411163"/>
            <a:ext cx="7620000" cy="1143000"/>
          </a:xfrm>
        </p:spPr>
        <p:txBody>
          <a:bodyPr/>
          <a:lstStyle/>
          <a:p>
            <a:pPr marL="685800" indent="-685800"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b="1">
                <a:solidFill>
                  <a:srgbClr val="006600"/>
                </a:solidFill>
                <a:ea typeface="Tahoma" pitchFamily="34" charset="0"/>
                <a:cs typeface="Tahoma" pitchFamily="34" charset="0"/>
              </a:rPr>
              <a:t>Intro to College Athletics</a:t>
            </a:r>
            <a:endParaRPr lang="en-US">
              <a:solidFill>
                <a:srgbClr val="006600"/>
              </a:solidFill>
            </a:endParaRP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202316F3-847A-4984-B396-B6773D23E1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1524000"/>
            <a:ext cx="7848600" cy="4800600"/>
          </a:xfrm>
          <a:solidFill>
            <a:schemeClr val="bg1"/>
          </a:solidFill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z="2400" b="1" i="1"/>
              <a:t>Various College Athletic Associations</a:t>
            </a:r>
          </a:p>
          <a:p>
            <a:pPr lvl="1" eaLnBrk="1" hangingPunct="1">
              <a:spcBef>
                <a:spcPct val="0"/>
              </a:spcBef>
              <a:buClr>
                <a:srgbClr val="C00000"/>
              </a:buClr>
            </a:pPr>
            <a:r>
              <a:rPr lang="en-US" altLang="en-US" sz="2200"/>
              <a:t>NCAA, NAIA, NJCAA, etc.</a:t>
            </a:r>
          </a:p>
          <a:p>
            <a:pPr lvl="1" eaLnBrk="1" hangingPunct="1">
              <a:spcBef>
                <a:spcPct val="0"/>
              </a:spcBef>
              <a:buClr>
                <a:srgbClr val="C00000"/>
              </a:buClr>
            </a:pPr>
            <a:r>
              <a:rPr lang="en-US" altLang="en-US" sz="2200" u="sng"/>
              <a:t>Sample sports</a:t>
            </a:r>
            <a:r>
              <a:rPr lang="en-US" altLang="en-US" sz="2200"/>
              <a:t> – Baseball, Softball, Volleyball, Hockey, Basketball, Cross Country, Football, Cheerleading, Gymnastics, Soccer, Track, Wrestling, Golf, Swimming &amp; Diving </a:t>
            </a:r>
          </a:p>
          <a:p>
            <a:pPr lvl="1" eaLnBrk="1" hangingPunct="1">
              <a:spcBef>
                <a:spcPct val="0"/>
              </a:spcBef>
              <a:buClr>
                <a:srgbClr val="C00000"/>
              </a:buClr>
            </a:pPr>
            <a:r>
              <a:rPr lang="en-US" altLang="en-US" sz="2200"/>
              <a:t>Some have athletic scholarships, others do not</a:t>
            </a:r>
          </a:p>
          <a:p>
            <a:pPr lvl="1" eaLnBrk="1" hangingPunct="1">
              <a:spcBef>
                <a:spcPct val="0"/>
              </a:spcBef>
              <a:buClr>
                <a:srgbClr val="C00000"/>
              </a:buClr>
            </a:pPr>
            <a:r>
              <a:rPr lang="en-US" altLang="en-US" sz="2200"/>
              <a:t>Some have strict recruitment rules, others do not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b="1" i="1"/>
              <a:t>Requirements to play in college</a:t>
            </a:r>
          </a:p>
          <a:p>
            <a:pPr lvl="1" eaLnBrk="1" hangingPunct="1">
              <a:spcBef>
                <a:spcPct val="0"/>
              </a:spcBef>
              <a:buClr>
                <a:srgbClr val="C00000"/>
              </a:buClr>
            </a:pPr>
            <a:r>
              <a:rPr lang="en-US" altLang="en-US" sz="2200"/>
              <a:t>Some organizations have eligibility requirements to play</a:t>
            </a:r>
          </a:p>
          <a:p>
            <a:pPr lvl="1" eaLnBrk="1" hangingPunct="1">
              <a:spcBef>
                <a:spcPct val="0"/>
              </a:spcBef>
              <a:buClr>
                <a:srgbClr val="C00000"/>
              </a:buClr>
            </a:pPr>
            <a:r>
              <a:rPr lang="en-US" altLang="en-US" sz="2200"/>
              <a:t>Most have requirements to remain eligible in college</a:t>
            </a:r>
          </a:p>
          <a:p>
            <a:pPr lvl="1" eaLnBrk="1" hangingPunct="1">
              <a:spcBef>
                <a:spcPct val="0"/>
              </a:spcBef>
              <a:buClr>
                <a:srgbClr val="C00000"/>
              </a:buClr>
            </a:pPr>
            <a:r>
              <a:rPr lang="en-US" altLang="en-US" sz="2200"/>
              <a:t>4 years of eligibility – if do not compete at all may remain on “red-shirt” list so year does not count against them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42EB3-33DF-4E95-B093-F21E02483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685800"/>
            <a:ext cx="8229600" cy="1143000"/>
          </a:xfrm>
        </p:spPr>
        <p:txBody>
          <a:bodyPr/>
          <a:lstStyle/>
          <a:p>
            <a:pPr marL="571500" indent="-571500"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b="1">
                <a:solidFill>
                  <a:srgbClr val="006600"/>
                </a:solidFill>
                <a:ea typeface="Tahoma" pitchFamily="34" charset="0"/>
                <a:cs typeface="Tahoma" pitchFamily="34" charset="0"/>
              </a:rPr>
              <a:t>Understanding the NCAA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21ECCF16-B462-463C-BCE1-C3C5D6D04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752600"/>
            <a:ext cx="7696200" cy="4495800"/>
          </a:xfrm>
          <a:solidFill>
            <a:schemeClr val="bg1"/>
          </a:solidFill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b="1" i="1"/>
              <a:t>What is the NCAA?</a:t>
            </a:r>
          </a:p>
          <a:p>
            <a:pPr lvl="1" eaLnBrk="1" hangingPunct="1">
              <a:spcBef>
                <a:spcPct val="0"/>
              </a:spcBef>
              <a:buClr>
                <a:srgbClr val="C00000"/>
              </a:buClr>
            </a:pPr>
            <a:r>
              <a:rPr lang="en-US" altLang="en-US" sz="2100"/>
              <a:t>National Collegiate Athletic Association, est. in 1906</a:t>
            </a:r>
          </a:p>
          <a:p>
            <a:pPr lvl="1" eaLnBrk="1" hangingPunct="1">
              <a:spcBef>
                <a:spcPct val="0"/>
              </a:spcBef>
              <a:buClr>
                <a:srgbClr val="C00000"/>
              </a:buClr>
            </a:pPr>
            <a:r>
              <a:rPr lang="en-US" altLang="en-US" sz="2100"/>
              <a:t>Governing body for more than 1,200 colleges, universities, conferences, and organizations</a:t>
            </a:r>
          </a:p>
          <a:p>
            <a:pPr lvl="1" eaLnBrk="1" hangingPunct="1">
              <a:spcBef>
                <a:spcPct val="0"/>
              </a:spcBef>
              <a:buClr>
                <a:srgbClr val="C00000"/>
              </a:buClr>
            </a:pPr>
            <a:r>
              <a:rPr lang="en-US" altLang="en-US" sz="2100"/>
              <a:t>Division I, II, &amp; III</a:t>
            </a:r>
          </a:p>
          <a:p>
            <a:pPr eaLnBrk="1" hangingPunct="1">
              <a:spcBef>
                <a:spcPct val="0"/>
              </a:spcBef>
              <a:buClrTx/>
            </a:pPr>
            <a:r>
              <a:rPr lang="en-US" altLang="en-US" b="1" i="1"/>
              <a:t>Rules on Recruitment</a:t>
            </a:r>
          </a:p>
          <a:p>
            <a:pPr marL="639445" lvl="1" eaLnBrk="1" hangingPunct="1">
              <a:spcBef>
                <a:spcPct val="0"/>
              </a:spcBef>
              <a:buClr>
                <a:srgbClr val="C00000"/>
              </a:buClr>
            </a:pPr>
            <a:r>
              <a:rPr lang="en-US" altLang="en-US" sz="2100"/>
              <a:t>NCAA sport-specific </a:t>
            </a:r>
            <a:r>
              <a:rPr lang="en-US" altLang="en-US" sz="2100">
                <a:hlinkClick r:id="rId3"/>
              </a:rPr>
              <a:t>Recruiting Calendars</a:t>
            </a:r>
            <a:endParaRPr lang="en-US" altLang="en-US" sz="2100">
              <a:cs typeface="Calibri"/>
              <a:hlinkClick r:id="rId3"/>
            </a:endParaRPr>
          </a:p>
          <a:p>
            <a:pPr lvl="2" eaLnBrk="1" hangingPunct="1">
              <a:spcBef>
                <a:spcPct val="0"/>
              </a:spcBef>
              <a:buClr>
                <a:srgbClr val="006600"/>
              </a:buClr>
            </a:pPr>
            <a:r>
              <a:rPr lang="en-US" altLang="en-US" sz="2100"/>
              <a:t>Different rules for different years in high school and periods </a:t>
            </a:r>
            <a:r>
              <a:rPr lang="en-US" altLang="en-US"/>
              <a:t>(e.g., contact, evaluation, quiet, dead)</a:t>
            </a:r>
          </a:p>
          <a:p>
            <a:pPr lvl="1" eaLnBrk="1" hangingPunct="1">
              <a:spcBef>
                <a:spcPct val="0"/>
              </a:spcBef>
              <a:buClr>
                <a:srgbClr val="C00000"/>
              </a:buClr>
            </a:pPr>
            <a:r>
              <a:rPr lang="en-US" altLang="en-US" sz="2100"/>
              <a:t>Eligibility requirements for DI &amp; DII only</a:t>
            </a:r>
          </a:p>
          <a:p>
            <a:pPr lvl="1" eaLnBrk="1" hangingPunct="1">
              <a:spcBef>
                <a:spcPct val="0"/>
              </a:spcBef>
              <a:buClr>
                <a:srgbClr val="C00000"/>
              </a:buClr>
            </a:pPr>
            <a:r>
              <a:rPr lang="en-US" altLang="en-US" sz="2100"/>
              <a:t>Annual contracts </a:t>
            </a:r>
            <a:r>
              <a:rPr lang="en-US" altLang="en-US" sz="1800"/>
              <a:t>(a 4-year, full-ride does not exist)</a:t>
            </a:r>
          </a:p>
          <a:p>
            <a:pPr lvl="1" eaLnBrk="1" hangingPunct="1">
              <a:spcBef>
                <a:spcPct val="0"/>
              </a:spcBef>
              <a:buClr>
                <a:srgbClr val="C00000"/>
              </a:buClr>
            </a:pPr>
            <a:r>
              <a:rPr lang="en-US" altLang="en-US" sz="2100"/>
              <a:t>Once you sign, the recruitment process ends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5CA40-60E7-40B9-B7E0-9B2F5546A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533400"/>
            <a:ext cx="8229600" cy="1143000"/>
          </a:xfrm>
        </p:spPr>
        <p:txBody>
          <a:bodyPr/>
          <a:lstStyle/>
          <a:p>
            <a:pPr marL="571500" indent="-571500"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sz="4200" b="1">
                <a:solidFill>
                  <a:srgbClr val="006600"/>
                </a:solidFill>
                <a:ea typeface="Tahoma" pitchFamily="34" charset="0"/>
                <a:cs typeface="Tahoma" pitchFamily="34" charset="0"/>
              </a:rPr>
              <a:t>NCAA Eligibility Requirements</a:t>
            </a:r>
            <a:endParaRPr lang="en-US" sz="4200">
              <a:solidFill>
                <a:srgbClr val="006600"/>
              </a:solidFill>
            </a:endParaRP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992991D2-72C5-4B82-9F4E-60C6ADFB4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524000"/>
            <a:ext cx="7848600" cy="43434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altLang="en-US" b="1" i="1" dirty="0"/>
              <a:t>Student-athletes must meet the following criteria:</a:t>
            </a:r>
          </a:p>
          <a:p>
            <a:pPr marL="868045" lvl="1" indent="-457200" eaLnBrk="1" hangingPunct="1">
              <a:buClr>
                <a:srgbClr val="C00000"/>
              </a:buClr>
              <a:buFont typeface="Cambria" panose="02040503050406030204" pitchFamily="18" charset="0"/>
              <a:buAutoNum type="arabicParenR"/>
            </a:pPr>
            <a:r>
              <a:rPr lang="en-US" altLang="en-US" sz="2100" dirty="0"/>
              <a:t>Successfully </a:t>
            </a:r>
            <a:r>
              <a:rPr lang="en-US" altLang="en-US" sz="2100" b="1" i="1" u="sng" dirty="0"/>
              <a:t>complete all core </a:t>
            </a:r>
            <a:r>
              <a:rPr lang="en-US" altLang="en-US" sz="2100" b="1" u="sng" dirty="0"/>
              <a:t>courses</a:t>
            </a:r>
            <a:r>
              <a:rPr lang="en-US" altLang="en-US" sz="2100" u="sng" dirty="0"/>
              <a:t> </a:t>
            </a:r>
            <a:r>
              <a:rPr lang="en-US" altLang="en-US" sz="2100" dirty="0"/>
              <a:t> (16 total for DI &amp; DII)</a:t>
            </a:r>
            <a:endParaRPr lang="en-US" altLang="en-US" sz="2100" dirty="0">
              <a:cs typeface="Calibri"/>
            </a:endParaRPr>
          </a:p>
          <a:p>
            <a:pPr marL="1004570" lvl="2" eaLnBrk="1" hangingPunct="1">
              <a:buClr>
                <a:srgbClr val="006600"/>
              </a:buClr>
            </a:pPr>
            <a:r>
              <a:rPr lang="en-US" altLang="en-US" sz="2000" dirty="0"/>
              <a:t>10 core courses (including 7 in English, math or natural/physical science) prior to your 7</a:t>
            </a:r>
            <a:r>
              <a:rPr lang="en-US" altLang="en-US" sz="2000" baseline="30000" dirty="0"/>
              <a:t>th</a:t>
            </a:r>
            <a:r>
              <a:rPr lang="en-US" altLang="en-US" sz="2000" dirty="0"/>
              <a:t> semester </a:t>
            </a:r>
            <a:endParaRPr lang="en-US" altLang="en-US" sz="2000" dirty="0">
              <a:cs typeface="Calibri"/>
            </a:endParaRPr>
          </a:p>
          <a:p>
            <a:pPr marL="1004570" lvl="2">
              <a:buClr>
                <a:srgbClr val="006600"/>
              </a:buClr>
            </a:pPr>
            <a:r>
              <a:rPr lang="en-US" altLang="en-US" sz="2000" dirty="0">
                <a:ea typeface="Calibri"/>
                <a:cs typeface="Calibri"/>
              </a:rPr>
              <a:t>Will accept the highest core courses if take over 16</a:t>
            </a:r>
          </a:p>
          <a:p>
            <a:pPr marL="868045" lvl="1" indent="-457200" eaLnBrk="1" hangingPunct="1">
              <a:buClr>
                <a:srgbClr val="C00000"/>
              </a:buClr>
              <a:buFont typeface="Cambria" panose="02040503050406030204" pitchFamily="18" charset="0"/>
              <a:buAutoNum type="arabicParenR"/>
            </a:pPr>
            <a:r>
              <a:rPr lang="en-US" altLang="en-US" sz="2100" dirty="0"/>
              <a:t>Have a </a:t>
            </a:r>
            <a:r>
              <a:rPr lang="en-US" altLang="en-US" sz="2100" b="1" i="1" u="sng" dirty="0"/>
              <a:t>min. 2.3 core course </a:t>
            </a:r>
            <a:r>
              <a:rPr lang="en-US" altLang="en-US" sz="2100" b="1" i="1" u="sng" dirty="0" err="1"/>
              <a:t>gpa</a:t>
            </a:r>
            <a:r>
              <a:rPr lang="en-US" altLang="en-US" sz="2100" dirty="0"/>
              <a:t> (2.2-DII, Aug. 2023)</a:t>
            </a:r>
            <a:endParaRPr lang="en-US" altLang="en-US" sz="2100" dirty="0">
              <a:cs typeface="Calibri"/>
            </a:endParaRPr>
          </a:p>
          <a:p>
            <a:pPr marL="1004570" lvl="2" indent="-285750">
              <a:buFont typeface="Arial"/>
              <a:buChar char="•"/>
            </a:pPr>
            <a:r>
              <a:rPr lang="en-US" sz="2000" dirty="0">
                <a:ea typeface="Calibri"/>
                <a:cs typeface="Calibri"/>
              </a:rPr>
              <a:t>SAT no longer required as of 2023  but may be for college admissions</a:t>
            </a:r>
          </a:p>
          <a:p>
            <a:pPr marL="868045" lvl="1" indent="-457200" eaLnBrk="1" hangingPunct="1">
              <a:buClr>
                <a:srgbClr val="C00000"/>
              </a:buClr>
              <a:buFont typeface="Cambria" panose="02040503050406030204" pitchFamily="18" charset="0"/>
              <a:buAutoNum type="arabicParenR"/>
            </a:pPr>
            <a:r>
              <a:rPr lang="en-US" altLang="en-US" sz="2100" dirty="0"/>
              <a:t>Successfully </a:t>
            </a:r>
            <a:r>
              <a:rPr lang="en-US" altLang="en-US" sz="2100" b="1" i="1" u="sng" dirty="0"/>
              <a:t>graduate</a:t>
            </a:r>
            <a:r>
              <a:rPr lang="en-US" altLang="en-US" sz="2100" dirty="0"/>
              <a:t> from high school</a:t>
            </a:r>
            <a:endParaRPr lang="en-US" altLang="en-US" sz="2100" dirty="0">
              <a:cs typeface="Calibri"/>
            </a:endParaRPr>
          </a:p>
          <a:p>
            <a:pPr eaLnBrk="1" hangingPunct="1"/>
            <a:r>
              <a:rPr lang="en-US" altLang="en-US" b="1" i="1" dirty="0"/>
              <a:t>Maintain academic eligibility during college</a:t>
            </a:r>
            <a:endParaRPr lang="en-US" altLang="en-US" b="1" i="1" dirty="0">
              <a:cs typeface="Calibri"/>
            </a:endParaRPr>
          </a:p>
          <a:p>
            <a:r>
              <a:rPr lang="en-US" altLang="en-US" b="1" i="1" dirty="0">
                <a:cs typeface="Calibri"/>
              </a:rPr>
              <a:t>$100 fee to register in NCAA Eligibility Center</a:t>
            </a:r>
            <a:endParaRPr lang="en-US" altLang="en-US" b="1" i="1" dirty="0">
              <a:ea typeface="Calibri"/>
              <a:cs typeface="Calibri"/>
            </a:endParaRPr>
          </a:p>
          <a:p>
            <a:endParaRPr lang="en-US" altLang="en-US" b="1" i="1"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E8147-D898-45E1-B86D-F11555C32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457198"/>
            <a:ext cx="8229600" cy="1143000"/>
          </a:xfrm>
        </p:spPr>
        <p:txBody>
          <a:bodyPr/>
          <a:lstStyle/>
          <a:p>
            <a:pPr marL="571500" indent="-571500"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sz="3600" b="1">
                <a:solidFill>
                  <a:srgbClr val="006600"/>
                </a:solidFill>
                <a:ea typeface="Tahoma" pitchFamily="34" charset="0"/>
                <a:cs typeface="Tahoma" pitchFamily="34" charset="0"/>
              </a:rPr>
              <a:t>NCAA Eligibility Requirements: Defining Core Courses</a:t>
            </a:r>
            <a:endParaRPr lang="en-US" sz="3600">
              <a:solidFill>
                <a:srgbClr val="0066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11BE08-FD97-4E35-AB4C-2024FFE11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600200"/>
            <a:ext cx="7865302" cy="4525963"/>
          </a:xfrm>
          <a:solidFill>
            <a:schemeClr val="bg1"/>
          </a:solidFill>
        </p:spPr>
        <p:txBody>
          <a:bodyPr rtlCol="0">
            <a:normAutofit/>
          </a:bodyPr>
          <a:lstStyle/>
          <a:p>
            <a:pPr marL="342900" lvl="1" indent="-342900" eaLnBrk="1" fontAlgn="auto" hangingPunct="1">
              <a:spcAft>
                <a:spcPts val="0"/>
              </a:spcAft>
              <a:buClrTx/>
              <a:defRPr/>
            </a:pPr>
            <a:r>
              <a:rPr lang="en-US" sz="2200" b="1" i="1"/>
              <a:t>“Any course at your high school, reviewed/approved by </a:t>
            </a:r>
            <a:br>
              <a:rPr lang="en-US" sz="2200" b="1" i="1"/>
            </a:br>
            <a:r>
              <a:rPr lang="en-US" sz="2200" b="1" i="1"/>
              <a:t> NCAA for meeting their academic standards” </a:t>
            </a:r>
          </a:p>
          <a:p>
            <a:pPr marL="857250" lvl="2" indent="-285750" eaLnBrk="1" fontAlgn="auto" hangingPunct="1">
              <a:spcAft>
                <a:spcPts val="0"/>
              </a:spcAft>
              <a:buClr>
                <a:srgbClr val="C00000"/>
              </a:buClr>
              <a:buSzPct val="100000"/>
              <a:defRPr/>
            </a:pPr>
            <a:r>
              <a:rPr lang="en-US" sz="2100"/>
              <a:t>Some LP classes are </a:t>
            </a:r>
            <a:r>
              <a:rPr lang="en-US" sz="2100" u="sng"/>
              <a:t>NOT</a:t>
            </a:r>
            <a:r>
              <a:rPr lang="en-US" sz="2100"/>
              <a:t> accepted </a:t>
            </a:r>
            <a:r>
              <a:rPr lang="en-US" sz="1900"/>
              <a:t>(</a:t>
            </a:r>
            <a:r>
              <a:rPr lang="en-US" sz="1900" err="1"/>
              <a:t>ie</a:t>
            </a:r>
            <a:r>
              <a:rPr lang="en-US" sz="1900"/>
              <a:t>, Bus Tech Writ/Coll Prep H)</a:t>
            </a:r>
          </a:p>
          <a:p>
            <a:pPr marL="857250" lvl="2" indent="-285750" eaLnBrk="1" fontAlgn="auto" hangingPunct="1">
              <a:spcAft>
                <a:spcPts val="0"/>
              </a:spcAft>
              <a:buClr>
                <a:srgbClr val="C00000"/>
              </a:buClr>
              <a:buSzPct val="100000"/>
              <a:defRPr/>
            </a:pPr>
            <a:r>
              <a:rPr lang="en-US" sz="2100"/>
              <a:t>More </a:t>
            </a:r>
            <a:r>
              <a:rPr lang="en-US" sz="2100" err="1"/>
              <a:t>gpa</a:t>
            </a:r>
            <a:r>
              <a:rPr lang="en-US" sz="2100"/>
              <a:t> points for weighted, honors, &amp; AP classes</a:t>
            </a:r>
          </a:p>
          <a:p>
            <a:pPr marL="342900" lvl="1" indent="-342900" eaLnBrk="1" fontAlgn="auto" hangingPunct="1">
              <a:spcAft>
                <a:spcPts val="0"/>
              </a:spcAft>
              <a:buClrTx/>
              <a:defRPr/>
            </a:pPr>
            <a:r>
              <a:rPr lang="en-US" sz="2200" b="1" i="1"/>
              <a:t>Typical subjects include</a:t>
            </a:r>
            <a:r>
              <a:rPr lang="en-US" sz="2200"/>
              <a:t>: </a:t>
            </a:r>
          </a:p>
          <a:p>
            <a:pPr marL="857250" lvl="2" indent="-288925" eaLnBrk="1" fontAlgn="auto" hangingPunct="1">
              <a:spcAft>
                <a:spcPts val="0"/>
              </a:spcAft>
              <a:buClr>
                <a:srgbClr val="C00000"/>
              </a:buClr>
              <a:defRPr/>
            </a:pPr>
            <a:r>
              <a:rPr lang="en-US" sz="2100"/>
              <a:t>English, Math, Natural/Physical Science, Social Science and Foreign Language</a:t>
            </a:r>
          </a:p>
          <a:p>
            <a:pPr marL="342900" lvl="1" indent="-342900" eaLnBrk="1" fontAlgn="auto" hangingPunct="1">
              <a:spcAft>
                <a:spcPts val="0"/>
              </a:spcAft>
              <a:buClrTx/>
              <a:defRPr/>
            </a:pPr>
            <a:r>
              <a:rPr lang="en-US" sz="2200" b="1" i="1"/>
              <a:t>Note: </a:t>
            </a:r>
            <a:r>
              <a:rPr lang="en-US" sz="2200" b="1" i="1">
                <a:solidFill>
                  <a:srgbClr val="C00000"/>
                </a:solidFill>
              </a:rPr>
              <a:t>1 full-year LP course = 1 NCAA credit </a:t>
            </a:r>
            <a:r>
              <a:rPr lang="en-US" sz="2200" b="1" i="1"/>
              <a:t>(not 2)</a:t>
            </a:r>
          </a:p>
          <a:p>
            <a:pPr marL="342900" lvl="1" indent="-342900" eaLnBrk="1" fontAlgn="auto" hangingPunct="1">
              <a:spcAft>
                <a:spcPts val="0"/>
              </a:spcAft>
              <a:buClrTx/>
              <a:defRPr/>
            </a:pPr>
            <a:r>
              <a:rPr lang="en-US" sz="2200" b="1" i="1"/>
              <a:t>Different Core Course GPA requirements for Different </a:t>
            </a:r>
            <a:br>
              <a:rPr lang="en-US" sz="2200" b="1" i="1"/>
            </a:br>
            <a:r>
              <a:rPr lang="en-US" sz="2200" b="1" i="1"/>
              <a:t>   Division levels </a:t>
            </a:r>
            <a:r>
              <a:rPr lang="en-US" sz="2100" b="1" i="1"/>
              <a:t>(DI &amp; DII)</a:t>
            </a:r>
          </a:p>
          <a:p>
            <a:pPr marL="342900" lvl="1" indent="-342900" eaLnBrk="1" fontAlgn="auto" hangingPunct="1">
              <a:spcAft>
                <a:spcPts val="0"/>
              </a:spcAft>
              <a:buClrTx/>
              <a:defRPr/>
            </a:pPr>
            <a:r>
              <a:rPr lang="en-US" sz="2200" b="1" i="1"/>
              <a:t>Core Courses at LP High School </a:t>
            </a:r>
            <a:r>
              <a:rPr lang="en-US" b="1" i="1"/>
              <a:t>(Student Handbook)</a:t>
            </a:r>
            <a:endParaRPr lang="en-US" b="1" i="1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F598B-4B85-4D37-812E-2285BF234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571" y="821348"/>
            <a:ext cx="8229600" cy="1143000"/>
          </a:xfrm>
        </p:spPr>
        <p:txBody>
          <a:bodyPr/>
          <a:lstStyle/>
          <a:p>
            <a:pPr marL="571500" indent="-571500"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sz="4200" b="1">
                <a:solidFill>
                  <a:srgbClr val="006600"/>
                </a:solidFill>
                <a:ea typeface="Tahoma" pitchFamily="34" charset="0"/>
                <a:cs typeface="Tahoma" pitchFamily="34" charset="0"/>
              </a:rPr>
              <a:t>NCAA Eligibility Requirements</a:t>
            </a:r>
            <a:endParaRPr lang="en-US" sz="4200">
              <a:solidFill>
                <a:srgbClr val="0066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3E1753-F970-42A3-844A-CD20FADE0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8426" y="1977537"/>
            <a:ext cx="6890239" cy="3877159"/>
          </a:xfrm>
          <a:solidFill>
            <a:schemeClr val="bg1"/>
          </a:solidFill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i="1" dirty="0"/>
              <a:t>There are 3 possible academic outcomes:</a:t>
            </a:r>
          </a:p>
          <a:p>
            <a:pPr marL="868680" lvl="1" indent="-457200" eaLnBrk="1" fontAlgn="auto" hangingPunct="1">
              <a:spcAft>
                <a:spcPts val="0"/>
              </a:spcAft>
              <a:buClr>
                <a:srgbClr val="C00000"/>
              </a:buClr>
              <a:buFont typeface="+mj-lt"/>
              <a:buAutoNum type="arabicParenR"/>
              <a:defRPr/>
            </a:pPr>
            <a:r>
              <a:rPr lang="en-US" sz="2100" dirty="0"/>
              <a:t>Full qualifier = competition, athletics aid, and practice first year</a:t>
            </a:r>
            <a:endParaRPr lang="en-US" sz="2100" dirty="0">
              <a:ea typeface="Calibri"/>
              <a:cs typeface="Calibri"/>
            </a:endParaRPr>
          </a:p>
          <a:p>
            <a:pPr marL="868680" lvl="1" indent="-457200" eaLnBrk="1" fontAlgn="auto" hangingPunct="1">
              <a:spcAft>
                <a:spcPts val="0"/>
              </a:spcAft>
              <a:buClr>
                <a:srgbClr val="C00000"/>
              </a:buClr>
              <a:buFont typeface="+mj-lt"/>
              <a:buAutoNum type="arabicParenR"/>
              <a:defRPr/>
            </a:pPr>
            <a:r>
              <a:rPr lang="en-US" sz="2100" dirty="0"/>
              <a:t>Academic redshirt / Partial qualifier = athletics aid first year and practice in first regular academic term, but no competition</a:t>
            </a:r>
            <a:endParaRPr lang="en-US" sz="2100" dirty="0">
              <a:ea typeface="Calibri"/>
              <a:cs typeface="Calibri"/>
            </a:endParaRPr>
          </a:p>
          <a:p>
            <a:pPr marL="868680" lvl="1" indent="-457200" eaLnBrk="1" fontAlgn="auto" hangingPunct="1">
              <a:spcAft>
                <a:spcPts val="0"/>
              </a:spcAft>
              <a:buClr>
                <a:srgbClr val="C00000"/>
              </a:buClr>
              <a:buFont typeface="+mj-lt"/>
              <a:buAutoNum type="arabicParenR"/>
              <a:defRPr/>
            </a:pPr>
            <a:r>
              <a:rPr lang="en-US" sz="2100" dirty="0"/>
              <a:t>Non-qualifier = no athletics aid, practice or competition first year</a:t>
            </a:r>
            <a:endParaRPr lang="en-US" sz="2100" b="1" i="1">
              <a:ea typeface="Calibri"/>
              <a:cs typeface="Calibri"/>
            </a:endParaRPr>
          </a:p>
          <a:p>
            <a:pPr marL="868680" lvl="1" indent="-457200">
              <a:spcAft>
                <a:spcPts val="0"/>
              </a:spcAft>
              <a:buClr>
                <a:srgbClr val="C00000"/>
              </a:buClr>
              <a:buAutoNum type="arabicParenR"/>
              <a:defRPr/>
            </a:pPr>
            <a:endParaRPr lang="en-US" sz="2100" dirty="0">
              <a:ea typeface="Calibri"/>
              <a:cs typeface="Calibri"/>
            </a:endParaRPr>
          </a:p>
          <a:p>
            <a:pPr marL="411480" lvl="1" indent="0">
              <a:spcAft>
                <a:spcPts val="0"/>
              </a:spcAft>
              <a:buNone/>
              <a:defRPr/>
            </a:pPr>
            <a:r>
              <a:rPr lang="en-US" sz="2100" dirty="0">
                <a:ea typeface="Calibri"/>
                <a:cs typeface="Calibri"/>
              </a:rPr>
              <a:t>      **  Note – Please see handout in upcoming slide</a:t>
            </a:r>
          </a:p>
          <a:p>
            <a:pPr marL="411480" lvl="1" indent="0">
              <a:spcAft>
                <a:spcPts val="0"/>
              </a:spcAft>
              <a:buNone/>
              <a:defRPr/>
            </a:pPr>
            <a:endParaRPr lang="en-US" sz="2100" dirty="0">
              <a:ea typeface="Calibri"/>
              <a:cs typeface="Calibri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sz="2150">
              <a:ea typeface="Calibri"/>
              <a:cs typeface="Calibri"/>
            </a:endParaRPr>
          </a:p>
        </p:txBody>
      </p:sp>
      <p:sp>
        <p:nvSpPr>
          <p:cNvPr id="25605" name="TextBox 5">
            <a:extLst>
              <a:ext uri="{FF2B5EF4-FFF2-40B4-BE49-F238E27FC236}">
                <a16:creationId xmlns:a16="http://schemas.microsoft.com/office/drawing/2014/main" id="{002833F7-CAED-4641-9E44-DE19994254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6062663"/>
            <a:ext cx="43434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100"/>
              <a:t>2016 Division 1 New Academic Requirements (</a:t>
            </a:r>
            <a:r>
              <a:rPr lang="en-US" altLang="en-US" sz="1100">
                <a:hlinkClick r:id="rId3"/>
              </a:rPr>
              <a:t>www.eligibilitycenter.org</a:t>
            </a:r>
            <a:r>
              <a:rPr lang="en-US" altLang="en-US" sz="1100"/>
              <a:t>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6D307-8DF5-4141-A3B2-C217A4ABA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81000"/>
            <a:ext cx="8229600" cy="1143000"/>
          </a:xfrm>
        </p:spPr>
        <p:txBody>
          <a:bodyPr/>
          <a:lstStyle/>
          <a:p>
            <a:pPr marL="571500" indent="-571500"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sz="4200" b="1">
                <a:solidFill>
                  <a:srgbClr val="006600"/>
                </a:solidFill>
                <a:ea typeface="Tahoma" pitchFamily="34" charset="0"/>
                <a:cs typeface="Tahoma" pitchFamily="34" charset="0"/>
              </a:rPr>
              <a:t>NCAA Eligibility </a:t>
            </a:r>
            <a:r>
              <a:rPr lang="en-US" sz="4200" b="1" err="1">
                <a:solidFill>
                  <a:srgbClr val="006600"/>
                </a:solidFill>
                <a:ea typeface="Tahoma" pitchFamily="34" charset="0"/>
                <a:cs typeface="Tahoma" pitchFamily="34" charset="0"/>
              </a:rPr>
              <a:t>Reqs</a:t>
            </a:r>
            <a:r>
              <a:rPr lang="en-US" sz="4200" b="1">
                <a:solidFill>
                  <a:srgbClr val="006600"/>
                </a:solidFill>
                <a:ea typeface="Tahoma" pitchFamily="34" charset="0"/>
                <a:cs typeface="Tahoma" pitchFamily="34" charset="0"/>
              </a:rPr>
              <a:t> (Cont.)</a:t>
            </a:r>
            <a:endParaRPr lang="en-US" sz="4200">
              <a:solidFill>
                <a:srgbClr val="006600"/>
              </a:solidFill>
            </a:endParaRPr>
          </a:p>
        </p:txBody>
      </p:sp>
      <p:pic>
        <p:nvPicPr>
          <p:cNvPr id="27652" name="Picture 5">
            <a:extLst>
              <a:ext uri="{FF2B5EF4-FFF2-40B4-BE49-F238E27FC236}">
                <a16:creationId xmlns:a16="http://schemas.microsoft.com/office/drawing/2014/main" id="{5799A38C-47E0-4CA0-BF62-5CACCDEFD3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862138"/>
            <a:ext cx="3557588" cy="316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7">
            <a:extLst>
              <a:ext uri="{FF2B5EF4-FFF2-40B4-BE49-F238E27FC236}">
                <a16:creationId xmlns:a16="http://schemas.microsoft.com/office/drawing/2014/main" id="{E6A903BC-4C77-4B30-819C-03CC8811F7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413" y="1857375"/>
            <a:ext cx="3743325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4" name="TextBox 5">
            <a:extLst>
              <a:ext uri="{FF2B5EF4-FFF2-40B4-BE49-F238E27FC236}">
                <a16:creationId xmlns:a16="http://schemas.microsoft.com/office/drawing/2014/main" id="{4C5232E9-55D6-49DC-A02D-52C47C4137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1427163"/>
            <a:ext cx="1219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b="1"/>
              <a:t>Division I</a:t>
            </a:r>
          </a:p>
        </p:txBody>
      </p:sp>
      <p:sp>
        <p:nvSpPr>
          <p:cNvPr id="27655" name="TextBox 5">
            <a:extLst>
              <a:ext uri="{FF2B5EF4-FFF2-40B4-BE49-F238E27FC236}">
                <a16:creationId xmlns:a16="http://schemas.microsoft.com/office/drawing/2014/main" id="{22F25A11-3316-4D55-ADBC-58906C31A7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322" y="1458913"/>
            <a:ext cx="1219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b="1"/>
              <a:t>Division II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F2D76-508F-4865-8E74-3BAF26A02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52400"/>
            <a:ext cx="8229600" cy="1143000"/>
          </a:xfrm>
        </p:spPr>
        <p:txBody>
          <a:bodyPr/>
          <a:lstStyle/>
          <a:p>
            <a:pPr marL="571500" indent="-571500"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sz="4000" b="1">
                <a:solidFill>
                  <a:srgbClr val="006600"/>
                </a:solidFill>
              </a:rPr>
              <a:t>Step 1: Meet 16 Core Courses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E23A906-B9CA-45AD-9775-E6ABB422A112}"/>
              </a:ext>
            </a:extLst>
          </p:cNvPr>
          <p:cNvGraphicFramePr>
            <a:graphicFrameLocks noGrp="1"/>
          </p:cNvGraphicFramePr>
          <p:nvPr/>
        </p:nvGraphicFramePr>
        <p:xfrm>
          <a:off x="1371600" y="1581150"/>
          <a:ext cx="3657600" cy="4057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81">
                <a:tc>
                  <a:txBody>
                    <a:bodyPr/>
                    <a:lstStyle/>
                    <a:p>
                      <a:r>
                        <a:rPr lang="en-US" sz="1800"/>
                        <a:t>Subject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Requirements</a:t>
                      </a:r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540">
                <a:tc>
                  <a:txBody>
                    <a:bodyPr/>
                    <a:lstStyle/>
                    <a:p>
                      <a:r>
                        <a:rPr lang="en-US" sz="1700"/>
                        <a:t>English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4  years </a:t>
                      </a:r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3912">
                <a:tc>
                  <a:txBody>
                    <a:bodyPr/>
                    <a:lstStyle/>
                    <a:p>
                      <a:r>
                        <a:rPr lang="en-US" sz="1700"/>
                        <a:t>Mathematics</a:t>
                      </a:r>
                      <a:r>
                        <a:rPr lang="en-US" sz="1400"/>
                        <a:t> (Algebra I or</a:t>
                      </a:r>
                      <a:r>
                        <a:rPr lang="en-US" sz="1400" baseline="0"/>
                        <a:t> higher</a:t>
                      </a:r>
                      <a:r>
                        <a:rPr lang="en-US" sz="1400"/>
                        <a:t>)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3  years </a:t>
                      </a:r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6379">
                <a:tc>
                  <a:txBody>
                    <a:bodyPr/>
                    <a:lstStyle/>
                    <a:p>
                      <a:r>
                        <a:rPr lang="en-US" sz="1700"/>
                        <a:t>Natural/Physical Science </a:t>
                      </a:r>
                      <a:br>
                        <a:rPr lang="en-US" sz="1800"/>
                      </a:br>
                      <a:r>
                        <a:rPr lang="en-US" sz="1400"/>
                        <a:t>(1 year of lab if offered)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2  years </a:t>
                      </a:r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3214">
                <a:tc>
                  <a:txBody>
                    <a:bodyPr/>
                    <a:lstStyle/>
                    <a:p>
                      <a:r>
                        <a:rPr lang="en-US" sz="1700"/>
                        <a:t>Additional English, Math or Science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1  year </a:t>
                      </a:r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540">
                <a:tc>
                  <a:txBody>
                    <a:bodyPr/>
                    <a:lstStyle/>
                    <a:p>
                      <a:r>
                        <a:rPr lang="en-US" sz="1700"/>
                        <a:t>Social Science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2  years </a:t>
                      </a:r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72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/>
                        <a:t>Additional Courses </a:t>
                      </a:r>
                      <a:br>
                        <a:rPr lang="en-US" sz="1800"/>
                      </a:br>
                      <a:r>
                        <a:rPr lang="en-US" sz="1400"/>
                        <a:t>(from any above or foreign language)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4  years </a:t>
                      </a:r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CBA3A1E-0597-435C-A52F-D9A69AFFB2EF}"/>
              </a:ext>
            </a:extLst>
          </p:cNvPr>
          <p:cNvGraphicFramePr>
            <a:graphicFrameLocks noGrp="1"/>
          </p:cNvGraphicFramePr>
          <p:nvPr/>
        </p:nvGraphicFramePr>
        <p:xfrm>
          <a:off x="5257800" y="1581150"/>
          <a:ext cx="3657600" cy="4057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81">
                <a:tc>
                  <a:txBody>
                    <a:bodyPr/>
                    <a:lstStyle/>
                    <a:p>
                      <a:r>
                        <a:rPr lang="en-US" sz="1800"/>
                        <a:t>Subject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Requirements</a:t>
                      </a:r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540">
                <a:tc>
                  <a:txBody>
                    <a:bodyPr/>
                    <a:lstStyle/>
                    <a:p>
                      <a:r>
                        <a:rPr lang="en-US" sz="1700"/>
                        <a:t>English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3  years </a:t>
                      </a:r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3912">
                <a:tc>
                  <a:txBody>
                    <a:bodyPr/>
                    <a:lstStyle/>
                    <a:p>
                      <a:r>
                        <a:rPr lang="en-US" sz="1700"/>
                        <a:t>Mathematics</a:t>
                      </a:r>
                      <a:r>
                        <a:rPr lang="en-US" sz="1400"/>
                        <a:t> (Algebra I or</a:t>
                      </a:r>
                      <a:r>
                        <a:rPr lang="en-US" sz="1400" baseline="0"/>
                        <a:t> higher</a:t>
                      </a:r>
                      <a:r>
                        <a:rPr lang="en-US" sz="1400"/>
                        <a:t>)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2  years </a:t>
                      </a:r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6379">
                <a:tc>
                  <a:txBody>
                    <a:bodyPr/>
                    <a:lstStyle/>
                    <a:p>
                      <a:r>
                        <a:rPr lang="en-US" sz="1700"/>
                        <a:t>Natural/Physical Science </a:t>
                      </a:r>
                      <a:br>
                        <a:rPr lang="en-US" sz="1800"/>
                      </a:br>
                      <a:r>
                        <a:rPr lang="en-US" sz="1400"/>
                        <a:t>(1 year of lab if offered)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2  years </a:t>
                      </a:r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3214">
                <a:tc>
                  <a:txBody>
                    <a:bodyPr/>
                    <a:lstStyle/>
                    <a:p>
                      <a:r>
                        <a:rPr lang="en-US" sz="1700"/>
                        <a:t>Additional English, Math or Science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3  years</a:t>
                      </a:r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540">
                <a:tc>
                  <a:txBody>
                    <a:bodyPr/>
                    <a:lstStyle/>
                    <a:p>
                      <a:r>
                        <a:rPr lang="en-US" sz="1700"/>
                        <a:t>Social Science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2  years </a:t>
                      </a:r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72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/>
                        <a:t>Additional Courses </a:t>
                      </a:r>
                      <a:br>
                        <a:rPr lang="en-US" sz="1800"/>
                      </a:br>
                      <a:r>
                        <a:rPr lang="en-US" sz="1400"/>
                        <a:t>(from any above or foreign language)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4  years </a:t>
                      </a:r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1799" name="TextBox 5">
            <a:extLst>
              <a:ext uri="{FF2B5EF4-FFF2-40B4-BE49-F238E27FC236}">
                <a16:creationId xmlns:a16="http://schemas.microsoft.com/office/drawing/2014/main" id="{098813BA-DFC7-4501-A742-88AB766F21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9282" y="5885630"/>
            <a:ext cx="60417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000" b="1" u="sng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Both Require 16 Core Courses – See Handout </a:t>
            </a:r>
            <a:endParaRPr lang="en-US" altLang="en-US" sz="2000" b="1" u="sng" dirty="0">
              <a:solidFill>
                <a:srgbClr val="FF0000"/>
              </a:solidFill>
            </a:endParaRPr>
          </a:p>
          <a:p>
            <a:pPr algn="ctr"/>
            <a:endParaRPr lang="en-US" altLang="en-US" sz="1600" i="1"/>
          </a:p>
        </p:txBody>
      </p:sp>
      <p:sp>
        <p:nvSpPr>
          <p:cNvPr id="31800" name="TextBox 8">
            <a:extLst>
              <a:ext uri="{FF2B5EF4-FFF2-40B4-BE49-F238E27FC236}">
                <a16:creationId xmlns:a16="http://schemas.microsoft.com/office/drawing/2014/main" id="{F6214B56-8F2E-4E95-A547-5AB9CA29B5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5713" y="1095375"/>
            <a:ext cx="3962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400" b="1" u="sng">
                <a:solidFill>
                  <a:srgbClr val="FF0000"/>
                </a:solidFill>
              </a:rPr>
              <a:t>Division I</a:t>
            </a:r>
          </a:p>
        </p:txBody>
      </p:sp>
      <p:sp>
        <p:nvSpPr>
          <p:cNvPr id="31801" name="TextBox 9">
            <a:extLst>
              <a:ext uri="{FF2B5EF4-FFF2-40B4-BE49-F238E27FC236}">
                <a16:creationId xmlns:a16="http://schemas.microsoft.com/office/drawing/2014/main" id="{764D4B1D-DA88-4A2C-AE55-6E599C086A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1095375"/>
            <a:ext cx="3962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400" b="1" u="sng">
                <a:solidFill>
                  <a:srgbClr val="FF0000"/>
                </a:solidFill>
              </a:rPr>
              <a:t>Division II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Content Placeholder 2">
            <a:extLst>
              <a:ext uri="{FF2B5EF4-FFF2-40B4-BE49-F238E27FC236}">
                <a16:creationId xmlns:a16="http://schemas.microsoft.com/office/drawing/2014/main" id="{8F318259-9FF7-4B19-9929-16E67E7A6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7800" y="1295400"/>
            <a:ext cx="6629400" cy="5105400"/>
          </a:xfrm>
        </p:spPr>
        <p:txBody>
          <a:bodyPr/>
          <a:lstStyle/>
          <a:p>
            <a:r>
              <a:rPr lang="en-US" altLang="en-US"/>
              <a:t>Largest division, with more than 188,000 student athletes and 442 schools</a:t>
            </a:r>
          </a:p>
          <a:p>
            <a:r>
              <a:rPr lang="en-US" altLang="en-US"/>
              <a:t>Develop student-athlete potential through a holistic, comprehensive educational approach</a:t>
            </a:r>
          </a:p>
          <a:p>
            <a:r>
              <a:rPr lang="en-US" altLang="en-US"/>
              <a:t>Focus is on academics</a:t>
            </a:r>
          </a:p>
          <a:p>
            <a:r>
              <a:rPr lang="en-US" altLang="en-US"/>
              <a:t>Do not receive athletic aid</a:t>
            </a:r>
          </a:p>
          <a:p>
            <a:r>
              <a:rPr lang="en-US" altLang="en-US"/>
              <a:t>80% of all Division III student-athletes receive some form of merit or need-based financial aid</a:t>
            </a:r>
          </a:p>
          <a:p>
            <a:r>
              <a:rPr lang="en-US" altLang="en-US"/>
              <a:t>Institutional gift averages $17,000</a:t>
            </a:r>
          </a:p>
          <a:p>
            <a:r>
              <a:rPr lang="en-US" altLang="en-US"/>
              <a:t>Not certified by the NCAA Eligibility Center because Division III colleges and universities each set their own admission standards.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A83E83F-BC8A-4357-ACC0-62CC7A00300F}"/>
              </a:ext>
            </a:extLst>
          </p:cNvPr>
          <p:cNvSpPr txBox="1">
            <a:spLocks/>
          </p:cNvSpPr>
          <p:nvPr/>
        </p:nvSpPr>
        <p:spPr>
          <a:xfrm>
            <a:off x="1204913" y="304800"/>
            <a:ext cx="7924800" cy="1143000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6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anose="02040503050406030204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anose="02040503050406030204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anose="02040503050406030204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anose="02040503050406030204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anose="02040503050406030204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anose="02040503050406030204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anose="02040503050406030204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anose="02040503050406030204" pitchFamily="18" charset="0"/>
              </a:defRPr>
            </a:lvl9pPr>
          </a:lstStyle>
          <a:p>
            <a:pPr marL="571500" indent="-571500"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sz="4800" b="1">
                <a:solidFill>
                  <a:srgbClr val="006600"/>
                </a:solidFill>
              </a:rPr>
              <a:t>DIII</a:t>
            </a:r>
            <a:endParaRPr lang="en-US" sz="4800">
              <a:solidFill>
                <a:srgbClr val="0066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BD812-4D94-4E8E-AA2F-D962DBAFA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33400"/>
            <a:ext cx="7924800" cy="1143000"/>
          </a:xfrm>
        </p:spPr>
        <p:txBody>
          <a:bodyPr/>
          <a:lstStyle/>
          <a:p>
            <a:pPr marL="571500" indent="-571500"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sz="4800" b="1">
                <a:solidFill>
                  <a:srgbClr val="006600"/>
                </a:solidFill>
              </a:rPr>
              <a:t>NAIA &amp; NJCAA</a:t>
            </a:r>
            <a:endParaRPr lang="en-US" sz="4800">
              <a:solidFill>
                <a:srgbClr val="0066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D8DBE-B50F-44B5-9EAF-98E1F9DF8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371600"/>
            <a:ext cx="7620000" cy="4800600"/>
          </a:xfrm>
          <a:solidFill>
            <a:schemeClr val="bg1"/>
          </a:solidFill>
        </p:spPr>
        <p:txBody>
          <a:bodyPr rtlCol="0">
            <a:normAutofit lnSpcReduction="10000"/>
          </a:bodyPr>
          <a:lstStyle/>
          <a:p>
            <a:pPr marL="114300" indent="0" defTabSz="68580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400" b="1" i="1" u="sng"/>
          </a:p>
          <a:p>
            <a:pPr defTabSz="685800" eaLnBrk="1" fontAlgn="auto" hangingPunct="1">
              <a:spcAft>
                <a:spcPts val="0"/>
              </a:spcAft>
              <a:defRPr/>
            </a:pPr>
            <a:r>
              <a:rPr lang="en-US" sz="2400" b="1" i="1" u="sng"/>
              <a:t>NAIA</a:t>
            </a:r>
            <a:r>
              <a:rPr lang="en-US" sz="2000"/>
              <a:t> (National Association of Intercollegiate Athletics) </a:t>
            </a:r>
            <a:endParaRPr lang="en-US" sz="2000">
              <a:cs typeface="Calibri"/>
            </a:endParaRPr>
          </a:p>
          <a:p>
            <a:pPr marL="640080" lvl="1" defTabSz="685800" eaLnBrk="1" fontAlgn="auto" hangingPunct="1">
              <a:spcAft>
                <a:spcPts val="0"/>
              </a:spcAft>
              <a:buClr>
                <a:srgbClr val="C00000"/>
              </a:buClr>
              <a:defRPr/>
            </a:pPr>
            <a:r>
              <a:rPr lang="en-US" sz="2100"/>
              <a:t>Freshmen MUST meet 2 of the following:</a:t>
            </a:r>
            <a:endParaRPr lang="en-US">
              <a:cs typeface="Calibri"/>
            </a:endParaRPr>
          </a:p>
          <a:p>
            <a:pPr marL="868680" lvl="1" indent="-457200" defTabSz="685800">
              <a:spcAft>
                <a:spcPts val="0"/>
              </a:spcAft>
              <a:buClr>
                <a:srgbClr val="C00000"/>
              </a:buClr>
              <a:buAutoNum type="arabicPeriod"/>
              <a:defRPr/>
            </a:pPr>
            <a:r>
              <a:rPr lang="en-US" sz="2100">
                <a:cs typeface="Calibri"/>
              </a:rPr>
              <a:t>ACT score of 18 or 970 SAT</a:t>
            </a:r>
          </a:p>
          <a:p>
            <a:pPr marL="868680" lvl="1" indent="-457200" defTabSz="685800">
              <a:spcAft>
                <a:spcPts val="0"/>
              </a:spcAft>
              <a:buClr>
                <a:srgbClr val="C00000"/>
              </a:buClr>
              <a:buAutoNum type="arabicPeriod"/>
              <a:defRPr/>
            </a:pPr>
            <a:r>
              <a:rPr lang="en-US">
                <a:cs typeface="Calibri"/>
              </a:rPr>
              <a:t>Minimum cumulative high school GPA of 2.0/4.0</a:t>
            </a:r>
            <a:endParaRPr lang="en-US" sz="2000">
              <a:cs typeface="Calibri"/>
            </a:endParaRPr>
          </a:p>
          <a:p>
            <a:pPr marL="868680" lvl="1" indent="-457200" defTabSz="685800">
              <a:spcAft>
                <a:spcPts val="0"/>
              </a:spcAft>
              <a:buClr>
                <a:srgbClr val="C00000"/>
              </a:buClr>
              <a:buAutoNum type="arabicPeriod"/>
              <a:defRPr/>
            </a:pPr>
            <a:r>
              <a:rPr lang="en-US">
                <a:cs typeface="Calibri"/>
              </a:rPr>
              <a:t>Graduate in top ½ of your high school class</a:t>
            </a:r>
            <a:endParaRPr lang="en-US" sz="2000">
              <a:cs typeface="Calibri"/>
            </a:endParaRPr>
          </a:p>
          <a:p>
            <a:pPr marL="639445" lvl="1" defTabSz="685800">
              <a:spcAft>
                <a:spcPts val="0"/>
              </a:spcAft>
              <a:defRPr/>
            </a:pPr>
            <a:r>
              <a:rPr lang="en-US" sz="1800"/>
              <a:t>    </a:t>
            </a:r>
            <a:r>
              <a:rPr lang="en-US" sz="1900"/>
              <a:t>$100.00 registration fee for U.S. students</a:t>
            </a:r>
            <a:endParaRPr lang="en-US" sz="1900">
              <a:cs typeface="Calibri"/>
            </a:endParaRPr>
          </a:p>
          <a:p>
            <a:pPr marL="640080" lvl="1" eaLnBrk="1" fontAlgn="auto" hangingPunct="1">
              <a:spcAft>
                <a:spcPts val="0"/>
              </a:spcAft>
              <a:buClr>
                <a:srgbClr val="C00000"/>
              </a:buClr>
              <a:defRPr/>
            </a:pPr>
            <a:r>
              <a:rPr lang="en-US" sz="2100"/>
              <a:t>Ex: Lindenwood, Olivet Nazarene, Robert Morris, St. Ambrose</a:t>
            </a:r>
            <a:endParaRPr lang="en-US" sz="2100">
              <a:cs typeface="Calibri"/>
            </a:endParaRPr>
          </a:p>
          <a:p>
            <a:pPr marL="640080" lvl="1" eaLnBrk="1" fontAlgn="auto" hangingPunct="1">
              <a:spcAft>
                <a:spcPts val="0"/>
              </a:spcAft>
              <a:buClr>
                <a:srgbClr val="C00000"/>
              </a:buClr>
              <a:defRPr/>
            </a:pPr>
            <a:r>
              <a:rPr lang="en-US" sz="2100"/>
              <a:t>NAIA schools/information at: </a:t>
            </a:r>
            <a:r>
              <a:rPr lang="en-US" sz="2100">
                <a:hlinkClick r:id="rId3"/>
              </a:rPr>
              <a:t>www.PlayNAIA.org</a:t>
            </a:r>
            <a:r>
              <a:rPr lang="en-US" sz="2100"/>
              <a:t> </a:t>
            </a:r>
            <a:endParaRPr lang="en-US" sz="2100">
              <a:cs typeface="Calibri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400" b="1" i="1" u="sng"/>
              <a:t>NJCCA</a:t>
            </a:r>
            <a:r>
              <a:rPr lang="en-US" sz="2000"/>
              <a:t> (National Junior College Athletic Association)</a:t>
            </a:r>
            <a:endParaRPr lang="en-US" sz="2000">
              <a:cs typeface="Calibri"/>
            </a:endParaRPr>
          </a:p>
          <a:p>
            <a:pPr marL="640080" lvl="1" eaLnBrk="1" fontAlgn="auto" hangingPunct="1">
              <a:spcAft>
                <a:spcPts val="0"/>
              </a:spcAft>
              <a:buClr>
                <a:srgbClr val="C00000"/>
              </a:buClr>
              <a:defRPr/>
            </a:pPr>
            <a:r>
              <a:rPr lang="en-US" sz="2100"/>
              <a:t>Some may not have entering eligibility requirements</a:t>
            </a:r>
            <a:endParaRPr lang="en-US" sz="2100">
              <a:cs typeface="Calibri"/>
            </a:endParaRPr>
          </a:p>
          <a:p>
            <a:pPr marL="640080" lvl="1" eaLnBrk="1" fontAlgn="auto" hangingPunct="1">
              <a:spcAft>
                <a:spcPts val="0"/>
              </a:spcAft>
              <a:buClr>
                <a:srgbClr val="C00000"/>
              </a:buClr>
              <a:defRPr/>
            </a:pPr>
            <a:r>
              <a:rPr lang="en-US" sz="2100"/>
              <a:t>NJCCA schools/information at: </a:t>
            </a:r>
            <a:r>
              <a:rPr lang="en-US" sz="2100">
                <a:hlinkClick r:id="rId4"/>
              </a:rPr>
              <a:t>https://www.njcaa.org/landing/index</a:t>
            </a:r>
            <a:endParaRPr lang="en-US" sz="2100"/>
          </a:p>
          <a:p>
            <a:pPr marL="640080" lvl="1" eaLnBrk="1" fontAlgn="auto" hangingPunct="1">
              <a:spcAft>
                <a:spcPts val="0"/>
              </a:spcAft>
              <a:buClr>
                <a:srgbClr val="C00000"/>
              </a:buClr>
              <a:defRPr/>
            </a:pPr>
            <a:endParaRPr lang="en-US" sz="2100" b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449DA-9EC4-4FA1-B26B-EC31DE9B2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04800"/>
            <a:ext cx="8077200" cy="1143000"/>
          </a:xfrm>
        </p:spPr>
        <p:txBody>
          <a:bodyPr/>
          <a:lstStyle/>
          <a:p>
            <a:pPr marL="568325" indent="-568325"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sz="4400" b="1">
                <a:solidFill>
                  <a:srgbClr val="006600"/>
                </a:solidFill>
              </a:rPr>
              <a:t>Sport Scholarship Availability</a:t>
            </a:r>
            <a:endParaRPr lang="en-US" sz="4400">
              <a:solidFill>
                <a:srgbClr val="006600"/>
              </a:solidFill>
            </a:endParaRPr>
          </a:p>
        </p:txBody>
      </p:sp>
      <p:sp>
        <p:nvSpPr>
          <p:cNvPr id="40963" name="Content Placeholder 2">
            <a:extLst>
              <a:ext uri="{FF2B5EF4-FFF2-40B4-BE49-F238E27FC236}">
                <a16:creationId xmlns:a16="http://schemas.microsoft.com/office/drawing/2014/main" id="{8096303E-BF33-4C9E-B994-9272BDC19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3454" y="1316018"/>
            <a:ext cx="4412809" cy="762000"/>
          </a:xfrm>
          <a:solidFill>
            <a:schemeClr val="bg1"/>
          </a:solidFill>
        </p:spPr>
        <p:txBody>
          <a:bodyPr/>
          <a:lstStyle/>
          <a:p>
            <a:pPr marL="114300" indent="0" algn="ctr" eaLnBrk="1" hangingPunct="1">
              <a:buNone/>
            </a:pPr>
            <a:r>
              <a:rPr lang="en-US" altLang="en-US" b="1" i="1">
                <a:hlinkClick r:id="rId3"/>
              </a:rPr>
              <a:t>www.scholarshipstats.com</a:t>
            </a:r>
            <a:endParaRPr lang="en-US" altLang="en-US" b="1" i="1">
              <a:cs typeface="Calibri"/>
            </a:endParaRPr>
          </a:p>
          <a:p>
            <a:pPr eaLnBrk="1" hangingPunct="1"/>
            <a:endParaRPr lang="en-US" altLang="en-US" b="1" i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06DAE5-D529-4C55-A5D3-7308EBDB40DE}"/>
              </a:ext>
            </a:extLst>
          </p:cNvPr>
          <p:cNvSpPr txBox="1"/>
          <p:nvPr/>
        </p:nvSpPr>
        <p:spPr>
          <a:xfrm>
            <a:off x="1528482" y="1760233"/>
            <a:ext cx="6308725" cy="4770537"/>
          </a:xfrm>
          <a:prstGeom prst="rect">
            <a:avLst/>
          </a:prstGeom>
          <a:noFill/>
        </p:spPr>
        <p:txBody>
          <a:bodyPr lIns="91440" tIns="45720" rIns="91440" bIns="45720" anchor="t">
            <a:spAutoFit/>
          </a:bodyPr>
          <a:lstStyle/>
          <a:p>
            <a:pPr eaLnBrk="1" hangingPunct="1">
              <a:defRPr/>
            </a:pPr>
            <a:r>
              <a:rPr lang="en-US" altLang="en-US" sz="2100" dirty="0">
                <a:latin typeface="Calibri"/>
                <a:cs typeface="Calibri"/>
              </a:rPr>
              <a:t>Information on playing College Sports and Athletic Scholarships</a:t>
            </a:r>
            <a:endParaRPr lang="en-US" altLang="en-US" sz="2100">
              <a:latin typeface="Calibri"/>
              <a:cs typeface="Calibri"/>
            </a:endParaRPr>
          </a:p>
          <a:p>
            <a:pPr eaLnBrk="1" hangingPunct="1">
              <a:defRPr/>
            </a:pPr>
            <a:endParaRPr lang="en-US" altLang="en-US" sz="1100" dirty="0">
              <a:cs typeface="Calibri"/>
            </a:endParaRPr>
          </a:p>
          <a:p>
            <a:pPr eaLnBrk="1" hangingPunct="1">
              <a:defRPr/>
            </a:pPr>
            <a:r>
              <a:rPr lang="en-US" altLang="en-US" sz="2100" b="1" i="1" u="sng" dirty="0">
                <a:latin typeface="Calibri"/>
                <a:cs typeface="Calibri"/>
              </a:rPr>
              <a:t>General Information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latin typeface="Calibri"/>
                <a:cs typeface="Calibri"/>
              </a:rPr>
              <a:t>College Athletic Scholarship Limits – NCAA, NAIA, NJCAA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latin typeface="Calibri"/>
                <a:cs typeface="Calibri"/>
              </a:rPr>
              <a:t>Odds of a US High School Athlete Playing in College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latin typeface="Calibri"/>
                <a:cs typeface="Calibri"/>
              </a:rPr>
              <a:t>Average Athletic Scholarship per Athlete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latin typeface="Calibri"/>
                <a:cs typeface="Calibri"/>
              </a:rPr>
              <a:t>Average NCAA I Scholarship by Sport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latin typeface="Calibri"/>
                <a:cs typeface="Calibri"/>
              </a:rPr>
              <a:t>College Athletic Teams Dropped During 2020/COVID</a:t>
            </a:r>
            <a:endParaRPr lang="en-US" altLang="en-US" sz="2000">
              <a:latin typeface="Calibri"/>
              <a:cs typeface="Calibri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en-US" altLang="en-US" sz="1100" dirty="0">
              <a:cs typeface="Calibri"/>
            </a:endParaRPr>
          </a:p>
          <a:p>
            <a:pPr eaLnBrk="1" hangingPunct="1">
              <a:defRPr/>
            </a:pPr>
            <a:r>
              <a:rPr lang="en-US" altLang="en-US" sz="2100" b="1" i="1" u="sng" dirty="0">
                <a:latin typeface="Calibri"/>
                <a:cs typeface="Calibri"/>
              </a:rPr>
              <a:t>Sport-specific Information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latin typeface="Calibri"/>
                <a:cs typeface="Calibri"/>
              </a:rPr>
              <a:t>Odds of Player Competing in College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latin typeface="Calibri"/>
                <a:cs typeface="Calibri"/>
              </a:rPr>
              <a:t>List of School Sponsoring the Sport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latin typeface="Calibri"/>
                <a:cs typeface="Calibri"/>
              </a:rPr>
              <a:t>Stats and Links to all US Colleges Sponsoring the Sport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latin typeface="Calibri"/>
                <a:cs typeface="Calibri"/>
              </a:rPr>
              <a:t>Number of Schools Sponsoring Sport by State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en-US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CA340-1267-4303-9107-FD3DB02ED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274638"/>
            <a:ext cx="6705600" cy="1143000"/>
          </a:xfrm>
        </p:spPr>
        <p:txBody>
          <a:bodyPr/>
          <a:lstStyle/>
          <a:p>
            <a:pPr>
              <a:defRPr/>
            </a:pPr>
            <a:r>
              <a:rPr lang="en-US" sz="3600">
                <a:solidFill>
                  <a:srgbClr val="006600"/>
                </a:solidFill>
              </a:rPr>
              <a:t>Scholarship Limits – Men’s Sports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6A3DA36-90D5-4B67-86E0-8AB9CB26D64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16075" y="1219200"/>
          <a:ext cx="5334000" cy="4706938"/>
        </p:xfrm>
        <a:graphic>
          <a:graphicData uri="http://schemas.openxmlformats.org/drawingml/2006/table">
            <a:tbl>
              <a:tblPr/>
              <a:tblGrid>
                <a:gridCol w="20022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37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2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76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71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16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85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152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4761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7264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89084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600" b="1">
                          <a:effectLst/>
                          <a:latin typeface="Verdana" panose="020B0604030504040204" pitchFamily="34" charset="0"/>
                        </a:rPr>
                        <a:t>Men's Varsity Sports 2020-21</a:t>
                      </a:r>
                      <a:br>
                        <a:rPr lang="en-US" sz="600" b="1">
                          <a:effectLst/>
                          <a:latin typeface="Verdana" panose="020B0604030504040204" pitchFamily="34" charset="0"/>
                        </a:rPr>
                      </a:br>
                      <a:r>
                        <a:rPr lang="en-US" sz="600" b="1">
                          <a:effectLst/>
                          <a:latin typeface="Verdana" panose="020B0604030504040204" pitchFamily="34" charset="0"/>
                        </a:rPr>
                        <a:t>Scholarship limit per Team:</a:t>
                      </a:r>
                    </a:p>
                  </a:txBody>
                  <a:tcPr marL="5287" marR="5287" marT="5287" marB="528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 b="1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5287" marR="5287" marT="5287" marB="528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 b="1">
                          <a:effectLst/>
                          <a:latin typeface="Verdana" panose="020B0604030504040204" pitchFamily="34" charset="0"/>
                        </a:rPr>
                        <a:t>NCAA I </a:t>
                      </a:r>
                    </a:p>
                  </a:txBody>
                  <a:tcPr marL="5287" marR="5287" marT="5287" marB="528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 b="1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5287" marR="5287" marT="5287" marB="528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 b="1">
                          <a:effectLst/>
                          <a:latin typeface="Verdana" panose="020B0604030504040204" pitchFamily="34" charset="0"/>
                        </a:rPr>
                        <a:t>NCAA II</a:t>
                      </a:r>
                    </a:p>
                  </a:txBody>
                  <a:tcPr marL="5287" marR="5287" marT="5287" marB="528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 b="1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5287" marR="5287" marT="5287" marB="528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 b="1">
                          <a:effectLst/>
                          <a:latin typeface="Verdana" panose="020B0604030504040204" pitchFamily="34" charset="0"/>
                        </a:rPr>
                        <a:t>NCAA III</a:t>
                      </a:r>
                    </a:p>
                  </a:txBody>
                  <a:tcPr marL="5287" marR="5287" marT="5287" marB="528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600" b="1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5287" marR="5287" marT="5287" marB="528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 b="1">
                          <a:effectLst/>
                          <a:latin typeface="Verdana" panose="020B0604030504040204" pitchFamily="34" charset="0"/>
                        </a:rPr>
                        <a:t>NAIA</a:t>
                      </a:r>
                    </a:p>
                  </a:txBody>
                  <a:tcPr marL="5287" marR="5287" marT="5287" marB="528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r>
                        <a:rPr lang="en-US" sz="600" b="1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5287" marR="5287" marT="5287" marB="528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 b="1">
                          <a:effectLst/>
                          <a:latin typeface="Verdana" panose="020B0604030504040204" pitchFamily="34" charset="0"/>
                        </a:rPr>
                        <a:t>NJCAA</a:t>
                      </a:r>
                    </a:p>
                  </a:txBody>
                  <a:tcPr marL="5287" marR="5287" marT="5287" marB="528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544">
                <a:tc>
                  <a:txBody>
                    <a:bodyPr/>
                    <a:lstStyle/>
                    <a:p>
                      <a:pPr algn="l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058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6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2"/>
                        </a:rPr>
                        <a:t>Baseball</a:t>
                      </a:r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11.7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9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12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24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544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6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3"/>
                        </a:rPr>
                        <a:t>Basketball</a:t>
                      </a:r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 *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13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10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15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0157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6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3"/>
                        </a:rPr>
                        <a:t>Basketball </a:t>
                      </a:r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 NAIA Div I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11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5058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6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3"/>
                        </a:rPr>
                        <a:t>Basketball</a:t>
                      </a:r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 - NAIA Div II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7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2544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6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4"/>
                        </a:rPr>
                        <a:t>Bowling</a:t>
                      </a:r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5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12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9701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6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5"/>
                        </a:rPr>
                        <a:t>Cross Country</a:t>
                      </a:r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 - NCAA limits include T&amp;F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12.6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12.6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5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10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2544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6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6"/>
                        </a:rPr>
                        <a:t>Fencing</a:t>
                      </a:r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4.5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4.5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5058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6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7"/>
                        </a:rPr>
                        <a:t>Football</a:t>
                      </a:r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 - NCAA I FBS *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85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5058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6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7"/>
                        </a:rPr>
                        <a:t>Football</a:t>
                      </a:r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 - NCAA I FCS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63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5058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6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7"/>
                        </a:rPr>
                        <a:t>Football</a:t>
                      </a:r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  - Other Divisions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36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24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85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2544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6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8"/>
                        </a:rPr>
                        <a:t>Golf</a:t>
                      </a:r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4.5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3.6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5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8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2544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6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9"/>
                        </a:rPr>
                        <a:t>Gymnastics</a:t>
                      </a:r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6.3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5.4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5058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6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10"/>
                        </a:rPr>
                        <a:t>Ice Hockey</a:t>
                      </a:r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18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13.5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16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5058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6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11"/>
                        </a:rPr>
                        <a:t>Lacrosse</a:t>
                      </a:r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12.6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10.8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12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20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5058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6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12"/>
                        </a:rPr>
                        <a:t>Rifle</a:t>
                      </a:r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 - Includes co-ed teams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3.6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3.6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12544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6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13"/>
                        </a:rPr>
                        <a:t>Skiing</a:t>
                      </a:r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6.3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6.3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12544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6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14"/>
                        </a:rPr>
                        <a:t>Soccer</a:t>
                      </a:r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9.9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9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12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24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5058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6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15"/>
                        </a:rPr>
                        <a:t>Swimming &amp; Diving</a:t>
                      </a:r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9.9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8.1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8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15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12544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6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16"/>
                        </a:rPr>
                        <a:t>Tennis</a:t>
                      </a:r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4.5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4.5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5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9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99701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6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17"/>
                        </a:rPr>
                        <a:t>Track &amp; Field </a:t>
                      </a:r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 NCAA limits include X-C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12.6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12.6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12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20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12544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6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18"/>
                        </a:rPr>
                        <a:t>Volleyball</a:t>
                      </a:r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4.5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4.5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12544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6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19"/>
                        </a:rPr>
                        <a:t>Water Polo</a:t>
                      </a:r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4.5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4.5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12544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6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20"/>
                        </a:rPr>
                        <a:t>Wrestling</a:t>
                      </a:r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9.9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9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10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20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12544">
                <a:tc>
                  <a:txBody>
                    <a:bodyPr/>
                    <a:lstStyle/>
                    <a:p>
                      <a:pPr algn="l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99701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6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21"/>
                        </a:rPr>
                        <a:t>Average Athletic Scholarship</a:t>
                      </a:r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21"/>
                        </a:rPr>
                        <a:t>$18,013</a:t>
                      </a:r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21"/>
                        </a:rPr>
                        <a:t>$6,588</a:t>
                      </a:r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21"/>
                        </a:rPr>
                        <a:t>$8,093</a:t>
                      </a:r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6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21"/>
                        </a:rPr>
                        <a:t>$2,376</a:t>
                      </a:r>
                      <a:endParaRPr lang="en-US" sz="6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931" marR="7931" marT="7930" marB="793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pic>
        <p:nvPicPr>
          <p:cNvPr id="43309" name="Picture 1">
            <a:extLst>
              <a:ext uri="{FF2B5EF4-FFF2-40B4-BE49-F238E27FC236}">
                <a16:creationId xmlns:a16="http://schemas.microsoft.com/office/drawing/2014/main" id="{479DC57F-3A0F-4DD7-807C-2B6A91A0B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25" y="1600200"/>
            <a:ext cx="1327150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310" name="Picture 2">
            <a:extLst>
              <a:ext uri="{FF2B5EF4-FFF2-40B4-BE49-F238E27FC236}">
                <a16:creationId xmlns:a16="http://schemas.microsoft.com/office/drawing/2014/main" id="{393A66CD-E05D-427F-BE0C-7D832B085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450" y="1600200"/>
            <a:ext cx="149225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311" name="Picture 3">
            <a:extLst>
              <a:ext uri="{FF2B5EF4-FFF2-40B4-BE49-F238E27FC236}">
                <a16:creationId xmlns:a16="http://schemas.microsoft.com/office/drawing/2014/main" id="{CBE6DF9A-9350-4FC8-B120-B972EC77F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450" y="1600200"/>
            <a:ext cx="149225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312" name="Picture 4">
            <a:extLst>
              <a:ext uri="{FF2B5EF4-FFF2-40B4-BE49-F238E27FC236}">
                <a16:creationId xmlns:a16="http://schemas.microsoft.com/office/drawing/2014/main" id="{17B0C301-3465-4A95-9DFA-1ACC26240C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450" y="1600200"/>
            <a:ext cx="149225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313" name="Picture 5">
            <a:extLst>
              <a:ext uri="{FF2B5EF4-FFF2-40B4-BE49-F238E27FC236}">
                <a16:creationId xmlns:a16="http://schemas.microsoft.com/office/drawing/2014/main" id="{BFA250B8-EF58-48B8-96B3-588559FB89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450" y="1600200"/>
            <a:ext cx="149225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314" name="Picture 6">
            <a:extLst>
              <a:ext uri="{FF2B5EF4-FFF2-40B4-BE49-F238E27FC236}">
                <a16:creationId xmlns:a16="http://schemas.microsoft.com/office/drawing/2014/main" id="{5A945EEE-30A6-420C-BDC4-2508135EFC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25" y="1600200"/>
            <a:ext cx="1327150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315" name="TextBox 4">
            <a:extLst>
              <a:ext uri="{FF2B5EF4-FFF2-40B4-BE49-F238E27FC236}">
                <a16:creationId xmlns:a16="http://schemas.microsoft.com/office/drawing/2014/main" id="{23F3B14F-38AC-4DC6-91C9-332F36EEA7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6096000"/>
            <a:ext cx="26670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000"/>
              <a:t>* Head Count Sport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5">
            <a:extLst>
              <a:ext uri="{FF2B5EF4-FFF2-40B4-BE49-F238E27FC236}">
                <a16:creationId xmlns:a16="http://schemas.microsoft.com/office/drawing/2014/main" id="{BA2A1ADA-BC74-47CF-9453-E9F7A4959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2013" y="1322388"/>
            <a:ext cx="129063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D36A6D-4AB0-4973-BB46-A498D30E1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4000">
                <a:solidFill>
                  <a:srgbClr val="006600"/>
                </a:solidFill>
              </a:rPr>
              <a:t>Scholarship Limits – Women’s Sports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F0FD635-EE2C-4E7D-99A2-7390DF92FA4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00200" y="1322388"/>
          <a:ext cx="5486401" cy="4911722"/>
        </p:xfrm>
        <a:graphic>
          <a:graphicData uri="http://schemas.openxmlformats.org/drawingml/2006/table">
            <a:tbl>
              <a:tblPr/>
              <a:tblGrid>
                <a:gridCol w="20624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52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53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80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296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9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54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790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7237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805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8383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515330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700" b="1">
                          <a:effectLst/>
                          <a:latin typeface="Verdana" panose="020B0604030504040204" pitchFamily="34" charset="0"/>
                        </a:rPr>
                        <a:t>Women's Varsity Sports 2020-21</a:t>
                      </a:r>
                      <a:br>
                        <a:rPr lang="en-US" sz="700" b="1">
                          <a:effectLst/>
                          <a:latin typeface="Verdana" panose="020B0604030504040204" pitchFamily="34" charset="0"/>
                        </a:rPr>
                      </a:br>
                      <a:r>
                        <a:rPr lang="en-US" sz="700" b="1">
                          <a:effectLst/>
                          <a:latin typeface="Verdana" panose="020B0604030504040204" pitchFamily="34" charset="0"/>
                        </a:rPr>
                        <a:t>Scholarship limit per Team:</a:t>
                      </a:r>
                    </a:p>
                  </a:txBody>
                  <a:tcPr marL="5602" marR="5602" marT="5602" marB="56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 b="1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5602" marR="5602" marT="5602" marB="56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 b="1">
                          <a:effectLst/>
                          <a:latin typeface="Verdana" panose="020B0604030504040204" pitchFamily="34" charset="0"/>
                        </a:rPr>
                        <a:t>NCAA I</a:t>
                      </a:r>
                    </a:p>
                  </a:txBody>
                  <a:tcPr marL="5602" marR="5602" marT="5602" marB="56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 b="1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5602" marR="5602" marT="5602" marB="56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 b="1">
                          <a:effectLst/>
                          <a:latin typeface="Verdana" panose="020B0604030504040204" pitchFamily="34" charset="0"/>
                        </a:rPr>
                        <a:t>NCAA II</a:t>
                      </a:r>
                    </a:p>
                  </a:txBody>
                  <a:tcPr marL="5602" marR="5602" marT="5602" marB="56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 b="1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5602" marR="5602" marT="5602" marB="56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 b="1">
                          <a:effectLst/>
                          <a:latin typeface="Verdana" panose="020B0604030504040204" pitchFamily="34" charset="0"/>
                        </a:rPr>
                        <a:t>NCAA III</a:t>
                      </a:r>
                    </a:p>
                  </a:txBody>
                  <a:tcPr marL="5602" marR="5602" marT="5602" marB="56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700" b="1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5602" marR="5602" marT="5602" marB="56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 b="1">
                          <a:effectLst/>
                          <a:latin typeface="Verdana" panose="020B0604030504040204" pitchFamily="34" charset="0"/>
                        </a:rPr>
                        <a:t>NAIA</a:t>
                      </a:r>
                    </a:p>
                  </a:txBody>
                  <a:tcPr marL="5602" marR="5602" marT="5602" marB="56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r>
                        <a:rPr lang="en-US" sz="700" b="1"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5602" marR="5602" marT="5602" marB="56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 b="1">
                          <a:effectLst/>
                          <a:latin typeface="Verdana" panose="020B0604030504040204" pitchFamily="34" charset="0"/>
                        </a:rPr>
                        <a:t>NJCAA</a:t>
                      </a:r>
                    </a:p>
                  </a:txBody>
                  <a:tcPr marL="5602" marR="5602" marT="5602" marB="56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488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7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3"/>
                        </a:rPr>
                        <a:t>Basketball</a:t>
                      </a:r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 *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15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10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15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8456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7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3"/>
                        </a:rPr>
                        <a:t>Basketball </a:t>
                      </a:r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 NAIA Div I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11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8456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7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3"/>
                        </a:rPr>
                        <a:t>Basketball </a:t>
                      </a:r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 NAIA Div II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7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8456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7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4"/>
                        </a:rPr>
                        <a:t>Beach Volleyball</a:t>
                      </a:r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 **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6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5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10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3488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7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5"/>
                        </a:rPr>
                        <a:t>Bowling</a:t>
                      </a:r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5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5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5 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12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9280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7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6"/>
                        </a:rPr>
                        <a:t>Cross Country </a:t>
                      </a:r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 NCAA limits include T&amp;F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18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12.6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5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10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3488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7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7"/>
                        </a:rPr>
                        <a:t>Equestrian</a:t>
                      </a:r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15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15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3488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7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8"/>
                        </a:rPr>
                        <a:t>Fencing</a:t>
                      </a:r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5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4.5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3488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7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9"/>
                        </a:rPr>
                        <a:t>Field Hockey</a:t>
                      </a:r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12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6.3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3488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7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10"/>
                        </a:rPr>
                        <a:t>Golf</a:t>
                      </a:r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6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5.4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5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8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23488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7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11"/>
                        </a:rPr>
                        <a:t>Gymnastics</a:t>
                      </a:r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 *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12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6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23488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7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12"/>
                        </a:rPr>
                        <a:t>Ice Hockey</a:t>
                      </a:r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18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18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23488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7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13"/>
                        </a:rPr>
                        <a:t>Lacrosse</a:t>
                      </a:r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12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9.9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12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20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8456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7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14"/>
                        </a:rPr>
                        <a:t>Rifle</a:t>
                      </a:r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 includes co-ed teams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3.6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3.6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3488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7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15"/>
                        </a:rPr>
                        <a:t>Rowing</a:t>
                      </a:r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20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20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23488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7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16"/>
                        </a:rPr>
                        <a:t>Rugby</a:t>
                      </a:r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12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12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23488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7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17"/>
                        </a:rPr>
                        <a:t>Skiing</a:t>
                      </a:r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7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6.3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23488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7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18"/>
                        </a:rPr>
                        <a:t>Soccer</a:t>
                      </a:r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14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9.9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12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24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23488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7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19"/>
                        </a:rPr>
                        <a:t>Softball</a:t>
                      </a:r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12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7.2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10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24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8456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7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20"/>
                        </a:rPr>
                        <a:t>Swimming &amp; Diving</a:t>
                      </a:r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14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8.1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8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15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23488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7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21"/>
                        </a:rPr>
                        <a:t>Tennis </a:t>
                      </a:r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*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8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6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5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9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19280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7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22"/>
                        </a:rPr>
                        <a:t>Track &amp; Field </a:t>
                      </a:r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 NCAA limits include X-C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18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12.6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12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20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23488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7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23"/>
                        </a:rPr>
                        <a:t>Triathlon</a:t>
                      </a:r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6.5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5 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23488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7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24"/>
                        </a:rPr>
                        <a:t>Volleyball</a:t>
                      </a:r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  *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12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8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8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14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23488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7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25"/>
                        </a:rPr>
                        <a:t>Water Polo</a:t>
                      </a:r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8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8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23488">
                <a:tc>
                  <a:txBody>
                    <a:bodyPr/>
                    <a:lstStyle/>
                    <a:p>
                      <a:pPr algn="l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319280">
                <a:tc>
                  <a:txBody>
                    <a:bodyPr/>
                    <a:lstStyle/>
                    <a:p>
                      <a:pPr algn="l" fontAlgn="b" latinLnBrk="0"/>
                      <a:r>
                        <a:rPr lang="en-US" sz="7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26"/>
                        </a:rPr>
                        <a:t>Average Athletic Scholarship</a:t>
                      </a:r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26"/>
                        </a:rPr>
                        <a:t>$18,722</a:t>
                      </a:r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26"/>
                        </a:rPr>
                        <a:t>$8,054</a:t>
                      </a:r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26"/>
                        </a:rPr>
                        <a:t>$7,870</a:t>
                      </a:r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 latinLnBrk="0"/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 latinLnBrk="0"/>
                      <a:r>
                        <a:rPr lang="en-US" sz="700">
                          <a:solidFill>
                            <a:srgbClr val="0000EE"/>
                          </a:solidFill>
                          <a:effectLst/>
                          <a:latin typeface="Verdana" panose="020B0604030504040204" pitchFamily="34" charset="0"/>
                          <a:hlinkClick r:id="rId26"/>
                        </a:rPr>
                        <a:t>$3,259</a:t>
                      </a:r>
                      <a:endParaRPr lang="en-US" sz="70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8402" marR="8402" marT="8402" marB="8402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  <p:pic>
        <p:nvPicPr>
          <p:cNvPr id="44345" name="Picture 1">
            <a:extLst>
              <a:ext uri="{FF2B5EF4-FFF2-40B4-BE49-F238E27FC236}">
                <a16:creationId xmlns:a16="http://schemas.microsoft.com/office/drawing/2014/main" id="{512F2C8E-228D-4F16-8B31-365F04C6F2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550" y="1322388"/>
            <a:ext cx="147638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346" name="Picture 2">
            <a:extLst>
              <a:ext uri="{FF2B5EF4-FFF2-40B4-BE49-F238E27FC236}">
                <a16:creationId xmlns:a16="http://schemas.microsoft.com/office/drawing/2014/main" id="{EE469E77-CE3C-4988-B944-ACE4DF8103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550" y="1322388"/>
            <a:ext cx="147638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347" name="Picture 3">
            <a:extLst>
              <a:ext uri="{FF2B5EF4-FFF2-40B4-BE49-F238E27FC236}">
                <a16:creationId xmlns:a16="http://schemas.microsoft.com/office/drawing/2014/main" id="{CEB1BF87-FFF6-440F-99DA-DF0DD00DF7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550" y="1322388"/>
            <a:ext cx="147638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348" name="Picture 4">
            <a:extLst>
              <a:ext uri="{FF2B5EF4-FFF2-40B4-BE49-F238E27FC236}">
                <a16:creationId xmlns:a16="http://schemas.microsoft.com/office/drawing/2014/main" id="{6F45F522-7926-46E6-BB31-32EA8B6F5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550" y="1322388"/>
            <a:ext cx="147638" cy="9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349" name="TextBox 4">
            <a:extLst>
              <a:ext uri="{FF2B5EF4-FFF2-40B4-BE49-F238E27FC236}">
                <a16:creationId xmlns:a16="http://schemas.microsoft.com/office/drawing/2014/main" id="{5091D850-5F4C-4948-A4A3-1A536E4026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6172200"/>
            <a:ext cx="1447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000"/>
              <a:t>* Head Count Sport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Content Placeholder 2">
            <a:extLst>
              <a:ext uri="{FF2B5EF4-FFF2-40B4-BE49-F238E27FC236}">
                <a16:creationId xmlns:a16="http://schemas.microsoft.com/office/drawing/2014/main" id="{845676A2-D386-40E0-B0E1-650E623928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2100" y="1143000"/>
            <a:ext cx="7010400" cy="5105400"/>
          </a:xfrm>
          <a:solidFill>
            <a:schemeClr val="bg1"/>
          </a:solidFill>
        </p:spPr>
        <p:txBody>
          <a:bodyPr/>
          <a:lstStyle/>
          <a:p>
            <a:pPr marL="114300" indent="0" eaLnBrk="1" hangingPunct="1">
              <a:buFont typeface="Arial" panose="020B0604020202020204" pitchFamily="34" charset="0"/>
              <a:buNone/>
              <a:defRPr/>
            </a:pPr>
            <a:r>
              <a:rPr lang="en-US" altLang="en-US" sz="2400" b="1" i="1"/>
              <a:t>BE PROACTIVE</a:t>
            </a:r>
          </a:p>
          <a:p>
            <a:pPr eaLnBrk="1" hangingPunct="1">
              <a:defRPr/>
            </a:pPr>
            <a:r>
              <a:rPr lang="en-US" altLang="en-US" sz="2000" i="1"/>
              <a:t>Email college coaches </a:t>
            </a:r>
            <a:r>
              <a:rPr lang="en-US" altLang="en-US" sz="2000"/>
              <a:t>and explain why you are interested in playing for their teams.  Make the email personal, informative and concise.  Attach a highlight tape or skills/sport resume if you have one.</a:t>
            </a:r>
          </a:p>
          <a:p>
            <a:pPr eaLnBrk="1" hangingPunct="1">
              <a:defRPr/>
            </a:pPr>
            <a:r>
              <a:rPr lang="en-US" altLang="en-US" sz="2000" i="1"/>
              <a:t>Attend college camps.  </a:t>
            </a:r>
            <a:r>
              <a:rPr lang="en-US" altLang="en-US" sz="2000"/>
              <a:t>Target a few schools where you would like to compete.</a:t>
            </a:r>
          </a:p>
          <a:p>
            <a:pPr eaLnBrk="1" hangingPunct="1">
              <a:defRPr/>
            </a:pPr>
            <a:r>
              <a:rPr lang="en-US" altLang="en-US" sz="2000" i="1"/>
              <a:t>Attend showcases</a:t>
            </a:r>
            <a:r>
              <a:rPr lang="en-US" altLang="en-US" sz="2000"/>
              <a:t>.  Many college coaches attend these to look at multiple students during 1 event.</a:t>
            </a:r>
          </a:p>
          <a:p>
            <a:pPr eaLnBrk="1" hangingPunct="1">
              <a:defRPr/>
            </a:pPr>
            <a:r>
              <a:rPr lang="en-US" altLang="en-US" sz="2000" i="1"/>
              <a:t>Set up a meeting </a:t>
            </a:r>
            <a:r>
              <a:rPr lang="en-US" altLang="en-US" sz="2000"/>
              <a:t>with your high school coach.  Ask coach to write a letter of recommendation to a short-list of preferred colleges.  Include game schedules.</a:t>
            </a:r>
          </a:p>
          <a:p>
            <a:pPr eaLnBrk="1" hangingPunct="1">
              <a:defRPr/>
            </a:pPr>
            <a:r>
              <a:rPr lang="en-US" altLang="en-US" sz="2000" i="1"/>
              <a:t>Complete on-line questionnaires </a:t>
            </a:r>
            <a:r>
              <a:rPr lang="en-US" altLang="en-US" sz="2000"/>
              <a:t>that many colleges post on their athletic websites.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AE9B41D-64E3-42A2-A9F4-0299DE04E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228600"/>
            <a:ext cx="8153400" cy="1143000"/>
          </a:xfrm>
        </p:spPr>
        <p:txBody>
          <a:bodyPr/>
          <a:lstStyle/>
          <a:p>
            <a:pPr marL="685800" indent="-685800">
              <a:buFont typeface="Wingdings" panose="05000000000000000000" pitchFamily="2" charset="2"/>
              <a:buChar char="ü"/>
              <a:defRPr/>
            </a:pPr>
            <a:r>
              <a:rPr lang="en-US" sz="4800" b="1">
                <a:solidFill>
                  <a:srgbClr val="006600"/>
                </a:solidFill>
              </a:rPr>
              <a:t>What Can You Do Now?</a:t>
            </a:r>
            <a:endParaRPr lang="en-US" sz="4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Content Placeholder 2">
            <a:extLst>
              <a:ext uri="{FF2B5EF4-FFF2-40B4-BE49-F238E27FC236}">
                <a16:creationId xmlns:a16="http://schemas.microsoft.com/office/drawing/2014/main" id="{0330F32B-932D-49B5-AC9D-101A89F79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2100" y="1143000"/>
            <a:ext cx="7010400" cy="5105400"/>
          </a:xfrm>
          <a:solidFill>
            <a:schemeClr val="bg1"/>
          </a:solidFill>
        </p:spPr>
        <p:txBody>
          <a:bodyPr/>
          <a:lstStyle/>
          <a:p>
            <a:pPr marL="114300" indent="0" eaLnBrk="1" hangingPunct="1">
              <a:buFont typeface="Arial" panose="020B0604020202020204" pitchFamily="34" charset="0"/>
              <a:buNone/>
              <a:defRPr/>
            </a:pPr>
            <a:r>
              <a:rPr lang="en-US" altLang="en-US" sz="2000" b="1" i="1"/>
              <a:t>BE ACTIVE</a:t>
            </a:r>
          </a:p>
          <a:p>
            <a:pPr eaLnBrk="1" hangingPunct="1">
              <a:defRPr/>
            </a:pPr>
            <a:r>
              <a:rPr lang="en-US" altLang="en-US" sz="2000" i="1"/>
              <a:t>Play year-round</a:t>
            </a:r>
            <a:r>
              <a:rPr lang="en-US" altLang="en-US" sz="2000"/>
              <a:t>.  Play at indoor facilities that offer “high-level” instruction.  Join a travel or club team during the off season.</a:t>
            </a:r>
          </a:p>
          <a:p>
            <a:pPr eaLnBrk="1" hangingPunct="1">
              <a:defRPr/>
            </a:pPr>
            <a:r>
              <a:rPr lang="en-US" altLang="en-US" sz="2000" i="1"/>
              <a:t>Play another sport</a:t>
            </a:r>
            <a:r>
              <a:rPr lang="en-US" altLang="en-US" sz="2000"/>
              <a:t>.  Many coaches are looking for well-rounded athletes.</a:t>
            </a:r>
          </a:p>
          <a:p>
            <a:pPr marL="114300" indent="0" eaLnBrk="1" hangingPunct="1">
              <a:buFont typeface="Arial" panose="020B0604020202020204" pitchFamily="34" charset="0"/>
              <a:buNone/>
              <a:defRPr/>
            </a:pPr>
            <a:r>
              <a:rPr lang="en-US" altLang="en-US" sz="2000" b="1" i="1"/>
              <a:t>BE REALISTIC</a:t>
            </a:r>
            <a:endParaRPr lang="en-US" altLang="en-US" sz="2000"/>
          </a:p>
          <a:p>
            <a:pPr eaLnBrk="1" hangingPunct="1">
              <a:defRPr/>
            </a:pPr>
            <a:r>
              <a:rPr lang="en-US" altLang="en-US" sz="2000" i="1"/>
              <a:t>Research current athletes </a:t>
            </a:r>
            <a:r>
              <a:rPr lang="en-US" altLang="en-US" sz="2000"/>
              <a:t>at the schools you are interested in.  Compare your stats to their stats.  Be realistic about your options.</a:t>
            </a:r>
          </a:p>
          <a:p>
            <a:pPr marL="114300" indent="0" eaLnBrk="1" hangingPunct="1">
              <a:buFont typeface="Arial" panose="020B0604020202020204" pitchFamily="34" charset="0"/>
              <a:buNone/>
              <a:defRPr/>
            </a:pPr>
            <a:r>
              <a:rPr lang="en-US" altLang="en-US" sz="2000" b="1" i="1"/>
              <a:t>BE PERSISTENT</a:t>
            </a:r>
          </a:p>
          <a:p>
            <a:pPr eaLnBrk="1" hangingPunct="1">
              <a:defRPr/>
            </a:pPr>
            <a:r>
              <a:rPr lang="en-US" altLang="en-US" sz="2000" i="1"/>
              <a:t>Keep sending emails </a:t>
            </a:r>
            <a:r>
              <a:rPr lang="en-US" altLang="en-US" sz="2000"/>
              <a:t>with updates about you and/or your team’s accomplishments.</a:t>
            </a:r>
          </a:p>
          <a:p>
            <a:pPr eaLnBrk="1" hangingPunct="1">
              <a:defRPr/>
            </a:pPr>
            <a:r>
              <a:rPr lang="en-US" altLang="en-US" sz="2000" i="1"/>
              <a:t>Let colleges know </a:t>
            </a:r>
            <a:r>
              <a:rPr lang="en-US" altLang="en-US" sz="2000"/>
              <a:t>if you will be attending a college open house or campus visit.</a:t>
            </a:r>
            <a:endParaRPr lang="en-US" altLang="en-US" sz="2000" b="1" i="1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0DF6548-4219-40B8-A5F8-F17A1DC76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228600"/>
            <a:ext cx="8153400" cy="1143000"/>
          </a:xfrm>
        </p:spPr>
        <p:txBody>
          <a:bodyPr/>
          <a:lstStyle/>
          <a:p>
            <a:pPr marL="685800" indent="-685800">
              <a:buFont typeface="Wingdings" panose="05000000000000000000" pitchFamily="2" charset="2"/>
              <a:buChar char="ü"/>
              <a:defRPr/>
            </a:pPr>
            <a:r>
              <a:rPr lang="en-US" sz="4800" b="1">
                <a:solidFill>
                  <a:srgbClr val="006600"/>
                </a:solidFill>
              </a:rPr>
              <a:t>What Can You Do Now?</a:t>
            </a:r>
            <a:endParaRPr lang="en-US" sz="4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Content Placeholder 2">
            <a:extLst>
              <a:ext uri="{FF2B5EF4-FFF2-40B4-BE49-F238E27FC236}">
                <a16:creationId xmlns:a16="http://schemas.microsoft.com/office/drawing/2014/main" id="{CFAA0F67-A838-4F27-BC17-2C58EAEC92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7970" y="1317812"/>
            <a:ext cx="7682753" cy="4836459"/>
          </a:xfrm>
          <a:solidFill>
            <a:schemeClr val="bg1"/>
          </a:solidFill>
        </p:spPr>
        <p:txBody>
          <a:bodyPr/>
          <a:lstStyle/>
          <a:p>
            <a:pPr marL="114300" indent="0" eaLnBrk="1" hangingPunct="1">
              <a:buFont typeface="Arial" panose="020B0604020202020204" pitchFamily="34" charset="0"/>
              <a:buNone/>
              <a:defRPr/>
            </a:pPr>
            <a:r>
              <a:rPr lang="en-US" altLang="en-US" sz="2000" b="1" i="1" dirty="0"/>
              <a:t>BE SMART</a:t>
            </a:r>
            <a:endParaRPr lang="en-US" altLang="en-US" sz="2000" dirty="0"/>
          </a:p>
          <a:p>
            <a:pPr eaLnBrk="1" hangingPunct="1">
              <a:defRPr/>
            </a:pPr>
            <a:r>
              <a:rPr lang="en-US" altLang="en-US" sz="2000" i="1" dirty="0">
                <a:solidFill>
                  <a:srgbClr val="FF0000"/>
                </a:solidFill>
              </a:rPr>
              <a:t>Gain attention of college scouts/coaches </a:t>
            </a:r>
            <a:r>
              <a:rPr lang="en-US" altLang="en-US" sz="2000" dirty="0">
                <a:solidFill>
                  <a:srgbClr val="FF0000"/>
                </a:solidFill>
              </a:rPr>
              <a:t>through high academic achievement</a:t>
            </a:r>
            <a:r>
              <a:rPr lang="en-US" altLang="en-US" sz="2000" dirty="0"/>
              <a:t>.</a:t>
            </a:r>
            <a:endParaRPr lang="en-US" altLang="en-US" sz="2400" dirty="0"/>
          </a:p>
          <a:p>
            <a:pPr eaLnBrk="1" hangingPunct="1">
              <a:defRPr/>
            </a:pPr>
            <a:r>
              <a:rPr lang="en-US" altLang="en-US" sz="2000" i="1" dirty="0"/>
              <a:t>Keep track of courses and grades &amp; maintain eligibility</a:t>
            </a:r>
            <a:endParaRPr lang="en-US" altLang="en-US" sz="2000" i="1" dirty="0">
              <a:cs typeface="Calibri"/>
            </a:endParaRPr>
          </a:p>
          <a:p>
            <a:pPr marL="639445" lvl="1" eaLnBrk="1" hangingPunct="1">
              <a:buClr>
                <a:srgbClr val="C00000"/>
              </a:buClr>
              <a:defRPr/>
            </a:pPr>
            <a:r>
              <a:rPr lang="en-US" altLang="en-US" dirty="0"/>
              <a:t>Use NCAA Eligibility Tracking Sheet to calculate. </a:t>
            </a:r>
          </a:p>
          <a:p>
            <a:pPr lvl="1" eaLnBrk="1" hangingPunct="1">
              <a:buClr>
                <a:srgbClr val="C00000"/>
              </a:buClr>
              <a:defRPr/>
            </a:pPr>
            <a:r>
              <a:rPr lang="en-US" altLang="en-US" sz="2000" b="1" i="1" dirty="0"/>
              <a:t>Register on </a:t>
            </a:r>
            <a:r>
              <a:rPr lang="en-US" altLang="en-US" sz="2000" b="1" i="1" dirty="0">
                <a:hlinkClick r:id="rId2"/>
              </a:rPr>
              <a:t>www.eligibilitycenter.org</a:t>
            </a:r>
            <a:r>
              <a:rPr lang="en-US" altLang="en-US" sz="2000" b="1" i="1" dirty="0"/>
              <a:t> prior to official visits/signing.</a:t>
            </a:r>
            <a:endParaRPr lang="en-US" altLang="en-US" sz="2000" b="1" i="1" dirty="0">
              <a:cs typeface="Calibri"/>
            </a:endParaRPr>
          </a:p>
          <a:p>
            <a:pPr marL="639445" lvl="1" eaLnBrk="1" hangingPunct="1">
              <a:buClr>
                <a:srgbClr val="C00000"/>
              </a:buClr>
              <a:defRPr/>
            </a:pPr>
            <a:r>
              <a:rPr lang="en-US" altLang="en-US" dirty="0"/>
              <a:t>Create account on website and pay registration fee.</a:t>
            </a:r>
            <a:endParaRPr lang="en-US" altLang="en-US" dirty="0">
              <a:cs typeface="Calibri"/>
            </a:endParaRPr>
          </a:p>
          <a:p>
            <a:pPr marL="639445" lvl="1" eaLnBrk="1" hangingPunct="1">
              <a:buClr>
                <a:srgbClr val="C00000"/>
              </a:buClr>
              <a:defRPr/>
            </a:pPr>
            <a:r>
              <a:rPr lang="en-US" altLang="en-US" dirty="0"/>
              <a:t>Send official ACT scores to NCAA through </a:t>
            </a:r>
            <a:r>
              <a:rPr lang="en-US" altLang="en-US" dirty="0">
                <a:hlinkClick r:id="rId3"/>
              </a:rPr>
              <a:t>www.actstudent.org</a:t>
            </a:r>
            <a:r>
              <a:rPr lang="en-US" altLang="en-US" dirty="0"/>
              <a:t>.</a:t>
            </a:r>
            <a:endParaRPr lang="en-US" altLang="en-US" dirty="0">
              <a:cs typeface="Calibri"/>
            </a:endParaRPr>
          </a:p>
          <a:p>
            <a:pPr marL="639445" lvl="1" eaLnBrk="1" hangingPunct="1">
              <a:buClr>
                <a:srgbClr val="C00000"/>
              </a:buClr>
              <a:defRPr/>
            </a:pPr>
            <a:r>
              <a:rPr lang="en-US" altLang="en-US" dirty="0"/>
              <a:t>Send official SAT scores to NCAA through </a:t>
            </a:r>
            <a:r>
              <a:rPr lang="en-US" altLang="en-US" dirty="0">
                <a:hlinkClick r:id="rId4"/>
              </a:rPr>
              <a:t>www.collegeboard.org/mysat</a:t>
            </a:r>
            <a:r>
              <a:rPr lang="en-US" altLang="en-US" dirty="0"/>
              <a:t>. </a:t>
            </a:r>
            <a:endParaRPr lang="en-US" altLang="en-US" b="1" i="1">
              <a:cs typeface="Calibri"/>
            </a:endParaRPr>
          </a:p>
          <a:p>
            <a:pPr>
              <a:defRPr/>
            </a:pPr>
            <a:r>
              <a:rPr lang="en-US" altLang="en-US" sz="2000" b="1" i="1" dirty="0"/>
              <a:t>Become familiar with </a:t>
            </a:r>
            <a:r>
              <a:rPr lang="en-US" altLang="en-US" sz="2000" b="1" i="1" dirty="0">
                <a:hlinkClick r:id="rId5"/>
              </a:rPr>
              <a:t>NCAA recruitment rules/calendars</a:t>
            </a:r>
            <a:r>
              <a:rPr lang="en-US" altLang="en-US" sz="2000" b="1" i="1" dirty="0"/>
              <a:t>.</a:t>
            </a:r>
            <a:endParaRPr lang="en-US" altLang="en-US" sz="2000" b="1" i="1" dirty="0">
              <a:cs typeface="Calibri"/>
            </a:endParaRPr>
          </a:p>
          <a:p>
            <a:pPr>
              <a:defRPr/>
            </a:pPr>
            <a:r>
              <a:rPr lang="en-US" altLang="en-US" sz="2000" b="1" i="1" dirty="0">
                <a:solidFill>
                  <a:srgbClr val="FF0000"/>
                </a:solidFill>
              </a:rPr>
              <a:t>Watch your social media use and social behaviors.</a:t>
            </a:r>
            <a:endParaRPr lang="en-US" altLang="en-US" sz="2000" b="1" i="1" dirty="0">
              <a:solidFill>
                <a:srgbClr val="FF0000"/>
              </a:solidFill>
              <a:cs typeface="Calibri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DB7345E-B49D-4782-9537-56041FFA1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228600"/>
            <a:ext cx="8153400" cy="1143000"/>
          </a:xfrm>
        </p:spPr>
        <p:txBody>
          <a:bodyPr/>
          <a:lstStyle/>
          <a:p>
            <a:pPr marL="685800" indent="-685800">
              <a:buFont typeface="Wingdings" panose="05000000000000000000" pitchFamily="2" charset="2"/>
              <a:buChar char="ü"/>
              <a:defRPr/>
            </a:pPr>
            <a:r>
              <a:rPr lang="en-US" sz="4800" b="1">
                <a:solidFill>
                  <a:srgbClr val="006600"/>
                </a:solidFill>
              </a:rPr>
              <a:t>What Can You Do Now?</a:t>
            </a:r>
            <a:endParaRPr lang="en-US" sz="4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BA684-142D-4AC0-AACD-54DCC66FD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81000"/>
            <a:ext cx="7696200" cy="1143000"/>
          </a:xfrm>
        </p:spPr>
        <p:txBody>
          <a:bodyPr/>
          <a:lstStyle/>
          <a:p>
            <a:pPr marL="685800" indent="-685800"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sz="4700" b="1">
                <a:solidFill>
                  <a:srgbClr val="006600"/>
                </a:solidFill>
              </a:rPr>
              <a:t>Creating a Sport Resume</a:t>
            </a:r>
            <a:endParaRPr lang="en-US" sz="4700">
              <a:solidFill>
                <a:srgbClr val="0066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6B87C8-E0C6-45BA-AE57-545BC7055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341438"/>
            <a:ext cx="7467600" cy="4525962"/>
          </a:xfrm>
          <a:solidFill>
            <a:schemeClr val="bg1"/>
          </a:solidFill>
        </p:spPr>
        <p:txBody>
          <a:bodyPr rtlCol="0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i="1"/>
              <a:t>Include the following information:</a:t>
            </a:r>
          </a:p>
          <a:p>
            <a:pPr marL="685800" lvl="2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en-US" sz="2100"/>
              <a:t>Objective</a:t>
            </a:r>
          </a:p>
          <a:p>
            <a:pPr marL="685800" lvl="2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en-US" sz="2100"/>
              <a:t>Sport Experience - all athletic teams played for</a:t>
            </a:r>
          </a:p>
          <a:p>
            <a:pPr marL="685800" lvl="2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en-US" sz="2100"/>
              <a:t>Educational information </a:t>
            </a:r>
            <a:r>
              <a:rPr lang="en-US" sz="2000"/>
              <a:t>(</a:t>
            </a:r>
            <a:r>
              <a:rPr lang="en-US" sz="2000" err="1"/>
              <a:t>gpa</a:t>
            </a:r>
            <a:r>
              <a:rPr lang="en-US" sz="2000"/>
              <a:t>, class rank, and ACT)</a:t>
            </a:r>
          </a:p>
          <a:p>
            <a:pPr marL="685800" lvl="2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en-US" sz="2100"/>
              <a:t>Sport statistics</a:t>
            </a:r>
          </a:p>
          <a:p>
            <a:pPr marL="685800" lvl="2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en-US" sz="2100"/>
              <a:t>Awards and recognitions</a:t>
            </a:r>
          </a:p>
          <a:p>
            <a:pPr marL="685800" lvl="2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en-US" sz="2100"/>
              <a:t>Current year’s athletic schedule</a:t>
            </a:r>
            <a:endParaRPr lang="en-US" sz="2100" b="1"/>
          </a:p>
          <a:p>
            <a:pPr marL="685800" lvl="2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en-US" sz="2100"/>
              <a:t>Any other areas you find useful, but keep short </a:t>
            </a:r>
            <a:r>
              <a:rPr lang="en-US"/>
              <a:t>(1-2 </a:t>
            </a:r>
            <a:r>
              <a:rPr lang="en-US" err="1"/>
              <a:t>pgs</a:t>
            </a:r>
            <a:r>
              <a:rPr lang="en-US"/>
              <a:t>)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i="1"/>
              <a:t>You may wish to use </a:t>
            </a:r>
            <a:r>
              <a:rPr lang="en-US" b="1" i="1">
                <a:hlinkClick r:id="rId3"/>
              </a:rPr>
              <a:t>www.CareerCruising.com</a:t>
            </a:r>
            <a:r>
              <a:rPr lang="en-US" b="1" i="1"/>
              <a:t>:</a:t>
            </a:r>
          </a:p>
          <a:p>
            <a:pPr marL="685800" lvl="1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en-US" sz="2100"/>
              <a:t>Log in using LPHS login/password below:</a:t>
            </a:r>
          </a:p>
          <a:p>
            <a:pPr marL="1050925" lvl="2" eaLnBrk="1" fontAlgn="auto" hangingPunct="1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en-US" sz="1900"/>
              <a:t>Login: lphs541 / Password: </a:t>
            </a:r>
            <a:r>
              <a:rPr lang="en-US" sz="1900" err="1"/>
              <a:t>cavs</a:t>
            </a:r>
            <a:endParaRPr lang="en-US" sz="1900"/>
          </a:p>
          <a:p>
            <a:pPr marL="685800" lvl="1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en-US" sz="2100"/>
              <a:t>Create a “My Plan” to save work</a:t>
            </a:r>
          </a:p>
          <a:p>
            <a:pPr marL="1050925" lvl="2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en-US" sz="1900"/>
              <a:t>Login: jdavies000000 / Password: 000000</a:t>
            </a:r>
          </a:p>
          <a:p>
            <a:pPr marL="685800" lvl="1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en-US" sz="2100"/>
              <a:t>Access Resume Builder on “My Plan” homepage</a:t>
            </a:r>
          </a:p>
          <a:p>
            <a:pPr marL="685800" lvl="1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en-US" sz="2100"/>
              <a:t>Click “Format &amp; View” then export/save to Word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EE91A-3FED-4C74-A852-D663B93E9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914400"/>
            <a:ext cx="2286000" cy="4800600"/>
          </a:xfrm>
          <a:solidFill>
            <a:schemeClr val="bg1"/>
          </a:solidFill>
        </p:spPr>
        <p:txBody>
          <a:bodyPr vert="vert270"/>
          <a:lstStyle/>
          <a:p>
            <a:pPr marL="685800" indent="-685800" algn="ctr" eaLnBrk="1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sz="4800" b="1">
                <a:solidFill>
                  <a:srgbClr val="006600"/>
                </a:solidFill>
              </a:rPr>
              <a:t>Sample Sport Resume</a:t>
            </a:r>
            <a:endParaRPr lang="en-US" sz="4800">
              <a:solidFill>
                <a:srgbClr val="006600"/>
              </a:solidFill>
            </a:endParaRPr>
          </a:p>
        </p:txBody>
      </p:sp>
      <p:pic>
        <p:nvPicPr>
          <p:cNvPr id="50179" name="Picture 4">
            <a:extLst>
              <a:ext uri="{FF2B5EF4-FFF2-40B4-BE49-F238E27FC236}">
                <a16:creationId xmlns:a16="http://schemas.microsoft.com/office/drawing/2014/main" id="{F2466817-25A2-47DC-8438-3815D3805A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0"/>
            <a:ext cx="4419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9B866-8318-4162-9FA5-3B44ED62B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52400"/>
            <a:ext cx="7620000" cy="1143000"/>
          </a:xfrm>
        </p:spPr>
        <p:txBody>
          <a:bodyPr/>
          <a:lstStyle/>
          <a:p>
            <a:pPr marL="571500" indent="-571500"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sz="4700" b="1">
                <a:solidFill>
                  <a:srgbClr val="006600"/>
                </a:solidFill>
              </a:rPr>
              <a:t>LPHS Counseling Website</a:t>
            </a:r>
            <a:endParaRPr lang="en-US" sz="4700">
              <a:solidFill>
                <a:srgbClr val="006600"/>
              </a:solidFill>
            </a:endParaRP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A32BE36E-5C71-4296-904F-B350368E2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1058" y="1863677"/>
            <a:ext cx="6876788" cy="341248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6A7ED-1496-435F-95ED-34192F71E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6200"/>
            <a:ext cx="77724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rgbClr val="006600"/>
                </a:solidFill>
                <a:ea typeface="Tahoma" pitchFamily="34" charset="0"/>
                <a:cs typeface="Tahoma" pitchFamily="34" charset="0"/>
              </a:rPr>
              <a:t>Objectives</a:t>
            </a:r>
            <a:endParaRPr lang="en-US">
              <a:solidFill>
                <a:srgbClr val="006600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8DE37A6-95F1-421D-9ECB-A0A6D317B565}"/>
              </a:ext>
            </a:extLst>
          </p:cNvPr>
          <p:cNvGraphicFramePr>
            <a:graphicFrameLocks noGrp="1"/>
          </p:cNvGraphicFramePr>
          <p:nvPr/>
        </p:nvGraphicFramePr>
        <p:xfrm>
          <a:off x="1752600" y="1039813"/>
          <a:ext cx="6172200" cy="50149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7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5132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1" marR="91431" marT="45721" marB="457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132"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US" sz="2000" b="1">
                          <a:ea typeface="Tahoma" pitchFamily="34" charset="0"/>
                          <a:cs typeface="Tahoma" pitchFamily="34" charset="0"/>
                        </a:rPr>
                        <a:t>Intro to College Athletics</a:t>
                      </a:r>
                    </a:p>
                  </a:txBody>
                  <a:tcPr marL="91431" marR="91431" marT="45721" marB="457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5132"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US" sz="2000" b="1">
                          <a:ea typeface="Tahoma" pitchFamily="34" charset="0"/>
                          <a:cs typeface="Tahoma" pitchFamily="34" charset="0"/>
                        </a:rPr>
                        <a:t>Understanding the NCAA</a:t>
                      </a:r>
                    </a:p>
                  </a:txBody>
                  <a:tcPr marL="91431" marR="91431" marT="45721" marB="457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132"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US" sz="2000" b="1">
                          <a:ea typeface="Tahoma" pitchFamily="34" charset="0"/>
                          <a:cs typeface="Tahoma" pitchFamily="34" charset="0"/>
                        </a:rPr>
                        <a:t>NCAA Eligibility Requirements</a:t>
                      </a:r>
                    </a:p>
                  </a:txBody>
                  <a:tcPr marL="91431" marR="91431" marT="45721" marB="457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5132"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US" sz="2000" b="1">
                          <a:ea typeface="Tahoma" pitchFamily="34" charset="0"/>
                          <a:cs typeface="Tahoma" pitchFamily="34" charset="0"/>
                        </a:rPr>
                        <a:t>Step 1: Defining Core Courses</a:t>
                      </a:r>
                    </a:p>
                  </a:txBody>
                  <a:tcPr marL="91431" marR="91431" marT="45721" marB="4572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5132"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US" sz="2000" b="1"/>
                        <a:t>Step 1: Meet </a:t>
                      </a:r>
                      <a:r>
                        <a:rPr lang="en-US" sz="2000" b="1" baseline="0"/>
                        <a:t>16 Core Courses</a:t>
                      </a:r>
                      <a:endParaRPr lang="en-US" sz="2000" b="1"/>
                    </a:p>
                  </a:txBody>
                  <a:tcPr marL="91431" marR="91431" marT="45721" marB="4572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5132"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US" sz="2000" b="1">
                          <a:ea typeface="Tahoma" pitchFamily="34" charset="0"/>
                          <a:cs typeface="Tahoma" pitchFamily="34" charset="0"/>
                        </a:rPr>
                        <a:t>Steps 2&amp;3: NCAA Core GPA Sliding Scales</a:t>
                      </a:r>
                    </a:p>
                  </a:txBody>
                  <a:tcPr marL="91431" marR="91431" marT="45721" marB="4572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51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/>
                        <a:t>Division III, NAIA,</a:t>
                      </a:r>
                      <a:r>
                        <a:rPr lang="en-US" sz="2000" b="1" baseline="0"/>
                        <a:t> &amp; NJCAA</a:t>
                      </a:r>
                      <a:endParaRPr lang="en-US" sz="2000" b="1"/>
                    </a:p>
                  </a:txBody>
                  <a:tcPr marL="91431" marR="91431" marT="45721" marB="45721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242"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US" sz="2000" b="1"/>
                        <a:t>Sport Scholarship Availability </a:t>
                      </a:r>
                      <a:endParaRPr lang="en-US" sz="2000"/>
                    </a:p>
                  </a:txBody>
                  <a:tcPr marL="91431" marR="91431" marT="45721" marB="45721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242"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US" sz="2000" b="1"/>
                        <a:t>What You Can Do Now</a:t>
                      </a:r>
                      <a:endParaRPr lang="en-US" sz="2000"/>
                    </a:p>
                  </a:txBody>
                  <a:tcPr marL="91431" marR="91431" marT="45721" marB="45721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6242"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US" sz="2000" b="1"/>
                        <a:t>Creating A Sport Resume</a:t>
                      </a:r>
                      <a:endParaRPr lang="en-US" sz="2000"/>
                    </a:p>
                  </a:txBody>
                  <a:tcPr marL="91431" marR="91431" marT="45721" marB="45721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5132"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US" sz="2000" b="1"/>
                        <a:t>LPHS Counseling Website</a:t>
                      </a:r>
                    </a:p>
                  </a:txBody>
                  <a:tcPr marL="91431" marR="91431" marT="45721" marB="45721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6DE3F-A0A3-4AA4-A687-BE21882C4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228600"/>
            <a:ext cx="5946775" cy="1143000"/>
          </a:xfrm>
        </p:spPr>
        <p:txBody>
          <a:bodyPr/>
          <a:lstStyle/>
          <a:p>
            <a:pPr marL="685800" indent="-685800" eaLnBrk="1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sz="5200" b="1">
                <a:solidFill>
                  <a:srgbClr val="006600"/>
                </a:solidFill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0511B2-0C31-4399-8944-24D803AA0A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219200"/>
            <a:ext cx="7467600" cy="4953000"/>
          </a:xfrm>
          <a:solidFill>
            <a:schemeClr val="bg1"/>
          </a:solidFill>
        </p:spPr>
        <p:txBody>
          <a:bodyPr rtlCol="0">
            <a:normAutofit/>
          </a:bodyPr>
          <a:lstStyle/>
          <a:p>
            <a:pPr marL="342900" lvl="1" eaLnBrk="1" fontAlgn="auto" hangingPunct="1">
              <a:spcBef>
                <a:spcPts val="0"/>
              </a:spcBef>
              <a:spcAft>
                <a:spcPts val="300"/>
              </a:spcAft>
              <a:buClrTx/>
              <a:defRPr/>
            </a:pPr>
            <a:r>
              <a:rPr lang="en-US" sz="2400" b="1" i="1"/>
              <a:t>NCAA Eligibility Center </a:t>
            </a:r>
            <a:r>
              <a:rPr lang="en-US"/>
              <a:t>(</a:t>
            </a:r>
            <a:r>
              <a:rPr lang="en-US">
                <a:hlinkClick r:id="rId3"/>
              </a:rPr>
              <a:t>www.ncaa.org/student-athletes/resources</a:t>
            </a:r>
            <a:r>
              <a:rPr lang="en-US"/>
              <a:t>)</a:t>
            </a:r>
          </a:p>
          <a:p>
            <a:pPr marL="640080" lvl="1" eaLnBrk="1" fontAlgn="auto" hangingPunct="1">
              <a:spcBef>
                <a:spcPts val="0"/>
              </a:spcBef>
              <a:spcAft>
                <a:spcPts val="300"/>
              </a:spcAft>
              <a:buClr>
                <a:srgbClr val="C00000"/>
              </a:buClr>
              <a:defRPr/>
            </a:pPr>
            <a:r>
              <a:rPr lang="en-US" sz="2200"/>
              <a:t>Initial Eligibility Toolkits</a:t>
            </a:r>
            <a:endParaRPr lang="en-US" sz="2200">
              <a:cs typeface="Calibri"/>
            </a:endParaRPr>
          </a:p>
          <a:p>
            <a:pPr marL="640080" lvl="1" eaLnBrk="1" fontAlgn="auto" hangingPunct="1">
              <a:spcBef>
                <a:spcPts val="0"/>
              </a:spcBef>
              <a:spcAft>
                <a:spcPts val="300"/>
              </a:spcAft>
              <a:buClr>
                <a:srgbClr val="C00000"/>
              </a:buClr>
              <a:defRPr/>
            </a:pPr>
            <a:r>
              <a:rPr lang="en-US" sz="2200"/>
              <a:t>NCAA Eligibility Center Quick Reference Guides</a:t>
            </a:r>
            <a:endParaRPr lang="en-US" sz="2200">
              <a:cs typeface="Calibri"/>
            </a:endParaRPr>
          </a:p>
          <a:p>
            <a:pPr marL="640080" lvl="1" eaLnBrk="1" fontAlgn="auto" hangingPunct="1">
              <a:spcBef>
                <a:spcPts val="0"/>
              </a:spcBef>
              <a:spcAft>
                <a:spcPts val="300"/>
              </a:spcAft>
              <a:buClr>
                <a:srgbClr val="C00000"/>
              </a:buClr>
              <a:defRPr/>
            </a:pPr>
            <a:r>
              <a:rPr lang="en-US" sz="2200"/>
              <a:t>Recruiting Process and Calendars</a:t>
            </a:r>
            <a:endParaRPr lang="en-US" sz="2200">
              <a:cs typeface="Calibri"/>
            </a:endParaRPr>
          </a:p>
          <a:p>
            <a:pPr marL="640080" lvl="1">
              <a:spcBef>
                <a:spcPts val="0"/>
              </a:spcBef>
              <a:spcAft>
                <a:spcPts val="300"/>
              </a:spcAft>
              <a:buClr>
                <a:srgbClr val="C00000"/>
              </a:buClr>
              <a:defRPr/>
            </a:pPr>
            <a:r>
              <a:rPr lang="en-US" sz="2200"/>
              <a:t>Guide for the College-Bound Student-Athlete: </a:t>
            </a:r>
            <a:r>
              <a:rPr lang="en-US" sz="1800">
                <a:ea typeface="+mn-lt"/>
                <a:cs typeface="+mn-lt"/>
                <a:hlinkClick r:id="rId4"/>
              </a:rPr>
              <a:t>http://fs.ncaa.org/Docs/eligibility_center/Student_Resources/CBSA.pdf</a:t>
            </a:r>
            <a:endParaRPr lang="en-US" sz="1800">
              <a:cs typeface="Calibri"/>
            </a:endParaRPr>
          </a:p>
          <a:p>
            <a:pPr marL="342900" lvl="2" eaLnBrk="1" fontAlgn="auto" hangingPunct="1">
              <a:spcBef>
                <a:spcPts val="0"/>
              </a:spcBef>
              <a:spcAft>
                <a:spcPts val="300"/>
              </a:spcAft>
              <a:buClrTx/>
              <a:defRPr/>
            </a:pPr>
            <a:r>
              <a:rPr lang="en-US" sz="2400" b="1" i="1"/>
              <a:t>Sport Scholarship Availability </a:t>
            </a:r>
            <a:r>
              <a:rPr lang="en-US" sz="2000"/>
              <a:t>(</a:t>
            </a:r>
            <a:r>
              <a:rPr lang="en-US" altLang="en-US" sz="2000">
                <a:hlinkClick r:id="rId5"/>
              </a:rPr>
              <a:t>www.scholarshipstats.com</a:t>
            </a:r>
            <a:r>
              <a:rPr lang="en-US" altLang="en-US" sz="2000"/>
              <a:t>)</a:t>
            </a:r>
            <a:endParaRPr lang="en-US" sz="2000"/>
          </a:p>
          <a:p>
            <a:pPr marL="342900" lvl="2" eaLnBrk="1" fontAlgn="auto" hangingPunct="1">
              <a:spcBef>
                <a:spcPts val="0"/>
              </a:spcBef>
              <a:spcAft>
                <a:spcPts val="300"/>
              </a:spcAft>
              <a:buClrTx/>
              <a:defRPr/>
            </a:pPr>
            <a:r>
              <a:rPr lang="en-US" sz="2400" b="1" i="1"/>
              <a:t>NAIA</a:t>
            </a:r>
            <a:r>
              <a:rPr lang="en-US" sz="2600" b="1" i="1"/>
              <a:t> </a:t>
            </a:r>
            <a:r>
              <a:rPr lang="en-US" sz="2000"/>
              <a:t>(</a:t>
            </a:r>
            <a:r>
              <a:rPr lang="en-US" sz="2000">
                <a:hlinkClick r:id="rId6"/>
              </a:rPr>
              <a:t>www.playNAIA.org</a:t>
            </a:r>
            <a:r>
              <a:rPr lang="en-US" sz="2000"/>
              <a:t>)</a:t>
            </a:r>
            <a:endParaRPr lang="en-US" sz="2000" b="1"/>
          </a:p>
          <a:p>
            <a:pPr marL="342900" lvl="2" eaLnBrk="1" fontAlgn="auto" hangingPunct="1">
              <a:spcBef>
                <a:spcPts val="0"/>
              </a:spcBef>
              <a:spcAft>
                <a:spcPts val="300"/>
              </a:spcAft>
              <a:buClrTx/>
              <a:defRPr/>
            </a:pPr>
            <a:r>
              <a:rPr lang="en-US" sz="2400" b="1" i="1"/>
              <a:t>NJCCA</a:t>
            </a:r>
            <a:r>
              <a:rPr lang="en-US" sz="2600" b="1" i="1"/>
              <a:t> </a:t>
            </a:r>
            <a:r>
              <a:rPr lang="en-US" sz="2000"/>
              <a:t>(</a:t>
            </a:r>
            <a:r>
              <a:rPr lang="en-US" sz="2000">
                <a:hlinkClick r:id="rId7"/>
              </a:rPr>
              <a:t>https://www.njcaa.org/landing/index</a:t>
            </a:r>
            <a:r>
              <a:rPr lang="en-US" sz="2000"/>
              <a:t>)  </a:t>
            </a:r>
            <a:endParaRPr lang="en-US" sz="2000">
              <a:cs typeface="Calibri"/>
            </a:endParaRPr>
          </a:p>
          <a:p>
            <a:pPr marL="342900" lvl="2" eaLnBrk="1" fontAlgn="auto" hangingPunct="1">
              <a:spcBef>
                <a:spcPts val="0"/>
              </a:spcBef>
              <a:spcAft>
                <a:spcPts val="300"/>
              </a:spcAft>
              <a:buClrTx/>
              <a:defRPr/>
            </a:pPr>
            <a:r>
              <a:rPr lang="en-US" sz="2400" b="1" i="1" err="1"/>
              <a:t>CareerCruising</a:t>
            </a:r>
            <a:r>
              <a:rPr lang="en-US" sz="2400" b="1"/>
              <a:t> </a:t>
            </a:r>
            <a:r>
              <a:rPr lang="en-US" sz="2000"/>
              <a:t>(</a:t>
            </a:r>
            <a:r>
              <a:rPr lang="en-US" sz="2000">
                <a:hlinkClick r:id="rId8"/>
              </a:rPr>
              <a:t>www.careercruising.com</a:t>
            </a:r>
            <a:r>
              <a:rPr lang="en-US" sz="2000"/>
              <a:t>)</a:t>
            </a:r>
            <a:endParaRPr lang="en-US" sz="2600"/>
          </a:p>
          <a:p>
            <a:pPr marL="342900" lvl="2" eaLnBrk="1" fontAlgn="auto" hangingPunct="1">
              <a:spcBef>
                <a:spcPts val="0"/>
              </a:spcBef>
              <a:spcAft>
                <a:spcPts val="300"/>
              </a:spcAft>
              <a:buClrTx/>
              <a:defRPr/>
            </a:pPr>
            <a:r>
              <a:rPr lang="en-US" sz="2400" b="1" i="1"/>
              <a:t>LPHS Counseling </a:t>
            </a:r>
            <a:r>
              <a:rPr lang="en-US" sz="2000"/>
              <a:t>(</a:t>
            </a:r>
            <a:r>
              <a:rPr lang="en-US" sz="2000">
                <a:hlinkClick r:id="rId9"/>
              </a:rPr>
              <a:t>www.lphs.net/counseling</a:t>
            </a:r>
            <a:r>
              <a:rPr lang="en-US" sz="2000"/>
              <a:t>)</a:t>
            </a:r>
            <a:endParaRPr lang="en-US" sz="2000">
              <a:cs typeface="Calibri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Custom 1">
      <a:dk1>
        <a:sysClr val="windowText" lastClr="000000"/>
      </a:dk1>
      <a:lt1>
        <a:sysClr val="window" lastClr="FFFFFF"/>
      </a:lt1>
      <a:dk2>
        <a:srgbClr val="FA8D3D"/>
      </a:dk2>
      <a:lt2>
        <a:srgbClr val="F4E7ED"/>
      </a:lt2>
      <a:accent1>
        <a:srgbClr val="000000"/>
      </a:accent1>
      <a:accent2>
        <a:srgbClr val="00B050"/>
      </a:accent2>
      <a:accent3>
        <a:srgbClr val="0070C0"/>
      </a:accent3>
      <a:accent4>
        <a:srgbClr val="FFFFFF"/>
      </a:accent4>
      <a:accent5>
        <a:srgbClr val="FFFFFF"/>
      </a:accent5>
      <a:accent6>
        <a:srgbClr val="F4E7ED"/>
      </a:accent6>
      <a:hlink>
        <a:srgbClr val="0070C0"/>
      </a:hlink>
      <a:folHlink>
        <a:srgbClr val="0070C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D5DA80A2DA874C99C11A49042C7709" ma:contentTypeVersion="13" ma:contentTypeDescription="Create a new document." ma:contentTypeScope="" ma:versionID="81aaaddecc79f373bf966a52f50cf06b">
  <xsd:schema xmlns:xsd="http://www.w3.org/2001/XMLSchema" xmlns:xs="http://www.w3.org/2001/XMLSchema" xmlns:p="http://schemas.microsoft.com/office/2006/metadata/properties" xmlns:ns3="f27348b7-1154-4ea1-a7fc-547891becc9d" xmlns:ns4="2698e0b4-2646-40bb-85f0-8e4797d6e7ed" targetNamespace="http://schemas.microsoft.com/office/2006/metadata/properties" ma:root="true" ma:fieldsID="4e6ac2630c33e031d74dc98926b45767" ns3:_="" ns4:_="">
    <xsd:import namespace="f27348b7-1154-4ea1-a7fc-547891becc9d"/>
    <xsd:import namespace="2698e0b4-2646-40bb-85f0-8e4797d6e7ed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7348b7-1154-4ea1-a7fc-547891becc9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98e0b4-2646-40bb-85f0-8e4797d6e7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059861E-415C-4E1F-B729-22538F02BCC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7E99977-4ECA-4431-BD82-A136524E6897}">
  <ds:schemaRefs>
    <ds:schemaRef ds:uri="2698e0b4-2646-40bb-85f0-8e4797d6e7ed"/>
    <ds:schemaRef ds:uri="f27348b7-1154-4ea1-a7fc-547891becc9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FC11531-639E-4C4C-A835-BD78DEFD4C18}">
  <ds:schemaRefs>
    <ds:schemaRef ds:uri="2698e0b4-2646-40bb-85f0-8e4797d6e7ed"/>
    <ds:schemaRef ds:uri="f27348b7-1154-4ea1-a7fc-547891becc9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Application>Microsoft Office PowerPoint</Application>
  <PresentationFormat>On-screen Show (4:3)</PresentationFormat>
  <Slides>22</Slides>
  <Notes>16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Adjacency</vt:lpstr>
      <vt:lpstr>PARENT POWER SESSION: PREPARING FOR COLLEGE ATHLETICS</vt:lpstr>
      <vt:lpstr>Objectives</vt:lpstr>
      <vt:lpstr>Intro to College Athletics</vt:lpstr>
      <vt:lpstr>Understanding the NCAA</vt:lpstr>
      <vt:lpstr>NCAA Eligibility Requirements</vt:lpstr>
      <vt:lpstr>NCAA Eligibility Requirements: Defining Core Courses</vt:lpstr>
      <vt:lpstr>NCAA Eligibility Requirements</vt:lpstr>
      <vt:lpstr>NCAA Eligibility Reqs (Cont.)</vt:lpstr>
      <vt:lpstr>Step 1: Meet 16 Core Courses</vt:lpstr>
      <vt:lpstr>PowerPoint Presentation</vt:lpstr>
      <vt:lpstr>NAIA &amp; NJCAA</vt:lpstr>
      <vt:lpstr>Sport Scholarship Availability</vt:lpstr>
      <vt:lpstr>Scholarship Limits – Men’s Sports</vt:lpstr>
      <vt:lpstr>Scholarship Limits – Women’s Sports</vt:lpstr>
      <vt:lpstr>What Can You Do Now?</vt:lpstr>
      <vt:lpstr>What Can You Do Now?</vt:lpstr>
      <vt:lpstr>What Can You Do Now?</vt:lpstr>
      <vt:lpstr>Creating a Sport Resume</vt:lpstr>
      <vt:lpstr>Sample Sport Resume</vt:lpstr>
      <vt:lpstr>LPHS Counseling Website</vt:lpstr>
      <vt:lpstr>Objectives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NCAA / CORE COURSE GPA  2011-12 INFORMATIONAL</dc:title>
  <dc:creator>Emily Zukowski</dc:creator>
  <cp:revision>65</cp:revision>
  <cp:lastPrinted>2015-09-16T13:03:22Z</cp:lastPrinted>
  <dcterms:created xsi:type="dcterms:W3CDTF">2011-10-19T19:52:09Z</dcterms:created>
  <dcterms:modified xsi:type="dcterms:W3CDTF">2024-03-20T14:29:07Z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0x0101000DD5DA80A2DA874C99C11A49042C7709</vt:lpwstr>
  </property>
</Properties>
</file>