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9144000" cy="6492875"/>
  <p:notesSz cx="6858000" cy="9144000"/>
  <p:defaultTextStyle>
    <a:defPPr>
      <a:defRPr lang="en-US"/>
    </a:defPPr>
    <a:lvl1pPr marL="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BDD7563-1232-4C0C-BB31-3A733FC35F9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 snapToGrid="0">
      <p:cViewPr varScale="1">
        <p:scale>
          <a:sx n="108" d="100"/>
          <a:sy n="108" d="100"/>
        </p:scale>
        <p:origin x="17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idx="1"/>
          </p:nvPr>
        </p:nvSpPr>
        <p:spPr>
          <a:xfrm>
            <a:off x="1295400" y="492760"/>
            <a:ext cx="6553200" cy="876300"/>
          </a:xfrm>
        </p:spPr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308735" y="1686560"/>
            <a:ext cx="6526530" cy="604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3"/>
          </p:nvPr>
        </p:nvSpPr>
        <p:spPr>
          <a:xfrm>
            <a:off x="4483735" y="2354580"/>
            <a:ext cx="175895" cy="469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4"/>
          </p:nvPr>
        </p:nvSpPr>
        <p:spPr>
          <a:xfrm>
            <a:off x="846455" y="2887345"/>
            <a:ext cx="7451090" cy="4108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5"/>
          </p:nvPr>
        </p:nvSpPr>
        <p:spPr>
          <a:xfrm>
            <a:off x="2969895" y="3361690"/>
            <a:ext cx="3204210" cy="4108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6"/>
          </p:nvPr>
        </p:nvSpPr>
        <p:spPr>
          <a:xfrm>
            <a:off x="4483735" y="3836035"/>
            <a:ext cx="175895" cy="469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7"/>
          </p:nvPr>
        </p:nvSpPr>
        <p:spPr>
          <a:xfrm>
            <a:off x="4483735" y="4368800"/>
            <a:ext cx="175895" cy="469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Slide Number Placeholder"/>
          <p:cNvSpPr>
            <a:spLocks noGrp="1"/>
          </p:cNvSpPr>
          <p:nvPr>
            <p:ph type="sldNum" sz="quarter" idx="8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75260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75260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75260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985645" y="492760"/>
            <a:ext cx="5171440" cy="604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308100" y="1160780"/>
            <a:ext cx="6526530" cy="604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3"/>
          </p:nvPr>
        </p:nvSpPr>
        <p:spPr>
          <a:xfrm>
            <a:off x="4427220" y="2082800"/>
            <a:ext cx="288290" cy="469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4"/>
          </p:nvPr>
        </p:nvSpPr>
        <p:spPr>
          <a:xfrm>
            <a:off x="986155" y="2869565"/>
            <a:ext cx="6917055" cy="1877060"/>
          </a:xfrm>
        </p:spPr>
        <p:txBody>
          <a:bodyPr/>
          <a:lstStyle>
            <a:lvl1pPr marL="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-34290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75260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366395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279525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459865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18770" y="492760"/>
            <a:ext cx="8505825" cy="762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2"/>
          </p:nvPr>
        </p:nvSpPr>
        <p:spPr>
          <a:xfrm>
            <a:off x="478790" y="1572260"/>
            <a:ext cx="8186420" cy="4481195"/>
          </a:xfrm>
        </p:spPr>
      </p:sp>
      <p:sp>
        <p:nvSpPr>
          <p:cNvPr id="4" name="Footnote 1"/>
          <p:cNvSpPr>
            <a:spLocks noGrp="1"/>
          </p:cNvSpPr>
          <p:nvPr>
            <p:ph type="ftr" idx="3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75260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75260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57150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48463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66497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62280" y="492760"/>
            <a:ext cx="8218805" cy="54229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2"/>
          </p:nvPr>
        </p:nvSpPr>
        <p:spPr>
          <a:xfrm>
            <a:off x="278130" y="1352550"/>
            <a:ext cx="8587740" cy="4700905"/>
          </a:xfrm>
        </p:spPr>
      </p:sp>
      <p:sp>
        <p:nvSpPr>
          <p:cNvPr id="4" name="Footnote 1"/>
          <p:cNvSpPr>
            <a:spLocks noGrp="1"/>
          </p:cNvSpPr>
          <p:nvPr>
            <p:ph type="ftr" idx="3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3/19/24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4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3/19/24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304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3/19/24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246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3/19/24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095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3/19/24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204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3/19/24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13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31318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3/19/24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2190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3/19/24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53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AC7D-4248-425B-9A90-19D17D285B60}" type="datetimeFigureOut">
              <a:rPr lang="en-US" smtClean="0"/>
              <a:t>3/19/24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5F30E-81E2-4322-A239-C87991F92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6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  <p:sp>
        <p:nvSpPr>
          <p:cNvPr id="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r>
              <a:rPr lang="en-US"/>
              <a:t>Click to add subtitle</a:t>
            </a:r>
          </a:p>
        </p:txBody>
      </p:sp>
      <p:sp>
        <p:nvSpPr>
          <p:cNvPr id="5" name="Picture Placeholder 1"/>
          <p:cNvSpPr>
            <a:spLocks noGrp="1"/>
          </p:cNvSpPr>
          <p:nvPr>
            <p:ph type="pic" idx="4"/>
          </p:nvPr>
        </p:nvSpPr>
        <p:spPr>
          <a:xfrm>
            <a:off x="228600" y="1532890"/>
            <a:ext cx="8686800" cy="4297680"/>
          </a:xfrm>
        </p:spPr>
      </p:sp>
      <p:sp>
        <p:nvSpPr>
          <p:cNvPr id="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7" name="Slide Number Placeholder"/>
          <p:cNvSpPr>
            <a:spLocks noGrp="1"/>
          </p:cNvSpPr>
          <p:nvPr>
            <p:ph type="sldNum" sz="quarter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ODS Layout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197860" y="492760"/>
            <a:ext cx="2747645" cy="3225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2"/>
          </p:nvPr>
        </p:nvSpPr>
        <p:spPr>
          <a:xfrm>
            <a:off x="228600" y="1132840"/>
            <a:ext cx="8686800" cy="4754880"/>
          </a:xfrm>
        </p:spPr>
      </p:sp>
      <p:sp>
        <p:nvSpPr>
          <p:cNvPr id="4" name="Footnote 1"/>
          <p:cNvSpPr>
            <a:spLocks noGrp="1"/>
          </p:cNvSpPr>
          <p:nvPr>
            <p:ph type="ftr" idx="3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r>
              <a:rPr lang="en-US"/>
              <a:t>Footer</a:t>
            </a:r>
          </a:p>
        </p:txBody>
      </p:sp>
      <p:sp>
        <p:nvSpPr>
          <p:cNvPr id="5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itle Placeholder"/>
          <p:cNvSpPr>
            <a:spLocks noGrp="1"/>
          </p:cNvSpPr>
          <p:nvPr>
            <p:ph type="title"/>
          </p:nvPr>
        </p:nvSpPr>
        <p:spPr>
          <a:xfrm>
            <a:off x="228600" y="365760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69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72260"/>
            <a:ext cx="8686800" cy="4262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70" name="Date Placeholder"/>
          <p:cNvSpPr>
            <a:spLocks noGrp="1"/>
          </p:cNvSpPr>
          <p:nvPr>
            <p:ph type="dt" sz="half" idx="2"/>
          </p:nvPr>
        </p:nvSpPr>
        <p:spPr>
          <a:xfrm>
            <a:off x="228600" y="589851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0DE29-C798-4A33-9E19-0367EA38EAFC}" type="datetimeFigureOut">
              <a:rPr lang="en-US" smtClean="0"/>
              <a:pPr/>
              <a:t>3/19/24</a:t>
            </a:fld>
            <a:endParaRPr lang="en-US"/>
          </a:p>
        </p:txBody>
      </p:sp>
      <p:sp>
        <p:nvSpPr>
          <p:cNvPr id="371" name="Footer Placeholder"/>
          <p:cNvSpPr>
            <a:spLocks noGrp="1"/>
          </p:cNvSpPr>
          <p:nvPr>
            <p:ph type="ftr" sz="quarter" idx="3"/>
          </p:nvPr>
        </p:nvSpPr>
        <p:spPr>
          <a:xfrm>
            <a:off x="3124200" y="589851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72" name="Slide Number Placeholder"/>
          <p:cNvSpPr>
            <a:spLocks noGrp="1"/>
          </p:cNvSpPr>
          <p:nvPr>
            <p:ph type="sldNum" sz="quarter" idx="4"/>
          </p:nvPr>
        </p:nvSpPr>
        <p:spPr>
          <a:xfrm>
            <a:off x="6781800" y="589851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FA318-125E-4E43-B370-3F300F4D6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  <p:sldLayoutId id="2147483698" r:id="rId51"/>
    <p:sldLayoutId id="2147483699" r:id="rId52"/>
    <p:sldLayoutId id="2147483700" r:id="rId53"/>
    <p:sldLayoutId id="2147483701" r:id="rId54"/>
    <p:sldLayoutId id="2147483702" r:id="rId55"/>
    <p:sldLayoutId id="2147483703" r:id="rId56"/>
    <p:sldLayoutId id="2147483704" r:id="rId57"/>
    <p:sldLayoutId id="2147483705" r:id="rId58"/>
    <p:sldLayoutId id="2147483706" r:id="rId59"/>
    <p:sldLayoutId id="2147483707" r:id="rId60"/>
    <p:sldLayoutId id="2147483708" r:id="rId61"/>
    <p:sldLayoutId id="2147483709" r:id="rId6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 charset="0"/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2021.png" title="TextBlock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295400" y="492760"/>
            <a:ext cx="6553200" cy="87630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1308735" y="1686560"/>
            <a:ext cx="6526530" cy="604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Helvetica"/>
              </a:rPr>
              <a:t>Northshore School District</a:t>
            </a:r>
            <a:endParaRPr lang="en-US" dirty="0"/>
          </a:p>
        </p:txBody>
      </p:sp>
      <p:sp>
        <p:nvSpPr>
          <p:cNvPr id="4" name="Textbox 2"/>
          <p:cNvSpPr txBox="1"/>
          <p:nvPr/>
        </p:nvSpPr>
        <p:spPr>
          <a:xfrm>
            <a:off x="4483735" y="2354580"/>
            <a:ext cx="175895" cy="46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Helvetica"/>
              </a:rPr>
              <a:t> </a:t>
            </a:r>
            <a:endParaRPr lang="en-US" dirty="0"/>
          </a:p>
        </p:txBody>
      </p:sp>
      <p:sp>
        <p:nvSpPr>
          <p:cNvPr id="5" name="Textbox 3"/>
          <p:cNvSpPr txBox="1"/>
          <p:nvPr/>
        </p:nvSpPr>
        <p:spPr>
          <a:xfrm>
            <a:off x="846455" y="2887345"/>
            <a:ext cx="745109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808080"/>
                </a:solidFill>
                <a:latin typeface="Helvetica"/>
              </a:rPr>
              <a:t>Highlights from the 2023 Healthy Youth Survey</a:t>
            </a:r>
            <a:endParaRPr lang="en-US" dirty="0"/>
          </a:p>
        </p:txBody>
      </p:sp>
      <p:sp>
        <p:nvSpPr>
          <p:cNvPr id="6" name="Textbox 4"/>
          <p:cNvSpPr txBox="1"/>
          <p:nvPr/>
        </p:nvSpPr>
        <p:spPr>
          <a:xfrm>
            <a:off x="2969895" y="3361690"/>
            <a:ext cx="3204210" cy="410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808080"/>
                </a:solidFill>
                <a:latin typeface="Helvetica"/>
              </a:rPr>
              <a:t>(February 15, 2024)</a:t>
            </a:r>
            <a:endParaRPr lang="en-US" dirty="0"/>
          </a:p>
        </p:txBody>
      </p:sp>
      <p:sp>
        <p:nvSpPr>
          <p:cNvPr id="7" name="Textbox 5"/>
          <p:cNvSpPr txBox="1"/>
          <p:nvPr/>
        </p:nvSpPr>
        <p:spPr>
          <a:xfrm>
            <a:off x="4483735" y="3836035"/>
            <a:ext cx="175895" cy="46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Helvetica"/>
              </a:rPr>
              <a:t> </a:t>
            </a:r>
            <a:endParaRPr lang="en-US" dirty="0"/>
          </a:p>
        </p:txBody>
      </p:sp>
      <p:sp>
        <p:nvSpPr>
          <p:cNvPr id="8" name="Textbox 6"/>
          <p:cNvSpPr txBox="1"/>
          <p:nvPr/>
        </p:nvSpPr>
        <p:spPr>
          <a:xfrm>
            <a:off x="4483735" y="4368800"/>
            <a:ext cx="175895" cy="46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Helvetica"/>
              </a:rPr>
              <a:t> </a:t>
            </a:r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idx="8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Lifetime Marijuana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4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ever used marijuana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5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6" name="gcha8526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67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8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Marijuana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1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marijuana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3" name="gcha8527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74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5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Illegal Drug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illegal drugs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30 days (not including alcohol, tobacco or marijuana)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9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0" name="gcha8528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81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Prescription Drug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prescription drugs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not prescribed to them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7" name="gcha8529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88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Over-the-Counter Drug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over-the-counter drugs, like cough syrup or cold medicine for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non-medical purposes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3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4" name="gcha8530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95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Alcohol Drinking while Using Marijuana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drinking alcohol at the same time they were using marijuana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0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1" name="gcha8531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02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Substance Use at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drunk or high while participating in school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8" name="gcha8532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09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Tobacco Use on School Property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cigarettes, cigars, or chew/dip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on school property in the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(among those on school property in the past 30 days)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4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5" name="gcha8533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752600"/>
            <a:ext cx="8686800" cy="4297680"/>
          </a:xfrm>
          <a:prstGeom prst="rect">
            <a:avLst/>
          </a:prstGeom>
        </p:spPr>
      </p:pic>
      <p:sp>
        <p:nvSpPr>
          <p:cNvPr id="11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E-Cigarette Use on School Property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0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an electronic cigarette, e-cig, JUUL, or vape pen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on school property in the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(among those on school property in the past 30 days)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1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2" name="gcha8534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752600"/>
            <a:ext cx="8686800" cy="4297680"/>
          </a:xfrm>
          <a:prstGeom prst="rect">
            <a:avLst/>
          </a:prstGeom>
        </p:spPr>
      </p:pic>
      <p:sp>
        <p:nvSpPr>
          <p:cNvPr id="123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4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Alcohol Use on School Property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7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at least one drink of alcohol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on school property in the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(among those on school property in the past 30 days)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8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29" name="gcha8535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752600"/>
            <a:ext cx="8686800" cy="4297680"/>
          </a:xfrm>
          <a:prstGeom prst="rect">
            <a:avLst/>
          </a:prstGeom>
        </p:spPr>
      </p:pic>
      <p:sp>
        <p:nvSpPr>
          <p:cNvPr id="130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1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19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7"/>
          <p:cNvSpPr txBox="1"/>
          <p:nvPr/>
        </p:nvSpPr>
        <p:spPr>
          <a:xfrm>
            <a:off x="1985645" y="492760"/>
            <a:ext cx="5171440" cy="604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Helvetica"/>
              </a:rPr>
              <a:t>Student Participation</a:t>
            </a:r>
            <a:endParaRPr lang="en-US" dirty="0"/>
          </a:p>
        </p:txBody>
      </p:sp>
      <p:sp>
        <p:nvSpPr>
          <p:cNvPr id="12" name="Textbox 8"/>
          <p:cNvSpPr txBox="1"/>
          <p:nvPr/>
        </p:nvSpPr>
        <p:spPr>
          <a:xfrm>
            <a:off x="1308100" y="1160780"/>
            <a:ext cx="6526530" cy="604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Helvetica"/>
              </a:rPr>
              <a:t>Northshore School District</a:t>
            </a:r>
            <a:endParaRPr lang="en-US" dirty="0"/>
          </a:p>
        </p:txBody>
      </p:sp>
      <p:sp>
        <p:nvSpPr>
          <p:cNvPr id="13" name="Textbox 9"/>
          <p:cNvSpPr txBox="1"/>
          <p:nvPr/>
        </p:nvSpPr>
        <p:spPr>
          <a:xfrm>
            <a:off x="4427220" y="2082800"/>
            <a:ext cx="288290" cy="469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Helvetica"/>
              </a:rPr>
              <a:t>  </a:t>
            </a:r>
            <a:endParaRPr lang="en-US" dirty="0"/>
          </a:p>
        </p:txBody>
      </p:sp>
      <p:sp>
        <p:nvSpPr>
          <p:cNvPr id="14" name="Textbox 10"/>
          <p:cNvSpPr txBox="1"/>
          <p:nvPr/>
        </p:nvSpPr>
        <p:spPr>
          <a:xfrm>
            <a:off x="986155" y="2869565"/>
            <a:ext cx="6917055" cy="1877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lvl="1" indent="-342900" algn="ctr">
              <a:buClr>
                <a:schemeClr val="tx1"/>
              </a:buClr>
              <a:buFont typeface="Thorndale AMT"/>
              <a:buChar char="•"/>
            </a:pPr>
            <a:r>
              <a:rPr lang="en-US" sz="3200" dirty="0">
                <a:solidFill>
                  <a:schemeClr val="tx1"/>
                </a:solidFill>
                <a:latin typeface="Helvetica"/>
              </a:rPr>
              <a:t>1,565 (90%) of Grade 6 students</a:t>
            </a:r>
          </a:p>
          <a:p>
            <a:pPr marL="685800" lvl="1" indent="-342900" algn="ctr">
              <a:buClr>
                <a:schemeClr val="tx1"/>
              </a:buClr>
              <a:buFont typeface="Thorndale AMT"/>
              <a:buChar char="•"/>
            </a:pPr>
            <a:r>
              <a:rPr lang="en-US" sz="3200" dirty="0">
                <a:solidFill>
                  <a:schemeClr val="tx1"/>
                </a:solidFill>
                <a:latin typeface="Helvetica"/>
              </a:rPr>
              <a:t>1,515 (87%) of Grade 8 students</a:t>
            </a:r>
          </a:p>
          <a:p>
            <a:pPr marL="685800" lvl="1" indent="-342900" algn="ctr">
              <a:buClr>
                <a:schemeClr val="tx1"/>
              </a:buClr>
              <a:buFont typeface="Thorndale AMT"/>
              <a:buChar char="•"/>
            </a:pPr>
            <a:r>
              <a:rPr lang="en-US" sz="3200" dirty="0">
                <a:solidFill>
                  <a:schemeClr val="tx1"/>
                </a:solidFill>
                <a:latin typeface="Helvetica"/>
              </a:rPr>
              <a:t>1,330 (70%) of Grade 10 students</a:t>
            </a:r>
          </a:p>
          <a:p>
            <a:pPr marL="685800" lvl="1" indent="-342900" algn="ctr">
              <a:buClr>
                <a:schemeClr val="tx1"/>
              </a:buClr>
              <a:buFont typeface="Thorndale AMT"/>
              <a:buChar char="•"/>
            </a:pPr>
            <a:r>
              <a:rPr lang="en-US" sz="3200" dirty="0">
                <a:solidFill>
                  <a:schemeClr val="tx1"/>
                </a:solidFill>
                <a:latin typeface="Helvetica"/>
              </a:rPr>
              <a:t>885 (48%) of Grade 12 students</a:t>
            </a:r>
          </a:p>
        </p:txBody>
      </p:sp>
      <p:sp>
        <p:nvSpPr>
          <p:cNvPr id="15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Marijuana Use on School Property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4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marijuana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on school property in the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(among those on school property in the past 30 days)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5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36" name="gcha8536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752600"/>
            <a:ext cx="8686800" cy="4297680"/>
          </a:xfrm>
          <a:prstGeom prst="rect">
            <a:avLst/>
          </a:prstGeom>
        </p:spPr>
      </p:pic>
      <p:sp>
        <p:nvSpPr>
          <p:cNvPr id="137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8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Riding with a Drinking Driver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1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ridden in the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with a driver who had been drinking alcohol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2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43" name="gcha8537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44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5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Riding With a Recent Marijuana User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ridden in the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with a driver who had been using marijuana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9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50" name="gcha8538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51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Availability of Alcohol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alcohol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would be "very hard" to get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57" name="gcha8539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58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Availability of Cigarettes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cigarettes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would be "very hard" to get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3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64" name="gcha8540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65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Availability of Marijuana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marijuana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would be "very hard" to get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0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71" name="gcha8541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72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Risk of Regular Alcohol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"great risk" of harm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from drinking alcohol daily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78" name="gcha8542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79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Risk of Regular Cigarette Smoking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"great risk" of harm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from smoking a pack or more a day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85" name="gcha8543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8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Risk of E-Cigarette Smoking or Vaping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0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"great risk" of harm from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using e-cigarette, JUUL, or vape pen regularly (almost daily)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1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92" name="gcha8544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193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4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Perceived Risk of Regular Marijuana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7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"great risk" of harm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from using marijuana at least once or twice a week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8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99" name="gcha8545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00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1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29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Cigarette Smoking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smoking cigarettes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1" name="gcha8519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2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Enjoyment of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4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"often" or "almost always" enjoying school 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5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6" name="gcha8546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207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8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Skipping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1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skipping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1 or more whole days of school in the past 4 weeks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2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13" name="gcha8547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14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5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Bullying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366395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bullied in the past 30 days</a:t>
            </a:r>
            <a:br>
              <a:rPr lang="en-US"/>
            </a:br>
            <a:r>
              <a:rPr lang="en-US" sz="1000" i="1" dirty="0">
                <a:solidFill>
                  <a:schemeClr val="tx1"/>
                </a:solidFill>
                <a:latin typeface="+mj-lt"/>
              </a:rPr>
              <a:t>Bullying is when one or more students threaten, spread rumors about, hit, shove, or otherwise hurt another student over and over again.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9" name="Body Title 3"/>
          <p:cNvSpPr>
            <a:spLocks noGrp="1"/>
          </p:cNvSpPr>
          <p:nvPr>
            <p:ph type="title" idx="3"/>
          </p:nvPr>
        </p:nvSpPr>
        <p:spPr>
          <a:xfrm>
            <a:off x="228600" y="1279525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20" name="gcha8548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459865"/>
            <a:ext cx="8686800" cy="4297680"/>
          </a:xfrm>
          <a:prstGeom prst="rect">
            <a:avLst/>
          </a:prstGeom>
        </p:spPr>
      </p:pic>
      <p:sp>
        <p:nvSpPr>
          <p:cNvPr id="221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School Tries to Stop Bullying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teachers or other adults from school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"almost always" or "often" try to stop bullying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27" name="gcha8549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28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Students Know How to Report Bullying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they know how to report bullying during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3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34" name="gcha8550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235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Feeling Safe During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that they feel safe during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0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41" name="gcha8551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242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Opportunities for School Involvement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that they have lots of chances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for involvement in school activities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48" name="gcha8552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49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Physical Fighting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in a physical fight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55" name="gcha8553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5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13"/>
          <p:cNvSpPr txBox="1"/>
          <p:nvPr/>
        </p:nvSpPr>
        <p:spPr>
          <a:xfrm>
            <a:off x="318770" y="492760"/>
            <a:ext cx="8505825" cy="76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Helvetica"/>
              </a:rPr>
              <a:t>Children's Hope Scale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Helvetica"/>
              </a:rPr>
              <a:t>Hope reflects a future orientated mindset and motivational process toward attaining a desirable goal.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Helvetica"/>
              </a:rPr>
              <a:t>Research has linked hope with overall physical, psychological, and social well-being.</a:t>
            </a:r>
            <a:endParaRPr lang="en-US" dirty="0"/>
          </a:p>
        </p:txBody>
      </p:sp>
      <p:pic>
        <p:nvPicPr>
          <p:cNvPr id="260" name="gcha8554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478790" y="1572260"/>
            <a:ext cx="8186420" cy="4481195"/>
          </a:xfrm>
          <a:prstGeom prst="rect">
            <a:avLst/>
          </a:prstGeom>
        </p:spPr>
      </p:pic>
      <p:sp>
        <p:nvSpPr>
          <p:cNvPr id="261" name="Footnote 1"/>
          <p:cNvSpPr>
            <a:spLocks noGrp="1"/>
          </p:cNvSpPr>
          <p:nvPr>
            <p:ph type="ftr" idx="3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2" name="Slide Number Placeholder 1"/>
          <p:cNvSpPr>
            <a:spLocks noGrp="1"/>
          </p:cNvSpPr>
          <p:nvPr>
            <p:ph type="sldNum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Gang Membership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members of a gang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67" name="gcha8555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68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39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E-Cigarette Smoking or Vaping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using an electronic cigarette,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e-cig, JUUL, or vape pen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8" name="gcha8520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9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Walking/Biking To or From School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walking or riding a bicycle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to or from school during an average week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(among those who normally travel to school)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3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74" name="gcha8556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752600"/>
            <a:ext cx="8686800" cy="4297680"/>
          </a:xfrm>
          <a:prstGeom prst="rect">
            <a:avLst/>
          </a:prstGeom>
        </p:spPr>
      </p:pic>
      <p:sp>
        <p:nvSpPr>
          <p:cNvPr id="275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Eating Breakfast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eating breakfast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0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81" name="gcha8557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282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Sleep on a School Night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sleeping less than 8 hours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on an average school night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88" name="gcha8558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289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Sugar Sweetened Beverages Consumption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65913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drinking sugar sweetened drinks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(not including diet, sugar-free or drinks with artificial sweeteners)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2 or more times a day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4" name="Body Title 3"/>
          <p:cNvSpPr>
            <a:spLocks noGrp="1"/>
          </p:cNvSpPr>
          <p:nvPr>
            <p:ph type="title" idx="3"/>
          </p:nvPr>
        </p:nvSpPr>
        <p:spPr>
          <a:xfrm>
            <a:off x="228600" y="157226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95" name="gcha8559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752600"/>
            <a:ext cx="8686800" cy="4297680"/>
          </a:xfrm>
          <a:prstGeom prst="rect">
            <a:avLst/>
          </a:prstGeom>
        </p:spPr>
      </p:pic>
      <p:sp>
        <p:nvSpPr>
          <p:cNvPr id="29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Excessive Screen Time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0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57150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3 or more hours of screen time on an average school day</a:t>
            </a:r>
            <a:br>
              <a:rPr lang="en-US"/>
            </a:br>
            <a:r>
              <a:rPr lang="en-US" sz="1200" i="1" dirty="0">
                <a:solidFill>
                  <a:schemeClr val="tx1"/>
                </a:solidFill>
                <a:latin typeface="+mj-lt"/>
              </a:rPr>
              <a:t>(time spent in front of a TV, computer, smart phone, or other electronic device watching shows or videos,</a:t>
            </a:r>
            <a:br>
              <a:rPr lang="en-US"/>
            </a:br>
            <a:r>
              <a:rPr lang="en-US" sz="1200" i="1" dirty="0">
                <a:solidFill>
                  <a:schemeClr val="tx1"/>
                </a:solidFill>
                <a:latin typeface="+mj-lt"/>
              </a:rPr>
              <a:t>playing games, accessing the Internet, or using social media)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1" name="Body Title 3"/>
          <p:cNvSpPr>
            <a:spLocks noGrp="1"/>
          </p:cNvSpPr>
          <p:nvPr>
            <p:ph type="title" idx="3"/>
          </p:nvPr>
        </p:nvSpPr>
        <p:spPr>
          <a:xfrm>
            <a:off x="228600" y="148463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02" name="gcha8560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664970"/>
            <a:ext cx="8686800" cy="4297680"/>
          </a:xfrm>
          <a:prstGeom prst="rect">
            <a:avLst/>
          </a:prstGeom>
        </p:spPr>
      </p:pic>
      <p:sp>
        <p:nvSpPr>
          <p:cNvPr id="303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4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44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60 Minutes of Physical Activity per Day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7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being physically active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60 minutes per day, 7 days a week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8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09" name="gcha8561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10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1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Body Mass Index (BMI) Over 25.0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4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a BMI over 25.0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(according to reported height and weight)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5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16" name="gcha8562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17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8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Asthma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1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currently have asthma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2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23" name="gcha8563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324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5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Lifetime Sex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ever having sex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their lifetime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9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30" name="gcha8564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31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Lifetime Sexual Abuse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ever been in a in a situation where someone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made them engage in kissing, sexual touch or sexual intercourse when they did not want to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37" name="gcha8565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38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49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11"/>
          <p:cNvSpPr txBox="1"/>
          <p:nvPr/>
        </p:nvSpPr>
        <p:spPr>
          <a:xfrm>
            <a:off x="462280" y="492760"/>
            <a:ext cx="8218805" cy="542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Helvetica"/>
              </a:rPr>
              <a:t>Type of Substance Used in E-Cigarette or Vaped in Past 30 Days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Helvetica"/>
              </a:rPr>
              <a:t>Percentages are of students who used e-cigarettes in the past 30 days</a:t>
            </a:r>
            <a:endParaRPr lang="en-US" dirty="0"/>
          </a:p>
        </p:txBody>
      </p:sp>
      <p:pic>
        <p:nvPicPr>
          <p:cNvPr id="33" name="gcha8521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78130" y="1352550"/>
            <a:ext cx="8587740" cy="4700905"/>
          </a:xfrm>
          <a:prstGeom prst="rect">
            <a:avLst/>
          </a:prstGeom>
        </p:spPr>
      </p:pic>
      <p:sp>
        <p:nvSpPr>
          <p:cNvPr id="34" name="Footnote 1"/>
          <p:cNvSpPr>
            <a:spLocks noGrp="1"/>
          </p:cNvSpPr>
          <p:nvPr>
            <p:ph type="ftr" idx="3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Slide Number Placeholder 1"/>
          <p:cNvSpPr>
            <a:spLocks noGrp="1"/>
          </p:cNvSpPr>
          <p:nvPr>
            <p:ph type="sldNum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5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Access to Dental Care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visiting a dentist for a routine checkup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3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44" name="gcha8566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45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50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Depression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9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feeling so sad or hopeless almost every day for two weeks or more in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a row that they stopped doing some usual activities in the past year.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0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51" name="gcha8567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52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3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51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Contemplation of Suicide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6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seriously considered suicide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the past year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7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58" name="gcha8568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59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0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52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Someone in Community to Talk To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3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an adult in their neighborhood or community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they can talk to about something important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4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65" name="gcha8569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366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7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53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Lifetime Alcohol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21971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ever drunk more than a sip of alcohol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Body Title 3"/>
          <p:cNvSpPr>
            <a:spLocks noGrp="1"/>
          </p:cNvSpPr>
          <p:nvPr>
            <p:ph type="title" idx="3"/>
          </p:nvPr>
        </p:nvSpPr>
        <p:spPr>
          <a:xfrm>
            <a:off x="228600" y="113284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0" name="gcha8522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313180"/>
            <a:ext cx="8686800" cy="4297680"/>
          </a:xfrm>
          <a:prstGeom prst="rect">
            <a:avLst/>
          </a:prstGeom>
        </p:spPr>
      </p:pic>
      <p:sp>
        <p:nvSpPr>
          <p:cNvPr id="41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6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Alcohol Use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5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drunk a glass, can or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bottle of alcohol in the past 30 days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6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7" name="gcha8523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48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9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7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Body Title 1"/>
          <p:cNvSpPr>
            <a:spLocks noGrp="1"/>
          </p:cNvSpPr>
          <p:nvPr>
            <p:ph type="title" idx="1"/>
          </p:nvPr>
        </p:nvSpPr>
        <p:spPr>
          <a:xfrm>
            <a:off x="228600" y="619760"/>
            <a:ext cx="8686800" cy="293370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</a:rPr>
              <a:t>Current Binge Drinking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2" name="Body Title 2"/>
          <p:cNvSpPr>
            <a:spLocks noGrp="1"/>
          </p:cNvSpPr>
          <p:nvPr>
            <p:ph type="title" idx="2"/>
          </p:nvPr>
        </p:nvSpPr>
        <p:spPr>
          <a:xfrm>
            <a:off x="228600" y="913130"/>
            <a:ext cx="8686800" cy="439420"/>
          </a:xfrm>
        </p:spPr>
        <p:txBody>
          <a:bodyPr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+mj-lt"/>
              </a:rPr>
              <a:t>Percent of students who report having drunk 5 or more drinks</a:t>
            </a:r>
            <a:br>
              <a:rPr lang="en-US"/>
            </a:br>
            <a:r>
              <a:rPr lang="en-US" sz="1500" dirty="0">
                <a:solidFill>
                  <a:schemeClr val="tx1"/>
                </a:solidFill>
                <a:latin typeface="+mj-lt"/>
              </a:rPr>
              <a:t>in a row in the past 2 weeks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3" name="Body Title 3"/>
          <p:cNvSpPr>
            <a:spLocks noGrp="1"/>
          </p:cNvSpPr>
          <p:nvPr>
            <p:ph type="title" idx="3"/>
          </p:nvPr>
        </p:nvSpPr>
        <p:spPr>
          <a:xfrm>
            <a:off x="228600" y="1352550"/>
            <a:ext cx="8686800" cy="116840"/>
          </a:xfrm>
        </p:spPr>
        <p:txBody>
          <a:bodyPr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+mj-lt"/>
              </a:rPr>
              <a:t> 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4" name="gcha8524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532890"/>
            <a:ext cx="8686800" cy="4297680"/>
          </a:xfrm>
          <a:prstGeom prst="rect">
            <a:avLst/>
          </a:prstGeom>
        </p:spPr>
      </p:pic>
      <p:sp>
        <p:nvSpPr>
          <p:cNvPr id="55" name="Footnote 1"/>
          <p:cNvSpPr>
            <a:spLocks noGrp="1"/>
          </p:cNvSpPr>
          <p:nvPr>
            <p:ph type="ftr" idx="5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6" name="Slide Number Placeholder 1"/>
          <p:cNvSpPr>
            <a:spLocks noGrp="1"/>
          </p:cNvSpPr>
          <p:nvPr>
            <p:ph type="sldNum" idx="6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8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12"/>
          <p:cNvSpPr txBox="1"/>
          <p:nvPr/>
        </p:nvSpPr>
        <p:spPr>
          <a:xfrm>
            <a:off x="3197860" y="492760"/>
            <a:ext cx="2747645" cy="322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>
                <a:solidFill>
                  <a:schemeClr val="tx1"/>
                </a:solidFill>
                <a:latin typeface="Helvetica"/>
              </a:rPr>
              <a:t>Levels of Alcohol Use</a:t>
            </a:r>
            <a:endParaRPr lang="en-US" dirty="0"/>
          </a:p>
        </p:txBody>
      </p:sp>
      <p:pic>
        <p:nvPicPr>
          <p:cNvPr id="59" name="gcha8525.png" descr="Bar chart of BarType" title="Bar chart of BarType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28600" y="1132840"/>
            <a:ext cx="8686800" cy="4754880"/>
          </a:xfrm>
          <a:prstGeom prst="rect">
            <a:avLst/>
          </a:prstGeom>
        </p:spPr>
      </p:pic>
      <p:sp>
        <p:nvSpPr>
          <p:cNvPr id="60" name="Footnote 1"/>
          <p:cNvSpPr>
            <a:spLocks noGrp="1"/>
          </p:cNvSpPr>
          <p:nvPr>
            <p:ph type="ftr" idx="3"/>
          </p:nvPr>
        </p:nvSpPr>
        <p:spPr>
          <a:xfrm>
            <a:off x="2400300" y="6116955"/>
            <a:ext cx="4343400" cy="146685"/>
          </a:xfrm>
        </p:spPr>
        <p:txBody>
          <a:bodyPr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Northshore School District  - Source: 2023 Healthy Youth Survey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1" name="Slide Number Placeholder 1"/>
          <p:cNvSpPr>
            <a:spLocks noGrp="1"/>
          </p:cNvSpPr>
          <p:nvPr>
            <p:ph type="sldNum" idx="4"/>
          </p:nvPr>
        </p:nvSpPr>
        <p:spPr>
          <a:xfrm>
            <a:off x="6743700" y="6131560"/>
            <a:ext cx="2171700" cy="132080"/>
          </a:xfrm>
        </p:spPr>
        <p:txBody>
          <a:bodyPr/>
          <a:lstStyle/>
          <a:p>
            <a:pPr algn="r"/>
            <a:fld id="{5EEFA318-125E-4E43-B370-3F300F4D671B}" type="slidenum">
              <a:rPr lang="en-US" sz="900" dirty="0" smtClean="0">
                <a:solidFill>
                  <a:schemeClr val="tx1"/>
                </a:solidFill>
                <a:latin typeface="+mn-lt"/>
              </a:rPr>
              <a:t>9</a:t>
            </a:fld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DS Light">
  <a:themeElements>
    <a:clrScheme name="ODS Light">
      <a:dk1>
        <a:srgbClr val="000000"/>
      </a:dk1>
      <a:lt1>
        <a:srgbClr val="FFFFFF"/>
      </a:lt1>
      <a:dk2>
        <a:srgbClr val="646464"/>
      </a:dk2>
      <a:lt2>
        <a:srgbClr val="D8D8D8"/>
      </a:lt2>
      <a:accent1>
        <a:srgbClr val="3D5AAE"/>
      </a:accent1>
      <a:accent2>
        <a:srgbClr val="90B328"/>
      </a:accent2>
      <a:accent3>
        <a:srgbClr val="9D2E14"/>
      </a:accent3>
      <a:accent4>
        <a:srgbClr val="F8B93C"/>
      </a:accent4>
      <a:accent5>
        <a:srgbClr val="6590CD"/>
      </a:accent5>
      <a:accent6>
        <a:srgbClr val="5E6C10"/>
      </a:accent6>
      <a:hlink>
        <a:srgbClr val="00709F"/>
      </a:hlink>
      <a:folHlink>
        <a:srgbClr val="7A40A6"/>
      </a:folHlink>
    </a:clrScheme>
    <a:fontScheme name="ODS Light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DS Light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1947</Words>
  <Application>Microsoft Macintosh PowerPoint</Application>
  <PresentationFormat>Custom</PresentationFormat>
  <Paragraphs>265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Arial</vt:lpstr>
      <vt:lpstr>Helvetica</vt:lpstr>
      <vt:lpstr>Thorndale AMT</vt:lpstr>
      <vt:lpstr>ODS Light</vt:lpstr>
      <vt:lpstr>PowerPoint Presentation</vt:lpstr>
      <vt:lpstr>PowerPoint Presentation</vt:lpstr>
      <vt:lpstr>Current Cigarette Smoking</vt:lpstr>
      <vt:lpstr>Current E-Cigarette Smoking or Vaping</vt:lpstr>
      <vt:lpstr>PowerPoint Presentation</vt:lpstr>
      <vt:lpstr>Lifetime Alcohol Use</vt:lpstr>
      <vt:lpstr>Current Alcohol Use</vt:lpstr>
      <vt:lpstr>Current Binge Drinking</vt:lpstr>
      <vt:lpstr>PowerPoint Presentation</vt:lpstr>
      <vt:lpstr>Lifetime Marijuana Use</vt:lpstr>
      <vt:lpstr>Current Marijuana Use</vt:lpstr>
      <vt:lpstr>Current Illegal Drug Use</vt:lpstr>
      <vt:lpstr>Current Prescription Drug Use</vt:lpstr>
      <vt:lpstr>Current Over-the-Counter Drug Use</vt:lpstr>
      <vt:lpstr>Alcohol Drinking while Using Marijuana</vt:lpstr>
      <vt:lpstr>Substance Use at School</vt:lpstr>
      <vt:lpstr>Tobacco Use on School Property</vt:lpstr>
      <vt:lpstr>E-Cigarette Use on School Property</vt:lpstr>
      <vt:lpstr>Alcohol Use on School Property</vt:lpstr>
      <vt:lpstr>Marijuana Use on School Property</vt:lpstr>
      <vt:lpstr>Riding with a Drinking Driver</vt:lpstr>
      <vt:lpstr>Riding With a Recent Marijuana User</vt:lpstr>
      <vt:lpstr>Perceived Availability of Alcohol</vt:lpstr>
      <vt:lpstr>Perceived Availability of Cigarettes</vt:lpstr>
      <vt:lpstr>Perceived Availability of Marijuana</vt:lpstr>
      <vt:lpstr>Perceived Risk of Regular Alcohol Use</vt:lpstr>
      <vt:lpstr>Perceived Risk of Regular Cigarette Smoking</vt:lpstr>
      <vt:lpstr>Perceived Risk of E-Cigarette Smoking or Vaping</vt:lpstr>
      <vt:lpstr>Perceived Risk of Regular Marijuana Use</vt:lpstr>
      <vt:lpstr>Enjoyment of School</vt:lpstr>
      <vt:lpstr>Skipping School</vt:lpstr>
      <vt:lpstr>Bullying</vt:lpstr>
      <vt:lpstr>School Tries to Stop Bullying</vt:lpstr>
      <vt:lpstr>Students Know How to Report Bullying</vt:lpstr>
      <vt:lpstr>Feeling Safe During School</vt:lpstr>
      <vt:lpstr>Opportunities for School Involvement</vt:lpstr>
      <vt:lpstr>Physical Fighting</vt:lpstr>
      <vt:lpstr>PowerPoint Presentation</vt:lpstr>
      <vt:lpstr>Gang Membership</vt:lpstr>
      <vt:lpstr>Walking/Biking To or From School</vt:lpstr>
      <vt:lpstr>Eating Breakfast</vt:lpstr>
      <vt:lpstr>Sleep on a School Night</vt:lpstr>
      <vt:lpstr>Sugar Sweetened Beverages Consumption</vt:lpstr>
      <vt:lpstr>Excessive Screen Time</vt:lpstr>
      <vt:lpstr>60 Minutes of Physical Activity per Day</vt:lpstr>
      <vt:lpstr>Body Mass Index (BMI) Over 25.0</vt:lpstr>
      <vt:lpstr>Current Asthma</vt:lpstr>
      <vt:lpstr>Lifetime Sex</vt:lpstr>
      <vt:lpstr>Lifetime Sexual Abuse</vt:lpstr>
      <vt:lpstr>Access to Dental Care</vt:lpstr>
      <vt:lpstr>Depression</vt:lpstr>
      <vt:lpstr>Contemplation of Suicide</vt:lpstr>
      <vt:lpstr>Someone in Community to Talk 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pete.lund</dc:creator>
  <cp:lastModifiedBy>Maya Gutenkauf</cp:lastModifiedBy>
  <cp:revision>1</cp:revision>
  <dcterms:created xsi:type="dcterms:W3CDTF">2024-02-24T19:52:56Z</dcterms:created>
  <dcterms:modified xsi:type="dcterms:W3CDTF">2024-03-19T20:37:57Z</dcterms:modified>
</cp:coreProperties>
</file>