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3.xml" ContentType="application/vnd.openxmlformats-officedocument.drawingml.chartshapes+xml"/>
  <Override PartName="/ppt/charts/chart10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11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3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5.xml" ContentType="application/vnd.openxmlformats-officedocument.presentationml.notesSlide+xml"/>
  <Override PartName="/ppt/charts/chart15.xml" ContentType="application/vnd.openxmlformats-officedocument.drawingml.chart+xml"/>
  <Override PartName="/ppt/drawings/drawing6.xml" ContentType="application/vnd.openxmlformats-officedocument.drawingml.chartshapes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6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7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8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9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20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21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22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23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4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5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6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7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8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drawings/drawing7.xml" ContentType="application/vnd.openxmlformats-officedocument.drawingml.chartshapes+xml"/>
  <Override PartName="/ppt/charts/chart29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30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31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32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notesSlides/notesSlide7.xml" ContentType="application/vnd.openxmlformats-officedocument.presentationml.notesSlide+xml"/>
  <Override PartName="/ppt/charts/chart33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54" r:id="rId2"/>
    <p:sldMasterId id="2147483682" r:id="rId3"/>
  </p:sldMasterIdLst>
  <p:notesMasterIdLst>
    <p:notesMasterId r:id="rId63"/>
  </p:notesMasterIdLst>
  <p:handoutMasterIdLst>
    <p:handoutMasterId r:id="rId64"/>
  </p:handoutMasterIdLst>
  <p:sldIdLst>
    <p:sldId id="297" r:id="rId4"/>
    <p:sldId id="499" r:id="rId5"/>
    <p:sldId id="500" r:id="rId6"/>
    <p:sldId id="507" r:id="rId7"/>
    <p:sldId id="488" r:id="rId8"/>
    <p:sldId id="501" r:id="rId9"/>
    <p:sldId id="516" r:id="rId10"/>
    <p:sldId id="567" r:id="rId11"/>
    <p:sldId id="569" r:id="rId12"/>
    <p:sldId id="570" r:id="rId13"/>
    <p:sldId id="568" r:id="rId14"/>
    <p:sldId id="559" r:id="rId15"/>
    <p:sldId id="510" r:id="rId16"/>
    <p:sldId id="565" r:id="rId17"/>
    <p:sldId id="560" r:id="rId18"/>
    <p:sldId id="508" r:id="rId19"/>
    <p:sldId id="509" r:id="rId20"/>
    <p:sldId id="571" r:id="rId21"/>
    <p:sldId id="476" r:id="rId22"/>
    <p:sldId id="575" r:id="rId23"/>
    <p:sldId id="576" r:id="rId24"/>
    <p:sldId id="577" r:id="rId25"/>
    <p:sldId id="502" r:id="rId26"/>
    <p:sldId id="537" r:id="rId27"/>
    <p:sldId id="538" r:id="rId28"/>
    <p:sldId id="539" r:id="rId29"/>
    <p:sldId id="540" r:id="rId30"/>
    <p:sldId id="593" r:id="rId31"/>
    <p:sldId id="541" r:id="rId32"/>
    <p:sldId id="542" r:id="rId33"/>
    <p:sldId id="543" r:id="rId34"/>
    <p:sldId id="544" r:id="rId35"/>
    <p:sldId id="545" r:id="rId36"/>
    <p:sldId id="547" r:id="rId37"/>
    <p:sldId id="548" r:id="rId38"/>
    <p:sldId id="549" r:id="rId39"/>
    <p:sldId id="550" r:id="rId40"/>
    <p:sldId id="551" r:id="rId41"/>
    <p:sldId id="552" r:id="rId42"/>
    <p:sldId id="553" r:id="rId43"/>
    <p:sldId id="554" r:id="rId44"/>
    <p:sldId id="555" r:id="rId45"/>
    <p:sldId id="556" r:id="rId46"/>
    <p:sldId id="557" r:id="rId47"/>
    <p:sldId id="503" r:id="rId48"/>
    <p:sldId id="480" r:id="rId49"/>
    <p:sldId id="564" r:id="rId50"/>
    <p:sldId id="588" r:id="rId51"/>
    <p:sldId id="594" r:id="rId52"/>
    <p:sldId id="590" r:id="rId53"/>
    <p:sldId id="596" r:id="rId54"/>
    <p:sldId id="597" r:id="rId55"/>
    <p:sldId id="505" r:id="rId56"/>
    <p:sldId id="532" r:id="rId57"/>
    <p:sldId id="533" r:id="rId58"/>
    <p:sldId id="598" r:id="rId59"/>
    <p:sldId id="449" r:id="rId60"/>
    <p:sldId id="519" r:id="rId61"/>
    <p:sldId id="520" r:id="rId62"/>
  </p:sldIdLst>
  <p:sldSz cx="9144000" cy="6858000" type="screen4x3"/>
  <p:notesSz cx="7019925" cy="93059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784" userDrawn="1">
          <p15:clr>
            <a:srgbClr val="A4A3A4"/>
          </p15:clr>
        </p15:guide>
        <p15:guide id="2" pos="432" userDrawn="1">
          <p15:clr>
            <a:srgbClr val="A4A3A4"/>
          </p15:clr>
        </p15:guide>
        <p15:guide id="3" pos="5520" userDrawn="1">
          <p15:clr>
            <a:srgbClr val="A4A3A4"/>
          </p15:clr>
        </p15:guide>
        <p15:guide id="4" pos="2064" userDrawn="1">
          <p15:clr>
            <a:srgbClr val="F26B43"/>
          </p15:clr>
        </p15:guide>
        <p15:guide id="5" orient="horz" pos="13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e Marie Marrone Caliendo" initials="AMMC" lastIdx="1" clrIdx="0">
    <p:extLst>
      <p:ext uri="{19B8F6BF-5375-455C-9EA6-DF929625EA0E}">
        <p15:presenceInfo xmlns:p15="http://schemas.microsoft.com/office/powerpoint/2012/main" userId="S-1-5-21-1085031214-790525478-839522115-720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1926"/>
    <a:srgbClr val="D1D1D1"/>
    <a:srgbClr val="FF6600"/>
    <a:srgbClr val="E838C6"/>
    <a:srgbClr val="814E7E"/>
    <a:srgbClr val="7BB21B"/>
    <a:srgbClr val="5C8614"/>
    <a:srgbClr val="996633"/>
    <a:srgbClr val="9C749A"/>
    <a:srgbClr val="B99D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9112" autoAdjust="0"/>
  </p:normalViewPr>
  <p:slideViewPr>
    <p:cSldViewPr showGuides="1">
      <p:cViewPr>
        <p:scale>
          <a:sx n="112" d="100"/>
          <a:sy n="112" d="100"/>
        </p:scale>
        <p:origin x="942" y="78"/>
      </p:cViewPr>
      <p:guideLst>
        <p:guide orient="horz" pos="2784"/>
        <p:guide pos="432"/>
        <p:guide pos="5520"/>
        <p:guide pos="2064"/>
        <p:guide orient="horz" pos="139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308"/>
    </p:cViewPr>
  </p:sorterViewPr>
  <p:notesViewPr>
    <p:cSldViewPr showGuides="1">
      <p:cViewPr varScale="1">
        <p:scale>
          <a:sx n="52" d="100"/>
          <a:sy n="52" d="100"/>
        </p:scale>
        <p:origin x="-1830" y="-102"/>
      </p:cViewPr>
      <p:guideLst>
        <p:guide orient="horz" pos="2931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notesMaster" Target="notesMasters/notesMaster1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handoutMaster" Target="handoutMasters/handoutMaster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3.xlsx"/><Relationship Id="rId1" Type="http://schemas.openxmlformats.org/officeDocument/2006/relationships/image" Target="../media/image32.jpe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2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3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chartUserShapes" Target="../drawings/drawing7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8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0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1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2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24-25 BUDGET</c:v>
                </c:pt>
              </c:strCache>
            </c:strRef>
          </c:tx>
          <c:spPr>
            <a:scene3d>
              <a:camera prst="orthographicFront"/>
              <a:lightRig rig="threePt" dir="t">
                <a:rot lat="0" lon="0" rev="1200000"/>
              </a:lightRig>
            </a:scene3d>
            <a:sp3d prstMaterial="plastic">
              <a:bevelT w="762000" h="635000"/>
              <a:bevelB w="762000" h="635000" prst="relaxedInset"/>
            </a:sp3d>
          </c:spPr>
          <c:dPt>
            <c:idx val="0"/>
            <c:bubble3D val="0"/>
            <c:spPr>
              <a:solidFill>
                <a:srgbClr val="7030A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1-B6E0-46DD-8897-A09EB58A6118}"/>
              </c:ext>
            </c:extLst>
          </c:dPt>
          <c:dPt>
            <c:idx val="1"/>
            <c:bubble3D val="0"/>
            <c:spPr>
              <a:solidFill>
                <a:srgbClr val="3AA52B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3-B6E0-46DD-8897-A09EB58A6118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5-B6E0-46DD-8897-A09EB58A6118}"/>
              </c:ext>
            </c:extLst>
          </c:dPt>
          <c:dPt>
            <c:idx val="3"/>
            <c:bubble3D val="0"/>
            <c:spPr>
              <a:solidFill>
                <a:srgbClr val="FF33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7-B6E0-46DD-8897-A09EB58A6118}"/>
              </c:ext>
            </c:extLst>
          </c:dPt>
          <c:dPt>
            <c:idx val="4"/>
            <c:bubble3D val="0"/>
            <c:spPr>
              <a:solidFill>
                <a:srgbClr val="990033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9-B6E0-46DD-8897-A09EB58A6118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B-B6E0-46DD-8897-A09EB58A6118}"/>
              </c:ext>
            </c:extLst>
          </c:dPt>
          <c:dPt>
            <c:idx val="6"/>
            <c:bubble3D val="0"/>
            <c:spPr>
              <a:solidFill>
                <a:srgbClr val="0099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D-B6E0-46DD-8897-A09EB58A6118}"/>
              </c:ext>
            </c:extLst>
          </c:dPt>
          <c:dPt>
            <c:idx val="7"/>
            <c:bubble3D val="0"/>
            <c:spPr>
              <a:solidFill>
                <a:srgbClr val="FF33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F-B6E0-46DD-8897-A09EB58A6118}"/>
              </c:ext>
            </c:extLst>
          </c:dPt>
          <c:dLbls>
            <c:dLbl>
              <c:idx val="0"/>
              <c:layout>
                <c:manualLayout>
                  <c:x val="-0.1370587748133425"/>
                  <c:y val="5.5128407026044823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736245954692552"/>
                      <c:h val="0.230577024025842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6E0-46DD-8897-A09EB58A6118}"/>
                </c:ext>
              </c:extLst>
            </c:dLbl>
            <c:dLbl>
              <c:idx val="1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B6E0-46DD-8897-A09EB58A6118}"/>
                </c:ext>
              </c:extLst>
            </c:dLbl>
            <c:dLbl>
              <c:idx val="2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B6E0-46DD-8897-A09EB58A6118}"/>
                </c:ext>
              </c:extLst>
            </c:dLbl>
            <c:dLbl>
              <c:idx val="3"/>
              <c:layout>
                <c:manualLayout>
                  <c:x val="-0.1311493769589481"/>
                  <c:y val="2.3599636583888552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tx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6E0-46DD-8897-A09EB58A6118}"/>
                </c:ext>
              </c:extLst>
            </c:dLbl>
            <c:dLbl>
              <c:idx val="4"/>
              <c:layout>
                <c:manualLayout>
                  <c:x val="0.38996700048416277"/>
                  <c:y val="3.1259842519685041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6E0-46DD-8897-A09EB58A6118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Avenir LT Std 45 Book" panose="020B050202020302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Tabelle1!$A$2:$A$6</c:f>
              <c:strCache>
                <c:ptCount val="5"/>
                <c:pt idx="0">
                  <c:v>General Support</c:v>
                </c:pt>
                <c:pt idx="1">
                  <c:v>Instruction</c:v>
                </c:pt>
                <c:pt idx="2">
                  <c:v>Undistributed</c:v>
                </c:pt>
                <c:pt idx="3">
                  <c:v>Transportation</c:v>
                </c:pt>
                <c:pt idx="4">
                  <c:v>Community Service</c:v>
                </c:pt>
              </c:strCache>
            </c:strRef>
          </c:cat>
          <c:val>
            <c:numRef>
              <c:f>Tabelle1!$B$2:$B$6</c:f>
              <c:numCache>
                <c:formatCode>#,##0</c:formatCode>
                <c:ptCount val="5"/>
                <c:pt idx="0">
                  <c:v>27988580</c:v>
                </c:pt>
                <c:pt idx="1">
                  <c:v>164266247</c:v>
                </c:pt>
                <c:pt idx="2">
                  <c:v>92224226</c:v>
                </c:pt>
                <c:pt idx="3">
                  <c:v>19615740</c:v>
                </c:pt>
                <c:pt idx="4">
                  <c:v>111400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B6E0-46DD-8897-A09EB58A61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effectLst/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spPr>
    <a:noFill/>
    <a:ln>
      <a:noFill/>
    </a:ln>
    <a:effectLst/>
    <a:scene3d>
      <a:camera prst="orthographicFront"/>
      <a:lightRig rig="threePt" dir="t"/>
    </a:scene3d>
    <a:sp3d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760909559202293E-2"/>
          <c:y val="3.2553014206557512E-2"/>
          <c:w val="0.92554750165575084"/>
          <c:h val="0.817392169728784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Demographic projection*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Sheet1!$B$1:$M$1</c:f>
              <c:strCache>
                <c:ptCount val="12"/>
                <c:pt idx="0">
                  <c:v>2013-14</c:v>
                </c:pt>
                <c:pt idx="1">
                  <c:v>2014-15</c:v>
                </c:pt>
                <c:pt idx="2">
                  <c:v>2015-16</c:v>
                </c:pt>
                <c:pt idx="3">
                  <c:v>2016-17</c:v>
                </c:pt>
                <c:pt idx="4">
                  <c:v>2017-18</c:v>
                </c:pt>
                <c:pt idx="5">
                  <c:v>2018-19</c:v>
                </c:pt>
                <c:pt idx="6">
                  <c:v>2019-20</c:v>
                </c:pt>
                <c:pt idx="7">
                  <c:v>2020-21</c:v>
                </c:pt>
                <c:pt idx="8">
                  <c:v>2021-22</c:v>
                </c:pt>
                <c:pt idx="9">
                  <c:v>2022-23</c:v>
                </c:pt>
                <c:pt idx="10">
                  <c:v>2023-24</c:v>
                </c:pt>
                <c:pt idx="11">
                  <c:v>2024-25</c:v>
                </c:pt>
              </c:strCache>
            </c:strRef>
          </c:cat>
          <c:val>
            <c:numRef>
              <c:f>Sheet1!$B$2:$M$2</c:f>
              <c:numCache>
                <c:formatCode>General</c:formatCode>
                <c:ptCount val="12"/>
                <c:pt idx="0">
                  <c:v>466</c:v>
                </c:pt>
                <c:pt idx="1">
                  <c:v>418</c:v>
                </c:pt>
                <c:pt idx="2">
                  <c:v>448</c:v>
                </c:pt>
                <c:pt idx="3">
                  <c:v>415</c:v>
                </c:pt>
                <c:pt idx="4">
                  <c:v>407</c:v>
                </c:pt>
                <c:pt idx="5">
                  <c:v>466</c:v>
                </c:pt>
                <c:pt idx="6">
                  <c:v>431</c:v>
                </c:pt>
                <c:pt idx="7">
                  <c:v>413</c:v>
                </c:pt>
                <c:pt idx="8">
                  <c:v>485</c:v>
                </c:pt>
                <c:pt idx="9">
                  <c:v>442</c:v>
                </c:pt>
                <c:pt idx="10">
                  <c:v>447</c:v>
                </c:pt>
                <c:pt idx="11">
                  <c:v>543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B7-4375-90A5-CF204D74CE3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 as of 9/30</c:v>
                </c:pt>
              </c:strCache>
            </c:strRef>
          </c:tx>
          <c:spPr>
            <a:solidFill>
              <a:srgbClr val="0033CC"/>
            </a:solidFill>
            <a:ln>
              <a:solidFill>
                <a:srgbClr val="0033CC"/>
              </a:solidFill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0033CC"/>
              </a:solid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14B7-4375-90A5-CF204D74CE3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Sheet1!$B$1:$M$1</c:f>
              <c:strCache>
                <c:ptCount val="12"/>
                <c:pt idx="0">
                  <c:v>2013-14</c:v>
                </c:pt>
                <c:pt idx="1">
                  <c:v>2014-15</c:v>
                </c:pt>
                <c:pt idx="2">
                  <c:v>2015-16</c:v>
                </c:pt>
                <c:pt idx="3">
                  <c:v>2016-17</c:v>
                </c:pt>
                <c:pt idx="4">
                  <c:v>2017-18</c:v>
                </c:pt>
                <c:pt idx="5">
                  <c:v>2018-19</c:v>
                </c:pt>
                <c:pt idx="6">
                  <c:v>2019-20</c:v>
                </c:pt>
                <c:pt idx="7">
                  <c:v>2020-21</c:v>
                </c:pt>
                <c:pt idx="8">
                  <c:v>2021-22</c:v>
                </c:pt>
                <c:pt idx="9">
                  <c:v>2022-23</c:v>
                </c:pt>
                <c:pt idx="10">
                  <c:v>2023-24</c:v>
                </c:pt>
                <c:pt idx="11">
                  <c:v>2024-25</c:v>
                </c:pt>
              </c:strCache>
            </c:strRef>
          </c:cat>
          <c:val>
            <c:numRef>
              <c:f>Sheet1!$B$3:$M$3</c:f>
              <c:numCache>
                <c:formatCode>General</c:formatCode>
                <c:ptCount val="12"/>
                <c:pt idx="0">
                  <c:v>491</c:v>
                </c:pt>
                <c:pt idx="1">
                  <c:v>443</c:v>
                </c:pt>
                <c:pt idx="2">
                  <c:v>448</c:v>
                </c:pt>
                <c:pt idx="3">
                  <c:v>461</c:v>
                </c:pt>
                <c:pt idx="4">
                  <c:v>428</c:v>
                </c:pt>
                <c:pt idx="5">
                  <c:v>467</c:v>
                </c:pt>
                <c:pt idx="6">
                  <c:v>479</c:v>
                </c:pt>
                <c:pt idx="7">
                  <c:v>442</c:v>
                </c:pt>
                <c:pt idx="8">
                  <c:v>479</c:v>
                </c:pt>
                <c:pt idx="9">
                  <c:v>462</c:v>
                </c:pt>
                <c:pt idx="10">
                  <c:v>488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4B7-4375-90A5-CF204D74CE3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90979552"/>
        <c:axId val="690982816"/>
      </c:barChart>
      <c:catAx>
        <c:axId val="69097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90982816"/>
        <c:crosses val="autoZero"/>
        <c:auto val="1"/>
        <c:lblAlgn val="ctr"/>
        <c:lblOffset val="100"/>
        <c:noMultiLvlLbl val="0"/>
      </c:catAx>
      <c:valAx>
        <c:axId val="690982816"/>
        <c:scaling>
          <c:orientation val="minMax"/>
          <c:max val="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0979552"/>
        <c:crossesAt val="15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33806755463976E-2"/>
          <c:y val="4.0489522143065448E-2"/>
          <c:w val="0.92554750165575084"/>
          <c:h val="0.792392200974878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as of last week of Feb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Sheet1!$B$1:$L$1</c:f>
              <c:strCache>
                <c:ptCount val="11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</c:strCache>
            </c:strRef>
          </c:cat>
          <c:val>
            <c:numRef>
              <c:f>Sheet1!$B$2:$L$2</c:f>
              <c:numCache>
                <c:formatCode>General</c:formatCode>
                <c:ptCount val="11"/>
                <c:pt idx="0">
                  <c:v>380</c:v>
                </c:pt>
                <c:pt idx="1">
                  <c:v>368</c:v>
                </c:pt>
                <c:pt idx="2">
                  <c:v>399</c:v>
                </c:pt>
                <c:pt idx="3">
                  <c:v>355</c:v>
                </c:pt>
                <c:pt idx="4">
                  <c:v>358</c:v>
                </c:pt>
                <c:pt idx="5">
                  <c:v>412</c:v>
                </c:pt>
                <c:pt idx="6">
                  <c:v>390</c:v>
                </c:pt>
                <c:pt idx="7">
                  <c:v>328</c:v>
                </c:pt>
                <c:pt idx="8">
                  <c:v>327</c:v>
                </c:pt>
                <c:pt idx="9">
                  <c:v>352</c:v>
                </c:pt>
                <c:pt idx="10">
                  <c:v>384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03-4D8F-B2DF-122F3537E4A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additional students thru October 1st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7703-4D8F-B2DF-122F3537E4A9}"/>
              </c:ext>
            </c:extLst>
          </c:dPt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75AB-4051-875C-F605B649E483}"/>
              </c:ext>
            </c:extLst>
          </c:dPt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75AB-4051-875C-F605B649E483}"/>
              </c:ext>
            </c:extLst>
          </c:dPt>
          <c:dPt>
            <c:idx val="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0E14-41E7-8341-35110B5D6E80}"/>
              </c:ext>
            </c:extLst>
          </c:dPt>
          <c:dLbls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75AB-4051-875C-F605B649E48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C25B14A6-CE7B-4719-B622-8912802493B1}" type="VALUE">
                      <a:rPr lang="en-US" sz="1200" b="0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E14-41E7-8341-35110B5D6E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Sheet1!$B$1:$L$1</c:f>
              <c:strCache>
                <c:ptCount val="11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</c:strCache>
            </c:strRef>
          </c:cat>
          <c:val>
            <c:numRef>
              <c:f>Sheet1!$B$3:$L$3</c:f>
              <c:numCache>
                <c:formatCode>General</c:formatCode>
                <c:ptCount val="11"/>
                <c:pt idx="0">
                  <c:v>63</c:v>
                </c:pt>
                <c:pt idx="1">
                  <c:v>80</c:v>
                </c:pt>
                <c:pt idx="2">
                  <c:v>62</c:v>
                </c:pt>
                <c:pt idx="3">
                  <c:v>73</c:v>
                </c:pt>
                <c:pt idx="4">
                  <c:v>109</c:v>
                </c:pt>
                <c:pt idx="5">
                  <c:v>67</c:v>
                </c:pt>
                <c:pt idx="6">
                  <c:v>52</c:v>
                </c:pt>
                <c:pt idx="7">
                  <c:v>151</c:v>
                </c:pt>
                <c:pt idx="8">
                  <c:v>135</c:v>
                </c:pt>
                <c:pt idx="9">
                  <c:v>136</c:v>
                </c:pt>
                <c:pt idx="10">
                  <c:v>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703-4D8F-B2DF-122F3537E4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8"/>
        <c:overlap val="100"/>
        <c:serLines>
          <c:spPr>
            <a:ln w="19050" cap="flat" cmpd="sng" algn="ctr">
              <a:solidFill>
                <a:srgbClr val="0070C0"/>
              </a:solidFill>
              <a:round/>
            </a:ln>
            <a:effectLst/>
          </c:spPr>
        </c:serLines>
        <c:axId val="690984448"/>
        <c:axId val="690984992"/>
      </c:barChart>
      <c:catAx>
        <c:axId val="69098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90984992"/>
        <c:crosses val="autoZero"/>
        <c:auto val="1"/>
        <c:lblAlgn val="ctr"/>
        <c:lblOffset val="100"/>
        <c:noMultiLvlLbl val="0"/>
      </c:catAx>
      <c:valAx>
        <c:axId val="690984992"/>
        <c:scaling>
          <c:orientation val="minMax"/>
          <c:max val="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0984448"/>
        <c:crossesAt val="15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760909559202293E-2"/>
          <c:y val="3.2553014206557512E-2"/>
          <c:w val="0.92554750165575084"/>
          <c:h val="0.792392200974878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as of last week of Feb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Sheet1!$B$1:$L$1</c:f>
              <c:strCache>
                <c:ptCount val="11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</c:strCache>
            </c:strRef>
          </c:cat>
          <c:val>
            <c:numRef>
              <c:f>Sheet1!$B$2:$L$2</c:f>
              <c:numCache>
                <c:formatCode>General</c:formatCode>
                <c:ptCount val="11"/>
                <c:pt idx="0">
                  <c:v>380</c:v>
                </c:pt>
                <c:pt idx="1">
                  <c:v>368</c:v>
                </c:pt>
                <c:pt idx="2">
                  <c:v>399</c:v>
                </c:pt>
                <c:pt idx="3">
                  <c:v>355</c:v>
                </c:pt>
                <c:pt idx="4">
                  <c:v>358</c:v>
                </c:pt>
                <c:pt idx="5">
                  <c:v>412</c:v>
                </c:pt>
                <c:pt idx="6">
                  <c:v>390</c:v>
                </c:pt>
                <c:pt idx="7">
                  <c:v>328</c:v>
                </c:pt>
                <c:pt idx="8">
                  <c:v>327</c:v>
                </c:pt>
                <c:pt idx="9">
                  <c:v>352</c:v>
                </c:pt>
                <c:pt idx="10">
                  <c:v>384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03-4D8F-B2DF-122F3537E4A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additional students thru October 1st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rgbClr val="0033CC"/>
              </a:solidFill>
            </a:ln>
            <a:effectLst/>
          </c:spPr>
          <c:invertIfNegative val="0"/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7703-4D8F-B2DF-122F3537E4A9}"/>
              </c:ext>
            </c:extLst>
          </c:dPt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75AB-4051-875C-F605B649E483}"/>
              </c:ext>
            </c:extLst>
          </c:dPt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75AB-4051-875C-F605B649E483}"/>
              </c:ext>
            </c:extLst>
          </c:dPt>
          <c:dPt>
            <c:idx val="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0E14-41E7-8341-35110B5D6E80}"/>
              </c:ext>
            </c:extLst>
          </c:dPt>
          <c:dPt>
            <c:idx val="8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552D-41DE-B024-E849B25C5A79}"/>
              </c:ext>
            </c:extLst>
          </c:dPt>
          <c:dPt>
            <c:idx val="9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191-48AE-8237-3A07DBA3C395}"/>
              </c:ext>
            </c:extLst>
          </c:dPt>
          <c:dPt>
            <c:idx val="10"/>
            <c:invertIfNegative val="0"/>
            <c:bubble3D val="0"/>
            <c:spPr>
              <a:blipFill>
                <a:blip xmlns:r="http://schemas.openxmlformats.org/officeDocument/2006/relationships" r:embed="rId1"/>
                <a:tile tx="0" ty="0" sx="100000" sy="100000" flip="none" algn="tl"/>
              </a:blip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33A7-4770-B884-0B1EC1D8E783}"/>
              </c:ext>
            </c:extLst>
          </c:dPt>
          <c:dLbls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75AB-4051-875C-F605B649E48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C25B14A6-CE7B-4719-B622-8912802493B1}" type="VALUE">
                      <a:rPr lang="en-US" sz="1200" b="0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E14-41E7-8341-35110B5D6E8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2E2260EB-E934-4FF3-ABBD-5A48B823655F}" type="VALUE">
                      <a:rPr lang="en-US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552D-41DE-B024-E849B25C5A79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A-33A7-4770-B884-0B1EC1D8E7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Sheet1!$B$1:$L$1</c:f>
              <c:strCache>
                <c:ptCount val="11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</c:strCache>
            </c:strRef>
          </c:cat>
          <c:val>
            <c:numRef>
              <c:f>Sheet1!$B$3:$L$3</c:f>
              <c:numCache>
                <c:formatCode>General</c:formatCode>
                <c:ptCount val="11"/>
                <c:pt idx="0">
                  <c:v>63</c:v>
                </c:pt>
                <c:pt idx="1">
                  <c:v>80</c:v>
                </c:pt>
                <c:pt idx="2">
                  <c:v>62</c:v>
                </c:pt>
                <c:pt idx="3">
                  <c:v>73</c:v>
                </c:pt>
                <c:pt idx="4">
                  <c:v>109</c:v>
                </c:pt>
                <c:pt idx="5">
                  <c:v>67</c:v>
                </c:pt>
                <c:pt idx="6">
                  <c:v>52</c:v>
                </c:pt>
                <c:pt idx="7">
                  <c:v>151</c:v>
                </c:pt>
                <c:pt idx="8">
                  <c:v>135</c:v>
                </c:pt>
                <c:pt idx="9">
                  <c:v>136</c:v>
                </c:pt>
                <c:pt idx="10">
                  <c:v>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703-4D8F-B2DF-122F3537E4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8"/>
        <c:overlap val="100"/>
        <c:serLines>
          <c:spPr>
            <a:ln w="19050" cap="flat" cmpd="sng" algn="ctr">
              <a:solidFill>
                <a:srgbClr val="0033CC"/>
              </a:solidFill>
              <a:round/>
            </a:ln>
            <a:effectLst/>
          </c:spPr>
        </c:serLines>
        <c:axId val="690984448"/>
        <c:axId val="690984992"/>
      </c:barChart>
      <c:catAx>
        <c:axId val="69098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90984992"/>
        <c:crosses val="autoZero"/>
        <c:auto val="1"/>
        <c:lblAlgn val="ctr"/>
        <c:lblOffset val="100"/>
        <c:noMultiLvlLbl val="0"/>
      </c:catAx>
      <c:valAx>
        <c:axId val="690984992"/>
        <c:scaling>
          <c:orientation val="minMax"/>
          <c:max val="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0984448"/>
        <c:crossesAt val="15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857605416145413E-2"/>
          <c:y val="3.2044373359580054E-2"/>
          <c:w val="0.91300843819756172"/>
          <c:h val="0.811261072834645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Demographic projection*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Sheet1!$B$1:$M$1</c:f>
              <c:strCache>
                <c:ptCount val="12"/>
                <c:pt idx="0">
                  <c:v>2013-14</c:v>
                </c:pt>
                <c:pt idx="1">
                  <c:v>2014-15</c:v>
                </c:pt>
                <c:pt idx="2">
                  <c:v>2015-16</c:v>
                </c:pt>
                <c:pt idx="3">
                  <c:v>2016-17</c:v>
                </c:pt>
                <c:pt idx="4">
                  <c:v>2017-18</c:v>
                </c:pt>
                <c:pt idx="5">
                  <c:v>2018-19</c:v>
                </c:pt>
                <c:pt idx="6">
                  <c:v>2019-20</c:v>
                </c:pt>
                <c:pt idx="7">
                  <c:v>2020-21</c:v>
                </c:pt>
                <c:pt idx="8">
                  <c:v>2021-22</c:v>
                </c:pt>
                <c:pt idx="9">
                  <c:v>2022-23</c:v>
                </c:pt>
                <c:pt idx="10">
                  <c:v>2023-24</c:v>
                </c:pt>
                <c:pt idx="11">
                  <c:v>2024-25</c:v>
                </c:pt>
              </c:strCache>
            </c:strRef>
          </c:cat>
          <c:val>
            <c:numRef>
              <c:f>Sheet1!$B$2:$M$2</c:f>
              <c:numCache>
                <c:formatCode>General</c:formatCode>
                <c:ptCount val="12"/>
                <c:pt idx="0">
                  <c:v>832</c:v>
                </c:pt>
                <c:pt idx="1">
                  <c:v>889</c:v>
                </c:pt>
                <c:pt idx="2">
                  <c:v>832</c:v>
                </c:pt>
                <c:pt idx="3">
                  <c:v>852</c:v>
                </c:pt>
                <c:pt idx="4">
                  <c:v>865</c:v>
                </c:pt>
                <c:pt idx="5">
                  <c:v>760</c:v>
                </c:pt>
                <c:pt idx="6">
                  <c:v>712</c:v>
                </c:pt>
                <c:pt idx="7">
                  <c:v>805</c:v>
                </c:pt>
                <c:pt idx="8">
                  <c:v>743</c:v>
                </c:pt>
                <c:pt idx="9">
                  <c:v>662</c:v>
                </c:pt>
                <c:pt idx="10">
                  <c:v>632</c:v>
                </c:pt>
                <c:pt idx="11">
                  <c:v>675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81-46E0-A6F4-2A168AFF111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 as of 9/30</c:v>
                </c:pt>
              </c:strCache>
            </c:strRef>
          </c:tx>
          <c:spPr>
            <a:solidFill>
              <a:srgbClr val="0033CC"/>
            </a:solidFill>
            <a:ln>
              <a:solidFill>
                <a:srgbClr val="0033CC"/>
              </a:solidFill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0033CC"/>
              </a:solid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F781-46E0-A6F4-2A168AFF111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Sheet1!$B$1:$M$1</c:f>
              <c:strCache>
                <c:ptCount val="12"/>
                <c:pt idx="0">
                  <c:v>2013-14</c:v>
                </c:pt>
                <c:pt idx="1">
                  <c:v>2014-15</c:v>
                </c:pt>
                <c:pt idx="2">
                  <c:v>2015-16</c:v>
                </c:pt>
                <c:pt idx="3">
                  <c:v>2016-17</c:v>
                </c:pt>
                <c:pt idx="4">
                  <c:v>2017-18</c:v>
                </c:pt>
                <c:pt idx="5">
                  <c:v>2018-19</c:v>
                </c:pt>
                <c:pt idx="6">
                  <c:v>2019-20</c:v>
                </c:pt>
                <c:pt idx="7">
                  <c:v>2020-21</c:v>
                </c:pt>
                <c:pt idx="8">
                  <c:v>2021-22</c:v>
                </c:pt>
                <c:pt idx="9">
                  <c:v>2022-23</c:v>
                </c:pt>
                <c:pt idx="10">
                  <c:v>2023-24</c:v>
                </c:pt>
                <c:pt idx="11">
                  <c:v>2024-25</c:v>
                </c:pt>
              </c:strCache>
            </c:strRef>
          </c:cat>
          <c:val>
            <c:numRef>
              <c:f>Sheet1!$B$3:$M$3</c:f>
              <c:numCache>
                <c:formatCode>General</c:formatCode>
                <c:ptCount val="12"/>
                <c:pt idx="0">
                  <c:v>815</c:v>
                </c:pt>
                <c:pt idx="1">
                  <c:v>880</c:v>
                </c:pt>
                <c:pt idx="2">
                  <c:v>833</c:v>
                </c:pt>
                <c:pt idx="3">
                  <c:v>856</c:v>
                </c:pt>
                <c:pt idx="4">
                  <c:v>870</c:v>
                </c:pt>
                <c:pt idx="5">
                  <c:v>762</c:v>
                </c:pt>
                <c:pt idx="6">
                  <c:v>715</c:v>
                </c:pt>
                <c:pt idx="7">
                  <c:v>800</c:v>
                </c:pt>
                <c:pt idx="8">
                  <c:v>721</c:v>
                </c:pt>
                <c:pt idx="9">
                  <c:v>680</c:v>
                </c:pt>
                <c:pt idx="10">
                  <c:v>658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781-46E0-A6F4-2A168AFF11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51493104"/>
        <c:axId val="651493648"/>
      </c:barChart>
      <c:catAx>
        <c:axId val="651493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51493648"/>
        <c:crosses val="autoZero"/>
        <c:auto val="1"/>
        <c:lblAlgn val="ctr"/>
        <c:lblOffset val="100"/>
        <c:noMultiLvlLbl val="0"/>
      </c:catAx>
      <c:valAx>
        <c:axId val="651493648"/>
        <c:scaling>
          <c:orientation val="minMax"/>
          <c:max val="1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51493104"/>
        <c:crossesAt val="15"/>
        <c:crossBetween val="between"/>
        <c:majorUnit val="1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970049304584589"/>
          <c:y val="0.93423672847345696"/>
          <c:w val="0.42682954350332375"/>
          <c:h val="5.32915026246719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859908136482943E-2"/>
          <c:y val="5.5300306211723542E-2"/>
          <c:w val="0.88181274069713245"/>
          <c:h val="0.78904368808737624"/>
        </c:manualLayout>
      </c:layout>
      <c:areaChart>
        <c:grouping val="stacked"/>
        <c:varyColors val="0"/>
        <c:ser>
          <c:idx val="1"/>
          <c:order val="1"/>
          <c:tx>
            <c:strRef>
              <c:f>Sheet1!$A$3</c:f>
              <c:strCache>
                <c:ptCount val="1"/>
                <c:pt idx="0">
                  <c:v>Kindergarteners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cat>
            <c:strRef>
              <c:f>Sheet1!$B$1:$M$1</c:f>
              <c:strCache>
                <c:ptCount val="12"/>
                <c:pt idx="0">
                  <c:v>2013-14</c:v>
                </c:pt>
                <c:pt idx="1">
                  <c:v>2014-15</c:v>
                </c:pt>
                <c:pt idx="2">
                  <c:v>2015-16</c:v>
                </c:pt>
                <c:pt idx="3">
                  <c:v>2016-17</c:v>
                </c:pt>
                <c:pt idx="4">
                  <c:v>2017-18</c:v>
                </c:pt>
                <c:pt idx="5">
                  <c:v>2018-19</c:v>
                </c:pt>
                <c:pt idx="6">
                  <c:v>2019-20</c:v>
                </c:pt>
                <c:pt idx="7">
                  <c:v>2020-21</c:v>
                </c:pt>
                <c:pt idx="8">
                  <c:v>2021-22</c:v>
                </c:pt>
                <c:pt idx="9">
                  <c:v>2022-23</c:v>
                </c:pt>
                <c:pt idx="10">
                  <c:v>2023-24</c:v>
                </c:pt>
                <c:pt idx="11">
                  <c:v>2024-25</c:v>
                </c:pt>
              </c:strCache>
            </c:strRef>
          </c:cat>
          <c:val>
            <c:numRef>
              <c:f>Sheet1!$B$3:$M$3</c:f>
              <c:numCache>
                <c:formatCode>General</c:formatCode>
                <c:ptCount val="12"/>
                <c:pt idx="0">
                  <c:v>491</c:v>
                </c:pt>
                <c:pt idx="1">
                  <c:v>443</c:v>
                </c:pt>
                <c:pt idx="2">
                  <c:v>448</c:v>
                </c:pt>
                <c:pt idx="3">
                  <c:v>461</c:v>
                </c:pt>
                <c:pt idx="4">
                  <c:v>428</c:v>
                </c:pt>
                <c:pt idx="5">
                  <c:v>467</c:v>
                </c:pt>
                <c:pt idx="6">
                  <c:v>479</c:v>
                </c:pt>
                <c:pt idx="7">
                  <c:v>442</c:v>
                </c:pt>
                <c:pt idx="8">
                  <c:v>479</c:v>
                </c:pt>
                <c:pt idx="9">
                  <c:v>456</c:v>
                </c:pt>
                <c:pt idx="10">
                  <c:v>488</c:v>
                </c:pt>
                <c:pt idx="11">
                  <c:v>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254-4569-80C6-A0D1958594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6827072"/>
        <c:axId val="490553856"/>
      </c:areaChar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Seniors</c:v>
                </c:pt>
              </c:strCache>
            </c:strRef>
          </c:tx>
          <c:spPr>
            <a:solidFill>
              <a:srgbClr val="0033CC"/>
            </a:solidFill>
            <a:ln>
              <a:noFill/>
            </a:ln>
            <a:effectLst/>
          </c:spPr>
          <c:invertIfNegative val="0"/>
          <c:cat>
            <c:strRef>
              <c:f>Sheet1!$B$1:$M$1</c:f>
              <c:strCache>
                <c:ptCount val="12"/>
                <c:pt idx="0">
                  <c:v>2013-14</c:v>
                </c:pt>
                <c:pt idx="1">
                  <c:v>2014-15</c:v>
                </c:pt>
                <c:pt idx="2">
                  <c:v>2015-16</c:v>
                </c:pt>
                <c:pt idx="3">
                  <c:v>2016-17</c:v>
                </c:pt>
                <c:pt idx="4">
                  <c:v>2017-18</c:v>
                </c:pt>
                <c:pt idx="5">
                  <c:v>2018-19</c:v>
                </c:pt>
                <c:pt idx="6">
                  <c:v>2019-20</c:v>
                </c:pt>
                <c:pt idx="7">
                  <c:v>2020-21</c:v>
                </c:pt>
                <c:pt idx="8">
                  <c:v>2021-22</c:v>
                </c:pt>
                <c:pt idx="9">
                  <c:v>2022-23</c:v>
                </c:pt>
                <c:pt idx="10">
                  <c:v>2023-24</c:v>
                </c:pt>
                <c:pt idx="11">
                  <c:v>2024-25</c:v>
                </c:pt>
              </c:strCache>
            </c:strRef>
          </c:cat>
          <c:val>
            <c:numRef>
              <c:f>Sheet1!$B$2:$M$2</c:f>
              <c:numCache>
                <c:formatCode>General</c:formatCode>
                <c:ptCount val="12"/>
                <c:pt idx="0">
                  <c:v>815</c:v>
                </c:pt>
                <c:pt idx="1">
                  <c:v>877</c:v>
                </c:pt>
                <c:pt idx="2">
                  <c:v>833</c:v>
                </c:pt>
                <c:pt idx="3">
                  <c:v>856</c:v>
                </c:pt>
                <c:pt idx="4">
                  <c:v>870</c:v>
                </c:pt>
                <c:pt idx="5">
                  <c:v>762</c:v>
                </c:pt>
                <c:pt idx="6">
                  <c:v>715</c:v>
                </c:pt>
                <c:pt idx="7">
                  <c:v>800</c:v>
                </c:pt>
                <c:pt idx="8">
                  <c:v>721</c:v>
                </c:pt>
                <c:pt idx="9">
                  <c:v>680</c:v>
                </c:pt>
                <c:pt idx="10">
                  <c:v>658</c:v>
                </c:pt>
                <c:pt idx="11">
                  <c:v>675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54-4569-80C6-A0D1958594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36827072"/>
        <c:axId val="490553856"/>
      </c:barChart>
      <c:catAx>
        <c:axId val="53682707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490553856"/>
        <c:crosses val="autoZero"/>
        <c:auto val="1"/>
        <c:lblAlgn val="ctr"/>
        <c:lblOffset val="100"/>
        <c:noMultiLvlLbl val="0"/>
      </c:catAx>
      <c:valAx>
        <c:axId val="490553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6827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818824048863053"/>
          <c:y val="0.92886038438743546"/>
          <c:w val="0.32918402138984965"/>
          <c:h val="6.1131360596054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105837458941716E-2"/>
          <c:y val="4.1861850602008074E-2"/>
          <c:w val="0.90039710628966707"/>
          <c:h val="0.89361204849393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Data!$F$1</c:f>
              <c:strCache>
                <c:ptCount val="1"/>
                <c:pt idx="0">
                  <c:v>Grades K-12</c:v>
                </c:pt>
              </c:strCache>
            </c:strRef>
          </c:tx>
          <c:spPr>
            <a:solidFill>
              <a:srgbClr val="427A3E"/>
            </a:solidFill>
            <a:ln>
              <a:solidFill>
                <a:srgbClr val="009900"/>
              </a:solidFill>
            </a:ln>
          </c:spPr>
          <c:invertIfNegative val="0"/>
          <c:cat>
            <c:numRef>
              <c:f>Data!$B$2:$B$71</c:f>
              <c:numCache>
                <c:formatCode>General</c:formatCode>
                <c:ptCount val="70"/>
                <c:pt idx="0">
                  <c:v>1954</c:v>
                </c:pt>
                <c:pt idx="1">
                  <c:v>1955</c:v>
                </c:pt>
                <c:pt idx="2">
                  <c:v>1956</c:v>
                </c:pt>
                <c:pt idx="3">
                  <c:v>1957</c:v>
                </c:pt>
                <c:pt idx="4">
                  <c:v>1958</c:v>
                </c:pt>
                <c:pt idx="5">
                  <c:v>1959</c:v>
                </c:pt>
                <c:pt idx="6">
                  <c:v>1960</c:v>
                </c:pt>
                <c:pt idx="7">
                  <c:v>1961</c:v>
                </c:pt>
                <c:pt idx="8">
                  <c:v>1962</c:v>
                </c:pt>
                <c:pt idx="9">
                  <c:v>1963</c:v>
                </c:pt>
                <c:pt idx="10">
                  <c:v>1964</c:v>
                </c:pt>
                <c:pt idx="11">
                  <c:v>1965</c:v>
                </c:pt>
                <c:pt idx="12">
                  <c:v>1966</c:v>
                </c:pt>
                <c:pt idx="13">
                  <c:v>1967</c:v>
                </c:pt>
                <c:pt idx="14">
                  <c:v>1968</c:v>
                </c:pt>
                <c:pt idx="15">
                  <c:v>1969</c:v>
                </c:pt>
                <c:pt idx="16">
                  <c:v>1970</c:v>
                </c:pt>
                <c:pt idx="17">
                  <c:v>1971</c:v>
                </c:pt>
                <c:pt idx="18">
                  <c:v>1972</c:v>
                </c:pt>
                <c:pt idx="19">
                  <c:v>1973</c:v>
                </c:pt>
                <c:pt idx="20">
                  <c:v>1974</c:v>
                </c:pt>
                <c:pt idx="21">
                  <c:v>1975</c:v>
                </c:pt>
                <c:pt idx="22">
                  <c:v>1976</c:v>
                </c:pt>
                <c:pt idx="23">
                  <c:v>1977</c:v>
                </c:pt>
                <c:pt idx="24">
                  <c:v>1978</c:v>
                </c:pt>
                <c:pt idx="25">
                  <c:v>1979</c:v>
                </c:pt>
                <c:pt idx="26">
                  <c:v>1980</c:v>
                </c:pt>
                <c:pt idx="27">
                  <c:v>1981</c:v>
                </c:pt>
                <c:pt idx="28">
                  <c:v>1982</c:v>
                </c:pt>
                <c:pt idx="29">
                  <c:v>1983</c:v>
                </c:pt>
                <c:pt idx="30">
                  <c:v>1984</c:v>
                </c:pt>
                <c:pt idx="31">
                  <c:v>1985</c:v>
                </c:pt>
                <c:pt idx="32">
                  <c:v>1986</c:v>
                </c:pt>
                <c:pt idx="33">
                  <c:v>1987</c:v>
                </c:pt>
                <c:pt idx="34">
                  <c:v>1988</c:v>
                </c:pt>
                <c:pt idx="35">
                  <c:v>1989</c:v>
                </c:pt>
                <c:pt idx="36">
                  <c:v>1990</c:v>
                </c:pt>
                <c:pt idx="37">
                  <c:v>1991</c:v>
                </c:pt>
                <c:pt idx="38">
                  <c:v>1992</c:v>
                </c:pt>
                <c:pt idx="39">
                  <c:v>1993</c:v>
                </c:pt>
                <c:pt idx="40">
                  <c:v>1994</c:v>
                </c:pt>
                <c:pt idx="41">
                  <c:v>1995</c:v>
                </c:pt>
                <c:pt idx="42">
                  <c:v>1996</c:v>
                </c:pt>
                <c:pt idx="43">
                  <c:v>1997</c:v>
                </c:pt>
                <c:pt idx="44">
                  <c:v>1998</c:v>
                </c:pt>
                <c:pt idx="45">
                  <c:v>1999</c:v>
                </c:pt>
                <c:pt idx="46">
                  <c:v>2000</c:v>
                </c:pt>
                <c:pt idx="47">
                  <c:v>2001</c:v>
                </c:pt>
                <c:pt idx="48">
                  <c:v>2002</c:v>
                </c:pt>
                <c:pt idx="49">
                  <c:v>2003</c:v>
                </c:pt>
                <c:pt idx="50">
                  <c:v>2004</c:v>
                </c:pt>
                <c:pt idx="51">
                  <c:v>2005</c:v>
                </c:pt>
                <c:pt idx="52">
                  <c:v>2006</c:v>
                </c:pt>
                <c:pt idx="53">
                  <c:v>2007</c:v>
                </c:pt>
                <c:pt idx="54">
                  <c:v>2008</c:v>
                </c:pt>
                <c:pt idx="55">
                  <c:v>2009</c:v>
                </c:pt>
                <c:pt idx="56">
                  <c:v>2010</c:v>
                </c:pt>
                <c:pt idx="57">
                  <c:v>2011</c:v>
                </c:pt>
                <c:pt idx="58">
                  <c:v>2012</c:v>
                </c:pt>
                <c:pt idx="59">
                  <c:v>2013</c:v>
                </c:pt>
                <c:pt idx="60">
                  <c:v>2014</c:v>
                </c:pt>
                <c:pt idx="61">
                  <c:v>2015</c:v>
                </c:pt>
                <c:pt idx="62">
                  <c:v>2016</c:v>
                </c:pt>
                <c:pt idx="63">
                  <c:v>2017</c:v>
                </c:pt>
                <c:pt idx="64">
                  <c:v>2018</c:v>
                </c:pt>
                <c:pt idx="65">
                  <c:v>2019</c:v>
                </c:pt>
                <c:pt idx="66">
                  <c:v>2020</c:v>
                </c:pt>
                <c:pt idx="67">
                  <c:v>2021</c:v>
                </c:pt>
                <c:pt idx="68">
                  <c:v>2022</c:v>
                </c:pt>
                <c:pt idx="69">
                  <c:v>2023</c:v>
                </c:pt>
              </c:numCache>
            </c:numRef>
          </c:cat>
          <c:val>
            <c:numRef>
              <c:f>Data!$F$2:$F$71</c:f>
              <c:numCache>
                <c:formatCode>_(* #,##0_);_(* \(#,##0\);_(* "-"??_);_(@_)</c:formatCode>
                <c:ptCount val="70"/>
                <c:pt idx="0">
                  <c:v>1310</c:v>
                </c:pt>
                <c:pt idx="1">
                  <c:v>1562</c:v>
                </c:pt>
                <c:pt idx="2">
                  <c:v>1833</c:v>
                </c:pt>
                <c:pt idx="3">
                  <c:v>2156</c:v>
                </c:pt>
                <c:pt idx="4">
                  <c:v>2351</c:v>
                </c:pt>
                <c:pt idx="5">
                  <c:v>2654</c:v>
                </c:pt>
                <c:pt idx="6">
                  <c:v>2921</c:v>
                </c:pt>
                <c:pt idx="7">
                  <c:v>3221</c:v>
                </c:pt>
                <c:pt idx="8">
                  <c:v>3837</c:v>
                </c:pt>
                <c:pt idx="9">
                  <c:v>4701</c:v>
                </c:pt>
                <c:pt idx="10">
                  <c:v>5433</c:v>
                </c:pt>
                <c:pt idx="11">
                  <c:v>6277</c:v>
                </c:pt>
                <c:pt idx="12">
                  <c:v>7231</c:v>
                </c:pt>
                <c:pt idx="13">
                  <c:v>8103</c:v>
                </c:pt>
                <c:pt idx="14">
                  <c:v>9218</c:v>
                </c:pt>
                <c:pt idx="15">
                  <c:v>10339</c:v>
                </c:pt>
                <c:pt idx="16">
                  <c:v>11217</c:v>
                </c:pt>
                <c:pt idx="17">
                  <c:v>11915</c:v>
                </c:pt>
                <c:pt idx="18">
                  <c:v>12400</c:v>
                </c:pt>
                <c:pt idx="19">
                  <c:v>12881</c:v>
                </c:pt>
                <c:pt idx="20">
                  <c:v>13002</c:v>
                </c:pt>
                <c:pt idx="21">
                  <c:v>13168</c:v>
                </c:pt>
                <c:pt idx="22">
                  <c:v>12918</c:v>
                </c:pt>
                <c:pt idx="23">
                  <c:v>12481</c:v>
                </c:pt>
                <c:pt idx="24">
                  <c:v>12015</c:v>
                </c:pt>
                <c:pt idx="25">
                  <c:v>11456</c:v>
                </c:pt>
                <c:pt idx="26">
                  <c:v>10993</c:v>
                </c:pt>
                <c:pt idx="27">
                  <c:v>10486</c:v>
                </c:pt>
                <c:pt idx="28">
                  <c:v>10015</c:v>
                </c:pt>
                <c:pt idx="29">
                  <c:v>9637</c:v>
                </c:pt>
                <c:pt idx="30">
                  <c:v>9270</c:v>
                </c:pt>
                <c:pt idx="31">
                  <c:v>8815</c:v>
                </c:pt>
                <c:pt idx="32">
                  <c:v>8484</c:v>
                </c:pt>
                <c:pt idx="33">
                  <c:v>8142</c:v>
                </c:pt>
                <c:pt idx="34">
                  <c:v>7741</c:v>
                </c:pt>
                <c:pt idx="35">
                  <c:v>7468</c:v>
                </c:pt>
                <c:pt idx="36">
                  <c:v>7325</c:v>
                </c:pt>
                <c:pt idx="37">
                  <c:v>7190</c:v>
                </c:pt>
                <c:pt idx="38">
                  <c:v>7020</c:v>
                </c:pt>
                <c:pt idx="39">
                  <c:v>7069</c:v>
                </c:pt>
                <c:pt idx="40">
                  <c:v>7055</c:v>
                </c:pt>
                <c:pt idx="41">
                  <c:v>7107</c:v>
                </c:pt>
                <c:pt idx="42">
                  <c:v>7236</c:v>
                </c:pt>
                <c:pt idx="43">
                  <c:v>7499</c:v>
                </c:pt>
                <c:pt idx="44">
                  <c:v>7835</c:v>
                </c:pt>
                <c:pt idx="45">
                  <c:v>8146</c:v>
                </c:pt>
                <c:pt idx="46">
                  <c:v>8468</c:v>
                </c:pt>
                <c:pt idx="47">
                  <c:v>8717</c:v>
                </c:pt>
                <c:pt idx="48">
                  <c:v>9192</c:v>
                </c:pt>
                <c:pt idx="49">
                  <c:v>9180</c:v>
                </c:pt>
                <c:pt idx="50">
                  <c:v>9601</c:v>
                </c:pt>
                <c:pt idx="51">
                  <c:v>10196</c:v>
                </c:pt>
                <c:pt idx="52">
                  <c:v>10168</c:v>
                </c:pt>
                <c:pt idx="53">
                  <c:v>10142</c:v>
                </c:pt>
                <c:pt idx="54">
                  <c:v>10067</c:v>
                </c:pt>
                <c:pt idx="55">
                  <c:v>10030</c:v>
                </c:pt>
                <c:pt idx="56">
                  <c:v>9883</c:v>
                </c:pt>
                <c:pt idx="57">
                  <c:v>9665</c:v>
                </c:pt>
                <c:pt idx="58">
                  <c:v>9430</c:v>
                </c:pt>
                <c:pt idx="59">
                  <c:v>9155</c:v>
                </c:pt>
                <c:pt idx="60">
                  <c:v>8852</c:v>
                </c:pt>
                <c:pt idx="61">
                  <c:v>8491</c:v>
                </c:pt>
                <c:pt idx="62">
                  <c:v>8275</c:v>
                </c:pt>
                <c:pt idx="63">
                  <c:v>8030</c:v>
                </c:pt>
                <c:pt idx="64">
                  <c:v>7847</c:v>
                </c:pt>
                <c:pt idx="65">
                  <c:v>7688</c:v>
                </c:pt>
                <c:pt idx="66">
                  <c:v>7522</c:v>
                </c:pt>
                <c:pt idx="67">
                  <c:v>7298</c:v>
                </c:pt>
                <c:pt idx="68">
                  <c:v>7231</c:v>
                </c:pt>
                <c:pt idx="69">
                  <c:v>7160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9B-4639-A9C1-BA940DB8FA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89783088"/>
        <c:axId val="689770032"/>
      </c:barChart>
      <c:catAx>
        <c:axId val="6897830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89770032"/>
        <c:crosses val="autoZero"/>
        <c:auto val="1"/>
        <c:lblAlgn val="ctr"/>
        <c:lblOffset val="100"/>
        <c:noMultiLvlLbl val="0"/>
      </c:catAx>
      <c:valAx>
        <c:axId val="689770032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6897830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1533974919801672E-3"/>
          <c:w val="0.63469356278918743"/>
          <c:h val="0.977226596675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7360432394404307"/>
                  <c:y val="0.2156559596717076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257423492166572"/>
                  <c:y val="-0.282259925842603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0.19</c:v>
                </c:pt>
                <c:pt idx="2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670603674540681E-2"/>
          <c:y val="6.1708907480314955E-2"/>
          <c:w val="0.58799229002624676"/>
          <c:h val="0.8819884350393700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explosion val="4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5642224409448818"/>
                  <c:y val="0.2024283956692913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0340551181102362"/>
                  <c:y val="-0.2558048720472442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0.19</c:v>
                </c:pt>
                <c:pt idx="2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51198997852542"/>
          <c:y val="0"/>
          <c:w val="0.59388511095204011"/>
          <c:h val="0.8769476318364751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F7-449E-A9B6-5A1A6A015FDB}"/>
              </c:ext>
            </c:extLst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47F7-449E-A9B6-5A1A6A015FDB}"/>
              </c:ext>
            </c:extLst>
          </c:dPt>
          <c:dLbls>
            <c:dLbl>
              <c:idx val="0"/>
              <c:layout>
                <c:manualLayout>
                  <c:x val="-0.2196969696969697"/>
                  <c:y val="-0.2684778941749634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1-47F7-449E-A9B6-5A1A6A015FDB}"/>
                </c:ext>
              </c:extLst>
            </c:dLbl>
            <c:dLbl>
              <c:idx val="1"/>
              <c:layout>
                <c:manualLayout>
                  <c:x val="0.23484848484848486"/>
                  <c:y val="0.1733919733213305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2-47F7-449E-A9B6-5A1A6A015FDB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0000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Sheet1!$A$2:$A$3</c:f>
              <c:strCache>
                <c:ptCount val="2"/>
                <c:pt idx="0">
                  <c:v>Salaries</c:v>
                </c:pt>
                <c:pt idx="1">
                  <c:v>Benefits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0.66</c:v>
                </c:pt>
                <c:pt idx="1">
                  <c:v>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F7-449E-A9B6-5A1A6A015F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1533974919801672E-3"/>
          <c:w val="0.63469356278918743"/>
          <c:h val="0.977226596675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explosion val="4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7360432394404307"/>
                  <c:y val="0.2156559596717076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257423492166572"/>
                  <c:y val="-0.282259925842603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0.19</c:v>
                </c:pt>
                <c:pt idx="2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23926270579812"/>
          <c:y val="0"/>
          <c:w val="0.59388511095204011"/>
          <c:h val="0.8769476318364751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Contracted Items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EB0-49A9-BB39-084FDCC1FBEF}"/>
              </c:ext>
            </c:extLst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EB0-49A9-BB39-084FDCC1FBEF}"/>
              </c:ext>
            </c:extLst>
          </c:dPt>
          <c:dPt>
            <c:idx val="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EB0-49A9-BB39-084FDCC1FBEF}"/>
              </c:ext>
            </c:extLst>
          </c:dPt>
          <c:dLbls>
            <c:dLbl>
              <c:idx val="0"/>
              <c:layout>
                <c:manualLayout>
                  <c:x val="-0.16038654259126714"/>
                  <c:y val="0.1525646773640896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EB0-49A9-BB39-084FDCC1FBEF}"/>
                </c:ext>
              </c:extLst>
            </c:dLbl>
            <c:dLbl>
              <c:idx val="1"/>
              <c:layout>
                <c:manualLayout>
                  <c:x val="9.0907599618229612E-2"/>
                  <c:y val="-0.2255582058841405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rgbClr val="2D2D8A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098484848484848"/>
                      <c:h val="0.3005833756867193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B0-49A9-BB39-084FDCC1FBEF}"/>
                </c:ext>
              </c:extLst>
            </c:dLbl>
            <c:dLbl>
              <c:idx val="2"/>
              <c:layout>
                <c:manualLayout>
                  <c:x val="0.19035805893581481"/>
                  <c:y val="7.0203710244704218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bg1"/>
                        </a:solidFill>
                        <a:latin typeface="Avenir LT Std 45 Book" panose="020B0502020203020204" pitchFamily="34" charset="0"/>
                        <a:ea typeface="+mn-ea"/>
                        <a:cs typeface="+mn-cs"/>
                      </a:defRPr>
                    </a:pPr>
                    <a:fld id="{F92BFDED-CE78-4805-AF28-6BBC72D0600C}" type="CATEGORYNAME">
                      <a:rPr lang="en-US" sz="900"/>
                      <a:pPr>
                        <a:defRPr sz="900">
                          <a:solidFill>
                            <a:schemeClr val="bg1"/>
                          </a:solidFill>
                          <a:latin typeface="Avenir LT Std 45 Book" panose="020B0502020203020204" pitchFamily="34" charset="0"/>
                        </a:defRPr>
                      </a:pPr>
                      <a:t>[CATEGORY NAME]</a:t>
                    </a:fld>
                    <a:r>
                      <a:rPr lang="en-US" sz="900" baseline="0" dirty="0"/>
                      <a:t>
</a:t>
                    </a:r>
                    <a:fld id="{D969A44C-9C2B-46EC-93AA-CEA628A42B7F}" type="PERCENTAGE">
                      <a:rPr lang="en-US" sz="900" baseline="0"/>
                      <a:pPr>
                        <a:defRPr sz="900">
                          <a:solidFill>
                            <a:schemeClr val="bg1"/>
                          </a:solidFill>
                          <a:latin typeface="Avenir LT Std 45 Book" panose="020B0502020203020204" pitchFamily="34" charset="0"/>
                        </a:defRPr>
                      </a:pPr>
                      <a:t>[PERCENTAGE]</a:t>
                    </a:fld>
                    <a:endParaRPr lang="en-US" sz="9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054909329515623"/>
                      <c:h val="0.289844259919720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EB0-49A9-BB39-084FDCC1FB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BOCES</c:v>
                </c:pt>
                <c:pt idx="1">
                  <c:v>Other Contractual</c:v>
                </c:pt>
                <c:pt idx="2">
                  <c:v>Debt Svc   Capital    
Special Aid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0.22</c:v>
                </c:pt>
                <c:pt idx="1">
                  <c:v>0.6</c:v>
                </c:pt>
                <c:pt idx="2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B0-49A9-BB39-084FDCC1FB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1533974919801672E-3"/>
          <c:w val="0.63469356278918743"/>
          <c:h val="0.977226596675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7360432394404307"/>
                  <c:y val="0.2156559596717076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257423492166572"/>
                  <c:y val="-0.282259925842603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0.19</c:v>
                </c:pt>
                <c:pt idx="2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23926270579812"/>
          <c:y val="0"/>
          <c:w val="0.59388511095204011"/>
          <c:h val="0.8769476318364751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Contracted Items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rgbClr val="CC009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EB0-49A9-BB39-084FDCC1FBEF}"/>
              </c:ext>
            </c:extLst>
          </c:dPt>
          <c:dPt>
            <c:idx val="1"/>
            <c:bubble3D val="0"/>
            <c:spPr>
              <a:solidFill>
                <a:srgbClr val="FFCC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EB0-49A9-BB39-084FDCC1FBEF}"/>
              </c:ext>
            </c:extLst>
          </c:dPt>
          <c:dPt>
            <c:idx val="2"/>
            <c:bubble3D val="0"/>
            <c:spPr>
              <a:solidFill>
                <a:srgbClr val="FF99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EB0-49A9-BB39-084FDCC1FBEF}"/>
              </c:ext>
            </c:extLst>
          </c:dPt>
          <c:dLbls>
            <c:dLbl>
              <c:idx val="0"/>
              <c:layout>
                <c:manualLayout>
                  <c:x val="-0.26265941899308043"/>
                  <c:y val="0.1637512562880464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075757575757573"/>
                      <c:h val="0.22963271906976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B0-49A9-BB39-084FDCC1FBEF}"/>
                </c:ext>
              </c:extLst>
            </c:dLbl>
            <c:dLbl>
              <c:idx val="1"/>
              <c:layout>
                <c:manualLayout>
                  <c:x val="-0.17803194345025053"/>
                  <c:y val="-0.1276754200912720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rgbClr val="CC0099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6613636363636362"/>
                      <c:h val="0.3061766651486978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B0-49A9-BB39-084FDCC1FBEF}"/>
                </c:ext>
              </c:extLst>
            </c:dLbl>
            <c:dLbl>
              <c:idx val="2"/>
              <c:layout>
                <c:manualLayout>
                  <c:x val="0.1373277559055118"/>
                  <c:y val="-0.10318826307662636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rgbClr val="CC0099"/>
                        </a:solidFill>
                        <a:latin typeface="Avenir LT Std 45 Book" panose="020B0502020203020204" pitchFamily="34" charset="0"/>
                        <a:ea typeface="+mn-ea"/>
                        <a:cs typeface="+mn-cs"/>
                      </a:defRPr>
                    </a:pPr>
                    <a:fld id="{F92BFDED-CE78-4805-AF28-6BBC72D0600C}" type="CATEGORYNAME">
                      <a:rPr lang="en-US" sz="1050">
                        <a:solidFill>
                          <a:srgbClr val="CC0099"/>
                        </a:solidFill>
                      </a:rPr>
                      <a:pPr>
                        <a:defRPr sz="1050">
                          <a:solidFill>
                            <a:srgbClr val="CC0099"/>
                          </a:solidFill>
                          <a:latin typeface="Avenir LT Std 45 Book" panose="020B0502020203020204" pitchFamily="34" charset="0"/>
                        </a:defRPr>
                      </a:pPr>
                      <a:t>[CATEGORY NAME]</a:t>
                    </a:fld>
                    <a:r>
                      <a:rPr lang="en-US" sz="1050" baseline="0" dirty="0">
                        <a:solidFill>
                          <a:srgbClr val="CC0099"/>
                        </a:solidFill>
                      </a:rPr>
                      <a:t>
</a:t>
                    </a:r>
                    <a:fld id="{D969A44C-9C2B-46EC-93AA-CEA628A42B7F}" type="PERCENTAGE">
                      <a:rPr lang="en-US" sz="1050" baseline="0">
                        <a:solidFill>
                          <a:srgbClr val="CC0099"/>
                        </a:solidFill>
                      </a:rPr>
                      <a:pPr>
                        <a:defRPr sz="1050">
                          <a:solidFill>
                            <a:srgbClr val="CC0099"/>
                          </a:solidFill>
                          <a:latin typeface="Avenir LT Std 45 Book" panose="020B0502020203020204" pitchFamily="34" charset="0"/>
                        </a:defRPr>
                      </a:pPr>
                      <a:t>[PERCENTAGE]</a:t>
                    </a:fld>
                    <a:endParaRPr lang="en-US" sz="1050" baseline="0" dirty="0">
                      <a:solidFill>
                        <a:srgbClr val="CC0099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rgbClr val="CC0099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1115515390121684"/>
                      <c:h val="0.289844259919720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EB0-49A9-BB39-084FDCC1FB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Equipment</c:v>
                </c:pt>
                <c:pt idx="1">
                  <c:v>Textbooks</c:v>
                </c:pt>
                <c:pt idx="2">
                  <c:v>Consumables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0.34</c:v>
                </c:pt>
                <c:pt idx="1">
                  <c:v>0.12</c:v>
                </c:pt>
                <c:pt idx="2">
                  <c:v>0.54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B0-49A9-BB39-084FDCC1FB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84621461152308E-2"/>
          <c:y val="0.10608964264082374"/>
          <c:w val="0.83940142190963996"/>
          <c:h val="0.81858994548758324"/>
        </c:manualLayout>
      </c:layout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24-25 budget</c:v>
                </c:pt>
              </c:strCache>
            </c:strRef>
          </c:tx>
          <c:spPr>
            <a:scene3d>
              <a:camera prst="orthographicFront"/>
              <a:lightRig rig="threePt" dir="t">
                <a:rot lat="0" lon="0" rev="1200000"/>
              </a:lightRig>
            </a:scene3d>
            <a:sp3d prstMaterial="plastic">
              <a:bevelT w="762000" h="635000"/>
              <a:bevelB w="762000" h="635000" prst="relaxedInset"/>
            </a:sp3d>
          </c:spPr>
          <c:dPt>
            <c:idx val="0"/>
            <c:bubble3D val="0"/>
            <c:spPr>
              <a:solidFill>
                <a:srgbClr val="0080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1-3167-429E-BB00-6249FDB664BD}"/>
              </c:ext>
            </c:extLst>
          </c:dPt>
          <c:dPt>
            <c:idx val="1"/>
            <c:bubble3D val="0"/>
            <c:spPr>
              <a:solidFill>
                <a:srgbClr val="819424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3-3167-429E-BB00-6249FDB664BD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5-3167-429E-BB00-6249FDB664BD}"/>
              </c:ext>
            </c:extLst>
          </c:dPt>
          <c:dPt>
            <c:idx val="3"/>
            <c:bubble3D val="0"/>
            <c:spPr>
              <a:solidFill>
                <a:srgbClr val="FF99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7-3167-429E-BB00-6249FDB664BD}"/>
              </c:ext>
            </c:extLst>
          </c:dPt>
          <c:dPt>
            <c:idx val="4"/>
            <c:bubble3D val="0"/>
            <c:spPr>
              <a:solidFill>
                <a:srgbClr val="C000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9-3167-429E-BB00-6249FDB664BD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B-3167-429E-BB00-6249FDB664BD}"/>
              </c:ext>
            </c:extLst>
          </c:dPt>
          <c:dPt>
            <c:idx val="6"/>
            <c:bubble3D val="0"/>
            <c:spPr>
              <a:solidFill>
                <a:schemeClr val="tx1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D-3167-429E-BB00-6249FDB664BD}"/>
              </c:ext>
            </c:extLst>
          </c:dPt>
          <c:dPt>
            <c:idx val="7"/>
            <c:bubble3D val="0"/>
            <c:spPr>
              <a:solidFill>
                <a:srgbClr val="FF33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F-3167-429E-BB00-6249FDB664BD}"/>
              </c:ext>
            </c:extLst>
          </c:dPt>
          <c:dPt>
            <c:idx val="8"/>
            <c:bubble3D val="0"/>
            <c:spPr>
              <a:solidFill>
                <a:srgbClr val="00CCFF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11-3167-429E-BB00-6249FDB664BD}"/>
              </c:ext>
            </c:extLst>
          </c:dPt>
          <c:dLbls>
            <c:dLbl>
              <c:idx val="0"/>
              <c:layout>
                <c:manualLayout>
                  <c:x val="-6.9798690212267214E-2"/>
                  <c:y val="0.1198762366242681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167-429E-BB00-6249FDB664BD}"/>
                </c:ext>
              </c:extLst>
            </c:dLbl>
            <c:dLbl>
              <c:idx val="1"/>
              <c:layout>
                <c:manualLayout>
                  <c:x val="-0.16324248910633757"/>
                  <c:y val="7.8368261659600244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167-429E-BB00-6249FDB664BD}"/>
                </c:ext>
              </c:extLst>
            </c:dLbl>
            <c:dLbl>
              <c:idx val="2"/>
              <c:layout>
                <c:manualLayout>
                  <c:x val="-4.5186402670541158E-3"/>
                  <c:y val="-9.246194225721785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tx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167-429E-BB00-6249FDB664BD}"/>
                </c:ext>
              </c:extLst>
            </c:dLbl>
            <c:dLbl>
              <c:idx val="3"/>
              <c:layout>
                <c:manualLayout>
                  <c:x val="-0.1610032362459547"/>
                  <c:y val="-0.152983444377145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84957826873583"/>
                      <c:h val="9.44102564102564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167-429E-BB00-6249FDB664BD}"/>
                </c:ext>
              </c:extLst>
            </c:dLbl>
            <c:dLbl>
              <c:idx val="4"/>
              <c:layout>
                <c:manualLayout>
                  <c:x val="1.941747572815522E-2"/>
                  <c:y val="-0.14569745608721987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467637540453074"/>
                      <c:h val="0.17902564102564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3167-429E-BB00-6249FDB664BD}"/>
                </c:ext>
              </c:extLst>
            </c:dLbl>
            <c:dLbl>
              <c:idx val="5"/>
              <c:layout>
                <c:manualLayout>
                  <c:x val="6.162958999057145E-2"/>
                  <c:y val="1.0481425398748139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850329995158372"/>
                      <c:h val="0.17902564102564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3167-429E-BB00-6249FDB664BD}"/>
                </c:ext>
              </c:extLst>
            </c:dLbl>
            <c:dLbl>
              <c:idx val="6"/>
              <c:layout>
                <c:manualLayout>
                  <c:x val="-0.12437530260173789"/>
                  <c:y val="0.1603454472037149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167-429E-BB00-6249FDB664BD}"/>
                </c:ext>
              </c:extLst>
            </c:dLbl>
            <c:dLbl>
              <c:idx val="7"/>
              <c:layout>
                <c:manualLayout>
                  <c:x val="-0.29114886731391587"/>
                  <c:y val="0.13010195840904501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solidFill>
                        <a:schemeClr val="tx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402976326988258E-2"/>
                      <c:h val="0.118410256410256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3167-429E-BB00-6249FDB664BD}"/>
                </c:ext>
              </c:extLst>
            </c:dLbl>
            <c:dLbl>
              <c:idx val="8"/>
              <c:layout>
                <c:manualLayout>
                  <c:x val="0.18446601941747573"/>
                  <c:y val="-0.1299874823339390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167-429E-BB00-6249FDB664BD}"/>
                </c:ext>
              </c:extLst>
            </c:dLbl>
            <c:dLbl>
              <c:idx val="9"/>
              <c:layout>
                <c:manualLayout>
                  <c:x val="-6.9175266926585696E-2"/>
                  <c:y val="-1.6696951342620928E-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3167-429E-BB00-6249FDB664B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Avenir LT Std 45 Book" panose="020B0502020203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Tabelle1!$A$2:$A$11</c:f>
              <c:strCache>
                <c:ptCount val="10"/>
                <c:pt idx="0">
                  <c:v>ERS</c:v>
                </c:pt>
                <c:pt idx="1">
                  <c:v>TRS</c:v>
                </c:pt>
                <c:pt idx="2">
                  <c:v>DISABILITY</c:v>
                </c:pt>
                <c:pt idx="3">
                  <c:v>SOCIAL SECURITY</c:v>
                </c:pt>
                <c:pt idx="4">
                  <c:v>WORKERS' COMP</c:v>
                </c:pt>
                <c:pt idx="5">
                  <c:v>LIFE INSURANCE</c:v>
                </c:pt>
                <c:pt idx="6">
                  <c:v>UNEMPLOYMENT</c:v>
                </c:pt>
                <c:pt idx="7">
                  <c:v>DENTAL</c:v>
                </c:pt>
                <c:pt idx="8">
                  <c:v>HEALTHCARE</c:v>
                </c:pt>
                <c:pt idx="9">
                  <c:v>OPTICAL</c:v>
                </c:pt>
              </c:strCache>
            </c:strRef>
          </c:cat>
          <c:val>
            <c:numRef>
              <c:f>Tabelle1!$B$2:$B$11</c:f>
              <c:numCache>
                <c:formatCode>#,##0</c:formatCode>
                <c:ptCount val="10"/>
                <c:pt idx="0">
                  <c:v>5100000</c:v>
                </c:pt>
                <c:pt idx="1">
                  <c:v>11500000</c:v>
                </c:pt>
                <c:pt idx="2">
                  <c:v>282000</c:v>
                </c:pt>
                <c:pt idx="3">
                  <c:v>11000000</c:v>
                </c:pt>
                <c:pt idx="4">
                  <c:v>1500000</c:v>
                </c:pt>
                <c:pt idx="5">
                  <c:v>600000</c:v>
                </c:pt>
                <c:pt idx="6">
                  <c:v>125000</c:v>
                </c:pt>
                <c:pt idx="7">
                  <c:v>1255620</c:v>
                </c:pt>
                <c:pt idx="8">
                  <c:v>48250000</c:v>
                </c:pt>
                <c:pt idx="9">
                  <c:v>35000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3167-429E-BB00-6249FDB664BD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</c:pie3DChart>
      <c:spPr>
        <a:effectLst/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spPr>
    <a:noFill/>
    <a:ln>
      <a:noFill/>
    </a:ln>
    <a:effectLst/>
    <a:scene3d>
      <a:camera prst="orthographicFront"/>
      <a:lightRig rig="threePt" dir="t"/>
    </a:scene3d>
    <a:sp3d/>
  </c:sp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dirty="0"/>
              <a:t>NYSHIP/Empire Healthcare Premium Increases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Family Plan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Sheet1!$A$5:$A$17</c:f>
              <c:numCache>
                <c:formatCode>General</c:formatCode>
                <c:ptCount val="1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</c:numCache>
            </c:numRef>
          </c:cat>
          <c:val>
            <c:numRef>
              <c:f>Sheet1!$B$5:$B$17</c:f>
              <c:numCache>
                <c:formatCode>0.00%</c:formatCode>
                <c:ptCount val="13"/>
                <c:pt idx="0">
                  <c:v>3.2300000000000002E-2</c:v>
                </c:pt>
                <c:pt idx="1">
                  <c:v>7.9200000000000007E-2</c:v>
                </c:pt>
                <c:pt idx="2">
                  <c:v>2.1899999999999999E-2</c:v>
                </c:pt>
                <c:pt idx="3">
                  <c:v>5.5199999999999999E-2</c:v>
                </c:pt>
                <c:pt idx="4">
                  <c:v>6.4899999999999999E-2</c:v>
                </c:pt>
                <c:pt idx="5">
                  <c:v>0.1217</c:v>
                </c:pt>
                <c:pt idx="6">
                  <c:v>8.6800000000000002E-2</c:v>
                </c:pt>
                <c:pt idx="7">
                  <c:v>2.75E-2</c:v>
                </c:pt>
                <c:pt idx="8">
                  <c:v>-1.06E-2</c:v>
                </c:pt>
                <c:pt idx="9">
                  <c:v>2.7099999999999999E-2</c:v>
                </c:pt>
                <c:pt idx="10">
                  <c:v>0.127</c:v>
                </c:pt>
                <c:pt idx="11">
                  <c:v>0.14910000000000001</c:v>
                </c:pt>
                <c:pt idx="12">
                  <c:v>6.0199999999999997E-2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D4-490B-9B7B-CC240255695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Individual Plan</c:v>
                </c:pt>
              </c:strCache>
            </c:strRef>
          </c:tx>
          <c:spPr>
            <a:ln w="28575" cap="rnd">
              <a:solidFill>
                <a:srgbClr val="FF3399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E838C6"/>
              </a:solidFill>
              <a:ln w="9525">
                <a:solidFill>
                  <a:srgbClr val="E838C6"/>
                </a:solidFill>
                <a:bevel/>
              </a:ln>
              <a:effectLst/>
            </c:spPr>
          </c:marker>
          <c:cat>
            <c:numRef>
              <c:f>Sheet1!$A$5:$A$17</c:f>
              <c:numCache>
                <c:formatCode>General</c:formatCode>
                <c:ptCount val="1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</c:numCache>
            </c:numRef>
          </c:cat>
          <c:val>
            <c:numRef>
              <c:f>Sheet1!$C$5:$C$17</c:f>
              <c:numCache>
                <c:formatCode>0.00%</c:formatCode>
                <c:ptCount val="13"/>
                <c:pt idx="0">
                  <c:v>2.7099999999999999E-2</c:v>
                </c:pt>
                <c:pt idx="1">
                  <c:v>7.7499999999999999E-2</c:v>
                </c:pt>
                <c:pt idx="2">
                  <c:v>6.0000000000000001E-3</c:v>
                </c:pt>
                <c:pt idx="3">
                  <c:v>4.3400000000000001E-2</c:v>
                </c:pt>
                <c:pt idx="4">
                  <c:v>5.4600000000000003E-2</c:v>
                </c:pt>
                <c:pt idx="5">
                  <c:v>0.1123</c:v>
                </c:pt>
                <c:pt idx="6">
                  <c:v>7.4700000000000003E-2</c:v>
                </c:pt>
                <c:pt idx="7">
                  <c:v>2.75E-2</c:v>
                </c:pt>
                <c:pt idx="8">
                  <c:v>-1.0699999999999999E-2</c:v>
                </c:pt>
                <c:pt idx="9">
                  <c:v>4.1700000000000001E-2</c:v>
                </c:pt>
                <c:pt idx="10">
                  <c:v>0.1134</c:v>
                </c:pt>
                <c:pt idx="11">
                  <c:v>0.1239</c:v>
                </c:pt>
                <c:pt idx="12">
                  <c:v>7.4800000000000005E-2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D4-490B-9B7B-CC24025569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24240288"/>
        <c:axId val="-1024239744"/>
      </c:lineChart>
      <c:catAx>
        <c:axId val="-1024240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24239744"/>
        <c:crosses val="autoZero"/>
        <c:auto val="1"/>
        <c:lblAlgn val="ctr"/>
        <c:lblOffset val="100"/>
        <c:noMultiLvlLbl val="0"/>
      </c:catAx>
      <c:valAx>
        <c:axId val="-1024239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24240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195869207937777E-2"/>
          <c:y val="0.93528058992625918"/>
          <c:w val="0.34798231412662201"/>
          <c:h val="5.20781344639612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dirty="0"/>
              <a:t>NYSHIP/Excelsior Healthcare Premium Increases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9892713153123898E-2"/>
          <c:y val="0.11210902483343428"/>
          <c:w val="0.91120694320426443"/>
          <c:h val="0.735056329497274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Family Plan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Sheet1!$A$3:$A$4</c:f>
              <c:numCache>
                <c:formatCode>General</c:formatCode>
                <c:ptCount val="2"/>
                <c:pt idx="0">
                  <c:v>2023</c:v>
                </c:pt>
                <c:pt idx="1">
                  <c:v>2024</c:v>
                </c:pt>
              </c:numCache>
            </c:numRef>
          </c:cat>
          <c:val>
            <c:numRef>
              <c:f>Sheet1!$B$3:$B$4</c:f>
              <c:numCache>
                <c:formatCode>0.00%</c:formatCode>
                <c:ptCount val="2"/>
                <c:pt idx="0">
                  <c:v>0.25</c:v>
                </c:pt>
                <c:pt idx="1">
                  <c:v>0.4909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D4-490B-9B7B-CC240255695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Individual Plan</c:v>
                </c:pt>
              </c:strCache>
            </c:strRef>
          </c:tx>
          <c:spPr>
            <a:ln w="28575" cap="rnd">
              <a:solidFill>
                <a:srgbClr val="FF3399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E838C6"/>
              </a:solidFill>
              <a:ln w="9525">
                <a:solidFill>
                  <a:srgbClr val="E838C6"/>
                </a:solidFill>
                <a:bevel/>
              </a:ln>
              <a:effectLst/>
            </c:spPr>
          </c:marker>
          <c:cat>
            <c:numRef>
              <c:f>Sheet1!$A$3:$A$4</c:f>
              <c:numCache>
                <c:formatCode>General</c:formatCode>
                <c:ptCount val="2"/>
                <c:pt idx="0">
                  <c:v>2023</c:v>
                </c:pt>
                <c:pt idx="1">
                  <c:v>2024</c:v>
                </c:pt>
              </c:numCache>
            </c:numRef>
          </c:cat>
          <c:val>
            <c:numRef>
              <c:f>Sheet1!$C$3:$C$4</c:f>
              <c:numCache>
                <c:formatCode>0.00%</c:formatCode>
                <c:ptCount val="2"/>
                <c:pt idx="0">
                  <c:v>0.25</c:v>
                </c:pt>
                <c:pt idx="1">
                  <c:v>0.2248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D4-490B-9B7B-CC24025569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24240288"/>
        <c:axId val="-1024239744"/>
      </c:lineChart>
      <c:catAx>
        <c:axId val="-1024240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24239744"/>
        <c:crosses val="autoZero"/>
        <c:auto val="1"/>
        <c:lblAlgn val="ctr"/>
        <c:lblOffset val="100"/>
        <c:noMultiLvlLbl val="0"/>
      </c:catAx>
      <c:valAx>
        <c:axId val="-1024239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24240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195869207937777E-2"/>
          <c:y val="0.93528058992625918"/>
          <c:w val="0.38385677950050057"/>
          <c:h val="5.20781344639612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dirty="0"/>
              <a:t>HIP/Emblem Healthcare Premium Increases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336068388647681E-2"/>
          <c:y val="0.11386072834645669"/>
          <c:w val="0.91950535972723035"/>
          <c:h val="0.73028748359580065"/>
        </c:manualLayout>
      </c:layout>
      <c:lineChart>
        <c:grouping val="standard"/>
        <c:varyColors val="0"/>
        <c:ser>
          <c:idx val="0"/>
          <c:order val="0"/>
          <c:tx>
            <c:strRef>
              <c:f>Sheet1!$D$1</c:f>
              <c:strCache>
                <c:ptCount val="1"/>
                <c:pt idx="0">
                  <c:v>Family &amp; Individual Plans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FF6600"/>
              </a:solidFill>
              <a:ln w="9525">
                <a:solidFill>
                  <a:srgbClr val="FF6600"/>
                </a:solidFill>
              </a:ln>
              <a:effectLst/>
            </c:spPr>
          </c:marker>
          <c:cat>
            <c:numRef>
              <c:f>Sheet1!$A$5:$A$17</c:f>
              <c:numCache>
                <c:formatCode>General</c:formatCode>
                <c:ptCount val="1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</c:numCache>
            </c:numRef>
          </c:cat>
          <c:val>
            <c:numRef>
              <c:f>Sheet1!$D$5:$D$17</c:f>
              <c:numCache>
                <c:formatCode>0.00%</c:formatCode>
                <c:ptCount val="13"/>
                <c:pt idx="0">
                  <c:v>8.6999999999999994E-2</c:v>
                </c:pt>
                <c:pt idx="1">
                  <c:v>6.7100000000000007E-2</c:v>
                </c:pt>
                <c:pt idx="2">
                  <c:v>5.6800000000000003E-2</c:v>
                </c:pt>
                <c:pt idx="3">
                  <c:v>0.14119999999999999</c:v>
                </c:pt>
                <c:pt idx="4">
                  <c:v>2.9700000000000001E-2</c:v>
                </c:pt>
                <c:pt idx="5">
                  <c:v>8.0500000000000002E-2</c:v>
                </c:pt>
                <c:pt idx="6">
                  <c:v>4.5499999999999999E-2</c:v>
                </c:pt>
                <c:pt idx="7">
                  <c:v>0.10100000000000001</c:v>
                </c:pt>
                <c:pt idx="8">
                  <c:v>4.7500000000000001E-2</c:v>
                </c:pt>
                <c:pt idx="9">
                  <c:v>5.3900000000000003E-2</c:v>
                </c:pt>
                <c:pt idx="10">
                  <c:v>6.54E-2</c:v>
                </c:pt>
                <c:pt idx="11">
                  <c:v>7.8600000000000003E-2</c:v>
                </c:pt>
                <c:pt idx="12">
                  <c:v>0.1353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AAE-43E1-8EE8-8A6416895F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04535200"/>
        <c:axId val="-1204535744"/>
      </c:lineChart>
      <c:catAx>
        <c:axId val="-1204535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5744"/>
        <c:crosses val="autoZero"/>
        <c:auto val="1"/>
        <c:lblAlgn val="ctr"/>
        <c:lblOffset val="100"/>
        <c:noMultiLvlLbl val="0"/>
      </c:catAx>
      <c:valAx>
        <c:axId val="-1204535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5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276596266588169"/>
          <c:y val="0.92998958463525394"/>
          <c:w val="0.29236539357813918"/>
          <c:h val="5.28918553149606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sz="1600" dirty="0"/>
              <a:t>HIP/EMBLEM + NYSHIP/EMPIRE/EXCELSIOR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6328648171315039E-2"/>
          <c:y val="8.3161417322834663E-2"/>
          <c:w val="0.91364669953638977"/>
          <c:h val="0.730429174868766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HEALTH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</c:v>
                </c:pt>
                <c:pt idx="11">
                  <c:v>2023-24 bdgt</c:v>
                </c:pt>
                <c:pt idx="12">
                  <c:v>2024-25 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22657275</c:v>
                </c:pt>
                <c:pt idx="1">
                  <c:v>22400721</c:v>
                </c:pt>
                <c:pt idx="2">
                  <c:v>22686637</c:v>
                </c:pt>
                <c:pt idx="3">
                  <c:v>23645455.530000001</c:v>
                </c:pt>
                <c:pt idx="4" formatCode="#,##0">
                  <c:v>26339698</c:v>
                </c:pt>
                <c:pt idx="5" formatCode="#,##0">
                  <c:v>29213650</c:v>
                </c:pt>
                <c:pt idx="6" formatCode="#,##0">
                  <c:v>29437469</c:v>
                </c:pt>
                <c:pt idx="7" formatCode="#,##0">
                  <c:v>29940033</c:v>
                </c:pt>
                <c:pt idx="8" formatCode="#,##0">
                  <c:v>30522316</c:v>
                </c:pt>
                <c:pt idx="9" formatCode="#,##0">
                  <c:v>32705248</c:v>
                </c:pt>
                <c:pt idx="10" formatCode="#,##0">
                  <c:v>36324051</c:v>
                </c:pt>
                <c:pt idx="11" formatCode="#,##0">
                  <c:v>44500000</c:v>
                </c:pt>
                <c:pt idx="12" formatCode="General">
                  <c:v>48250000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83-404F-8F13-758BD7BC85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04537920"/>
        <c:axId val="-1204533568"/>
      </c:barChart>
      <c:catAx>
        <c:axId val="-120453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3568"/>
        <c:crosses val="autoZero"/>
        <c:auto val="1"/>
        <c:lblAlgn val="ctr"/>
        <c:lblOffset val="100"/>
        <c:noMultiLvlLbl val="0"/>
      </c:catAx>
      <c:valAx>
        <c:axId val="-1204533568"/>
        <c:scaling>
          <c:orientation val="minMax"/>
          <c:max val="50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7920"/>
        <c:crosses val="autoZero"/>
        <c:crossBetween val="between"/>
        <c:majorUnit val="5000000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492908624517173E-2"/>
          <c:y val="2.0076334208223971E-2"/>
          <c:w val="0.91134346301950353"/>
          <c:h val="0.9309652230971128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TRS rate</c:v>
                </c:pt>
              </c:strCache>
            </c:strRef>
          </c:tx>
          <c:spPr>
            <a:ln w="571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70C0">
                  <a:alpha val="41000"/>
                </a:srgbClr>
              </a:solidFill>
              <a:ln w="57150">
                <a:solidFill>
                  <a:srgbClr val="0070C0"/>
                </a:solidFill>
              </a:ln>
              <a:effectLst/>
            </c:spPr>
          </c:marker>
          <c:cat>
            <c:strRef>
              <c:f>Sheet1!$A$2:$A$48</c:f>
              <c:strCache>
                <c:ptCount val="47"/>
                <c:pt idx="0">
                  <c:v>1978-79</c:v>
                </c:pt>
                <c:pt idx="1">
                  <c:v>1979-80</c:v>
                </c:pt>
                <c:pt idx="2">
                  <c:v>1980-81</c:v>
                </c:pt>
                <c:pt idx="3">
                  <c:v>1981-82</c:v>
                </c:pt>
                <c:pt idx="4">
                  <c:v>1982-83</c:v>
                </c:pt>
                <c:pt idx="5">
                  <c:v>1983-84</c:v>
                </c:pt>
                <c:pt idx="6">
                  <c:v>1984-85</c:v>
                </c:pt>
                <c:pt idx="7">
                  <c:v>1985-86</c:v>
                </c:pt>
                <c:pt idx="8">
                  <c:v>1986-87</c:v>
                </c:pt>
                <c:pt idx="9">
                  <c:v>1987-88</c:v>
                </c:pt>
                <c:pt idx="10">
                  <c:v>1988-89</c:v>
                </c:pt>
                <c:pt idx="11">
                  <c:v>1989-90</c:v>
                </c:pt>
                <c:pt idx="12">
                  <c:v>1990-91</c:v>
                </c:pt>
                <c:pt idx="13">
                  <c:v>1991-92</c:v>
                </c:pt>
                <c:pt idx="14">
                  <c:v>1992-93</c:v>
                </c:pt>
                <c:pt idx="15">
                  <c:v>1993-94</c:v>
                </c:pt>
                <c:pt idx="16">
                  <c:v>1994-95</c:v>
                </c:pt>
                <c:pt idx="17">
                  <c:v>1995-96</c:v>
                </c:pt>
                <c:pt idx="18">
                  <c:v>1996-97</c:v>
                </c:pt>
                <c:pt idx="19">
                  <c:v>1997-98</c:v>
                </c:pt>
                <c:pt idx="20">
                  <c:v>1998-99</c:v>
                </c:pt>
                <c:pt idx="21">
                  <c:v>1999-00</c:v>
                </c:pt>
                <c:pt idx="22">
                  <c:v>2000-01</c:v>
                </c:pt>
                <c:pt idx="23">
                  <c:v>2001-02</c:v>
                </c:pt>
                <c:pt idx="24">
                  <c:v>2002-03</c:v>
                </c:pt>
                <c:pt idx="25">
                  <c:v>2003-04</c:v>
                </c:pt>
                <c:pt idx="26">
                  <c:v>2004-05</c:v>
                </c:pt>
                <c:pt idx="27">
                  <c:v>2005-06</c:v>
                </c:pt>
                <c:pt idx="28">
                  <c:v>2006-07</c:v>
                </c:pt>
                <c:pt idx="29">
                  <c:v>2007-08</c:v>
                </c:pt>
                <c:pt idx="30">
                  <c:v>2008-09</c:v>
                </c:pt>
                <c:pt idx="31">
                  <c:v>2009-10</c:v>
                </c:pt>
                <c:pt idx="32">
                  <c:v>2010-11</c:v>
                </c:pt>
                <c:pt idx="33">
                  <c:v>2011-12</c:v>
                </c:pt>
                <c:pt idx="34">
                  <c:v>2012-13</c:v>
                </c:pt>
                <c:pt idx="35">
                  <c:v>2013-14</c:v>
                </c:pt>
                <c:pt idx="36">
                  <c:v>2014-15</c:v>
                </c:pt>
                <c:pt idx="37">
                  <c:v>2015-16</c:v>
                </c:pt>
                <c:pt idx="38">
                  <c:v>2016-17</c:v>
                </c:pt>
                <c:pt idx="39">
                  <c:v>2017-18</c:v>
                </c:pt>
                <c:pt idx="40">
                  <c:v>2018-19</c:v>
                </c:pt>
                <c:pt idx="41">
                  <c:v>2019-20</c:v>
                </c:pt>
                <c:pt idx="42">
                  <c:v>2020-21</c:v>
                </c:pt>
                <c:pt idx="43">
                  <c:v>2021-22</c:v>
                </c:pt>
                <c:pt idx="44">
                  <c:v>2022-23</c:v>
                </c:pt>
                <c:pt idx="45">
                  <c:v>2023-24</c:v>
                </c:pt>
                <c:pt idx="46">
                  <c:v>2024-25</c:v>
                </c:pt>
              </c:strCache>
            </c:strRef>
          </c:cat>
          <c:val>
            <c:numRef>
              <c:f>Sheet1!$B$2:$B$48</c:f>
              <c:numCache>
                <c:formatCode>0.00%</c:formatCode>
                <c:ptCount val="47"/>
                <c:pt idx="0">
                  <c:v>0.214</c:v>
                </c:pt>
                <c:pt idx="1">
                  <c:v>0.22489999999999999</c:v>
                </c:pt>
                <c:pt idx="2">
                  <c:v>0.2349</c:v>
                </c:pt>
                <c:pt idx="3">
                  <c:v>0.2349</c:v>
                </c:pt>
                <c:pt idx="4">
                  <c:v>0.2349</c:v>
                </c:pt>
                <c:pt idx="5">
                  <c:v>0.22900000000000001</c:v>
                </c:pt>
                <c:pt idx="6">
                  <c:v>0.22800000000000001</c:v>
                </c:pt>
                <c:pt idx="7">
                  <c:v>0.214</c:v>
                </c:pt>
                <c:pt idx="8">
                  <c:v>0.188</c:v>
                </c:pt>
                <c:pt idx="9">
                  <c:v>0.16830000000000001</c:v>
                </c:pt>
                <c:pt idx="10">
                  <c:v>0.1479</c:v>
                </c:pt>
                <c:pt idx="11">
                  <c:v>6.8699999999999997E-2</c:v>
                </c:pt>
                <c:pt idx="12">
                  <c:v>6.8400000000000002E-2</c:v>
                </c:pt>
                <c:pt idx="13">
                  <c:v>6.6400000000000001E-2</c:v>
                </c:pt>
                <c:pt idx="14">
                  <c:v>0.08</c:v>
                </c:pt>
                <c:pt idx="15">
                  <c:v>8.4099999999999994E-2</c:v>
                </c:pt>
                <c:pt idx="16">
                  <c:v>7.2400000000000006E-2</c:v>
                </c:pt>
                <c:pt idx="17">
                  <c:v>6.3700000000000007E-2</c:v>
                </c:pt>
                <c:pt idx="18">
                  <c:v>3.5700000000000003E-2</c:v>
                </c:pt>
                <c:pt idx="19">
                  <c:v>1.2500000000000001E-2</c:v>
                </c:pt>
                <c:pt idx="20">
                  <c:v>1.4200000000000001E-2</c:v>
                </c:pt>
                <c:pt idx="21">
                  <c:v>1.43E-2</c:v>
                </c:pt>
                <c:pt idx="22">
                  <c:v>4.3E-3</c:v>
                </c:pt>
                <c:pt idx="23">
                  <c:v>3.5999999999999999E-3</c:v>
                </c:pt>
                <c:pt idx="24">
                  <c:v>3.5999999999999999E-3</c:v>
                </c:pt>
                <c:pt idx="25">
                  <c:v>2.52E-2</c:v>
                </c:pt>
                <c:pt idx="26">
                  <c:v>5.6300000000000003E-2</c:v>
                </c:pt>
                <c:pt idx="27">
                  <c:v>7.9699999999999993E-2</c:v>
                </c:pt>
                <c:pt idx="28">
                  <c:v>8.5999999999999993E-2</c:v>
                </c:pt>
                <c:pt idx="29">
                  <c:v>8.7300000000000003E-2</c:v>
                </c:pt>
                <c:pt idx="30">
                  <c:v>7.6300000000000007E-2</c:v>
                </c:pt>
                <c:pt idx="31">
                  <c:v>6.1899999999999997E-2</c:v>
                </c:pt>
                <c:pt idx="32">
                  <c:v>8.6199999999999999E-2</c:v>
                </c:pt>
                <c:pt idx="33">
                  <c:v>0.1111</c:v>
                </c:pt>
                <c:pt idx="34">
                  <c:v>0.11840000000000001</c:v>
                </c:pt>
                <c:pt idx="35">
                  <c:v>0.16250000000000001</c:v>
                </c:pt>
                <c:pt idx="36">
                  <c:v>0.17530000000000001</c:v>
                </c:pt>
                <c:pt idx="37">
                  <c:v>0.1326</c:v>
                </c:pt>
                <c:pt idx="38">
                  <c:v>0.1172</c:v>
                </c:pt>
                <c:pt idx="39">
                  <c:v>9.8000000000000004E-2</c:v>
                </c:pt>
                <c:pt idx="40" formatCode="General">
                  <c:v>0.1062</c:v>
                </c:pt>
                <c:pt idx="41" formatCode="General">
                  <c:v>8.8599999999999998E-2</c:v>
                </c:pt>
                <c:pt idx="42" formatCode="General">
                  <c:v>9.5299999999999996E-2</c:v>
                </c:pt>
                <c:pt idx="43" formatCode="General">
                  <c:v>9.8000000000000004E-2</c:v>
                </c:pt>
                <c:pt idx="44" formatCode="General">
                  <c:v>0.10290000000000001</c:v>
                </c:pt>
                <c:pt idx="45" formatCode="General">
                  <c:v>9.7600000000000006E-2</c:v>
                </c:pt>
                <c:pt idx="46" formatCode="General">
                  <c:v>0.1002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D17-4BE4-B965-75E63E13BC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marker val="1"/>
        <c:smooth val="0"/>
        <c:axId val="-1079792256"/>
        <c:axId val="-1079793344"/>
      </c:lineChart>
      <c:catAx>
        <c:axId val="-10797922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-1079793344"/>
        <c:crosses val="autoZero"/>
        <c:auto val="1"/>
        <c:lblAlgn val="ctr"/>
        <c:lblOffset val="100"/>
        <c:tickLblSkip val="4"/>
        <c:tickMarkSkip val="1"/>
        <c:noMultiLvlLbl val="0"/>
      </c:catAx>
      <c:valAx>
        <c:axId val="-1079793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TRS rate increase/decrease</c:v>
                </c:pt>
              </c:strCache>
            </c:strRef>
          </c:tx>
          <c:spPr>
            <a:solidFill>
              <a:srgbClr val="92D050">
                <a:alpha val="40000"/>
              </a:srgbClr>
            </a:solidFill>
            <a:ln w="57150">
              <a:solidFill>
                <a:srgbClr val="92D050"/>
              </a:solidFill>
            </a:ln>
            <a:effectLst/>
          </c:spPr>
          <c:cat>
            <c:strRef>
              <c:f>Sheet1!$A$2:$A$47</c:f>
              <c:strCache>
                <c:ptCount val="46"/>
                <c:pt idx="0">
                  <c:v>1979-80</c:v>
                </c:pt>
                <c:pt idx="1">
                  <c:v>1980-81</c:v>
                </c:pt>
                <c:pt idx="2">
                  <c:v>1981-82</c:v>
                </c:pt>
                <c:pt idx="3">
                  <c:v>1982-83</c:v>
                </c:pt>
                <c:pt idx="4">
                  <c:v>1983-84</c:v>
                </c:pt>
                <c:pt idx="5">
                  <c:v>1984-85</c:v>
                </c:pt>
                <c:pt idx="6">
                  <c:v>1985-86</c:v>
                </c:pt>
                <c:pt idx="7">
                  <c:v>1986-87</c:v>
                </c:pt>
                <c:pt idx="8">
                  <c:v>1987-88</c:v>
                </c:pt>
                <c:pt idx="9">
                  <c:v>1988-89</c:v>
                </c:pt>
                <c:pt idx="10">
                  <c:v>1989-90</c:v>
                </c:pt>
                <c:pt idx="11">
                  <c:v>1990-91</c:v>
                </c:pt>
                <c:pt idx="12">
                  <c:v>1991-92</c:v>
                </c:pt>
                <c:pt idx="13">
                  <c:v>1992-93</c:v>
                </c:pt>
                <c:pt idx="14">
                  <c:v>1993-94</c:v>
                </c:pt>
                <c:pt idx="15">
                  <c:v>1994-95</c:v>
                </c:pt>
                <c:pt idx="16">
                  <c:v>1995-96</c:v>
                </c:pt>
                <c:pt idx="17">
                  <c:v>1996-97</c:v>
                </c:pt>
                <c:pt idx="18">
                  <c:v>1997-98</c:v>
                </c:pt>
                <c:pt idx="19">
                  <c:v>1998-99</c:v>
                </c:pt>
                <c:pt idx="20">
                  <c:v>1999-00</c:v>
                </c:pt>
                <c:pt idx="21">
                  <c:v>2000-01</c:v>
                </c:pt>
                <c:pt idx="22">
                  <c:v>2001-02</c:v>
                </c:pt>
                <c:pt idx="23">
                  <c:v>2002-03</c:v>
                </c:pt>
                <c:pt idx="24">
                  <c:v>2003-04</c:v>
                </c:pt>
                <c:pt idx="25">
                  <c:v>2004-05</c:v>
                </c:pt>
                <c:pt idx="26">
                  <c:v>2005-06</c:v>
                </c:pt>
                <c:pt idx="27">
                  <c:v>2006-07</c:v>
                </c:pt>
                <c:pt idx="28">
                  <c:v>2007-08</c:v>
                </c:pt>
                <c:pt idx="29">
                  <c:v>2008-09</c:v>
                </c:pt>
                <c:pt idx="30">
                  <c:v>2009-10</c:v>
                </c:pt>
                <c:pt idx="31">
                  <c:v>2010-11</c:v>
                </c:pt>
                <c:pt idx="32">
                  <c:v>2011-12</c:v>
                </c:pt>
                <c:pt idx="33">
                  <c:v>2012-13</c:v>
                </c:pt>
                <c:pt idx="34">
                  <c:v>2013-14</c:v>
                </c:pt>
                <c:pt idx="35">
                  <c:v>2014-15</c:v>
                </c:pt>
                <c:pt idx="36">
                  <c:v>2015-16</c:v>
                </c:pt>
                <c:pt idx="37">
                  <c:v>2016-17</c:v>
                </c:pt>
                <c:pt idx="38">
                  <c:v>2017-18</c:v>
                </c:pt>
                <c:pt idx="39">
                  <c:v>2018-19</c:v>
                </c:pt>
                <c:pt idx="40">
                  <c:v>2019-20</c:v>
                </c:pt>
                <c:pt idx="41">
                  <c:v>2020-21</c:v>
                </c:pt>
                <c:pt idx="42">
                  <c:v>2021-22</c:v>
                </c:pt>
                <c:pt idx="43">
                  <c:v>2022-23</c:v>
                </c:pt>
                <c:pt idx="44">
                  <c:v>2023-24</c:v>
                </c:pt>
                <c:pt idx="45">
                  <c:v>2024-25</c:v>
                </c:pt>
              </c:strCache>
            </c:strRef>
          </c:cat>
          <c:val>
            <c:numRef>
              <c:f>Sheet1!$B$2:$B$47</c:f>
              <c:numCache>
                <c:formatCode>0.00%</c:formatCode>
                <c:ptCount val="46"/>
                <c:pt idx="0">
                  <c:v>5.0934579439252302E-2</c:v>
                </c:pt>
                <c:pt idx="1">
                  <c:v>4.4464206313917336E-2</c:v>
                </c:pt>
                <c:pt idx="2">
                  <c:v>0</c:v>
                </c:pt>
                <c:pt idx="3">
                  <c:v>0</c:v>
                </c:pt>
                <c:pt idx="4">
                  <c:v>-2.5117071094082542E-2</c:v>
                </c:pt>
                <c:pt idx="5">
                  <c:v>-4.3668122270742399E-3</c:v>
                </c:pt>
                <c:pt idx="6">
                  <c:v>-6.1403508771929877E-2</c:v>
                </c:pt>
                <c:pt idx="7">
                  <c:v>-0.12149532710280372</c:v>
                </c:pt>
                <c:pt idx="8">
                  <c:v>-0.10478723404255316</c:v>
                </c:pt>
                <c:pt idx="9">
                  <c:v>-0.12121212121212122</c:v>
                </c:pt>
                <c:pt idx="10">
                  <c:v>-0.53549695740365111</c:v>
                </c:pt>
                <c:pt idx="11">
                  <c:v>-4.3668122270741593E-3</c:v>
                </c:pt>
                <c:pt idx="12">
                  <c:v>-2.9239766081871371E-2</c:v>
                </c:pt>
                <c:pt idx="13">
                  <c:v>0.20481927710843376</c:v>
                </c:pt>
                <c:pt idx="14">
                  <c:v>5.1249999999999907E-2</c:v>
                </c:pt>
                <c:pt idx="15">
                  <c:v>-0.13912009512485124</c:v>
                </c:pt>
                <c:pt idx="16">
                  <c:v>-0.12016574585635358</c:v>
                </c:pt>
                <c:pt idx="17">
                  <c:v>-0.43956043956043955</c:v>
                </c:pt>
                <c:pt idx="18">
                  <c:v>-0.64985994397759106</c:v>
                </c:pt>
                <c:pt idx="19">
                  <c:v>0.13600000000000001</c:v>
                </c:pt>
                <c:pt idx="20">
                  <c:v>7.0422535211267174E-3</c:v>
                </c:pt>
                <c:pt idx="21">
                  <c:v>-0.69930069930069927</c:v>
                </c:pt>
                <c:pt idx="22">
                  <c:v>-0.16279069767441862</c:v>
                </c:pt>
                <c:pt idx="23">
                  <c:v>0</c:v>
                </c:pt>
                <c:pt idx="24">
                  <c:v>6</c:v>
                </c:pt>
                <c:pt idx="25">
                  <c:v>1.2341269841269842</c:v>
                </c:pt>
                <c:pt idx="26">
                  <c:v>0.41563055062166943</c:v>
                </c:pt>
                <c:pt idx="27">
                  <c:v>7.9046424090338782E-2</c:v>
                </c:pt>
                <c:pt idx="28">
                  <c:v>1.5116279069767553E-2</c:v>
                </c:pt>
                <c:pt idx="29">
                  <c:v>-0.1260022909507445</c:v>
                </c:pt>
                <c:pt idx="30">
                  <c:v>-0.18872870249017049</c:v>
                </c:pt>
                <c:pt idx="31">
                  <c:v>0.39256865912762523</c:v>
                </c:pt>
                <c:pt idx="32">
                  <c:v>0.28886310904872398</c:v>
                </c:pt>
                <c:pt idx="33">
                  <c:v>6.5706570657065713E-2</c:v>
                </c:pt>
                <c:pt idx="34">
                  <c:v>0.37246621621621623</c:v>
                </c:pt>
                <c:pt idx="35">
                  <c:v>7.87692307692308E-2</c:v>
                </c:pt>
                <c:pt idx="36">
                  <c:v>-0.24299999999999999</c:v>
                </c:pt>
                <c:pt idx="37">
                  <c:v>-0.11613876319758666</c:v>
                </c:pt>
                <c:pt idx="38">
                  <c:v>-0.1638</c:v>
                </c:pt>
                <c:pt idx="39">
                  <c:v>8.4699999999999998E-2</c:v>
                </c:pt>
                <c:pt idx="40" formatCode="General">
                  <c:v>-0.16600000000000001</c:v>
                </c:pt>
                <c:pt idx="41" formatCode="General">
                  <c:v>7.5999999999999998E-2</c:v>
                </c:pt>
                <c:pt idx="42" formatCode="0.0000">
                  <c:v>2.9411764705882474E-2</c:v>
                </c:pt>
                <c:pt idx="43" formatCode="0.0000">
                  <c:v>4.9999999999999836E-2</c:v>
                </c:pt>
                <c:pt idx="44" formatCode="General">
                  <c:v>-5.1506316812439203E-2</c:v>
                </c:pt>
                <c:pt idx="45" formatCode="General">
                  <c:v>2.663934426229506E-2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44-478E-BD09-B548105348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axId val="-1079790080"/>
        <c:axId val="-1079790624"/>
      </c:areaChart>
      <c:catAx>
        <c:axId val="-1079790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0624"/>
        <c:crosses val="autoZero"/>
        <c:auto val="1"/>
        <c:lblAlgn val="ctr"/>
        <c:lblOffset val="100"/>
        <c:tickLblSkip val="2"/>
        <c:noMultiLvlLbl val="0"/>
      </c:catAx>
      <c:valAx>
        <c:axId val="-1079790624"/>
        <c:scaling>
          <c:orientation val="minMax"/>
          <c:max val="0.2"/>
          <c:min val="-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0080"/>
        <c:crosses val="autoZero"/>
        <c:crossBetween val="midCat"/>
        <c:majorUnit val="5.000000000000001E-2"/>
        <c:minorUnit val="5.000000000000001E-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406581121804225E-2"/>
          <c:y val="4.7711744365287669E-2"/>
          <c:w val="0.92892011762418591"/>
          <c:h val="0.837693413323334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 </c:v>
                </c:pt>
                <c:pt idx="11">
                  <c:v>2023-24 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10779527</c:v>
                </c:pt>
                <c:pt idx="1">
                  <c:v>14634127</c:v>
                </c:pt>
                <c:pt idx="2">
                  <c:v>15760141</c:v>
                </c:pt>
                <c:pt idx="3">
                  <c:v>12292783.73</c:v>
                </c:pt>
                <c:pt idx="4">
                  <c:v>11023118</c:v>
                </c:pt>
                <c:pt idx="5" formatCode="_(* #,##0_);_(* \(#,##0\);_(* &quot;-&quot;_);_(@_)">
                  <c:v>9294354</c:v>
                </c:pt>
                <c:pt idx="6" formatCode="_(* #,##0_);_(* \(#,##0\);_(* &quot;-&quot;_);_(@_)">
                  <c:v>10201111</c:v>
                </c:pt>
                <c:pt idx="7" formatCode="#,##0">
                  <c:v>8748864</c:v>
                </c:pt>
                <c:pt idx="8" formatCode="#,##0">
                  <c:v>9734832</c:v>
                </c:pt>
                <c:pt idx="9" formatCode="#,##0">
                  <c:v>10402994</c:v>
                </c:pt>
                <c:pt idx="10" formatCode="#,##0">
                  <c:v>10907427</c:v>
                </c:pt>
                <c:pt idx="11" formatCode="#,##0">
                  <c:v>11100000</c:v>
                </c:pt>
                <c:pt idx="12" formatCode="General">
                  <c:v>11500000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4A-4246-B1ED-E5F7449609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79794432"/>
        <c:axId val="-1079789536"/>
      </c:barChart>
      <c:catAx>
        <c:axId val="-1079794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89536"/>
        <c:crosses val="autoZero"/>
        <c:auto val="1"/>
        <c:lblAlgn val="ctr"/>
        <c:lblOffset val="100"/>
        <c:noMultiLvlLbl val="0"/>
      </c:catAx>
      <c:valAx>
        <c:axId val="-1079789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443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ERS rate</c:v>
                </c:pt>
              </c:strCache>
            </c:strRef>
          </c:tx>
          <c:spPr>
            <a:ln w="571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70C0"/>
              </a:solidFill>
              <a:ln w="57150">
                <a:solidFill>
                  <a:srgbClr val="0070C0"/>
                </a:solidFill>
              </a:ln>
              <a:effectLst/>
            </c:spPr>
          </c:marker>
          <c:cat>
            <c:numRef>
              <c:f>Sheet1!$A$2:$A$48</c:f>
              <c:numCache>
                <c:formatCode>General</c:formatCode>
                <c:ptCount val="47"/>
                <c:pt idx="0">
                  <c:v>1978</c:v>
                </c:pt>
                <c:pt idx="1">
                  <c:v>1979</c:v>
                </c:pt>
                <c:pt idx="2">
                  <c:v>1980</c:v>
                </c:pt>
                <c:pt idx="3">
                  <c:v>1981</c:v>
                </c:pt>
                <c:pt idx="4">
                  <c:v>1982</c:v>
                </c:pt>
                <c:pt idx="5">
                  <c:v>1983</c:v>
                </c:pt>
                <c:pt idx="6">
                  <c:v>1984</c:v>
                </c:pt>
                <c:pt idx="7">
                  <c:v>1985</c:v>
                </c:pt>
                <c:pt idx="8">
                  <c:v>1986</c:v>
                </c:pt>
                <c:pt idx="9">
                  <c:v>1987</c:v>
                </c:pt>
                <c:pt idx="10">
                  <c:v>1988</c:v>
                </c:pt>
                <c:pt idx="11">
                  <c:v>1989</c:v>
                </c:pt>
                <c:pt idx="12">
                  <c:v>1990</c:v>
                </c:pt>
                <c:pt idx="13">
                  <c:v>1991</c:v>
                </c:pt>
                <c:pt idx="14">
                  <c:v>1992</c:v>
                </c:pt>
                <c:pt idx="15">
                  <c:v>1993</c:v>
                </c:pt>
                <c:pt idx="16">
                  <c:v>1994</c:v>
                </c:pt>
                <c:pt idx="17">
                  <c:v>1995</c:v>
                </c:pt>
                <c:pt idx="18">
                  <c:v>1996</c:v>
                </c:pt>
                <c:pt idx="19">
                  <c:v>1997</c:v>
                </c:pt>
                <c:pt idx="20">
                  <c:v>1998</c:v>
                </c:pt>
                <c:pt idx="21">
                  <c:v>1999</c:v>
                </c:pt>
                <c:pt idx="22">
                  <c:v>2000</c:v>
                </c:pt>
                <c:pt idx="23">
                  <c:v>2001</c:v>
                </c:pt>
                <c:pt idx="24">
                  <c:v>2002</c:v>
                </c:pt>
                <c:pt idx="25">
                  <c:v>2003</c:v>
                </c:pt>
                <c:pt idx="26">
                  <c:v>2004</c:v>
                </c:pt>
                <c:pt idx="27">
                  <c:v>2005</c:v>
                </c:pt>
                <c:pt idx="28">
                  <c:v>2006</c:v>
                </c:pt>
                <c:pt idx="29">
                  <c:v>2007</c:v>
                </c:pt>
                <c:pt idx="30">
                  <c:v>2008</c:v>
                </c:pt>
                <c:pt idx="31">
                  <c:v>2009</c:v>
                </c:pt>
                <c:pt idx="32">
                  <c:v>2010</c:v>
                </c:pt>
                <c:pt idx="33">
                  <c:v>2011</c:v>
                </c:pt>
                <c:pt idx="34">
                  <c:v>2012</c:v>
                </c:pt>
                <c:pt idx="35">
                  <c:v>2013</c:v>
                </c:pt>
                <c:pt idx="36">
                  <c:v>2014</c:v>
                </c:pt>
                <c:pt idx="37">
                  <c:v>2015</c:v>
                </c:pt>
                <c:pt idx="38">
                  <c:v>2016</c:v>
                </c:pt>
                <c:pt idx="39">
                  <c:v>2017</c:v>
                </c:pt>
                <c:pt idx="40">
                  <c:v>2018</c:v>
                </c:pt>
                <c:pt idx="41">
                  <c:v>2019</c:v>
                </c:pt>
                <c:pt idx="42">
                  <c:v>2020</c:v>
                </c:pt>
                <c:pt idx="43">
                  <c:v>2021</c:v>
                </c:pt>
                <c:pt idx="44">
                  <c:v>2022</c:v>
                </c:pt>
                <c:pt idx="45">
                  <c:v>2023</c:v>
                </c:pt>
                <c:pt idx="46">
                  <c:v>2024</c:v>
                </c:pt>
              </c:numCache>
            </c:numRef>
          </c:cat>
          <c:val>
            <c:numRef>
              <c:f>Sheet1!$B$2:$B$48</c:f>
              <c:numCache>
                <c:formatCode>0.00%</c:formatCode>
                <c:ptCount val="47"/>
                <c:pt idx="0">
                  <c:v>0.19800000000000001</c:v>
                </c:pt>
                <c:pt idx="1">
                  <c:v>0.188</c:v>
                </c:pt>
                <c:pt idx="2">
                  <c:v>0.18099999999999999</c:v>
                </c:pt>
                <c:pt idx="3">
                  <c:v>0.17</c:v>
                </c:pt>
                <c:pt idx="4">
                  <c:v>0.155</c:v>
                </c:pt>
                <c:pt idx="5">
                  <c:v>0.151</c:v>
                </c:pt>
                <c:pt idx="6">
                  <c:v>0.14399999999999999</c:v>
                </c:pt>
                <c:pt idx="7">
                  <c:v>0.14199999999999999</c:v>
                </c:pt>
                <c:pt idx="8">
                  <c:v>0.104</c:v>
                </c:pt>
                <c:pt idx="9">
                  <c:v>9.4E-2</c:v>
                </c:pt>
                <c:pt idx="10">
                  <c:v>9.7000000000000003E-2</c:v>
                </c:pt>
                <c:pt idx="11">
                  <c:v>3.6999999999999998E-2</c:v>
                </c:pt>
                <c:pt idx="12">
                  <c:v>3.5999999999999997E-2</c:v>
                </c:pt>
                <c:pt idx="13">
                  <c:v>3.0000000000000001E-3</c:v>
                </c:pt>
                <c:pt idx="14">
                  <c:v>4.0000000000000001E-3</c:v>
                </c:pt>
                <c:pt idx="15">
                  <c:v>6.0000000000000001E-3</c:v>
                </c:pt>
                <c:pt idx="16">
                  <c:v>7.0000000000000001E-3</c:v>
                </c:pt>
                <c:pt idx="17">
                  <c:v>7.0000000000000001E-3</c:v>
                </c:pt>
                <c:pt idx="18">
                  <c:v>2.1999999999999999E-2</c:v>
                </c:pt>
                <c:pt idx="19">
                  <c:v>3.6999999999999998E-2</c:v>
                </c:pt>
                <c:pt idx="20">
                  <c:v>1.7000000000000001E-2</c:v>
                </c:pt>
                <c:pt idx="21">
                  <c:v>1.2999999999999999E-2</c:v>
                </c:pt>
                <c:pt idx="22">
                  <c:v>8.9999999999999993E-3</c:v>
                </c:pt>
                <c:pt idx="23">
                  <c:v>8.9999999999999993E-3</c:v>
                </c:pt>
                <c:pt idx="24">
                  <c:v>1.2E-2</c:v>
                </c:pt>
                <c:pt idx="25">
                  <c:v>1.4999999999999999E-2</c:v>
                </c:pt>
                <c:pt idx="26">
                  <c:v>5.8999999999999997E-2</c:v>
                </c:pt>
                <c:pt idx="27">
                  <c:v>0.129</c:v>
                </c:pt>
                <c:pt idx="28">
                  <c:v>0.113</c:v>
                </c:pt>
                <c:pt idx="29">
                  <c:v>0.107</c:v>
                </c:pt>
                <c:pt idx="30">
                  <c:v>9.6000000000000002E-2</c:v>
                </c:pt>
                <c:pt idx="31">
                  <c:v>8.5000000000000006E-2</c:v>
                </c:pt>
                <c:pt idx="32">
                  <c:v>7.3999999999999996E-2</c:v>
                </c:pt>
                <c:pt idx="33">
                  <c:v>0.11899999999999999</c:v>
                </c:pt>
                <c:pt idx="34">
                  <c:v>0.16300000000000001</c:v>
                </c:pt>
                <c:pt idx="35">
                  <c:v>0.189</c:v>
                </c:pt>
                <c:pt idx="36">
                  <c:v>0.20899999999999999</c:v>
                </c:pt>
                <c:pt idx="37">
                  <c:v>0.20100000000000001</c:v>
                </c:pt>
                <c:pt idx="38">
                  <c:v>0.182</c:v>
                </c:pt>
                <c:pt idx="39">
                  <c:v>0.155</c:v>
                </c:pt>
                <c:pt idx="40">
                  <c:v>0.153</c:v>
                </c:pt>
                <c:pt idx="41">
                  <c:v>0.14899999999999999</c:v>
                </c:pt>
                <c:pt idx="42">
                  <c:v>0.16</c:v>
                </c:pt>
                <c:pt idx="43">
                  <c:v>0.154</c:v>
                </c:pt>
                <c:pt idx="44">
                  <c:v>0.1132</c:v>
                </c:pt>
                <c:pt idx="45">
                  <c:v>0.13100000000000001</c:v>
                </c:pt>
                <c:pt idx="46">
                  <c:v>0.152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FBC-4992-A6D4-EA1305326A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marker val="1"/>
        <c:smooth val="0"/>
        <c:axId val="-1079788992"/>
        <c:axId val="-1079795520"/>
      </c:lineChart>
      <c:catAx>
        <c:axId val="-10797889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079795520"/>
        <c:crosses val="autoZero"/>
        <c:auto val="1"/>
        <c:lblAlgn val="ctr"/>
        <c:lblOffset val="100"/>
        <c:tickLblSkip val="4"/>
        <c:noMultiLvlLbl val="0"/>
      </c:catAx>
      <c:valAx>
        <c:axId val="-1079795520"/>
        <c:scaling>
          <c:orientation val="minMax"/>
          <c:max val="0.22000000000000003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88992"/>
        <c:crosses val="autoZero"/>
        <c:crossBetween val="between"/>
        <c:majorUnit val="2.0000000000000004E-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164236414892578E-2"/>
          <c:y val="2.8646889618502484E-2"/>
          <c:w val="0.91886045494313207"/>
          <c:h val="0.91564595016028905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ERS rate increase/decrease</c:v>
                </c:pt>
              </c:strCache>
            </c:strRef>
          </c:tx>
          <c:spPr>
            <a:solidFill>
              <a:srgbClr val="92D050">
                <a:alpha val="40000"/>
              </a:srgbClr>
            </a:solidFill>
            <a:ln w="57150">
              <a:solidFill>
                <a:srgbClr val="92D050"/>
              </a:solidFill>
            </a:ln>
            <a:effectLst/>
          </c:spPr>
          <c:cat>
            <c:numRef>
              <c:f>Sheet1!$A$2:$A$47</c:f>
              <c:numCache>
                <c:formatCode>General</c:formatCode>
                <c:ptCount val="46"/>
                <c:pt idx="0">
                  <c:v>1979</c:v>
                </c:pt>
                <c:pt idx="1">
                  <c:v>1980</c:v>
                </c:pt>
                <c:pt idx="2">
                  <c:v>1981</c:v>
                </c:pt>
                <c:pt idx="3">
                  <c:v>1982</c:v>
                </c:pt>
                <c:pt idx="4">
                  <c:v>1983</c:v>
                </c:pt>
                <c:pt idx="5">
                  <c:v>1984</c:v>
                </c:pt>
                <c:pt idx="6">
                  <c:v>1985</c:v>
                </c:pt>
                <c:pt idx="7">
                  <c:v>1986</c:v>
                </c:pt>
                <c:pt idx="8">
                  <c:v>1987</c:v>
                </c:pt>
                <c:pt idx="9">
                  <c:v>1988</c:v>
                </c:pt>
                <c:pt idx="10">
                  <c:v>1989</c:v>
                </c:pt>
                <c:pt idx="11">
                  <c:v>1990</c:v>
                </c:pt>
                <c:pt idx="12">
                  <c:v>1991</c:v>
                </c:pt>
                <c:pt idx="13">
                  <c:v>1992</c:v>
                </c:pt>
                <c:pt idx="14">
                  <c:v>1993</c:v>
                </c:pt>
                <c:pt idx="15">
                  <c:v>1994</c:v>
                </c:pt>
                <c:pt idx="16">
                  <c:v>1995</c:v>
                </c:pt>
                <c:pt idx="17">
                  <c:v>1996</c:v>
                </c:pt>
                <c:pt idx="18">
                  <c:v>1997</c:v>
                </c:pt>
                <c:pt idx="19">
                  <c:v>1998</c:v>
                </c:pt>
                <c:pt idx="20">
                  <c:v>1999</c:v>
                </c:pt>
                <c:pt idx="21">
                  <c:v>2000</c:v>
                </c:pt>
                <c:pt idx="22">
                  <c:v>2001</c:v>
                </c:pt>
                <c:pt idx="23">
                  <c:v>2002</c:v>
                </c:pt>
                <c:pt idx="24">
                  <c:v>2003</c:v>
                </c:pt>
                <c:pt idx="25">
                  <c:v>2004</c:v>
                </c:pt>
                <c:pt idx="26">
                  <c:v>2005</c:v>
                </c:pt>
                <c:pt idx="27">
                  <c:v>2006</c:v>
                </c:pt>
                <c:pt idx="28">
                  <c:v>2007</c:v>
                </c:pt>
                <c:pt idx="29">
                  <c:v>2008</c:v>
                </c:pt>
                <c:pt idx="30">
                  <c:v>2009</c:v>
                </c:pt>
                <c:pt idx="31">
                  <c:v>2010</c:v>
                </c:pt>
                <c:pt idx="32">
                  <c:v>2011</c:v>
                </c:pt>
                <c:pt idx="33">
                  <c:v>2012</c:v>
                </c:pt>
                <c:pt idx="34">
                  <c:v>2013</c:v>
                </c:pt>
                <c:pt idx="35">
                  <c:v>2014</c:v>
                </c:pt>
                <c:pt idx="36">
                  <c:v>2015</c:v>
                </c:pt>
                <c:pt idx="37">
                  <c:v>2016</c:v>
                </c:pt>
                <c:pt idx="38">
                  <c:v>2017</c:v>
                </c:pt>
                <c:pt idx="39">
                  <c:v>2018</c:v>
                </c:pt>
                <c:pt idx="40">
                  <c:v>2019</c:v>
                </c:pt>
                <c:pt idx="41">
                  <c:v>2020</c:v>
                </c:pt>
                <c:pt idx="42">
                  <c:v>2021</c:v>
                </c:pt>
                <c:pt idx="43">
                  <c:v>2022</c:v>
                </c:pt>
                <c:pt idx="44">
                  <c:v>2023</c:v>
                </c:pt>
                <c:pt idx="45">
                  <c:v>2024</c:v>
                </c:pt>
              </c:numCache>
            </c:numRef>
          </c:cat>
          <c:val>
            <c:numRef>
              <c:f>Sheet1!$B$2:$B$47</c:f>
              <c:numCache>
                <c:formatCode>0.00%</c:formatCode>
                <c:ptCount val="46"/>
                <c:pt idx="0">
                  <c:v>-5.0505050505050546E-2</c:v>
                </c:pt>
                <c:pt idx="1">
                  <c:v>-3.7234042553191522E-2</c:v>
                </c:pt>
                <c:pt idx="2">
                  <c:v>-6.0773480662983326E-2</c:v>
                </c:pt>
                <c:pt idx="3">
                  <c:v>-8.8235294117647134E-2</c:v>
                </c:pt>
                <c:pt idx="4">
                  <c:v>-2.580645161290325E-2</c:v>
                </c:pt>
                <c:pt idx="5">
                  <c:v>-4.6357615894039778E-2</c:v>
                </c:pt>
                <c:pt idx="6">
                  <c:v>-1.3888888888888902E-2</c:v>
                </c:pt>
                <c:pt idx="7">
                  <c:v>-0.26760563380281688</c:v>
                </c:pt>
                <c:pt idx="8">
                  <c:v>-9.6153846153846104E-2</c:v>
                </c:pt>
                <c:pt idx="9">
                  <c:v>3.1914893617021302E-2</c:v>
                </c:pt>
                <c:pt idx="10">
                  <c:v>-0.61855670103092786</c:v>
                </c:pt>
                <c:pt idx="11">
                  <c:v>-2.7027027027027053E-2</c:v>
                </c:pt>
                <c:pt idx="12">
                  <c:v>-0.91666666666666663</c:v>
                </c:pt>
                <c:pt idx="13">
                  <c:v>0.33333333333333331</c:v>
                </c:pt>
                <c:pt idx="14">
                  <c:v>0.5</c:v>
                </c:pt>
                <c:pt idx="15">
                  <c:v>0.16666666666666666</c:v>
                </c:pt>
                <c:pt idx="16">
                  <c:v>0</c:v>
                </c:pt>
                <c:pt idx="17">
                  <c:v>2.1428571428571428</c:v>
                </c:pt>
                <c:pt idx="18">
                  <c:v>0.68181818181818188</c:v>
                </c:pt>
                <c:pt idx="19">
                  <c:v>-0.54054054054054046</c:v>
                </c:pt>
                <c:pt idx="20">
                  <c:v>-0.2352941176470589</c:v>
                </c:pt>
                <c:pt idx="21">
                  <c:v>-0.30769230769230771</c:v>
                </c:pt>
                <c:pt idx="22">
                  <c:v>0</c:v>
                </c:pt>
                <c:pt idx="23">
                  <c:v>0.33333333333333348</c:v>
                </c:pt>
                <c:pt idx="24">
                  <c:v>0.24999999999999992</c:v>
                </c:pt>
                <c:pt idx="25">
                  <c:v>2.9333333333333331</c:v>
                </c:pt>
                <c:pt idx="26">
                  <c:v>1.1864406779661019</c:v>
                </c:pt>
                <c:pt idx="27">
                  <c:v>-0.12403100775193798</c:v>
                </c:pt>
                <c:pt idx="28">
                  <c:v>-5.3097345132743411E-2</c:v>
                </c:pt>
                <c:pt idx="29">
                  <c:v>-0.10280373831775698</c:v>
                </c:pt>
                <c:pt idx="30">
                  <c:v>-0.11458333333333329</c:v>
                </c:pt>
                <c:pt idx="31">
                  <c:v>-0.12941176470588245</c:v>
                </c:pt>
                <c:pt idx="32">
                  <c:v>0.60810810810810811</c:v>
                </c:pt>
                <c:pt idx="33">
                  <c:v>0.369747899159664</c:v>
                </c:pt>
                <c:pt idx="34">
                  <c:v>0.1595092024539877</c:v>
                </c:pt>
                <c:pt idx="35">
                  <c:v>0.10582010582010577</c:v>
                </c:pt>
                <c:pt idx="36">
                  <c:v>-3.8277511961722389E-2</c:v>
                </c:pt>
                <c:pt idx="37">
                  <c:v>-9.4527363184079685E-2</c:v>
                </c:pt>
                <c:pt idx="38">
                  <c:v>-0.14835164835164832</c:v>
                </c:pt>
                <c:pt idx="39">
                  <c:v>-1.29E-2</c:v>
                </c:pt>
                <c:pt idx="40">
                  <c:v>-2.6100000000000002E-2</c:v>
                </c:pt>
                <c:pt idx="41">
                  <c:v>7.3999999999999996E-2</c:v>
                </c:pt>
                <c:pt idx="42">
                  <c:v>6.5263157894736828E-2</c:v>
                </c:pt>
                <c:pt idx="43">
                  <c:v>-0.25428194993412384</c:v>
                </c:pt>
                <c:pt idx="44">
                  <c:v>0.15724381625441691</c:v>
                </c:pt>
                <c:pt idx="45">
                  <c:v>0.16030534351145037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A9-454C-B152-97E83022D1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axId val="-495088896"/>
        <c:axId val="-495089440"/>
      </c:areaChart>
      <c:catAx>
        <c:axId val="-495088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9440"/>
        <c:crosses val="autoZero"/>
        <c:auto val="1"/>
        <c:lblAlgn val="ctr"/>
        <c:lblOffset val="100"/>
        <c:tickLblSkip val="3"/>
        <c:noMultiLvlLbl val="0"/>
      </c:catAx>
      <c:valAx>
        <c:axId val="-495089440"/>
        <c:scaling>
          <c:orientation val="minMax"/>
          <c:max val="0.2"/>
          <c:min val="-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8896"/>
        <c:crosses val="autoZero"/>
        <c:crossBetween val="midCat"/>
        <c:majorUnit val="5.000000000000001E-2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784531606446396E-2"/>
          <c:y val="4.7711744365287675E-2"/>
          <c:w val="0.91364669953638977"/>
          <c:h val="0.826079865016872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ERS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rgbClr val="92D050"/>
              </a:solidFill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</c:v>
                </c:pt>
                <c:pt idx="11">
                  <c:v>2023-24 
bdgt</c:v>
                </c:pt>
                <c:pt idx="12">
                  <c:v>2024-25 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4806958</c:v>
                </c:pt>
                <c:pt idx="1">
                  <c:v>5009887</c:v>
                </c:pt>
                <c:pt idx="2">
                  <c:v>5242459</c:v>
                </c:pt>
                <c:pt idx="3">
                  <c:v>4576643.21</c:v>
                </c:pt>
                <c:pt idx="4">
                  <c:v>3865062</c:v>
                </c:pt>
                <c:pt idx="5" formatCode="_(* #,##0_);_(* \(#,##0\);_(* &quot;-&quot;_);_(@_)">
                  <c:v>4600065</c:v>
                </c:pt>
                <c:pt idx="6" formatCode="_(* #,##0_);_(* \(#,##0\);_(* &quot;-&quot;_);_(@_)">
                  <c:v>4146716</c:v>
                </c:pt>
                <c:pt idx="7">
                  <c:v>4215662</c:v>
                </c:pt>
                <c:pt idx="8">
                  <c:v>4643013</c:v>
                </c:pt>
                <c:pt idx="9">
                  <c:v>4239918</c:v>
                </c:pt>
                <c:pt idx="10">
                  <c:v>3459944</c:v>
                </c:pt>
                <c:pt idx="11" formatCode="#,##0">
                  <c:v>4900000</c:v>
                </c:pt>
                <c:pt idx="12" formatCode="General">
                  <c:v>5100000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B3-451B-9809-674BECF19F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95091072"/>
        <c:axId val="-495086720"/>
      </c:barChart>
      <c:catAx>
        <c:axId val="-495091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6720"/>
        <c:crosses val="autoZero"/>
        <c:auto val="1"/>
        <c:lblAlgn val="ctr"/>
        <c:lblOffset val="100"/>
        <c:noMultiLvlLbl val="0"/>
      </c:catAx>
      <c:valAx>
        <c:axId val="-495086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9107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365786052444385E-2"/>
          <c:y val="9.5330791984335292E-2"/>
          <c:w val="0.91676196433389756"/>
          <c:h val="0.767347092977014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SS</c:v>
                </c:pt>
              </c:strCache>
            </c:strRef>
          </c:tx>
          <c:spPr>
            <a:solidFill>
              <a:srgbClr val="993366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</c:v>
                </c:pt>
                <c:pt idx="6">
                  <c:v>2018-19</c:v>
                </c:pt>
                <c:pt idx="7">
                  <c:v>2019-20 </c:v>
                </c:pt>
                <c:pt idx="8">
                  <c:v>2020-21</c:v>
                </c:pt>
                <c:pt idx="9">
                  <c:v>2021-22 </c:v>
                </c:pt>
                <c:pt idx="10">
                  <c:v>2022-23</c:v>
                </c:pt>
                <c:pt idx="11">
                  <c:v>2023-24 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8770544</c:v>
                </c:pt>
                <c:pt idx="1">
                  <c:v>8789525</c:v>
                </c:pt>
                <c:pt idx="2">
                  <c:v>8789182</c:v>
                </c:pt>
                <c:pt idx="3">
                  <c:v>9029265.2699999996</c:v>
                </c:pt>
                <c:pt idx="4">
                  <c:v>9240345</c:v>
                </c:pt>
                <c:pt idx="5" formatCode="_(* #,##0_);_(* \(#,##0\);_(* &quot;-&quot;_);_(@_)">
                  <c:v>9425755</c:v>
                </c:pt>
                <c:pt idx="6" formatCode="_(* #,##0_);_(* \(#,##0\);_(* &quot;-&quot;_);_(@_)">
                  <c:v>9515771</c:v>
                </c:pt>
                <c:pt idx="7" formatCode="#,##0">
                  <c:v>9690323</c:v>
                </c:pt>
                <c:pt idx="8" formatCode="#,##0">
                  <c:v>10004092</c:v>
                </c:pt>
                <c:pt idx="9" formatCode="#,##0">
                  <c:v>10413052</c:v>
                </c:pt>
                <c:pt idx="10" formatCode="#,##0">
                  <c:v>10481653</c:v>
                </c:pt>
                <c:pt idx="11" formatCode="#,##0">
                  <c:v>10800000</c:v>
                </c:pt>
                <c:pt idx="12" formatCode="General">
                  <c:v>11000000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77-4991-9526-CB3E85C12B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95089984"/>
        <c:axId val="-495086176"/>
      </c:barChart>
      <c:catAx>
        <c:axId val="-495089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6176"/>
        <c:crosses val="autoZero"/>
        <c:auto val="1"/>
        <c:lblAlgn val="ctr"/>
        <c:lblOffset val="100"/>
        <c:noMultiLvlLbl val="0"/>
      </c:catAx>
      <c:valAx>
        <c:axId val="-495086176"/>
        <c:scaling>
          <c:orientation val="minMax"/>
          <c:max val="12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9984"/>
        <c:crosses val="autoZero"/>
        <c:crossBetween val="between"/>
        <c:majorUnit val="1000000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29021021904972"/>
          <c:y val="7.945777611131942E-2"/>
          <c:w val="0.89651274315009688"/>
          <c:h val="0.760973836603757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UNEMPLOYMENT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</c:v>
                </c:pt>
                <c:pt idx="11">
                  <c:v>2023-24 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373930</c:v>
                </c:pt>
                <c:pt idx="1">
                  <c:v>148956</c:v>
                </c:pt>
                <c:pt idx="2">
                  <c:v>58314</c:v>
                </c:pt>
                <c:pt idx="3">
                  <c:v>38705.33</c:v>
                </c:pt>
                <c:pt idx="4">
                  <c:v>54407</c:v>
                </c:pt>
                <c:pt idx="5">
                  <c:v>28385</c:v>
                </c:pt>
                <c:pt idx="6" formatCode="#,##0">
                  <c:v>37664</c:v>
                </c:pt>
                <c:pt idx="7" formatCode="#,##0">
                  <c:v>340589</c:v>
                </c:pt>
                <c:pt idx="8" formatCode="#,##0">
                  <c:v>7450</c:v>
                </c:pt>
                <c:pt idx="9" formatCode="#,##0">
                  <c:v>10768</c:v>
                </c:pt>
                <c:pt idx="10" formatCode="#,##0">
                  <c:v>20564</c:v>
                </c:pt>
                <c:pt idx="11" formatCode="#,##0">
                  <c:v>75000</c:v>
                </c:pt>
                <c:pt idx="12" formatCode="General">
                  <c:v>125000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1F-42BE-8D87-F2E3ADE9B6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95087808"/>
        <c:axId val="-495088352"/>
      </c:barChart>
      <c:catAx>
        <c:axId val="-49508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8352"/>
        <c:crosses val="autoZero"/>
        <c:auto val="1"/>
        <c:lblAlgn val="ctr"/>
        <c:lblOffset val="100"/>
        <c:noMultiLvlLbl val="0"/>
      </c:catAx>
      <c:valAx>
        <c:axId val="-495088352"/>
        <c:scaling>
          <c:orientation val="minMax"/>
          <c:max val="400000.00000000012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780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100497951774724E-2"/>
          <c:y val="2.0291776027996502E-2"/>
          <c:w val="0.90089950204822533"/>
          <c:h val="0.820951547723201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DENTAL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 </c:v>
                </c:pt>
                <c:pt idx="10">
                  <c:v>2022-23 </c:v>
                </c:pt>
                <c:pt idx="11">
                  <c:v>2023-24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861568</c:v>
                </c:pt>
                <c:pt idx="1">
                  <c:v>878970</c:v>
                </c:pt>
                <c:pt idx="2">
                  <c:v>914105</c:v>
                </c:pt>
                <c:pt idx="3">
                  <c:v>952810.87</c:v>
                </c:pt>
                <c:pt idx="4">
                  <c:v>995661</c:v>
                </c:pt>
                <c:pt idx="5">
                  <c:v>1007491</c:v>
                </c:pt>
                <c:pt idx="6" formatCode="_(* #,##0_);_(* \(#,##0\);_(* &quot;-&quot;_);_(@_)">
                  <c:v>1040761</c:v>
                </c:pt>
                <c:pt idx="7" formatCode="#,##0">
                  <c:v>1067204</c:v>
                </c:pt>
                <c:pt idx="8" formatCode="#,##0">
                  <c:v>1059104</c:v>
                </c:pt>
                <c:pt idx="9" formatCode="#,##0">
                  <c:v>1079627</c:v>
                </c:pt>
                <c:pt idx="10" formatCode="#,##0">
                  <c:v>1070160</c:v>
                </c:pt>
                <c:pt idx="11" formatCode="#,##0">
                  <c:v>1205620</c:v>
                </c:pt>
                <c:pt idx="12" formatCode="General">
                  <c:v>1255620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14-468D-AD95-B6900E09DB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37552"/>
        <c:axId val="-1032229392"/>
      </c:barChart>
      <c:catAx>
        <c:axId val="-1032237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9392"/>
        <c:crosses val="autoZero"/>
        <c:auto val="1"/>
        <c:lblAlgn val="ctr"/>
        <c:lblOffset val="100"/>
        <c:noMultiLvlLbl val="0"/>
      </c:catAx>
      <c:valAx>
        <c:axId val="-1032229392"/>
        <c:scaling>
          <c:orientation val="minMax"/>
          <c:max val="15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7552"/>
        <c:crosses val="autoZero"/>
        <c:crossBetween val="between"/>
        <c:majorUnit val="200000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  <c:userShapes r:id="rId4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4.8188761240910462E-2"/>
          <c:w val="0.89651274315009688"/>
          <c:h val="0.841208855040660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OPTICAL</c:v>
                </c:pt>
              </c:strCache>
            </c:strRef>
          </c:tx>
          <c:spPr>
            <a:solidFill>
              <a:srgbClr val="996633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 </c:v>
                </c:pt>
                <c:pt idx="11">
                  <c:v>2023-24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23914</c:v>
                </c:pt>
                <c:pt idx="1">
                  <c:v>26398</c:v>
                </c:pt>
                <c:pt idx="2">
                  <c:v>21835</c:v>
                </c:pt>
                <c:pt idx="3">
                  <c:v>18148.91</c:v>
                </c:pt>
                <c:pt idx="4">
                  <c:v>24752</c:v>
                </c:pt>
                <c:pt idx="5">
                  <c:v>18340</c:v>
                </c:pt>
                <c:pt idx="6" formatCode="_(* #,##0_);_(* \(#,##0\);_(* &quot;-&quot;_);_(@_)">
                  <c:v>22847</c:v>
                </c:pt>
                <c:pt idx="7" formatCode="#,##0">
                  <c:v>15199</c:v>
                </c:pt>
                <c:pt idx="8" formatCode="#,##0">
                  <c:v>22603</c:v>
                </c:pt>
                <c:pt idx="9" formatCode="#,##0">
                  <c:v>20997</c:v>
                </c:pt>
                <c:pt idx="10" formatCode="#,##0">
                  <c:v>23684</c:v>
                </c:pt>
                <c:pt idx="11" formatCode="General">
                  <c:v>35000</c:v>
                </c:pt>
                <c:pt idx="12" formatCode="General">
                  <c:v>35000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AB-4632-A522-F72D05E169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39728"/>
        <c:axId val="-1032227216"/>
      </c:barChart>
      <c:catAx>
        <c:axId val="-1032239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7216"/>
        <c:crosses val="autoZero"/>
        <c:auto val="1"/>
        <c:lblAlgn val="ctr"/>
        <c:lblOffset val="100"/>
        <c:noMultiLvlLbl val="0"/>
      </c:catAx>
      <c:valAx>
        <c:axId val="-1032227216"/>
        <c:scaling>
          <c:orientation val="minMax"/>
          <c:max val="5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9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4.9460385248454114E-2"/>
          <c:w val="0.89651274315009688"/>
          <c:h val="0.835944659459940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LIFE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 </c:v>
                </c:pt>
                <c:pt idx="10">
                  <c:v>2022-23 </c:v>
                </c:pt>
                <c:pt idx="11">
                  <c:v>2023-24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455088</c:v>
                </c:pt>
                <c:pt idx="1">
                  <c:v>446195</c:v>
                </c:pt>
                <c:pt idx="2">
                  <c:v>450134</c:v>
                </c:pt>
                <c:pt idx="3">
                  <c:v>464574.89</c:v>
                </c:pt>
                <c:pt idx="4">
                  <c:v>471802</c:v>
                </c:pt>
                <c:pt idx="5">
                  <c:v>476529</c:v>
                </c:pt>
                <c:pt idx="6" formatCode="#,##0">
                  <c:v>540289</c:v>
                </c:pt>
                <c:pt idx="7" formatCode="#,##0">
                  <c:v>566952</c:v>
                </c:pt>
                <c:pt idx="8" formatCode="#,##0">
                  <c:v>566324</c:v>
                </c:pt>
                <c:pt idx="9" formatCode="#,##0">
                  <c:v>517446</c:v>
                </c:pt>
                <c:pt idx="10" formatCode="#,##0">
                  <c:v>525541</c:v>
                </c:pt>
                <c:pt idx="11" formatCode="#,##0">
                  <c:v>600000</c:v>
                </c:pt>
                <c:pt idx="12" formatCode="General">
                  <c:v>600000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AE-459B-BF54-4F56FD806D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40272"/>
        <c:axId val="-1032229936"/>
      </c:barChart>
      <c:catAx>
        <c:axId val="-1032240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9936"/>
        <c:crosses val="autoZero"/>
        <c:auto val="1"/>
        <c:lblAlgn val="ctr"/>
        <c:lblOffset val="100"/>
        <c:noMultiLvlLbl val="0"/>
      </c:catAx>
      <c:valAx>
        <c:axId val="-1032229936"/>
        <c:scaling>
          <c:orientation val="minMax"/>
          <c:max val="800000.00000000012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40272"/>
        <c:crosses val="autoZero"/>
        <c:crossBetween val="between"/>
        <c:majorUnit val="100000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6.4582203863861279E-2"/>
          <c:w val="0.89651274315009688"/>
          <c:h val="0.819555742007658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WC</c:v>
                </c:pt>
              </c:strCache>
            </c:strRef>
          </c:tx>
          <c:spPr>
            <a:solidFill>
              <a:srgbClr val="A01883"/>
            </a:solidFill>
            <a:ln>
              <a:noFill/>
            </a:ln>
            <a:effectLst/>
          </c:spPr>
          <c:invertIfNegative val="0"/>
          <c:cat>
            <c:strRef>
              <c:f>Sheet1!$A$5:$A$17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</c:v>
                </c:pt>
                <c:pt idx="11">
                  <c:v>2023-24 
bdgt</c:v>
                </c:pt>
                <c:pt idx="12">
                  <c:v>2024-25
est</c:v>
                </c:pt>
              </c:strCache>
            </c:strRef>
          </c:cat>
          <c:val>
            <c:numRef>
              <c:f>Sheet1!$B$5:$B$17</c:f>
              <c:numCache>
                <c:formatCode>_(* #,##0_);_(* \(#,##0\);_(* "-"??_);_(@_)</c:formatCode>
                <c:ptCount val="13"/>
                <c:pt idx="0">
                  <c:v>1091531</c:v>
                </c:pt>
                <c:pt idx="1">
                  <c:v>934293</c:v>
                </c:pt>
                <c:pt idx="2">
                  <c:v>883227</c:v>
                </c:pt>
                <c:pt idx="3">
                  <c:v>819107.71</c:v>
                </c:pt>
                <c:pt idx="4">
                  <c:v>1036379</c:v>
                </c:pt>
                <c:pt idx="5">
                  <c:v>932041</c:v>
                </c:pt>
                <c:pt idx="6" formatCode="#,##0">
                  <c:v>918701</c:v>
                </c:pt>
                <c:pt idx="7" formatCode="#,##0">
                  <c:v>962738</c:v>
                </c:pt>
                <c:pt idx="8" formatCode="#,##0">
                  <c:v>1288208</c:v>
                </c:pt>
                <c:pt idx="9" formatCode="#,##0">
                  <c:v>848584</c:v>
                </c:pt>
                <c:pt idx="10" formatCode="#,##0">
                  <c:v>1221585</c:v>
                </c:pt>
                <c:pt idx="11" formatCode="#,##0">
                  <c:v>1100000</c:v>
                </c:pt>
                <c:pt idx="12" formatCode="General">
                  <c:v>1200000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CC-4CAD-B91B-F75D4017C0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26672"/>
        <c:axId val="-1032226128"/>
      </c:barChart>
      <c:catAx>
        <c:axId val="-1032226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6128"/>
        <c:crosses val="autoZero"/>
        <c:auto val="1"/>
        <c:lblAlgn val="ctr"/>
        <c:lblOffset val="100"/>
        <c:noMultiLvlLbl val="0"/>
      </c:catAx>
      <c:valAx>
        <c:axId val="-1032226128"/>
        <c:scaling>
          <c:orientation val="minMax"/>
          <c:max val="16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667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6.4582203863861279E-2"/>
          <c:w val="0.89651274315009688"/>
          <c:h val="0.819555742007658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disability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Sheet1!$A$3:$A$15</c:f>
              <c:strCache>
                <c:ptCount val="13"/>
                <c:pt idx="0">
                  <c:v>2012-13</c:v>
                </c:pt>
                <c:pt idx="1">
                  <c:v>2013-14</c:v>
                </c:pt>
                <c:pt idx="2">
                  <c:v>2014-15</c:v>
                </c:pt>
                <c:pt idx="3">
                  <c:v>2015-16</c:v>
                </c:pt>
                <c:pt idx="4">
                  <c:v>2016-17</c:v>
                </c:pt>
                <c:pt idx="5">
                  <c:v>2017-18 </c:v>
                </c:pt>
                <c:pt idx="6">
                  <c:v>2018-19</c:v>
                </c:pt>
                <c:pt idx="7">
                  <c:v>2019-20</c:v>
                </c:pt>
                <c:pt idx="8">
                  <c:v>2020-21</c:v>
                </c:pt>
                <c:pt idx="9">
                  <c:v>2021-22</c:v>
                </c:pt>
                <c:pt idx="10">
                  <c:v>2022-23</c:v>
                </c:pt>
                <c:pt idx="11">
                  <c:v>2023-24
bdgt</c:v>
                </c:pt>
                <c:pt idx="12">
                  <c:v>2024-25
est</c:v>
                </c:pt>
              </c:strCache>
            </c:strRef>
          </c:cat>
          <c:val>
            <c:numRef>
              <c:f>Sheet1!$B$3:$B$15</c:f>
              <c:numCache>
                <c:formatCode>_(* #,##0_);_(* \(#,##0\);_(* "-"??_);_(@_)</c:formatCode>
                <c:ptCount val="13"/>
                <c:pt idx="0">
                  <c:v>174395.95</c:v>
                </c:pt>
                <c:pt idx="1">
                  <c:v>173658</c:v>
                </c:pt>
                <c:pt idx="2">
                  <c:v>184906</c:v>
                </c:pt>
                <c:pt idx="3">
                  <c:v>180892.98</c:v>
                </c:pt>
                <c:pt idx="4">
                  <c:v>177777</c:v>
                </c:pt>
                <c:pt idx="5">
                  <c:v>185206</c:v>
                </c:pt>
                <c:pt idx="6" formatCode="_(* #,##0_);_(* \(#,##0\);_(* &quot;-&quot;_);_(@_)">
                  <c:v>180913</c:v>
                </c:pt>
                <c:pt idx="7" formatCode="#,##0">
                  <c:v>191032</c:v>
                </c:pt>
                <c:pt idx="8" formatCode="#,##0">
                  <c:v>174394</c:v>
                </c:pt>
                <c:pt idx="9" formatCode="#,##0">
                  <c:v>213815</c:v>
                </c:pt>
                <c:pt idx="10" formatCode="#,##0">
                  <c:v>212725</c:v>
                </c:pt>
                <c:pt idx="11" formatCode="#,##0">
                  <c:v>252000</c:v>
                </c:pt>
                <c:pt idx="12" formatCode="General">
                  <c:v>282000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17-47BD-952B-F7C9B4C4B6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39184"/>
        <c:axId val="-1032237008"/>
      </c:barChart>
      <c:catAx>
        <c:axId val="-1032239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7008"/>
        <c:crosses val="autoZero"/>
        <c:auto val="1"/>
        <c:lblAlgn val="ctr"/>
        <c:lblOffset val="100"/>
        <c:noMultiLvlLbl val="0"/>
      </c:catAx>
      <c:valAx>
        <c:axId val="-1032237008"/>
        <c:scaling>
          <c:orientation val="minMax"/>
          <c:max val="32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9184"/>
        <c:crosses val="autoZero"/>
        <c:crossBetween val="between"/>
        <c:majorUnit val="40000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In-District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Sheet1!$A$2:$A$11</c:f>
              <c:strCache>
                <c:ptCount val="10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 </c:v>
                </c:pt>
                <c:pt idx="7">
                  <c:v>2022-23</c:v>
                </c:pt>
                <c:pt idx="8">
                  <c:v>2023-24
bdgt</c:v>
                </c:pt>
                <c:pt idx="9">
                  <c:v>2024-25
est</c:v>
                </c:pt>
              </c:strCache>
            </c:strRef>
          </c:cat>
          <c:val>
            <c:numRef>
              <c:f>Sheet1!$B$2:$B$11</c:f>
              <c:numCache>
                <c:formatCode>"$"#,##0</c:formatCode>
                <c:ptCount val="10"/>
                <c:pt idx="0">
                  <c:v>4491905</c:v>
                </c:pt>
                <c:pt idx="1">
                  <c:v>4665050</c:v>
                </c:pt>
                <c:pt idx="2">
                  <c:v>4764512</c:v>
                </c:pt>
                <c:pt idx="3">
                  <c:v>5024135</c:v>
                </c:pt>
                <c:pt idx="4">
                  <c:v>4652368</c:v>
                </c:pt>
                <c:pt idx="5">
                  <c:v>4616446</c:v>
                </c:pt>
                <c:pt idx="6">
                  <c:v>4923033</c:v>
                </c:pt>
                <c:pt idx="7">
                  <c:v>5488847</c:v>
                </c:pt>
                <c:pt idx="8">
                  <c:v>5991605</c:v>
                </c:pt>
                <c:pt idx="9">
                  <c:v>6515740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F9-495A-A7BB-7F3E4E4529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Contractor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Sheet1!$A$2:$A$11</c:f>
              <c:strCache>
                <c:ptCount val="10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 </c:v>
                </c:pt>
                <c:pt idx="7">
                  <c:v>2022-23</c:v>
                </c:pt>
                <c:pt idx="8">
                  <c:v>2023-24
bdgt</c:v>
                </c:pt>
                <c:pt idx="9">
                  <c:v>2024-25
est</c:v>
                </c:pt>
              </c:strCache>
            </c:strRef>
          </c:cat>
          <c:val>
            <c:numRef>
              <c:f>Sheet1!$C$2:$C$11</c:f>
              <c:numCache>
                <c:formatCode>"$"#,##0</c:formatCode>
                <c:ptCount val="10"/>
                <c:pt idx="0">
                  <c:v>9384412</c:v>
                </c:pt>
                <c:pt idx="1">
                  <c:v>9287176</c:v>
                </c:pt>
                <c:pt idx="2">
                  <c:v>9627760</c:v>
                </c:pt>
                <c:pt idx="3">
                  <c:v>9719741</c:v>
                </c:pt>
                <c:pt idx="4">
                  <c:v>6565079</c:v>
                </c:pt>
                <c:pt idx="5">
                  <c:v>9414148</c:v>
                </c:pt>
                <c:pt idx="6">
                  <c:v>10623120</c:v>
                </c:pt>
                <c:pt idx="7">
                  <c:v>10462478</c:v>
                </c:pt>
                <c:pt idx="8">
                  <c:v>12200000</c:v>
                </c:pt>
                <c:pt idx="9">
                  <c:v>12900000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3F9-495A-A7BB-7F3E4E45293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BOCES</c:v>
                </c:pt>
              </c:strCache>
            </c:strRef>
          </c:tx>
          <c:spPr>
            <a:solidFill>
              <a:srgbClr val="E838C6"/>
            </a:solidFill>
            <a:ln>
              <a:noFill/>
            </a:ln>
            <a:effectLst/>
          </c:spPr>
          <c:invertIfNegative val="0"/>
          <c:cat>
            <c:strRef>
              <c:f>Sheet1!$A$2:$A$11</c:f>
              <c:strCache>
                <c:ptCount val="10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 </c:v>
                </c:pt>
                <c:pt idx="7">
                  <c:v>2022-23</c:v>
                </c:pt>
                <c:pt idx="8">
                  <c:v>2023-24
bdgt</c:v>
                </c:pt>
                <c:pt idx="9">
                  <c:v>2024-25
est</c:v>
                </c:pt>
              </c:strCache>
            </c:strRef>
          </c:cat>
          <c:val>
            <c:numRef>
              <c:f>Sheet1!$D$2:$D$11</c:f>
              <c:numCache>
                <c:formatCode>"$"#,##0</c:formatCode>
                <c:ptCount val="10"/>
                <c:pt idx="0">
                  <c:v>11528</c:v>
                </c:pt>
                <c:pt idx="1">
                  <c:v>22750</c:v>
                </c:pt>
                <c:pt idx="2">
                  <c:v>0</c:v>
                </c:pt>
                <c:pt idx="3">
                  <c:v>16180</c:v>
                </c:pt>
                <c:pt idx="4">
                  <c:v>34433</c:v>
                </c:pt>
                <c:pt idx="5">
                  <c:v>527481</c:v>
                </c:pt>
                <c:pt idx="6">
                  <c:v>25545</c:v>
                </c:pt>
                <c:pt idx="7">
                  <c:v>20145</c:v>
                </c:pt>
                <c:pt idx="8">
                  <c:v>50000</c:v>
                </c:pt>
                <c:pt idx="9">
                  <c:v>200000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3F9-495A-A7BB-7F3E4E4529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  <c:axId val="1401790992"/>
        <c:axId val="994194960"/>
      </c:barChart>
      <c:catAx>
        <c:axId val="1401790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94194960"/>
        <c:crosses val="autoZero"/>
        <c:auto val="1"/>
        <c:lblAlgn val="ctr"/>
        <c:lblOffset val="100"/>
        <c:noMultiLvlLbl val="0"/>
      </c:catAx>
      <c:valAx>
        <c:axId val="994194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179099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051605-C387-4B41-8DDC-31B4DDFACA73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FF3CFD59-E4F9-4757-A0C7-33EA9E655234}">
      <dgm:prSet phldrT="[Text]"/>
      <dgm:spPr>
        <a:solidFill>
          <a:srgbClr val="C00000">
            <a:alpha val="40000"/>
          </a:srgbClr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Employee contribution rates &amp; known versus projected premium increases</a:t>
          </a:r>
        </a:p>
      </dgm:t>
    </dgm:pt>
    <dgm:pt modelId="{6642274B-A126-4C7E-914F-50B8ED05D576}" type="parTrans" cxnId="{0405E05D-B62C-4D5B-88CC-612A56B3841F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407530A9-A3AD-4404-877E-CC0958BD48FD}" type="sibTrans" cxnId="{0405E05D-B62C-4D5B-88CC-612A56B3841F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A9AE11A3-DBBE-4187-9967-17FD9B43A397}">
      <dgm:prSet phldrT="[Text]"/>
      <dgm:spPr>
        <a:solidFill>
          <a:srgbClr val="009900">
            <a:alpha val="40000"/>
          </a:srgbClr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Individual 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versus Family 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plan mix</a:t>
          </a:r>
        </a:p>
      </dgm:t>
    </dgm:pt>
    <dgm:pt modelId="{F4221C67-0C15-4FDC-BFA6-AC59A53A8C26}" type="parTrans" cxnId="{3C92DFD0-F572-40FA-AE9E-B8A50C33D93E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CFBAA09E-9F8B-4E2A-B9B0-CF1E5B6FF93F}" type="sibTrans" cxnId="{3C92DFD0-F572-40FA-AE9E-B8A50C33D93E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B9DBD034-196D-4B40-A249-DB229C550743}">
      <dgm:prSet phldrT="[Text]"/>
      <dgm:spPr>
        <a:solidFill>
          <a:srgbClr val="FFCC66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New versus 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exiting participants</a:t>
          </a:r>
        </a:p>
      </dgm:t>
    </dgm:pt>
    <dgm:pt modelId="{1046BEDB-0C92-4D01-87E1-627C9CEE29FB}" type="parTrans" cxnId="{996544DF-B2A5-405D-BA0F-1B0A9385F20C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4EB883D1-327B-4500-A1A1-F81D32D4C2ED}" type="sibTrans" cxnId="{996544DF-B2A5-405D-BA0F-1B0A9385F20C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0738FCCB-84C2-4DD6-A498-2B77495C4BBD}">
      <dgm:prSet phldrT="[Text]"/>
      <dgm:spPr>
        <a:solidFill>
          <a:srgbClr val="CC99FF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HIP/Emblem versus NYSHIP/Empire/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Excelsior participant mix</a:t>
          </a:r>
        </a:p>
      </dgm:t>
    </dgm:pt>
    <dgm:pt modelId="{CF98B616-158E-4454-88DE-F0AEC4CE4466}" type="parTrans" cxnId="{7D1BDB56-5460-49EA-9011-F481139FD191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E7FA7195-7AC1-4CA8-9DD3-4E7129B771C3}" type="sibTrans" cxnId="{7D1BDB56-5460-49EA-9011-F481139FD191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FDDDFA56-9034-45A6-8BCC-B1539D3143E2}">
      <dgm:prSet phldrT="[Text]"/>
      <dgm:spPr>
        <a:solidFill>
          <a:srgbClr val="FF99CC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Affordable Care Act requirements</a:t>
          </a:r>
        </a:p>
      </dgm:t>
    </dgm:pt>
    <dgm:pt modelId="{F035E3E6-E131-478F-A4DF-9009221EA063}" type="parTrans" cxnId="{DF64AAA5-0A30-4D4D-951A-94C78CAF46AD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B5919D0B-CEED-4538-8459-AFD1C4B2A16B}" type="sibTrans" cxnId="{DF64AAA5-0A30-4D4D-951A-94C78CAF46AD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5580EC05-51A7-4B01-87DF-74FAD8139133}">
      <dgm:prSet phldrT="[Text]"/>
      <dgm:spPr>
        <a:solidFill>
          <a:srgbClr val="B685DB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Medicare Part B premium reimbursements</a:t>
          </a:r>
        </a:p>
      </dgm:t>
    </dgm:pt>
    <dgm:pt modelId="{A5C340DA-63CE-4FD8-B463-62503B9F956C}" type="parTrans" cxnId="{7D99D085-ED17-41DF-A0CB-7E2F0D9ED972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6A5E493F-A0B9-445C-9F0F-6C8C0F957960}" type="sibTrans" cxnId="{7D99D085-ED17-41DF-A0CB-7E2F0D9ED972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DAC7716A-48D8-479E-94A1-CBEF5494AA31}" type="pres">
      <dgm:prSet presAssocID="{E0051605-C387-4B41-8DDC-31B4DDFACA73}" presName="compositeShape" presStyleCnt="0">
        <dgm:presLayoutVars>
          <dgm:chMax val="7"/>
          <dgm:dir/>
          <dgm:resizeHandles val="exact"/>
        </dgm:presLayoutVars>
      </dgm:prSet>
      <dgm:spPr/>
    </dgm:pt>
    <dgm:pt modelId="{EE311FDB-E3A1-484F-9783-D8D995F3A5F0}" type="pres">
      <dgm:prSet presAssocID="{E0051605-C387-4B41-8DDC-31B4DDFACA73}" presName="wedge1" presStyleLbl="node1" presStyleIdx="0" presStyleCnt="6"/>
      <dgm:spPr/>
    </dgm:pt>
    <dgm:pt modelId="{3EAEB2CA-70AD-4DFC-B6B0-C64BD49355B8}" type="pres">
      <dgm:prSet presAssocID="{E0051605-C387-4B41-8DDC-31B4DDFACA73}" presName="dummy1a" presStyleCnt="0"/>
      <dgm:spPr/>
    </dgm:pt>
    <dgm:pt modelId="{3FC5885A-C916-4E5F-AC6E-98D96C1B20F8}" type="pres">
      <dgm:prSet presAssocID="{E0051605-C387-4B41-8DDC-31B4DDFACA73}" presName="dummy1b" presStyleCnt="0"/>
      <dgm:spPr/>
    </dgm:pt>
    <dgm:pt modelId="{F83242E1-3AE6-44AC-B13F-5EDBA31553A5}" type="pres">
      <dgm:prSet presAssocID="{E0051605-C387-4B41-8DDC-31B4DDFACA73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CEE7918E-AF9D-4C39-A6CE-A7019DE828E2}" type="pres">
      <dgm:prSet presAssocID="{E0051605-C387-4B41-8DDC-31B4DDFACA73}" presName="wedge2" presStyleLbl="node1" presStyleIdx="1" presStyleCnt="6"/>
      <dgm:spPr/>
    </dgm:pt>
    <dgm:pt modelId="{52CED208-7257-499D-BEEC-2D7266044DBE}" type="pres">
      <dgm:prSet presAssocID="{E0051605-C387-4B41-8DDC-31B4DDFACA73}" presName="dummy2a" presStyleCnt="0"/>
      <dgm:spPr/>
    </dgm:pt>
    <dgm:pt modelId="{CF6148B1-9A54-4E34-86C3-847B833DB801}" type="pres">
      <dgm:prSet presAssocID="{E0051605-C387-4B41-8DDC-31B4DDFACA73}" presName="dummy2b" presStyleCnt="0"/>
      <dgm:spPr/>
    </dgm:pt>
    <dgm:pt modelId="{7FA5A21B-ED85-4F84-867C-CBE0D7A7BE0E}" type="pres">
      <dgm:prSet presAssocID="{E0051605-C387-4B41-8DDC-31B4DDFACA73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06039967-89BB-4C87-BE46-10CE2D17B96C}" type="pres">
      <dgm:prSet presAssocID="{E0051605-C387-4B41-8DDC-31B4DDFACA73}" presName="wedge3" presStyleLbl="node1" presStyleIdx="2" presStyleCnt="6"/>
      <dgm:spPr/>
    </dgm:pt>
    <dgm:pt modelId="{3F446804-164F-420C-BE35-0C28C6D61C1D}" type="pres">
      <dgm:prSet presAssocID="{E0051605-C387-4B41-8DDC-31B4DDFACA73}" presName="dummy3a" presStyleCnt="0"/>
      <dgm:spPr/>
    </dgm:pt>
    <dgm:pt modelId="{CD65CCE1-2646-4857-A59E-B012DFB11992}" type="pres">
      <dgm:prSet presAssocID="{E0051605-C387-4B41-8DDC-31B4DDFACA73}" presName="dummy3b" presStyleCnt="0"/>
      <dgm:spPr/>
    </dgm:pt>
    <dgm:pt modelId="{5BBAF874-2B33-4828-B794-836461060524}" type="pres">
      <dgm:prSet presAssocID="{E0051605-C387-4B41-8DDC-31B4DDFACA73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60981E3E-6A3E-4963-90E7-7C19BFB42FF0}" type="pres">
      <dgm:prSet presAssocID="{E0051605-C387-4B41-8DDC-31B4DDFACA73}" presName="wedge4" presStyleLbl="node1" presStyleIdx="3" presStyleCnt="6"/>
      <dgm:spPr/>
    </dgm:pt>
    <dgm:pt modelId="{968B777C-1F98-4DA6-BDCC-C856E99EBD8F}" type="pres">
      <dgm:prSet presAssocID="{E0051605-C387-4B41-8DDC-31B4DDFACA73}" presName="dummy4a" presStyleCnt="0"/>
      <dgm:spPr/>
    </dgm:pt>
    <dgm:pt modelId="{C29D55B2-888B-4E73-B3FB-833F0B8B4041}" type="pres">
      <dgm:prSet presAssocID="{E0051605-C387-4B41-8DDC-31B4DDFACA73}" presName="dummy4b" presStyleCnt="0"/>
      <dgm:spPr/>
    </dgm:pt>
    <dgm:pt modelId="{057483A5-62E8-47BE-A9C2-B7FDD2B2EFD0}" type="pres">
      <dgm:prSet presAssocID="{E0051605-C387-4B41-8DDC-31B4DDFACA73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822A023-A223-45D2-B2B6-328EBFA3566F}" type="pres">
      <dgm:prSet presAssocID="{E0051605-C387-4B41-8DDC-31B4DDFACA73}" presName="wedge5" presStyleLbl="node1" presStyleIdx="4" presStyleCnt="6"/>
      <dgm:spPr>
        <a:solidFill>
          <a:srgbClr val="0070C0">
            <a:alpha val="37000"/>
          </a:srgbClr>
        </a:solidFill>
      </dgm:spPr>
    </dgm:pt>
    <dgm:pt modelId="{84D1DD4F-316F-4C17-A4D9-E04261269F76}" type="pres">
      <dgm:prSet presAssocID="{E0051605-C387-4B41-8DDC-31B4DDFACA73}" presName="dummy5a" presStyleCnt="0"/>
      <dgm:spPr/>
    </dgm:pt>
    <dgm:pt modelId="{4C43D6DD-2719-4D73-AD82-FA449D48EFC0}" type="pres">
      <dgm:prSet presAssocID="{E0051605-C387-4B41-8DDC-31B4DDFACA73}" presName="dummy5b" presStyleCnt="0"/>
      <dgm:spPr/>
    </dgm:pt>
    <dgm:pt modelId="{A72F6009-4DF2-42F1-9569-C4CF797CCDFC}" type="pres">
      <dgm:prSet presAssocID="{E0051605-C387-4B41-8DDC-31B4DDFACA73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8B10EA44-6BEA-4801-87F7-BB2FF05143F4}" type="pres">
      <dgm:prSet presAssocID="{E0051605-C387-4B41-8DDC-31B4DDFACA73}" presName="wedge6" presStyleLbl="node1" presStyleIdx="5" presStyleCnt="6"/>
      <dgm:spPr/>
    </dgm:pt>
    <dgm:pt modelId="{45B5A208-DCBE-4C36-87FA-2DFD6AD1AC2D}" type="pres">
      <dgm:prSet presAssocID="{E0051605-C387-4B41-8DDC-31B4DDFACA73}" presName="dummy6a" presStyleCnt="0"/>
      <dgm:spPr/>
    </dgm:pt>
    <dgm:pt modelId="{8658363C-7046-46F0-9E29-7DB2CBFDE87E}" type="pres">
      <dgm:prSet presAssocID="{E0051605-C387-4B41-8DDC-31B4DDFACA73}" presName="dummy6b" presStyleCnt="0"/>
      <dgm:spPr/>
    </dgm:pt>
    <dgm:pt modelId="{352B3D8B-2F7E-4488-BEDA-2ABD4B4D97FC}" type="pres">
      <dgm:prSet presAssocID="{E0051605-C387-4B41-8DDC-31B4DDFACA73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</dgm:pt>
    <dgm:pt modelId="{A74F18D2-7E67-43C1-A2ED-0E5731B87CCE}" type="pres">
      <dgm:prSet presAssocID="{407530A9-A3AD-4404-877E-CC0958BD48FD}" presName="arrowWedge1" presStyleLbl="fgSibTrans2D1" presStyleIdx="0" presStyleCnt="6"/>
      <dgm:spPr>
        <a:solidFill>
          <a:srgbClr val="C00000"/>
        </a:solidFill>
      </dgm:spPr>
    </dgm:pt>
    <dgm:pt modelId="{07CF7E28-3782-4E03-BF93-E33B99E293C1}" type="pres">
      <dgm:prSet presAssocID="{E7FA7195-7AC1-4CA8-9DD3-4E7129B771C3}" presName="arrowWedge2" presStyleLbl="fgSibTrans2D1" presStyleIdx="1" presStyleCnt="6"/>
      <dgm:spPr>
        <a:solidFill>
          <a:srgbClr val="9751CB"/>
        </a:solidFill>
      </dgm:spPr>
    </dgm:pt>
    <dgm:pt modelId="{AEE8B2E0-1E60-41E4-8164-F7E475171E1C}" type="pres">
      <dgm:prSet presAssocID="{CFBAA09E-9F8B-4E2A-B9B0-CF1E5B6FF93F}" presName="arrowWedge3" presStyleLbl="fgSibTrans2D1" presStyleIdx="2" presStyleCnt="6"/>
      <dgm:spPr>
        <a:solidFill>
          <a:srgbClr val="009900"/>
        </a:solidFill>
      </dgm:spPr>
    </dgm:pt>
    <dgm:pt modelId="{D79A8520-8F82-4397-8C43-71DD510B3BCB}" type="pres">
      <dgm:prSet presAssocID="{4EB883D1-327B-4500-A1A1-F81D32D4C2ED}" presName="arrowWedge4" presStyleLbl="fgSibTrans2D1" presStyleIdx="3" presStyleCnt="6"/>
      <dgm:spPr>
        <a:solidFill>
          <a:srgbClr val="FF9900"/>
        </a:solidFill>
      </dgm:spPr>
    </dgm:pt>
    <dgm:pt modelId="{3E27B493-B0BB-4999-8CBA-E66359883773}" type="pres">
      <dgm:prSet presAssocID="{6A5E493F-A0B9-445C-9F0F-6C8C0F957960}" presName="arrowWedge5" presStyleLbl="fgSibTrans2D1" presStyleIdx="4" presStyleCnt="6"/>
      <dgm:spPr>
        <a:solidFill>
          <a:srgbClr val="0070C0"/>
        </a:solidFill>
      </dgm:spPr>
    </dgm:pt>
    <dgm:pt modelId="{9989665F-73E4-4FB6-AD40-CA5266D26AB6}" type="pres">
      <dgm:prSet presAssocID="{B5919D0B-CEED-4538-8459-AFD1C4B2A16B}" presName="arrowWedge6" presStyleLbl="fgSibTrans2D1" presStyleIdx="5" presStyleCnt="6"/>
      <dgm:spPr>
        <a:solidFill>
          <a:srgbClr val="FF3399"/>
        </a:solidFill>
      </dgm:spPr>
    </dgm:pt>
  </dgm:ptLst>
  <dgm:cxnLst>
    <dgm:cxn modelId="{6EEB5C0E-2F9C-45EE-9A2F-AE15CEC0801D}" type="presOf" srcId="{B9DBD034-196D-4B40-A249-DB229C550743}" destId="{60981E3E-6A3E-4963-90E7-7C19BFB42FF0}" srcOrd="0" destOrd="0" presId="urn:microsoft.com/office/officeart/2005/8/layout/cycle8"/>
    <dgm:cxn modelId="{D957B01D-1060-4D84-86F0-3DE1A4ACBD8E}" type="presOf" srcId="{A9AE11A3-DBBE-4187-9967-17FD9B43A397}" destId="{06039967-89BB-4C87-BE46-10CE2D17B96C}" srcOrd="0" destOrd="0" presId="urn:microsoft.com/office/officeart/2005/8/layout/cycle8"/>
    <dgm:cxn modelId="{A0D02A3A-794C-49EF-B080-FBB299E97A58}" type="presOf" srcId="{E0051605-C387-4B41-8DDC-31B4DDFACA73}" destId="{DAC7716A-48D8-479E-94A1-CBEF5494AA31}" srcOrd="0" destOrd="0" presId="urn:microsoft.com/office/officeart/2005/8/layout/cycle8"/>
    <dgm:cxn modelId="{0405E05D-B62C-4D5B-88CC-612A56B3841F}" srcId="{E0051605-C387-4B41-8DDC-31B4DDFACA73}" destId="{FF3CFD59-E4F9-4757-A0C7-33EA9E655234}" srcOrd="0" destOrd="0" parTransId="{6642274B-A126-4C7E-914F-50B8ED05D576}" sibTransId="{407530A9-A3AD-4404-877E-CC0958BD48FD}"/>
    <dgm:cxn modelId="{03E67C63-954E-4EE2-A371-D7132D2B32A8}" type="presOf" srcId="{FDDDFA56-9034-45A6-8BCC-B1539D3143E2}" destId="{8B10EA44-6BEA-4801-87F7-BB2FF05143F4}" srcOrd="0" destOrd="0" presId="urn:microsoft.com/office/officeart/2005/8/layout/cycle8"/>
    <dgm:cxn modelId="{15B33B45-FBF5-4E08-A9F3-420B98909A2F}" type="presOf" srcId="{0738FCCB-84C2-4DD6-A498-2B77495C4BBD}" destId="{CEE7918E-AF9D-4C39-A6CE-A7019DE828E2}" srcOrd="0" destOrd="0" presId="urn:microsoft.com/office/officeart/2005/8/layout/cycle8"/>
    <dgm:cxn modelId="{7D1BDB56-5460-49EA-9011-F481139FD191}" srcId="{E0051605-C387-4B41-8DDC-31B4DDFACA73}" destId="{0738FCCB-84C2-4DD6-A498-2B77495C4BBD}" srcOrd="1" destOrd="0" parTransId="{CF98B616-158E-4454-88DE-F0AEC4CE4466}" sibTransId="{E7FA7195-7AC1-4CA8-9DD3-4E7129B771C3}"/>
    <dgm:cxn modelId="{7D99D085-ED17-41DF-A0CB-7E2F0D9ED972}" srcId="{E0051605-C387-4B41-8DDC-31B4DDFACA73}" destId="{5580EC05-51A7-4B01-87DF-74FAD8139133}" srcOrd="4" destOrd="0" parTransId="{A5C340DA-63CE-4FD8-B463-62503B9F956C}" sibTransId="{6A5E493F-A0B9-445C-9F0F-6C8C0F957960}"/>
    <dgm:cxn modelId="{A2E6288A-E84E-4D8B-BE33-4E267839AB09}" type="presOf" srcId="{A9AE11A3-DBBE-4187-9967-17FD9B43A397}" destId="{5BBAF874-2B33-4828-B794-836461060524}" srcOrd="1" destOrd="0" presId="urn:microsoft.com/office/officeart/2005/8/layout/cycle8"/>
    <dgm:cxn modelId="{2AD4C58C-4FBE-4336-9FE2-2A4DA1B270F7}" type="presOf" srcId="{FF3CFD59-E4F9-4757-A0C7-33EA9E655234}" destId="{F83242E1-3AE6-44AC-B13F-5EDBA31553A5}" srcOrd="1" destOrd="0" presId="urn:microsoft.com/office/officeart/2005/8/layout/cycle8"/>
    <dgm:cxn modelId="{DF64AAA5-0A30-4D4D-951A-94C78CAF46AD}" srcId="{E0051605-C387-4B41-8DDC-31B4DDFACA73}" destId="{FDDDFA56-9034-45A6-8BCC-B1539D3143E2}" srcOrd="5" destOrd="0" parTransId="{F035E3E6-E131-478F-A4DF-9009221EA063}" sibTransId="{B5919D0B-CEED-4538-8459-AFD1C4B2A16B}"/>
    <dgm:cxn modelId="{C6B26EAB-018A-41D3-9FD9-0A15439F7257}" type="presOf" srcId="{0738FCCB-84C2-4DD6-A498-2B77495C4BBD}" destId="{7FA5A21B-ED85-4F84-867C-CBE0D7A7BE0E}" srcOrd="1" destOrd="0" presId="urn:microsoft.com/office/officeart/2005/8/layout/cycle8"/>
    <dgm:cxn modelId="{189ED4BE-8085-4EBE-9F44-EB4A6D07E69C}" type="presOf" srcId="{5580EC05-51A7-4B01-87DF-74FAD8139133}" destId="{E822A023-A223-45D2-B2B6-328EBFA3566F}" srcOrd="0" destOrd="0" presId="urn:microsoft.com/office/officeart/2005/8/layout/cycle8"/>
    <dgm:cxn modelId="{F0FA19C2-F51D-449B-98E3-E4EEDECA4A6B}" type="presOf" srcId="{5580EC05-51A7-4B01-87DF-74FAD8139133}" destId="{A72F6009-4DF2-42F1-9569-C4CF797CCDFC}" srcOrd="1" destOrd="0" presId="urn:microsoft.com/office/officeart/2005/8/layout/cycle8"/>
    <dgm:cxn modelId="{DBE4E6C3-268D-437A-B854-50BA3EAE9435}" type="presOf" srcId="{B9DBD034-196D-4B40-A249-DB229C550743}" destId="{057483A5-62E8-47BE-A9C2-B7FDD2B2EFD0}" srcOrd="1" destOrd="0" presId="urn:microsoft.com/office/officeart/2005/8/layout/cycle8"/>
    <dgm:cxn modelId="{3C92DFD0-F572-40FA-AE9E-B8A50C33D93E}" srcId="{E0051605-C387-4B41-8DDC-31B4DDFACA73}" destId="{A9AE11A3-DBBE-4187-9967-17FD9B43A397}" srcOrd="2" destOrd="0" parTransId="{F4221C67-0C15-4FDC-BFA6-AC59A53A8C26}" sibTransId="{CFBAA09E-9F8B-4E2A-B9B0-CF1E5B6FF93F}"/>
    <dgm:cxn modelId="{B9F1BDD9-FA3F-498D-98D5-34D0623F2F67}" type="presOf" srcId="{FDDDFA56-9034-45A6-8BCC-B1539D3143E2}" destId="{352B3D8B-2F7E-4488-BEDA-2ABD4B4D97FC}" srcOrd="1" destOrd="0" presId="urn:microsoft.com/office/officeart/2005/8/layout/cycle8"/>
    <dgm:cxn modelId="{996544DF-B2A5-405D-BA0F-1B0A9385F20C}" srcId="{E0051605-C387-4B41-8DDC-31B4DDFACA73}" destId="{B9DBD034-196D-4B40-A249-DB229C550743}" srcOrd="3" destOrd="0" parTransId="{1046BEDB-0C92-4D01-87E1-627C9CEE29FB}" sibTransId="{4EB883D1-327B-4500-A1A1-F81D32D4C2ED}"/>
    <dgm:cxn modelId="{346C95F0-48E9-435A-AB28-B13D62FFEF96}" type="presOf" srcId="{FF3CFD59-E4F9-4757-A0C7-33EA9E655234}" destId="{EE311FDB-E3A1-484F-9783-D8D995F3A5F0}" srcOrd="0" destOrd="0" presId="urn:microsoft.com/office/officeart/2005/8/layout/cycle8"/>
    <dgm:cxn modelId="{AC8DA8EF-00B5-441D-8C37-F2C4EC59AB84}" type="presParOf" srcId="{DAC7716A-48D8-479E-94A1-CBEF5494AA31}" destId="{EE311FDB-E3A1-484F-9783-D8D995F3A5F0}" srcOrd="0" destOrd="0" presId="urn:microsoft.com/office/officeart/2005/8/layout/cycle8"/>
    <dgm:cxn modelId="{AECD8C95-421B-46F3-9458-362E323EBA09}" type="presParOf" srcId="{DAC7716A-48D8-479E-94A1-CBEF5494AA31}" destId="{3EAEB2CA-70AD-4DFC-B6B0-C64BD49355B8}" srcOrd="1" destOrd="0" presId="urn:microsoft.com/office/officeart/2005/8/layout/cycle8"/>
    <dgm:cxn modelId="{5B47111C-6E7E-4DA4-BA33-C90AD33E8AAD}" type="presParOf" srcId="{DAC7716A-48D8-479E-94A1-CBEF5494AA31}" destId="{3FC5885A-C916-4E5F-AC6E-98D96C1B20F8}" srcOrd="2" destOrd="0" presId="urn:microsoft.com/office/officeart/2005/8/layout/cycle8"/>
    <dgm:cxn modelId="{968CEC6A-A851-46F3-9690-353B7E1527B6}" type="presParOf" srcId="{DAC7716A-48D8-479E-94A1-CBEF5494AA31}" destId="{F83242E1-3AE6-44AC-B13F-5EDBA31553A5}" srcOrd="3" destOrd="0" presId="urn:microsoft.com/office/officeart/2005/8/layout/cycle8"/>
    <dgm:cxn modelId="{15875A96-3C1D-4BCF-BA73-1D5DC608CB89}" type="presParOf" srcId="{DAC7716A-48D8-479E-94A1-CBEF5494AA31}" destId="{CEE7918E-AF9D-4C39-A6CE-A7019DE828E2}" srcOrd="4" destOrd="0" presId="urn:microsoft.com/office/officeart/2005/8/layout/cycle8"/>
    <dgm:cxn modelId="{9B1E5166-D656-43AB-9DC4-16AE28A085E9}" type="presParOf" srcId="{DAC7716A-48D8-479E-94A1-CBEF5494AA31}" destId="{52CED208-7257-499D-BEEC-2D7266044DBE}" srcOrd="5" destOrd="0" presId="urn:microsoft.com/office/officeart/2005/8/layout/cycle8"/>
    <dgm:cxn modelId="{F646EEAB-325A-4831-A886-F64DAA3AC9FC}" type="presParOf" srcId="{DAC7716A-48D8-479E-94A1-CBEF5494AA31}" destId="{CF6148B1-9A54-4E34-86C3-847B833DB801}" srcOrd="6" destOrd="0" presId="urn:microsoft.com/office/officeart/2005/8/layout/cycle8"/>
    <dgm:cxn modelId="{3BA993EB-EACE-4B42-928A-9FBD414C3248}" type="presParOf" srcId="{DAC7716A-48D8-479E-94A1-CBEF5494AA31}" destId="{7FA5A21B-ED85-4F84-867C-CBE0D7A7BE0E}" srcOrd="7" destOrd="0" presId="urn:microsoft.com/office/officeart/2005/8/layout/cycle8"/>
    <dgm:cxn modelId="{1E0BA2C6-C137-44E5-8533-8623239200A5}" type="presParOf" srcId="{DAC7716A-48D8-479E-94A1-CBEF5494AA31}" destId="{06039967-89BB-4C87-BE46-10CE2D17B96C}" srcOrd="8" destOrd="0" presId="urn:microsoft.com/office/officeart/2005/8/layout/cycle8"/>
    <dgm:cxn modelId="{5D616596-6E42-4743-90BC-D22BAEE4E87C}" type="presParOf" srcId="{DAC7716A-48D8-479E-94A1-CBEF5494AA31}" destId="{3F446804-164F-420C-BE35-0C28C6D61C1D}" srcOrd="9" destOrd="0" presId="urn:microsoft.com/office/officeart/2005/8/layout/cycle8"/>
    <dgm:cxn modelId="{489890AC-CD54-48D3-9244-ED6B9D52BBEE}" type="presParOf" srcId="{DAC7716A-48D8-479E-94A1-CBEF5494AA31}" destId="{CD65CCE1-2646-4857-A59E-B012DFB11992}" srcOrd="10" destOrd="0" presId="urn:microsoft.com/office/officeart/2005/8/layout/cycle8"/>
    <dgm:cxn modelId="{1E854949-5E37-4763-A9F4-9CF342FC245B}" type="presParOf" srcId="{DAC7716A-48D8-479E-94A1-CBEF5494AA31}" destId="{5BBAF874-2B33-4828-B794-836461060524}" srcOrd="11" destOrd="0" presId="urn:microsoft.com/office/officeart/2005/8/layout/cycle8"/>
    <dgm:cxn modelId="{03930167-405E-466A-90BD-BB0D685CA11A}" type="presParOf" srcId="{DAC7716A-48D8-479E-94A1-CBEF5494AA31}" destId="{60981E3E-6A3E-4963-90E7-7C19BFB42FF0}" srcOrd="12" destOrd="0" presId="urn:microsoft.com/office/officeart/2005/8/layout/cycle8"/>
    <dgm:cxn modelId="{70114951-A4D1-42A4-9B1D-DECBE9CD32C6}" type="presParOf" srcId="{DAC7716A-48D8-479E-94A1-CBEF5494AA31}" destId="{968B777C-1F98-4DA6-BDCC-C856E99EBD8F}" srcOrd="13" destOrd="0" presId="urn:microsoft.com/office/officeart/2005/8/layout/cycle8"/>
    <dgm:cxn modelId="{DCE431D1-AC2A-40A3-BE52-2E09FBA3BF5A}" type="presParOf" srcId="{DAC7716A-48D8-479E-94A1-CBEF5494AA31}" destId="{C29D55B2-888B-4E73-B3FB-833F0B8B4041}" srcOrd="14" destOrd="0" presId="urn:microsoft.com/office/officeart/2005/8/layout/cycle8"/>
    <dgm:cxn modelId="{B9054F7B-5ECB-4967-AC25-0E3CC3DC2D56}" type="presParOf" srcId="{DAC7716A-48D8-479E-94A1-CBEF5494AA31}" destId="{057483A5-62E8-47BE-A9C2-B7FDD2B2EFD0}" srcOrd="15" destOrd="0" presId="urn:microsoft.com/office/officeart/2005/8/layout/cycle8"/>
    <dgm:cxn modelId="{0840616D-A78F-41EB-9A8E-3042057EBC39}" type="presParOf" srcId="{DAC7716A-48D8-479E-94A1-CBEF5494AA31}" destId="{E822A023-A223-45D2-B2B6-328EBFA3566F}" srcOrd="16" destOrd="0" presId="urn:microsoft.com/office/officeart/2005/8/layout/cycle8"/>
    <dgm:cxn modelId="{DFD461FB-BF49-4F6F-BBE8-B085FE6F4CEC}" type="presParOf" srcId="{DAC7716A-48D8-479E-94A1-CBEF5494AA31}" destId="{84D1DD4F-316F-4C17-A4D9-E04261269F76}" srcOrd="17" destOrd="0" presId="urn:microsoft.com/office/officeart/2005/8/layout/cycle8"/>
    <dgm:cxn modelId="{CC6FAFF7-C3DF-46E7-B736-CFA580C517A6}" type="presParOf" srcId="{DAC7716A-48D8-479E-94A1-CBEF5494AA31}" destId="{4C43D6DD-2719-4D73-AD82-FA449D48EFC0}" srcOrd="18" destOrd="0" presId="urn:microsoft.com/office/officeart/2005/8/layout/cycle8"/>
    <dgm:cxn modelId="{035A1FB6-9F5B-4413-BB02-61EDD2953E7B}" type="presParOf" srcId="{DAC7716A-48D8-479E-94A1-CBEF5494AA31}" destId="{A72F6009-4DF2-42F1-9569-C4CF797CCDFC}" srcOrd="19" destOrd="0" presId="urn:microsoft.com/office/officeart/2005/8/layout/cycle8"/>
    <dgm:cxn modelId="{C46A6A41-25C6-4803-ADC5-45D33DF13FB4}" type="presParOf" srcId="{DAC7716A-48D8-479E-94A1-CBEF5494AA31}" destId="{8B10EA44-6BEA-4801-87F7-BB2FF05143F4}" srcOrd="20" destOrd="0" presId="urn:microsoft.com/office/officeart/2005/8/layout/cycle8"/>
    <dgm:cxn modelId="{E5343751-917F-4B48-A040-3A167D63A3C5}" type="presParOf" srcId="{DAC7716A-48D8-479E-94A1-CBEF5494AA31}" destId="{45B5A208-DCBE-4C36-87FA-2DFD6AD1AC2D}" srcOrd="21" destOrd="0" presId="urn:microsoft.com/office/officeart/2005/8/layout/cycle8"/>
    <dgm:cxn modelId="{71B32CCF-53EC-463F-A22C-144D3C4AF3DE}" type="presParOf" srcId="{DAC7716A-48D8-479E-94A1-CBEF5494AA31}" destId="{8658363C-7046-46F0-9E29-7DB2CBFDE87E}" srcOrd="22" destOrd="0" presId="urn:microsoft.com/office/officeart/2005/8/layout/cycle8"/>
    <dgm:cxn modelId="{3F413E64-D0C9-46BE-8755-032B786C9133}" type="presParOf" srcId="{DAC7716A-48D8-479E-94A1-CBEF5494AA31}" destId="{352B3D8B-2F7E-4488-BEDA-2ABD4B4D97FC}" srcOrd="23" destOrd="0" presId="urn:microsoft.com/office/officeart/2005/8/layout/cycle8"/>
    <dgm:cxn modelId="{3F2B0BB9-B7B7-40C0-B804-B00FD81B8CCA}" type="presParOf" srcId="{DAC7716A-48D8-479E-94A1-CBEF5494AA31}" destId="{A74F18D2-7E67-43C1-A2ED-0E5731B87CCE}" srcOrd="24" destOrd="0" presId="urn:microsoft.com/office/officeart/2005/8/layout/cycle8"/>
    <dgm:cxn modelId="{3527CD46-6782-4F6C-AF54-07D1FC273359}" type="presParOf" srcId="{DAC7716A-48D8-479E-94A1-CBEF5494AA31}" destId="{07CF7E28-3782-4E03-BF93-E33B99E293C1}" srcOrd="25" destOrd="0" presId="urn:microsoft.com/office/officeart/2005/8/layout/cycle8"/>
    <dgm:cxn modelId="{054F8C53-399B-403F-904E-6584707F3104}" type="presParOf" srcId="{DAC7716A-48D8-479E-94A1-CBEF5494AA31}" destId="{AEE8B2E0-1E60-41E4-8164-F7E475171E1C}" srcOrd="26" destOrd="0" presId="urn:microsoft.com/office/officeart/2005/8/layout/cycle8"/>
    <dgm:cxn modelId="{44CBBE57-4518-4A8E-9E2C-DAC54B7AB56D}" type="presParOf" srcId="{DAC7716A-48D8-479E-94A1-CBEF5494AA31}" destId="{D79A8520-8F82-4397-8C43-71DD510B3BCB}" srcOrd="27" destOrd="0" presId="urn:microsoft.com/office/officeart/2005/8/layout/cycle8"/>
    <dgm:cxn modelId="{00BF0302-C434-4668-9C65-026389E88744}" type="presParOf" srcId="{DAC7716A-48D8-479E-94A1-CBEF5494AA31}" destId="{3E27B493-B0BB-4999-8CBA-E66359883773}" srcOrd="28" destOrd="0" presId="urn:microsoft.com/office/officeart/2005/8/layout/cycle8"/>
    <dgm:cxn modelId="{3265941A-798D-4C01-9547-F9787A5A61FA}" type="presParOf" srcId="{DAC7716A-48D8-479E-94A1-CBEF5494AA31}" destId="{9989665F-73E4-4FB6-AD40-CA5266D26AB6}" srcOrd="2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311FDB-E3A1-484F-9783-D8D995F3A5F0}">
      <dsp:nvSpPr>
        <dsp:cNvPr id="0" name=""/>
        <dsp:cNvSpPr/>
      </dsp:nvSpPr>
      <dsp:spPr>
        <a:xfrm>
          <a:off x="1821370" y="315247"/>
          <a:ext cx="4464558" cy="4464558"/>
        </a:xfrm>
        <a:prstGeom prst="pie">
          <a:avLst>
            <a:gd name="adj1" fmla="val 16200000"/>
            <a:gd name="adj2" fmla="val 19800000"/>
          </a:avLst>
        </a:prstGeom>
        <a:solidFill>
          <a:srgbClr val="C00000">
            <a:alpha val="4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Employee contribution rates &amp; known versus projected premium increases</a:t>
          </a:r>
        </a:p>
      </dsp:txBody>
      <dsp:txXfrm>
        <a:off x="4159948" y="885541"/>
        <a:ext cx="1169289" cy="903541"/>
      </dsp:txXfrm>
    </dsp:sp>
    <dsp:sp modelId="{CEE7918E-AF9D-4C39-A6CE-A7019DE828E2}">
      <dsp:nvSpPr>
        <dsp:cNvPr id="0" name=""/>
        <dsp:cNvSpPr/>
      </dsp:nvSpPr>
      <dsp:spPr>
        <a:xfrm>
          <a:off x="1874520" y="407195"/>
          <a:ext cx="4464558" cy="4464558"/>
        </a:xfrm>
        <a:prstGeom prst="pie">
          <a:avLst>
            <a:gd name="adj1" fmla="val 19800000"/>
            <a:gd name="adj2" fmla="val 1800000"/>
          </a:avLst>
        </a:prstGeom>
        <a:solidFill>
          <a:srgbClr val="CC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HIP/Emblem versus NYSHIP/Empire/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Excelsior participant mix</a:t>
          </a:r>
        </a:p>
      </dsp:txBody>
      <dsp:txXfrm>
        <a:off x="4904041" y="2214278"/>
        <a:ext cx="1222438" cy="876966"/>
      </dsp:txXfrm>
    </dsp:sp>
    <dsp:sp modelId="{06039967-89BB-4C87-BE46-10CE2D17B96C}">
      <dsp:nvSpPr>
        <dsp:cNvPr id="0" name=""/>
        <dsp:cNvSpPr/>
      </dsp:nvSpPr>
      <dsp:spPr>
        <a:xfrm>
          <a:off x="1821370" y="499144"/>
          <a:ext cx="4464558" cy="4464558"/>
        </a:xfrm>
        <a:prstGeom prst="pie">
          <a:avLst>
            <a:gd name="adj1" fmla="val 1800000"/>
            <a:gd name="adj2" fmla="val 5400000"/>
          </a:avLst>
        </a:prstGeom>
        <a:solidFill>
          <a:srgbClr val="009900">
            <a:alpha val="4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Individual 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versus Family 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plan mix</a:t>
          </a:r>
        </a:p>
      </dsp:txBody>
      <dsp:txXfrm>
        <a:off x="4159948" y="3516441"/>
        <a:ext cx="1169289" cy="903541"/>
      </dsp:txXfrm>
    </dsp:sp>
    <dsp:sp modelId="{60981E3E-6A3E-4963-90E7-7C19BFB42FF0}">
      <dsp:nvSpPr>
        <dsp:cNvPr id="0" name=""/>
        <dsp:cNvSpPr/>
      </dsp:nvSpPr>
      <dsp:spPr>
        <a:xfrm>
          <a:off x="1715071" y="499144"/>
          <a:ext cx="4464558" cy="4464558"/>
        </a:xfrm>
        <a:prstGeom prst="pie">
          <a:avLst>
            <a:gd name="adj1" fmla="val 5400000"/>
            <a:gd name="adj2" fmla="val 9000000"/>
          </a:avLst>
        </a:prstGeom>
        <a:solidFill>
          <a:srgbClr val="FFCC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New versus 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exiting participants</a:t>
          </a:r>
        </a:p>
      </dsp:txBody>
      <dsp:txXfrm>
        <a:off x="2671762" y="3516441"/>
        <a:ext cx="1169289" cy="903541"/>
      </dsp:txXfrm>
    </dsp:sp>
    <dsp:sp modelId="{E822A023-A223-45D2-B2B6-328EBFA3566F}">
      <dsp:nvSpPr>
        <dsp:cNvPr id="0" name=""/>
        <dsp:cNvSpPr/>
      </dsp:nvSpPr>
      <dsp:spPr>
        <a:xfrm>
          <a:off x="1661922" y="407195"/>
          <a:ext cx="4464558" cy="4464558"/>
        </a:xfrm>
        <a:prstGeom prst="pie">
          <a:avLst>
            <a:gd name="adj1" fmla="val 9000000"/>
            <a:gd name="adj2" fmla="val 12600000"/>
          </a:avLst>
        </a:prstGeom>
        <a:solidFill>
          <a:srgbClr val="0070C0">
            <a:alpha val="37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Medicare Part B premium reimbursements</a:t>
          </a:r>
        </a:p>
      </dsp:txBody>
      <dsp:txXfrm>
        <a:off x="1874520" y="2214278"/>
        <a:ext cx="1222438" cy="876966"/>
      </dsp:txXfrm>
    </dsp:sp>
    <dsp:sp modelId="{8B10EA44-6BEA-4801-87F7-BB2FF05143F4}">
      <dsp:nvSpPr>
        <dsp:cNvPr id="0" name=""/>
        <dsp:cNvSpPr/>
      </dsp:nvSpPr>
      <dsp:spPr>
        <a:xfrm>
          <a:off x="1715071" y="315247"/>
          <a:ext cx="4464558" cy="4464558"/>
        </a:xfrm>
        <a:prstGeom prst="pie">
          <a:avLst>
            <a:gd name="adj1" fmla="val 12600000"/>
            <a:gd name="adj2" fmla="val 1620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Affordable Care Act requirements</a:t>
          </a:r>
        </a:p>
      </dsp:txBody>
      <dsp:txXfrm>
        <a:off x="2671762" y="885541"/>
        <a:ext cx="1169289" cy="903541"/>
      </dsp:txXfrm>
    </dsp:sp>
    <dsp:sp modelId="{A74F18D2-7E67-43C1-A2ED-0E5731B87CCE}">
      <dsp:nvSpPr>
        <dsp:cNvPr id="0" name=""/>
        <dsp:cNvSpPr/>
      </dsp:nvSpPr>
      <dsp:spPr>
        <a:xfrm>
          <a:off x="1544830" y="38869"/>
          <a:ext cx="5017312" cy="5017312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CF7E28-3782-4E03-BF93-E33B99E293C1}">
      <dsp:nvSpPr>
        <dsp:cNvPr id="0" name=""/>
        <dsp:cNvSpPr/>
      </dsp:nvSpPr>
      <dsp:spPr>
        <a:xfrm>
          <a:off x="1597979" y="130818"/>
          <a:ext cx="5017312" cy="5017312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solidFill>
          <a:srgbClr val="9751CB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E8B2E0-1E60-41E4-8164-F7E475171E1C}">
      <dsp:nvSpPr>
        <dsp:cNvPr id="0" name=""/>
        <dsp:cNvSpPr/>
      </dsp:nvSpPr>
      <dsp:spPr>
        <a:xfrm>
          <a:off x="1544830" y="222767"/>
          <a:ext cx="5017312" cy="5017312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solidFill>
          <a:srgbClr val="0099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9A8520-8F82-4397-8C43-71DD510B3BCB}">
      <dsp:nvSpPr>
        <dsp:cNvPr id="0" name=""/>
        <dsp:cNvSpPr/>
      </dsp:nvSpPr>
      <dsp:spPr>
        <a:xfrm>
          <a:off x="1438857" y="222767"/>
          <a:ext cx="5017312" cy="5017312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solidFill>
          <a:srgbClr val="FF99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27B493-B0BB-4999-8CBA-E66359883773}">
      <dsp:nvSpPr>
        <dsp:cNvPr id="0" name=""/>
        <dsp:cNvSpPr/>
      </dsp:nvSpPr>
      <dsp:spPr>
        <a:xfrm>
          <a:off x="1385707" y="130818"/>
          <a:ext cx="5017312" cy="5017312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89665F-73E4-4FB6-AD40-CA5266D26AB6}">
      <dsp:nvSpPr>
        <dsp:cNvPr id="0" name=""/>
        <dsp:cNvSpPr/>
      </dsp:nvSpPr>
      <dsp:spPr>
        <a:xfrm>
          <a:off x="1438857" y="38869"/>
          <a:ext cx="5017312" cy="5017312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rgbClr val="FF339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0.39252</cdr:x>
      <cdr:y>0.15873</cdr:y>
    </cdr:from>
    <cdr:to>
      <cdr:x>0.47663</cdr:x>
      <cdr:y>0.21643</cdr:y>
    </cdr:to>
    <cdr:sp macro="" textlink="">
      <cdr:nvSpPr>
        <cdr:cNvPr id="2" name="TextBox 16"/>
        <cdr:cNvSpPr txBox="1"/>
      </cdr:nvSpPr>
      <cdr:spPr>
        <a:xfrm xmlns:a="http://schemas.openxmlformats.org/drawingml/2006/main">
          <a:off x="3200400" y="762000"/>
          <a:ext cx="685783" cy="27699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/>
          <a:r>
            <a:rPr lang="en-US" sz="1200" b="1" dirty="0">
              <a:solidFill>
                <a:schemeClr val="tx1"/>
              </a:solidFill>
              <a:latin typeface="Avenir LT Std 45 Book" panose="020B0502020203020204" pitchFamily="34" charset="0"/>
            </a:rPr>
            <a:t>467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0.57282</cdr:x>
      <cdr:y>0.56923</cdr:y>
    </cdr:from>
    <cdr:to>
      <cdr:x>0.68932</cdr:x>
      <cdr:y>0.92308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CB23181C-5C9D-47C0-A8A7-FC6FB3E6CC20}"/>
            </a:ext>
          </a:extLst>
        </cdr:cNvPr>
        <cdr:cNvCxnSpPr/>
      </cdr:nvCxnSpPr>
      <cdr:spPr bwMode="auto">
        <a:xfrm xmlns:a="http://schemas.openxmlformats.org/drawingml/2006/main" flipV="1">
          <a:off x="4495800" y="2819400"/>
          <a:ext cx="914372" cy="1752599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FB3297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0.43689</cdr:x>
      <cdr:y>0.09231</cdr:y>
    </cdr:from>
    <cdr:to>
      <cdr:x>0.45631</cdr:x>
      <cdr:y>0.13846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3A53EBC1-A1BA-488C-90BE-774AF3ECE67A}"/>
            </a:ext>
          </a:extLst>
        </cdr:cNvPr>
        <cdr:cNvCxnSpPr/>
      </cdr:nvCxnSpPr>
      <cdr:spPr bwMode="auto">
        <a:xfrm xmlns:a="http://schemas.openxmlformats.org/drawingml/2006/main">
          <a:off x="3429000" y="457199"/>
          <a:ext cx="152400" cy="228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0.82524</cdr:x>
      <cdr:y>0.27344</cdr:y>
    </cdr:from>
    <cdr:to>
      <cdr:x>0.8591</cdr:x>
      <cdr:y>0.33846</cdr:y>
    </cdr:to>
    <cdr:cxnSp macro="">
      <cdr:nvCxnSpPr>
        <cdr:cNvPr id="5" name="Straight Connector 4">
          <a:extLst xmlns:a="http://schemas.openxmlformats.org/drawingml/2006/main">
            <a:ext uri="{FF2B5EF4-FFF2-40B4-BE49-F238E27FC236}">
              <a16:creationId xmlns:a16="http://schemas.microsoft.com/office/drawing/2014/main" id="{C4A4DD59-39EB-494C-8A17-EB0166F60AE5}"/>
            </a:ext>
          </a:extLst>
        </cdr:cNvPr>
        <cdr:cNvCxnSpPr/>
      </cdr:nvCxnSpPr>
      <cdr:spPr bwMode="auto">
        <a:xfrm xmlns:a="http://schemas.openxmlformats.org/drawingml/2006/main" flipH="1">
          <a:off x="6477000" y="1354371"/>
          <a:ext cx="265706" cy="322028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0070C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0.79612</cdr:x>
      <cdr:y>0.64615</cdr:y>
    </cdr:from>
    <cdr:to>
      <cdr:x>0.86408</cdr:x>
      <cdr:y>0.67692</cdr:y>
    </cdr:to>
    <cdr:cxnSp macro="">
      <cdr:nvCxnSpPr>
        <cdr:cNvPr id="7" name="Straight Connector 6">
          <a:extLst xmlns:a="http://schemas.openxmlformats.org/drawingml/2006/main">
            <a:ext uri="{FF2B5EF4-FFF2-40B4-BE49-F238E27FC236}">
              <a16:creationId xmlns:a16="http://schemas.microsoft.com/office/drawing/2014/main" id="{111AE670-4D2A-4DC6-96EC-70E79DCAE1D5}"/>
            </a:ext>
          </a:extLst>
        </cdr:cNvPr>
        <cdr:cNvCxnSpPr/>
      </cdr:nvCxnSpPr>
      <cdr:spPr bwMode="auto">
        <a:xfrm xmlns:a="http://schemas.openxmlformats.org/drawingml/2006/main" flipH="1">
          <a:off x="6248401" y="3200399"/>
          <a:ext cx="533399" cy="152401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C0000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0.7767</cdr:x>
      <cdr:y>0.70769</cdr:y>
    </cdr:from>
    <cdr:to>
      <cdr:x>0.86408</cdr:x>
      <cdr:y>0.75385</cdr:y>
    </cdr:to>
    <cdr:cxnSp macro="">
      <cdr:nvCxnSpPr>
        <cdr:cNvPr id="9" name="Straight Connector 8">
          <a:extLst xmlns:a="http://schemas.openxmlformats.org/drawingml/2006/main">
            <a:ext uri="{FF2B5EF4-FFF2-40B4-BE49-F238E27FC236}">
              <a16:creationId xmlns:a16="http://schemas.microsoft.com/office/drawing/2014/main" id="{5EA5BDFB-A11C-4553-9569-536B0FEC1EFD}"/>
            </a:ext>
          </a:extLst>
        </cdr:cNvPr>
        <cdr:cNvCxnSpPr/>
      </cdr:nvCxnSpPr>
      <cdr:spPr bwMode="auto">
        <a:xfrm xmlns:a="http://schemas.openxmlformats.org/drawingml/2006/main" flipH="1" flipV="1">
          <a:off x="6096001" y="3505199"/>
          <a:ext cx="685799" cy="228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692C97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0.76698</cdr:x>
      <cdr:y>0.70769</cdr:y>
    </cdr:from>
    <cdr:to>
      <cdr:x>0.78641</cdr:x>
      <cdr:y>0.87692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3AA4A410-A1D2-45D3-BE1E-0BB16383527E}"/>
            </a:ext>
          </a:extLst>
        </cdr:cNvPr>
        <cdr:cNvCxnSpPr/>
      </cdr:nvCxnSpPr>
      <cdr:spPr bwMode="auto">
        <a:xfrm xmlns:a="http://schemas.openxmlformats.org/drawingml/2006/main" flipH="1" flipV="1">
          <a:off x="6019742" y="3505199"/>
          <a:ext cx="152458" cy="8382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0.0344</cdr:x>
      <cdr:y>0.19904</cdr:y>
    </cdr:from>
    <cdr:to>
      <cdr:x>0.0344</cdr:x>
      <cdr:y>0.19904</cdr:y>
    </cdr:to>
    <cdr:grpSp>
      <cdr:nvGrpSpPr>
        <cdr:cNvPr id="15" name="Group 14">
          <a:extLst xmlns:a="http://schemas.openxmlformats.org/drawingml/2006/main">
            <a:ext uri="{FF2B5EF4-FFF2-40B4-BE49-F238E27FC236}">
              <a16:creationId xmlns:a16="http://schemas.microsoft.com/office/drawing/2014/main" id="{384E5F8B-FAC9-4A1C-8D0E-72C106780B98}"/>
            </a:ext>
          </a:extLst>
        </cdr:cNvPr>
        <cdr:cNvGrpSpPr/>
      </cdr:nvGrpSpPr>
      <cdr:grpSpPr>
        <a:xfrm xmlns:a="http://schemas.openxmlformats.org/drawingml/2006/main">
          <a:off x="280477" y="955511"/>
          <a:ext cx="0" cy="0"/>
          <a:chOff x="280477" y="955511"/>
          <a:chExt cx="0" cy="0"/>
        </a:xfrm>
      </cdr:grpSpPr>
    </cdr:grp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5735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5735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4F0F672-6971-416E-94F3-B1AF82F5B4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674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5735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700088"/>
            <a:ext cx="4651375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631" y="4420953"/>
            <a:ext cx="5614668" cy="4185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5735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37B8AA9-9A9F-40E8-916F-00265F4BB4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7194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1pPr>
            <a:lvl2pPr marL="743358" indent="-285907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2pPr>
            <a:lvl3pPr marL="1143628" indent="-228725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3pPr>
            <a:lvl4pPr marL="1601078" indent="-228725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4pPr>
            <a:lvl5pPr marL="2058530" indent="-228725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5pPr>
            <a:lvl6pPr marL="2515980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6pPr>
            <a:lvl7pPr marL="2973431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7pPr>
            <a:lvl8pPr marL="3430883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8pPr>
            <a:lvl9pPr marL="3888334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fld id="{88F004C7-DBA7-484E-AB75-0DE52A747748}" type="slidenum">
              <a:rPr lang="en-US" smtClean="0">
                <a:solidFill>
                  <a:schemeClr val="tx1"/>
                </a:solidFill>
                <a:latin typeface="Arial" charset="0"/>
              </a:rPr>
              <a:pPr eaLnBrk="1" hangingPunct="1">
                <a:defRPr/>
              </a:pPr>
              <a:t>1</a:t>
            </a:fld>
            <a:endParaRPr lang="en-US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901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737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8499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7140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526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Meeting the Affordable Care Act mandates for employees in full-time status (30+ hours of service/week)</a:t>
            </a:r>
          </a:p>
          <a:p>
            <a:pPr lvl="1"/>
            <a:r>
              <a:rPr lang="en-US" dirty="0"/>
              <a:t>Costly reporting to the State and employees</a:t>
            </a:r>
          </a:p>
          <a:p>
            <a:pPr lvl="1"/>
            <a:r>
              <a:rPr lang="en-US" dirty="0"/>
              <a:t>Required to offer individual healthcare plan</a:t>
            </a:r>
          </a:p>
          <a:p>
            <a:pPr lvl="1"/>
            <a:r>
              <a:rPr lang="en-US" dirty="0"/>
              <a:t>Meeting minimal essential coverage</a:t>
            </a:r>
          </a:p>
          <a:p>
            <a:pPr lvl="1"/>
            <a:r>
              <a:rPr lang="en-US" dirty="0"/>
              <a:t>Plan affordability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19DE2A-179F-4E85-80F4-CC1ACF9B799C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175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6840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3892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395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31661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4321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2778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236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1342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46401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9814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8E09D-620D-4AE9-A9AF-AD0A64DB99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4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7A526-2166-4C58-A6B2-042EB1F80E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469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73806-D109-49C0-816C-F654B3B353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547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005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219200"/>
            <a:ext cx="40005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1446B-642F-42D1-B388-72E1E45066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553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9B09E-EB76-4556-9F77-3243ECBE2C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72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1BC9E-97AE-4D19-AC99-B3968AE9C6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95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AD02C-541F-4A06-9539-A2A6EB11F7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081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ACD34-925C-40A7-8E4F-647F3FB69F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310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1FE02-9C99-4FE9-BD4A-810E5B7DB8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88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BF2D6-FFE4-4604-A73F-5B2BD7EABC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9598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516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516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42E8A-40B7-41EF-925D-F40DFD26B4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3740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219200"/>
            <a:ext cx="8153400" cy="4572000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2B6C9-90BC-48C6-AD1D-050AD9410F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557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2192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5814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10100" y="35814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349F4-C238-46AA-895C-A930C72191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0055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14104"/>
            <a:ext cx="7348373" cy="553998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916" y="845046"/>
            <a:ext cx="7348373" cy="415498"/>
          </a:xfrm>
        </p:spPr>
        <p:txBody>
          <a:bodyPr wrap="square">
            <a:spAutoFit/>
          </a:bodyPr>
          <a:lstStyle>
            <a:lvl1pPr marL="0" indent="0" algn="l">
              <a:buNone/>
              <a:defRPr sz="2100">
                <a:solidFill>
                  <a:schemeClr val="accent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246127" y="6237312"/>
            <a:ext cx="329431" cy="439240"/>
            <a:chOff x="186858" y="6096003"/>
            <a:chExt cx="580550" cy="580549"/>
          </a:xfrm>
          <a:solidFill>
            <a:schemeClr val="bg1">
              <a:lumMod val="75000"/>
              <a:alpha val="25000"/>
            </a:schemeClr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b="1" dirty="0">
                <a:latin typeface="Calibri Light" panose="020F030202020403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46127" y="6237313"/>
            <a:ext cx="329431" cy="390437"/>
          </a:xfrm>
          <a:prstGeom prst="rect">
            <a:avLst/>
          </a:prstGeom>
        </p:spPr>
        <p:txBody>
          <a:bodyPr anchor="ctr"/>
          <a:lstStyle>
            <a:lvl1pPr algn="ctr">
              <a:defRPr sz="1050">
                <a:solidFill>
                  <a:srgbClr val="2F3A46"/>
                </a:solidFill>
              </a:defRPr>
            </a:lvl1pPr>
          </a:lstStyle>
          <a:p>
            <a:fld id="{F68327C5-B821-4FE9-A59A-A60D9EB59A9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5774480"/>
            <a:ext cx="821616" cy="1083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6366" y="229539"/>
            <a:ext cx="1220830" cy="451143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7892075" y="95859"/>
            <a:ext cx="1195121" cy="72008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839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5774480"/>
            <a:ext cx="821616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37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ransition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032636"/>
            <a:ext cx="6858000" cy="1477328"/>
          </a:xfrm>
        </p:spPr>
        <p:txBody>
          <a:bodyPr anchor="b"/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50342" y="6214073"/>
            <a:ext cx="1220830" cy="451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4937768"/>
            <a:ext cx="821616" cy="108352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6528596" y="6336792"/>
            <a:ext cx="1149674" cy="253916"/>
            <a:chOff x="8616280" y="6285754"/>
            <a:chExt cx="1532898" cy="253916"/>
          </a:xfrm>
        </p:grpSpPr>
        <p:sp>
          <p:nvSpPr>
            <p:cNvPr id="12" name="TextBox 11"/>
            <p:cNvSpPr txBox="1"/>
            <p:nvPr userDrawn="1"/>
          </p:nvSpPr>
          <p:spPr>
            <a:xfrm>
              <a:off x="8616280" y="6285754"/>
              <a:ext cx="153289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>
                  <a:solidFill>
                    <a:schemeClr val="tx1"/>
                  </a:solidFill>
                </a:rPr>
                <a:t>Made with       by </a:t>
              </a:r>
            </a:p>
          </p:txBody>
        </p:sp>
        <p:sp>
          <p:nvSpPr>
            <p:cNvPr id="13" name="Freeform 290"/>
            <p:cNvSpPr/>
            <p:nvPr userDrawn="1"/>
          </p:nvSpPr>
          <p:spPr>
            <a:xfrm>
              <a:off x="9544347" y="6374509"/>
              <a:ext cx="152053" cy="130265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05895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9532" y="-294365"/>
            <a:ext cx="8424936" cy="1477328"/>
          </a:xfrm>
        </p:spPr>
        <p:txBody>
          <a:bodyPr wrap="square" anchor="b">
            <a:spAutoFit/>
          </a:bodyPr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50342" y="6214076"/>
            <a:ext cx="1220830" cy="4511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46" y="1426467"/>
            <a:ext cx="4753855" cy="523874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117458" y="1700812"/>
            <a:ext cx="4212431" cy="316805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4937768"/>
            <a:ext cx="821616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3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1"/>
          <p:cNvSpPr txBox="1">
            <a:spLocks noChangeArrowheads="1"/>
          </p:cNvSpPr>
          <p:nvPr userDrawn="1"/>
        </p:nvSpPr>
        <p:spPr bwMode="auto">
          <a:xfrm>
            <a:off x="0" y="3641725"/>
            <a:ext cx="914400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4000" b="1" baseline="0" dirty="0">
                <a:solidFill>
                  <a:schemeClr val="tx1"/>
                </a:solidFill>
                <a:latin typeface="Avenir LT Std 45 Book" panose="020B0502020203020204" pitchFamily="34" charset="0"/>
              </a:rPr>
              <a:t>2024-2025 Budget Development</a:t>
            </a:r>
          </a:p>
          <a:p>
            <a:pPr algn="ctr" eaLnBrk="1" hangingPunct="1">
              <a:defRPr/>
            </a:pPr>
            <a:r>
              <a:rPr lang="en-US" sz="2800" b="1" i="0" baseline="0" dirty="0">
                <a:solidFill>
                  <a:schemeClr val="tx1"/>
                </a:solidFill>
                <a:latin typeface="Avenir LT Std 45 Book" panose="020B0502020203020204" pitchFamily="34" charset="0"/>
              </a:rPr>
              <a:t>Board of Education Meeting</a:t>
            </a:r>
          </a:p>
          <a:p>
            <a:pPr algn="ctr" eaLnBrk="1" hangingPunct="1">
              <a:defRPr/>
            </a:pPr>
            <a:r>
              <a:rPr lang="en-US" sz="2800" b="1" i="0" baseline="0" dirty="0">
                <a:solidFill>
                  <a:schemeClr val="tx1"/>
                </a:solidFill>
                <a:latin typeface="Avenir LT Std 45 Book" panose="020B0502020203020204" pitchFamily="34" charset="0"/>
              </a:rPr>
              <a:t>March 18, 2024</a:t>
            </a:r>
          </a:p>
          <a:p>
            <a:pPr algn="ctr" eaLnBrk="1" hangingPunct="1">
              <a:defRPr/>
            </a:pPr>
            <a:br>
              <a:rPr lang="en-US" sz="4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endParaRPr lang="en-US" sz="2400" b="1" i="0" dirty="0">
              <a:solidFill>
                <a:schemeClr val="tx1"/>
              </a:solidFill>
              <a:latin typeface="Avenir LT Std 45 Book" panose="020B0502020203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4697" y1="17853" x2="44697" y2="17853"/>
                        <a14:foregroundMark x1="43409" y1="17853" x2="43409" y2="17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977" r="22223" b="11029"/>
          <a:stretch/>
        </p:blipFill>
        <p:spPr>
          <a:xfrm>
            <a:off x="3048000" y="533400"/>
            <a:ext cx="3048000" cy="29718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153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76" name="Line 8"/>
          <p:cNvSpPr>
            <a:spLocks noChangeShapeType="1"/>
          </p:cNvSpPr>
          <p:nvPr/>
        </p:nvSpPr>
        <p:spPr bwMode="auto">
          <a:xfrm>
            <a:off x="2057400" y="990600"/>
            <a:ext cx="6553200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077" name="Line 9"/>
          <p:cNvSpPr>
            <a:spLocks noChangeShapeType="1"/>
          </p:cNvSpPr>
          <p:nvPr/>
        </p:nvSpPr>
        <p:spPr bwMode="auto">
          <a:xfrm>
            <a:off x="457199" y="6151563"/>
            <a:ext cx="6975231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381000" y="6172200"/>
            <a:ext cx="62103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1400" dirty="0">
                <a:solidFill>
                  <a:srgbClr val="0070C0"/>
                </a:solidFill>
                <a:latin typeface="Avenir LT Std 45 Book" panose="020B0502020203020204" pitchFamily="34" charset="0"/>
              </a:rPr>
              <a:t>2024-2025 Budget Presentation – March 18, 2024</a:t>
            </a:r>
            <a:endParaRPr lang="en-US" sz="1400" b="1" i="1" dirty="0">
              <a:solidFill>
                <a:srgbClr val="0070C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257800" y="61531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8000"/>
                </a:solidFill>
                <a:latin typeface="Avenir LT Std 45 Book" panose="020B0502020203020204" pitchFamily="34" charset="0"/>
                <a:cs typeface="+mn-cs"/>
              </a:defRPr>
            </a:lvl1pPr>
          </a:lstStyle>
          <a:p>
            <a:pPr>
              <a:defRPr/>
            </a:pPr>
            <a:fld id="{1AD3DF9D-2CF0-436C-A7DB-45FD615243B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foregroundMark x1="44697" y1="17853" x2="44697" y2="17853"/>
                        <a14:foregroundMark x1="43409" y1="17853" x2="43409" y2="17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977" r="22223" b="11029"/>
          <a:stretch/>
        </p:blipFill>
        <p:spPr>
          <a:xfrm>
            <a:off x="7470531" y="5562600"/>
            <a:ext cx="1216269" cy="11858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0C0"/>
          </a:solidFill>
          <a:latin typeface="Avenir LT Std 45 Book" panose="020B050202020302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Char char="•"/>
        <a:defRPr sz="3200">
          <a:solidFill>
            <a:schemeClr val="tx1"/>
          </a:solidFill>
          <a:latin typeface="Avenir LT Std 45 Book" panose="020B0502020203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Font typeface="Wingdings" pitchFamily="2" charset="2"/>
        <a:buChar char="§"/>
        <a:defRPr sz="2800">
          <a:solidFill>
            <a:schemeClr val="tx1"/>
          </a:solidFill>
          <a:latin typeface="Avenir LT Std 45 Book" panose="020B0502020203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Font typeface="Wingdings" pitchFamily="2" charset="2"/>
        <a:buChar char="Ø"/>
        <a:defRPr sz="2400">
          <a:solidFill>
            <a:schemeClr val="tx1"/>
          </a:solidFill>
          <a:latin typeface="Avenir LT Std 45 Book" panose="020B0502020203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Char char="–"/>
        <a:defRPr sz="2000">
          <a:solidFill>
            <a:schemeClr val="tx1"/>
          </a:solidFill>
          <a:latin typeface="Avenir LT Std 45 Book" panose="020B0502020203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Char char="»"/>
        <a:defRPr sz="2000">
          <a:solidFill>
            <a:schemeClr val="tx1"/>
          </a:solidFill>
          <a:latin typeface="Avenir LT Std 45 Book" panose="020B0502020203020204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14104"/>
            <a:ext cx="8229600" cy="553998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8678099" y="5823007"/>
            <a:ext cx="1430200" cy="2308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40266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</p:sldLayoutIdLst>
  <p:hf hdr="0" ftr="0" dt="0"/>
  <p:txStyles>
    <p:titleStyle>
      <a:lvl1pPr algn="r" defTabSz="685766" rtl="0" eaLnBrk="1" latinLnBrk="0" hangingPunct="1">
        <a:spcBef>
          <a:spcPct val="0"/>
        </a:spcBef>
        <a:buNone/>
        <a:defRPr lang="en-US" sz="3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57162" indent="-257162" algn="l" defTabSz="68576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557185" indent="-214303" algn="l" defTabSz="68576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857207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200090" indent="-171442" algn="l" defTabSz="685766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1542974" indent="-171442" algn="l" defTabSz="685766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1885856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svg"/><Relationship Id="rId18" Type="http://schemas.openxmlformats.org/officeDocument/2006/relationships/image" Target="../media/image25.png"/><Relationship Id="rId3" Type="http://schemas.microsoft.com/office/2007/relationships/hdphoto" Target="../media/hdphoto2.wdp"/><Relationship Id="rId21" Type="http://schemas.openxmlformats.org/officeDocument/2006/relationships/image" Target="../media/image28.svg"/><Relationship Id="rId7" Type="http://schemas.openxmlformats.org/officeDocument/2006/relationships/image" Target="../media/image14.svg"/><Relationship Id="rId12" Type="http://schemas.openxmlformats.org/officeDocument/2006/relationships/image" Target="../media/image19.png"/><Relationship Id="rId17" Type="http://schemas.openxmlformats.org/officeDocument/2006/relationships/image" Target="../media/image24.svg"/><Relationship Id="rId2" Type="http://schemas.openxmlformats.org/officeDocument/2006/relationships/image" Target="../media/image10.png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5" Type="http://schemas.openxmlformats.org/officeDocument/2006/relationships/image" Target="../media/image22.svg"/><Relationship Id="rId23" Type="http://schemas.openxmlformats.org/officeDocument/2006/relationships/image" Target="../media/image30.svg"/><Relationship Id="rId10" Type="http://schemas.openxmlformats.org/officeDocument/2006/relationships/image" Target="../media/image17.png"/><Relationship Id="rId19" Type="http://schemas.openxmlformats.org/officeDocument/2006/relationships/image" Target="../media/image26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Relationship Id="rId14" Type="http://schemas.openxmlformats.org/officeDocument/2006/relationships/image" Target="../media/image21.png"/><Relationship Id="rId22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4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7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7" Type="http://schemas.openxmlformats.org/officeDocument/2006/relationships/image" Target="../media/image48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dirty="0">
              <a:latin typeface="Calibri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FCD6FB5-00C8-4627-850D-0F91B3D41A1E}"/>
              </a:ext>
            </a:extLst>
          </p:cNvPr>
          <p:cNvGrpSpPr/>
          <p:nvPr/>
        </p:nvGrpSpPr>
        <p:grpSpPr>
          <a:xfrm>
            <a:off x="488590" y="1600200"/>
            <a:ext cx="1111610" cy="3275599"/>
            <a:chOff x="488590" y="1600200"/>
            <a:chExt cx="1111610" cy="327559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1682293-864B-45A3-B0A0-03EF80B6DAAD}"/>
                </a:ext>
              </a:extLst>
            </p:cNvPr>
            <p:cNvSpPr/>
            <p:nvPr/>
          </p:nvSpPr>
          <p:spPr>
            <a:xfrm>
              <a:off x="5460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C0392B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C34D476-0E43-4E0F-B774-2252D8765C6E}"/>
                </a:ext>
              </a:extLst>
            </p:cNvPr>
            <p:cNvSpPr/>
            <p:nvPr/>
          </p:nvSpPr>
          <p:spPr>
            <a:xfrm>
              <a:off x="4885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3091455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3091455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C0392B"/>
            </a:solidFill>
            <a:ln w="12700">
              <a:miter lim="400000"/>
            </a:ln>
          </p:spPr>
          <p:txBody>
            <a:bodyPr wrap="square" lIns="28575" tIns="162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schemeClr val="bg1"/>
                  </a:solidFill>
                  <a:latin typeface="Calibri"/>
                </a:rPr>
                <a:t>BUDGET OVERVIEW</a:t>
              </a:r>
              <a:endPara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576CB6E-F889-46B1-91F0-6D1FB6A2E6FF}"/>
              </a:ext>
            </a:extLst>
          </p:cNvPr>
          <p:cNvGrpSpPr/>
          <p:nvPr/>
        </p:nvGrpSpPr>
        <p:grpSpPr>
          <a:xfrm>
            <a:off x="1860190" y="1600200"/>
            <a:ext cx="1111610" cy="3275599"/>
            <a:chOff x="1860190" y="1600200"/>
            <a:chExt cx="1111610" cy="32755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123D394-B9E2-4D3B-8940-3A1D2E1B7B0E}"/>
                </a:ext>
              </a:extLst>
            </p:cNvPr>
            <p:cNvSpPr/>
            <p:nvPr/>
          </p:nvSpPr>
          <p:spPr>
            <a:xfrm>
              <a:off x="1917642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4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F39C12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9E755A7-BF53-4C3F-8DE4-0916591042C2}"/>
                </a:ext>
              </a:extLst>
            </p:cNvPr>
            <p:cNvSpPr/>
            <p:nvPr/>
          </p:nvSpPr>
          <p:spPr>
            <a:xfrm>
              <a:off x="18601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F39C12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</a:rPr>
                <a:t>STAFF AND STUDENTS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C77C7A7-2D07-499F-BF2A-B28B346AF0A4}"/>
              </a:ext>
            </a:extLst>
          </p:cNvPr>
          <p:cNvGrpSpPr/>
          <p:nvPr/>
        </p:nvGrpSpPr>
        <p:grpSpPr>
          <a:xfrm>
            <a:off x="3231790" y="1600200"/>
            <a:ext cx="1111610" cy="3275599"/>
            <a:chOff x="3231790" y="1600200"/>
            <a:chExt cx="1111610" cy="3275599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7C1A86E-048C-4886-8E7F-DF319C613D9F}"/>
                </a:ext>
              </a:extLst>
            </p:cNvPr>
            <p:cNvSpPr/>
            <p:nvPr/>
          </p:nvSpPr>
          <p:spPr>
            <a:xfrm>
              <a:off x="32892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9BBB5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lang="en-CA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2AAD331-742E-46E9-9052-50E580D2D7F4}"/>
                </a:ext>
              </a:extLst>
            </p:cNvPr>
            <p:cNvSpPr/>
            <p:nvPr/>
          </p:nvSpPr>
          <p:spPr>
            <a:xfrm>
              <a:off x="32317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9BBB59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</a:rPr>
                <a:t>EMPLOYEE BENEFITS</a:t>
              </a:r>
            </a:p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F2F2F2">
                    <a:lumMod val="10000"/>
                  </a:srgbClr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F5C3C58-8E2E-40E0-8690-F5696460AFCC}"/>
              </a:ext>
            </a:extLst>
          </p:cNvPr>
          <p:cNvGrpSpPr/>
          <p:nvPr/>
        </p:nvGrpSpPr>
        <p:grpSpPr>
          <a:xfrm>
            <a:off x="4603390" y="1600200"/>
            <a:ext cx="1111610" cy="3275599"/>
            <a:chOff x="4603390" y="1600200"/>
            <a:chExt cx="1111610" cy="3275599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9082D3-B950-446D-B934-0EBC7C5ECDCC}"/>
                </a:ext>
              </a:extLst>
            </p:cNvPr>
            <p:cNvSpPr/>
            <p:nvPr/>
          </p:nvSpPr>
          <p:spPr>
            <a:xfrm>
              <a:off x="4660843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9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9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16A085">
                <a:alpha val="15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26A265A-E6E3-4675-A0FC-1FE896BE8653}"/>
                </a:ext>
              </a:extLst>
            </p:cNvPr>
            <p:cNvSpPr/>
            <p:nvPr/>
          </p:nvSpPr>
          <p:spPr>
            <a:xfrm>
              <a:off x="46033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16A085"/>
            </a:solidFill>
            <a:ln w="12700">
              <a:miter lim="400000"/>
            </a:ln>
          </p:spPr>
          <p:txBody>
            <a:bodyPr wrap="square" lIns="28575" tIns="219456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BUSING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4935985-AF94-4462-8407-AF9310E984D2}"/>
              </a:ext>
            </a:extLst>
          </p:cNvPr>
          <p:cNvGrpSpPr/>
          <p:nvPr/>
        </p:nvGrpSpPr>
        <p:grpSpPr>
          <a:xfrm>
            <a:off x="5974990" y="1600200"/>
            <a:ext cx="1111610" cy="3275599"/>
            <a:chOff x="5974990" y="1600200"/>
            <a:chExt cx="1111610" cy="32755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E7D5E72-4191-4852-B310-3F07893185C3}"/>
                </a:ext>
              </a:extLst>
            </p:cNvPr>
            <p:cNvSpPr/>
            <p:nvPr/>
          </p:nvSpPr>
          <p:spPr>
            <a:xfrm>
              <a:off x="60324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2980B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B5E5C98-9D8D-4BCF-9E3E-96B4EC4F8F3C}"/>
                </a:ext>
              </a:extLst>
            </p:cNvPr>
            <p:cNvSpPr/>
            <p:nvPr/>
          </p:nvSpPr>
          <p:spPr>
            <a:xfrm>
              <a:off x="59749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7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2980B9"/>
            </a:solidFill>
            <a:ln w="12700">
              <a:miter lim="400000"/>
            </a:ln>
          </p:spPr>
          <p:txBody>
            <a:bodyPr wrap="square" lIns="28575" tIns="216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prstClr val="white"/>
                  </a:solidFill>
                  <a:latin typeface="Calibri"/>
                </a:rPr>
                <a:t>EQUIPMENT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9CCB974-07CB-4DD0-8E85-145D871AA710}"/>
              </a:ext>
            </a:extLst>
          </p:cNvPr>
          <p:cNvGrpSpPr/>
          <p:nvPr/>
        </p:nvGrpSpPr>
        <p:grpSpPr>
          <a:xfrm>
            <a:off x="7346590" y="1600200"/>
            <a:ext cx="1111610" cy="3275599"/>
            <a:chOff x="7346590" y="1600200"/>
            <a:chExt cx="1111610" cy="3275599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808E3A3-CCD7-4B2A-B79A-1A3E64EAD380}"/>
                </a:ext>
              </a:extLst>
            </p:cNvPr>
            <p:cNvSpPr/>
            <p:nvPr/>
          </p:nvSpPr>
          <p:spPr>
            <a:xfrm>
              <a:off x="74040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4B2C50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8DDD1B8-464C-4616-AA7B-7DB770954630}"/>
                </a:ext>
              </a:extLst>
            </p:cNvPr>
            <p:cNvSpPr/>
            <p:nvPr/>
          </p:nvSpPr>
          <p:spPr>
            <a:xfrm>
              <a:off x="73465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4219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4219" y="899686"/>
                  </a:lnTo>
                  <a:cubicBezTo>
                    <a:pt x="223145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4B2C50">
                <a:lumMod val="60000"/>
                <a:lumOff val="40000"/>
              </a:srgbClr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WHAT’S </a:t>
              </a:r>
              <a:b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NEXT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91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  <a:endParaRPr kumimoji="0" lang="en-CA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637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8BB66-A4C1-40DA-99EE-2F1811FF3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2024-25 Budget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07B166-F2F3-43B2-B854-DEF47B198C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5" name="Text Placeholder 17">
            <a:extLst>
              <a:ext uri="{FF2B5EF4-FFF2-40B4-BE49-F238E27FC236}">
                <a16:creationId xmlns:a16="http://schemas.microsoft.com/office/drawing/2014/main" id="{6EEBFBB3-3E4C-4C0E-B9FD-D003B23E25BF}"/>
              </a:ext>
            </a:extLst>
          </p:cNvPr>
          <p:cNvSpPr txBox="1">
            <a:spLocks/>
          </p:cNvSpPr>
          <p:nvPr/>
        </p:nvSpPr>
        <p:spPr>
          <a:xfrm>
            <a:off x="4535999" y="2818369"/>
            <a:ext cx="1946148" cy="1322702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$8,634,131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en-US" sz="1200" dirty="0">
                <a:solidFill>
                  <a:srgbClr val="324D5E"/>
                </a:solidFill>
              </a:rPr>
              <a:t>(above 2023-24)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24D5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2143D1E9-23AC-41BC-A090-6FDA15EF268F}"/>
              </a:ext>
            </a:extLst>
          </p:cNvPr>
          <p:cNvSpPr txBox="1">
            <a:spLocks/>
          </p:cNvSpPr>
          <p:nvPr/>
        </p:nvSpPr>
        <p:spPr>
          <a:xfrm>
            <a:off x="2331346" y="2818369"/>
            <a:ext cx="1946148" cy="1322702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1800" dirty="0">
                <a:solidFill>
                  <a:srgbClr val="324D5E"/>
                </a:solidFill>
                <a:latin typeface="Calibri" panose="020F0502020204030204"/>
              </a:rPr>
              <a:t>2.98%</a:t>
            </a:r>
            <a:br>
              <a:rPr lang="en-US" sz="1800" dirty="0">
                <a:solidFill>
                  <a:srgbClr val="324D5E"/>
                </a:solidFill>
                <a:latin typeface="Calibri" panose="020F0502020204030204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</a:rPr>
              <a:t>(above</a:t>
            </a:r>
            <a:r>
              <a:rPr kumimoji="0" lang="en-US" sz="1200" b="0" i="0" u="none" strike="noStrike" kern="1200" cap="none" spc="0" normalizeH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</a:rPr>
              <a:t> 2023-24)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24D5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E0F5E577-1E01-45EF-AB82-2257385FD468}"/>
              </a:ext>
            </a:extLst>
          </p:cNvPr>
          <p:cNvSpPr txBox="1">
            <a:spLocks/>
          </p:cNvSpPr>
          <p:nvPr/>
        </p:nvSpPr>
        <p:spPr>
          <a:xfrm>
            <a:off x="3425765" y="1366663"/>
            <a:ext cx="1946148" cy="1322702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$298,424,347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8D1F3E1-1A2E-45EA-94D8-439BA38A4CD2}"/>
              </a:ext>
            </a:extLst>
          </p:cNvPr>
          <p:cNvGrpSpPr/>
          <p:nvPr/>
        </p:nvGrpSpPr>
        <p:grpSpPr>
          <a:xfrm>
            <a:off x="3425765" y="1237659"/>
            <a:ext cx="1946148" cy="739101"/>
            <a:chOff x="3425765" y="1237659"/>
            <a:chExt cx="1946148" cy="739101"/>
          </a:xfrm>
        </p:grpSpPr>
        <p:sp>
          <p:nvSpPr>
            <p:cNvPr id="9" name="Text Placeholder 9">
              <a:extLst>
                <a:ext uri="{FF2B5EF4-FFF2-40B4-BE49-F238E27FC236}">
                  <a16:creationId xmlns:a16="http://schemas.microsoft.com/office/drawing/2014/main" id="{FF96F4ED-A794-4220-9D16-F269ED25CE45}"/>
                </a:ext>
              </a:extLst>
            </p:cNvPr>
            <p:cNvSpPr txBox="1">
              <a:spLocks/>
            </p:cNvSpPr>
            <p:nvPr/>
          </p:nvSpPr>
          <p:spPr>
            <a:xfrm>
              <a:off x="3425765" y="1237659"/>
              <a:ext cx="1946148" cy="607243"/>
            </a:xfrm>
            <a:prstGeom prst="rect">
              <a:avLst/>
            </a:prstGeom>
            <a:solidFill>
              <a:srgbClr val="7BB21B"/>
            </a:solidFill>
            <a:ln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Total proposed</a:t>
              </a:r>
              <a:r>
                <a:rPr kumimoji="0" lang="en-US" sz="1400" b="1" i="0" u="none" strike="noStrike" kern="1200" cap="all" spc="0" normalizeH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budget*</a:t>
              </a:r>
              <a:endParaRPr kumimoji="0" lang="en-US" sz="1400" b="1" i="0" u="none" strike="noStrike" kern="1200" cap="all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89A14A17-FFF7-4265-AE19-F358E7DDD3D6}"/>
                </a:ext>
              </a:extLst>
            </p:cNvPr>
            <p:cNvSpPr/>
            <p:nvPr/>
          </p:nvSpPr>
          <p:spPr>
            <a:xfrm rot="10800000">
              <a:off x="4261679" y="1844902"/>
              <a:ext cx="274320" cy="131858"/>
            </a:xfrm>
            <a:prstGeom prst="triangle">
              <a:avLst/>
            </a:prstGeom>
            <a:solidFill>
              <a:srgbClr val="7BB21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B22D06D-9F85-44C8-9CBF-BC8FD69E4858}"/>
              </a:ext>
            </a:extLst>
          </p:cNvPr>
          <p:cNvGrpSpPr/>
          <p:nvPr/>
        </p:nvGrpSpPr>
        <p:grpSpPr>
          <a:xfrm>
            <a:off x="4535999" y="2689365"/>
            <a:ext cx="1946148" cy="739101"/>
            <a:chOff x="4535999" y="2689365"/>
            <a:chExt cx="1946148" cy="739101"/>
          </a:xfrm>
        </p:grpSpPr>
        <p:sp>
          <p:nvSpPr>
            <p:cNvPr id="12" name="Text Placeholder 18">
              <a:extLst>
                <a:ext uri="{FF2B5EF4-FFF2-40B4-BE49-F238E27FC236}">
                  <a16:creationId xmlns:a16="http://schemas.microsoft.com/office/drawing/2014/main" id="{B1B393A5-1B39-4561-85C6-03C2715A7004}"/>
                </a:ext>
              </a:extLst>
            </p:cNvPr>
            <p:cNvSpPr txBox="1">
              <a:spLocks/>
            </p:cNvSpPr>
            <p:nvPr/>
          </p:nvSpPr>
          <p:spPr>
            <a:xfrm>
              <a:off x="4535999" y="2689365"/>
              <a:ext cx="1946148" cy="607243"/>
            </a:xfrm>
            <a:prstGeom prst="rect">
              <a:avLst/>
            </a:prstGeom>
            <a:solidFill>
              <a:srgbClr val="F17C3F"/>
            </a:solidFill>
            <a:ln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fontAlgn="auto">
                <a:spcAft>
                  <a:spcPts val="0"/>
                </a:spcAft>
                <a:defRPr/>
              </a:pPr>
              <a:r>
                <a:rPr lang="en-US" sz="1400" dirty="0">
                  <a:solidFill>
                    <a:sysClr val="window" lastClr="FFFFFF"/>
                  </a:solidFill>
                </a:rPr>
                <a:t>Budget-to-budget</a:t>
              </a:r>
              <a:br>
                <a:rPr lang="en-US" sz="1400" dirty="0">
                  <a:solidFill>
                    <a:sysClr val="window" lastClr="FFFFFF"/>
                  </a:solidFill>
                </a:rPr>
              </a:br>
              <a:r>
                <a:rPr lang="en-US" sz="1400" dirty="0">
                  <a:solidFill>
                    <a:sysClr val="window" lastClr="FFFFFF"/>
                  </a:solidFill>
                </a:rPr>
                <a:t>$ increase</a:t>
              </a: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151ECB81-04A2-48E9-A2E5-773499A40163}"/>
                </a:ext>
              </a:extLst>
            </p:cNvPr>
            <p:cNvSpPr/>
            <p:nvPr/>
          </p:nvSpPr>
          <p:spPr>
            <a:xfrm rot="10800000">
              <a:off x="5371913" y="3296608"/>
              <a:ext cx="274320" cy="131858"/>
            </a:xfrm>
            <a:prstGeom prst="triangle">
              <a:avLst/>
            </a:prstGeom>
            <a:solidFill>
              <a:srgbClr val="F17C3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FC733B-713A-40A4-AD15-7751FA60B8E1}"/>
              </a:ext>
            </a:extLst>
          </p:cNvPr>
          <p:cNvGrpSpPr/>
          <p:nvPr/>
        </p:nvGrpSpPr>
        <p:grpSpPr>
          <a:xfrm>
            <a:off x="2331346" y="2689365"/>
            <a:ext cx="1946148" cy="739101"/>
            <a:chOff x="2331346" y="2689365"/>
            <a:chExt cx="1946148" cy="739101"/>
          </a:xfrm>
        </p:grpSpPr>
        <p:sp>
          <p:nvSpPr>
            <p:cNvPr id="15" name="Text Placeholder 22">
              <a:extLst>
                <a:ext uri="{FF2B5EF4-FFF2-40B4-BE49-F238E27FC236}">
                  <a16:creationId xmlns:a16="http://schemas.microsoft.com/office/drawing/2014/main" id="{C32CD264-02E6-4302-A699-C8C0B9ED68AD}"/>
                </a:ext>
              </a:extLst>
            </p:cNvPr>
            <p:cNvSpPr txBox="1">
              <a:spLocks/>
            </p:cNvSpPr>
            <p:nvPr/>
          </p:nvSpPr>
          <p:spPr>
            <a:xfrm>
              <a:off x="2331346" y="2689365"/>
              <a:ext cx="1946148" cy="607243"/>
            </a:xfrm>
            <a:prstGeom prst="rect">
              <a:avLst/>
            </a:prstGeom>
            <a:solidFill>
              <a:srgbClr val="0095CD"/>
            </a:solidFill>
            <a:ln>
              <a:noFill/>
            </a:ln>
          </p:spPr>
          <p:txBody>
            <a:bodyPr vert="horz" wrap="none" lIns="0" tIns="0" rIns="0" bIns="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</a:rPr>
                <a:t>BUDGET-TO-BUDGET</a:t>
              </a:r>
              <a:b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</a:rPr>
              </a:b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</a:rPr>
                <a:t>% INCREASE</a:t>
              </a:r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FD29290-75E0-497C-BD50-11E7F0B56CB6}"/>
                </a:ext>
              </a:extLst>
            </p:cNvPr>
            <p:cNvSpPr/>
            <p:nvPr/>
          </p:nvSpPr>
          <p:spPr>
            <a:xfrm rot="10800000">
              <a:off x="3167260" y="3296608"/>
              <a:ext cx="274320" cy="131858"/>
            </a:xfrm>
            <a:prstGeom prst="triangle">
              <a:avLst/>
            </a:prstGeom>
            <a:solidFill>
              <a:srgbClr val="0095C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77B2A1A8-988C-4DAB-B001-C7B50DF6DF56}"/>
              </a:ext>
            </a:extLst>
          </p:cNvPr>
          <p:cNvSpPr txBox="1">
            <a:spLocks/>
          </p:cNvSpPr>
          <p:nvPr/>
        </p:nvSpPr>
        <p:spPr>
          <a:xfrm>
            <a:off x="3425765" y="4405271"/>
            <a:ext cx="1946148" cy="1621310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fontAlgn="auto">
              <a:spcAft>
                <a:spcPts val="0"/>
              </a:spcAft>
              <a:buNone/>
              <a:defRPr/>
            </a:pPr>
            <a:r>
              <a:rPr lang="en-US" sz="1800" dirty="0">
                <a:solidFill>
                  <a:srgbClr val="324D5E"/>
                </a:solidFill>
              </a:rPr>
              <a:t>$230,235,146</a:t>
            </a:r>
          </a:p>
          <a:p>
            <a:pPr marL="0" lvl="0" indent="0" algn="ctr" fontAlgn="auto">
              <a:spcAft>
                <a:spcPts val="0"/>
              </a:spcAft>
              <a:buNone/>
              <a:defRPr/>
            </a:pPr>
            <a:r>
              <a:rPr lang="en-US" sz="1800" dirty="0">
                <a:solidFill>
                  <a:srgbClr val="324D5E"/>
                </a:solidFill>
              </a:rPr>
              <a:t>2.54% increase</a:t>
            </a:r>
            <a:br>
              <a:rPr lang="en-US" dirty="0">
                <a:solidFill>
                  <a:srgbClr val="324D5E"/>
                </a:solidFill>
              </a:rPr>
            </a:br>
            <a:r>
              <a:rPr lang="en-US" sz="1200" dirty="0">
                <a:solidFill>
                  <a:srgbClr val="324D5E"/>
                </a:solidFill>
              </a:rPr>
              <a:t>(as determined by formula)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FEF54FF-11C7-4305-B4EB-688353814E9A}"/>
              </a:ext>
            </a:extLst>
          </p:cNvPr>
          <p:cNvGrpSpPr/>
          <p:nvPr/>
        </p:nvGrpSpPr>
        <p:grpSpPr>
          <a:xfrm>
            <a:off x="3425765" y="4270075"/>
            <a:ext cx="1946148" cy="739102"/>
            <a:chOff x="3425765" y="4270075"/>
            <a:chExt cx="1946148" cy="739102"/>
          </a:xfrm>
        </p:grpSpPr>
        <p:sp>
          <p:nvSpPr>
            <p:cNvPr id="19" name="Text Placeholder 14">
              <a:extLst>
                <a:ext uri="{FF2B5EF4-FFF2-40B4-BE49-F238E27FC236}">
                  <a16:creationId xmlns:a16="http://schemas.microsoft.com/office/drawing/2014/main" id="{455A1D96-F965-40EA-A84A-03F2E6E80BC7}"/>
                </a:ext>
              </a:extLst>
            </p:cNvPr>
            <p:cNvSpPr txBox="1">
              <a:spLocks/>
            </p:cNvSpPr>
            <p:nvPr/>
          </p:nvSpPr>
          <p:spPr>
            <a:xfrm>
              <a:off x="3425765" y="4270075"/>
              <a:ext cx="1946148" cy="607243"/>
            </a:xfrm>
            <a:prstGeom prst="rect">
              <a:avLst/>
            </a:prstGeom>
            <a:solidFill>
              <a:srgbClr val="814E7E"/>
            </a:solidFill>
            <a:ln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PROPERTY</a:t>
              </a:r>
              <a:b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</a:br>
              <a:r>
                <a:rPr lang="en-US" sz="1400" dirty="0">
                  <a:solidFill>
                    <a:sysClr val="window" lastClr="FFFFFF"/>
                  </a:solidFill>
                  <a:latin typeface="Calibri" panose="020F0502020204030204"/>
                </a:rPr>
                <a:t>TAX LEVY</a:t>
              </a:r>
              <a:endParaRPr kumimoji="0" lang="en-US" sz="1400" b="1" i="0" u="none" strike="noStrike" kern="1200" cap="all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D1A47C42-0A15-4E96-842D-81951DCB87CE}"/>
                </a:ext>
              </a:extLst>
            </p:cNvPr>
            <p:cNvSpPr/>
            <p:nvPr/>
          </p:nvSpPr>
          <p:spPr>
            <a:xfrm rot="10800000">
              <a:off x="4261679" y="4877319"/>
              <a:ext cx="274320" cy="131858"/>
            </a:xfrm>
            <a:prstGeom prst="triangle">
              <a:avLst/>
            </a:prstGeom>
            <a:solidFill>
              <a:srgbClr val="814E7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982FAB4-11ED-4995-93BE-D0AC7CB09726}"/>
              </a:ext>
            </a:extLst>
          </p:cNvPr>
          <p:cNvSpPr txBox="1"/>
          <p:nvPr/>
        </p:nvSpPr>
        <p:spPr>
          <a:xfrm>
            <a:off x="381000" y="5795749"/>
            <a:ext cx="240642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* As of March 18, 2024 –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387472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2024-25 Expenditures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5" name="Diagramm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0321314"/>
              </p:ext>
            </p:extLst>
          </p:nvPr>
        </p:nvGraphicFramePr>
        <p:xfrm>
          <a:off x="685800" y="1066801"/>
          <a:ext cx="78486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0" y="4871610"/>
            <a:ext cx="23622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Total of </a:t>
            </a:r>
            <a:b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$298.4</a:t>
            </a:r>
            <a:b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million*</a:t>
            </a:r>
          </a:p>
        </p:txBody>
      </p:sp>
      <p:cxnSp>
        <p:nvCxnSpPr>
          <p:cNvPr id="7" name="Straight Connector 6"/>
          <p:cNvCxnSpPr/>
          <p:nvPr/>
        </p:nvCxnSpPr>
        <p:spPr bwMode="auto">
          <a:xfrm flipH="1">
            <a:off x="6172200" y="1447800"/>
            <a:ext cx="762000" cy="1524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 flipH="1" flipV="1">
            <a:off x="2971800" y="1295400"/>
            <a:ext cx="990600" cy="228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9A7EFCE-A0AF-4043-8CE9-E4AA0D7DAE57}"/>
              </a:ext>
            </a:extLst>
          </p:cNvPr>
          <p:cNvSpPr txBox="1"/>
          <p:nvPr/>
        </p:nvSpPr>
        <p:spPr>
          <a:xfrm>
            <a:off x="4876800" y="5791200"/>
            <a:ext cx="240642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* As of March 18, 2024 –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215667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R="0" lvl="0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6B5BB15-A653-4EC8-A481-E7CB3F88135F}"/>
              </a:ext>
            </a:extLst>
          </p:cNvPr>
          <p:cNvGrpSpPr/>
          <p:nvPr/>
        </p:nvGrpSpPr>
        <p:grpSpPr>
          <a:xfrm>
            <a:off x="1860190" y="1600200"/>
            <a:ext cx="1111610" cy="3275599"/>
            <a:chOff x="1860190" y="1600200"/>
            <a:chExt cx="1111610" cy="32755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123D394-B9E2-4D3B-8940-3A1D2E1B7B0E}"/>
                </a:ext>
              </a:extLst>
            </p:cNvPr>
            <p:cNvSpPr/>
            <p:nvPr/>
          </p:nvSpPr>
          <p:spPr>
            <a:xfrm>
              <a:off x="1917642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4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F39C12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en-CA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2C3E50"/>
                  </a:solidFill>
                  <a:effectLst/>
                  <a:uLnTx/>
                  <a:uFillTx/>
                  <a:latin typeface="Calibri"/>
                </a:rPr>
                <a:t>Staffing 2023-2024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Employee Contracts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en-CA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2C3E50"/>
                  </a:solidFill>
                  <a:effectLst/>
                  <a:uLnTx/>
                  <a:uFillTx/>
                  <a:latin typeface="Calibri"/>
                </a:rPr>
                <a:t>Student Enrollment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Staffing 2024-2025</a:t>
              </a: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9E755A7-BF53-4C3F-8DE4-0916591042C2}"/>
                </a:ext>
              </a:extLst>
            </p:cNvPr>
            <p:cNvSpPr/>
            <p:nvPr/>
          </p:nvSpPr>
          <p:spPr>
            <a:xfrm>
              <a:off x="18601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F39C12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schemeClr val="bg1"/>
                  </a:solidFill>
                  <a:latin typeface="Calibri"/>
                </a:rPr>
                <a:t>STAFF AND STUDENTS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62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68" name="Group 67"/>
          <p:cNvGrpSpPr/>
          <p:nvPr/>
        </p:nvGrpSpPr>
        <p:grpSpPr>
          <a:xfrm>
            <a:off x="552377" y="3170165"/>
            <a:ext cx="1917748" cy="1996212"/>
            <a:chOff x="203098" y="4329907"/>
            <a:chExt cx="2967202" cy="2661612"/>
          </a:xfrm>
        </p:grpSpPr>
        <p:sp>
          <p:nvSpPr>
            <p:cNvPr id="69" name="Rectangle 68"/>
            <p:cNvSpPr/>
            <p:nvPr/>
          </p:nvSpPr>
          <p:spPr>
            <a:xfrm>
              <a:off x="203098" y="4329907"/>
              <a:ext cx="2967202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Staffing: 2023-24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2360" y="4755013"/>
              <a:ext cx="2399634" cy="2236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Confirm current budget code placement of approx. 2,000 </a:t>
              </a:r>
              <a:b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employees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100" i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(make sure everyone is accounted for in all the right places)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9146" y="1606062"/>
            <a:ext cx="1415093" cy="1415093"/>
            <a:chOff x="2791465" y="4431675"/>
            <a:chExt cx="2667002" cy="2667003"/>
          </a:xfrm>
        </p:grpSpPr>
        <p:sp>
          <p:nvSpPr>
            <p:cNvPr id="49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0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pic>
        <p:nvPicPr>
          <p:cNvPr id="5" name="Graphic 4" descr="Employee badge">
            <a:extLst>
              <a:ext uri="{FF2B5EF4-FFF2-40B4-BE49-F238E27FC236}">
                <a16:creationId xmlns:a16="http://schemas.microsoft.com/office/drawing/2014/main" id="{FC8DFF39-5311-41CF-987B-D8FED3ED2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1296" y="1911712"/>
            <a:ext cx="697222" cy="69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3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68" name="Group 67"/>
          <p:cNvGrpSpPr/>
          <p:nvPr/>
        </p:nvGrpSpPr>
        <p:grpSpPr>
          <a:xfrm>
            <a:off x="552377" y="3170165"/>
            <a:ext cx="1917748" cy="1996212"/>
            <a:chOff x="203098" y="4329907"/>
            <a:chExt cx="2967202" cy="2661612"/>
          </a:xfrm>
        </p:grpSpPr>
        <p:sp>
          <p:nvSpPr>
            <p:cNvPr id="69" name="Rectangle 68"/>
            <p:cNvSpPr/>
            <p:nvPr/>
          </p:nvSpPr>
          <p:spPr>
            <a:xfrm>
              <a:off x="203098" y="4329907"/>
              <a:ext cx="2967202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Staffing: 2023-24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2360" y="4755013"/>
              <a:ext cx="2399634" cy="2236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Confirm current budget code placement of approx. 2,000 </a:t>
              </a:r>
              <a:b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employees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100" i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(make sure everyone is accounted for in all the right places)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9146" y="1606062"/>
            <a:ext cx="1415093" cy="1415093"/>
            <a:chOff x="2791465" y="4431675"/>
            <a:chExt cx="2667002" cy="2667003"/>
          </a:xfrm>
        </p:grpSpPr>
        <p:sp>
          <p:nvSpPr>
            <p:cNvPr id="49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0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pic>
        <p:nvPicPr>
          <p:cNvPr id="5" name="Graphic 4" descr="Employee badge">
            <a:extLst>
              <a:ext uri="{FF2B5EF4-FFF2-40B4-BE49-F238E27FC236}">
                <a16:creationId xmlns:a16="http://schemas.microsoft.com/office/drawing/2014/main" id="{FC8DFF39-5311-41CF-987B-D8FED3ED2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1296" y="1911712"/>
            <a:ext cx="697222" cy="697222"/>
          </a:xfrm>
          <a:prstGeom prst="rect">
            <a:avLst/>
          </a:prstGeom>
        </p:spPr>
      </p:pic>
      <p:grpSp>
        <p:nvGrpSpPr>
          <p:cNvPr id="87" name="Group 86"/>
          <p:cNvGrpSpPr/>
          <p:nvPr/>
        </p:nvGrpSpPr>
        <p:grpSpPr>
          <a:xfrm>
            <a:off x="2667000" y="3170148"/>
            <a:ext cx="1524000" cy="2339319"/>
            <a:chOff x="58833" y="4070244"/>
            <a:chExt cx="3946233" cy="3119097"/>
          </a:xfrm>
        </p:grpSpPr>
        <p:sp>
          <p:nvSpPr>
            <p:cNvPr id="88" name="Rectangle 87"/>
            <p:cNvSpPr/>
            <p:nvPr/>
          </p:nvSpPr>
          <p:spPr>
            <a:xfrm>
              <a:off x="363263" y="4070244"/>
              <a:ext cx="3123977" cy="779699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Employee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Contracts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8833" y="4768161"/>
              <a:ext cx="3946233" cy="2421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Project salaries 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and benefits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for all staff, including nine collectively bargained employee contracts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CF8ED01-42A0-4165-88EF-2626AE422AB4}"/>
              </a:ext>
            </a:extLst>
          </p:cNvPr>
          <p:cNvGrpSpPr/>
          <p:nvPr/>
        </p:nvGrpSpPr>
        <p:grpSpPr>
          <a:xfrm>
            <a:off x="2721454" y="1600200"/>
            <a:ext cx="1415093" cy="1415093"/>
            <a:chOff x="2721454" y="1600200"/>
            <a:chExt cx="1415093" cy="1415093"/>
          </a:xfrm>
        </p:grpSpPr>
        <p:grpSp>
          <p:nvGrpSpPr>
            <p:cNvPr id="84" name="Group 83"/>
            <p:cNvGrpSpPr/>
            <p:nvPr/>
          </p:nvGrpSpPr>
          <p:grpSpPr>
            <a:xfrm>
              <a:off x="2721454" y="1600200"/>
              <a:ext cx="1415093" cy="1415093"/>
              <a:chOff x="2791465" y="4431675"/>
              <a:chExt cx="2667002" cy="2667003"/>
            </a:xfrm>
          </p:grpSpPr>
          <p:sp>
            <p:nvSpPr>
              <p:cNvPr id="85" name="Freeform: Shape 8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86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9" name="Graphic 8" descr="Calculator">
              <a:extLst>
                <a:ext uri="{FF2B5EF4-FFF2-40B4-BE49-F238E27FC236}">
                  <a16:creationId xmlns:a16="http://schemas.microsoft.com/office/drawing/2014/main" id="{3F23E904-B0CA-41CC-82F7-154F05867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091130" y="1980092"/>
              <a:ext cx="655308" cy="6553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11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8E77758B-4267-4FD8-8799-EDD7D93A12EF}"/>
              </a:ext>
            </a:extLst>
          </p:cNvPr>
          <p:cNvCxnSpPr>
            <a:cxnSpLocks/>
          </p:cNvCxnSpPr>
          <p:nvPr/>
        </p:nvCxnSpPr>
        <p:spPr>
          <a:xfrm flipH="1">
            <a:off x="5169710" y="3344007"/>
            <a:ext cx="1428485" cy="500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Right Bracket 162">
            <a:extLst>
              <a:ext uri="{FF2B5EF4-FFF2-40B4-BE49-F238E27FC236}">
                <a16:creationId xmlns:a16="http://schemas.microsoft.com/office/drawing/2014/main" id="{4D965498-C9D9-403A-A71E-0EB68596AECC}"/>
              </a:ext>
            </a:extLst>
          </p:cNvPr>
          <p:cNvSpPr/>
          <p:nvPr/>
        </p:nvSpPr>
        <p:spPr>
          <a:xfrm rot="10800000">
            <a:off x="5477321" y="1515309"/>
            <a:ext cx="1094397" cy="3673140"/>
          </a:xfrm>
          <a:prstGeom prst="rightBracket">
            <a:avLst/>
          </a:prstGeom>
          <a:noFill/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Right Bracket 163">
            <a:extLst>
              <a:ext uri="{FF2B5EF4-FFF2-40B4-BE49-F238E27FC236}">
                <a16:creationId xmlns:a16="http://schemas.microsoft.com/office/drawing/2014/main" id="{8A82504F-D0BE-42DC-9459-80C4FF6FE097}"/>
              </a:ext>
            </a:extLst>
          </p:cNvPr>
          <p:cNvSpPr/>
          <p:nvPr/>
        </p:nvSpPr>
        <p:spPr>
          <a:xfrm rot="10800000">
            <a:off x="5867400" y="2448338"/>
            <a:ext cx="749879" cy="1827400"/>
          </a:xfrm>
          <a:prstGeom prst="rightBracke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DF2A8-23AE-4D1D-8861-385745196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Employment Contracts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B778B6-DC3B-40BA-917D-71A021733E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BA543EC4-375C-4E56-B43E-74937AA24DA5}"/>
              </a:ext>
            </a:extLst>
          </p:cNvPr>
          <p:cNvCxnSpPr>
            <a:cxnSpLocks/>
          </p:cNvCxnSpPr>
          <p:nvPr/>
        </p:nvCxnSpPr>
        <p:spPr>
          <a:xfrm>
            <a:off x="2546943" y="3340497"/>
            <a:ext cx="1415457" cy="500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Right Bracket 110">
            <a:extLst>
              <a:ext uri="{FF2B5EF4-FFF2-40B4-BE49-F238E27FC236}">
                <a16:creationId xmlns:a16="http://schemas.microsoft.com/office/drawing/2014/main" id="{C4CFE87E-5F54-49BB-9994-A269574226E8}"/>
              </a:ext>
            </a:extLst>
          </p:cNvPr>
          <p:cNvSpPr/>
          <p:nvPr/>
        </p:nvSpPr>
        <p:spPr>
          <a:xfrm>
            <a:off x="2538910" y="1510301"/>
            <a:ext cx="1098469" cy="3677123"/>
          </a:xfrm>
          <a:prstGeom prst="rightBracket">
            <a:avLst/>
          </a:prstGeom>
          <a:noFill/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Right Bracket 111">
            <a:extLst>
              <a:ext uri="{FF2B5EF4-FFF2-40B4-BE49-F238E27FC236}">
                <a16:creationId xmlns:a16="http://schemas.microsoft.com/office/drawing/2014/main" id="{9AD00BEB-E669-4AD5-8CB5-19B05C23B1E6}"/>
              </a:ext>
            </a:extLst>
          </p:cNvPr>
          <p:cNvSpPr/>
          <p:nvPr/>
        </p:nvSpPr>
        <p:spPr>
          <a:xfrm>
            <a:off x="2522469" y="2438400"/>
            <a:ext cx="730583" cy="1822392"/>
          </a:xfrm>
          <a:prstGeom prst="rightBracke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1B388E7-B1A2-47E6-ACC4-F9919A0AF80C}"/>
              </a:ext>
            </a:extLst>
          </p:cNvPr>
          <p:cNvGrpSpPr/>
          <p:nvPr/>
        </p:nvGrpSpPr>
        <p:grpSpPr>
          <a:xfrm>
            <a:off x="2327166" y="1376583"/>
            <a:ext cx="416034" cy="3929278"/>
            <a:chOff x="1992674" y="1637657"/>
            <a:chExt cx="435683" cy="4114854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5EAB6D5-F03D-4E46-A636-0B710A58BC90}"/>
                </a:ext>
              </a:extLst>
            </p:cNvPr>
            <p:cNvSpPr/>
            <p:nvPr/>
          </p:nvSpPr>
          <p:spPr>
            <a:xfrm>
              <a:off x="1992674" y="1637657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ADF9EE0-22D6-4F3E-9392-942836DB1C38}"/>
                </a:ext>
              </a:extLst>
            </p:cNvPr>
            <p:cNvSpPr/>
            <p:nvPr/>
          </p:nvSpPr>
          <p:spPr>
            <a:xfrm>
              <a:off x="1992674" y="2589426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E70AF43-92F9-4EEA-83C4-B88923800C8A}"/>
                </a:ext>
              </a:extLst>
            </p:cNvPr>
            <p:cNvSpPr/>
            <p:nvPr/>
          </p:nvSpPr>
          <p:spPr>
            <a:xfrm>
              <a:off x="1992674" y="3541195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8175FA1-36C1-40B3-B62E-31025F11029F}"/>
                </a:ext>
              </a:extLst>
            </p:cNvPr>
            <p:cNvSpPr/>
            <p:nvPr/>
          </p:nvSpPr>
          <p:spPr>
            <a:xfrm>
              <a:off x="1992674" y="4492964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F9EA99A-C43D-4373-93E2-A08108514D81}"/>
                </a:ext>
              </a:extLst>
            </p:cNvPr>
            <p:cNvSpPr/>
            <p:nvPr/>
          </p:nvSpPr>
          <p:spPr>
            <a:xfrm>
              <a:off x="1992674" y="5444734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</a:p>
          </p:txBody>
        </p:sp>
      </p:grpSp>
      <p:pic>
        <p:nvPicPr>
          <p:cNvPr id="168" name="Picture 167">
            <a:extLst>
              <a:ext uri="{FF2B5EF4-FFF2-40B4-BE49-F238E27FC236}">
                <a16:creationId xmlns:a16="http://schemas.microsoft.com/office/drawing/2014/main" id="{A6205D0F-B087-4ECD-881F-02AD5BB053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4697" y1="17853" x2="44697" y2="17853"/>
                        <a14:foregroundMark x1="43409" y1="17853" x2="43409" y2="17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977" r="22223" b="11029"/>
          <a:stretch/>
        </p:blipFill>
        <p:spPr>
          <a:xfrm>
            <a:off x="3852016" y="2666286"/>
            <a:ext cx="1406771" cy="1371600"/>
          </a:xfrm>
          <a:prstGeom prst="rect">
            <a:avLst/>
          </a:prstGeom>
        </p:spPr>
      </p:pic>
      <p:grpSp>
        <p:nvGrpSpPr>
          <p:cNvPr id="210" name="Group 209">
            <a:extLst>
              <a:ext uri="{FF2B5EF4-FFF2-40B4-BE49-F238E27FC236}">
                <a16:creationId xmlns:a16="http://schemas.microsoft.com/office/drawing/2014/main" id="{B5BED5F6-63E0-4C15-B74D-FAD1CB28DB50}"/>
              </a:ext>
            </a:extLst>
          </p:cNvPr>
          <p:cNvGrpSpPr/>
          <p:nvPr/>
        </p:nvGrpSpPr>
        <p:grpSpPr>
          <a:xfrm>
            <a:off x="6336979" y="1152939"/>
            <a:ext cx="2133196" cy="757491"/>
            <a:chOff x="6336979" y="1152939"/>
            <a:chExt cx="2133196" cy="757491"/>
          </a:xfrm>
        </p:grpSpPr>
        <p:sp>
          <p:nvSpPr>
            <p:cNvPr id="68" name="Round Same Side Corner Rectangle 62">
              <a:extLst>
                <a:ext uri="{FF2B5EF4-FFF2-40B4-BE49-F238E27FC236}">
                  <a16:creationId xmlns:a16="http://schemas.microsoft.com/office/drawing/2014/main" id="{CF77C085-8BEB-4615-9563-D841B5B6B8D6}"/>
                </a:ext>
              </a:extLst>
            </p:cNvPr>
            <p:cNvSpPr/>
            <p:nvPr/>
          </p:nvSpPr>
          <p:spPr>
            <a:xfrm rot="5400000" flipH="1">
              <a:off x="7056620" y="496876"/>
              <a:ext cx="753919" cy="207319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C00000">
                <a:alpha val="4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B880497-72B2-40A4-B48B-2C67D3DB5E6E}"/>
                </a:ext>
              </a:extLst>
            </p:cNvPr>
            <p:cNvSpPr/>
            <p:nvPr/>
          </p:nvSpPr>
          <p:spPr>
            <a:xfrm flipH="1">
              <a:off x="6623638" y="1152939"/>
              <a:ext cx="96846" cy="75077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Isosceles Triangle 69">
              <a:extLst>
                <a:ext uri="{FF2B5EF4-FFF2-40B4-BE49-F238E27FC236}">
                  <a16:creationId xmlns:a16="http://schemas.microsoft.com/office/drawing/2014/main" id="{05CBC756-A7DB-4463-AD6E-90D639C9E249}"/>
                </a:ext>
              </a:extLst>
            </p:cNvPr>
            <p:cNvSpPr/>
            <p:nvPr/>
          </p:nvSpPr>
          <p:spPr>
            <a:xfrm rot="19399478" flipH="1">
              <a:off x="6665590" y="1490632"/>
              <a:ext cx="98702" cy="84816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83A41C43-FA3D-4361-8C58-8D1CDE016FFC}"/>
                </a:ext>
              </a:extLst>
            </p:cNvPr>
            <p:cNvSpPr/>
            <p:nvPr/>
          </p:nvSpPr>
          <p:spPr>
            <a:xfrm flipH="1">
              <a:off x="6392998" y="1153317"/>
              <a:ext cx="275651" cy="750778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CFF69EF2-5BC1-40AC-B080-EA6D994C5C2B}"/>
                </a:ext>
              </a:extLst>
            </p:cNvPr>
            <p:cNvSpPr/>
            <p:nvPr/>
          </p:nvSpPr>
          <p:spPr>
            <a:xfrm flipH="1">
              <a:off x="7823617" y="1260349"/>
              <a:ext cx="535958" cy="5359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301F6CC-80C4-46F4-AF9E-523EAF7118E5}"/>
                </a:ext>
              </a:extLst>
            </p:cNvPr>
            <p:cNvSpPr/>
            <p:nvPr/>
          </p:nvSpPr>
          <p:spPr>
            <a:xfrm>
              <a:off x="6336979" y="1379583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06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53009CC2-D8CA-4CF3-A08A-BF4A8EDFE598}"/>
                </a:ext>
              </a:extLst>
            </p:cNvPr>
            <p:cNvSpPr txBox="1"/>
            <p:nvPr/>
          </p:nvSpPr>
          <p:spPr>
            <a:xfrm>
              <a:off x="6733922" y="1398593"/>
              <a:ext cx="1190878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PARAS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79" name="Graphic 178" descr="Universal Access">
              <a:extLst>
                <a:ext uri="{FF2B5EF4-FFF2-40B4-BE49-F238E27FC236}">
                  <a16:creationId xmlns:a16="http://schemas.microsoft.com/office/drawing/2014/main" id="{CB6CED0C-D465-477F-A143-E8C564AC3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876737" y="1298793"/>
              <a:ext cx="457200" cy="457200"/>
            </a:xfrm>
            <a:prstGeom prst="rect">
              <a:avLst/>
            </a:prstGeom>
          </p:spPr>
        </p:pic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43EA18F3-01B8-4480-9781-C7D904CE3F91}"/>
              </a:ext>
            </a:extLst>
          </p:cNvPr>
          <p:cNvGrpSpPr/>
          <p:nvPr/>
        </p:nvGrpSpPr>
        <p:grpSpPr>
          <a:xfrm>
            <a:off x="6336979" y="2970630"/>
            <a:ext cx="2133195" cy="757493"/>
            <a:chOff x="6336979" y="2970630"/>
            <a:chExt cx="2133195" cy="757493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D92CBD72-B942-4503-B652-2545523ADAB2}"/>
                </a:ext>
              </a:extLst>
            </p:cNvPr>
            <p:cNvGrpSpPr/>
            <p:nvPr/>
          </p:nvGrpSpPr>
          <p:grpSpPr>
            <a:xfrm>
              <a:off x="6392998" y="2970630"/>
              <a:ext cx="2077176" cy="757493"/>
              <a:chOff x="6687511" y="3812270"/>
              <a:chExt cx="2099438" cy="765612"/>
            </a:xfrm>
          </p:grpSpPr>
          <p:sp>
            <p:nvSpPr>
              <p:cNvPr id="56" name="Round Same Side Corner Rectangle 52">
                <a:extLst>
                  <a:ext uri="{FF2B5EF4-FFF2-40B4-BE49-F238E27FC236}">
                    <a16:creationId xmlns:a16="http://schemas.microsoft.com/office/drawing/2014/main" id="{3C090D34-81A3-45AA-9768-ED98812DEFE5}"/>
                  </a:ext>
                </a:extLst>
              </p:cNvPr>
              <p:cNvSpPr/>
              <p:nvPr/>
            </p:nvSpPr>
            <p:spPr>
              <a:xfrm rot="5400000" flipH="1">
                <a:off x="7358245" y="3149177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7030A0">
                  <a:alpha val="40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6E92ACD5-5A02-43CE-AF6D-727F2FCAA012}"/>
                  </a:ext>
                </a:extLst>
              </p:cNvPr>
              <p:cNvSpPr/>
              <p:nvPr/>
            </p:nvSpPr>
            <p:spPr>
              <a:xfrm flipH="1">
                <a:off x="6920623" y="3812270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Isosceles Triangle 57">
                <a:extLst>
                  <a:ext uri="{FF2B5EF4-FFF2-40B4-BE49-F238E27FC236}">
                    <a16:creationId xmlns:a16="http://schemas.microsoft.com/office/drawing/2014/main" id="{465E9BBB-6A94-4D19-B041-F67EA2453059}"/>
                  </a:ext>
                </a:extLst>
              </p:cNvPr>
              <p:cNvSpPr/>
              <p:nvPr/>
            </p:nvSpPr>
            <p:spPr>
              <a:xfrm rot="19399478" flipH="1">
                <a:off x="6963024" y="4153582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57344488-F857-4760-9BE8-9E6745A1AFE8}"/>
                  </a:ext>
                </a:extLst>
              </p:cNvPr>
              <p:cNvSpPr/>
              <p:nvPr/>
            </p:nvSpPr>
            <p:spPr>
              <a:xfrm flipH="1">
                <a:off x="6687511" y="3814460"/>
                <a:ext cx="278605" cy="758825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9631FF2E-A489-4B21-A897-3B4B8690DE37}"/>
                  </a:ext>
                </a:extLst>
              </p:cNvPr>
              <p:cNvSpPr/>
              <p:nvPr/>
            </p:nvSpPr>
            <p:spPr>
              <a:xfrm flipH="1">
                <a:off x="8133463" y="3920831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60CF12-9904-4196-BEBE-FE03EA1314D3}"/>
                </a:ext>
              </a:extLst>
            </p:cNvPr>
            <p:cNvSpPr/>
            <p:nvPr/>
          </p:nvSpPr>
          <p:spPr>
            <a:xfrm>
              <a:off x="6336979" y="3197273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08</a:t>
              </a: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D62F047E-3A00-4CAF-9309-46A3CF2D7CB7}"/>
                </a:ext>
              </a:extLst>
            </p:cNvPr>
            <p:cNvSpPr txBox="1"/>
            <p:nvPr/>
          </p:nvSpPr>
          <p:spPr>
            <a:xfrm>
              <a:off x="6733922" y="3216071"/>
              <a:ext cx="1190878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TEACHERS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1" name="Graphic 180" descr="Classroom">
              <a:extLst>
                <a:ext uri="{FF2B5EF4-FFF2-40B4-BE49-F238E27FC236}">
                  <a16:creationId xmlns:a16="http://schemas.microsoft.com/office/drawing/2014/main" id="{92E4914E-6CC7-4266-9A29-397ECDE12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62067" y="3126684"/>
              <a:ext cx="457200" cy="457200"/>
            </a:xfrm>
            <a:prstGeom prst="rect">
              <a:avLst/>
            </a:prstGeom>
          </p:spPr>
        </p:pic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3CDD561E-F77F-402C-8BB3-7A02082BF0EF}"/>
              </a:ext>
            </a:extLst>
          </p:cNvPr>
          <p:cNvGrpSpPr/>
          <p:nvPr/>
        </p:nvGrpSpPr>
        <p:grpSpPr>
          <a:xfrm>
            <a:off x="619914" y="1146572"/>
            <a:ext cx="2077176" cy="757488"/>
            <a:chOff x="619914" y="1146572"/>
            <a:chExt cx="2077176" cy="757488"/>
          </a:xfrm>
        </p:grpSpPr>
        <p:sp>
          <p:nvSpPr>
            <p:cNvPr id="121" name="Round Same Side Corner Rectangle 4">
              <a:extLst>
                <a:ext uri="{FF2B5EF4-FFF2-40B4-BE49-F238E27FC236}">
                  <a16:creationId xmlns:a16="http://schemas.microsoft.com/office/drawing/2014/main" id="{FC43092A-6A8C-4530-A834-61250AF9583E}"/>
                </a:ext>
              </a:extLst>
            </p:cNvPr>
            <p:cNvSpPr/>
            <p:nvPr/>
          </p:nvSpPr>
          <p:spPr>
            <a:xfrm rot="16200000">
              <a:off x="1279549" y="486937"/>
              <a:ext cx="753919" cy="207319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70C0">
                <a:alpha val="40000"/>
              </a:srgbClr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E542F6B4-9D81-44D5-A43E-1CF0A0685531}"/>
                </a:ext>
              </a:extLst>
            </p:cNvPr>
            <p:cNvSpPr/>
            <p:nvPr/>
          </p:nvSpPr>
          <p:spPr>
            <a:xfrm>
              <a:off x="2369604" y="1153282"/>
              <a:ext cx="96846" cy="750778"/>
            </a:xfrm>
            <a:prstGeom prst="rect">
              <a:avLst/>
            </a:prstGeom>
            <a:solidFill>
              <a:schemeClr val="tx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Isosceles Triangle 122">
              <a:extLst>
                <a:ext uri="{FF2B5EF4-FFF2-40B4-BE49-F238E27FC236}">
                  <a16:creationId xmlns:a16="http://schemas.microsoft.com/office/drawing/2014/main" id="{B8FDE0EC-CB3A-4A9E-90D7-AC4ED88C0244}"/>
                </a:ext>
              </a:extLst>
            </p:cNvPr>
            <p:cNvSpPr/>
            <p:nvPr/>
          </p:nvSpPr>
          <p:spPr>
            <a:xfrm rot="2200522">
              <a:off x="2325796" y="1490975"/>
              <a:ext cx="98702" cy="84816"/>
            </a:xfrm>
            <a:prstGeom prst="triangle">
              <a:avLst/>
            </a:prstGeom>
            <a:solidFill>
              <a:schemeClr val="tx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B22C1E2A-B851-4933-96D0-8384B24AB661}"/>
                </a:ext>
              </a:extLst>
            </p:cNvPr>
            <p:cNvSpPr/>
            <p:nvPr/>
          </p:nvSpPr>
          <p:spPr>
            <a:xfrm>
              <a:off x="2421439" y="1153282"/>
              <a:ext cx="275651" cy="750778"/>
            </a:xfrm>
            <a:prstGeom prst="rect">
              <a:avLst/>
            </a:prstGeom>
            <a:solidFill>
              <a:srgbClr val="0070C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A84D9D84-E0A8-4410-9C84-BE4149683AEF}"/>
                </a:ext>
              </a:extLst>
            </p:cNvPr>
            <p:cNvSpPr/>
            <p:nvPr/>
          </p:nvSpPr>
          <p:spPr>
            <a:xfrm>
              <a:off x="730513" y="1260692"/>
              <a:ext cx="535958" cy="535957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775897CF-7A09-435B-BD0E-461011E541C0}"/>
                </a:ext>
              </a:extLst>
            </p:cNvPr>
            <p:cNvSpPr txBox="1"/>
            <p:nvPr/>
          </p:nvSpPr>
          <p:spPr>
            <a:xfrm>
              <a:off x="1219200" y="1388692"/>
              <a:ext cx="111310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ADMIN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3" name="Graphic 182" descr="Boardroom">
              <a:extLst>
                <a:ext uri="{FF2B5EF4-FFF2-40B4-BE49-F238E27FC236}">
                  <a16:creationId xmlns:a16="http://schemas.microsoft.com/office/drawing/2014/main" id="{3512BC76-7F01-480A-BDF1-B0C01E11A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18722" y="1249211"/>
              <a:ext cx="548640" cy="548640"/>
            </a:xfrm>
            <a:prstGeom prst="rect">
              <a:avLst/>
            </a:prstGeom>
          </p:spPr>
        </p:pic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C3CC1C79-BF72-433B-8AAE-4E68666266CF}"/>
              </a:ext>
            </a:extLst>
          </p:cNvPr>
          <p:cNvGrpSpPr/>
          <p:nvPr/>
        </p:nvGrpSpPr>
        <p:grpSpPr>
          <a:xfrm>
            <a:off x="619913" y="2964262"/>
            <a:ext cx="2077177" cy="757488"/>
            <a:chOff x="619913" y="2964262"/>
            <a:chExt cx="2077177" cy="757488"/>
          </a:xfrm>
        </p:grpSpPr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E1148407-8596-4892-BACA-3D9A26A15AB2}"/>
                </a:ext>
              </a:extLst>
            </p:cNvPr>
            <p:cNvGrpSpPr/>
            <p:nvPr/>
          </p:nvGrpSpPr>
          <p:grpSpPr>
            <a:xfrm>
              <a:off x="619913" y="2964262"/>
              <a:ext cx="2077177" cy="757488"/>
              <a:chOff x="357052" y="3815880"/>
              <a:chExt cx="2099439" cy="765607"/>
            </a:xfrm>
          </p:grpSpPr>
          <p:sp>
            <p:nvSpPr>
              <p:cNvPr id="145" name="Round Same Side Corner Rectangle 16">
                <a:extLst>
                  <a:ext uri="{FF2B5EF4-FFF2-40B4-BE49-F238E27FC236}">
                    <a16:creationId xmlns:a16="http://schemas.microsoft.com/office/drawing/2014/main" id="{4D0B4791-5C00-453B-8EA2-E13829DD5E2F}"/>
                  </a:ext>
                </a:extLst>
              </p:cNvPr>
              <p:cNvSpPr/>
              <p:nvPr/>
            </p:nvSpPr>
            <p:spPr>
              <a:xfrm rot="16200000">
                <a:off x="1023757" y="3149175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E5E3C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B0C89193-01EE-4DFA-A50F-F2796A816BFD}"/>
                  </a:ext>
                </a:extLst>
              </p:cNvPr>
              <p:cNvSpPr/>
              <p:nvPr/>
            </p:nvSpPr>
            <p:spPr>
              <a:xfrm>
                <a:off x="2125495" y="3822662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Isosceles Triangle 146">
                <a:extLst>
                  <a:ext uri="{FF2B5EF4-FFF2-40B4-BE49-F238E27FC236}">
                    <a16:creationId xmlns:a16="http://schemas.microsoft.com/office/drawing/2014/main" id="{0DDF28A5-B281-44A7-807E-135AAC9B60D6}"/>
                  </a:ext>
                </a:extLst>
              </p:cNvPr>
              <p:cNvSpPr/>
              <p:nvPr/>
            </p:nvSpPr>
            <p:spPr>
              <a:xfrm rot="2200522">
                <a:off x="2081218" y="4163974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6FC32E04-7ADF-49B3-B5A7-55A99065C417}"/>
                  </a:ext>
                </a:extLst>
              </p:cNvPr>
              <p:cNvSpPr/>
              <p:nvPr/>
            </p:nvSpPr>
            <p:spPr>
              <a:xfrm>
                <a:off x="2177886" y="3822662"/>
                <a:ext cx="278605" cy="758825"/>
              </a:xfrm>
              <a:prstGeom prst="rect">
                <a:avLst/>
              </a:prstGeom>
              <a:solidFill>
                <a:srgbClr val="9B974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Oval 148">
                <a:extLst>
                  <a:ext uri="{FF2B5EF4-FFF2-40B4-BE49-F238E27FC236}">
                    <a16:creationId xmlns:a16="http://schemas.microsoft.com/office/drawing/2014/main" id="{5AE72A87-1872-4185-B777-71C5337D8A2E}"/>
                  </a:ext>
                </a:extLst>
              </p:cNvPr>
              <p:cNvSpPr/>
              <p:nvPr/>
            </p:nvSpPr>
            <p:spPr>
              <a:xfrm>
                <a:off x="468837" y="3931223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889B29C3-D93C-4726-95AE-E4028C46F5D1}"/>
                </a:ext>
              </a:extLst>
            </p:cNvPr>
            <p:cNvSpPr txBox="1"/>
            <p:nvPr/>
          </p:nvSpPr>
          <p:spPr>
            <a:xfrm>
              <a:off x="1219200" y="3204595"/>
              <a:ext cx="111310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CLERICAL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5" name="Graphic 184" descr="Telephone">
              <a:extLst>
                <a:ext uri="{FF2B5EF4-FFF2-40B4-BE49-F238E27FC236}">
                  <a16:creationId xmlns:a16="http://schemas.microsoft.com/office/drawing/2014/main" id="{310BA1A4-A455-45D3-A366-E383451BC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64016" y="3124098"/>
              <a:ext cx="457200" cy="457200"/>
            </a:xfrm>
            <a:prstGeom prst="rect">
              <a:avLst/>
            </a:prstGeom>
          </p:spPr>
        </p:pic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FF952EE5-BCA5-4A7D-B6B7-8919024DA69B}"/>
              </a:ext>
            </a:extLst>
          </p:cNvPr>
          <p:cNvGrpSpPr/>
          <p:nvPr/>
        </p:nvGrpSpPr>
        <p:grpSpPr>
          <a:xfrm>
            <a:off x="619913" y="3873108"/>
            <a:ext cx="2077177" cy="757488"/>
            <a:chOff x="619913" y="3873108"/>
            <a:chExt cx="2077177" cy="757488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0700D02D-8F5A-462C-8C33-163BD4078E26}"/>
                </a:ext>
              </a:extLst>
            </p:cNvPr>
            <p:cNvGrpSpPr/>
            <p:nvPr/>
          </p:nvGrpSpPr>
          <p:grpSpPr>
            <a:xfrm>
              <a:off x="619913" y="3873108"/>
              <a:ext cx="2077177" cy="757488"/>
              <a:chOff x="357052" y="4734466"/>
              <a:chExt cx="2099439" cy="765607"/>
            </a:xfrm>
          </p:grpSpPr>
          <p:sp>
            <p:nvSpPr>
              <p:cNvPr id="137" name="Round Same Side Corner Rectangle 22">
                <a:extLst>
                  <a:ext uri="{FF2B5EF4-FFF2-40B4-BE49-F238E27FC236}">
                    <a16:creationId xmlns:a16="http://schemas.microsoft.com/office/drawing/2014/main" id="{EB22E73B-DB03-48A9-9851-19DEF065991C}"/>
                  </a:ext>
                </a:extLst>
              </p:cNvPr>
              <p:cNvSpPr/>
              <p:nvPr/>
            </p:nvSpPr>
            <p:spPr>
              <a:xfrm rot="16200000">
                <a:off x="1023757" y="4067761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663300">
                  <a:alpha val="40000"/>
                </a:srgb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DBB7A181-559D-4884-BB5A-D4597668D7A6}"/>
                  </a:ext>
                </a:extLst>
              </p:cNvPr>
              <p:cNvSpPr/>
              <p:nvPr/>
            </p:nvSpPr>
            <p:spPr>
              <a:xfrm>
                <a:off x="2125495" y="4741248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Isosceles Triangle 138">
                <a:extLst>
                  <a:ext uri="{FF2B5EF4-FFF2-40B4-BE49-F238E27FC236}">
                    <a16:creationId xmlns:a16="http://schemas.microsoft.com/office/drawing/2014/main" id="{5C9FB7DE-F541-4647-9AE3-6759B863A778}"/>
                  </a:ext>
                </a:extLst>
              </p:cNvPr>
              <p:cNvSpPr/>
              <p:nvPr/>
            </p:nvSpPr>
            <p:spPr>
              <a:xfrm rot="2200522">
                <a:off x="2081218" y="5082560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119B41CD-6864-463F-B0B3-50341624BE07}"/>
                  </a:ext>
                </a:extLst>
              </p:cNvPr>
              <p:cNvSpPr/>
              <p:nvPr/>
            </p:nvSpPr>
            <p:spPr>
              <a:xfrm>
                <a:off x="2177886" y="4737740"/>
                <a:ext cx="278605" cy="761921"/>
              </a:xfrm>
              <a:prstGeom prst="rect">
                <a:avLst/>
              </a:prstGeom>
              <a:solidFill>
                <a:srgbClr val="6633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0F1A890E-64D4-4199-AD46-831150C4B61F}"/>
                  </a:ext>
                </a:extLst>
              </p:cNvPr>
              <p:cNvSpPr/>
              <p:nvPr/>
            </p:nvSpPr>
            <p:spPr>
              <a:xfrm>
                <a:off x="468837" y="4849809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B3EC5C05-AE80-4635-B50D-A1B9D6849632}"/>
                </a:ext>
              </a:extLst>
            </p:cNvPr>
            <p:cNvSpPr txBox="1"/>
            <p:nvPr/>
          </p:nvSpPr>
          <p:spPr>
            <a:xfrm>
              <a:off x="1219200" y="4009776"/>
              <a:ext cx="1113106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FOOD SERVICES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9" name="Graphic 188" descr="Fork and knife">
              <a:extLst>
                <a:ext uri="{FF2B5EF4-FFF2-40B4-BE49-F238E27FC236}">
                  <a16:creationId xmlns:a16="http://schemas.microsoft.com/office/drawing/2014/main" id="{9713A699-7D88-4A5A-A954-DDEF78397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08821" y="4057411"/>
              <a:ext cx="365760" cy="365760"/>
            </a:xfrm>
            <a:prstGeom prst="rect">
              <a:avLst/>
            </a:prstGeom>
          </p:spPr>
        </p:pic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C0117E66-B44C-4B9E-A41C-6E844AD837E6}"/>
              </a:ext>
            </a:extLst>
          </p:cNvPr>
          <p:cNvGrpSpPr/>
          <p:nvPr/>
        </p:nvGrpSpPr>
        <p:grpSpPr>
          <a:xfrm>
            <a:off x="619913" y="2055417"/>
            <a:ext cx="2077177" cy="757488"/>
            <a:chOff x="619913" y="2055417"/>
            <a:chExt cx="2077177" cy="757488"/>
          </a:xfrm>
        </p:grpSpPr>
        <p:grpSp>
          <p:nvGrpSpPr>
            <p:cNvPr id="150" name="Group 149">
              <a:extLst>
                <a:ext uri="{FF2B5EF4-FFF2-40B4-BE49-F238E27FC236}">
                  <a16:creationId xmlns:a16="http://schemas.microsoft.com/office/drawing/2014/main" id="{6EEB3010-52D2-446B-9542-1CB2307A75F5}"/>
                </a:ext>
              </a:extLst>
            </p:cNvPr>
            <p:cNvGrpSpPr/>
            <p:nvPr/>
          </p:nvGrpSpPr>
          <p:grpSpPr>
            <a:xfrm>
              <a:off x="619913" y="2055417"/>
              <a:ext cx="2077177" cy="757488"/>
              <a:chOff x="357052" y="2897294"/>
              <a:chExt cx="2099439" cy="765607"/>
            </a:xfrm>
          </p:grpSpPr>
          <p:sp>
            <p:nvSpPr>
              <p:cNvPr id="155" name="Round Same Side Corner Rectangle 10">
                <a:extLst>
                  <a:ext uri="{FF2B5EF4-FFF2-40B4-BE49-F238E27FC236}">
                    <a16:creationId xmlns:a16="http://schemas.microsoft.com/office/drawing/2014/main" id="{AD663E91-A9C1-463E-9DC6-C3D4B987E1E5}"/>
                  </a:ext>
                </a:extLst>
              </p:cNvPr>
              <p:cNvSpPr/>
              <p:nvPr/>
            </p:nvSpPr>
            <p:spPr>
              <a:xfrm rot="16200000">
                <a:off x="1023757" y="2230589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9B09">
                  <a:alpha val="40000"/>
                </a:srgb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9B2DD4C4-C71A-4B9C-8197-F5740946F4F6}"/>
                  </a:ext>
                </a:extLst>
              </p:cNvPr>
              <p:cNvSpPr/>
              <p:nvPr/>
            </p:nvSpPr>
            <p:spPr>
              <a:xfrm>
                <a:off x="2125495" y="2904076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Isosceles Triangle 156">
                <a:extLst>
                  <a:ext uri="{FF2B5EF4-FFF2-40B4-BE49-F238E27FC236}">
                    <a16:creationId xmlns:a16="http://schemas.microsoft.com/office/drawing/2014/main" id="{5BDD3E63-479C-4A39-AF4D-8DED400D0480}"/>
                  </a:ext>
                </a:extLst>
              </p:cNvPr>
              <p:cNvSpPr/>
              <p:nvPr/>
            </p:nvSpPr>
            <p:spPr>
              <a:xfrm rot="2200522">
                <a:off x="2081218" y="3245388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8287B7C1-DAD5-4606-9EE7-97F603698706}"/>
                  </a:ext>
                </a:extLst>
              </p:cNvPr>
              <p:cNvSpPr/>
              <p:nvPr/>
            </p:nvSpPr>
            <p:spPr>
              <a:xfrm>
                <a:off x="2177886" y="2904076"/>
                <a:ext cx="278605" cy="758825"/>
              </a:xfrm>
              <a:prstGeom prst="rect">
                <a:avLst/>
              </a:prstGeom>
              <a:solidFill>
                <a:srgbClr val="FF9B09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Oval 158">
                <a:extLst>
                  <a:ext uri="{FF2B5EF4-FFF2-40B4-BE49-F238E27FC236}">
                    <a16:creationId xmlns:a16="http://schemas.microsoft.com/office/drawing/2014/main" id="{C370A60D-D116-4CA8-9775-13FB5BE271FB}"/>
                  </a:ext>
                </a:extLst>
              </p:cNvPr>
              <p:cNvSpPr/>
              <p:nvPr/>
            </p:nvSpPr>
            <p:spPr>
              <a:xfrm>
                <a:off x="468837" y="3012637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599BDC6B-BA09-4C0D-8F5E-FEBB5D98F614}"/>
                </a:ext>
              </a:extLst>
            </p:cNvPr>
            <p:cNvSpPr txBox="1"/>
            <p:nvPr/>
          </p:nvSpPr>
          <p:spPr>
            <a:xfrm>
              <a:off x="1219200" y="2211434"/>
              <a:ext cx="1113106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BLDGS &amp; GROUNDS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95" name="Graphic 194" descr="Schoolhouse">
              <a:extLst>
                <a:ext uri="{FF2B5EF4-FFF2-40B4-BE49-F238E27FC236}">
                  <a16:creationId xmlns:a16="http://schemas.microsoft.com/office/drawing/2014/main" id="{B60DFE10-20B7-454B-9914-B73326DF9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716861" y="2140826"/>
              <a:ext cx="548640" cy="548640"/>
            </a:xfrm>
            <a:prstGeom prst="rect">
              <a:avLst/>
            </a:prstGeom>
          </p:spPr>
        </p:pic>
      </p:grp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C927698F-7BFE-4A24-AAA6-E2DC3573CBD8}"/>
              </a:ext>
            </a:extLst>
          </p:cNvPr>
          <p:cNvGrpSpPr/>
          <p:nvPr/>
        </p:nvGrpSpPr>
        <p:grpSpPr>
          <a:xfrm>
            <a:off x="6336979" y="3879473"/>
            <a:ext cx="2133195" cy="757493"/>
            <a:chOff x="6336979" y="3879473"/>
            <a:chExt cx="2133195" cy="757493"/>
          </a:xfrm>
        </p:grpSpPr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1080A207-6464-498C-AF93-361E1DEC1C8E}"/>
                </a:ext>
              </a:extLst>
            </p:cNvPr>
            <p:cNvGrpSpPr/>
            <p:nvPr/>
          </p:nvGrpSpPr>
          <p:grpSpPr>
            <a:xfrm>
              <a:off x="6392998" y="3879473"/>
              <a:ext cx="2077176" cy="757493"/>
              <a:chOff x="6687511" y="4730856"/>
              <a:chExt cx="2099438" cy="765612"/>
            </a:xfrm>
          </p:grpSpPr>
          <p:sp>
            <p:nvSpPr>
              <p:cNvPr id="97" name="Round Same Side Corner Rectangle 47">
                <a:extLst>
                  <a:ext uri="{FF2B5EF4-FFF2-40B4-BE49-F238E27FC236}">
                    <a16:creationId xmlns:a16="http://schemas.microsoft.com/office/drawing/2014/main" id="{8802098E-92BC-4A49-954B-718A88CC1116}"/>
                  </a:ext>
                </a:extLst>
              </p:cNvPr>
              <p:cNvSpPr/>
              <p:nvPr/>
            </p:nvSpPr>
            <p:spPr>
              <a:xfrm rot="5400000" flipH="1">
                <a:off x="7358245" y="4067763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25000"/>
                  <a:alpha val="4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66991A1C-5053-411E-BFE1-BBE647C4C6E0}"/>
                  </a:ext>
                </a:extLst>
              </p:cNvPr>
              <p:cNvSpPr/>
              <p:nvPr/>
            </p:nvSpPr>
            <p:spPr>
              <a:xfrm flipH="1">
                <a:off x="6920623" y="4730856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Isosceles Triangle 98">
                <a:extLst>
                  <a:ext uri="{FF2B5EF4-FFF2-40B4-BE49-F238E27FC236}">
                    <a16:creationId xmlns:a16="http://schemas.microsoft.com/office/drawing/2014/main" id="{9414928E-983D-478E-A258-1F08BAB3CB90}"/>
                  </a:ext>
                </a:extLst>
              </p:cNvPr>
              <p:cNvSpPr/>
              <p:nvPr/>
            </p:nvSpPr>
            <p:spPr>
              <a:xfrm rot="19399478" flipH="1">
                <a:off x="6963024" y="5072168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35C75EAE-7DAF-49FC-8EA0-1E552AD95CD7}"/>
                  </a:ext>
                </a:extLst>
              </p:cNvPr>
              <p:cNvSpPr/>
              <p:nvPr/>
            </p:nvSpPr>
            <p:spPr>
              <a:xfrm flipH="1">
                <a:off x="6687511" y="4731238"/>
                <a:ext cx="278605" cy="758825"/>
              </a:xfrm>
              <a:prstGeom prst="rect">
                <a:avLst/>
              </a:prstGeom>
              <a:solidFill>
                <a:schemeClr val="accent1">
                  <a:lumMod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6BC67098-BD2A-43BC-B4FE-66B5319626E8}"/>
                  </a:ext>
                </a:extLst>
              </p:cNvPr>
              <p:cNvSpPr/>
              <p:nvPr/>
            </p:nvSpPr>
            <p:spPr>
              <a:xfrm flipH="1">
                <a:off x="8133463" y="4839417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A60B6EA-41FC-4F97-9FD3-66C114B117C3}"/>
                </a:ext>
              </a:extLst>
            </p:cNvPr>
            <p:cNvSpPr/>
            <p:nvPr/>
          </p:nvSpPr>
          <p:spPr>
            <a:xfrm>
              <a:off x="6336979" y="4106118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09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40EBAD69-39B8-474A-9001-EAA1410EB384}"/>
                </a:ext>
              </a:extLst>
            </p:cNvPr>
            <p:cNvSpPr txBox="1"/>
            <p:nvPr/>
          </p:nvSpPr>
          <p:spPr>
            <a:xfrm>
              <a:off x="6733922" y="4007079"/>
              <a:ext cx="1190878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TRANSPOR-TATION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97" name="Graphic 196" descr="Bus">
              <a:extLst>
                <a:ext uri="{FF2B5EF4-FFF2-40B4-BE49-F238E27FC236}">
                  <a16:creationId xmlns:a16="http://schemas.microsoft.com/office/drawing/2014/main" id="{7523A2B3-B5DF-4B10-B204-790442A27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7871658" y="4047138"/>
              <a:ext cx="457200" cy="457200"/>
            </a:xfrm>
            <a:prstGeom prst="rect">
              <a:avLst/>
            </a:prstGeom>
          </p:spPr>
        </p:pic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42955E36-74A9-4D05-8E78-7369E5C76D65}"/>
              </a:ext>
            </a:extLst>
          </p:cNvPr>
          <p:cNvGrpSpPr/>
          <p:nvPr/>
        </p:nvGrpSpPr>
        <p:grpSpPr>
          <a:xfrm>
            <a:off x="619913" y="4781951"/>
            <a:ext cx="2077177" cy="758479"/>
            <a:chOff x="619913" y="4781951"/>
            <a:chExt cx="2077177" cy="758479"/>
          </a:xfrm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A91FBAC7-A884-4FC9-B503-C79D3401BB81}"/>
                </a:ext>
              </a:extLst>
            </p:cNvPr>
            <p:cNvGrpSpPr/>
            <p:nvPr/>
          </p:nvGrpSpPr>
          <p:grpSpPr>
            <a:xfrm>
              <a:off x="619913" y="4781951"/>
              <a:ext cx="2077177" cy="758479"/>
              <a:chOff x="357052" y="5653053"/>
              <a:chExt cx="2099439" cy="766609"/>
            </a:xfrm>
          </p:grpSpPr>
          <p:sp>
            <p:nvSpPr>
              <p:cNvPr id="129" name="Round Same Side Corner Rectangle 28">
                <a:extLst>
                  <a:ext uri="{FF2B5EF4-FFF2-40B4-BE49-F238E27FC236}">
                    <a16:creationId xmlns:a16="http://schemas.microsoft.com/office/drawing/2014/main" id="{CD17602E-E5D5-4469-B4EB-5E5436ABF98A}"/>
                  </a:ext>
                </a:extLst>
              </p:cNvPr>
              <p:cNvSpPr/>
              <p:nvPr/>
            </p:nvSpPr>
            <p:spPr>
              <a:xfrm rot="16200000">
                <a:off x="1023757" y="4986348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9D9D9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4E16ED79-E138-4254-AEC7-B74E4005CB29}"/>
                  </a:ext>
                </a:extLst>
              </p:cNvPr>
              <p:cNvSpPr/>
              <p:nvPr/>
            </p:nvSpPr>
            <p:spPr>
              <a:xfrm>
                <a:off x="2125495" y="5659835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Isosceles Triangle 130">
                <a:extLst>
                  <a:ext uri="{FF2B5EF4-FFF2-40B4-BE49-F238E27FC236}">
                    <a16:creationId xmlns:a16="http://schemas.microsoft.com/office/drawing/2014/main" id="{85C93D7F-6D3C-46C9-90F6-2E8361A852EB}"/>
                  </a:ext>
                </a:extLst>
              </p:cNvPr>
              <p:cNvSpPr/>
              <p:nvPr/>
            </p:nvSpPr>
            <p:spPr>
              <a:xfrm rot="2200522">
                <a:off x="2081218" y="6001147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A17DAD1D-58EC-46B1-B0F2-4B31FCAA4EE9}"/>
                  </a:ext>
                </a:extLst>
              </p:cNvPr>
              <p:cNvSpPr/>
              <p:nvPr/>
            </p:nvSpPr>
            <p:spPr>
              <a:xfrm>
                <a:off x="2177886" y="5654640"/>
                <a:ext cx="278605" cy="76502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8CECBC26-7DDB-48C2-844E-248FCA308310}"/>
                  </a:ext>
                </a:extLst>
              </p:cNvPr>
              <p:cNvSpPr/>
              <p:nvPr/>
            </p:nvSpPr>
            <p:spPr>
              <a:xfrm>
                <a:off x="468837" y="5768396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1C654B53-2163-401D-9E60-E0268EA8066D}"/>
                </a:ext>
              </a:extLst>
            </p:cNvPr>
            <p:cNvSpPr txBox="1"/>
            <p:nvPr/>
          </p:nvSpPr>
          <p:spPr>
            <a:xfrm>
              <a:off x="1200551" y="5022490"/>
              <a:ext cx="1182271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MONITORS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99" name="Graphic 198" descr="Signpost">
              <a:extLst>
                <a:ext uri="{FF2B5EF4-FFF2-40B4-BE49-F238E27FC236}">
                  <a16:creationId xmlns:a16="http://schemas.microsoft.com/office/drawing/2014/main" id="{61F32C05-8B44-4FCA-B6C6-B6B39D1F9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767386" y="4930310"/>
              <a:ext cx="457200" cy="457200"/>
            </a:xfrm>
            <a:prstGeom prst="rect">
              <a:avLst/>
            </a:prstGeom>
          </p:spPr>
        </p:pic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AF27D50-A49E-4E38-8EBA-370F6E7CF5E3}"/>
              </a:ext>
            </a:extLst>
          </p:cNvPr>
          <p:cNvGrpSpPr/>
          <p:nvPr/>
        </p:nvGrpSpPr>
        <p:grpSpPr>
          <a:xfrm>
            <a:off x="6336979" y="4788319"/>
            <a:ext cx="2133195" cy="757493"/>
            <a:chOff x="6336979" y="4788319"/>
            <a:chExt cx="2133195" cy="757493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ACB7AE2-F955-4B25-871C-05B46B5A592F}"/>
                </a:ext>
              </a:extLst>
            </p:cNvPr>
            <p:cNvGrpSpPr/>
            <p:nvPr/>
          </p:nvGrpSpPr>
          <p:grpSpPr>
            <a:xfrm>
              <a:off x="6392998" y="4788319"/>
              <a:ext cx="2077176" cy="757493"/>
              <a:chOff x="6687511" y="5649443"/>
              <a:chExt cx="2099438" cy="765612"/>
            </a:xfrm>
          </p:grpSpPr>
          <p:sp>
            <p:nvSpPr>
              <p:cNvPr id="82" name="Round Same Side Corner Rectangle 42">
                <a:extLst>
                  <a:ext uri="{FF2B5EF4-FFF2-40B4-BE49-F238E27FC236}">
                    <a16:creationId xmlns:a16="http://schemas.microsoft.com/office/drawing/2014/main" id="{EA2FFEB8-4A94-43D4-9F1A-C582AD823872}"/>
                  </a:ext>
                </a:extLst>
              </p:cNvPr>
              <p:cNvSpPr/>
              <p:nvPr/>
            </p:nvSpPr>
            <p:spPr>
              <a:xfrm rot="5400000" flipH="1">
                <a:off x="7358245" y="4986350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E838C6">
                  <a:alpha val="40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7260215B-6F22-4062-A20D-C3605641C7B0}"/>
                  </a:ext>
                </a:extLst>
              </p:cNvPr>
              <p:cNvSpPr/>
              <p:nvPr/>
            </p:nvSpPr>
            <p:spPr>
              <a:xfrm flipH="1">
                <a:off x="6920623" y="5649443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Isosceles Triangle 83">
                <a:extLst>
                  <a:ext uri="{FF2B5EF4-FFF2-40B4-BE49-F238E27FC236}">
                    <a16:creationId xmlns:a16="http://schemas.microsoft.com/office/drawing/2014/main" id="{2BA53F75-477A-4E90-93D2-970E75ED2AE9}"/>
                  </a:ext>
                </a:extLst>
              </p:cNvPr>
              <p:cNvSpPr/>
              <p:nvPr/>
            </p:nvSpPr>
            <p:spPr>
              <a:xfrm rot="19399478" flipH="1">
                <a:off x="6963024" y="5990755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FA0CB246-BFAE-4467-B2A0-A5C48B910964}"/>
                  </a:ext>
                </a:extLst>
              </p:cNvPr>
              <p:cNvSpPr/>
              <p:nvPr/>
            </p:nvSpPr>
            <p:spPr>
              <a:xfrm flipH="1">
                <a:off x="6687511" y="5649825"/>
                <a:ext cx="278605" cy="758825"/>
              </a:xfrm>
              <a:prstGeom prst="rect">
                <a:avLst/>
              </a:prstGeom>
              <a:solidFill>
                <a:srgbClr val="E838C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Oval 85">
                <a:extLst>
                  <a:ext uri="{FF2B5EF4-FFF2-40B4-BE49-F238E27FC236}">
                    <a16:creationId xmlns:a16="http://schemas.microsoft.com/office/drawing/2014/main" id="{1FCAEA51-0AAE-4A85-B07A-DCC511027D67}"/>
                  </a:ext>
                </a:extLst>
              </p:cNvPr>
              <p:cNvSpPr/>
              <p:nvPr/>
            </p:nvSpPr>
            <p:spPr>
              <a:xfrm flipH="1">
                <a:off x="8133463" y="5758004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5AC0FC-B0E1-445A-A793-FE0D71F5D9E8}"/>
                </a:ext>
              </a:extLst>
            </p:cNvPr>
            <p:cNvSpPr/>
            <p:nvPr/>
          </p:nvSpPr>
          <p:spPr>
            <a:xfrm>
              <a:off x="6336979" y="5014965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69CC91E6-E901-4CC8-90AB-9B26AC8D6771}"/>
                </a:ext>
              </a:extLst>
            </p:cNvPr>
            <p:cNvSpPr txBox="1"/>
            <p:nvPr/>
          </p:nvSpPr>
          <p:spPr>
            <a:xfrm>
              <a:off x="6733922" y="4928076"/>
              <a:ext cx="1190878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“NON-ALIGNED”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201" name="Graphic 200" descr="Connections">
              <a:extLst>
                <a:ext uri="{FF2B5EF4-FFF2-40B4-BE49-F238E27FC236}">
                  <a16:creationId xmlns:a16="http://schemas.microsoft.com/office/drawing/2014/main" id="{76D38271-C574-424A-9A1A-73FAD6F4C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7850456" y="4950964"/>
              <a:ext cx="457200" cy="457200"/>
            </a:xfrm>
            <a:prstGeom prst="rect">
              <a:avLst/>
            </a:prstGeom>
          </p:spPr>
        </p:pic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46034127-7EE8-4EF7-B00E-5099A0218B6C}"/>
              </a:ext>
            </a:extLst>
          </p:cNvPr>
          <p:cNvGrpSpPr/>
          <p:nvPr/>
        </p:nvGrpSpPr>
        <p:grpSpPr>
          <a:xfrm>
            <a:off x="6336979" y="2061784"/>
            <a:ext cx="2133195" cy="757492"/>
            <a:chOff x="6336979" y="2061784"/>
            <a:chExt cx="2133195" cy="757492"/>
          </a:xfrm>
        </p:grpSpPr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E8F49913-EC57-4B6A-81F3-1E62C05C27B2}"/>
                </a:ext>
              </a:extLst>
            </p:cNvPr>
            <p:cNvGrpSpPr/>
            <p:nvPr/>
          </p:nvGrpSpPr>
          <p:grpSpPr>
            <a:xfrm>
              <a:off x="6392998" y="2061784"/>
              <a:ext cx="2077176" cy="757492"/>
              <a:chOff x="6687511" y="2893684"/>
              <a:chExt cx="2099438" cy="765611"/>
            </a:xfrm>
          </p:grpSpPr>
          <p:sp>
            <p:nvSpPr>
              <p:cNvPr id="105" name="Round Same Side Corner Rectangle 57">
                <a:extLst>
                  <a:ext uri="{FF2B5EF4-FFF2-40B4-BE49-F238E27FC236}">
                    <a16:creationId xmlns:a16="http://schemas.microsoft.com/office/drawing/2014/main" id="{335E644F-75CC-4F72-AAAB-F80F7A5BE5EC}"/>
                  </a:ext>
                </a:extLst>
              </p:cNvPr>
              <p:cNvSpPr/>
              <p:nvPr/>
            </p:nvSpPr>
            <p:spPr>
              <a:xfrm rot="5400000" flipH="1">
                <a:off x="7358245" y="2230590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B050">
                  <a:alpha val="40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7C46FC3C-3B38-4C35-BB9E-B9D30960B7C4}"/>
                  </a:ext>
                </a:extLst>
              </p:cNvPr>
              <p:cNvSpPr/>
              <p:nvPr/>
            </p:nvSpPr>
            <p:spPr>
              <a:xfrm flipH="1">
                <a:off x="6920623" y="2893684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Isosceles Triangle 106">
                <a:extLst>
                  <a:ext uri="{FF2B5EF4-FFF2-40B4-BE49-F238E27FC236}">
                    <a16:creationId xmlns:a16="http://schemas.microsoft.com/office/drawing/2014/main" id="{3E640804-C95E-479F-A837-BC1972CE2E26}"/>
                  </a:ext>
                </a:extLst>
              </p:cNvPr>
              <p:cNvSpPr/>
              <p:nvPr/>
            </p:nvSpPr>
            <p:spPr>
              <a:xfrm rot="19399478" flipH="1">
                <a:off x="6963024" y="3234996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CA3C2FE2-6E6A-4F9A-BF4C-DCC4DFC59402}"/>
                  </a:ext>
                </a:extLst>
              </p:cNvPr>
              <p:cNvSpPr/>
              <p:nvPr/>
            </p:nvSpPr>
            <p:spPr>
              <a:xfrm flipH="1">
                <a:off x="6687511" y="2894066"/>
                <a:ext cx="278605" cy="758825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Oval 108">
                <a:extLst>
                  <a:ext uri="{FF2B5EF4-FFF2-40B4-BE49-F238E27FC236}">
                    <a16:creationId xmlns:a16="http://schemas.microsoft.com/office/drawing/2014/main" id="{B3DB11C3-5624-464D-8399-88D1B502BEB1}"/>
                  </a:ext>
                </a:extLst>
              </p:cNvPr>
              <p:cNvSpPr/>
              <p:nvPr/>
            </p:nvSpPr>
            <p:spPr>
              <a:xfrm flipH="1">
                <a:off x="8133463" y="3002245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4F37277-0A3F-4BD5-AB13-3FBA527C5A58}"/>
                </a:ext>
              </a:extLst>
            </p:cNvPr>
            <p:cNvSpPr/>
            <p:nvPr/>
          </p:nvSpPr>
          <p:spPr>
            <a:xfrm>
              <a:off x="6336979" y="2288428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07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49A486D4-8141-4352-A77C-B8805D16C1EA}"/>
                </a:ext>
              </a:extLst>
            </p:cNvPr>
            <p:cNvSpPr txBox="1"/>
            <p:nvPr/>
          </p:nvSpPr>
          <p:spPr>
            <a:xfrm>
              <a:off x="6733922" y="2195851"/>
              <a:ext cx="1190878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SUB TEACHERS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203" name="Graphic 202" descr="Puzzle pieces">
              <a:extLst>
                <a:ext uri="{FF2B5EF4-FFF2-40B4-BE49-F238E27FC236}">
                  <a16:creationId xmlns:a16="http://schemas.microsoft.com/office/drawing/2014/main" id="{EE2A6E9D-EA44-4505-B18A-BC5550EBF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7865692" y="2201041"/>
              <a:ext cx="457200" cy="457200"/>
            </a:xfrm>
            <a:prstGeom prst="rect">
              <a:avLst/>
            </a:prstGeom>
          </p:spPr>
        </p:pic>
      </p:grpSp>
      <p:sp>
        <p:nvSpPr>
          <p:cNvPr id="113" name="Rectangle 112">
            <a:extLst>
              <a:ext uri="{FF2B5EF4-FFF2-40B4-BE49-F238E27FC236}">
                <a16:creationId xmlns:a16="http://schemas.microsoft.com/office/drawing/2014/main" id="{189571B5-B8F3-4F69-B604-B8C2E17376CD}"/>
              </a:ext>
            </a:extLst>
          </p:cNvPr>
          <p:cNvSpPr/>
          <p:nvPr/>
        </p:nvSpPr>
        <p:spPr>
          <a:xfrm>
            <a:off x="2327696" y="13716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3B7174D-888A-4EFD-9938-565D728F9599}"/>
              </a:ext>
            </a:extLst>
          </p:cNvPr>
          <p:cNvSpPr/>
          <p:nvPr/>
        </p:nvSpPr>
        <p:spPr>
          <a:xfrm>
            <a:off x="2344948" y="22860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E20A60D-0285-4F5E-BD94-C08ACC1DD7FA}"/>
              </a:ext>
            </a:extLst>
          </p:cNvPr>
          <p:cNvSpPr/>
          <p:nvPr/>
        </p:nvSpPr>
        <p:spPr>
          <a:xfrm>
            <a:off x="2344948" y="32004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077FDA44-DD69-4369-97A3-F036FA67D9F8}"/>
              </a:ext>
            </a:extLst>
          </p:cNvPr>
          <p:cNvSpPr/>
          <p:nvPr/>
        </p:nvSpPr>
        <p:spPr>
          <a:xfrm>
            <a:off x="2344948" y="41148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C957F35A-12A8-4F92-B896-5497AF4CD1D1}"/>
              </a:ext>
            </a:extLst>
          </p:cNvPr>
          <p:cNvSpPr/>
          <p:nvPr/>
        </p:nvSpPr>
        <p:spPr>
          <a:xfrm>
            <a:off x="2344948" y="50292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82154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BA55A-1075-4C0D-9927-09AD20ADC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Contract Expiration Dates</a:t>
            </a:r>
          </a:p>
        </p:txBody>
      </p:sp>
      <p:sp>
        <p:nvSpPr>
          <p:cNvPr id="85" name="Content Placeholder 84">
            <a:extLst>
              <a:ext uri="{FF2B5EF4-FFF2-40B4-BE49-F238E27FC236}">
                <a16:creationId xmlns:a16="http://schemas.microsoft.com/office/drawing/2014/main" id="{7F14C1B9-A6AE-446A-86D7-4B6582DED3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143000"/>
            <a:ext cx="7924799" cy="1331698"/>
          </a:xfrm>
        </p:spPr>
        <p:txBody>
          <a:bodyPr/>
          <a:lstStyle/>
          <a:p>
            <a:r>
              <a:rPr lang="en-US" sz="1700" dirty="0"/>
              <a:t>Staggered expiration dates have been achieved over time to allow for better resource management and improved budgeting processes.</a:t>
            </a:r>
          </a:p>
          <a:p>
            <a:r>
              <a:rPr lang="en-US" sz="1700" dirty="0"/>
              <a:t>Contracts settled near or after budget adoption further complicate the budget development process.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AB7101A-2ACA-489A-88D3-24CF4FFDB2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5257800" y="6153150"/>
            <a:ext cx="2133600" cy="476250"/>
          </a:xfrm>
        </p:spPr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1D5686CC-8AE0-430D-8089-9942CA817C2C}"/>
              </a:ext>
            </a:extLst>
          </p:cNvPr>
          <p:cNvSpPr/>
          <p:nvPr/>
        </p:nvSpPr>
        <p:spPr bwMode="auto">
          <a:xfrm>
            <a:off x="3869636" y="2451861"/>
            <a:ext cx="1116434" cy="706843"/>
          </a:xfrm>
          <a:prstGeom prst="roundRect">
            <a:avLst/>
          </a:prstGeom>
          <a:solidFill>
            <a:srgbClr val="E838C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“NON-ALIGNED”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AA4D7F21-AE63-4ABE-8A53-BF908808C2B4}"/>
              </a:ext>
            </a:extLst>
          </p:cNvPr>
          <p:cNvSpPr/>
          <p:nvPr/>
        </p:nvSpPr>
        <p:spPr bwMode="auto">
          <a:xfrm>
            <a:off x="6579766" y="4800600"/>
            <a:ext cx="1116434" cy="706843"/>
          </a:xfrm>
          <a:prstGeom prst="roundRect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dirty="0">
                <a:solidFill>
                  <a:schemeClr val="bg1"/>
                </a:solidFill>
                <a:latin typeface="Arial" charset="0"/>
              </a:rPr>
              <a:t>ADMIN</a:t>
            </a:r>
            <a:endParaRPr kumimoji="0" lang="en-US" sz="14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16CF543D-F622-47F5-8A59-855AE48005B9}"/>
              </a:ext>
            </a:extLst>
          </p:cNvPr>
          <p:cNvSpPr/>
          <p:nvPr/>
        </p:nvSpPr>
        <p:spPr bwMode="auto">
          <a:xfrm>
            <a:off x="5257800" y="4800600"/>
            <a:ext cx="1116434" cy="706843"/>
          </a:xfrm>
          <a:prstGeom prst="round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TEACHERS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8C1C1D8-7AEB-442B-BA5A-98FB1C80EBC5}"/>
              </a:ext>
            </a:extLst>
          </p:cNvPr>
          <p:cNvSpPr/>
          <p:nvPr/>
        </p:nvSpPr>
        <p:spPr bwMode="auto">
          <a:xfrm>
            <a:off x="2463084" y="4835104"/>
            <a:ext cx="1116434" cy="706843"/>
          </a:xfrm>
          <a:prstGeom prst="roundRect">
            <a:avLst/>
          </a:prstGeom>
          <a:solidFill>
            <a:srgbClr val="66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FOOD SERVICE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CB04461B-9AF3-435B-A909-8F19D9892D1C}"/>
              </a:ext>
            </a:extLst>
          </p:cNvPr>
          <p:cNvSpPr/>
          <p:nvPr/>
        </p:nvSpPr>
        <p:spPr bwMode="auto">
          <a:xfrm>
            <a:off x="3869636" y="4835104"/>
            <a:ext cx="1116434" cy="706843"/>
          </a:xfrm>
          <a:prstGeom prst="round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SUB TEACHER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F87C3818-E5B2-472B-9583-FA3CE873C09C}"/>
              </a:ext>
            </a:extLst>
          </p:cNvPr>
          <p:cNvSpPr/>
          <p:nvPr/>
        </p:nvSpPr>
        <p:spPr bwMode="auto">
          <a:xfrm>
            <a:off x="6579766" y="4038600"/>
            <a:ext cx="1116434" cy="706843"/>
          </a:xfrm>
          <a:prstGeom prst="roundRect">
            <a:avLst/>
          </a:prstGeom>
          <a:solidFill>
            <a:srgbClr val="928D2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CLERICAL</a:t>
            </a:r>
            <a:endParaRPr kumimoji="0" lang="en-US" sz="14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64112BA4-A532-4BB0-A903-93D003D2CE3B}"/>
              </a:ext>
            </a:extLst>
          </p:cNvPr>
          <p:cNvSpPr/>
          <p:nvPr/>
        </p:nvSpPr>
        <p:spPr bwMode="auto">
          <a:xfrm>
            <a:off x="1066800" y="4800600"/>
            <a:ext cx="1116434" cy="706843"/>
          </a:xfrm>
          <a:prstGeom prst="roundRect">
            <a:avLst/>
          </a:prstGeom>
          <a:solidFill>
            <a:srgbClr val="1E464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TRANS-PORTATION</a:t>
            </a: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6BEB4CC4-3E73-4C99-BFDF-E78B1532CEA5}"/>
              </a:ext>
            </a:extLst>
          </p:cNvPr>
          <p:cNvSpPr/>
          <p:nvPr/>
        </p:nvSpPr>
        <p:spPr bwMode="auto">
          <a:xfrm>
            <a:off x="2463084" y="4052061"/>
            <a:ext cx="1116434" cy="706843"/>
          </a:xfrm>
          <a:prstGeom prst="round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PARAS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D51CE31E-05EF-463D-81F1-52792C32E08F}"/>
              </a:ext>
            </a:extLst>
          </p:cNvPr>
          <p:cNvSpPr/>
          <p:nvPr/>
        </p:nvSpPr>
        <p:spPr bwMode="auto">
          <a:xfrm>
            <a:off x="3869636" y="4040689"/>
            <a:ext cx="1116434" cy="706843"/>
          </a:xfrm>
          <a:prstGeom prst="roundRect">
            <a:avLst/>
          </a:prstGeom>
          <a:solidFill>
            <a:schemeClr val="bg1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MONITORS</a:t>
            </a: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DD64ECA-0352-4DAC-A798-8E66600EAB58}"/>
              </a:ext>
            </a:extLst>
          </p:cNvPr>
          <p:cNvSpPr/>
          <p:nvPr/>
        </p:nvSpPr>
        <p:spPr bwMode="auto">
          <a:xfrm>
            <a:off x="3869636" y="3246275"/>
            <a:ext cx="1116434" cy="706843"/>
          </a:xfrm>
          <a:prstGeom prst="roundRect">
            <a:avLst/>
          </a:prstGeom>
          <a:solidFill>
            <a:srgbClr val="FF9B0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BUILDINGS &amp; GROUNDS</a:t>
            </a: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1660939-3607-431A-ADB6-028DEA9D7D56}"/>
              </a:ext>
            </a:extLst>
          </p:cNvPr>
          <p:cNvGrpSpPr/>
          <p:nvPr/>
        </p:nvGrpSpPr>
        <p:grpSpPr>
          <a:xfrm>
            <a:off x="1155979" y="2438400"/>
            <a:ext cx="6464021" cy="3401199"/>
            <a:chOff x="1155979" y="2438400"/>
            <a:chExt cx="6464021" cy="3401199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EBCF1C2-B689-4987-8338-78C8F2852D43}"/>
                </a:ext>
              </a:extLst>
            </p:cNvPr>
            <p:cNvSpPr txBox="1"/>
            <p:nvPr/>
          </p:nvSpPr>
          <p:spPr>
            <a:xfrm>
              <a:off x="5312715" y="5548705"/>
              <a:ext cx="9380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1" dirty="0">
                  <a:solidFill>
                    <a:schemeClr val="tx1"/>
                  </a:solidFill>
                  <a:latin typeface="Avenir LT Std 45 Book" panose="020B0502020203020204" pitchFamily="34" charset="0"/>
                  <a:cs typeface="+mn-cs"/>
                </a:rPr>
                <a:t>June 2027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4AB678A3-DF4E-49EA-8A16-EF9D4E3BA1ED}"/>
                </a:ext>
              </a:extLst>
            </p:cNvPr>
            <p:cNvSpPr txBox="1"/>
            <p:nvPr/>
          </p:nvSpPr>
          <p:spPr>
            <a:xfrm>
              <a:off x="1155979" y="5548705"/>
              <a:ext cx="93807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chemeClr val="tx1"/>
                  </a:solidFill>
                  <a:latin typeface="Calibri"/>
                  <a:cs typeface="+mn-cs"/>
                </a:defRPr>
              </a:lvl1pPr>
            </a:lstStyle>
            <a:p>
              <a:r>
                <a:rPr lang="en-US" b="1" dirty="0">
                  <a:latin typeface="Avenir LT Std 45 Book" panose="020B0502020203020204" pitchFamily="34" charset="0"/>
                </a:rPr>
                <a:t>June 2024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651D069-8C26-4302-B595-EA36C4E41F33}"/>
                </a:ext>
              </a:extLst>
            </p:cNvPr>
            <p:cNvSpPr txBox="1"/>
            <p:nvPr/>
          </p:nvSpPr>
          <p:spPr>
            <a:xfrm>
              <a:off x="2552263" y="5548705"/>
              <a:ext cx="93807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chemeClr val="tx1"/>
                  </a:solidFill>
                  <a:latin typeface="Calibri"/>
                  <a:cs typeface="+mn-cs"/>
                </a:defRPr>
              </a:lvl1pPr>
            </a:lstStyle>
            <a:p>
              <a:r>
                <a:rPr lang="en-US" b="1" dirty="0">
                  <a:latin typeface="Avenir LT Std 45 Book" panose="020B0502020203020204" pitchFamily="34" charset="0"/>
                </a:rPr>
                <a:t>June 2025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2D00B575-9F35-45C3-B537-3F9C320E612D}"/>
                </a:ext>
              </a:extLst>
            </p:cNvPr>
            <p:cNvSpPr txBox="1"/>
            <p:nvPr/>
          </p:nvSpPr>
          <p:spPr>
            <a:xfrm>
              <a:off x="3962719" y="5548705"/>
              <a:ext cx="93807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chemeClr val="tx1"/>
                  </a:solidFill>
                  <a:latin typeface="Calibri"/>
                  <a:cs typeface="+mn-cs"/>
                </a:defRPr>
              </a:lvl1pPr>
            </a:lstStyle>
            <a:p>
              <a:r>
                <a:rPr lang="en-US" b="1" dirty="0">
                  <a:latin typeface="Avenir LT Std 45 Book" panose="020B0502020203020204" pitchFamily="34" charset="0"/>
                </a:rPr>
                <a:t>June 2026</a:t>
              </a:r>
            </a:p>
          </p:txBody>
        </p: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A44F4F0-277D-4E03-8906-2C140C7CB79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096326" y="2472904"/>
              <a:ext cx="0" cy="32918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oval" w="med" len="med"/>
            </a:ln>
            <a:effectLst/>
          </p:spPr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99C5B0A-DE6B-416D-B74D-53099E2D568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28514" y="2472904"/>
              <a:ext cx="0" cy="32918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oval" w="med" len="med"/>
            </a:ln>
            <a:effectLst/>
          </p:spPr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12FFDA0-A245-4C9D-8E67-D4C8D48B3E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708065" y="2472904"/>
              <a:ext cx="0" cy="32918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oval" w="med" len="med"/>
            </a:ln>
            <a:effectLst/>
          </p:spPr>
        </p:cxn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D26EA03-2D5C-4B30-B032-CC64A92A7C48}"/>
                </a:ext>
              </a:extLst>
            </p:cNvPr>
            <p:cNvGrpSpPr/>
            <p:nvPr/>
          </p:nvGrpSpPr>
          <p:grpSpPr>
            <a:xfrm>
              <a:off x="6477000" y="2438400"/>
              <a:ext cx="1143000" cy="3401199"/>
              <a:chOff x="6477000" y="2438400"/>
              <a:chExt cx="1143000" cy="3401199"/>
            </a:xfrm>
          </p:grpSpPr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84BA743B-8FB7-4C16-ADB5-D62C8B5E8E5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477000" y="2438400"/>
                <a:ext cx="0" cy="329184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oval" w="med" len="med"/>
                <a:tailEnd type="oval" w="med" len="med"/>
              </a:ln>
              <a:effectLst/>
            </p:spPr>
          </p:cxn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F66AB81-4DCD-433F-8672-9D908B968E93}"/>
                  </a:ext>
                </a:extLst>
              </p:cNvPr>
              <p:cNvSpPr txBox="1"/>
              <p:nvPr/>
            </p:nvSpPr>
            <p:spPr>
              <a:xfrm>
                <a:off x="6681922" y="5562600"/>
                <a:ext cx="93807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dirty="0">
                    <a:solidFill>
                      <a:schemeClr val="tx1"/>
                    </a:solidFill>
                    <a:latin typeface="Avenir LT Std 45 Book" panose="020B0502020203020204" pitchFamily="34" charset="0"/>
                    <a:cs typeface="+mn-cs"/>
                  </a:rPr>
                  <a:t>June 2028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0937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71" name="Group 70"/>
          <p:cNvGrpSpPr/>
          <p:nvPr/>
        </p:nvGrpSpPr>
        <p:grpSpPr>
          <a:xfrm>
            <a:off x="4636304" y="3170148"/>
            <a:ext cx="1764496" cy="2777033"/>
            <a:chOff x="-19212" y="4329906"/>
            <a:chExt cx="3543880" cy="3702717"/>
          </a:xfrm>
        </p:grpSpPr>
        <p:sp>
          <p:nvSpPr>
            <p:cNvPr id="72" name="Rectangle 71"/>
            <p:cNvSpPr/>
            <p:nvPr/>
          </p:nvSpPr>
          <p:spPr>
            <a:xfrm>
              <a:off x="203098" y="4329906"/>
              <a:ext cx="2967202" cy="451406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Enrollment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-19212" y="4749667"/>
              <a:ext cx="3543880" cy="32829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Identify class section needs (Grades K – 5) and conduct detailed scheduling exercises 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(Grades 6 – 12) based on projected student enrollment and typical 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class sizes</a:t>
              </a: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4746993" y="1606062"/>
            <a:ext cx="1415093" cy="1415093"/>
            <a:chOff x="4746993" y="1606062"/>
            <a:chExt cx="1415093" cy="1415093"/>
          </a:xfrm>
        </p:grpSpPr>
        <p:grpSp>
          <p:nvGrpSpPr>
            <p:cNvPr id="51" name="Group 50"/>
            <p:cNvGrpSpPr/>
            <p:nvPr/>
          </p:nvGrpSpPr>
          <p:grpSpPr>
            <a:xfrm>
              <a:off x="4746993" y="1606062"/>
              <a:ext cx="1415093" cy="1415093"/>
              <a:chOff x="2791465" y="4431675"/>
              <a:chExt cx="2667002" cy="2667003"/>
            </a:xfrm>
          </p:grpSpPr>
          <p:sp>
            <p:nvSpPr>
              <p:cNvPr id="52" name="Freeform: Shape 11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F49D1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53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</p:grpSp>
        <p:pic>
          <p:nvPicPr>
            <p:cNvPr id="1030" name="Picture 6" descr="Image result for clipart desk chair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1712" y="1911712"/>
              <a:ext cx="792069" cy="792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BCC168C-14A4-42CE-811E-85F18AC9709A}"/>
              </a:ext>
            </a:extLst>
          </p:cNvPr>
          <p:cNvGrpSpPr/>
          <p:nvPr/>
        </p:nvGrpSpPr>
        <p:grpSpPr>
          <a:xfrm>
            <a:off x="552377" y="1606062"/>
            <a:ext cx="1917748" cy="3560315"/>
            <a:chOff x="552377" y="1606062"/>
            <a:chExt cx="1917748" cy="3560315"/>
          </a:xfrm>
        </p:grpSpPr>
        <p:grpSp>
          <p:nvGrpSpPr>
            <p:cNvPr id="68" name="Group 67"/>
            <p:cNvGrpSpPr/>
            <p:nvPr/>
          </p:nvGrpSpPr>
          <p:grpSpPr>
            <a:xfrm>
              <a:off x="552377" y="3170165"/>
              <a:ext cx="1917748" cy="1996212"/>
              <a:chOff x="203098" y="4329907"/>
              <a:chExt cx="2967202" cy="2661612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203098" y="4329907"/>
                <a:ext cx="2967202" cy="451405"/>
              </a:xfrm>
              <a:prstGeom prst="rect">
                <a:avLst/>
              </a:prstGeom>
              <a:noFill/>
            </p:spPr>
            <p:txBody>
              <a:bodyPr wrap="square" anchor="b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Staffing: 2023-24</a:t>
                </a: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412360" y="4755013"/>
                <a:ext cx="2399634" cy="22365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Confirm current budget code placement of approx. 2,000 </a:t>
                </a:r>
                <a:br>
                  <a:rPr lang="en-US" sz="1400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</a:br>
                <a:r>
                  <a:rPr lang="en-US" sz="1400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employees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100" i="1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(make sure everyone is accounted for in all the right places)</a:t>
                </a: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739146" y="1606062"/>
              <a:ext cx="1415093" cy="1415093"/>
              <a:chOff x="2791465" y="4431675"/>
              <a:chExt cx="2667002" cy="2667003"/>
            </a:xfrm>
          </p:grpSpPr>
          <p:sp>
            <p:nvSpPr>
              <p:cNvPr id="49" name="Freeform: Shape 8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C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50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5" name="Graphic 4" descr="Employee badge">
              <a:extLst>
                <a:ext uri="{FF2B5EF4-FFF2-40B4-BE49-F238E27FC236}">
                  <a16:creationId xmlns:a16="http://schemas.microsoft.com/office/drawing/2014/main" id="{FC8DFF39-5311-41CF-987B-D8FED3ED2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81296" y="1911712"/>
              <a:ext cx="697222" cy="697222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0F783ED-ECE5-4C3A-B52C-D58E162E268C}"/>
              </a:ext>
            </a:extLst>
          </p:cNvPr>
          <p:cNvGrpSpPr/>
          <p:nvPr/>
        </p:nvGrpSpPr>
        <p:grpSpPr>
          <a:xfrm>
            <a:off x="2743200" y="1600200"/>
            <a:ext cx="1524000" cy="3909267"/>
            <a:chOff x="2743200" y="1600200"/>
            <a:chExt cx="1524000" cy="3909267"/>
          </a:xfrm>
        </p:grpSpPr>
        <p:grpSp>
          <p:nvGrpSpPr>
            <p:cNvPr id="87" name="Group 86"/>
            <p:cNvGrpSpPr/>
            <p:nvPr/>
          </p:nvGrpSpPr>
          <p:grpSpPr>
            <a:xfrm>
              <a:off x="2743200" y="3170148"/>
              <a:ext cx="1524000" cy="2339319"/>
              <a:chOff x="58833" y="4070244"/>
              <a:chExt cx="3946233" cy="3119097"/>
            </a:xfrm>
          </p:grpSpPr>
          <p:sp>
            <p:nvSpPr>
              <p:cNvPr id="88" name="Rectangle 87"/>
              <p:cNvSpPr/>
              <p:nvPr/>
            </p:nvSpPr>
            <p:spPr>
              <a:xfrm>
                <a:off x="363263" y="4070244"/>
                <a:ext cx="3123977" cy="779699"/>
              </a:xfrm>
              <a:prstGeom prst="rect">
                <a:avLst/>
              </a:prstGeom>
              <a:noFill/>
            </p:spPr>
            <p:txBody>
              <a:bodyPr wrap="square" anchor="b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Employee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Contracts</a:t>
                </a:r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58833" y="4768161"/>
                <a:ext cx="3946233" cy="24211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Project salaries </a:t>
                </a:r>
                <a:b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</a:br>
                <a: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and benefits</a:t>
                </a:r>
                <a:b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</a:br>
                <a: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for all staff, including nine collectively bargained employee contracts</a:t>
                </a:r>
              </a:p>
            </p:txBody>
          </p:sp>
        </p:grpSp>
        <p:grpSp>
          <p:nvGrpSpPr>
            <p:cNvPr id="84" name="Group 83"/>
            <p:cNvGrpSpPr/>
            <p:nvPr/>
          </p:nvGrpSpPr>
          <p:grpSpPr>
            <a:xfrm>
              <a:off x="2743200" y="1600200"/>
              <a:ext cx="1415093" cy="1415093"/>
              <a:chOff x="2791465" y="4431675"/>
              <a:chExt cx="2667002" cy="2667003"/>
            </a:xfrm>
          </p:grpSpPr>
          <p:sp>
            <p:nvSpPr>
              <p:cNvPr id="85" name="Freeform: Shape 8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86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9" name="Graphic 8" descr="Calculator">
              <a:extLst>
                <a:ext uri="{FF2B5EF4-FFF2-40B4-BE49-F238E27FC236}">
                  <a16:creationId xmlns:a16="http://schemas.microsoft.com/office/drawing/2014/main" id="{3F23E904-B0CA-41CC-82F7-154F05867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122962" y="1980092"/>
              <a:ext cx="655308" cy="6553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945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Kindergarten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3548470"/>
              </p:ext>
            </p:extLst>
          </p:nvPr>
        </p:nvGraphicFramePr>
        <p:xfrm>
          <a:off x="838200" y="1219200"/>
          <a:ext cx="7772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3400" y="5867400"/>
            <a:ext cx="6858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*2018-19 thru 2023-24 projected enrollments from Demographer’s 2019 report; 2024-25 projected enrollment from Demographer’s 2023 report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E8A1F9-EB32-449B-8178-71AE51F2C776}"/>
              </a:ext>
            </a:extLst>
          </p:cNvPr>
          <p:cNvSpPr txBox="1"/>
          <p:nvPr/>
        </p:nvSpPr>
        <p:spPr>
          <a:xfrm>
            <a:off x="5562600" y="9906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Projections versus Actuals</a:t>
            </a:r>
          </a:p>
        </p:txBody>
      </p:sp>
    </p:spTree>
    <p:extLst>
      <p:ext uri="{BB962C8B-B14F-4D97-AF65-F5344CB8AC3E}">
        <p14:creationId xmlns:p14="http://schemas.microsoft.com/office/powerpoint/2010/main" val="256079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Kindergarten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9135676"/>
              </p:ext>
            </p:extLst>
          </p:nvPr>
        </p:nvGraphicFramePr>
        <p:xfrm>
          <a:off x="457200" y="1447800"/>
          <a:ext cx="8153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58939BE-FB1E-4938-BD76-97FD66BA8DED}"/>
              </a:ext>
            </a:extLst>
          </p:cNvPr>
          <p:cNvSpPr/>
          <p:nvPr/>
        </p:nvSpPr>
        <p:spPr bwMode="auto">
          <a:xfrm>
            <a:off x="7924800" y="2007078"/>
            <a:ext cx="434454" cy="990600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EE89060-B85B-4646-A7C3-A98EBC5F53B3}"/>
              </a:ext>
            </a:extLst>
          </p:cNvPr>
          <p:cNvGrpSpPr/>
          <p:nvPr/>
        </p:nvGrpSpPr>
        <p:grpSpPr>
          <a:xfrm>
            <a:off x="3886201" y="1447800"/>
            <a:ext cx="4377906" cy="600164"/>
            <a:chOff x="3858552" y="1447800"/>
            <a:chExt cx="4392744" cy="60016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0886ECE-918D-4E9E-A526-C932E7B5A4CC}"/>
                </a:ext>
              </a:extLst>
            </p:cNvPr>
            <p:cNvSpPr txBox="1"/>
            <p:nvPr/>
          </p:nvSpPr>
          <p:spPr>
            <a:xfrm>
              <a:off x="3858552" y="1447800"/>
              <a:ext cx="3669997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C00000"/>
                  </a:solidFill>
                  <a:latin typeface="Avenir LT Std 45 Book" panose="020B0502020203020204" pitchFamily="34" charset="0"/>
                </a:rPr>
                <a:t>Based on average of prior three years of kindergarten registrations, we expect an additional 141 students to be registered between February and September. </a:t>
              </a:r>
            </a:p>
          </p:txBody>
        </p:sp>
        <p:sp>
          <p:nvSpPr>
            <p:cNvPr id="28" name="Arrow: Bent 27">
              <a:extLst>
                <a:ext uri="{FF2B5EF4-FFF2-40B4-BE49-F238E27FC236}">
                  <a16:creationId xmlns:a16="http://schemas.microsoft.com/office/drawing/2014/main" id="{D29FE56F-0D77-4DB6-A009-838F39AF2B5C}"/>
                </a:ext>
              </a:extLst>
            </p:cNvPr>
            <p:cNvSpPr/>
            <p:nvPr/>
          </p:nvSpPr>
          <p:spPr bwMode="auto">
            <a:xfrm rot="5400000">
              <a:off x="7707047" y="1436953"/>
              <a:ext cx="381001" cy="707497"/>
            </a:xfrm>
            <a:prstGeom prst="bentArrow">
              <a:avLst>
                <a:gd name="adj1" fmla="val 16543"/>
                <a:gd name="adj2" fmla="val 25000"/>
                <a:gd name="adj3" fmla="val 25000"/>
                <a:gd name="adj4" fmla="val 21763"/>
              </a:avLst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DE7FEE9E-EA6A-4A68-8168-CDE38AE0EB98}"/>
              </a:ext>
            </a:extLst>
          </p:cNvPr>
          <p:cNvSpPr txBox="1"/>
          <p:nvPr/>
        </p:nvSpPr>
        <p:spPr>
          <a:xfrm>
            <a:off x="4800600" y="1023255"/>
            <a:ext cx="3867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Timing of Actual K Registrations</a:t>
            </a:r>
          </a:p>
        </p:txBody>
      </p:sp>
    </p:spTree>
    <p:extLst>
      <p:ext uri="{BB962C8B-B14F-4D97-AF65-F5344CB8AC3E}">
        <p14:creationId xmlns:p14="http://schemas.microsoft.com/office/powerpoint/2010/main" val="194829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Kindergarten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3961433"/>
              </p:ext>
            </p:extLst>
          </p:nvPr>
        </p:nvGraphicFramePr>
        <p:xfrm>
          <a:off x="457200" y="12954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600200" y="2133600"/>
            <a:ext cx="685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448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86000" y="2057400"/>
            <a:ext cx="685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461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06304" y="2286000"/>
            <a:ext cx="609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428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2133600"/>
            <a:ext cx="685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443</a:t>
            </a:r>
          </a:p>
        </p:txBody>
      </p:sp>
      <p:sp>
        <p:nvSpPr>
          <p:cNvPr id="11" name="TextBox 16"/>
          <p:cNvSpPr txBox="1"/>
          <p:nvPr/>
        </p:nvSpPr>
        <p:spPr>
          <a:xfrm>
            <a:off x="4376470" y="19812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479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5070896" y="22098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442</a:t>
            </a:r>
          </a:p>
        </p:txBody>
      </p:sp>
      <p:sp>
        <p:nvSpPr>
          <p:cNvPr id="13" name="TextBox 16"/>
          <p:cNvSpPr txBox="1"/>
          <p:nvPr/>
        </p:nvSpPr>
        <p:spPr>
          <a:xfrm>
            <a:off x="6425244" y="20574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456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1036071F-4091-47D0-98A8-01D404086D98}"/>
              </a:ext>
            </a:extLst>
          </p:cNvPr>
          <p:cNvSpPr txBox="1"/>
          <p:nvPr/>
        </p:nvSpPr>
        <p:spPr>
          <a:xfrm>
            <a:off x="5756696" y="19812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479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35FCB8-00F8-437B-A5AE-AB979A4419F3}"/>
              </a:ext>
            </a:extLst>
          </p:cNvPr>
          <p:cNvSpPr txBox="1"/>
          <p:nvPr/>
        </p:nvSpPr>
        <p:spPr>
          <a:xfrm>
            <a:off x="4800600" y="1023255"/>
            <a:ext cx="3867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Expected K Enrollment for 2024-25</a:t>
            </a:r>
          </a:p>
        </p:txBody>
      </p:sp>
      <p:sp>
        <p:nvSpPr>
          <p:cNvPr id="20" name="TextBox 16">
            <a:extLst>
              <a:ext uri="{FF2B5EF4-FFF2-40B4-BE49-F238E27FC236}">
                <a16:creationId xmlns:a16="http://schemas.microsoft.com/office/drawing/2014/main" id="{D8CC3D7A-C7AA-4882-9BDA-D7F1DFCCAA16}"/>
              </a:ext>
            </a:extLst>
          </p:cNvPr>
          <p:cNvSpPr txBox="1"/>
          <p:nvPr/>
        </p:nvSpPr>
        <p:spPr>
          <a:xfrm>
            <a:off x="7093762" y="19050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488</a:t>
            </a:r>
          </a:p>
        </p:txBody>
      </p:sp>
      <p:sp>
        <p:nvSpPr>
          <p:cNvPr id="21" name="TextBox 16">
            <a:extLst>
              <a:ext uri="{FF2B5EF4-FFF2-40B4-BE49-F238E27FC236}">
                <a16:creationId xmlns:a16="http://schemas.microsoft.com/office/drawing/2014/main" id="{5ACD7170-BCC2-456D-976C-9F3ECB771614}"/>
              </a:ext>
            </a:extLst>
          </p:cNvPr>
          <p:cNvSpPr txBox="1"/>
          <p:nvPr/>
        </p:nvSpPr>
        <p:spPr>
          <a:xfrm>
            <a:off x="7789652" y="16764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525</a:t>
            </a:r>
          </a:p>
        </p:txBody>
      </p:sp>
    </p:spTree>
    <p:extLst>
      <p:ext uri="{BB962C8B-B14F-4D97-AF65-F5344CB8AC3E}">
        <p14:creationId xmlns:p14="http://schemas.microsoft.com/office/powerpoint/2010/main" val="401169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Twelfth Grade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1024699"/>
              </p:ext>
            </p:extLst>
          </p:nvPr>
        </p:nvGraphicFramePr>
        <p:xfrm>
          <a:off x="495300" y="1295400"/>
          <a:ext cx="8153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E1E081-A1A2-4ED4-9C1C-2D05BF359C0A}"/>
              </a:ext>
            </a:extLst>
          </p:cNvPr>
          <p:cNvSpPr txBox="1"/>
          <p:nvPr/>
        </p:nvSpPr>
        <p:spPr>
          <a:xfrm>
            <a:off x="5638800" y="1008018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Projections versus Actuals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8BBFD8-7E73-477A-823E-FCD48A45378D}"/>
              </a:ext>
            </a:extLst>
          </p:cNvPr>
          <p:cNvSpPr txBox="1"/>
          <p:nvPr/>
        </p:nvSpPr>
        <p:spPr>
          <a:xfrm>
            <a:off x="457200" y="5867400"/>
            <a:ext cx="6858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*2018-19 thru 2023-24 projected enrollments from Demographer’s 2019 report; 2024-25 projected enrollment from Demographer’s 2023 report</a:t>
            </a:r>
          </a:p>
        </p:txBody>
      </p:sp>
    </p:spTree>
    <p:extLst>
      <p:ext uri="{BB962C8B-B14F-4D97-AF65-F5344CB8AC3E}">
        <p14:creationId xmlns:p14="http://schemas.microsoft.com/office/powerpoint/2010/main" val="252086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Enrollment Trend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5501483"/>
              </p:ext>
            </p:extLst>
          </p:nvPr>
        </p:nvGraphicFramePr>
        <p:xfrm>
          <a:off x="762000" y="1371600"/>
          <a:ext cx="7924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14400" y="5715000"/>
            <a:ext cx="165462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i="1" dirty="0">
                <a:solidFill>
                  <a:schemeClr val="tx1"/>
                </a:solidFill>
              </a:rPr>
              <a:t>2024-25 figures estimated;</a:t>
            </a:r>
            <a:br>
              <a:rPr lang="en-US" sz="1050" i="1" dirty="0">
                <a:solidFill>
                  <a:schemeClr val="tx1"/>
                </a:solidFill>
              </a:rPr>
            </a:br>
            <a:r>
              <a:rPr lang="en-US" sz="1050" i="1" dirty="0">
                <a:solidFill>
                  <a:schemeClr val="tx1"/>
                </a:solidFill>
              </a:rPr>
              <a:t>all other figures as of 9/30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5A1AD6-196B-4CED-8300-445776F021BE}"/>
              </a:ext>
            </a:extLst>
          </p:cNvPr>
          <p:cNvSpPr txBox="1"/>
          <p:nvPr/>
        </p:nvSpPr>
        <p:spPr>
          <a:xfrm>
            <a:off x="3962400" y="100801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Kindergarten versus 12</a:t>
            </a:r>
            <a:r>
              <a:rPr lang="en-US" baseline="30000" dirty="0">
                <a:solidFill>
                  <a:srgbClr val="0070C0"/>
                </a:solidFill>
                <a:latin typeface="Avenir LT Std 45 Book" panose="020B0502020203020204" pitchFamily="34" charset="0"/>
              </a:rPr>
              <a:t>th</a:t>
            </a:r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 Grade Enrollments</a:t>
            </a:r>
          </a:p>
        </p:txBody>
      </p:sp>
    </p:spTree>
    <p:extLst>
      <p:ext uri="{BB962C8B-B14F-4D97-AF65-F5344CB8AC3E}">
        <p14:creationId xmlns:p14="http://schemas.microsoft.com/office/powerpoint/2010/main" val="410152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Total Enrollment – 1954 through 2023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3974444"/>
              </p:ext>
            </p:extLst>
          </p:nvPr>
        </p:nvGraphicFramePr>
        <p:xfrm>
          <a:off x="247650" y="1052512"/>
          <a:ext cx="8648700" cy="4752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CE15984-304E-468D-98FD-7429FD9EACE0}"/>
              </a:ext>
            </a:extLst>
          </p:cNvPr>
          <p:cNvSpPr txBox="1"/>
          <p:nvPr/>
        </p:nvSpPr>
        <p:spPr>
          <a:xfrm>
            <a:off x="3048000" y="1262330"/>
            <a:ext cx="5585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1975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96180B-3A4C-4A47-A49E-00533C16D7BA}"/>
              </a:ext>
            </a:extLst>
          </p:cNvPr>
          <p:cNvSpPr txBox="1"/>
          <p:nvPr/>
        </p:nvSpPr>
        <p:spPr>
          <a:xfrm>
            <a:off x="1828800" y="3200400"/>
            <a:ext cx="5585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1966</a:t>
            </a:r>
          </a:p>
        </p:txBody>
      </p:sp>
      <p:pic>
        <p:nvPicPr>
          <p:cNvPr id="15" name="Graphic 14" descr="Chevron arrows RTL">
            <a:extLst>
              <a:ext uri="{FF2B5EF4-FFF2-40B4-BE49-F238E27FC236}">
                <a16:creationId xmlns:a16="http://schemas.microsoft.com/office/drawing/2014/main" id="{3021B7B7-0C1C-4A92-BD15-560E944697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8532846" y="3002040"/>
            <a:ext cx="228597" cy="22859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AE4C41-B3E4-4091-A867-3500015F5A42}"/>
              </a:ext>
            </a:extLst>
          </p:cNvPr>
          <p:cNvSpPr txBox="1"/>
          <p:nvPr/>
        </p:nvSpPr>
        <p:spPr>
          <a:xfrm>
            <a:off x="7848600" y="2456544"/>
            <a:ext cx="94629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7,160</a:t>
            </a:r>
          </a:p>
          <a:p>
            <a:pPr algn="r"/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students </a:t>
            </a:r>
            <a:b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</a:br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in 2023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8B239C-6F1D-4C44-BF13-57A33279933E}"/>
              </a:ext>
            </a:extLst>
          </p:cNvPr>
          <p:cNvSpPr txBox="1"/>
          <p:nvPr/>
        </p:nvSpPr>
        <p:spPr>
          <a:xfrm>
            <a:off x="5147416" y="2810854"/>
            <a:ext cx="5585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1993</a:t>
            </a:r>
          </a:p>
        </p:txBody>
      </p:sp>
    </p:spTree>
    <p:extLst>
      <p:ext uri="{BB962C8B-B14F-4D97-AF65-F5344CB8AC3E}">
        <p14:creationId xmlns:p14="http://schemas.microsoft.com/office/powerpoint/2010/main" val="404667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354 0.0011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399 0.00116 L -0.35399 0.00116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733 -0.00093 L -0.69566 0.0011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68" name="Group 67"/>
          <p:cNvGrpSpPr/>
          <p:nvPr/>
        </p:nvGrpSpPr>
        <p:grpSpPr>
          <a:xfrm>
            <a:off x="552377" y="3170165"/>
            <a:ext cx="1917748" cy="1996212"/>
            <a:chOff x="203098" y="4329907"/>
            <a:chExt cx="2967202" cy="2661612"/>
          </a:xfrm>
        </p:grpSpPr>
        <p:sp>
          <p:nvSpPr>
            <p:cNvPr id="69" name="Rectangle 68"/>
            <p:cNvSpPr/>
            <p:nvPr/>
          </p:nvSpPr>
          <p:spPr>
            <a:xfrm>
              <a:off x="203098" y="4329907"/>
              <a:ext cx="2967202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Staffing: 2023-24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2360" y="4755013"/>
              <a:ext cx="2399634" cy="2236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Confirm current budget code placement of approx. 2,000 </a:t>
              </a:r>
              <a:b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employees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100" i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(make sure everyone is accounted for in all the right places)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4636304" y="3170148"/>
            <a:ext cx="1764496" cy="2777033"/>
            <a:chOff x="-19212" y="4329906"/>
            <a:chExt cx="3543880" cy="3702717"/>
          </a:xfrm>
        </p:grpSpPr>
        <p:sp>
          <p:nvSpPr>
            <p:cNvPr id="72" name="Rectangle 71"/>
            <p:cNvSpPr/>
            <p:nvPr/>
          </p:nvSpPr>
          <p:spPr>
            <a:xfrm>
              <a:off x="203098" y="4329906"/>
              <a:ext cx="2967202" cy="451406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Enrollment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-19212" y="4749667"/>
              <a:ext cx="3543880" cy="32829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Identify class section needs (Grades K – 5) and conduct detailed scheduling exercises 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(Grades 6 – 12) based on projected student enrollment and typical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class sizes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6533587" y="3170165"/>
            <a:ext cx="1946497" cy="2237847"/>
            <a:chOff x="203098" y="4329907"/>
            <a:chExt cx="3405428" cy="2983789"/>
          </a:xfrm>
        </p:grpSpPr>
        <p:sp>
          <p:nvSpPr>
            <p:cNvPr id="75" name="Rectangle 74"/>
            <p:cNvSpPr/>
            <p:nvPr/>
          </p:nvSpPr>
          <p:spPr>
            <a:xfrm>
              <a:off x="203098" y="4329907"/>
              <a:ext cx="3405428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00B050"/>
                  </a:solidFill>
                  <a:latin typeface="Avenir LT Std 45 Book" panose="020B0502020203020204" pitchFamily="34" charset="0"/>
                </a:rPr>
                <a:t>Staffing: 2024-25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56615" y="4728379"/>
              <a:ext cx="2980311" cy="25853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200" dirty="0">
                  <a:solidFill>
                    <a:srgbClr val="00B050"/>
                  </a:solidFill>
                  <a:latin typeface="Avenir LT Std 45 Book" panose="020B0502020203020204" pitchFamily="34" charset="0"/>
                  <a:cs typeface="+mn-cs"/>
                </a:rPr>
                <a:t>Utilize results of sections/scheduling to budget for staff who will be in place for the new school year.  Once staffing </a:t>
              </a:r>
              <a:br>
                <a:rPr lang="en-US" sz="1200" dirty="0">
                  <a:solidFill>
                    <a:srgbClr val="00B05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200" dirty="0">
                  <a:solidFill>
                    <a:srgbClr val="00B050"/>
                  </a:solidFill>
                  <a:latin typeface="Avenir LT Std 45 Book" panose="020B0502020203020204" pitchFamily="34" charset="0"/>
                  <a:cs typeface="+mn-cs"/>
                </a:rPr>
                <a:t>is established, associated employee benefits costs can be refined.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9146" y="1606062"/>
            <a:ext cx="1415093" cy="1415093"/>
            <a:chOff x="2791465" y="4431675"/>
            <a:chExt cx="2667002" cy="2667003"/>
          </a:xfrm>
        </p:grpSpPr>
        <p:sp>
          <p:nvSpPr>
            <p:cNvPr id="49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0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43200" y="3170148"/>
            <a:ext cx="1524000" cy="2339319"/>
            <a:chOff x="58833" y="4070244"/>
            <a:chExt cx="3946233" cy="3119097"/>
          </a:xfrm>
        </p:grpSpPr>
        <p:sp>
          <p:nvSpPr>
            <p:cNvPr id="88" name="Rectangle 87"/>
            <p:cNvSpPr/>
            <p:nvPr/>
          </p:nvSpPr>
          <p:spPr>
            <a:xfrm>
              <a:off x="363263" y="4070244"/>
              <a:ext cx="3123977" cy="779699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Employee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Contracts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8833" y="4768161"/>
              <a:ext cx="3946233" cy="2421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Project salaries 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and benefits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for all staff, including nine collectively bargained employee contracts</a:t>
              </a: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4746993" y="1606062"/>
            <a:ext cx="1415093" cy="1415093"/>
            <a:chOff x="4746993" y="1606062"/>
            <a:chExt cx="1415093" cy="1415093"/>
          </a:xfrm>
        </p:grpSpPr>
        <p:grpSp>
          <p:nvGrpSpPr>
            <p:cNvPr id="51" name="Group 50"/>
            <p:cNvGrpSpPr/>
            <p:nvPr/>
          </p:nvGrpSpPr>
          <p:grpSpPr>
            <a:xfrm>
              <a:off x="4746993" y="1606062"/>
              <a:ext cx="1415093" cy="1415093"/>
              <a:chOff x="2791465" y="4431675"/>
              <a:chExt cx="2667002" cy="2667003"/>
            </a:xfrm>
          </p:grpSpPr>
          <p:sp>
            <p:nvSpPr>
              <p:cNvPr id="52" name="Freeform: Shape 11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F49D1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53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</p:grpSp>
        <p:pic>
          <p:nvPicPr>
            <p:cNvPr id="1030" name="Picture 6" descr="Image result for clipart desk chair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1712" y="1911712"/>
              <a:ext cx="792069" cy="792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4" name="Group 83"/>
          <p:cNvGrpSpPr/>
          <p:nvPr/>
        </p:nvGrpSpPr>
        <p:grpSpPr>
          <a:xfrm>
            <a:off x="2743200" y="1600200"/>
            <a:ext cx="1415093" cy="1415093"/>
            <a:chOff x="2791465" y="4431675"/>
            <a:chExt cx="2667002" cy="2667003"/>
          </a:xfrm>
        </p:grpSpPr>
        <p:sp>
          <p:nvSpPr>
            <p:cNvPr id="85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86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pic>
        <p:nvPicPr>
          <p:cNvPr id="5" name="Graphic 4" descr="Employee badge">
            <a:extLst>
              <a:ext uri="{FF2B5EF4-FFF2-40B4-BE49-F238E27FC236}">
                <a16:creationId xmlns:a16="http://schemas.microsoft.com/office/drawing/2014/main" id="{FC8DFF39-5311-41CF-987B-D8FED3ED2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1296" y="1911712"/>
            <a:ext cx="697222" cy="697222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F4ED5D3-4DB5-44AC-BD26-9A29C0A35AF3}"/>
              </a:ext>
            </a:extLst>
          </p:cNvPr>
          <p:cNvGrpSpPr/>
          <p:nvPr/>
        </p:nvGrpSpPr>
        <p:grpSpPr>
          <a:xfrm>
            <a:off x="6814507" y="1606062"/>
            <a:ext cx="1415093" cy="1415093"/>
            <a:chOff x="6814507" y="1606062"/>
            <a:chExt cx="1415093" cy="1415093"/>
          </a:xfrm>
        </p:grpSpPr>
        <p:grpSp>
          <p:nvGrpSpPr>
            <p:cNvPr id="54" name="Group 53"/>
            <p:cNvGrpSpPr/>
            <p:nvPr/>
          </p:nvGrpSpPr>
          <p:grpSpPr>
            <a:xfrm>
              <a:off x="6814507" y="1606062"/>
              <a:ext cx="1415093" cy="1415093"/>
              <a:chOff x="2791465" y="4431675"/>
              <a:chExt cx="2667002" cy="2667003"/>
            </a:xfrm>
          </p:grpSpPr>
          <p:sp>
            <p:nvSpPr>
              <p:cNvPr id="55" name="Freeform: Shape 14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00B05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56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7" name="Graphic 6" descr="Users">
              <a:extLst>
                <a:ext uri="{FF2B5EF4-FFF2-40B4-BE49-F238E27FC236}">
                  <a16:creationId xmlns:a16="http://schemas.microsoft.com/office/drawing/2014/main" id="{CBEAB379-2041-4FCD-9C0B-14FD972306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119937" y="1888683"/>
              <a:ext cx="849846" cy="849846"/>
            </a:xfrm>
            <a:prstGeom prst="rect">
              <a:avLst/>
            </a:prstGeom>
          </p:spPr>
        </p:pic>
      </p:grpSp>
      <p:pic>
        <p:nvPicPr>
          <p:cNvPr id="9" name="Graphic 8" descr="Calculator">
            <a:extLst>
              <a:ext uri="{FF2B5EF4-FFF2-40B4-BE49-F238E27FC236}">
                <a16:creationId xmlns:a16="http://schemas.microsoft.com/office/drawing/2014/main" id="{3F23E904-B0CA-41CC-82F7-154F05867A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22962" y="1980092"/>
            <a:ext cx="655308" cy="65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95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7789840"/>
              </p:ext>
            </p:extLst>
          </p:nvPr>
        </p:nvGraphicFramePr>
        <p:xfrm>
          <a:off x="2057400" y="1219200"/>
          <a:ext cx="7391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9829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8926773"/>
              </p:ext>
            </p:extLst>
          </p:nvPr>
        </p:nvGraphicFramePr>
        <p:xfrm>
          <a:off x="4114800" y="85362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3C0ABC6A-F5E2-4AAA-A8AF-30053F7E5A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4720148"/>
              </p:ext>
            </p:extLst>
          </p:nvPr>
        </p:nvGraphicFramePr>
        <p:xfrm>
          <a:off x="457200" y="3962400"/>
          <a:ext cx="3352800" cy="2270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4664131-3C70-4586-B692-D206C70872DF}"/>
              </a:ext>
            </a:extLst>
          </p:cNvPr>
          <p:cNvCxnSpPr>
            <a:cxnSpLocks/>
          </p:cNvCxnSpPr>
          <p:nvPr/>
        </p:nvCxnSpPr>
        <p:spPr bwMode="auto">
          <a:xfrm flipH="1">
            <a:off x="2362200" y="2087904"/>
            <a:ext cx="1981200" cy="172209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CE4C609-C6A4-48B6-A4E0-D02A228B8223}"/>
              </a:ext>
            </a:extLst>
          </p:cNvPr>
          <p:cNvCxnSpPr>
            <a:cxnSpLocks/>
          </p:cNvCxnSpPr>
          <p:nvPr/>
        </p:nvCxnSpPr>
        <p:spPr bwMode="auto">
          <a:xfrm flipV="1">
            <a:off x="3200400" y="4724400"/>
            <a:ext cx="3124200" cy="9144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06947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7831187"/>
              </p:ext>
            </p:extLst>
          </p:nvPr>
        </p:nvGraphicFramePr>
        <p:xfrm>
          <a:off x="762000" y="2362200"/>
          <a:ext cx="5791200" cy="3714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DB202C9-9773-47D3-99AF-719C7845EC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2498974"/>
              </p:ext>
            </p:extLst>
          </p:nvPr>
        </p:nvGraphicFramePr>
        <p:xfrm>
          <a:off x="4781005" y="1222557"/>
          <a:ext cx="3352800" cy="2270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700B118-617C-4BAF-9CBB-F659BB0BC12E}"/>
              </a:ext>
            </a:extLst>
          </p:cNvPr>
          <p:cNvCxnSpPr>
            <a:cxnSpLocks/>
          </p:cNvCxnSpPr>
          <p:nvPr/>
        </p:nvCxnSpPr>
        <p:spPr bwMode="auto">
          <a:xfrm flipV="1">
            <a:off x="4419600" y="2971800"/>
            <a:ext cx="990600" cy="67881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2D2D8A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67137-41EF-49C6-B131-C7A3EED8B0BC}"/>
              </a:ext>
            </a:extLst>
          </p:cNvPr>
          <p:cNvCxnSpPr>
            <a:cxnSpLocks/>
          </p:cNvCxnSpPr>
          <p:nvPr/>
        </p:nvCxnSpPr>
        <p:spPr bwMode="auto">
          <a:xfrm flipV="1">
            <a:off x="3226526" y="2130243"/>
            <a:ext cx="1878874" cy="23066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2D2D8A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54656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7070206"/>
              </p:ext>
            </p:extLst>
          </p:nvPr>
        </p:nvGraphicFramePr>
        <p:xfrm>
          <a:off x="762000" y="1924050"/>
          <a:ext cx="57912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DB202C9-9773-47D3-99AF-719C7845EC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8462978"/>
              </p:ext>
            </p:extLst>
          </p:nvPr>
        </p:nvGraphicFramePr>
        <p:xfrm>
          <a:off x="4419600" y="1219200"/>
          <a:ext cx="3352800" cy="2270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67137-41EF-49C6-B131-C7A3EED8B0BC}"/>
              </a:ext>
            </a:extLst>
          </p:cNvPr>
          <p:cNvCxnSpPr>
            <a:cxnSpLocks/>
          </p:cNvCxnSpPr>
          <p:nvPr/>
        </p:nvCxnSpPr>
        <p:spPr bwMode="auto">
          <a:xfrm>
            <a:off x="2819400" y="2209800"/>
            <a:ext cx="2057400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E838C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4539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R="0" lvl="0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2023-2024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BCB2920-ACC0-493E-86CD-9377FE8028B6}"/>
              </a:ext>
            </a:extLst>
          </p:cNvPr>
          <p:cNvGrpSpPr/>
          <p:nvPr/>
        </p:nvGrpSpPr>
        <p:grpSpPr>
          <a:xfrm>
            <a:off x="3231790" y="1600200"/>
            <a:ext cx="1111610" cy="3275599"/>
            <a:chOff x="3231790" y="1600200"/>
            <a:chExt cx="1111610" cy="3275599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7C1A86E-048C-4886-8E7F-DF319C613D9F}"/>
                </a:ext>
              </a:extLst>
            </p:cNvPr>
            <p:cNvSpPr/>
            <p:nvPr/>
          </p:nvSpPr>
          <p:spPr>
            <a:xfrm>
              <a:off x="32892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9BBB5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en-CA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2C3E50"/>
                  </a:solidFill>
                  <a:effectLst/>
                  <a:uLnTx/>
                  <a:uFillTx/>
                  <a:latin typeface="Calibri"/>
                </a:rPr>
                <a:t>Healthcare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Pension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Social Security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 err="1">
                  <a:solidFill>
                    <a:srgbClr val="2C3E50"/>
                  </a:solidFill>
                  <a:latin typeface="Calibri"/>
                </a:rPr>
                <a:t>Unemploy-ment</a:t>
              </a:r>
              <a:endParaRPr lang="en-CA" sz="1200" kern="0" dirty="0">
                <a:solidFill>
                  <a:srgbClr val="2C3E50"/>
                </a:solidFill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Dental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Optical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Life Insurance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Workers’ Comp.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Disability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lang="en-CA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2AAD331-742E-46E9-9052-50E580D2D7F4}"/>
                </a:ext>
              </a:extLst>
            </p:cNvPr>
            <p:cNvSpPr/>
            <p:nvPr/>
          </p:nvSpPr>
          <p:spPr>
            <a:xfrm>
              <a:off x="32317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9BBB59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schemeClr val="bg1"/>
                  </a:solidFill>
                  <a:latin typeface="Calibri"/>
                </a:rPr>
                <a:t>EMPLOYEE BENEFITS</a:t>
              </a:r>
              <a:endPara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F2F2F2">
                    <a:lumMod val="10000"/>
                  </a:srgbClr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013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Expenses: Employee Benefits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042869" y="3578950"/>
            <a:ext cx="3058262" cy="2447994"/>
          </a:xfrm>
          <a:custGeom>
            <a:avLst/>
            <a:gdLst>
              <a:gd name="T0" fmla="*/ 0 w 203"/>
              <a:gd name="T1" fmla="*/ 140 h 173"/>
              <a:gd name="T2" fmla="*/ 102 w 203"/>
              <a:gd name="T3" fmla="*/ 173 h 173"/>
              <a:gd name="T4" fmla="*/ 203 w 203"/>
              <a:gd name="T5" fmla="*/ 140 h 173"/>
              <a:gd name="T6" fmla="*/ 102 w 203"/>
              <a:gd name="T7" fmla="*/ 0 h 173"/>
              <a:gd name="T8" fmla="*/ 0 w 203"/>
              <a:gd name="T9" fmla="*/ 140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" h="173">
                <a:moveTo>
                  <a:pt x="0" y="140"/>
                </a:moveTo>
                <a:cubicBezTo>
                  <a:pt x="29" y="162"/>
                  <a:pt x="65" y="173"/>
                  <a:pt x="102" y="173"/>
                </a:cubicBezTo>
                <a:cubicBezTo>
                  <a:pt x="138" y="173"/>
                  <a:pt x="174" y="162"/>
                  <a:pt x="203" y="140"/>
                </a:cubicBezTo>
                <a:lnTo>
                  <a:pt x="102" y="0"/>
                </a:lnTo>
                <a:lnTo>
                  <a:pt x="0" y="140"/>
                </a:lnTo>
                <a:close/>
              </a:path>
            </a:pathLst>
          </a:custGeom>
          <a:noFill/>
          <a:ln w="3175" cmpd="sng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2078688" y="3578950"/>
            <a:ext cx="2500845" cy="1981036"/>
          </a:xfrm>
          <a:custGeom>
            <a:avLst/>
            <a:gdLst>
              <a:gd name="T0" fmla="*/ 0 w 166"/>
              <a:gd name="T1" fmla="*/ 54 h 140"/>
              <a:gd name="T2" fmla="*/ 64 w 166"/>
              <a:gd name="T3" fmla="*/ 140 h 140"/>
              <a:gd name="T4" fmla="*/ 166 w 166"/>
              <a:gd name="T5" fmla="*/ 0 h 140"/>
              <a:gd name="T6" fmla="*/ 0 w 166"/>
              <a:gd name="T7" fmla="*/ 5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" h="140">
                <a:moveTo>
                  <a:pt x="0" y="54"/>
                </a:moveTo>
                <a:cubicBezTo>
                  <a:pt x="12" y="89"/>
                  <a:pt x="34" y="119"/>
                  <a:pt x="64" y="140"/>
                </a:cubicBezTo>
                <a:lnTo>
                  <a:pt x="166" y="0"/>
                </a:lnTo>
                <a:lnTo>
                  <a:pt x="0" y="54"/>
                </a:lnTo>
                <a:close/>
              </a:path>
            </a:pathLst>
          </a:custGeom>
          <a:solidFill>
            <a:srgbClr val="FF3399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943100" y="2800686"/>
            <a:ext cx="2636433" cy="1542378"/>
          </a:xfrm>
          <a:custGeom>
            <a:avLst/>
            <a:gdLst>
              <a:gd name="T0" fmla="*/ 9 w 175"/>
              <a:gd name="T1" fmla="*/ 0 h 109"/>
              <a:gd name="T2" fmla="*/ 1 w 175"/>
              <a:gd name="T3" fmla="*/ 54 h 109"/>
              <a:gd name="T4" fmla="*/ 9 w 175"/>
              <a:gd name="T5" fmla="*/ 109 h 109"/>
              <a:gd name="T6" fmla="*/ 175 w 175"/>
              <a:gd name="T7" fmla="*/ 55 h 109"/>
              <a:gd name="T8" fmla="*/ 9 w 175"/>
              <a:gd name="T9" fmla="*/ 0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09">
                <a:moveTo>
                  <a:pt x="9" y="0"/>
                </a:moveTo>
                <a:cubicBezTo>
                  <a:pt x="3" y="18"/>
                  <a:pt x="1" y="36"/>
                  <a:pt x="1" y="54"/>
                </a:cubicBezTo>
                <a:cubicBezTo>
                  <a:pt x="0" y="73"/>
                  <a:pt x="3" y="91"/>
                  <a:pt x="9" y="109"/>
                </a:cubicBezTo>
                <a:lnTo>
                  <a:pt x="175" y="55"/>
                </a:lnTo>
                <a:lnTo>
                  <a:pt x="9" y="0"/>
                </a:lnTo>
                <a:close/>
              </a:path>
            </a:pathLst>
          </a:custGeom>
          <a:solidFill>
            <a:schemeClr val="folHlink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8688" y="1583764"/>
            <a:ext cx="2500845" cy="1995186"/>
          </a:xfrm>
          <a:custGeom>
            <a:avLst/>
            <a:gdLst>
              <a:gd name="T0" fmla="*/ 64 w 166"/>
              <a:gd name="T1" fmla="*/ 0 h 141"/>
              <a:gd name="T2" fmla="*/ 0 w 166"/>
              <a:gd name="T3" fmla="*/ 86 h 141"/>
              <a:gd name="T4" fmla="*/ 166 w 166"/>
              <a:gd name="T5" fmla="*/ 141 h 141"/>
              <a:gd name="T6" fmla="*/ 64 w 166"/>
              <a:gd name="T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" h="141">
                <a:moveTo>
                  <a:pt x="64" y="0"/>
                </a:moveTo>
                <a:cubicBezTo>
                  <a:pt x="34" y="21"/>
                  <a:pt x="12" y="51"/>
                  <a:pt x="0" y="86"/>
                </a:cubicBezTo>
                <a:lnTo>
                  <a:pt x="166" y="141"/>
                </a:lnTo>
                <a:lnTo>
                  <a:pt x="64" y="0"/>
                </a:lnTo>
                <a:close/>
              </a:path>
            </a:pathLst>
          </a:custGeom>
          <a:solidFill>
            <a:srgbClr val="0070C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3042869" y="1116806"/>
            <a:ext cx="1536664" cy="2462144"/>
          </a:xfrm>
          <a:custGeom>
            <a:avLst/>
            <a:gdLst>
              <a:gd name="T0" fmla="*/ 101 w 102"/>
              <a:gd name="T1" fmla="*/ 0 h 174"/>
              <a:gd name="T2" fmla="*/ 0 w 102"/>
              <a:gd name="T3" fmla="*/ 33 h 174"/>
              <a:gd name="T4" fmla="*/ 102 w 102"/>
              <a:gd name="T5" fmla="*/ 174 h 174"/>
              <a:gd name="T6" fmla="*/ 101 w 102"/>
              <a:gd name="T7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2" h="174">
                <a:moveTo>
                  <a:pt x="101" y="0"/>
                </a:moveTo>
                <a:cubicBezTo>
                  <a:pt x="65" y="0"/>
                  <a:pt x="29" y="11"/>
                  <a:pt x="0" y="33"/>
                </a:cubicBezTo>
                <a:lnTo>
                  <a:pt x="102" y="174"/>
                </a:lnTo>
                <a:lnTo>
                  <a:pt x="101" y="0"/>
                </a:lnTo>
                <a:close/>
              </a:path>
            </a:pathLst>
          </a:custGeom>
          <a:solidFill>
            <a:srgbClr val="7C2676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4579533" y="1116806"/>
            <a:ext cx="1521598" cy="2462144"/>
          </a:xfrm>
          <a:custGeom>
            <a:avLst/>
            <a:gdLst>
              <a:gd name="T0" fmla="*/ 101 w 101"/>
              <a:gd name="T1" fmla="*/ 33 h 174"/>
              <a:gd name="T2" fmla="*/ 0 w 101"/>
              <a:gd name="T3" fmla="*/ 0 h 174"/>
              <a:gd name="T4" fmla="*/ 0 w 101"/>
              <a:gd name="T5" fmla="*/ 174 h 174"/>
              <a:gd name="T6" fmla="*/ 101 w 101"/>
              <a:gd name="T7" fmla="*/ 33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1" h="174">
                <a:moveTo>
                  <a:pt x="101" y="33"/>
                </a:moveTo>
                <a:cubicBezTo>
                  <a:pt x="72" y="11"/>
                  <a:pt x="36" y="0"/>
                  <a:pt x="0" y="0"/>
                </a:cubicBezTo>
                <a:lnTo>
                  <a:pt x="0" y="174"/>
                </a:lnTo>
                <a:lnTo>
                  <a:pt x="101" y="33"/>
                </a:lnTo>
                <a:close/>
              </a:path>
            </a:pathLst>
          </a:custGeom>
          <a:solidFill>
            <a:srgbClr val="009999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579533" y="1583764"/>
            <a:ext cx="2485779" cy="1995186"/>
          </a:xfrm>
          <a:custGeom>
            <a:avLst/>
            <a:gdLst>
              <a:gd name="T0" fmla="*/ 165 w 165"/>
              <a:gd name="T1" fmla="*/ 86 h 141"/>
              <a:gd name="T2" fmla="*/ 101 w 165"/>
              <a:gd name="T3" fmla="*/ 0 h 141"/>
              <a:gd name="T4" fmla="*/ 0 w 165"/>
              <a:gd name="T5" fmla="*/ 141 h 141"/>
              <a:gd name="T6" fmla="*/ 165 w 165"/>
              <a:gd name="T7" fmla="*/ 86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5" h="141">
                <a:moveTo>
                  <a:pt x="165" y="86"/>
                </a:moveTo>
                <a:cubicBezTo>
                  <a:pt x="153" y="51"/>
                  <a:pt x="131" y="21"/>
                  <a:pt x="101" y="0"/>
                </a:cubicBezTo>
                <a:lnTo>
                  <a:pt x="0" y="141"/>
                </a:lnTo>
                <a:lnTo>
                  <a:pt x="165" y="86"/>
                </a:lnTo>
                <a:close/>
              </a:path>
            </a:pathLst>
          </a:custGeom>
          <a:solidFill>
            <a:srgbClr val="C0000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579533" y="2800686"/>
            <a:ext cx="2621367" cy="1542378"/>
          </a:xfrm>
          <a:custGeom>
            <a:avLst/>
            <a:gdLst>
              <a:gd name="T0" fmla="*/ 165 w 174"/>
              <a:gd name="T1" fmla="*/ 109 h 109"/>
              <a:gd name="T2" fmla="*/ 174 w 174"/>
              <a:gd name="T3" fmla="*/ 55 h 109"/>
              <a:gd name="T4" fmla="*/ 165 w 174"/>
              <a:gd name="T5" fmla="*/ 0 h 109"/>
              <a:gd name="T6" fmla="*/ 0 w 174"/>
              <a:gd name="T7" fmla="*/ 55 h 109"/>
              <a:gd name="T8" fmla="*/ 165 w 174"/>
              <a:gd name="T9" fmla="*/ 10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109">
                <a:moveTo>
                  <a:pt x="165" y="109"/>
                </a:moveTo>
                <a:cubicBezTo>
                  <a:pt x="171" y="91"/>
                  <a:pt x="174" y="73"/>
                  <a:pt x="174" y="55"/>
                </a:cubicBezTo>
                <a:cubicBezTo>
                  <a:pt x="174" y="36"/>
                  <a:pt x="171" y="18"/>
                  <a:pt x="165" y="0"/>
                </a:cubicBezTo>
                <a:lnTo>
                  <a:pt x="0" y="55"/>
                </a:lnTo>
                <a:lnTo>
                  <a:pt x="165" y="109"/>
                </a:lnTo>
                <a:close/>
              </a:path>
            </a:pathLst>
          </a:custGeom>
          <a:solidFill>
            <a:srgbClr val="FF990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4579533" y="3578950"/>
            <a:ext cx="2485779" cy="1981036"/>
          </a:xfrm>
          <a:custGeom>
            <a:avLst/>
            <a:gdLst>
              <a:gd name="T0" fmla="*/ 101 w 165"/>
              <a:gd name="T1" fmla="*/ 140 h 140"/>
              <a:gd name="T2" fmla="*/ 165 w 165"/>
              <a:gd name="T3" fmla="*/ 54 h 140"/>
              <a:gd name="T4" fmla="*/ 0 w 165"/>
              <a:gd name="T5" fmla="*/ 0 h 140"/>
              <a:gd name="T6" fmla="*/ 101 w 165"/>
              <a:gd name="T7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5" h="140">
                <a:moveTo>
                  <a:pt x="101" y="140"/>
                </a:moveTo>
                <a:cubicBezTo>
                  <a:pt x="131" y="119"/>
                  <a:pt x="153" y="89"/>
                  <a:pt x="165" y="54"/>
                </a:cubicBezTo>
                <a:lnTo>
                  <a:pt x="0" y="0"/>
                </a:lnTo>
                <a:lnTo>
                  <a:pt x="101" y="140"/>
                </a:lnTo>
                <a:close/>
              </a:path>
            </a:pathLst>
          </a:custGeom>
          <a:solidFill>
            <a:srgbClr val="9966FF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4002028" y="3036524"/>
            <a:ext cx="1139943" cy="107070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4456499" y="3463390"/>
            <a:ext cx="228491" cy="2146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108225" y="4191000"/>
            <a:ext cx="2911575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27% </a:t>
            </a:r>
            <a:b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of budget</a:t>
            </a:r>
          </a:p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covering 2,000 employees &amp; almost 1,000 retirees</a:t>
            </a:r>
          </a:p>
        </p:txBody>
      </p:sp>
      <p:sp>
        <p:nvSpPr>
          <p:cNvPr id="3" name="TextBox 2"/>
          <p:cNvSpPr txBox="1"/>
          <p:nvPr/>
        </p:nvSpPr>
        <p:spPr>
          <a:xfrm rot="19638988">
            <a:off x="2400474" y="4187699"/>
            <a:ext cx="1842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Healthcare</a:t>
            </a:r>
          </a:p>
        </p:txBody>
      </p:sp>
      <p:sp>
        <p:nvSpPr>
          <p:cNvPr id="21" name="TextBox 20"/>
          <p:cNvSpPr txBox="1"/>
          <p:nvPr/>
        </p:nvSpPr>
        <p:spPr>
          <a:xfrm rot="164336">
            <a:off x="2163954" y="3295245"/>
            <a:ext cx="1842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Pension</a:t>
            </a:r>
          </a:p>
        </p:txBody>
      </p:sp>
      <p:sp>
        <p:nvSpPr>
          <p:cNvPr id="22" name="TextBox 21"/>
          <p:cNvSpPr txBox="1"/>
          <p:nvPr/>
        </p:nvSpPr>
        <p:spPr>
          <a:xfrm rot="2176504">
            <a:off x="2484984" y="2344013"/>
            <a:ext cx="18427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Social Security</a:t>
            </a:r>
          </a:p>
        </p:txBody>
      </p:sp>
      <p:sp>
        <p:nvSpPr>
          <p:cNvPr id="23" name="TextBox 22"/>
          <p:cNvSpPr txBox="1"/>
          <p:nvPr/>
        </p:nvSpPr>
        <p:spPr>
          <a:xfrm rot="4621601">
            <a:off x="3130486" y="2009716"/>
            <a:ext cx="207803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Unemployment</a:t>
            </a:r>
          </a:p>
        </p:txBody>
      </p:sp>
      <p:sp>
        <p:nvSpPr>
          <p:cNvPr id="24" name="TextBox 23"/>
          <p:cNvSpPr txBox="1"/>
          <p:nvPr/>
        </p:nvSpPr>
        <p:spPr>
          <a:xfrm rot="17523151">
            <a:off x="4293167" y="1631389"/>
            <a:ext cx="1588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Dental </a:t>
            </a:r>
            <a:b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</a:br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&amp; Optical</a:t>
            </a:r>
          </a:p>
        </p:txBody>
      </p:sp>
      <p:sp>
        <p:nvSpPr>
          <p:cNvPr id="25" name="TextBox 24"/>
          <p:cNvSpPr txBox="1"/>
          <p:nvPr/>
        </p:nvSpPr>
        <p:spPr>
          <a:xfrm rot="19576377">
            <a:off x="5062523" y="2216274"/>
            <a:ext cx="1604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Life Insurance</a:t>
            </a:r>
          </a:p>
        </p:txBody>
      </p:sp>
      <p:sp>
        <p:nvSpPr>
          <p:cNvPr id="26" name="TextBox 25"/>
          <p:cNvSpPr txBox="1"/>
          <p:nvPr/>
        </p:nvSpPr>
        <p:spPr>
          <a:xfrm rot="379227">
            <a:off x="5215888" y="3186757"/>
            <a:ext cx="19439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1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Workers’ Compensation</a:t>
            </a:r>
          </a:p>
        </p:txBody>
      </p:sp>
      <p:sp>
        <p:nvSpPr>
          <p:cNvPr id="27" name="TextBox 26"/>
          <p:cNvSpPr txBox="1"/>
          <p:nvPr/>
        </p:nvSpPr>
        <p:spPr>
          <a:xfrm rot="1802882">
            <a:off x="4842913" y="4167968"/>
            <a:ext cx="184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Disability</a:t>
            </a:r>
          </a:p>
        </p:txBody>
      </p:sp>
    </p:spTree>
    <p:extLst>
      <p:ext uri="{BB962C8B-B14F-4D97-AF65-F5344CB8AC3E}">
        <p14:creationId xmlns:p14="http://schemas.microsoft.com/office/powerpoint/2010/main" val="100359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Expenses: Employee Benefits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graphicFrame>
        <p:nvGraphicFramePr>
          <p:cNvPr id="5" name="Diagramm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5579576"/>
              </p:ext>
            </p:extLst>
          </p:nvPr>
        </p:nvGraphicFramePr>
        <p:xfrm>
          <a:off x="685800" y="1066801"/>
          <a:ext cx="78486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457200" y="4800600"/>
            <a:ext cx="1828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Total of </a:t>
            </a:r>
            <a:b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$79.6 million</a:t>
            </a:r>
          </a:p>
        </p:txBody>
      </p:sp>
    </p:spTree>
    <p:extLst>
      <p:ext uri="{BB962C8B-B14F-4D97-AF65-F5344CB8AC3E}">
        <p14:creationId xmlns:p14="http://schemas.microsoft.com/office/powerpoint/2010/main" val="391340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Healthcare Expenses – Key Drivers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26</a:t>
            </a:fld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41070757"/>
              </p:ext>
            </p:extLst>
          </p:nvPr>
        </p:nvGraphicFramePr>
        <p:xfrm>
          <a:off x="685800" y="914400"/>
          <a:ext cx="8001000" cy="531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6072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9819426"/>
              </p:ext>
            </p:extLst>
          </p:nvPr>
        </p:nvGraphicFramePr>
        <p:xfrm>
          <a:off x="457200" y="1066800"/>
          <a:ext cx="81534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DC344E-2ECA-4977-AEC8-AD44079A478F}"/>
              </a:ext>
            </a:extLst>
          </p:cNvPr>
          <p:cNvSpPr txBox="1"/>
          <p:nvPr/>
        </p:nvSpPr>
        <p:spPr>
          <a:xfrm>
            <a:off x="1219200" y="1752600"/>
            <a:ext cx="281940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Majority of participants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Lower premium than HIP/Emblem</a:t>
            </a:r>
          </a:p>
        </p:txBody>
      </p:sp>
    </p:spTree>
    <p:extLst>
      <p:ext uri="{BB962C8B-B14F-4D97-AF65-F5344CB8AC3E}">
        <p14:creationId xmlns:p14="http://schemas.microsoft.com/office/powerpoint/2010/main" val="75122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3993811"/>
              </p:ext>
            </p:extLst>
          </p:nvPr>
        </p:nvGraphicFramePr>
        <p:xfrm>
          <a:off x="914400" y="1066800"/>
          <a:ext cx="73914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DC344E-2ECA-4977-AEC8-AD44079A478F}"/>
              </a:ext>
            </a:extLst>
          </p:cNvPr>
          <p:cNvSpPr txBox="1"/>
          <p:nvPr/>
        </p:nvSpPr>
        <p:spPr>
          <a:xfrm>
            <a:off x="1600200" y="1752600"/>
            <a:ext cx="3657600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Some newer employees enrolled in this plan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Started as lower premium plan, but premiums </a:t>
            </a:r>
            <a:b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quickly leveled to Empire plan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Plan will no longer exist as of 12/31/2024</a:t>
            </a:r>
          </a:p>
        </p:txBody>
      </p:sp>
    </p:spTree>
    <p:extLst>
      <p:ext uri="{BB962C8B-B14F-4D97-AF65-F5344CB8AC3E}">
        <p14:creationId xmlns:p14="http://schemas.microsoft.com/office/powerpoint/2010/main" val="27502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0529148"/>
              </p:ext>
            </p:extLst>
          </p:nvPr>
        </p:nvGraphicFramePr>
        <p:xfrm>
          <a:off x="457200" y="1143000"/>
          <a:ext cx="81534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274991-4950-4E86-90B4-95F29A65E9EE}"/>
              </a:ext>
            </a:extLst>
          </p:cNvPr>
          <p:cNvSpPr txBox="1"/>
          <p:nvPr/>
        </p:nvSpPr>
        <p:spPr>
          <a:xfrm>
            <a:off x="4343400" y="1828800"/>
            <a:ext cx="350520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Low number of participants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Higher premium than NYSHIP/Empire</a:t>
            </a:r>
          </a:p>
        </p:txBody>
      </p:sp>
    </p:spTree>
    <p:extLst>
      <p:ext uri="{BB962C8B-B14F-4D97-AF65-F5344CB8AC3E}">
        <p14:creationId xmlns:p14="http://schemas.microsoft.com/office/powerpoint/2010/main" val="60792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2215411"/>
              </p:ext>
            </p:extLst>
          </p:nvPr>
        </p:nvGraphicFramePr>
        <p:xfrm>
          <a:off x="444708" y="1066800"/>
          <a:ext cx="81534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3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Pension Expenses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Trapezoid 6"/>
          <p:cNvSpPr/>
          <p:nvPr/>
        </p:nvSpPr>
        <p:spPr bwMode="auto">
          <a:xfrm rot="10800000">
            <a:off x="914400" y="1287905"/>
            <a:ext cx="3657600" cy="4419600"/>
          </a:xfrm>
          <a:prstGeom prst="trapezoid">
            <a:avLst/>
          </a:prstGeom>
          <a:solidFill>
            <a:schemeClr val="bg1">
              <a:lumMod val="85000"/>
              <a:alpha val="4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8" name="Trapezoid 7"/>
          <p:cNvSpPr/>
          <p:nvPr/>
        </p:nvSpPr>
        <p:spPr bwMode="auto">
          <a:xfrm rot="10800000">
            <a:off x="4800600" y="1295400"/>
            <a:ext cx="3657600" cy="4419600"/>
          </a:xfrm>
          <a:prstGeom prst="trapezoid">
            <a:avLst/>
          </a:prstGeom>
          <a:solidFill>
            <a:schemeClr val="bg1">
              <a:lumMod val="85000"/>
              <a:alpha val="4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 dirty="0">
              <a:solidFill>
                <a:schemeClr val="tx1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1219200" y="1524000"/>
            <a:ext cx="3048000" cy="68580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NYS TRS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(Teachers’ Retirement System)</a:t>
            </a:r>
          </a:p>
        </p:txBody>
      </p:sp>
      <p:cxnSp>
        <p:nvCxnSpPr>
          <p:cNvPr id="12" name="Straight Arrow Connector 11"/>
          <p:cNvCxnSpPr/>
          <p:nvPr/>
        </p:nvCxnSpPr>
        <p:spPr bwMode="auto">
          <a:xfrm>
            <a:off x="914399" y="1295400"/>
            <a:ext cx="838201" cy="403860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oval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 flipH="1">
            <a:off x="7620000" y="1287905"/>
            <a:ext cx="838200" cy="404609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70C0"/>
            </a:solidFill>
            <a:prstDash val="solid"/>
            <a:round/>
            <a:headEnd type="none" w="med" len="med"/>
            <a:tailEnd type="oval"/>
          </a:ln>
          <a:effectLst/>
        </p:spPr>
      </p:cxnSp>
      <p:sp>
        <p:nvSpPr>
          <p:cNvPr id="15" name="Rounded Rectangle 14"/>
          <p:cNvSpPr>
            <a:spLocks noChangeAspect="1"/>
          </p:cNvSpPr>
          <p:nvPr/>
        </p:nvSpPr>
        <p:spPr bwMode="auto">
          <a:xfrm>
            <a:off x="1523999" y="2346960"/>
            <a:ext cx="2438400" cy="70104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Mandatory for teachers &amp; administrators</a:t>
            </a:r>
          </a:p>
        </p:txBody>
      </p:sp>
      <p:sp>
        <p:nvSpPr>
          <p:cNvPr id="16" name="Rounded Rectangle 15"/>
          <p:cNvSpPr>
            <a:spLocks noChangeAspect="1"/>
          </p:cNvSpPr>
          <p:nvPr/>
        </p:nvSpPr>
        <p:spPr bwMode="auto">
          <a:xfrm>
            <a:off x="1795768" y="3246120"/>
            <a:ext cx="1896533" cy="64008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Contribution rate = % of salary</a:t>
            </a: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 bwMode="auto">
          <a:xfrm>
            <a:off x="2074333" y="4084320"/>
            <a:ext cx="1354667" cy="86868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6 Tiers </a:t>
            </a:r>
            <a:br>
              <a:rPr lang="en-US" sz="1600" b="1" dirty="0">
                <a:solidFill>
                  <a:schemeClr val="bg1"/>
                </a:solidFill>
                <a:latin typeface="+mn-lt"/>
              </a:rPr>
            </a:br>
            <a:r>
              <a:rPr lang="en-US" sz="1100" b="1" dirty="0">
                <a:solidFill>
                  <a:schemeClr val="bg1"/>
                </a:solidFill>
              </a:rPr>
              <a:t>Each tier has different benefits</a:t>
            </a:r>
            <a:endParaRPr lang="en-US" sz="11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5105400" y="1524000"/>
            <a:ext cx="3048000" cy="68580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NYS ERS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(Employees’ Retirement System)</a:t>
            </a:r>
          </a:p>
        </p:txBody>
      </p:sp>
      <p:sp>
        <p:nvSpPr>
          <p:cNvPr id="19" name="Rounded Rectangle 18"/>
          <p:cNvSpPr>
            <a:spLocks noChangeAspect="1"/>
          </p:cNvSpPr>
          <p:nvPr/>
        </p:nvSpPr>
        <p:spPr bwMode="auto">
          <a:xfrm>
            <a:off x="5410199" y="2346960"/>
            <a:ext cx="2438400" cy="70104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Offered to non- certificated employees</a:t>
            </a:r>
          </a:p>
        </p:txBody>
      </p:sp>
      <p:sp>
        <p:nvSpPr>
          <p:cNvPr id="20" name="Rounded Rectangle 19"/>
          <p:cNvSpPr>
            <a:spLocks noChangeAspect="1"/>
          </p:cNvSpPr>
          <p:nvPr/>
        </p:nvSpPr>
        <p:spPr bwMode="auto">
          <a:xfrm>
            <a:off x="5681968" y="3246120"/>
            <a:ext cx="1896533" cy="64008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Contribution rate = % of salary</a:t>
            </a:r>
          </a:p>
        </p:txBody>
      </p:sp>
      <p:sp>
        <p:nvSpPr>
          <p:cNvPr id="21" name="Rounded Rectangle 20"/>
          <p:cNvSpPr>
            <a:spLocks noChangeAspect="1"/>
          </p:cNvSpPr>
          <p:nvPr/>
        </p:nvSpPr>
        <p:spPr bwMode="auto">
          <a:xfrm>
            <a:off x="5960533" y="4084320"/>
            <a:ext cx="1354667" cy="86868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6 Tiers </a:t>
            </a:r>
            <a:br>
              <a:rPr lang="en-US" sz="1600" b="1" dirty="0">
                <a:solidFill>
                  <a:schemeClr val="bg1"/>
                </a:solidFill>
                <a:latin typeface="+mn-lt"/>
              </a:rPr>
            </a:br>
            <a:r>
              <a:rPr lang="en-US" sz="1100" b="1" dirty="0">
                <a:solidFill>
                  <a:schemeClr val="bg1"/>
                </a:solidFill>
                <a:latin typeface="+mn-lt"/>
              </a:rPr>
              <a:t>Each tier has different benefits</a:t>
            </a:r>
          </a:p>
        </p:txBody>
      </p:sp>
      <p:sp>
        <p:nvSpPr>
          <p:cNvPr id="22" name="Rounded Rectangle 21"/>
          <p:cNvSpPr>
            <a:spLocks noChangeAspect="1"/>
          </p:cNvSpPr>
          <p:nvPr/>
        </p:nvSpPr>
        <p:spPr bwMode="auto">
          <a:xfrm>
            <a:off x="2165808" y="5113645"/>
            <a:ext cx="1140772" cy="784985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500" b="1" dirty="0">
                <a:solidFill>
                  <a:schemeClr val="bg1"/>
                </a:solidFill>
                <a:latin typeface="+mn-lt"/>
              </a:rPr>
              <a:t>One rate set each year</a:t>
            </a:r>
          </a:p>
        </p:txBody>
      </p:sp>
      <p:sp>
        <p:nvSpPr>
          <p:cNvPr id="23" name="Rounded Rectangle 22"/>
          <p:cNvSpPr>
            <a:spLocks noChangeAspect="1"/>
          </p:cNvSpPr>
          <p:nvPr/>
        </p:nvSpPr>
        <p:spPr bwMode="auto">
          <a:xfrm>
            <a:off x="6049780" y="5105400"/>
            <a:ext cx="1140772" cy="784985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500" b="1" dirty="0">
                <a:solidFill>
                  <a:schemeClr val="bg1"/>
                </a:solidFill>
                <a:latin typeface="+mn-lt"/>
              </a:rPr>
              <a:t>Rates set by tier yearly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4834" y="4821978"/>
            <a:ext cx="23029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Districts </a:t>
            </a:r>
            <a:br>
              <a:rPr lang="en-US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do not have </a:t>
            </a:r>
            <a:br>
              <a:rPr lang="en-US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any control over</a:t>
            </a:r>
            <a:br>
              <a:rPr lang="en-US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any facet of NYS pensions.</a:t>
            </a:r>
          </a:p>
        </p:txBody>
      </p:sp>
    </p:spTree>
    <p:extLst>
      <p:ext uri="{BB962C8B-B14F-4D97-AF65-F5344CB8AC3E}">
        <p14:creationId xmlns:p14="http://schemas.microsoft.com/office/powerpoint/2010/main" val="132124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History of TRS Contribution Rates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8253264"/>
              </p:ext>
            </p:extLst>
          </p:nvPr>
        </p:nvGraphicFramePr>
        <p:xfrm>
          <a:off x="457200" y="1066800"/>
          <a:ext cx="840105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32</a:t>
            </a:fld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762000" y="1828800"/>
            <a:ext cx="1219200" cy="980420"/>
            <a:chOff x="876300" y="1863553"/>
            <a:chExt cx="1219200" cy="980420"/>
          </a:xfrm>
        </p:grpSpPr>
        <p:sp>
          <p:nvSpPr>
            <p:cNvPr id="9" name="TextBox 8"/>
            <p:cNvSpPr txBox="1"/>
            <p:nvPr/>
          </p:nvSpPr>
          <p:spPr>
            <a:xfrm>
              <a:off x="876300" y="2320753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1978-79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21.4%</a:t>
              </a:r>
            </a:p>
          </p:txBody>
        </p:sp>
        <p:cxnSp>
          <p:nvCxnSpPr>
            <p:cNvPr id="11" name="Straight Arrow Connector 10"/>
            <p:cNvCxnSpPr>
              <a:cxnSpLocks/>
            </p:cNvCxnSpPr>
            <p:nvPr/>
          </p:nvCxnSpPr>
          <p:spPr bwMode="auto">
            <a:xfrm flipH="1" flipV="1">
              <a:off x="1181100" y="1863553"/>
              <a:ext cx="228600" cy="403742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9" name="Group 28"/>
          <p:cNvGrpSpPr/>
          <p:nvPr/>
        </p:nvGrpSpPr>
        <p:grpSpPr>
          <a:xfrm>
            <a:off x="7620000" y="2590800"/>
            <a:ext cx="1219200" cy="990600"/>
            <a:chOff x="7374813" y="2110147"/>
            <a:chExt cx="1219200" cy="990600"/>
          </a:xfrm>
        </p:grpSpPr>
        <p:sp>
          <p:nvSpPr>
            <p:cNvPr id="12" name="TextBox 11"/>
            <p:cNvSpPr txBox="1"/>
            <p:nvPr/>
          </p:nvSpPr>
          <p:spPr>
            <a:xfrm>
              <a:off x="7374813" y="2110147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2024-25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10.02% est.</a:t>
              </a:r>
            </a:p>
          </p:txBody>
        </p:sp>
        <p:cxnSp>
          <p:nvCxnSpPr>
            <p:cNvPr id="13" name="Straight Arrow Connector 12"/>
            <p:cNvCxnSpPr>
              <a:cxnSpLocks/>
            </p:cNvCxnSpPr>
            <p:nvPr/>
          </p:nvCxnSpPr>
          <p:spPr bwMode="auto">
            <a:xfrm>
              <a:off x="8136813" y="2643547"/>
              <a:ext cx="127956" cy="4572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8" name="Group 27"/>
          <p:cNvGrpSpPr/>
          <p:nvPr/>
        </p:nvGrpSpPr>
        <p:grpSpPr>
          <a:xfrm>
            <a:off x="4107608" y="4191000"/>
            <a:ext cx="1219200" cy="1055728"/>
            <a:chOff x="4685570" y="3962361"/>
            <a:chExt cx="1219200" cy="1055728"/>
          </a:xfrm>
        </p:grpSpPr>
        <p:sp>
          <p:nvSpPr>
            <p:cNvPr id="25" name="TextBox 24"/>
            <p:cNvSpPr txBox="1"/>
            <p:nvPr/>
          </p:nvSpPr>
          <p:spPr>
            <a:xfrm>
              <a:off x="4685570" y="3962361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2002-03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0.36%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 bwMode="auto">
            <a:xfrm>
              <a:off x="5371370" y="4419561"/>
              <a:ext cx="114300" cy="598528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333E1E3-F2C3-4FD7-8818-1D42953A99A4}"/>
              </a:ext>
            </a:extLst>
          </p:cNvPr>
          <p:cNvGrpSpPr/>
          <p:nvPr/>
        </p:nvGrpSpPr>
        <p:grpSpPr>
          <a:xfrm>
            <a:off x="6019800" y="1295400"/>
            <a:ext cx="1219200" cy="990600"/>
            <a:chOff x="7374813" y="2110147"/>
            <a:chExt cx="1219200" cy="99060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644FA48-598F-4C1B-B4F9-D58C3D05A4E4}"/>
                </a:ext>
              </a:extLst>
            </p:cNvPr>
            <p:cNvSpPr txBox="1"/>
            <p:nvPr/>
          </p:nvSpPr>
          <p:spPr>
            <a:xfrm>
              <a:off x="7374813" y="2110147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2014-15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17.53% est.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417E0CEB-33D8-4C78-910F-F3E6A46D773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136813" y="2643547"/>
              <a:ext cx="127956" cy="4572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53360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History of TRS Rates – Yearly Spikes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2021725"/>
              </p:ext>
            </p:extLst>
          </p:nvPr>
        </p:nvGraphicFramePr>
        <p:xfrm>
          <a:off x="228600" y="990600"/>
          <a:ext cx="8686800" cy="516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934200" y="1371600"/>
            <a:ext cx="2057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  <a:latin typeface="Avenir LT Std 45 Book" panose="020B0502020203020204" pitchFamily="34" charset="0"/>
              </a:rPr>
              <a:t>The estimated 2024-25 contribution rate of 10.02% of salaries represents a 3% increase from the prior year contribution rate.</a:t>
            </a:r>
          </a:p>
        </p:txBody>
      </p:sp>
      <p:cxnSp>
        <p:nvCxnSpPr>
          <p:cNvPr id="7" name="Straight Arrow Connector 6"/>
          <p:cNvCxnSpPr>
            <a:cxnSpLocks/>
          </p:cNvCxnSpPr>
          <p:nvPr/>
        </p:nvCxnSpPr>
        <p:spPr bwMode="auto">
          <a:xfrm>
            <a:off x="8382000" y="2438400"/>
            <a:ext cx="381000" cy="762000"/>
          </a:xfrm>
          <a:prstGeom prst="straightConnector1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89396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9562633"/>
              </p:ext>
            </p:extLst>
          </p:nvPr>
        </p:nvGraphicFramePr>
        <p:xfrm>
          <a:off x="457200" y="1066800"/>
          <a:ext cx="82296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16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History of ERS Contribution Rates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1056110"/>
              </p:ext>
            </p:extLst>
          </p:nvPr>
        </p:nvGraphicFramePr>
        <p:xfrm>
          <a:off x="609600" y="990600"/>
          <a:ext cx="82296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35</a:t>
            </a:fld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1219200" y="1143000"/>
            <a:ext cx="1828800" cy="461665"/>
            <a:chOff x="676432" y="2141116"/>
            <a:chExt cx="1828800" cy="461665"/>
          </a:xfrm>
        </p:grpSpPr>
        <p:sp>
          <p:nvSpPr>
            <p:cNvPr id="9" name="TextBox 8"/>
            <p:cNvSpPr txBox="1"/>
            <p:nvPr/>
          </p:nvSpPr>
          <p:spPr>
            <a:xfrm>
              <a:off x="1286032" y="2141116"/>
              <a:ext cx="1219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1978</a:t>
              </a:r>
            </a:p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19.8%</a:t>
              </a:r>
            </a:p>
          </p:txBody>
        </p:sp>
        <p:cxnSp>
          <p:nvCxnSpPr>
            <p:cNvPr id="11" name="Straight Arrow Connector 10"/>
            <p:cNvCxnSpPr>
              <a:cxnSpLocks/>
            </p:cNvCxnSpPr>
            <p:nvPr/>
          </p:nvCxnSpPr>
          <p:spPr bwMode="auto">
            <a:xfrm flipH="1">
              <a:off x="676432" y="2293516"/>
              <a:ext cx="533400" cy="181555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9" name="Group 28"/>
          <p:cNvGrpSpPr/>
          <p:nvPr/>
        </p:nvGrpSpPr>
        <p:grpSpPr>
          <a:xfrm>
            <a:off x="7696200" y="1219200"/>
            <a:ext cx="1197429" cy="1193322"/>
            <a:chOff x="7744097" y="1895994"/>
            <a:chExt cx="1197429" cy="1193322"/>
          </a:xfrm>
        </p:grpSpPr>
        <p:sp>
          <p:nvSpPr>
            <p:cNvPr id="12" name="TextBox 11"/>
            <p:cNvSpPr txBox="1"/>
            <p:nvPr/>
          </p:nvSpPr>
          <p:spPr>
            <a:xfrm>
              <a:off x="7744097" y="1895994"/>
              <a:ext cx="1197429" cy="600164"/>
            </a:xfrm>
            <a:prstGeom prst="rect">
              <a:avLst/>
            </a:prstGeom>
            <a:solidFill>
              <a:schemeClr val="bg1">
                <a:lumMod val="85000"/>
                <a:alpha val="78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2024 Blended Rate Estimate of 15.2%</a:t>
              </a:r>
            </a:p>
          </p:txBody>
        </p:sp>
        <p:cxnSp>
          <p:nvCxnSpPr>
            <p:cNvPr id="13" name="Straight Arrow Connector 12"/>
            <p:cNvCxnSpPr>
              <a:cxnSpLocks/>
            </p:cNvCxnSpPr>
            <p:nvPr/>
          </p:nvCxnSpPr>
          <p:spPr bwMode="auto">
            <a:xfrm>
              <a:off x="8353697" y="2555916"/>
              <a:ext cx="228600" cy="5334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8" name="Group 27"/>
          <p:cNvGrpSpPr/>
          <p:nvPr/>
        </p:nvGrpSpPr>
        <p:grpSpPr>
          <a:xfrm>
            <a:off x="3352800" y="4343400"/>
            <a:ext cx="1371600" cy="992832"/>
            <a:chOff x="4908492" y="3634472"/>
            <a:chExt cx="1371600" cy="992832"/>
          </a:xfrm>
        </p:grpSpPr>
        <p:sp>
          <p:nvSpPr>
            <p:cNvPr id="25" name="TextBox 24"/>
            <p:cNvSpPr txBox="1"/>
            <p:nvPr/>
          </p:nvSpPr>
          <p:spPr>
            <a:xfrm>
              <a:off x="5060892" y="3634472"/>
              <a:ext cx="1219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1991</a:t>
              </a:r>
            </a:p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0.3%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 bwMode="auto">
            <a:xfrm flipH="1">
              <a:off x="4908492" y="4078336"/>
              <a:ext cx="304800" cy="548968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9AB67C4-5F61-4F49-9FDB-8001BB3EF16F}"/>
              </a:ext>
            </a:extLst>
          </p:cNvPr>
          <p:cNvGrpSpPr/>
          <p:nvPr/>
        </p:nvGrpSpPr>
        <p:grpSpPr>
          <a:xfrm>
            <a:off x="5715000" y="1295400"/>
            <a:ext cx="1117122" cy="461665"/>
            <a:chOff x="5867400" y="1219200"/>
            <a:chExt cx="1117122" cy="46166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80AC89-A9C2-491A-B06C-71BB186A2238}"/>
                </a:ext>
              </a:extLst>
            </p:cNvPr>
            <p:cNvSpPr txBox="1"/>
            <p:nvPr/>
          </p:nvSpPr>
          <p:spPr>
            <a:xfrm>
              <a:off x="5867400" y="1219200"/>
              <a:ext cx="685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2014</a:t>
              </a:r>
            </a:p>
            <a:p>
              <a:pPr algn="r"/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20.9%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6E30C94A-23A8-468E-A82D-6C73D1E1050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6527322" y="1304026"/>
              <a:ext cx="457200" cy="154633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42611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15962"/>
          </a:xfrm>
        </p:spPr>
        <p:txBody>
          <a:bodyPr/>
          <a:lstStyle/>
          <a:p>
            <a:r>
              <a:rPr lang="en-US" sz="3600" dirty="0"/>
              <a:t>History of ERS Rates – Yearly Spikes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2607716"/>
              </p:ext>
            </p:extLst>
          </p:nvPr>
        </p:nvGraphicFramePr>
        <p:xfrm>
          <a:off x="457200" y="990600"/>
          <a:ext cx="8229600" cy="516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36</a:t>
            </a:fld>
            <a:endParaRPr lang="en-US" dirty="0"/>
          </a:p>
        </p:txBody>
      </p:sp>
      <p:cxnSp>
        <p:nvCxnSpPr>
          <p:cNvPr id="6" name="Straight Arrow Connector 5"/>
          <p:cNvCxnSpPr>
            <a:cxnSpLocks/>
          </p:cNvCxnSpPr>
          <p:nvPr/>
        </p:nvCxnSpPr>
        <p:spPr bwMode="auto">
          <a:xfrm>
            <a:off x="8153400" y="1295400"/>
            <a:ext cx="304800" cy="228600"/>
          </a:xfrm>
          <a:prstGeom prst="straightConnector1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" name="TextBox 6"/>
          <p:cNvSpPr txBox="1"/>
          <p:nvPr/>
        </p:nvSpPr>
        <p:spPr>
          <a:xfrm>
            <a:off x="6934200" y="1143000"/>
            <a:ext cx="1370227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>
                <a:solidFill>
                  <a:schemeClr val="tx1"/>
                </a:solidFill>
                <a:latin typeface="Avenir LT Std 45 Book" panose="020B0502020203020204" pitchFamily="34" charset="0"/>
              </a:rPr>
              <a:t>The estimated 2024-25 blended contribution rate of 15.2% of salaries represents a 16% increase from the prior year.</a:t>
            </a:r>
          </a:p>
        </p:txBody>
      </p:sp>
    </p:spTree>
    <p:extLst>
      <p:ext uri="{BB962C8B-B14F-4D97-AF65-F5344CB8AC3E}">
        <p14:creationId xmlns:p14="http://schemas.microsoft.com/office/powerpoint/2010/main" val="124266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15962"/>
          </a:xfrm>
        </p:spPr>
        <p:txBody>
          <a:bodyPr/>
          <a:lstStyle/>
          <a:p>
            <a:r>
              <a:rPr lang="en-US" dirty="0"/>
              <a:t>ERS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7002047"/>
              </p:ext>
            </p:extLst>
          </p:nvPr>
        </p:nvGraphicFramePr>
        <p:xfrm>
          <a:off x="444708" y="9906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96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Social Security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6426494"/>
              </p:ext>
            </p:extLst>
          </p:nvPr>
        </p:nvGraphicFramePr>
        <p:xfrm>
          <a:off x="381000" y="838200"/>
          <a:ext cx="83058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68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Unemployment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1240580"/>
              </p:ext>
            </p:extLst>
          </p:nvPr>
        </p:nvGraphicFramePr>
        <p:xfrm>
          <a:off x="444708" y="9906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028972-9F2D-4FCC-984E-5B6512058B1F}"/>
              </a:ext>
            </a:extLst>
          </p:cNvPr>
          <p:cNvSpPr txBox="1"/>
          <p:nvPr/>
        </p:nvSpPr>
        <p:spPr>
          <a:xfrm>
            <a:off x="3048000" y="1371600"/>
            <a:ext cx="2057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Although not entirely reflected on the “expense side” of the budget due to timing and manner of reimbursements, the Federal and State governments reimbursed schools for just about all “COVID-related” unemployment expenses in 2019-20 and 2020-21.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941A7E-FB50-4C4C-9B7A-6A472B4F674F}"/>
              </a:ext>
            </a:extLst>
          </p:cNvPr>
          <p:cNvSpPr/>
          <p:nvPr/>
        </p:nvSpPr>
        <p:spPr bwMode="auto">
          <a:xfrm>
            <a:off x="5181600" y="1752600"/>
            <a:ext cx="1219200" cy="358140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dash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58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2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Dental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4413"/>
              </p:ext>
            </p:extLst>
          </p:nvPr>
        </p:nvGraphicFramePr>
        <p:xfrm>
          <a:off x="444708" y="11430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68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Optical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0095379"/>
              </p:ext>
            </p:extLst>
          </p:nvPr>
        </p:nvGraphicFramePr>
        <p:xfrm>
          <a:off x="444708" y="990600"/>
          <a:ext cx="8242092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525000" y="1905000"/>
            <a:ext cx="1219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The 2018-19 actual spending in this code is 22,847, but FM shows 71534 b/c an audit entry was made at end of year which should have been charged to 9070.804 and was erroneously charged here due to an ST-3 code which is designated as “other” but that we use to track optical expenses</a:t>
            </a:r>
          </a:p>
        </p:txBody>
      </p:sp>
    </p:spTree>
    <p:extLst>
      <p:ext uri="{BB962C8B-B14F-4D97-AF65-F5344CB8AC3E}">
        <p14:creationId xmlns:p14="http://schemas.microsoft.com/office/powerpoint/2010/main" val="177631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Insurance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111344"/>
              </p:ext>
            </p:extLst>
          </p:nvPr>
        </p:nvGraphicFramePr>
        <p:xfrm>
          <a:off x="304800" y="990600"/>
          <a:ext cx="8318292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32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Workers’ Compensation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2168079"/>
              </p:ext>
            </p:extLst>
          </p:nvPr>
        </p:nvGraphicFramePr>
        <p:xfrm>
          <a:off x="444708" y="1066800"/>
          <a:ext cx="8013492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47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Disability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3734401"/>
              </p:ext>
            </p:extLst>
          </p:nvPr>
        </p:nvGraphicFramePr>
        <p:xfrm>
          <a:off x="444708" y="1143000"/>
          <a:ext cx="8013492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90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45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2023-2024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7C1A86E-048C-4886-8E7F-DF319C613D9F}"/>
              </a:ext>
            </a:extLst>
          </p:cNvPr>
          <p:cNvSpPr/>
          <p:nvPr/>
        </p:nvSpPr>
        <p:spPr>
          <a:xfrm>
            <a:off x="32892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9BBB59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Healthcare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Pension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Social Security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 err="1">
                <a:solidFill>
                  <a:srgbClr val="2C3E50"/>
                </a:solidFill>
                <a:latin typeface="Calibri"/>
              </a:rPr>
              <a:t>Unemploy-ment</a:t>
            </a:r>
            <a:endParaRPr lang="en-CA" sz="1200" kern="0" dirty="0">
              <a:solidFill>
                <a:srgbClr val="2C3E50"/>
              </a:solidFill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Dental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Optical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Life Insurance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Workers’ Comp.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Disability</a:t>
            </a:r>
          </a:p>
          <a:p>
            <a:pPr marR="0" lvl="0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82AAD331-742E-46E9-9052-50E580D2D7F4}"/>
              </a:ext>
            </a:extLst>
          </p:cNvPr>
          <p:cNvSpPr/>
          <p:nvPr/>
        </p:nvSpPr>
        <p:spPr>
          <a:xfrm>
            <a:off x="32317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EMPLOYEE BENEFITS</a:t>
            </a:r>
          </a:p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2F2F2">
                  <a:lumMod val="10000"/>
                </a:srgbClr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6018B69-DAEA-45B9-900A-825B2225DC65}"/>
              </a:ext>
            </a:extLst>
          </p:cNvPr>
          <p:cNvGrpSpPr/>
          <p:nvPr/>
        </p:nvGrpSpPr>
        <p:grpSpPr>
          <a:xfrm>
            <a:off x="4603390" y="1600200"/>
            <a:ext cx="1111610" cy="3275599"/>
            <a:chOff x="4603390" y="1600200"/>
            <a:chExt cx="1111610" cy="3275599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9082D3-B950-446D-B934-0EBC7C5ECDCC}"/>
                </a:ext>
              </a:extLst>
            </p:cNvPr>
            <p:cNvSpPr/>
            <p:nvPr/>
          </p:nvSpPr>
          <p:spPr>
            <a:xfrm>
              <a:off x="4660843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9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9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16A085">
                <a:alpha val="15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Who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How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How much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Zero-emission buses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lang="en-CA" sz="1200" kern="0" dirty="0">
                <a:solidFill>
                  <a:srgbClr val="2C3E50"/>
                </a:solidFill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26A265A-E6E3-4675-A0FC-1FE896BE8653}"/>
                </a:ext>
              </a:extLst>
            </p:cNvPr>
            <p:cNvSpPr/>
            <p:nvPr/>
          </p:nvSpPr>
          <p:spPr>
            <a:xfrm>
              <a:off x="46033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16A085"/>
            </a:solidFill>
            <a:ln w="12700">
              <a:miter lim="400000"/>
            </a:ln>
          </p:spPr>
          <p:txBody>
            <a:bodyPr wrap="square" lIns="28575" tIns="219456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BUSING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937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/>
              <a:t>Transportation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36" name="Freeform 35"/>
          <p:cNvSpPr/>
          <p:nvPr/>
        </p:nvSpPr>
        <p:spPr>
          <a:xfrm>
            <a:off x="1219200" y="13462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2240" tIns="1767840" rIns="142240" bIns="95504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>
                <a:latin typeface="Avenir LT Std 45 Book" panose="020B0502020203020204" pitchFamily="34" charset="0"/>
              </a:rPr>
              <a:t>Our students attending one of our own instructional buildings</a:t>
            </a:r>
          </a:p>
        </p:txBody>
      </p:sp>
      <p:sp>
        <p:nvSpPr>
          <p:cNvPr id="38" name="Freeform 37"/>
          <p:cNvSpPr/>
          <p:nvPr/>
        </p:nvSpPr>
        <p:spPr>
          <a:xfrm>
            <a:off x="3576339" y="13462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FF7C8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7200000"/>
              <a:satOff val="-25001"/>
              <a:lumOff val="30001"/>
              <a:alphaOff val="0"/>
            </a:schemeClr>
          </a:fillRef>
          <a:effectRef idx="0">
            <a:schemeClr val="accent2">
              <a:hueOff val="-7200000"/>
              <a:satOff val="-25001"/>
              <a:lumOff val="3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5128" tIns="1760728" rIns="135128" bIns="947928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900" kern="1200" dirty="0">
                <a:latin typeface="Avenir LT Std 45 Book" panose="020B0502020203020204" pitchFamily="34" charset="0"/>
              </a:rPr>
              <a:t>Our students attending an </a:t>
            </a:r>
            <a:br>
              <a:rPr lang="en-US" sz="1900" kern="1200" dirty="0">
                <a:latin typeface="Avenir LT Std 45 Book" panose="020B0502020203020204" pitchFamily="34" charset="0"/>
              </a:rPr>
            </a:br>
            <a:r>
              <a:rPr lang="en-US" sz="1900" kern="1200" dirty="0">
                <a:latin typeface="Avenir LT Std 45 Book" panose="020B0502020203020204" pitchFamily="34" charset="0"/>
              </a:rPr>
              <a:t>out-of-district placement </a:t>
            </a:r>
            <a:br>
              <a:rPr lang="en-US" sz="1900" kern="1200" dirty="0">
                <a:latin typeface="Avenir LT Std 45 Book" panose="020B0502020203020204" pitchFamily="34" charset="0"/>
              </a:rPr>
            </a:br>
            <a:r>
              <a:rPr lang="en-US" sz="1200" kern="1200" dirty="0">
                <a:latin typeface="Avenir LT Std 45 Book" panose="020B0502020203020204" pitchFamily="34" charset="0"/>
              </a:rPr>
              <a:t>(based on IEPs)</a:t>
            </a:r>
          </a:p>
        </p:txBody>
      </p:sp>
      <p:sp>
        <p:nvSpPr>
          <p:cNvPr id="40" name="Freeform 39"/>
          <p:cNvSpPr/>
          <p:nvPr/>
        </p:nvSpPr>
        <p:spPr>
          <a:xfrm>
            <a:off x="5933480" y="13462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-14400000"/>
              <a:satOff val="-50003"/>
              <a:lumOff val="6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1753616" rIns="128016" bIns="94081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kern="1200" dirty="0">
                <a:latin typeface="Avenir LT Std 45 Book" panose="020B0502020203020204" pitchFamily="34" charset="0"/>
              </a:rPr>
              <a:t>Our students parentally placed </a:t>
            </a:r>
            <a:br>
              <a:rPr lang="en-US" sz="1800" kern="1200" dirty="0">
                <a:latin typeface="Avenir LT Std 45 Book" panose="020B0502020203020204" pitchFamily="34" charset="0"/>
              </a:rPr>
            </a:br>
            <a:r>
              <a:rPr lang="en-US" sz="1800" kern="1200" dirty="0">
                <a:latin typeface="Avenir LT Std 45 Book" panose="020B0502020203020204" pitchFamily="34" charset="0"/>
              </a:rPr>
              <a:t>at a private or parochial school </a:t>
            </a:r>
            <a:br>
              <a:rPr lang="en-US" sz="1600" kern="1200" dirty="0">
                <a:latin typeface="Avenir LT Std 45 Book" panose="020B0502020203020204" pitchFamily="34" charset="0"/>
              </a:rPr>
            </a:br>
            <a:r>
              <a:rPr lang="en-US" sz="1200" kern="1200" dirty="0">
                <a:latin typeface="Avenir LT Std 45 Book" panose="020B0502020203020204" pitchFamily="34" charset="0"/>
              </a:rPr>
              <a:t>(within mileage limits)</a:t>
            </a:r>
          </a:p>
        </p:txBody>
      </p:sp>
      <p:sp>
        <p:nvSpPr>
          <p:cNvPr id="42" name="Left-Right Arrow 41"/>
          <p:cNvSpPr/>
          <p:nvPr/>
        </p:nvSpPr>
        <p:spPr>
          <a:xfrm>
            <a:off x="1767839" y="4597400"/>
            <a:ext cx="5608320" cy="609600"/>
          </a:xfrm>
          <a:prstGeom prst="leftRigh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TextBox 33"/>
          <p:cNvSpPr txBox="1"/>
          <p:nvPr/>
        </p:nvSpPr>
        <p:spPr>
          <a:xfrm>
            <a:off x="1828800" y="4742831"/>
            <a:ext cx="5547359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WHO WE PROVIDE BUSING FOR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BE8100C-B5E3-4414-9F8C-D849BE751C40}"/>
              </a:ext>
            </a:extLst>
          </p:cNvPr>
          <p:cNvSpPr/>
          <p:nvPr/>
        </p:nvSpPr>
        <p:spPr bwMode="auto">
          <a:xfrm>
            <a:off x="3895343" y="1584452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8" name="Graphic 7" descr="Map with pin">
            <a:extLst>
              <a:ext uri="{FF2B5EF4-FFF2-40B4-BE49-F238E27FC236}">
                <a16:creationId xmlns:a16="http://schemas.microsoft.com/office/drawing/2014/main" id="{412DF14C-5598-49D9-8B50-BDA2B8CDC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96561" y="1618342"/>
            <a:ext cx="1169598" cy="1169598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4E18D341-B721-4661-9063-2847EA82740B}"/>
              </a:ext>
            </a:extLst>
          </p:cNvPr>
          <p:cNvSpPr/>
          <p:nvPr/>
        </p:nvSpPr>
        <p:spPr bwMode="auto">
          <a:xfrm>
            <a:off x="6252484" y="1584452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1" name="Graphic 10" descr="Family with two children">
            <a:extLst>
              <a:ext uri="{FF2B5EF4-FFF2-40B4-BE49-F238E27FC236}">
                <a16:creationId xmlns:a16="http://schemas.microsoft.com/office/drawing/2014/main" id="{505FB574-A79C-4A18-9582-7318F6DBC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16287" y="1745941"/>
            <a:ext cx="1025707" cy="1025707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1F3C4055-3727-48F8-9D06-3959F842AF74}"/>
              </a:ext>
            </a:extLst>
          </p:cNvPr>
          <p:cNvSpPr/>
          <p:nvPr/>
        </p:nvSpPr>
        <p:spPr bwMode="auto">
          <a:xfrm>
            <a:off x="1544472" y="1584452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3" name="Graphic 12" descr="Schoolhouse">
            <a:extLst>
              <a:ext uri="{FF2B5EF4-FFF2-40B4-BE49-F238E27FC236}">
                <a16:creationId xmlns:a16="http://schemas.microsoft.com/office/drawing/2014/main" id="{A60FFE6C-DF20-4152-BE86-2F1458912F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55235" y="1644760"/>
            <a:ext cx="1126888" cy="112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3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40" grpId="0" animBg="1"/>
      <p:bldP spid="9" grpId="0" animBg="1"/>
      <p:bldP spid="19" grpId="0" animBg="1"/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1219200" y="12700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1789176" rIns="163576" bIns="97637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300" kern="1200" dirty="0"/>
              <a:t>Busing obtained through a contractor</a:t>
            </a:r>
          </a:p>
        </p:txBody>
      </p:sp>
      <p:sp>
        <p:nvSpPr>
          <p:cNvPr id="7" name="Freeform 6"/>
          <p:cNvSpPr/>
          <p:nvPr/>
        </p:nvSpPr>
        <p:spPr>
          <a:xfrm>
            <a:off x="3579413" y="12700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7200000"/>
              <a:satOff val="-25001"/>
              <a:lumOff val="30001"/>
              <a:alphaOff val="0"/>
            </a:schemeClr>
          </a:fillRef>
          <a:effectRef idx="0">
            <a:schemeClr val="accent2">
              <a:hueOff val="-7200000"/>
              <a:satOff val="-25001"/>
              <a:lumOff val="3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1789176" rIns="163576" bIns="97637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300" kern="1200" dirty="0"/>
              <a:t>Busing using our own fleet and drivers</a:t>
            </a:r>
          </a:p>
        </p:txBody>
      </p:sp>
      <p:sp>
        <p:nvSpPr>
          <p:cNvPr id="9" name="Freeform 8"/>
          <p:cNvSpPr/>
          <p:nvPr/>
        </p:nvSpPr>
        <p:spPr>
          <a:xfrm>
            <a:off x="5933480" y="12700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-14400000"/>
              <a:satOff val="-50003"/>
              <a:lumOff val="6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1789176" rIns="163576" bIns="97637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300" kern="1200" dirty="0"/>
              <a:t>As-needed contracts with BOCES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/>
              <a:t>Transportation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47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5F41E49-013E-40E4-86D6-A06B3BD83A32}"/>
              </a:ext>
            </a:extLst>
          </p:cNvPr>
          <p:cNvGrpSpPr/>
          <p:nvPr/>
        </p:nvGrpSpPr>
        <p:grpSpPr>
          <a:xfrm>
            <a:off x="1706880" y="4546600"/>
            <a:ext cx="5608320" cy="609600"/>
            <a:chOff x="1859280" y="4546600"/>
            <a:chExt cx="5608320" cy="609600"/>
          </a:xfrm>
        </p:grpSpPr>
        <p:sp>
          <p:nvSpPr>
            <p:cNvPr id="13" name="Left-Right Arrow 12"/>
            <p:cNvSpPr/>
            <p:nvPr/>
          </p:nvSpPr>
          <p:spPr>
            <a:xfrm>
              <a:off x="1859280" y="4546600"/>
              <a:ext cx="5608320" cy="609600"/>
            </a:xfrm>
            <a:prstGeom prst="leftRightArrow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TextBox 26"/>
            <p:cNvSpPr txBox="1"/>
            <p:nvPr/>
          </p:nvSpPr>
          <p:spPr>
            <a:xfrm>
              <a:off x="1859280" y="4686945"/>
              <a:ext cx="5597436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00" b="1" dirty="0">
                  <a:solidFill>
                    <a:schemeClr val="bg1"/>
                  </a:solidFill>
                  <a:latin typeface="Avenir LT Std 45 Book" panose="020B0502020203020204" pitchFamily="34" charset="0"/>
                </a:rPr>
                <a:t>HOW WE PROVIDE THE BUSING</a:t>
              </a:r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C67E03CF-BEEC-49A9-B5D2-7C9C829832C5}"/>
              </a:ext>
            </a:extLst>
          </p:cNvPr>
          <p:cNvSpPr/>
          <p:nvPr/>
        </p:nvSpPr>
        <p:spPr bwMode="auto">
          <a:xfrm>
            <a:off x="3898417" y="1524000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49495FE-87EA-4E58-A998-F1B653786296}"/>
              </a:ext>
            </a:extLst>
          </p:cNvPr>
          <p:cNvSpPr/>
          <p:nvPr/>
        </p:nvSpPr>
        <p:spPr bwMode="auto">
          <a:xfrm>
            <a:off x="6252484" y="1466088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46120CC-02D0-4CF9-B064-208612E61040}"/>
              </a:ext>
            </a:extLst>
          </p:cNvPr>
          <p:cNvSpPr/>
          <p:nvPr/>
        </p:nvSpPr>
        <p:spPr bwMode="auto">
          <a:xfrm>
            <a:off x="1538204" y="1466088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" name="Graphic 9" descr="Contract">
            <a:extLst>
              <a:ext uri="{FF2B5EF4-FFF2-40B4-BE49-F238E27FC236}">
                <a16:creationId xmlns:a16="http://schemas.microsoft.com/office/drawing/2014/main" id="{BA2BD0F6-6DF7-47B9-843A-2A0D09495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3840" y="1647444"/>
            <a:ext cx="990600" cy="990600"/>
          </a:xfrm>
          <a:prstGeom prst="rect">
            <a:avLst/>
          </a:prstGeom>
        </p:spPr>
      </p:pic>
      <p:pic>
        <p:nvPicPr>
          <p:cNvPr id="20" name="Graphic 19" descr="Bus">
            <a:extLst>
              <a:ext uri="{FF2B5EF4-FFF2-40B4-BE49-F238E27FC236}">
                <a16:creationId xmlns:a16="http://schemas.microsoft.com/office/drawing/2014/main" id="{4A8FC1EC-6F60-494C-831D-0997B7D2EF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75163" y="1701800"/>
            <a:ext cx="993673" cy="993673"/>
          </a:xfrm>
          <a:prstGeom prst="rect">
            <a:avLst/>
          </a:prstGeom>
        </p:spPr>
      </p:pic>
      <p:pic>
        <p:nvPicPr>
          <p:cNvPr id="33" name="Graphic 32" descr="Handshake">
            <a:extLst>
              <a:ext uri="{FF2B5EF4-FFF2-40B4-BE49-F238E27FC236}">
                <a16:creationId xmlns:a16="http://schemas.microsoft.com/office/drawing/2014/main" id="{A97DB478-2309-4B3A-B781-0E8FA44C1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06697" y="1592493"/>
            <a:ext cx="1216325" cy="121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9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22" grpId="0" animBg="1"/>
      <p:bldP spid="23" grpId="0" animBg="1"/>
      <p:bldP spid="2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54C34-B8D4-4F4C-9F27-9ACAC014E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Transportation Expenses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A2383-20CE-4B6F-B96E-1E5588935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5885953"/>
            <a:ext cx="5867400" cy="266948"/>
          </a:xfrm>
        </p:spPr>
        <p:txBody>
          <a:bodyPr/>
          <a:lstStyle/>
          <a:p>
            <a:pPr marL="0" indent="0">
              <a:buNone/>
            </a:pPr>
            <a:r>
              <a:rPr lang="en-US" sz="1050" dirty="0"/>
              <a:t>2024-25 represents the fourth year of a five year contract with Educational Bus Transportation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468A31-2303-4849-B40A-397C29D1DA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9BBAD1D-1A97-4EBC-B16C-4B6DDDD390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509776"/>
              </p:ext>
            </p:extLst>
          </p:nvPr>
        </p:nvGraphicFramePr>
        <p:xfrm>
          <a:off x="457200" y="1085353"/>
          <a:ext cx="81153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0B1D2D56-7490-4FF1-A3B7-1ADDCCF35E4C}"/>
              </a:ext>
            </a:extLst>
          </p:cNvPr>
          <p:cNvGrpSpPr/>
          <p:nvPr/>
        </p:nvGrpSpPr>
        <p:grpSpPr>
          <a:xfrm>
            <a:off x="3429000" y="1219200"/>
            <a:ext cx="2121010" cy="4126064"/>
            <a:chOff x="3429000" y="1219200"/>
            <a:chExt cx="2121010" cy="412606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BE3E09E-D438-4F09-B17D-C01925618CA3}"/>
                </a:ext>
              </a:extLst>
            </p:cNvPr>
            <p:cNvSpPr/>
            <p:nvPr/>
          </p:nvSpPr>
          <p:spPr bwMode="auto">
            <a:xfrm>
              <a:off x="4102150" y="2667000"/>
              <a:ext cx="731520" cy="2678264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dash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9170BF9D-EBF1-49EE-945C-4179B725D476}"/>
                </a:ext>
              </a:extLst>
            </p:cNvPr>
            <p:cNvGrpSpPr/>
            <p:nvPr/>
          </p:nvGrpSpPr>
          <p:grpSpPr>
            <a:xfrm>
              <a:off x="3429000" y="1219200"/>
              <a:ext cx="2121010" cy="1371600"/>
              <a:chOff x="3776930" y="1219200"/>
              <a:chExt cx="2121010" cy="1371600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076FCC3-BA38-4ED6-B09E-94F87D1B02C5}"/>
                  </a:ext>
                </a:extLst>
              </p:cNvPr>
              <p:cNvSpPr txBox="1"/>
              <p:nvPr/>
            </p:nvSpPr>
            <p:spPr>
              <a:xfrm>
                <a:off x="3776930" y="1219200"/>
                <a:ext cx="2121010" cy="10618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50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March 2020 COVID closure caused </a:t>
                </a:r>
                <a:r>
                  <a:rPr lang="en-US" sz="1050" i="1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slightly</a:t>
                </a:r>
                <a:r>
                  <a:rPr lang="en-US" sz="1050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 lower “in-District” expenses but </a:t>
                </a:r>
                <a:r>
                  <a:rPr lang="en-US" sz="1050" i="1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significantly</a:t>
                </a:r>
                <a:r>
                  <a:rPr lang="en-US" sz="1050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 lower contractor expenses due to favorably negotiated terms.</a:t>
                </a:r>
              </a:p>
            </p:txBody>
          </p:sp>
          <p:cxnSp>
            <p:nvCxnSpPr>
              <p:cNvPr id="6" name="Straight Arrow Connector 5">
                <a:extLst>
                  <a:ext uri="{FF2B5EF4-FFF2-40B4-BE49-F238E27FC236}">
                    <a16:creationId xmlns:a16="http://schemas.microsoft.com/office/drawing/2014/main" id="{4AB9540C-9F41-4023-B4A2-93C5CB3B6EC9}"/>
                  </a:ext>
                </a:extLst>
              </p:cNvPr>
              <p:cNvCxnSpPr/>
              <p:nvPr/>
            </p:nvCxnSpPr>
            <p:spPr bwMode="auto">
              <a:xfrm>
                <a:off x="4837435" y="2286000"/>
                <a:ext cx="0" cy="304800"/>
              </a:xfrm>
              <a:prstGeom prst="straightConnector1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208066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E21A1-8E7A-4B7B-93F8-5F113A7DA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Transportation Woes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B530C-895B-4252-8693-FD6E749F74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42DEF9-09C4-4B2C-89E4-F41624A9B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95400" y="1447800"/>
            <a:ext cx="6248400" cy="376778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D867286-24DC-4114-AA0E-2E9BD5E96C00}"/>
              </a:ext>
            </a:extLst>
          </p:cNvPr>
          <p:cNvSpPr txBox="1"/>
          <p:nvPr/>
        </p:nvSpPr>
        <p:spPr>
          <a:xfrm>
            <a:off x="1905000" y="1981200"/>
            <a:ext cx="15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D1926"/>
                </a:solidFill>
                <a:latin typeface="Avenir LT Std 65 Medium" panose="020B0603020203020204" pitchFamily="34" charset="0"/>
              </a:rPr>
              <a:t>NYS Zero Emissions School Bus Mandate</a:t>
            </a:r>
          </a:p>
        </p:txBody>
      </p:sp>
    </p:spTree>
    <p:extLst>
      <p:ext uri="{BB962C8B-B14F-4D97-AF65-F5344CB8AC3E}">
        <p14:creationId xmlns:p14="http://schemas.microsoft.com/office/powerpoint/2010/main" val="181955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F5EA-FE0A-44E1-B90D-E5062705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Costly Rush to Electrify School Buses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CF716-8283-4170-8D48-FD1662445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DF2FF4-DE11-4921-B2E0-06E2BF659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6556" y="4714039"/>
            <a:ext cx="2133600" cy="1381961"/>
          </a:xfrm>
          <a:prstGeom prst="rect">
            <a:avLst/>
          </a:prstGeom>
        </p:spPr>
      </p:pic>
      <p:sp>
        <p:nvSpPr>
          <p:cNvPr id="106" name="Freeform 50">
            <a:extLst>
              <a:ext uri="{FF2B5EF4-FFF2-40B4-BE49-F238E27FC236}">
                <a16:creationId xmlns:a16="http://schemas.microsoft.com/office/drawing/2014/main" id="{1AB006CA-F949-4EE9-B8C5-41F775A2E9AA}"/>
              </a:ext>
            </a:extLst>
          </p:cNvPr>
          <p:cNvSpPr>
            <a:spLocks/>
          </p:cNvSpPr>
          <p:nvPr/>
        </p:nvSpPr>
        <p:spPr bwMode="auto">
          <a:xfrm>
            <a:off x="7080488" y="4814074"/>
            <a:ext cx="0" cy="0"/>
          </a:xfrm>
          <a:custGeom>
            <a:avLst/>
            <a:gdLst>
              <a:gd name="T0" fmla="*/ 3 w 3"/>
              <a:gd name="T1" fmla="*/ 2 h 2"/>
              <a:gd name="T2" fmla="*/ 3 w 3"/>
              <a:gd name="T3" fmla="*/ 0 h 2"/>
              <a:gd name="T4" fmla="*/ 3 w 3"/>
              <a:gd name="T5" fmla="*/ 0 h 2"/>
              <a:gd name="T6" fmla="*/ 0 w 3"/>
              <a:gd name="T7" fmla="*/ 2 h 2"/>
              <a:gd name="T8" fmla="*/ 3 w 3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2">
                <a:moveTo>
                  <a:pt x="3" y="2"/>
                </a:moveTo>
                <a:lnTo>
                  <a:pt x="3" y="0"/>
                </a:lnTo>
                <a:lnTo>
                  <a:pt x="3" y="0"/>
                </a:lnTo>
                <a:lnTo>
                  <a:pt x="0" y="2"/>
                </a:lnTo>
                <a:lnTo>
                  <a:pt x="3" y="2"/>
                </a:lnTo>
                <a:close/>
              </a:path>
            </a:pathLst>
          </a:custGeom>
          <a:solidFill>
            <a:srgbClr val="007BB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8" name="Freeform 5">
            <a:extLst>
              <a:ext uri="{FF2B5EF4-FFF2-40B4-BE49-F238E27FC236}">
                <a16:creationId xmlns:a16="http://schemas.microsoft.com/office/drawing/2014/main" id="{8D1F6D7E-E7B7-4A72-AE5E-0CC8A8F76B92}"/>
              </a:ext>
            </a:extLst>
          </p:cNvPr>
          <p:cNvSpPr>
            <a:spLocks/>
          </p:cNvSpPr>
          <p:nvPr/>
        </p:nvSpPr>
        <p:spPr bwMode="auto">
          <a:xfrm>
            <a:off x="3464027" y="4170850"/>
            <a:ext cx="277658" cy="277658"/>
          </a:xfrm>
          <a:custGeom>
            <a:avLst/>
            <a:gdLst>
              <a:gd name="T0" fmla="*/ 1113 w 1113"/>
              <a:gd name="T1" fmla="*/ 586 h 1114"/>
              <a:gd name="T2" fmla="*/ 1103 w 1113"/>
              <a:gd name="T3" fmla="*/ 669 h 1114"/>
              <a:gd name="T4" fmla="*/ 1080 w 1113"/>
              <a:gd name="T5" fmla="*/ 748 h 1114"/>
              <a:gd name="T6" fmla="*/ 1046 w 1113"/>
              <a:gd name="T7" fmla="*/ 823 h 1114"/>
              <a:gd name="T8" fmla="*/ 1002 w 1113"/>
              <a:gd name="T9" fmla="*/ 891 h 1114"/>
              <a:gd name="T10" fmla="*/ 951 w 1113"/>
              <a:gd name="T11" fmla="*/ 951 h 1114"/>
              <a:gd name="T12" fmla="*/ 889 w 1113"/>
              <a:gd name="T13" fmla="*/ 1004 h 1114"/>
              <a:gd name="T14" fmla="*/ 822 w 1113"/>
              <a:gd name="T15" fmla="*/ 1046 h 1114"/>
              <a:gd name="T16" fmla="*/ 748 w 1113"/>
              <a:gd name="T17" fmla="*/ 1081 h 1114"/>
              <a:gd name="T18" fmla="*/ 669 w 1113"/>
              <a:gd name="T19" fmla="*/ 1103 h 1114"/>
              <a:gd name="T20" fmla="*/ 585 w 1113"/>
              <a:gd name="T21" fmla="*/ 1114 h 1114"/>
              <a:gd name="T22" fmla="*/ 528 w 1113"/>
              <a:gd name="T23" fmla="*/ 1114 h 1114"/>
              <a:gd name="T24" fmla="*/ 444 w 1113"/>
              <a:gd name="T25" fmla="*/ 1103 h 1114"/>
              <a:gd name="T26" fmla="*/ 365 w 1113"/>
              <a:gd name="T27" fmla="*/ 1081 h 1114"/>
              <a:gd name="T28" fmla="*/ 291 w 1113"/>
              <a:gd name="T29" fmla="*/ 1046 h 1114"/>
              <a:gd name="T30" fmla="*/ 224 w 1113"/>
              <a:gd name="T31" fmla="*/ 1004 h 1114"/>
              <a:gd name="T32" fmla="*/ 162 w 1113"/>
              <a:gd name="T33" fmla="*/ 951 h 1114"/>
              <a:gd name="T34" fmla="*/ 111 w 1113"/>
              <a:gd name="T35" fmla="*/ 891 h 1114"/>
              <a:gd name="T36" fmla="*/ 67 w 1113"/>
              <a:gd name="T37" fmla="*/ 823 h 1114"/>
              <a:gd name="T38" fmla="*/ 34 w 1113"/>
              <a:gd name="T39" fmla="*/ 748 h 1114"/>
              <a:gd name="T40" fmla="*/ 12 w 1113"/>
              <a:gd name="T41" fmla="*/ 669 h 1114"/>
              <a:gd name="T42" fmla="*/ 1 w 1113"/>
              <a:gd name="T43" fmla="*/ 586 h 1114"/>
              <a:gd name="T44" fmla="*/ 1 w 1113"/>
              <a:gd name="T45" fmla="*/ 528 h 1114"/>
              <a:gd name="T46" fmla="*/ 12 w 1113"/>
              <a:gd name="T47" fmla="*/ 444 h 1114"/>
              <a:gd name="T48" fmla="*/ 34 w 1113"/>
              <a:gd name="T49" fmla="*/ 366 h 1114"/>
              <a:gd name="T50" fmla="*/ 67 w 1113"/>
              <a:gd name="T51" fmla="*/ 291 h 1114"/>
              <a:gd name="T52" fmla="*/ 111 w 1113"/>
              <a:gd name="T53" fmla="*/ 224 h 1114"/>
              <a:gd name="T54" fmla="*/ 162 w 1113"/>
              <a:gd name="T55" fmla="*/ 164 h 1114"/>
              <a:gd name="T56" fmla="*/ 224 w 1113"/>
              <a:gd name="T57" fmla="*/ 111 h 1114"/>
              <a:gd name="T58" fmla="*/ 291 w 1113"/>
              <a:gd name="T59" fmla="*/ 67 h 1114"/>
              <a:gd name="T60" fmla="*/ 365 w 1113"/>
              <a:gd name="T61" fmla="*/ 34 h 1114"/>
              <a:gd name="T62" fmla="*/ 444 w 1113"/>
              <a:gd name="T63" fmla="*/ 12 h 1114"/>
              <a:gd name="T64" fmla="*/ 528 w 1113"/>
              <a:gd name="T65" fmla="*/ 1 h 1114"/>
              <a:gd name="T66" fmla="*/ 585 w 1113"/>
              <a:gd name="T67" fmla="*/ 1 h 1114"/>
              <a:gd name="T68" fmla="*/ 669 w 1113"/>
              <a:gd name="T69" fmla="*/ 12 h 1114"/>
              <a:gd name="T70" fmla="*/ 748 w 1113"/>
              <a:gd name="T71" fmla="*/ 34 h 1114"/>
              <a:gd name="T72" fmla="*/ 822 w 1113"/>
              <a:gd name="T73" fmla="*/ 67 h 1114"/>
              <a:gd name="T74" fmla="*/ 889 w 1113"/>
              <a:gd name="T75" fmla="*/ 111 h 1114"/>
              <a:gd name="T76" fmla="*/ 951 w 1113"/>
              <a:gd name="T77" fmla="*/ 164 h 1114"/>
              <a:gd name="T78" fmla="*/ 1002 w 1113"/>
              <a:gd name="T79" fmla="*/ 224 h 1114"/>
              <a:gd name="T80" fmla="*/ 1046 w 1113"/>
              <a:gd name="T81" fmla="*/ 291 h 1114"/>
              <a:gd name="T82" fmla="*/ 1080 w 1113"/>
              <a:gd name="T83" fmla="*/ 366 h 1114"/>
              <a:gd name="T84" fmla="*/ 1103 w 1113"/>
              <a:gd name="T85" fmla="*/ 444 h 1114"/>
              <a:gd name="T86" fmla="*/ 1113 w 1113"/>
              <a:gd name="T87" fmla="*/ 528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4">
                <a:moveTo>
                  <a:pt x="1113" y="558"/>
                </a:moveTo>
                <a:lnTo>
                  <a:pt x="1113" y="558"/>
                </a:lnTo>
                <a:lnTo>
                  <a:pt x="1113" y="586"/>
                </a:lnTo>
                <a:lnTo>
                  <a:pt x="1111" y="614"/>
                </a:lnTo>
                <a:lnTo>
                  <a:pt x="1107" y="642"/>
                </a:lnTo>
                <a:lnTo>
                  <a:pt x="1103" y="669"/>
                </a:lnTo>
                <a:lnTo>
                  <a:pt x="1095" y="697"/>
                </a:lnTo>
                <a:lnTo>
                  <a:pt x="1088" y="722"/>
                </a:lnTo>
                <a:lnTo>
                  <a:pt x="1080" y="748"/>
                </a:lnTo>
                <a:lnTo>
                  <a:pt x="1070" y="774"/>
                </a:lnTo>
                <a:lnTo>
                  <a:pt x="1059" y="799"/>
                </a:lnTo>
                <a:lnTo>
                  <a:pt x="1046" y="823"/>
                </a:lnTo>
                <a:lnTo>
                  <a:pt x="1033" y="846"/>
                </a:lnTo>
                <a:lnTo>
                  <a:pt x="1019" y="869"/>
                </a:lnTo>
                <a:lnTo>
                  <a:pt x="1002" y="891"/>
                </a:lnTo>
                <a:lnTo>
                  <a:pt x="986" y="911"/>
                </a:lnTo>
                <a:lnTo>
                  <a:pt x="969" y="932"/>
                </a:lnTo>
                <a:lnTo>
                  <a:pt x="951" y="951"/>
                </a:lnTo>
                <a:lnTo>
                  <a:pt x="932" y="970"/>
                </a:lnTo>
                <a:lnTo>
                  <a:pt x="911" y="986"/>
                </a:lnTo>
                <a:lnTo>
                  <a:pt x="889" y="1004"/>
                </a:lnTo>
                <a:lnTo>
                  <a:pt x="868" y="1019"/>
                </a:lnTo>
                <a:lnTo>
                  <a:pt x="846" y="1034"/>
                </a:lnTo>
                <a:lnTo>
                  <a:pt x="822" y="1046"/>
                </a:lnTo>
                <a:lnTo>
                  <a:pt x="799" y="1059"/>
                </a:lnTo>
                <a:lnTo>
                  <a:pt x="774" y="1070"/>
                </a:lnTo>
                <a:lnTo>
                  <a:pt x="748" y="1081"/>
                </a:lnTo>
                <a:lnTo>
                  <a:pt x="722" y="1089"/>
                </a:lnTo>
                <a:lnTo>
                  <a:pt x="696" y="1097"/>
                </a:lnTo>
                <a:lnTo>
                  <a:pt x="669" y="1103"/>
                </a:lnTo>
                <a:lnTo>
                  <a:pt x="642" y="1108"/>
                </a:lnTo>
                <a:lnTo>
                  <a:pt x="614" y="1111"/>
                </a:lnTo>
                <a:lnTo>
                  <a:pt x="585" y="1114"/>
                </a:lnTo>
                <a:lnTo>
                  <a:pt x="557" y="1114"/>
                </a:lnTo>
                <a:lnTo>
                  <a:pt x="557" y="1114"/>
                </a:lnTo>
                <a:lnTo>
                  <a:pt x="528" y="1114"/>
                </a:lnTo>
                <a:lnTo>
                  <a:pt x="499" y="1111"/>
                </a:lnTo>
                <a:lnTo>
                  <a:pt x="472" y="1108"/>
                </a:lnTo>
                <a:lnTo>
                  <a:pt x="444" y="1103"/>
                </a:lnTo>
                <a:lnTo>
                  <a:pt x="418" y="1097"/>
                </a:lnTo>
                <a:lnTo>
                  <a:pt x="391" y="1089"/>
                </a:lnTo>
                <a:lnTo>
                  <a:pt x="365" y="1081"/>
                </a:lnTo>
                <a:lnTo>
                  <a:pt x="340" y="1070"/>
                </a:lnTo>
                <a:lnTo>
                  <a:pt x="316" y="1059"/>
                </a:lnTo>
                <a:lnTo>
                  <a:pt x="291" y="1046"/>
                </a:lnTo>
                <a:lnTo>
                  <a:pt x="268" y="1034"/>
                </a:lnTo>
                <a:lnTo>
                  <a:pt x="245" y="1019"/>
                </a:lnTo>
                <a:lnTo>
                  <a:pt x="224" y="1004"/>
                </a:lnTo>
                <a:lnTo>
                  <a:pt x="202" y="986"/>
                </a:lnTo>
                <a:lnTo>
                  <a:pt x="182" y="970"/>
                </a:lnTo>
                <a:lnTo>
                  <a:pt x="162" y="951"/>
                </a:lnTo>
                <a:lnTo>
                  <a:pt x="145" y="932"/>
                </a:lnTo>
                <a:lnTo>
                  <a:pt x="127" y="911"/>
                </a:lnTo>
                <a:lnTo>
                  <a:pt x="111" y="891"/>
                </a:lnTo>
                <a:lnTo>
                  <a:pt x="95" y="869"/>
                </a:lnTo>
                <a:lnTo>
                  <a:pt x="80" y="846"/>
                </a:lnTo>
                <a:lnTo>
                  <a:pt x="67" y="823"/>
                </a:lnTo>
                <a:lnTo>
                  <a:pt x="55" y="799"/>
                </a:lnTo>
                <a:lnTo>
                  <a:pt x="43" y="774"/>
                </a:lnTo>
                <a:lnTo>
                  <a:pt x="34" y="748"/>
                </a:lnTo>
                <a:lnTo>
                  <a:pt x="25" y="722"/>
                </a:lnTo>
                <a:lnTo>
                  <a:pt x="18" y="697"/>
                </a:lnTo>
                <a:lnTo>
                  <a:pt x="12" y="669"/>
                </a:lnTo>
                <a:lnTo>
                  <a:pt x="6" y="642"/>
                </a:lnTo>
                <a:lnTo>
                  <a:pt x="2" y="614"/>
                </a:lnTo>
                <a:lnTo>
                  <a:pt x="1" y="586"/>
                </a:lnTo>
                <a:lnTo>
                  <a:pt x="0" y="558"/>
                </a:lnTo>
                <a:lnTo>
                  <a:pt x="0" y="558"/>
                </a:lnTo>
                <a:lnTo>
                  <a:pt x="1" y="528"/>
                </a:lnTo>
                <a:lnTo>
                  <a:pt x="2" y="500"/>
                </a:lnTo>
                <a:lnTo>
                  <a:pt x="6" y="473"/>
                </a:lnTo>
                <a:lnTo>
                  <a:pt x="12" y="444"/>
                </a:lnTo>
                <a:lnTo>
                  <a:pt x="18" y="419"/>
                </a:lnTo>
                <a:lnTo>
                  <a:pt x="25" y="391"/>
                </a:lnTo>
                <a:lnTo>
                  <a:pt x="34" y="366"/>
                </a:lnTo>
                <a:lnTo>
                  <a:pt x="43" y="341"/>
                </a:lnTo>
                <a:lnTo>
                  <a:pt x="55" y="316"/>
                </a:lnTo>
                <a:lnTo>
                  <a:pt x="67" y="291"/>
                </a:lnTo>
                <a:lnTo>
                  <a:pt x="80" y="269"/>
                </a:lnTo>
                <a:lnTo>
                  <a:pt x="95" y="245"/>
                </a:lnTo>
                <a:lnTo>
                  <a:pt x="111" y="224"/>
                </a:lnTo>
                <a:lnTo>
                  <a:pt x="127" y="203"/>
                </a:lnTo>
                <a:lnTo>
                  <a:pt x="145" y="183"/>
                </a:lnTo>
                <a:lnTo>
                  <a:pt x="162" y="164"/>
                </a:lnTo>
                <a:lnTo>
                  <a:pt x="182" y="145"/>
                </a:lnTo>
                <a:lnTo>
                  <a:pt x="202" y="128"/>
                </a:lnTo>
                <a:lnTo>
                  <a:pt x="224" y="111"/>
                </a:lnTo>
                <a:lnTo>
                  <a:pt x="245" y="96"/>
                </a:lnTo>
                <a:lnTo>
                  <a:pt x="268" y="82"/>
                </a:lnTo>
                <a:lnTo>
                  <a:pt x="291" y="67"/>
                </a:lnTo>
                <a:lnTo>
                  <a:pt x="316" y="56"/>
                </a:lnTo>
                <a:lnTo>
                  <a:pt x="340" y="44"/>
                </a:lnTo>
                <a:lnTo>
                  <a:pt x="365" y="34"/>
                </a:lnTo>
                <a:lnTo>
                  <a:pt x="391" y="25"/>
                </a:lnTo>
                <a:lnTo>
                  <a:pt x="418" y="18"/>
                </a:lnTo>
                <a:lnTo>
                  <a:pt x="444" y="12"/>
                </a:lnTo>
                <a:lnTo>
                  <a:pt x="472" y="7"/>
                </a:lnTo>
                <a:lnTo>
                  <a:pt x="499" y="4"/>
                </a:lnTo>
                <a:lnTo>
                  <a:pt x="528" y="1"/>
                </a:lnTo>
                <a:lnTo>
                  <a:pt x="557" y="0"/>
                </a:lnTo>
                <a:lnTo>
                  <a:pt x="557" y="0"/>
                </a:lnTo>
                <a:lnTo>
                  <a:pt x="585" y="1"/>
                </a:lnTo>
                <a:lnTo>
                  <a:pt x="614" y="4"/>
                </a:lnTo>
                <a:lnTo>
                  <a:pt x="642" y="7"/>
                </a:lnTo>
                <a:lnTo>
                  <a:pt x="669" y="12"/>
                </a:lnTo>
                <a:lnTo>
                  <a:pt x="696" y="18"/>
                </a:lnTo>
                <a:lnTo>
                  <a:pt x="722" y="25"/>
                </a:lnTo>
                <a:lnTo>
                  <a:pt x="748" y="34"/>
                </a:lnTo>
                <a:lnTo>
                  <a:pt x="774" y="44"/>
                </a:lnTo>
                <a:lnTo>
                  <a:pt x="799" y="56"/>
                </a:lnTo>
                <a:lnTo>
                  <a:pt x="822" y="67"/>
                </a:lnTo>
                <a:lnTo>
                  <a:pt x="846" y="82"/>
                </a:lnTo>
                <a:lnTo>
                  <a:pt x="868" y="96"/>
                </a:lnTo>
                <a:lnTo>
                  <a:pt x="889" y="111"/>
                </a:lnTo>
                <a:lnTo>
                  <a:pt x="911" y="128"/>
                </a:lnTo>
                <a:lnTo>
                  <a:pt x="932" y="145"/>
                </a:lnTo>
                <a:lnTo>
                  <a:pt x="951" y="164"/>
                </a:lnTo>
                <a:lnTo>
                  <a:pt x="969" y="183"/>
                </a:lnTo>
                <a:lnTo>
                  <a:pt x="986" y="203"/>
                </a:lnTo>
                <a:lnTo>
                  <a:pt x="1002" y="224"/>
                </a:lnTo>
                <a:lnTo>
                  <a:pt x="1019" y="245"/>
                </a:lnTo>
                <a:lnTo>
                  <a:pt x="1033" y="269"/>
                </a:lnTo>
                <a:lnTo>
                  <a:pt x="1046" y="291"/>
                </a:lnTo>
                <a:lnTo>
                  <a:pt x="1059" y="316"/>
                </a:lnTo>
                <a:lnTo>
                  <a:pt x="1070" y="341"/>
                </a:lnTo>
                <a:lnTo>
                  <a:pt x="1080" y="366"/>
                </a:lnTo>
                <a:lnTo>
                  <a:pt x="1088" y="391"/>
                </a:lnTo>
                <a:lnTo>
                  <a:pt x="1095" y="419"/>
                </a:lnTo>
                <a:lnTo>
                  <a:pt x="1103" y="444"/>
                </a:lnTo>
                <a:lnTo>
                  <a:pt x="1107" y="473"/>
                </a:lnTo>
                <a:lnTo>
                  <a:pt x="1111" y="500"/>
                </a:lnTo>
                <a:lnTo>
                  <a:pt x="1113" y="528"/>
                </a:lnTo>
                <a:lnTo>
                  <a:pt x="1113" y="558"/>
                </a:lnTo>
                <a:lnTo>
                  <a:pt x="1113" y="558"/>
                </a:lnTo>
                <a:close/>
              </a:path>
            </a:pathLst>
          </a:custGeom>
          <a:solidFill>
            <a:srgbClr val="80C34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9" name="Freeform 6">
            <a:extLst>
              <a:ext uri="{FF2B5EF4-FFF2-40B4-BE49-F238E27FC236}">
                <a16:creationId xmlns:a16="http://schemas.microsoft.com/office/drawing/2014/main" id="{1E82EEFF-0291-4CD7-9046-ED6EB36A3B55}"/>
              </a:ext>
            </a:extLst>
          </p:cNvPr>
          <p:cNvSpPr>
            <a:spLocks/>
          </p:cNvSpPr>
          <p:nvPr/>
        </p:nvSpPr>
        <p:spPr bwMode="auto">
          <a:xfrm>
            <a:off x="4451392" y="3519662"/>
            <a:ext cx="377266" cy="378511"/>
          </a:xfrm>
          <a:custGeom>
            <a:avLst/>
            <a:gdLst>
              <a:gd name="T0" fmla="*/ 1516 w 1517"/>
              <a:gd name="T1" fmla="*/ 798 h 1518"/>
              <a:gd name="T2" fmla="*/ 1502 w 1517"/>
              <a:gd name="T3" fmla="*/ 912 h 1518"/>
              <a:gd name="T4" fmla="*/ 1471 w 1517"/>
              <a:gd name="T5" fmla="*/ 1019 h 1518"/>
              <a:gd name="T6" fmla="*/ 1426 w 1517"/>
              <a:gd name="T7" fmla="*/ 1121 h 1518"/>
              <a:gd name="T8" fmla="*/ 1366 w 1517"/>
              <a:gd name="T9" fmla="*/ 1213 h 1518"/>
              <a:gd name="T10" fmla="*/ 1296 w 1517"/>
              <a:gd name="T11" fmla="*/ 1295 h 1518"/>
              <a:gd name="T12" fmla="*/ 1213 w 1517"/>
              <a:gd name="T13" fmla="*/ 1367 h 1518"/>
              <a:gd name="T14" fmla="*/ 1120 w 1517"/>
              <a:gd name="T15" fmla="*/ 1426 h 1518"/>
              <a:gd name="T16" fmla="*/ 1020 w 1517"/>
              <a:gd name="T17" fmla="*/ 1472 h 1518"/>
              <a:gd name="T18" fmla="*/ 912 w 1517"/>
              <a:gd name="T19" fmla="*/ 1502 h 1518"/>
              <a:gd name="T20" fmla="*/ 798 w 1517"/>
              <a:gd name="T21" fmla="*/ 1517 h 1518"/>
              <a:gd name="T22" fmla="*/ 720 w 1517"/>
              <a:gd name="T23" fmla="*/ 1517 h 1518"/>
              <a:gd name="T24" fmla="*/ 606 w 1517"/>
              <a:gd name="T25" fmla="*/ 1502 h 1518"/>
              <a:gd name="T26" fmla="*/ 498 w 1517"/>
              <a:gd name="T27" fmla="*/ 1472 h 1518"/>
              <a:gd name="T28" fmla="*/ 397 w 1517"/>
              <a:gd name="T29" fmla="*/ 1426 h 1518"/>
              <a:gd name="T30" fmla="*/ 305 w 1517"/>
              <a:gd name="T31" fmla="*/ 1367 h 1518"/>
              <a:gd name="T32" fmla="*/ 222 w 1517"/>
              <a:gd name="T33" fmla="*/ 1295 h 1518"/>
              <a:gd name="T34" fmla="*/ 151 w 1517"/>
              <a:gd name="T35" fmla="*/ 1213 h 1518"/>
              <a:gd name="T36" fmla="*/ 92 w 1517"/>
              <a:gd name="T37" fmla="*/ 1121 h 1518"/>
              <a:gd name="T38" fmla="*/ 47 w 1517"/>
              <a:gd name="T39" fmla="*/ 1019 h 1518"/>
              <a:gd name="T40" fmla="*/ 16 w 1517"/>
              <a:gd name="T41" fmla="*/ 912 h 1518"/>
              <a:gd name="T42" fmla="*/ 1 w 1517"/>
              <a:gd name="T43" fmla="*/ 798 h 1518"/>
              <a:gd name="T44" fmla="*/ 1 w 1517"/>
              <a:gd name="T45" fmla="*/ 720 h 1518"/>
              <a:gd name="T46" fmla="*/ 16 w 1517"/>
              <a:gd name="T47" fmla="*/ 606 h 1518"/>
              <a:gd name="T48" fmla="*/ 47 w 1517"/>
              <a:gd name="T49" fmla="*/ 498 h 1518"/>
              <a:gd name="T50" fmla="*/ 92 w 1517"/>
              <a:gd name="T51" fmla="*/ 397 h 1518"/>
              <a:gd name="T52" fmla="*/ 151 w 1517"/>
              <a:gd name="T53" fmla="*/ 306 h 1518"/>
              <a:gd name="T54" fmla="*/ 222 w 1517"/>
              <a:gd name="T55" fmla="*/ 222 h 1518"/>
              <a:gd name="T56" fmla="*/ 305 w 1517"/>
              <a:gd name="T57" fmla="*/ 151 h 1518"/>
              <a:gd name="T58" fmla="*/ 397 w 1517"/>
              <a:gd name="T59" fmla="*/ 92 h 1518"/>
              <a:gd name="T60" fmla="*/ 498 w 1517"/>
              <a:gd name="T61" fmla="*/ 46 h 1518"/>
              <a:gd name="T62" fmla="*/ 606 w 1517"/>
              <a:gd name="T63" fmla="*/ 16 h 1518"/>
              <a:gd name="T64" fmla="*/ 720 w 1517"/>
              <a:gd name="T65" fmla="*/ 2 h 1518"/>
              <a:gd name="T66" fmla="*/ 798 w 1517"/>
              <a:gd name="T67" fmla="*/ 2 h 1518"/>
              <a:gd name="T68" fmla="*/ 912 w 1517"/>
              <a:gd name="T69" fmla="*/ 16 h 1518"/>
              <a:gd name="T70" fmla="*/ 1020 w 1517"/>
              <a:gd name="T71" fmla="*/ 46 h 1518"/>
              <a:gd name="T72" fmla="*/ 1120 w 1517"/>
              <a:gd name="T73" fmla="*/ 92 h 1518"/>
              <a:gd name="T74" fmla="*/ 1213 w 1517"/>
              <a:gd name="T75" fmla="*/ 151 h 1518"/>
              <a:gd name="T76" fmla="*/ 1296 w 1517"/>
              <a:gd name="T77" fmla="*/ 222 h 1518"/>
              <a:gd name="T78" fmla="*/ 1366 w 1517"/>
              <a:gd name="T79" fmla="*/ 306 h 1518"/>
              <a:gd name="T80" fmla="*/ 1426 w 1517"/>
              <a:gd name="T81" fmla="*/ 397 h 1518"/>
              <a:gd name="T82" fmla="*/ 1471 w 1517"/>
              <a:gd name="T83" fmla="*/ 498 h 1518"/>
              <a:gd name="T84" fmla="*/ 1502 w 1517"/>
              <a:gd name="T85" fmla="*/ 606 h 1518"/>
              <a:gd name="T86" fmla="*/ 1516 w 1517"/>
              <a:gd name="T87" fmla="*/ 720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7" h="1518">
                <a:moveTo>
                  <a:pt x="1517" y="759"/>
                </a:moveTo>
                <a:lnTo>
                  <a:pt x="1517" y="759"/>
                </a:lnTo>
                <a:lnTo>
                  <a:pt x="1516" y="798"/>
                </a:lnTo>
                <a:lnTo>
                  <a:pt x="1514" y="837"/>
                </a:lnTo>
                <a:lnTo>
                  <a:pt x="1509" y="875"/>
                </a:lnTo>
                <a:lnTo>
                  <a:pt x="1502" y="912"/>
                </a:lnTo>
                <a:lnTo>
                  <a:pt x="1494" y="949"/>
                </a:lnTo>
                <a:lnTo>
                  <a:pt x="1483" y="984"/>
                </a:lnTo>
                <a:lnTo>
                  <a:pt x="1471" y="1019"/>
                </a:lnTo>
                <a:lnTo>
                  <a:pt x="1458" y="1054"/>
                </a:lnTo>
                <a:lnTo>
                  <a:pt x="1443" y="1088"/>
                </a:lnTo>
                <a:lnTo>
                  <a:pt x="1426" y="1121"/>
                </a:lnTo>
                <a:lnTo>
                  <a:pt x="1408" y="1153"/>
                </a:lnTo>
                <a:lnTo>
                  <a:pt x="1388" y="1183"/>
                </a:lnTo>
                <a:lnTo>
                  <a:pt x="1366" y="1213"/>
                </a:lnTo>
                <a:lnTo>
                  <a:pt x="1344" y="1241"/>
                </a:lnTo>
                <a:lnTo>
                  <a:pt x="1320" y="1269"/>
                </a:lnTo>
                <a:lnTo>
                  <a:pt x="1296" y="1295"/>
                </a:lnTo>
                <a:lnTo>
                  <a:pt x="1269" y="1320"/>
                </a:lnTo>
                <a:lnTo>
                  <a:pt x="1241" y="1345"/>
                </a:lnTo>
                <a:lnTo>
                  <a:pt x="1213" y="1367"/>
                </a:lnTo>
                <a:lnTo>
                  <a:pt x="1183" y="1388"/>
                </a:lnTo>
                <a:lnTo>
                  <a:pt x="1152" y="1408"/>
                </a:lnTo>
                <a:lnTo>
                  <a:pt x="1120" y="1426"/>
                </a:lnTo>
                <a:lnTo>
                  <a:pt x="1088" y="1442"/>
                </a:lnTo>
                <a:lnTo>
                  <a:pt x="1054" y="1458"/>
                </a:lnTo>
                <a:lnTo>
                  <a:pt x="1020" y="1472"/>
                </a:lnTo>
                <a:lnTo>
                  <a:pt x="985" y="1484"/>
                </a:lnTo>
                <a:lnTo>
                  <a:pt x="948" y="1493"/>
                </a:lnTo>
                <a:lnTo>
                  <a:pt x="912" y="1502"/>
                </a:lnTo>
                <a:lnTo>
                  <a:pt x="874" y="1508"/>
                </a:lnTo>
                <a:lnTo>
                  <a:pt x="836" y="1513"/>
                </a:lnTo>
                <a:lnTo>
                  <a:pt x="798" y="1517"/>
                </a:lnTo>
                <a:lnTo>
                  <a:pt x="758" y="1518"/>
                </a:lnTo>
                <a:lnTo>
                  <a:pt x="758" y="1518"/>
                </a:lnTo>
                <a:lnTo>
                  <a:pt x="720" y="1517"/>
                </a:lnTo>
                <a:lnTo>
                  <a:pt x="682" y="1513"/>
                </a:lnTo>
                <a:lnTo>
                  <a:pt x="643" y="1508"/>
                </a:lnTo>
                <a:lnTo>
                  <a:pt x="606" y="1502"/>
                </a:lnTo>
                <a:lnTo>
                  <a:pt x="569" y="1493"/>
                </a:lnTo>
                <a:lnTo>
                  <a:pt x="533" y="1484"/>
                </a:lnTo>
                <a:lnTo>
                  <a:pt x="498" y="1472"/>
                </a:lnTo>
                <a:lnTo>
                  <a:pt x="464" y="1458"/>
                </a:lnTo>
                <a:lnTo>
                  <a:pt x="430" y="1442"/>
                </a:lnTo>
                <a:lnTo>
                  <a:pt x="397" y="1426"/>
                </a:lnTo>
                <a:lnTo>
                  <a:pt x="366" y="1408"/>
                </a:lnTo>
                <a:lnTo>
                  <a:pt x="334" y="1388"/>
                </a:lnTo>
                <a:lnTo>
                  <a:pt x="305" y="1367"/>
                </a:lnTo>
                <a:lnTo>
                  <a:pt x="277" y="1345"/>
                </a:lnTo>
                <a:lnTo>
                  <a:pt x="248" y="1320"/>
                </a:lnTo>
                <a:lnTo>
                  <a:pt x="222" y="1295"/>
                </a:lnTo>
                <a:lnTo>
                  <a:pt x="198" y="1269"/>
                </a:lnTo>
                <a:lnTo>
                  <a:pt x="174" y="1241"/>
                </a:lnTo>
                <a:lnTo>
                  <a:pt x="151" y="1213"/>
                </a:lnTo>
                <a:lnTo>
                  <a:pt x="129" y="1183"/>
                </a:lnTo>
                <a:lnTo>
                  <a:pt x="110" y="1153"/>
                </a:lnTo>
                <a:lnTo>
                  <a:pt x="92" y="1121"/>
                </a:lnTo>
                <a:lnTo>
                  <a:pt x="75" y="1088"/>
                </a:lnTo>
                <a:lnTo>
                  <a:pt x="60" y="1054"/>
                </a:lnTo>
                <a:lnTo>
                  <a:pt x="47" y="1019"/>
                </a:lnTo>
                <a:lnTo>
                  <a:pt x="34" y="984"/>
                </a:lnTo>
                <a:lnTo>
                  <a:pt x="24" y="949"/>
                </a:lnTo>
                <a:lnTo>
                  <a:pt x="16" y="912"/>
                </a:lnTo>
                <a:lnTo>
                  <a:pt x="9" y="875"/>
                </a:lnTo>
                <a:lnTo>
                  <a:pt x="4" y="837"/>
                </a:lnTo>
                <a:lnTo>
                  <a:pt x="1" y="798"/>
                </a:lnTo>
                <a:lnTo>
                  <a:pt x="0" y="759"/>
                </a:lnTo>
                <a:lnTo>
                  <a:pt x="0" y="759"/>
                </a:lnTo>
                <a:lnTo>
                  <a:pt x="1" y="720"/>
                </a:lnTo>
                <a:lnTo>
                  <a:pt x="4" y="681"/>
                </a:lnTo>
                <a:lnTo>
                  <a:pt x="9" y="644"/>
                </a:lnTo>
                <a:lnTo>
                  <a:pt x="16" y="606"/>
                </a:lnTo>
                <a:lnTo>
                  <a:pt x="24" y="569"/>
                </a:lnTo>
                <a:lnTo>
                  <a:pt x="34" y="533"/>
                </a:lnTo>
                <a:lnTo>
                  <a:pt x="47" y="498"/>
                </a:lnTo>
                <a:lnTo>
                  <a:pt x="60" y="463"/>
                </a:lnTo>
                <a:lnTo>
                  <a:pt x="75" y="430"/>
                </a:lnTo>
                <a:lnTo>
                  <a:pt x="92" y="397"/>
                </a:lnTo>
                <a:lnTo>
                  <a:pt x="110" y="366"/>
                </a:lnTo>
                <a:lnTo>
                  <a:pt x="129" y="335"/>
                </a:lnTo>
                <a:lnTo>
                  <a:pt x="151" y="306"/>
                </a:lnTo>
                <a:lnTo>
                  <a:pt x="174" y="276"/>
                </a:lnTo>
                <a:lnTo>
                  <a:pt x="198" y="249"/>
                </a:lnTo>
                <a:lnTo>
                  <a:pt x="222" y="222"/>
                </a:lnTo>
                <a:lnTo>
                  <a:pt x="248" y="197"/>
                </a:lnTo>
                <a:lnTo>
                  <a:pt x="277" y="174"/>
                </a:lnTo>
                <a:lnTo>
                  <a:pt x="305" y="151"/>
                </a:lnTo>
                <a:lnTo>
                  <a:pt x="334" y="130"/>
                </a:lnTo>
                <a:lnTo>
                  <a:pt x="366" y="110"/>
                </a:lnTo>
                <a:lnTo>
                  <a:pt x="397" y="92"/>
                </a:lnTo>
                <a:lnTo>
                  <a:pt x="430" y="75"/>
                </a:lnTo>
                <a:lnTo>
                  <a:pt x="464" y="59"/>
                </a:lnTo>
                <a:lnTo>
                  <a:pt x="498" y="46"/>
                </a:lnTo>
                <a:lnTo>
                  <a:pt x="533" y="35"/>
                </a:lnTo>
                <a:lnTo>
                  <a:pt x="569" y="24"/>
                </a:lnTo>
                <a:lnTo>
                  <a:pt x="606" y="16"/>
                </a:lnTo>
                <a:lnTo>
                  <a:pt x="643" y="9"/>
                </a:lnTo>
                <a:lnTo>
                  <a:pt x="682" y="4"/>
                </a:lnTo>
                <a:lnTo>
                  <a:pt x="720" y="2"/>
                </a:lnTo>
                <a:lnTo>
                  <a:pt x="758" y="0"/>
                </a:lnTo>
                <a:lnTo>
                  <a:pt x="758" y="0"/>
                </a:lnTo>
                <a:lnTo>
                  <a:pt x="798" y="2"/>
                </a:lnTo>
                <a:lnTo>
                  <a:pt x="836" y="4"/>
                </a:lnTo>
                <a:lnTo>
                  <a:pt x="874" y="9"/>
                </a:lnTo>
                <a:lnTo>
                  <a:pt x="912" y="16"/>
                </a:lnTo>
                <a:lnTo>
                  <a:pt x="948" y="24"/>
                </a:lnTo>
                <a:lnTo>
                  <a:pt x="985" y="35"/>
                </a:lnTo>
                <a:lnTo>
                  <a:pt x="1020" y="46"/>
                </a:lnTo>
                <a:lnTo>
                  <a:pt x="1054" y="59"/>
                </a:lnTo>
                <a:lnTo>
                  <a:pt x="1088" y="75"/>
                </a:lnTo>
                <a:lnTo>
                  <a:pt x="1120" y="92"/>
                </a:lnTo>
                <a:lnTo>
                  <a:pt x="1152" y="110"/>
                </a:lnTo>
                <a:lnTo>
                  <a:pt x="1183" y="130"/>
                </a:lnTo>
                <a:lnTo>
                  <a:pt x="1213" y="151"/>
                </a:lnTo>
                <a:lnTo>
                  <a:pt x="1241" y="174"/>
                </a:lnTo>
                <a:lnTo>
                  <a:pt x="1269" y="197"/>
                </a:lnTo>
                <a:lnTo>
                  <a:pt x="1296" y="222"/>
                </a:lnTo>
                <a:lnTo>
                  <a:pt x="1320" y="249"/>
                </a:lnTo>
                <a:lnTo>
                  <a:pt x="1344" y="276"/>
                </a:lnTo>
                <a:lnTo>
                  <a:pt x="1366" y="306"/>
                </a:lnTo>
                <a:lnTo>
                  <a:pt x="1388" y="335"/>
                </a:lnTo>
                <a:lnTo>
                  <a:pt x="1408" y="366"/>
                </a:lnTo>
                <a:lnTo>
                  <a:pt x="1426" y="397"/>
                </a:lnTo>
                <a:lnTo>
                  <a:pt x="1443" y="430"/>
                </a:lnTo>
                <a:lnTo>
                  <a:pt x="1458" y="463"/>
                </a:lnTo>
                <a:lnTo>
                  <a:pt x="1471" y="498"/>
                </a:lnTo>
                <a:lnTo>
                  <a:pt x="1483" y="533"/>
                </a:lnTo>
                <a:lnTo>
                  <a:pt x="1494" y="569"/>
                </a:lnTo>
                <a:lnTo>
                  <a:pt x="1502" y="606"/>
                </a:lnTo>
                <a:lnTo>
                  <a:pt x="1509" y="644"/>
                </a:lnTo>
                <a:lnTo>
                  <a:pt x="1514" y="681"/>
                </a:lnTo>
                <a:lnTo>
                  <a:pt x="1516" y="720"/>
                </a:lnTo>
                <a:lnTo>
                  <a:pt x="1517" y="759"/>
                </a:lnTo>
                <a:lnTo>
                  <a:pt x="1517" y="759"/>
                </a:lnTo>
                <a:close/>
              </a:path>
            </a:pathLst>
          </a:custGeom>
          <a:solidFill>
            <a:srgbClr val="397BC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0" name="Freeform 7">
            <a:extLst>
              <a:ext uri="{FF2B5EF4-FFF2-40B4-BE49-F238E27FC236}">
                <a16:creationId xmlns:a16="http://schemas.microsoft.com/office/drawing/2014/main" id="{30B36761-C921-4F85-9796-E1AA508B334F}"/>
              </a:ext>
            </a:extLst>
          </p:cNvPr>
          <p:cNvSpPr>
            <a:spLocks/>
          </p:cNvSpPr>
          <p:nvPr/>
        </p:nvSpPr>
        <p:spPr bwMode="auto">
          <a:xfrm>
            <a:off x="4674265" y="2812445"/>
            <a:ext cx="189255" cy="188011"/>
          </a:xfrm>
          <a:custGeom>
            <a:avLst/>
            <a:gdLst>
              <a:gd name="T0" fmla="*/ 758 w 759"/>
              <a:gd name="T1" fmla="*/ 400 h 759"/>
              <a:gd name="T2" fmla="*/ 751 w 759"/>
              <a:gd name="T3" fmla="*/ 456 h 759"/>
              <a:gd name="T4" fmla="*/ 735 w 759"/>
              <a:gd name="T5" fmla="*/ 510 h 759"/>
              <a:gd name="T6" fmla="*/ 713 w 759"/>
              <a:gd name="T7" fmla="*/ 561 h 759"/>
              <a:gd name="T8" fmla="*/ 684 w 759"/>
              <a:gd name="T9" fmla="*/ 607 h 759"/>
              <a:gd name="T10" fmla="*/ 647 w 759"/>
              <a:gd name="T11" fmla="*/ 648 h 759"/>
              <a:gd name="T12" fmla="*/ 606 w 759"/>
              <a:gd name="T13" fmla="*/ 684 h 759"/>
              <a:gd name="T14" fmla="*/ 560 w 759"/>
              <a:gd name="T15" fmla="*/ 713 h 759"/>
              <a:gd name="T16" fmla="*/ 510 w 759"/>
              <a:gd name="T17" fmla="*/ 737 h 759"/>
              <a:gd name="T18" fmla="*/ 456 w 759"/>
              <a:gd name="T19" fmla="*/ 752 h 759"/>
              <a:gd name="T20" fmla="*/ 398 w 759"/>
              <a:gd name="T21" fmla="*/ 759 h 759"/>
              <a:gd name="T22" fmla="*/ 360 w 759"/>
              <a:gd name="T23" fmla="*/ 759 h 759"/>
              <a:gd name="T24" fmla="*/ 303 w 759"/>
              <a:gd name="T25" fmla="*/ 752 h 759"/>
              <a:gd name="T26" fmla="*/ 249 w 759"/>
              <a:gd name="T27" fmla="*/ 737 h 759"/>
              <a:gd name="T28" fmla="*/ 198 w 759"/>
              <a:gd name="T29" fmla="*/ 713 h 759"/>
              <a:gd name="T30" fmla="*/ 152 w 759"/>
              <a:gd name="T31" fmla="*/ 684 h 759"/>
              <a:gd name="T32" fmla="*/ 111 w 759"/>
              <a:gd name="T33" fmla="*/ 648 h 759"/>
              <a:gd name="T34" fmla="*/ 76 w 759"/>
              <a:gd name="T35" fmla="*/ 607 h 759"/>
              <a:gd name="T36" fmla="*/ 46 w 759"/>
              <a:gd name="T37" fmla="*/ 561 h 759"/>
              <a:gd name="T38" fmla="*/ 23 w 759"/>
              <a:gd name="T39" fmla="*/ 510 h 759"/>
              <a:gd name="T40" fmla="*/ 7 w 759"/>
              <a:gd name="T41" fmla="*/ 456 h 759"/>
              <a:gd name="T42" fmla="*/ 0 w 759"/>
              <a:gd name="T43" fmla="*/ 400 h 759"/>
              <a:gd name="T44" fmla="*/ 0 w 759"/>
              <a:gd name="T45" fmla="*/ 361 h 759"/>
              <a:gd name="T46" fmla="*/ 7 w 759"/>
              <a:gd name="T47" fmla="*/ 303 h 759"/>
              <a:gd name="T48" fmla="*/ 23 w 759"/>
              <a:gd name="T49" fmla="*/ 250 h 759"/>
              <a:gd name="T50" fmla="*/ 46 w 759"/>
              <a:gd name="T51" fmla="*/ 199 h 759"/>
              <a:gd name="T52" fmla="*/ 76 w 759"/>
              <a:gd name="T53" fmla="*/ 153 h 759"/>
              <a:gd name="T54" fmla="*/ 111 w 759"/>
              <a:gd name="T55" fmla="*/ 112 h 759"/>
              <a:gd name="T56" fmla="*/ 152 w 759"/>
              <a:gd name="T57" fmla="*/ 76 h 759"/>
              <a:gd name="T58" fmla="*/ 198 w 759"/>
              <a:gd name="T59" fmla="*/ 46 h 759"/>
              <a:gd name="T60" fmla="*/ 249 w 759"/>
              <a:gd name="T61" fmla="*/ 24 h 759"/>
              <a:gd name="T62" fmla="*/ 303 w 759"/>
              <a:gd name="T63" fmla="*/ 9 h 759"/>
              <a:gd name="T64" fmla="*/ 360 w 759"/>
              <a:gd name="T65" fmla="*/ 2 h 759"/>
              <a:gd name="T66" fmla="*/ 398 w 759"/>
              <a:gd name="T67" fmla="*/ 2 h 759"/>
              <a:gd name="T68" fmla="*/ 456 w 759"/>
              <a:gd name="T69" fmla="*/ 9 h 759"/>
              <a:gd name="T70" fmla="*/ 510 w 759"/>
              <a:gd name="T71" fmla="*/ 24 h 759"/>
              <a:gd name="T72" fmla="*/ 560 w 759"/>
              <a:gd name="T73" fmla="*/ 46 h 759"/>
              <a:gd name="T74" fmla="*/ 606 w 759"/>
              <a:gd name="T75" fmla="*/ 76 h 759"/>
              <a:gd name="T76" fmla="*/ 647 w 759"/>
              <a:gd name="T77" fmla="*/ 112 h 759"/>
              <a:gd name="T78" fmla="*/ 684 w 759"/>
              <a:gd name="T79" fmla="*/ 153 h 759"/>
              <a:gd name="T80" fmla="*/ 713 w 759"/>
              <a:gd name="T81" fmla="*/ 199 h 759"/>
              <a:gd name="T82" fmla="*/ 735 w 759"/>
              <a:gd name="T83" fmla="*/ 250 h 759"/>
              <a:gd name="T84" fmla="*/ 751 w 759"/>
              <a:gd name="T85" fmla="*/ 303 h 759"/>
              <a:gd name="T86" fmla="*/ 758 w 759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9" h="759">
                <a:moveTo>
                  <a:pt x="759" y="380"/>
                </a:moveTo>
                <a:lnTo>
                  <a:pt x="759" y="380"/>
                </a:lnTo>
                <a:lnTo>
                  <a:pt x="758" y="400"/>
                </a:lnTo>
                <a:lnTo>
                  <a:pt x="757" y="419"/>
                </a:lnTo>
                <a:lnTo>
                  <a:pt x="754" y="437"/>
                </a:lnTo>
                <a:lnTo>
                  <a:pt x="751" y="456"/>
                </a:lnTo>
                <a:lnTo>
                  <a:pt x="747" y="475"/>
                </a:lnTo>
                <a:lnTo>
                  <a:pt x="741" y="493"/>
                </a:lnTo>
                <a:lnTo>
                  <a:pt x="735" y="510"/>
                </a:lnTo>
                <a:lnTo>
                  <a:pt x="728" y="528"/>
                </a:lnTo>
                <a:lnTo>
                  <a:pt x="721" y="545"/>
                </a:lnTo>
                <a:lnTo>
                  <a:pt x="713" y="561"/>
                </a:lnTo>
                <a:lnTo>
                  <a:pt x="704" y="576"/>
                </a:lnTo>
                <a:lnTo>
                  <a:pt x="694" y="592"/>
                </a:lnTo>
                <a:lnTo>
                  <a:pt x="684" y="607"/>
                </a:lnTo>
                <a:lnTo>
                  <a:pt x="672" y="621"/>
                </a:lnTo>
                <a:lnTo>
                  <a:pt x="660" y="635"/>
                </a:lnTo>
                <a:lnTo>
                  <a:pt x="647" y="648"/>
                </a:lnTo>
                <a:lnTo>
                  <a:pt x="634" y="661"/>
                </a:lnTo>
                <a:lnTo>
                  <a:pt x="621" y="673"/>
                </a:lnTo>
                <a:lnTo>
                  <a:pt x="606" y="684"/>
                </a:lnTo>
                <a:lnTo>
                  <a:pt x="592" y="694"/>
                </a:lnTo>
                <a:lnTo>
                  <a:pt x="576" y="705"/>
                </a:lnTo>
                <a:lnTo>
                  <a:pt x="560" y="713"/>
                </a:lnTo>
                <a:lnTo>
                  <a:pt x="543" y="723"/>
                </a:lnTo>
                <a:lnTo>
                  <a:pt x="527" y="730"/>
                </a:lnTo>
                <a:lnTo>
                  <a:pt x="510" y="737"/>
                </a:lnTo>
                <a:lnTo>
                  <a:pt x="493" y="743"/>
                </a:lnTo>
                <a:lnTo>
                  <a:pt x="474" y="747"/>
                </a:lnTo>
                <a:lnTo>
                  <a:pt x="456" y="752"/>
                </a:lnTo>
                <a:lnTo>
                  <a:pt x="437" y="756"/>
                </a:lnTo>
                <a:lnTo>
                  <a:pt x="418" y="758"/>
                </a:lnTo>
                <a:lnTo>
                  <a:pt x="398" y="759"/>
                </a:lnTo>
                <a:lnTo>
                  <a:pt x="380" y="759"/>
                </a:lnTo>
                <a:lnTo>
                  <a:pt x="380" y="759"/>
                </a:lnTo>
                <a:lnTo>
                  <a:pt x="360" y="759"/>
                </a:lnTo>
                <a:lnTo>
                  <a:pt x="341" y="758"/>
                </a:lnTo>
                <a:lnTo>
                  <a:pt x="322" y="756"/>
                </a:lnTo>
                <a:lnTo>
                  <a:pt x="303" y="752"/>
                </a:lnTo>
                <a:lnTo>
                  <a:pt x="284" y="747"/>
                </a:lnTo>
                <a:lnTo>
                  <a:pt x="266" y="743"/>
                </a:lnTo>
                <a:lnTo>
                  <a:pt x="249" y="737"/>
                </a:lnTo>
                <a:lnTo>
                  <a:pt x="231" y="730"/>
                </a:lnTo>
                <a:lnTo>
                  <a:pt x="215" y="723"/>
                </a:lnTo>
                <a:lnTo>
                  <a:pt x="198" y="713"/>
                </a:lnTo>
                <a:lnTo>
                  <a:pt x="183" y="705"/>
                </a:lnTo>
                <a:lnTo>
                  <a:pt x="168" y="694"/>
                </a:lnTo>
                <a:lnTo>
                  <a:pt x="152" y="684"/>
                </a:lnTo>
                <a:lnTo>
                  <a:pt x="138" y="673"/>
                </a:lnTo>
                <a:lnTo>
                  <a:pt x="124" y="661"/>
                </a:lnTo>
                <a:lnTo>
                  <a:pt x="111" y="648"/>
                </a:lnTo>
                <a:lnTo>
                  <a:pt x="98" y="635"/>
                </a:lnTo>
                <a:lnTo>
                  <a:pt x="86" y="621"/>
                </a:lnTo>
                <a:lnTo>
                  <a:pt x="76" y="607"/>
                </a:lnTo>
                <a:lnTo>
                  <a:pt x="65" y="592"/>
                </a:lnTo>
                <a:lnTo>
                  <a:pt x="54" y="576"/>
                </a:lnTo>
                <a:lnTo>
                  <a:pt x="46" y="561"/>
                </a:lnTo>
                <a:lnTo>
                  <a:pt x="38" y="545"/>
                </a:lnTo>
                <a:lnTo>
                  <a:pt x="30" y="528"/>
                </a:lnTo>
                <a:lnTo>
                  <a:pt x="23" y="510"/>
                </a:lnTo>
                <a:lnTo>
                  <a:pt x="17" y="493"/>
                </a:lnTo>
                <a:lnTo>
                  <a:pt x="12" y="475"/>
                </a:lnTo>
                <a:lnTo>
                  <a:pt x="7" y="456"/>
                </a:lnTo>
                <a:lnTo>
                  <a:pt x="5" y="437"/>
                </a:lnTo>
                <a:lnTo>
                  <a:pt x="3" y="419"/>
                </a:lnTo>
                <a:lnTo>
                  <a:pt x="0" y="400"/>
                </a:lnTo>
                <a:lnTo>
                  <a:pt x="0" y="380"/>
                </a:lnTo>
                <a:lnTo>
                  <a:pt x="0" y="380"/>
                </a:lnTo>
                <a:lnTo>
                  <a:pt x="0" y="361"/>
                </a:lnTo>
                <a:lnTo>
                  <a:pt x="3" y="341"/>
                </a:lnTo>
                <a:lnTo>
                  <a:pt x="5" y="322"/>
                </a:lnTo>
                <a:lnTo>
                  <a:pt x="7" y="303"/>
                </a:lnTo>
                <a:lnTo>
                  <a:pt x="12" y="285"/>
                </a:lnTo>
                <a:lnTo>
                  <a:pt x="17" y="268"/>
                </a:lnTo>
                <a:lnTo>
                  <a:pt x="23" y="250"/>
                </a:lnTo>
                <a:lnTo>
                  <a:pt x="30" y="232"/>
                </a:lnTo>
                <a:lnTo>
                  <a:pt x="38" y="216"/>
                </a:lnTo>
                <a:lnTo>
                  <a:pt x="46" y="199"/>
                </a:lnTo>
                <a:lnTo>
                  <a:pt x="54" y="183"/>
                </a:lnTo>
                <a:lnTo>
                  <a:pt x="65" y="168"/>
                </a:lnTo>
                <a:lnTo>
                  <a:pt x="76" y="153"/>
                </a:lnTo>
                <a:lnTo>
                  <a:pt x="86" y="139"/>
                </a:lnTo>
                <a:lnTo>
                  <a:pt x="98" y="125"/>
                </a:lnTo>
                <a:lnTo>
                  <a:pt x="111" y="112"/>
                </a:lnTo>
                <a:lnTo>
                  <a:pt x="124" y="99"/>
                </a:lnTo>
                <a:lnTo>
                  <a:pt x="138" y="88"/>
                </a:lnTo>
                <a:lnTo>
                  <a:pt x="152" y="76"/>
                </a:lnTo>
                <a:lnTo>
                  <a:pt x="168" y="65"/>
                </a:lnTo>
                <a:lnTo>
                  <a:pt x="183" y="56"/>
                </a:lnTo>
                <a:lnTo>
                  <a:pt x="198" y="46"/>
                </a:lnTo>
                <a:lnTo>
                  <a:pt x="215" y="38"/>
                </a:lnTo>
                <a:lnTo>
                  <a:pt x="231" y="31"/>
                </a:lnTo>
                <a:lnTo>
                  <a:pt x="249" y="24"/>
                </a:lnTo>
                <a:lnTo>
                  <a:pt x="266" y="18"/>
                </a:lnTo>
                <a:lnTo>
                  <a:pt x="284" y="12"/>
                </a:lnTo>
                <a:lnTo>
                  <a:pt x="303" y="9"/>
                </a:lnTo>
                <a:lnTo>
                  <a:pt x="322" y="5"/>
                </a:lnTo>
                <a:lnTo>
                  <a:pt x="341" y="3"/>
                </a:lnTo>
                <a:lnTo>
                  <a:pt x="360" y="2"/>
                </a:lnTo>
                <a:lnTo>
                  <a:pt x="380" y="0"/>
                </a:lnTo>
                <a:lnTo>
                  <a:pt x="380" y="0"/>
                </a:lnTo>
                <a:lnTo>
                  <a:pt x="398" y="2"/>
                </a:lnTo>
                <a:lnTo>
                  <a:pt x="418" y="3"/>
                </a:lnTo>
                <a:lnTo>
                  <a:pt x="437" y="5"/>
                </a:lnTo>
                <a:lnTo>
                  <a:pt x="456" y="9"/>
                </a:lnTo>
                <a:lnTo>
                  <a:pt x="474" y="12"/>
                </a:lnTo>
                <a:lnTo>
                  <a:pt x="493" y="18"/>
                </a:lnTo>
                <a:lnTo>
                  <a:pt x="510" y="24"/>
                </a:lnTo>
                <a:lnTo>
                  <a:pt x="527" y="31"/>
                </a:lnTo>
                <a:lnTo>
                  <a:pt x="543" y="38"/>
                </a:lnTo>
                <a:lnTo>
                  <a:pt x="560" y="46"/>
                </a:lnTo>
                <a:lnTo>
                  <a:pt x="576" y="56"/>
                </a:lnTo>
                <a:lnTo>
                  <a:pt x="592" y="65"/>
                </a:lnTo>
                <a:lnTo>
                  <a:pt x="606" y="76"/>
                </a:lnTo>
                <a:lnTo>
                  <a:pt x="621" y="88"/>
                </a:lnTo>
                <a:lnTo>
                  <a:pt x="634" y="99"/>
                </a:lnTo>
                <a:lnTo>
                  <a:pt x="647" y="112"/>
                </a:lnTo>
                <a:lnTo>
                  <a:pt x="660" y="125"/>
                </a:lnTo>
                <a:lnTo>
                  <a:pt x="672" y="139"/>
                </a:lnTo>
                <a:lnTo>
                  <a:pt x="684" y="153"/>
                </a:lnTo>
                <a:lnTo>
                  <a:pt x="694" y="168"/>
                </a:lnTo>
                <a:lnTo>
                  <a:pt x="704" y="183"/>
                </a:lnTo>
                <a:lnTo>
                  <a:pt x="713" y="199"/>
                </a:lnTo>
                <a:lnTo>
                  <a:pt x="721" y="216"/>
                </a:lnTo>
                <a:lnTo>
                  <a:pt x="728" y="232"/>
                </a:lnTo>
                <a:lnTo>
                  <a:pt x="735" y="250"/>
                </a:lnTo>
                <a:lnTo>
                  <a:pt x="741" y="268"/>
                </a:lnTo>
                <a:lnTo>
                  <a:pt x="747" y="285"/>
                </a:lnTo>
                <a:lnTo>
                  <a:pt x="751" y="303"/>
                </a:lnTo>
                <a:lnTo>
                  <a:pt x="754" y="322"/>
                </a:lnTo>
                <a:lnTo>
                  <a:pt x="757" y="341"/>
                </a:lnTo>
                <a:lnTo>
                  <a:pt x="758" y="361"/>
                </a:lnTo>
                <a:lnTo>
                  <a:pt x="759" y="380"/>
                </a:lnTo>
                <a:lnTo>
                  <a:pt x="759" y="380"/>
                </a:lnTo>
                <a:close/>
              </a:path>
            </a:pathLst>
          </a:custGeom>
          <a:solidFill>
            <a:srgbClr val="6A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1" name="Freeform 8">
            <a:extLst>
              <a:ext uri="{FF2B5EF4-FFF2-40B4-BE49-F238E27FC236}">
                <a16:creationId xmlns:a16="http://schemas.microsoft.com/office/drawing/2014/main" id="{96A3869B-E471-413C-9AEF-8E1A30B793AC}"/>
              </a:ext>
            </a:extLst>
          </p:cNvPr>
          <p:cNvSpPr>
            <a:spLocks/>
          </p:cNvSpPr>
          <p:nvPr/>
        </p:nvSpPr>
        <p:spPr bwMode="auto">
          <a:xfrm>
            <a:off x="5509728" y="2812445"/>
            <a:ext cx="189255" cy="188011"/>
          </a:xfrm>
          <a:custGeom>
            <a:avLst/>
            <a:gdLst>
              <a:gd name="T0" fmla="*/ 757 w 757"/>
              <a:gd name="T1" fmla="*/ 400 h 759"/>
              <a:gd name="T2" fmla="*/ 750 w 757"/>
              <a:gd name="T3" fmla="*/ 456 h 759"/>
              <a:gd name="T4" fmla="*/ 735 w 757"/>
              <a:gd name="T5" fmla="*/ 510 h 759"/>
              <a:gd name="T6" fmla="*/ 712 w 757"/>
              <a:gd name="T7" fmla="*/ 561 h 759"/>
              <a:gd name="T8" fmla="*/ 682 w 757"/>
              <a:gd name="T9" fmla="*/ 607 h 759"/>
              <a:gd name="T10" fmla="*/ 647 w 757"/>
              <a:gd name="T11" fmla="*/ 648 h 759"/>
              <a:gd name="T12" fmla="*/ 605 w 757"/>
              <a:gd name="T13" fmla="*/ 684 h 759"/>
              <a:gd name="T14" fmla="*/ 559 w 757"/>
              <a:gd name="T15" fmla="*/ 713 h 759"/>
              <a:gd name="T16" fmla="*/ 509 w 757"/>
              <a:gd name="T17" fmla="*/ 737 h 759"/>
              <a:gd name="T18" fmla="*/ 454 w 757"/>
              <a:gd name="T19" fmla="*/ 752 h 759"/>
              <a:gd name="T20" fmla="*/ 398 w 757"/>
              <a:gd name="T21" fmla="*/ 759 h 759"/>
              <a:gd name="T22" fmla="*/ 359 w 757"/>
              <a:gd name="T23" fmla="*/ 759 h 759"/>
              <a:gd name="T24" fmla="*/ 303 w 757"/>
              <a:gd name="T25" fmla="*/ 752 h 759"/>
              <a:gd name="T26" fmla="*/ 248 w 757"/>
              <a:gd name="T27" fmla="*/ 737 h 759"/>
              <a:gd name="T28" fmla="*/ 198 w 757"/>
              <a:gd name="T29" fmla="*/ 713 h 759"/>
              <a:gd name="T30" fmla="*/ 152 w 757"/>
              <a:gd name="T31" fmla="*/ 684 h 759"/>
              <a:gd name="T32" fmla="*/ 110 w 757"/>
              <a:gd name="T33" fmla="*/ 648 h 759"/>
              <a:gd name="T34" fmla="*/ 74 w 757"/>
              <a:gd name="T35" fmla="*/ 607 h 759"/>
              <a:gd name="T36" fmla="*/ 45 w 757"/>
              <a:gd name="T37" fmla="*/ 561 h 759"/>
              <a:gd name="T38" fmla="*/ 22 w 757"/>
              <a:gd name="T39" fmla="*/ 510 h 759"/>
              <a:gd name="T40" fmla="*/ 7 w 757"/>
              <a:gd name="T41" fmla="*/ 456 h 759"/>
              <a:gd name="T42" fmla="*/ 0 w 757"/>
              <a:gd name="T43" fmla="*/ 400 h 759"/>
              <a:gd name="T44" fmla="*/ 0 w 757"/>
              <a:gd name="T45" fmla="*/ 361 h 759"/>
              <a:gd name="T46" fmla="*/ 7 w 757"/>
              <a:gd name="T47" fmla="*/ 303 h 759"/>
              <a:gd name="T48" fmla="*/ 22 w 757"/>
              <a:gd name="T49" fmla="*/ 250 h 759"/>
              <a:gd name="T50" fmla="*/ 45 w 757"/>
              <a:gd name="T51" fmla="*/ 199 h 759"/>
              <a:gd name="T52" fmla="*/ 74 w 757"/>
              <a:gd name="T53" fmla="*/ 153 h 759"/>
              <a:gd name="T54" fmla="*/ 110 w 757"/>
              <a:gd name="T55" fmla="*/ 112 h 759"/>
              <a:gd name="T56" fmla="*/ 152 w 757"/>
              <a:gd name="T57" fmla="*/ 76 h 759"/>
              <a:gd name="T58" fmla="*/ 198 w 757"/>
              <a:gd name="T59" fmla="*/ 46 h 759"/>
              <a:gd name="T60" fmla="*/ 248 w 757"/>
              <a:gd name="T61" fmla="*/ 24 h 759"/>
              <a:gd name="T62" fmla="*/ 303 w 757"/>
              <a:gd name="T63" fmla="*/ 9 h 759"/>
              <a:gd name="T64" fmla="*/ 359 w 757"/>
              <a:gd name="T65" fmla="*/ 2 h 759"/>
              <a:gd name="T66" fmla="*/ 398 w 757"/>
              <a:gd name="T67" fmla="*/ 2 h 759"/>
              <a:gd name="T68" fmla="*/ 454 w 757"/>
              <a:gd name="T69" fmla="*/ 9 h 759"/>
              <a:gd name="T70" fmla="*/ 509 w 757"/>
              <a:gd name="T71" fmla="*/ 24 h 759"/>
              <a:gd name="T72" fmla="*/ 559 w 757"/>
              <a:gd name="T73" fmla="*/ 46 h 759"/>
              <a:gd name="T74" fmla="*/ 605 w 757"/>
              <a:gd name="T75" fmla="*/ 76 h 759"/>
              <a:gd name="T76" fmla="*/ 647 w 757"/>
              <a:gd name="T77" fmla="*/ 112 h 759"/>
              <a:gd name="T78" fmla="*/ 682 w 757"/>
              <a:gd name="T79" fmla="*/ 153 h 759"/>
              <a:gd name="T80" fmla="*/ 712 w 757"/>
              <a:gd name="T81" fmla="*/ 199 h 759"/>
              <a:gd name="T82" fmla="*/ 735 w 757"/>
              <a:gd name="T83" fmla="*/ 250 h 759"/>
              <a:gd name="T84" fmla="*/ 750 w 757"/>
              <a:gd name="T85" fmla="*/ 303 h 759"/>
              <a:gd name="T86" fmla="*/ 757 w 757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7" h="759">
                <a:moveTo>
                  <a:pt x="757" y="380"/>
                </a:moveTo>
                <a:lnTo>
                  <a:pt x="757" y="380"/>
                </a:lnTo>
                <a:lnTo>
                  <a:pt x="757" y="400"/>
                </a:lnTo>
                <a:lnTo>
                  <a:pt x="756" y="419"/>
                </a:lnTo>
                <a:lnTo>
                  <a:pt x="754" y="437"/>
                </a:lnTo>
                <a:lnTo>
                  <a:pt x="750" y="456"/>
                </a:lnTo>
                <a:lnTo>
                  <a:pt x="745" y="475"/>
                </a:lnTo>
                <a:lnTo>
                  <a:pt x="741" y="493"/>
                </a:lnTo>
                <a:lnTo>
                  <a:pt x="735" y="510"/>
                </a:lnTo>
                <a:lnTo>
                  <a:pt x="728" y="528"/>
                </a:lnTo>
                <a:lnTo>
                  <a:pt x="721" y="545"/>
                </a:lnTo>
                <a:lnTo>
                  <a:pt x="712" y="561"/>
                </a:lnTo>
                <a:lnTo>
                  <a:pt x="703" y="576"/>
                </a:lnTo>
                <a:lnTo>
                  <a:pt x="692" y="592"/>
                </a:lnTo>
                <a:lnTo>
                  <a:pt x="682" y="607"/>
                </a:lnTo>
                <a:lnTo>
                  <a:pt x="671" y="621"/>
                </a:lnTo>
                <a:lnTo>
                  <a:pt x="659" y="635"/>
                </a:lnTo>
                <a:lnTo>
                  <a:pt x="647" y="648"/>
                </a:lnTo>
                <a:lnTo>
                  <a:pt x="634" y="661"/>
                </a:lnTo>
                <a:lnTo>
                  <a:pt x="619" y="673"/>
                </a:lnTo>
                <a:lnTo>
                  <a:pt x="605" y="684"/>
                </a:lnTo>
                <a:lnTo>
                  <a:pt x="591" y="694"/>
                </a:lnTo>
                <a:lnTo>
                  <a:pt x="575" y="705"/>
                </a:lnTo>
                <a:lnTo>
                  <a:pt x="559" y="713"/>
                </a:lnTo>
                <a:lnTo>
                  <a:pt x="543" y="723"/>
                </a:lnTo>
                <a:lnTo>
                  <a:pt x="526" y="730"/>
                </a:lnTo>
                <a:lnTo>
                  <a:pt x="509" y="737"/>
                </a:lnTo>
                <a:lnTo>
                  <a:pt x="491" y="743"/>
                </a:lnTo>
                <a:lnTo>
                  <a:pt x="473" y="747"/>
                </a:lnTo>
                <a:lnTo>
                  <a:pt x="454" y="752"/>
                </a:lnTo>
                <a:lnTo>
                  <a:pt x="437" y="756"/>
                </a:lnTo>
                <a:lnTo>
                  <a:pt x="417" y="758"/>
                </a:lnTo>
                <a:lnTo>
                  <a:pt x="398" y="759"/>
                </a:lnTo>
                <a:lnTo>
                  <a:pt x="378" y="759"/>
                </a:lnTo>
                <a:lnTo>
                  <a:pt x="378" y="759"/>
                </a:lnTo>
                <a:lnTo>
                  <a:pt x="359" y="759"/>
                </a:lnTo>
                <a:lnTo>
                  <a:pt x="340" y="758"/>
                </a:lnTo>
                <a:lnTo>
                  <a:pt x="320" y="756"/>
                </a:lnTo>
                <a:lnTo>
                  <a:pt x="303" y="752"/>
                </a:lnTo>
                <a:lnTo>
                  <a:pt x="284" y="747"/>
                </a:lnTo>
                <a:lnTo>
                  <a:pt x="266" y="743"/>
                </a:lnTo>
                <a:lnTo>
                  <a:pt x="248" y="737"/>
                </a:lnTo>
                <a:lnTo>
                  <a:pt x="231" y="730"/>
                </a:lnTo>
                <a:lnTo>
                  <a:pt x="214" y="723"/>
                </a:lnTo>
                <a:lnTo>
                  <a:pt x="198" y="713"/>
                </a:lnTo>
                <a:lnTo>
                  <a:pt x="182" y="705"/>
                </a:lnTo>
                <a:lnTo>
                  <a:pt x="166" y="694"/>
                </a:lnTo>
                <a:lnTo>
                  <a:pt x="152" y="684"/>
                </a:lnTo>
                <a:lnTo>
                  <a:pt x="138" y="673"/>
                </a:lnTo>
                <a:lnTo>
                  <a:pt x="123" y="661"/>
                </a:lnTo>
                <a:lnTo>
                  <a:pt x="110" y="648"/>
                </a:lnTo>
                <a:lnTo>
                  <a:pt x="98" y="635"/>
                </a:lnTo>
                <a:lnTo>
                  <a:pt x="86" y="621"/>
                </a:lnTo>
                <a:lnTo>
                  <a:pt x="74" y="607"/>
                </a:lnTo>
                <a:lnTo>
                  <a:pt x="65" y="592"/>
                </a:lnTo>
                <a:lnTo>
                  <a:pt x="54" y="576"/>
                </a:lnTo>
                <a:lnTo>
                  <a:pt x="45" y="561"/>
                </a:lnTo>
                <a:lnTo>
                  <a:pt x="36" y="545"/>
                </a:lnTo>
                <a:lnTo>
                  <a:pt x="29" y="528"/>
                </a:lnTo>
                <a:lnTo>
                  <a:pt x="22" y="510"/>
                </a:lnTo>
                <a:lnTo>
                  <a:pt x="16" y="493"/>
                </a:lnTo>
                <a:lnTo>
                  <a:pt x="12" y="475"/>
                </a:lnTo>
                <a:lnTo>
                  <a:pt x="7" y="456"/>
                </a:lnTo>
                <a:lnTo>
                  <a:pt x="3" y="437"/>
                </a:lnTo>
                <a:lnTo>
                  <a:pt x="1" y="419"/>
                </a:lnTo>
                <a:lnTo>
                  <a:pt x="0" y="400"/>
                </a:lnTo>
                <a:lnTo>
                  <a:pt x="0" y="380"/>
                </a:lnTo>
                <a:lnTo>
                  <a:pt x="0" y="380"/>
                </a:lnTo>
                <a:lnTo>
                  <a:pt x="0" y="361"/>
                </a:lnTo>
                <a:lnTo>
                  <a:pt x="1" y="341"/>
                </a:lnTo>
                <a:lnTo>
                  <a:pt x="3" y="322"/>
                </a:lnTo>
                <a:lnTo>
                  <a:pt x="7" y="303"/>
                </a:lnTo>
                <a:lnTo>
                  <a:pt x="12" y="285"/>
                </a:lnTo>
                <a:lnTo>
                  <a:pt x="16" y="268"/>
                </a:lnTo>
                <a:lnTo>
                  <a:pt x="22" y="250"/>
                </a:lnTo>
                <a:lnTo>
                  <a:pt x="29" y="232"/>
                </a:lnTo>
                <a:lnTo>
                  <a:pt x="36" y="216"/>
                </a:lnTo>
                <a:lnTo>
                  <a:pt x="45" y="199"/>
                </a:lnTo>
                <a:lnTo>
                  <a:pt x="54" y="183"/>
                </a:lnTo>
                <a:lnTo>
                  <a:pt x="65" y="168"/>
                </a:lnTo>
                <a:lnTo>
                  <a:pt x="74" y="153"/>
                </a:lnTo>
                <a:lnTo>
                  <a:pt x="86" y="139"/>
                </a:lnTo>
                <a:lnTo>
                  <a:pt x="98" y="125"/>
                </a:lnTo>
                <a:lnTo>
                  <a:pt x="110" y="112"/>
                </a:lnTo>
                <a:lnTo>
                  <a:pt x="123" y="99"/>
                </a:lnTo>
                <a:lnTo>
                  <a:pt x="138" y="88"/>
                </a:lnTo>
                <a:lnTo>
                  <a:pt x="152" y="76"/>
                </a:lnTo>
                <a:lnTo>
                  <a:pt x="166" y="65"/>
                </a:lnTo>
                <a:lnTo>
                  <a:pt x="182" y="56"/>
                </a:lnTo>
                <a:lnTo>
                  <a:pt x="198" y="46"/>
                </a:lnTo>
                <a:lnTo>
                  <a:pt x="214" y="38"/>
                </a:lnTo>
                <a:lnTo>
                  <a:pt x="231" y="31"/>
                </a:lnTo>
                <a:lnTo>
                  <a:pt x="248" y="24"/>
                </a:lnTo>
                <a:lnTo>
                  <a:pt x="266" y="18"/>
                </a:lnTo>
                <a:lnTo>
                  <a:pt x="284" y="12"/>
                </a:lnTo>
                <a:lnTo>
                  <a:pt x="303" y="9"/>
                </a:lnTo>
                <a:lnTo>
                  <a:pt x="320" y="5"/>
                </a:lnTo>
                <a:lnTo>
                  <a:pt x="340" y="3"/>
                </a:lnTo>
                <a:lnTo>
                  <a:pt x="359" y="2"/>
                </a:lnTo>
                <a:lnTo>
                  <a:pt x="378" y="0"/>
                </a:lnTo>
                <a:lnTo>
                  <a:pt x="378" y="0"/>
                </a:lnTo>
                <a:lnTo>
                  <a:pt x="398" y="2"/>
                </a:lnTo>
                <a:lnTo>
                  <a:pt x="417" y="3"/>
                </a:lnTo>
                <a:lnTo>
                  <a:pt x="437" y="5"/>
                </a:lnTo>
                <a:lnTo>
                  <a:pt x="454" y="9"/>
                </a:lnTo>
                <a:lnTo>
                  <a:pt x="473" y="12"/>
                </a:lnTo>
                <a:lnTo>
                  <a:pt x="491" y="18"/>
                </a:lnTo>
                <a:lnTo>
                  <a:pt x="509" y="24"/>
                </a:lnTo>
                <a:lnTo>
                  <a:pt x="526" y="31"/>
                </a:lnTo>
                <a:lnTo>
                  <a:pt x="543" y="38"/>
                </a:lnTo>
                <a:lnTo>
                  <a:pt x="559" y="46"/>
                </a:lnTo>
                <a:lnTo>
                  <a:pt x="575" y="56"/>
                </a:lnTo>
                <a:lnTo>
                  <a:pt x="591" y="65"/>
                </a:lnTo>
                <a:lnTo>
                  <a:pt x="605" y="76"/>
                </a:lnTo>
                <a:lnTo>
                  <a:pt x="619" y="88"/>
                </a:lnTo>
                <a:lnTo>
                  <a:pt x="634" y="99"/>
                </a:lnTo>
                <a:lnTo>
                  <a:pt x="647" y="112"/>
                </a:lnTo>
                <a:lnTo>
                  <a:pt x="659" y="125"/>
                </a:lnTo>
                <a:lnTo>
                  <a:pt x="671" y="139"/>
                </a:lnTo>
                <a:lnTo>
                  <a:pt x="682" y="153"/>
                </a:lnTo>
                <a:lnTo>
                  <a:pt x="692" y="168"/>
                </a:lnTo>
                <a:lnTo>
                  <a:pt x="703" y="183"/>
                </a:lnTo>
                <a:lnTo>
                  <a:pt x="712" y="199"/>
                </a:lnTo>
                <a:lnTo>
                  <a:pt x="721" y="216"/>
                </a:lnTo>
                <a:lnTo>
                  <a:pt x="728" y="232"/>
                </a:lnTo>
                <a:lnTo>
                  <a:pt x="735" y="250"/>
                </a:lnTo>
                <a:lnTo>
                  <a:pt x="741" y="268"/>
                </a:lnTo>
                <a:lnTo>
                  <a:pt x="745" y="285"/>
                </a:lnTo>
                <a:lnTo>
                  <a:pt x="750" y="303"/>
                </a:lnTo>
                <a:lnTo>
                  <a:pt x="754" y="322"/>
                </a:lnTo>
                <a:lnTo>
                  <a:pt x="756" y="341"/>
                </a:lnTo>
                <a:lnTo>
                  <a:pt x="757" y="361"/>
                </a:lnTo>
                <a:lnTo>
                  <a:pt x="757" y="380"/>
                </a:lnTo>
                <a:lnTo>
                  <a:pt x="757" y="380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2" name="Freeform 9">
            <a:extLst>
              <a:ext uri="{FF2B5EF4-FFF2-40B4-BE49-F238E27FC236}">
                <a16:creationId xmlns:a16="http://schemas.microsoft.com/office/drawing/2014/main" id="{215901EB-205F-43DF-A458-348CA6B21CE7}"/>
              </a:ext>
            </a:extLst>
          </p:cNvPr>
          <p:cNvSpPr>
            <a:spLocks/>
          </p:cNvSpPr>
          <p:nvPr/>
        </p:nvSpPr>
        <p:spPr bwMode="auto">
          <a:xfrm>
            <a:off x="5092620" y="1805157"/>
            <a:ext cx="188011" cy="188011"/>
          </a:xfrm>
          <a:custGeom>
            <a:avLst/>
            <a:gdLst>
              <a:gd name="T0" fmla="*/ 758 w 759"/>
              <a:gd name="T1" fmla="*/ 399 h 758"/>
              <a:gd name="T2" fmla="*/ 750 w 759"/>
              <a:gd name="T3" fmla="*/ 456 h 758"/>
              <a:gd name="T4" fmla="*/ 735 w 759"/>
              <a:gd name="T5" fmla="*/ 510 h 758"/>
              <a:gd name="T6" fmla="*/ 713 w 759"/>
              <a:gd name="T7" fmla="*/ 560 h 758"/>
              <a:gd name="T8" fmla="*/ 683 w 759"/>
              <a:gd name="T9" fmla="*/ 606 h 758"/>
              <a:gd name="T10" fmla="*/ 647 w 759"/>
              <a:gd name="T11" fmla="*/ 648 h 758"/>
              <a:gd name="T12" fmla="*/ 606 w 759"/>
              <a:gd name="T13" fmla="*/ 683 h 758"/>
              <a:gd name="T14" fmla="*/ 560 w 759"/>
              <a:gd name="T15" fmla="*/ 712 h 758"/>
              <a:gd name="T16" fmla="*/ 509 w 759"/>
              <a:gd name="T17" fmla="*/ 735 h 758"/>
              <a:gd name="T18" fmla="*/ 456 w 759"/>
              <a:gd name="T19" fmla="*/ 750 h 758"/>
              <a:gd name="T20" fmla="*/ 398 w 759"/>
              <a:gd name="T21" fmla="*/ 758 h 758"/>
              <a:gd name="T22" fmla="*/ 359 w 759"/>
              <a:gd name="T23" fmla="*/ 758 h 758"/>
              <a:gd name="T24" fmla="*/ 303 w 759"/>
              <a:gd name="T25" fmla="*/ 750 h 758"/>
              <a:gd name="T26" fmla="*/ 249 w 759"/>
              <a:gd name="T27" fmla="*/ 735 h 758"/>
              <a:gd name="T28" fmla="*/ 198 w 759"/>
              <a:gd name="T29" fmla="*/ 712 h 758"/>
              <a:gd name="T30" fmla="*/ 152 w 759"/>
              <a:gd name="T31" fmla="*/ 683 h 758"/>
              <a:gd name="T32" fmla="*/ 111 w 759"/>
              <a:gd name="T33" fmla="*/ 648 h 758"/>
              <a:gd name="T34" fmla="*/ 75 w 759"/>
              <a:gd name="T35" fmla="*/ 606 h 758"/>
              <a:gd name="T36" fmla="*/ 46 w 759"/>
              <a:gd name="T37" fmla="*/ 560 h 758"/>
              <a:gd name="T38" fmla="*/ 22 w 759"/>
              <a:gd name="T39" fmla="*/ 510 h 758"/>
              <a:gd name="T40" fmla="*/ 7 w 759"/>
              <a:gd name="T41" fmla="*/ 456 h 758"/>
              <a:gd name="T42" fmla="*/ 0 w 759"/>
              <a:gd name="T43" fmla="*/ 399 h 758"/>
              <a:gd name="T44" fmla="*/ 0 w 759"/>
              <a:gd name="T45" fmla="*/ 360 h 758"/>
              <a:gd name="T46" fmla="*/ 7 w 759"/>
              <a:gd name="T47" fmla="*/ 302 h 758"/>
              <a:gd name="T48" fmla="*/ 22 w 759"/>
              <a:gd name="T49" fmla="*/ 248 h 758"/>
              <a:gd name="T50" fmla="*/ 46 w 759"/>
              <a:gd name="T51" fmla="*/ 199 h 758"/>
              <a:gd name="T52" fmla="*/ 75 w 759"/>
              <a:gd name="T53" fmla="*/ 152 h 758"/>
              <a:gd name="T54" fmla="*/ 111 w 759"/>
              <a:gd name="T55" fmla="*/ 110 h 758"/>
              <a:gd name="T56" fmla="*/ 152 w 759"/>
              <a:gd name="T57" fmla="*/ 75 h 758"/>
              <a:gd name="T58" fmla="*/ 198 w 759"/>
              <a:gd name="T59" fmla="*/ 46 h 758"/>
              <a:gd name="T60" fmla="*/ 249 w 759"/>
              <a:gd name="T61" fmla="*/ 23 h 758"/>
              <a:gd name="T62" fmla="*/ 303 w 759"/>
              <a:gd name="T63" fmla="*/ 8 h 758"/>
              <a:gd name="T64" fmla="*/ 359 w 759"/>
              <a:gd name="T65" fmla="*/ 1 h 758"/>
              <a:gd name="T66" fmla="*/ 398 w 759"/>
              <a:gd name="T67" fmla="*/ 1 h 758"/>
              <a:gd name="T68" fmla="*/ 456 w 759"/>
              <a:gd name="T69" fmla="*/ 8 h 758"/>
              <a:gd name="T70" fmla="*/ 509 w 759"/>
              <a:gd name="T71" fmla="*/ 23 h 758"/>
              <a:gd name="T72" fmla="*/ 560 w 759"/>
              <a:gd name="T73" fmla="*/ 46 h 758"/>
              <a:gd name="T74" fmla="*/ 606 w 759"/>
              <a:gd name="T75" fmla="*/ 75 h 758"/>
              <a:gd name="T76" fmla="*/ 647 w 759"/>
              <a:gd name="T77" fmla="*/ 110 h 758"/>
              <a:gd name="T78" fmla="*/ 683 w 759"/>
              <a:gd name="T79" fmla="*/ 152 h 758"/>
              <a:gd name="T80" fmla="*/ 713 w 759"/>
              <a:gd name="T81" fmla="*/ 199 h 758"/>
              <a:gd name="T82" fmla="*/ 735 w 759"/>
              <a:gd name="T83" fmla="*/ 248 h 758"/>
              <a:gd name="T84" fmla="*/ 750 w 759"/>
              <a:gd name="T85" fmla="*/ 302 h 758"/>
              <a:gd name="T86" fmla="*/ 758 w 759"/>
              <a:gd name="T87" fmla="*/ 360 h 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9" h="758">
                <a:moveTo>
                  <a:pt x="759" y="379"/>
                </a:moveTo>
                <a:lnTo>
                  <a:pt x="759" y="379"/>
                </a:lnTo>
                <a:lnTo>
                  <a:pt x="758" y="399"/>
                </a:lnTo>
                <a:lnTo>
                  <a:pt x="756" y="418"/>
                </a:lnTo>
                <a:lnTo>
                  <a:pt x="754" y="437"/>
                </a:lnTo>
                <a:lnTo>
                  <a:pt x="750" y="456"/>
                </a:lnTo>
                <a:lnTo>
                  <a:pt x="746" y="474"/>
                </a:lnTo>
                <a:lnTo>
                  <a:pt x="741" y="492"/>
                </a:lnTo>
                <a:lnTo>
                  <a:pt x="735" y="510"/>
                </a:lnTo>
                <a:lnTo>
                  <a:pt x="728" y="526"/>
                </a:lnTo>
                <a:lnTo>
                  <a:pt x="721" y="544"/>
                </a:lnTo>
                <a:lnTo>
                  <a:pt x="713" y="560"/>
                </a:lnTo>
                <a:lnTo>
                  <a:pt x="703" y="576"/>
                </a:lnTo>
                <a:lnTo>
                  <a:pt x="694" y="591"/>
                </a:lnTo>
                <a:lnTo>
                  <a:pt x="683" y="606"/>
                </a:lnTo>
                <a:lnTo>
                  <a:pt x="672" y="620"/>
                </a:lnTo>
                <a:lnTo>
                  <a:pt x="660" y="635"/>
                </a:lnTo>
                <a:lnTo>
                  <a:pt x="647" y="648"/>
                </a:lnTo>
                <a:lnTo>
                  <a:pt x="634" y="659"/>
                </a:lnTo>
                <a:lnTo>
                  <a:pt x="620" y="672"/>
                </a:lnTo>
                <a:lnTo>
                  <a:pt x="606" y="683"/>
                </a:lnTo>
                <a:lnTo>
                  <a:pt x="591" y="694"/>
                </a:lnTo>
                <a:lnTo>
                  <a:pt x="576" y="703"/>
                </a:lnTo>
                <a:lnTo>
                  <a:pt x="560" y="712"/>
                </a:lnTo>
                <a:lnTo>
                  <a:pt x="543" y="721"/>
                </a:lnTo>
                <a:lnTo>
                  <a:pt x="527" y="729"/>
                </a:lnTo>
                <a:lnTo>
                  <a:pt x="509" y="735"/>
                </a:lnTo>
                <a:lnTo>
                  <a:pt x="491" y="742"/>
                </a:lnTo>
                <a:lnTo>
                  <a:pt x="474" y="747"/>
                </a:lnTo>
                <a:lnTo>
                  <a:pt x="456" y="750"/>
                </a:lnTo>
                <a:lnTo>
                  <a:pt x="437" y="754"/>
                </a:lnTo>
                <a:lnTo>
                  <a:pt x="418" y="756"/>
                </a:lnTo>
                <a:lnTo>
                  <a:pt x="398" y="758"/>
                </a:lnTo>
                <a:lnTo>
                  <a:pt x="379" y="758"/>
                </a:lnTo>
                <a:lnTo>
                  <a:pt x="379" y="758"/>
                </a:lnTo>
                <a:lnTo>
                  <a:pt x="359" y="758"/>
                </a:lnTo>
                <a:lnTo>
                  <a:pt x="340" y="756"/>
                </a:lnTo>
                <a:lnTo>
                  <a:pt x="322" y="754"/>
                </a:lnTo>
                <a:lnTo>
                  <a:pt x="303" y="750"/>
                </a:lnTo>
                <a:lnTo>
                  <a:pt x="284" y="747"/>
                </a:lnTo>
                <a:lnTo>
                  <a:pt x="266" y="742"/>
                </a:lnTo>
                <a:lnTo>
                  <a:pt x="249" y="735"/>
                </a:lnTo>
                <a:lnTo>
                  <a:pt x="231" y="729"/>
                </a:lnTo>
                <a:lnTo>
                  <a:pt x="214" y="721"/>
                </a:lnTo>
                <a:lnTo>
                  <a:pt x="198" y="712"/>
                </a:lnTo>
                <a:lnTo>
                  <a:pt x="183" y="703"/>
                </a:lnTo>
                <a:lnTo>
                  <a:pt x="167" y="694"/>
                </a:lnTo>
                <a:lnTo>
                  <a:pt x="152" y="683"/>
                </a:lnTo>
                <a:lnTo>
                  <a:pt x="138" y="672"/>
                </a:lnTo>
                <a:lnTo>
                  <a:pt x="124" y="659"/>
                </a:lnTo>
                <a:lnTo>
                  <a:pt x="111" y="648"/>
                </a:lnTo>
                <a:lnTo>
                  <a:pt x="98" y="635"/>
                </a:lnTo>
                <a:lnTo>
                  <a:pt x="86" y="620"/>
                </a:lnTo>
                <a:lnTo>
                  <a:pt x="75" y="606"/>
                </a:lnTo>
                <a:lnTo>
                  <a:pt x="65" y="591"/>
                </a:lnTo>
                <a:lnTo>
                  <a:pt x="54" y="576"/>
                </a:lnTo>
                <a:lnTo>
                  <a:pt x="46" y="560"/>
                </a:lnTo>
                <a:lnTo>
                  <a:pt x="37" y="544"/>
                </a:lnTo>
                <a:lnTo>
                  <a:pt x="29" y="526"/>
                </a:lnTo>
                <a:lnTo>
                  <a:pt x="22" y="510"/>
                </a:lnTo>
                <a:lnTo>
                  <a:pt x="16" y="492"/>
                </a:lnTo>
                <a:lnTo>
                  <a:pt x="12" y="474"/>
                </a:lnTo>
                <a:lnTo>
                  <a:pt x="7" y="456"/>
                </a:lnTo>
                <a:lnTo>
                  <a:pt x="4" y="437"/>
                </a:lnTo>
                <a:lnTo>
                  <a:pt x="1" y="418"/>
                </a:lnTo>
                <a:lnTo>
                  <a:pt x="0" y="399"/>
                </a:lnTo>
                <a:lnTo>
                  <a:pt x="0" y="379"/>
                </a:lnTo>
                <a:lnTo>
                  <a:pt x="0" y="379"/>
                </a:lnTo>
                <a:lnTo>
                  <a:pt x="0" y="360"/>
                </a:lnTo>
                <a:lnTo>
                  <a:pt x="1" y="340"/>
                </a:lnTo>
                <a:lnTo>
                  <a:pt x="4" y="321"/>
                </a:lnTo>
                <a:lnTo>
                  <a:pt x="7" y="302"/>
                </a:lnTo>
                <a:lnTo>
                  <a:pt x="12" y="285"/>
                </a:lnTo>
                <a:lnTo>
                  <a:pt x="16" y="266"/>
                </a:lnTo>
                <a:lnTo>
                  <a:pt x="22" y="248"/>
                </a:lnTo>
                <a:lnTo>
                  <a:pt x="29" y="232"/>
                </a:lnTo>
                <a:lnTo>
                  <a:pt x="37" y="214"/>
                </a:lnTo>
                <a:lnTo>
                  <a:pt x="46" y="199"/>
                </a:lnTo>
                <a:lnTo>
                  <a:pt x="54" y="182"/>
                </a:lnTo>
                <a:lnTo>
                  <a:pt x="65" y="167"/>
                </a:lnTo>
                <a:lnTo>
                  <a:pt x="75" y="152"/>
                </a:lnTo>
                <a:lnTo>
                  <a:pt x="86" y="137"/>
                </a:lnTo>
                <a:lnTo>
                  <a:pt x="98" y="124"/>
                </a:lnTo>
                <a:lnTo>
                  <a:pt x="111" y="110"/>
                </a:lnTo>
                <a:lnTo>
                  <a:pt x="124" y="99"/>
                </a:lnTo>
                <a:lnTo>
                  <a:pt x="138" y="87"/>
                </a:lnTo>
                <a:lnTo>
                  <a:pt x="152" y="75"/>
                </a:lnTo>
                <a:lnTo>
                  <a:pt x="167" y="64"/>
                </a:lnTo>
                <a:lnTo>
                  <a:pt x="183" y="55"/>
                </a:lnTo>
                <a:lnTo>
                  <a:pt x="198" y="46"/>
                </a:lnTo>
                <a:lnTo>
                  <a:pt x="214" y="37"/>
                </a:lnTo>
                <a:lnTo>
                  <a:pt x="231" y="29"/>
                </a:lnTo>
                <a:lnTo>
                  <a:pt x="249" y="23"/>
                </a:lnTo>
                <a:lnTo>
                  <a:pt x="266" y="17"/>
                </a:lnTo>
                <a:lnTo>
                  <a:pt x="284" y="11"/>
                </a:lnTo>
                <a:lnTo>
                  <a:pt x="303" y="8"/>
                </a:lnTo>
                <a:lnTo>
                  <a:pt x="322" y="4"/>
                </a:lnTo>
                <a:lnTo>
                  <a:pt x="340" y="2"/>
                </a:lnTo>
                <a:lnTo>
                  <a:pt x="359" y="1"/>
                </a:lnTo>
                <a:lnTo>
                  <a:pt x="379" y="0"/>
                </a:lnTo>
                <a:lnTo>
                  <a:pt x="379" y="0"/>
                </a:lnTo>
                <a:lnTo>
                  <a:pt x="398" y="1"/>
                </a:lnTo>
                <a:lnTo>
                  <a:pt x="418" y="2"/>
                </a:lnTo>
                <a:lnTo>
                  <a:pt x="437" y="4"/>
                </a:lnTo>
                <a:lnTo>
                  <a:pt x="456" y="8"/>
                </a:lnTo>
                <a:lnTo>
                  <a:pt x="474" y="11"/>
                </a:lnTo>
                <a:lnTo>
                  <a:pt x="491" y="17"/>
                </a:lnTo>
                <a:lnTo>
                  <a:pt x="509" y="23"/>
                </a:lnTo>
                <a:lnTo>
                  <a:pt x="527" y="29"/>
                </a:lnTo>
                <a:lnTo>
                  <a:pt x="543" y="37"/>
                </a:lnTo>
                <a:lnTo>
                  <a:pt x="560" y="46"/>
                </a:lnTo>
                <a:lnTo>
                  <a:pt x="576" y="55"/>
                </a:lnTo>
                <a:lnTo>
                  <a:pt x="591" y="64"/>
                </a:lnTo>
                <a:lnTo>
                  <a:pt x="606" y="75"/>
                </a:lnTo>
                <a:lnTo>
                  <a:pt x="620" y="87"/>
                </a:lnTo>
                <a:lnTo>
                  <a:pt x="634" y="99"/>
                </a:lnTo>
                <a:lnTo>
                  <a:pt x="647" y="110"/>
                </a:lnTo>
                <a:lnTo>
                  <a:pt x="660" y="124"/>
                </a:lnTo>
                <a:lnTo>
                  <a:pt x="672" y="137"/>
                </a:lnTo>
                <a:lnTo>
                  <a:pt x="683" y="152"/>
                </a:lnTo>
                <a:lnTo>
                  <a:pt x="694" y="167"/>
                </a:lnTo>
                <a:lnTo>
                  <a:pt x="703" y="182"/>
                </a:lnTo>
                <a:lnTo>
                  <a:pt x="713" y="199"/>
                </a:lnTo>
                <a:lnTo>
                  <a:pt x="721" y="214"/>
                </a:lnTo>
                <a:lnTo>
                  <a:pt x="728" y="232"/>
                </a:lnTo>
                <a:lnTo>
                  <a:pt x="735" y="248"/>
                </a:lnTo>
                <a:lnTo>
                  <a:pt x="741" y="266"/>
                </a:lnTo>
                <a:lnTo>
                  <a:pt x="746" y="285"/>
                </a:lnTo>
                <a:lnTo>
                  <a:pt x="750" y="302"/>
                </a:lnTo>
                <a:lnTo>
                  <a:pt x="754" y="321"/>
                </a:lnTo>
                <a:lnTo>
                  <a:pt x="756" y="340"/>
                </a:lnTo>
                <a:lnTo>
                  <a:pt x="758" y="360"/>
                </a:lnTo>
                <a:lnTo>
                  <a:pt x="759" y="379"/>
                </a:lnTo>
                <a:lnTo>
                  <a:pt x="759" y="379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3" name="Freeform 10">
            <a:extLst>
              <a:ext uri="{FF2B5EF4-FFF2-40B4-BE49-F238E27FC236}">
                <a16:creationId xmlns:a16="http://schemas.microsoft.com/office/drawing/2014/main" id="{686350BD-1206-4544-BE97-4DAEAB3903BC}"/>
              </a:ext>
            </a:extLst>
          </p:cNvPr>
          <p:cNvSpPr>
            <a:spLocks/>
          </p:cNvSpPr>
          <p:nvPr/>
        </p:nvSpPr>
        <p:spPr bwMode="auto">
          <a:xfrm>
            <a:off x="4839945" y="4306545"/>
            <a:ext cx="189255" cy="189255"/>
          </a:xfrm>
          <a:custGeom>
            <a:avLst/>
            <a:gdLst>
              <a:gd name="T0" fmla="*/ 758 w 758"/>
              <a:gd name="T1" fmla="*/ 400 h 759"/>
              <a:gd name="T2" fmla="*/ 751 w 758"/>
              <a:gd name="T3" fmla="*/ 456 h 759"/>
              <a:gd name="T4" fmla="*/ 736 w 758"/>
              <a:gd name="T5" fmla="*/ 510 h 759"/>
              <a:gd name="T6" fmla="*/ 712 w 758"/>
              <a:gd name="T7" fmla="*/ 561 h 759"/>
              <a:gd name="T8" fmla="*/ 683 w 758"/>
              <a:gd name="T9" fmla="*/ 607 h 759"/>
              <a:gd name="T10" fmla="*/ 648 w 758"/>
              <a:gd name="T11" fmla="*/ 648 h 759"/>
              <a:gd name="T12" fmla="*/ 606 w 758"/>
              <a:gd name="T13" fmla="*/ 684 h 759"/>
              <a:gd name="T14" fmla="*/ 561 w 758"/>
              <a:gd name="T15" fmla="*/ 713 h 759"/>
              <a:gd name="T16" fmla="*/ 510 w 758"/>
              <a:gd name="T17" fmla="*/ 737 h 759"/>
              <a:gd name="T18" fmla="*/ 456 w 758"/>
              <a:gd name="T19" fmla="*/ 752 h 759"/>
              <a:gd name="T20" fmla="*/ 399 w 758"/>
              <a:gd name="T21" fmla="*/ 759 h 759"/>
              <a:gd name="T22" fmla="*/ 360 w 758"/>
              <a:gd name="T23" fmla="*/ 759 h 759"/>
              <a:gd name="T24" fmla="*/ 303 w 758"/>
              <a:gd name="T25" fmla="*/ 752 h 759"/>
              <a:gd name="T26" fmla="*/ 250 w 758"/>
              <a:gd name="T27" fmla="*/ 737 h 759"/>
              <a:gd name="T28" fmla="*/ 199 w 758"/>
              <a:gd name="T29" fmla="*/ 713 h 759"/>
              <a:gd name="T30" fmla="*/ 153 w 758"/>
              <a:gd name="T31" fmla="*/ 684 h 759"/>
              <a:gd name="T32" fmla="*/ 112 w 758"/>
              <a:gd name="T33" fmla="*/ 648 h 759"/>
              <a:gd name="T34" fmla="*/ 75 w 758"/>
              <a:gd name="T35" fmla="*/ 607 h 759"/>
              <a:gd name="T36" fmla="*/ 46 w 758"/>
              <a:gd name="T37" fmla="*/ 561 h 759"/>
              <a:gd name="T38" fmla="*/ 23 w 758"/>
              <a:gd name="T39" fmla="*/ 510 h 759"/>
              <a:gd name="T40" fmla="*/ 8 w 758"/>
              <a:gd name="T41" fmla="*/ 456 h 759"/>
              <a:gd name="T42" fmla="*/ 1 w 758"/>
              <a:gd name="T43" fmla="*/ 400 h 759"/>
              <a:gd name="T44" fmla="*/ 1 w 758"/>
              <a:gd name="T45" fmla="*/ 361 h 759"/>
              <a:gd name="T46" fmla="*/ 8 w 758"/>
              <a:gd name="T47" fmla="*/ 303 h 759"/>
              <a:gd name="T48" fmla="*/ 23 w 758"/>
              <a:gd name="T49" fmla="*/ 249 h 759"/>
              <a:gd name="T50" fmla="*/ 46 w 758"/>
              <a:gd name="T51" fmla="*/ 199 h 759"/>
              <a:gd name="T52" fmla="*/ 75 w 758"/>
              <a:gd name="T53" fmla="*/ 153 h 759"/>
              <a:gd name="T54" fmla="*/ 112 w 758"/>
              <a:gd name="T55" fmla="*/ 112 h 759"/>
              <a:gd name="T56" fmla="*/ 153 w 758"/>
              <a:gd name="T57" fmla="*/ 76 h 759"/>
              <a:gd name="T58" fmla="*/ 199 w 758"/>
              <a:gd name="T59" fmla="*/ 46 h 759"/>
              <a:gd name="T60" fmla="*/ 250 w 758"/>
              <a:gd name="T61" fmla="*/ 24 h 759"/>
              <a:gd name="T62" fmla="*/ 303 w 758"/>
              <a:gd name="T63" fmla="*/ 9 h 759"/>
              <a:gd name="T64" fmla="*/ 360 w 758"/>
              <a:gd name="T65" fmla="*/ 1 h 759"/>
              <a:gd name="T66" fmla="*/ 399 w 758"/>
              <a:gd name="T67" fmla="*/ 1 h 759"/>
              <a:gd name="T68" fmla="*/ 456 w 758"/>
              <a:gd name="T69" fmla="*/ 9 h 759"/>
              <a:gd name="T70" fmla="*/ 510 w 758"/>
              <a:gd name="T71" fmla="*/ 24 h 759"/>
              <a:gd name="T72" fmla="*/ 561 w 758"/>
              <a:gd name="T73" fmla="*/ 46 h 759"/>
              <a:gd name="T74" fmla="*/ 606 w 758"/>
              <a:gd name="T75" fmla="*/ 76 h 759"/>
              <a:gd name="T76" fmla="*/ 648 w 758"/>
              <a:gd name="T77" fmla="*/ 112 h 759"/>
              <a:gd name="T78" fmla="*/ 683 w 758"/>
              <a:gd name="T79" fmla="*/ 153 h 759"/>
              <a:gd name="T80" fmla="*/ 712 w 758"/>
              <a:gd name="T81" fmla="*/ 199 h 759"/>
              <a:gd name="T82" fmla="*/ 736 w 758"/>
              <a:gd name="T83" fmla="*/ 249 h 759"/>
              <a:gd name="T84" fmla="*/ 751 w 758"/>
              <a:gd name="T85" fmla="*/ 303 h 759"/>
              <a:gd name="T86" fmla="*/ 758 w 758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8" h="759">
                <a:moveTo>
                  <a:pt x="758" y="380"/>
                </a:moveTo>
                <a:lnTo>
                  <a:pt x="758" y="380"/>
                </a:lnTo>
                <a:lnTo>
                  <a:pt x="758" y="400"/>
                </a:lnTo>
                <a:lnTo>
                  <a:pt x="757" y="419"/>
                </a:lnTo>
                <a:lnTo>
                  <a:pt x="755" y="437"/>
                </a:lnTo>
                <a:lnTo>
                  <a:pt x="751" y="456"/>
                </a:lnTo>
                <a:lnTo>
                  <a:pt x="747" y="475"/>
                </a:lnTo>
                <a:lnTo>
                  <a:pt x="742" y="493"/>
                </a:lnTo>
                <a:lnTo>
                  <a:pt x="736" y="510"/>
                </a:lnTo>
                <a:lnTo>
                  <a:pt x="729" y="528"/>
                </a:lnTo>
                <a:lnTo>
                  <a:pt x="722" y="545"/>
                </a:lnTo>
                <a:lnTo>
                  <a:pt x="712" y="561"/>
                </a:lnTo>
                <a:lnTo>
                  <a:pt x="704" y="576"/>
                </a:lnTo>
                <a:lnTo>
                  <a:pt x="694" y="592"/>
                </a:lnTo>
                <a:lnTo>
                  <a:pt x="683" y="607"/>
                </a:lnTo>
                <a:lnTo>
                  <a:pt x="672" y="621"/>
                </a:lnTo>
                <a:lnTo>
                  <a:pt x="661" y="635"/>
                </a:lnTo>
                <a:lnTo>
                  <a:pt x="648" y="648"/>
                </a:lnTo>
                <a:lnTo>
                  <a:pt x="635" y="661"/>
                </a:lnTo>
                <a:lnTo>
                  <a:pt x="621" y="673"/>
                </a:lnTo>
                <a:lnTo>
                  <a:pt x="606" y="684"/>
                </a:lnTo>
                <a:lnTo>
                  <a:pt x="591" y="694"/>
                </a:lnTo>
                <a:lnTo>
                  <a:pt x="576" y="705"/>
                </a:lnTo>
                <a:lnTo>
                  <a:pt x="561" y="713"/>
                </a:lnTo>
                <a:lnTo>
                  <a:pt x="544" y="721"/>
                </a:lnTo>
                <a:lnTo>
                  <a:pt x="528" y="730"/>
                </a:lnTo>
                <a:lnTo>
                  <a:pt x="510" y="737"/>
                </a:lnTo>
                <a:lnTo>
                  <a:pt x="492" y="742"/>
                </a:lnTo>
                <a:lnTo>
                  <a:pt x="475" y="747"/>
                </a:lnTo>
                <a:lnTo>
                  <a:pt x="456" y="752"/>
                </a:lnTo>
                <a:lnTo>
                  <a:pt x="437" y="754"/>
                </a:lnTo>
                <a:lnTo>
                  <a:pt x="418" y="757"/>
                </a:lnTo>
                <a:lnTo>
                  <a:pt x="399" y="759"/>
                </a:lnTo>
                <a:lnTo>
                  <a:pt x="379" y="759"/>
                </a:lnTo>
                <a:lnTo>
                  <a:pt x="379" y="759"/>
                </a:lnTo>
                <a:lnTo>
                  <a:pt x="360" y="759"/>
                </a:lnTo>
                <a:lnTo>
                  <a:pt x="340" y="757"/>
                </a:lnTo>
                <a:lnTo>
                  <a:pt x="321" y="754"/>
                </a:lnTo>
                <a:lnTo>
                  <a:pt x="303" y="752"/>
                </a:lnTo>
                <a:lnTo>
                  <a:pt x="285" y="747"/>
                </a:lnTo>
                <a:lnTo>
                  <a:pt x="267" y="742"/>
                </a:lnTo>
                <a:lnTo>
                  <a:pt x="250" y="737"/>
                </a:lnTo>
                <a:lnTo>
                  <a:pt x="232" y="730"/>
                </a:lnTo>
                <a:lnTo>
                  <a:pt x="215" y="721"/>
                </a:lnTo>
                <a:lnTo>
                  <a:pt x="199" y="713"/>
                </a:lnTo>
                <a:lnTo>
                  <a:pt x="182" y="705"/>
                </a:lnTo>
                <a:lnTo>
                  <a:pt x="167" y="694"/>
                </a:lnTo>
                <a:lnTo>
                  <a:pt x="153" y="684"/>
                </a:lnTo>
                <a:lnTo>
                  <a:pt x="139" y="673"/>
                </a:lnTo>
                <a:lnTo>
                  <a:pt x="125" y="661"/>
                </a:lnTo>
                <a:lnTo>
                  <a:pt x="112" y="648"/>
                </a:lnTo>
                <a:lnTo>
                  <a:pt x="99" y="635"/>
                </a:lnTo>
                <a:lnTo>
                  <a:pt x="87" y="621"/>
                </a:lnTo>
                <a:lnTo>
                  <a:pt x="75" y="607"/>
                </a:lnTo>
                <a:lnTo>
                  <a:pt x="65" y="592"/>
                </a:lnTo>
                <a:lnTo>
                  <a:pt x="55" y="576"/>
                </a:lnTo>
                <a:lnTo>
                  <a:pt x="46" y="561"/>
                </a:lnTo>
                <a:lnTo>
                  <a:pt x="37" y="545"/>
                </a:lnTo>
                <a:lnTo>
                  <a:pt x="30" y="528"/>
                </a:lnTo>
                <a:lnTo>
                  <a:pt x="23" y="510"/>
                </a:lnTo>
                <a:lnTo>
                  <a:pt x="17" y="493"/>
                </a:lnTo>
                <a:lnTo>
                  <a:pt x="12" y="475"/>
                </a:lnTo>
                <a:lnTo>
                  <a:pt x="8" y="456"/>
                </a:lnTo>
                <a:lnTo>
                  <a:pt x="4" y="437"/>
                </a:lnTo>
                <a:lnTo>
                  <a:pt x="2" y="419"/>
                </a:lnTo>
                <a:lnTo>
                  <a:pt x="1" y="400"/>
                </a:lnTo>
                <a:lnTo>
                  <a:pt x="0" y="380"/>
                </a:lnTo>
                <a:lnTo>
                  <a:pt x="0" y="380"/>
                </a:lnTo>
                <a:lnTo>
                  <a:pt x="1" y="361"/>
                </a:lnTo>
                <a:lnTo>
                  <a:pt x="2" y="341"/>
                </a:lnTo>
                <a:lnTo>
                  <a:pt x="4" y="322"/>
                </a:lnTo>
                <a:lnTo>
                  <a:pt x="8" y="303"/>
                </a:lnTo>
                <a:lnTo>
                  <a:pt x="12" y="285"/>
                </a:lnTo>
                <a:lnTo>
                  <a:pt x="17" y="267"/>
                </a:lnTo>
                <a:lnTo>
                  <a:pt x="23" y="249"/>
                </a:lnTo>
                <a:lnTo>
                  <a:pt x="30" y="232"/>
                </a:lnTo>
                <a:lnTo>
                  <a:pt x="37" y="216"/>
                </a:lnTo>
                <a:lnTo>
                  <a:pt x="46" y="199"/>
                </a:lnTo>
                <a:lnTo>
                  <a:pt x="55" y="183"/>
                </a:lnTo>
                <a:lnTo>
                  <a:pt x="65" y="168"/>
                </a:lnTo>
                <a:lnTo>
                  <a:pt x="75" y="153"/>
                </a:lnTo>
                <a:lnTo>
                  <a:pt x="87" y="138"/>
                </a:lnTo>
                <a:lnTo>
                  <a:pt x="99" y="125"/>
                </a:lnTo>
                <a:lnTo>
                  <a:pt x="112" y="112"/>
                </a:lnTo>
                <a:lnTo>
                  <a:pt x="125" y="99"/>
                </a:lnTo>
                <a:lnTo>
                  <a:pt x="139" y="87"/>
                </a:lnTo>
                <a:lnTo>
                  <a:pt x="153" y="76"/>
                </a:lnTo>
                <a:lnTo>
                  <a:pt x="167" y="65"/>
                </a:lnTo>
                <a:lnTo>
                  <a:pt x="182" y="56"/>
                </a:lnTo>
                <a:lnTo>
                  <a:pt x="199" y="46"/>
                </a:lnTo>
                <a:lnTo>
                  <a:pt x="215" y="38"/>
                </a:lnTo>
                <a:lnTo>
                  <a:pt x="232" y="31"/>
                </a:lnTo>
                <a:lnTo>
                  <a:pt x="250" y="24"/>
                </a:lnTo>
                <a:lnTo>
                  <a:pt x="267" y="18"/>
                </a:lnTo>
                <a:lnTo>
                  <a:pt x="285" y="12"/>
                </a:lnTo>
                <a:lnTo>
                  <a:pt x="303" y="9"/>
                </a:lnTo>
                <a:lnTo>
                  <a:pt x="321" y="5"/>
                </a:lnTo>
                <a:lnTo>
                  <a:pt x="340" y="3"/>
                </a:lnTo>
                <a:lnTo>
                  <a:pt x="360" y="1"/>
                </a:lnTo>
                <a:lnTo>
                  <a:pt x="379" y="0"/>
                </a:lnTo>
                <a:lnTo>
                  <a:pt x="379" y="0"/>
                </a:lnTo>
                <a:lnTo>
                  <a:pt x="399" y="1"/>
                </a:lnTo>
                <a:lnTo>
                  <a:pt x="418" y="3"/>
                </a:lnTo>
                <a:lnTo>
                  <a:pt x="437" y="5"/>
                </a:lnTo>
                <a:lnTo>
                  <a:pt x="456" y="9"/>
                </a:lnTo>
                <a:lnTo>
                  <a:pt x="475" y="12"/>
                </a:lnTo>
                <a:lnTo>
                  <a:pt x="492" y="18"/>
                </a:lnTo>
                <a:lnTo>
                  <a:pt x="510" y="24"/>
                </a:lnTo>
                <a:lnTo>
                  <a:pt x="528" y="31"/>
                </a:lnTo>
                <a:lnTo>
                  <a:pt x="544" y="38"/>
                </a:lnTo>
                <a:lnTo>
                  <a:pt x="561" y="46"/>
                </a:lnTo>
                <a:lnTo>
                  <a:pt x="576" y="56"/>
                </a:lnTo>
                <a:lnTo>
                  <a:pt x="591" y="65"/>
                </a:lnTo>
                <a:lnTo>
                  <a:pt x="606" y="76"/>
                </a:lnTo>
                <a:lnTo>
                  <a:pt x="621" y="87"/>
                </a:lnTo>
                <a:lnTo>
                  <a:pt x="635" y="99"/>
                </a:lnTo>
                <a:lnTo>
                  <a:pt x="648" y="112"/>
                </a:lnTo>
                <a:lnTo>
                  <a:pt x="661" y="125"/>
                </a:lnTo>
                <a:lnTo>
                  <a:pt x="672" y="138"/>
                </a:lnTo>
                <a:lnTo>
                  <a:pt x="683" y="153"/>
                </a:lnTo>
                <a:lnTo>
                  <a:pt x="694" y="168"/>
                </a:lnTo>
                <a:lnTo>
                  <a:pt x="704" y="183"/>
                </a:lnTo>
                <a:lnTo>
                  <a:pt x="712" y="199"/>
                </a:lnTo>
                <a:lnTo>
                  <a:pt x="722" y="216"/>
                </a:lnTo>
                <a:lnTo>
                  <a:pt x="729" y="232"/>
                </a:lnTo>
                <a:lnTo>
                  <a:pt x="736" y="249"/>
                </a:lnTo>
                <a:lnTo>
                  <a:pt x="742" y="267"/>
                </a:lnTo>
                <a:lnTo>
                  <a:pt x="747" y="285"/>
                </a:lnTo>
                <a:lnTo>
                  <a:pt x="751" y="303"/>
                </a:lnTo>
                <a:lnTo>
                  <a:pt x="755" y="322"/>
                </a:lnTo>
                <a:lnTo>
                  <a:pt x="757" y="341"/>
                </a:lnTo>
                <a:lnTo>
                  <a:pt x="758" y="361"/>
                </a:lnTo>
                <a:lnTo>
                  <a:pt x="758" y="380"/>
                </a:lnTo>
                <a:lnTo>
                  <a:pt x="758" y="380"/>
                </a:lnTo>
                <a:close/>
              </a:path>
            </a:pathLst>
          </a:custGeom>
          <a:solidFill>
            <a:srgbClr val="65864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4" name="Freeform 11">
            <a:extLst>
              <a:ext uri="{FF2B5EF4-FFF2-40B4-BE49-F238E27FC236}">
                <a16:creationId xmlns:a16="http://schemas.microsoft.com/office/drawing/2014/main" id="{E6C3A8CF-6606-41CA-B036-80CFDE04071E}"/>
              </a:ext>
            </a:extLst>
          </p:cNvPr>
          <p:cNvSpPr>
            <a:spLocks/>
          </p:cNvSpPr>
          <p:nvPr/>
        </p:nvSpPr>
        <p:spPr bwMode="auto">
          <a:xfrm>
            <a:off x="5449963" y="4289135"/>
            <a:ext cx="189255" cy="189255"/>
          </a:xfrm>
          <a:custGeom>
            <a:avLst/>
            <a:gdLst>
              <a:gd name="T0" fmla="*/ 759 w 759"/>
              <a:gd name="T1" fmla="*/ 400 h 759"/>
              <a:gd name="T2" fmla="*/ 751 w 759"/>
              <a:gd name="T3" fmla="*/ 456 h 759"/>
              <a:gd name="T4" fmla="*/ 735 w 759"/>
              <a:gd name="T5" fmla="*/ 510 h 759"/>
              <a:gd name="T6" fmla="*/ 713 w 759"/>
              <a:gd name="T7" fmla="*/ 561 h 759"/>
              <a:gd name="T8" fmla="*/ 683 w 759"/>
              <a:gd name="T9" fmla="*/ 607 h 759"/>
              <a:gd name="T10" fmla="*/ 648 w 759"/>
              <a:gd name="T11" fmla="*/ 648 h 759"/>
              <a:gd name="T12" fmla="*/ 607 w 759"/>
              <a:gd name="T13" fmla="*/ 684 h 759"/>
              <a:gd name="T14" fmla="*/ 560 w 759"/>
              <a:gd name="T15" fmla="*/ 713 h 759"/>
              <a:gd name="T16" fmla="*/ 510 w 759"/>
              <a:gd name="T17" fmla="*/ 737 h 759"/>
              <a:gd name="T18" fmla="*/ 456 w 759"/>
              <a:gd name="T19" fmla="*/ 752 h 759"/>
              <a:gd name="T20" fmla="*/ 399 w 759"/>
              <a:gd name="T21" fmla="*/ 759 h 759"/>
              <a:gd name="T22" fmla="*/ 359 w 759"/>
              <a:gd name="T23" fmla="*/ 759 h 759"/>
              <a:gd name="T24" fmla="*/ 303 w 759"/>
              <a:gd name="T25" fmla="*/ 752 h 759"/>
              <a:gd name="T26" fmla="*/ 249 w 759"/>
              <a:gd name="T27" fmla="*/ 737 h 759"/>
              <a:gd name="T28" fmla="*/ 199 w 759"/>
              <a:gd name="T29" fmla="*/ 713 h 759"/>
              <a:gd name="T30" fmla="*/ 152 w 759"/>
              <a:gd name="T31" fmla="*/ 684 h 759"/>
              <a:gd name="T32" fmla="*/ 111 w 759"/>
              <a:gd name="T33" fmla="*/ 648 h 759"/>
              <a:gd name="T34" fmla="*/ 75 w 759"/>
              <a:gd name="T35" fmla="*/ 607 h 759"/>
              <a:gd name="T36" fmla="*/ 46 w 759"/>
              <a:gd name="T37" fmla="*/ 561 h 759"/>
              <a:gd name="T38" fmla="*/ 24 w 759"/>
              <a:gd name="T39" fmla="*/ 510 h 759"/>
              <a:gd name="T40" fmla="*/ 8 w 759"/>
              <a:gd name="T41" fmla="*/ 456 h 759"/>
              <a:gd name="T42" fmla="*/ 0 w 759"/>
              <a:gd name="T43" fmla="*/ 400 h 759"/>
              <a:gd name="T44" fmla="*/ 0 w 759"/>
              <a:gd name="T45" fmla="*/ 361 h 759"/>
              <a:gd name="T46" fmla="*/ 8 w 759"/>
              <a:gd name="T47" fmla="*/ 303 h 759"/>
              <a:gd name="T48" fmla="*/ 24 w 759"/>
              <a:gd name="T49" fmla="*/ 249 h 759"/>
              <a:gd name="T50" fmla="*/ 46 w 759"/>
              <a:gd name="T51" fmla="*/ 199 h 759"/>
              <a:gd name="T52" fmla="*/ 75 w 759"/>
              <a:gd name="T53" fmla="*/ 153 h 759"/>
              <a:gd name="T54" fmla="*/ 111 w 759"/>
              <a:gd name="T55" fmla="*/ 112 h 759"/>
              <a:gd name="T56" fmla="*/ 152 w 759"/>
              <a:gd name="T57" fmla="*/ 76 h 759"/>
              <a:gd name="T58" fmla="*/ 199 w 759"/>
              <a:gd name="T59" fmla="*/ 46 h 759"/>
              <a:gd name="T60" fmla="*/ 249 w 759"/>
              <a:gd name="T61" fmla="*/ 24 h 759"/>
              <a:gd name="T62" fmla="*/ 303 w 759"/>
              <a:gd name="T63" fmla="*/ 9 h 759"/>
              <a:gd name="T64" fmla="*/ 359 w 759"/>
              <a:gd name="T65" fmla="*/ 1 h 759"/>
              <a:gd name="T66" fmla="*/ 399 w 759"/>
              <a:gd name="T67" fmla="*/ 1 h 759"/>
              <a:gd name="T68" fmla="*/ 456 w 759"/>
              <a:gd name="T69" fmla="*/ 9 h 759"/>
              <a:gd name="T70" fmla="*/ 510 w 759"/>
              <a:gd name="T71" fmla="*/ 24 h 759"/>
              <a:gd name="T72" fmla="*/ 560 w 759"/>
              <a:gd name="T73" fmla="*/ 46 h 759"/>
              <a:gd name="T74" fmla="*/ 607 w 759"/>
              <a:gd name="T75" fmla="*/ 76 h 759"/>
              <a:gd name="T76" fmla="*/ 648 w 759"/>
              <a:gd name="T77" fmla="*/ 112 h 759"/>
              <a:gd name="T78" fmla="*/ 683 w 759"/>
              <a:gd name="T79" fmla="*/ 153 h 759"/>
              <a:gd name="T80" fmla="*/ 713 w 759"/>
              <a:gd name="T81" fmla="*/ 199 h 759"/>
              <a:gd name="T82" fmla="*/ 735 w 759"/>
              <a:gd name="T83" fmla="*/ 249 h 759"/>
              <a:gd name="T84" fmla="*/ 751 w 759"/>
              <a:gd name="T85" fmla="*/ 303 h 759"/>
              <a:gd name="T86" fmla="*/ 759 w 759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9" h="759">
                <a:moveTo>
                  <a:pt x="759" y="380"/>
                </a:moveTo>
                <a:lnTo>
                  <a:pt x="759" y="380"/>
                </a:lnTo>
                <a:lnTo>
                  <a:pt x="759" y="400"/>
                </a:lnTo>
                <a:lnTo>
                  <a:pt x="756" y="419"/>
                </a:lnTo>
                <a:lnTo>
                  <a:pt x="754" y="437"/>
                </a:lnTo>
                <a:lnTo>
                  <a:pt x="751" y="456"/>
                </a:lnTo>
                <a:lnTo>
                  <a:pt x="747" y="475"/>
                </a:lnTo>
                <a:lnTo>
                  <a:pt x="741" y="493"/>
                </a:lnTo>
                <a:lnTo>
                  <a:pt x="735" y="510"/>
                </a:lnTo>
                <a:lnTo>
                  <a:pt x="729" y="528"/>
                </a:lnTo>
                <a:lnTo>
                  <a:pt x="721" y="545"/>
                </a:lnTo>
                <a:lnTo>
                  <a:pt x="713" y="561"/>
                </a:lnTo>
                <a:lnTo>
                  <a:pt x="703" y="576"/>
                </a:lnTo>
                <a:lnTo>
                  <a:pt x="694" y="592"/>
                </a:lnTo>
                <a:lnTo>
                  <a:pt x="683" y="607"/>
                </a:lnTo>
                <a:lnTo>
                  <a:pt x="672" y="621"/>
                </a:lnTo>
                <a:lnTo>
                  <a:pt x="660" y="635"/>
                </a:lnTo>
                <a:lnTo>
                  <a:pt x="648" y="648"/>
                </a:lnTo>
                <a:lnTo>
                  <a:pt x="634" y="661"/>
                </a:lnTo>
                <a:lnTo>
                  <a:pt x="621" y="673"/>
                </a:lnTo>
                <a:lnTo>
                  <a:pt x="607" y="684"/>
                </a:lnTo>
                <a:lnTo>
                  <a:pt x="591" y="694"/>
                </a:lnTo>
                <a:lnTo>
                  <a:pt x="576" y="705"/>
                </a:lnTo>
                <a:lnTo>
                  <a:pt x="560" y="713"/>
                </a:lnTo>
                <a:lnTo>
                  <a:pt x="544" y="721"/>
                </a:lnTo>
                <a:lnTo>
                  <a:pt x="527" y="730"/>
                </a:lnTo>
                <a:lnTo>
                  <a:pt x="510" y="737"/>
                </a:lnTo>
                <a:lnTo>
                  <a:pt x="493" y="742"/>
                </a:lnTo>
                <a:lnTo>
                  <a:pt x="474" y="747"/>
                </a:lnTo>
                <a:lnTo>
                  <a:pt x="456" y="752"/>
                </a:lnTo>
                <a:lnTo>
                  <a:pt x="437" y="754"/>
                </a:lnTo>
                <a:lnTo>
                  <a:pt x="418" y="757"/>
                </a:lnTo>
                <a:lnTo>
                  <a:pt x="399" y="759"/>
                </a:lnTo>
                <a:lnTo>
                  <a:pt x="379" y="759"/>
                </a:lnTo>
                <a:lnTo>
                  <a:pt x="379" y="759"/>
                </a:lnTo>
                <a:lnTo>
                  <a:pt x="359" y="759"/>
                </a:lnTo>
                <a:lnTo>
                  <a:pt x="341" y="757"/>
                </a:lnTo>
                <a:lnTo>
                  <a:pt x="322" y="754"/>
                </a:lnTo>
                <a:lnTo>
                  <a:pt x="303" y="752"/>
                </a:lnTo>
                <a:lnTo>
                  <a:pt x="285" y="747"/>
                </a:lnTo>
                <a:lnTo>
                  <a:pt x="266" y="742"/>
                </a:lnTo>
                <a:lnTo>
                  <a:pt x="249" y="737"/>
                </a:lnTo>
                <a:lnTo>
                  <a:pt x="232" y="730"/>
                </a:lnTo>
                <a:lnTo>
                  <a:pt x="214" y="721"/>
                </a:lnTo>
                <a:lnTo>
                  <a:pt x="199" y="713"/>
                </a:lnTo>
                <a:lnTo>
                  <a:pt x="183" y="705"/>
                </a:lnTo>
                <a:lnTo>
                  <a:pt x="167" y="694"/>
                </a:lnTo>
                <a:lnTo>
                  <a:pt x="152" y="684"/>
                </a:lnTo>
                <a:lnTo>
                  <a:pt x="138" y="673"/>
                </a:lnTo>
                <a:lnTo>
                  <a:pt x="125" y="661"/>
                </a:lnTo>
                <a:lnTo>
                  <a:pt x="111" y="648"/>
                </a:lnTo>
                <a:lnTo>
                  <a:pt x="99" y="635"/>
                </a:lnTo>
                <a:lnTo>
                  <a:pt x="87" y="621"/>
                </a:lnTo>
                <a:lnTo>
                  <a:pt x="75" y="607"/>
                </a:lnTo>
                <a:lnTo>
                  <a:pt x="65" y="592"/>
                </a:lnTo>
                <a:lnTo>
                  <a:pt x="55" y="576"/>
                </a:lnTo>
                <a:lnTo>
                  <a:pt x="46" y="561"/>
                </a:lnTo>
                <a:lnTo>
                  <a:pt x="38" y="545"/>
                </a:lnTo>
                <a:lnTo>
                  <a:pt x="30" y="528"/>
                </a:lnTo>
                <a:lnTo>
                  <a:pt x="24" y="510"/>
                </a:lnTo>
                <a:lnTo>
                  <a:pt x="18" y="493"/>
                </a:lnTo>
                <a:lnTo>
                  <a:pt x="12" y="475"/>
                </a:lnTo>
                <a:lnTo>
                  <a:pt x="8" y="456"/>
                </a:lnTo>
                <a:lnTo>
                  <a:pt x="5" y="437"/>
                </a:lnTo>
                <a:lnTo>
                  <a:pt x="2" y="419"/>
                </a:lnTo>
                <a:lnTo>
                  <a:pt x="0" y="400"/>
                </a:lnTo>
                <a:lnTo>
                  <a:pt x="0" y="380"/>
                </a:lnTo>
                <a:lnTo>
                  <a:pt x="0" y="380"/>
                </a:lnTo>
                <a:lnTo>
                  <a:pt x="0" y="361"/>
                </a:lnTo>
                <a:lnTo>
                  <a:pt x="2" y="341"/>
                </a:lnTo>
                <a:lnTo>
                  <a:pt x="5" y="322"/>
                </a:lnTo>
                <a:lnTo>
                  <a:pt x="8" y="303"/>
                </a:lnTo>
                <a:lnTo>
                  <a:pt x="12" y="285"/>
                </a:lnTo>
                <a:lnTo>
                  <a:pt x="18" y="267"/>
                </a:lnTo>
                <a:lnTo>
                  <a:pt x="24" y="249"/>
                </a:lnTo>
                <a:lnTo>
                  <a:pt x="30" y="232"/>
                </a:lnTo>
                <a:lnTo>
                  <a:pt x="38" y="216"/>
                </a:lnTo>
                <a:lnTo>
                  <a:pt x="46" y="199"/>
                </a:lnTo>
                <a:lnTo>
                  <a:pt x="55" y="183"/>
                </a:lnTo>
                <a:lnTo>
                  <a:pt x="65" y="168"/>
                </a:lnTo>
                <a:lnTo>
                  <a:pt x="75" y="153"/>
                </a:lnTo>
                <a:lnTo>
                  <a:pt x="87" y="138"/>
                </a:lnTo>
                <a:lnTo>
                  <a:pt x="99" y="125"/>
                </a:lnTo>
                <a:lnTo>
                  <a:pt x="111" y="112"/>
                </a:lnTo>
                <a:lnTo>
                  <a:pt x="125" y="99"/>
                </a:lnTo>
                <a:lnTo>
                  <a:pt x="138" y="87"/>
                </a:lnTo>
                <a:lnTo>
                  <a:pt x="152" y="76"/>
                </a:lnTo>
                <a:lnTo>
                  <a:pt x="167" y="65"/>
                </a:lnTo>
                <a:lnTo>
                  <a:pt x="183" y="56"/>
                </a:lnTo>
                <a:lnTo>
                  <a:pt x="199" y="46"/>
                </a:lnTo>
                <a:lnTo>
                  <a:pt x="214" y="38"/>
                </a:lnTo>
                <a:lnTo>
                  <a:pt x="232" y="31"/>
                </a:lnTo>
                <a:lnTo>
                  <a:pt x="249" y="24"/>
                </a:lnTo>
                <a:lnTo>
                  <a:pt x="266" y="18"/>
                </a:lnTo>
                <a:lnTo>
                  <a:pt x="285" y="12"/>
                </a:lnTo>
                <a:lnTo>
                  <a:pt x="303" y="9"/>
                </a:lnTo>
                <a:lnTo>
                  <a:pt x="322" y="5"/>
                </a:lnTo>
                <a:lnTo>
                  <a:pt x="341" y="3"/>
                </a:lnTo>
                <a:lnTo>
                  <a:pt x="359" y="1"/>
                </a:lnTo>
                <a:lnTo>
                  <a:pt x="379" y="0"/>
                </a:lnTo>
                <a:lnTo>
                  <a:pt x="379" y="0"/>
                </a:lnTo>
                <a:lnTo>
                  <a:pt x="399" y="1"/>
                </a:lnTo>
                <a:lnTo>
                  <a:pt x="418" y="3"/>
                </a:lnTo>
                <a:lnTo>
                  <a:pt x="437" y="5"/>
                </a:lnTo>
                <a:lnTo>
                  <a:pt x="456" y="9"/>
                </a:lnTo>
                <a:lnTo>
                  <a:pt x="474" y="12"/>
                </a:lnTo>
                <a:lnTo>
                  <a:pt x="493" y="18"/>
                </a:lnTo>
                <a:lnTo>
                  <a:pt x="510" y="24"/>
                </a:lnTo>
                <a:lnTo>
                  <a:pt x="527" y="31"/>
                </a:lnTo>
                <a:lnTo>
                  <a:pt x="544" y="38"/>
                </a:lnTo>
                <a:lnTo>
                  <a:pt x="560" y="46"/>
                </a:lnTo>
                <a:lnTo>
                  <a:pt x="576" y="56"/>
                </a:lnTo>
                <a:lnTo>
                  <a:pt x="591" y="65"/>
                </a:lnTo>
                <a:lnTo>
                  <a:pt x="607" y="76"/>
                </a:lnTo>
                <a:lnTo>
                  <a:pt x="621" y="87"/>
                </a:lnTo>
                <a:lnTo>
                  <a:pt x="634" y="99"/>
                </a:lnTo>
                <a:lnTo>
                  <a:pt x="648" y="112"/>
                </a:lnTo>
                <a:lnTo>
                  <a:pt x="660" y="125"/>
                </a:lnTo>
                <a:lnTo>
                  <a:pt x="672" y="138"/>
                </a:lnTo>
                <a:lnTo>
                  <a:pt x="683" y="153"/>
                </a:lnTo>
                <a:lnTo>
                  <a:pt x="694" y="168"/>
                </a:lnTo>
                <a:lnTo>
                  <a:pt x="703" y="183"/>
                </a:lnTo>
                <a:lnTo>
                  <a:pt x="713" y="199"/>
                </a:lnTo>
                <a:lnTo>
                  <a:pt x="721" y="216"/>
                </a:lnTo>
                <a:lnTo>
                  <a:pt x="729" y="232"/>
                </a:lnTo>
                <a:lnTo>
                  <a:pt x="735" y="249"/>
                </a:lnTo>
                <a:lnTo>
                  <a:pt x="741" y="267"/>
                </a:lnTo>
                <a:lnTo>
                  <a:pt x="747" y="285"/>
                </a:lnTo>
                <a:lnTo>
                  <a:pt x="751" y="303"/>
                </a:lnTo>
                <a:lnTo>
                  <a:pt x="754" y="322"/>
                </a:lnTo>
                <a:lnTo>
                  <a:pt x="756" y="341"/>
                </a:lnTo>
                <a:lnTo>
                  <a:pt x="759" y="361"/>
                </a:lnTo>
                <a:lnTo>
                  <a:pt x="759" y="380"/>
                </a:lnTo>
                <a:lnTo>
                  <a:pt x="759" y="380"/>
                </a:lnTo>
                <a:close/>
              </a:path>
            </a:pathLst>
          </a:custGeom>
          <a:solidFill>
            <a:srgbClr val="6A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5" name="Freeform 12">
            <a:extLst>
              <a:ext uri="{FF2B5EF4-FFF2-40B4-BE49-F238E27FC236}">
                <a16:creationId xmlns:a16="http://schemas.microsoft.com/office/drawing/2014/main" id="{13EF9C7C-114D-4A53-86FB-FAD8B259FB3D}"/>
              </a:ext>
            </a:extLst>
          </p:cNvPr>
          <p:cNvSpPr>
            <a:spLocks/>
          </p:cNvSpPr>
          <p:nvPr/>
        </p:nvSpPr>
        <p:spPr bwMode="auto">
          <a:xfrm>
            <a:off x="5576964" y="3519662"/>
            <a:ext cx="377266" cy="378511"/>
          </a:xfrm>
          <a:custGeom>
            <a:avLst/>
            <a:gdLst>
              <a:gd name="T0" fmla="*/ 1516 w 1516"/>
              <a:gd name="T1" fmla="*/ 798 h 1518"/>
              <a:gd name="T2" fmla="*/ 1501 w 1516"/>
              <a:gd name="T3" fmla="*/ 912 h 1518"/>
              <a:gd name="T4" fmla="*/ 1470 w 1516"/>
              <a:gd name="T5" fmla="*/ 1019 h 1518"/>
              <a:gd name="T6" fmla="*/ 1425 w 1516"/>
              <a:gd name="T7" fmla="*/ 1121 h 1518"/>
              <a:gd name="T8" fmla="*/ 1367 w 1516"/>
              <a:gd name="T9" fmla="*/ 1213 h 1518"/>
              <a:gd name="T10" fmla="*/ 1295 w 1516"/>
              <a:gd name="T11" fmla="*/ 1295 h 1518"/>
              <a:gd name="T12" fmla="*/ 1212 w 1516"/>
              <a:gd name="T13" fmla="*/ 1367 h 1518"/>
              <a:gd name="T14" fmla="*/ 1119 w 1516"/>
              <a:gd name="T15" fmla="*/ 1426 h 1518"/>
              <a:gd name="T16" fmla="*/ 1019 w 1516"/>
              <a:gd name="T17" fmla="*/ 1472 h 1518"/>
              <a:gd name="T18" fmla="*/ 911 w 1516"/>
              <a:gd name="T19" fmla="*/ 1502 h 1518"/>
              <a:gd name="T20" fmla="*/ 798 w 1516"/>
              <a:gd name="T21" fmla="*/ 1517 h 1518"/>
              <a:gd name="T22" fmla="*/ 719 w 1516"/>
              <a:gd name="T23" fmla="*/ 1517 h 1518"/>
              <a:gd name="T24" fmla="*/ 606 w 1516"/>
              <a:gd name="T25" fmla="*/ 1502 h 1518"/>
              <a:gd name="T26" fmla="*/ 497 w 1516"/>
              <a:gd name="T27" fmla="*/ 1472 h 1518"/>
              <a:gd name="T28" fmla="*/ 397 w 1516"/>
              <a:gd name="T29" fmla="*/ 1426 h 1518"/>
              <a:gd name="T30" fmla="*/ 304 w 1516"/>
              <a:gd name="T31" fmla="*/ 1367 h 1518"/>
              <a:gd name="T32" fmla="*/ 221 w 1516"/>
              <a:gd name="T33" fmla="*/ 1295 h 1518"/>
              <a:gd name="T34" fmla="*/ 151 w 1516"/>
              <a:gd name="T35" fmla="*/ 1213 h 1518"/>
              <a:gd name="T36" fmla="*/ 91 w 1516"/>
              <a:gd name="T37" fmla="*/ 1121 h 1518"/>
              <a:gd name="T38" fmla="*/ 46 w 1516"/>
              <a:gd name="T39" fmla="*/ 1019 h 1518"/>
              <a:gd name="T40" fmla="*/ 15 w 1516"/>
              <a:gd name="T41" fmla="*/ 912 h 1518"/>
              <a:gd name="T42" fmla="*/ 0 w 1516"/>
              <a:gd name="T43" fmla="*/ 798 h 1518"/>
              <a:gd name="T44" fmla="*/ 0 w 1516"/>
              <a:gd name="T45" fmla="*/ 720 h 1518"/>
              <a:gd name="T46" fmla="*/ 15 w 1516"/>
              <a:gd name="T47" fmla="*/ 606 h 1518"/>
              <a:gd name="T48" fmla="*/ 46 w 1516"/>
              <a:gd name="T49" fmla="*/ 498 h 1518"/>
              <a:gd name="T50" fmla="*/ 91 w 1516"/>
              <a:gd name="T51" fmla="*/ 397 h 1518"/>
              <a:gd name="T52" fmla="*/ 151 w 1516"/>
              <a:gd name="T53" fmla="*/ 306 h 1518"/>
              <a:gd name="T54" fmla="*/ 221 w 1516"/>
              <a:gd name="T55" fmla="*/ 222 h 1518"/>
              <a:gd name="T56" fmla="*/ 304 w 1516"/>
              <a:gd name="T57" fmla="*/ 151 h 1518"/>
              <a:gd name="T58" fmla="*/ 397 w 1516"/>
              <a:gd name="T59" fmla="*/ 92 h 1518"/>
              <a:gd name="T60" fmla="*/ 497 w 1516"/>
              <a:gd name="T61" fmla="*/ 46 h 1518"/>
              <a:gd name="T62" fmla="*/ 606 w 1516"/>
              <a:gd name="T63" fmla="*/ 16 h 1518"/>
              <a:gd name="T64" fmla="*/ 719 w 1516"/>
              <a:gd name="T65" fmla="*/ 2 h 1518"/>
              <a:gd name="T66" fmla="*/ 798 w 1516"/>
              <a:gd name="T67" fmla="*/ 2 h 1518"/>
              <a:gd name="T68" fmla="*/ 911 w 1516"/>
              <a:gd name="T69" fmla="*/ 16 h 1518"/>
              <a:gd name="T70" fmla="*/ 1019 w 1516"/>
              <a:gd name="T71" fmla="*/ 46 h 1518"/>
              <a:gd name="T72" fmla="*/ 1119 w 1516"/>
              <a:gd name="T73" fmla="*/ 92 h 1518"/>
              <a:gd name="T74" fmla="*/ 1212 w 1516"/>
              <a:gd name="T75" fmla="*/ 151 h 1518"/>
              <a:gd name="T76" fmla="*/ 1295 w 1516"/>
              <a:gd name="T77" fmla="*/ 222 h 1518"/>
              <a:gd name="T78" fmla="*/ 1367 w 1516"/>
              <a:gd name="T79" fmla="*/ 306 h 1518"/>
              <a:gd name="T80" fmla="*/ 1425 w 1516"/>
              <a:gd name="T81" fmla="*/ 397 h 1518"/>
              <a:gd name="T82" fmla="*/ 1470 w 1516"/>
              <a:gd name="T83" fmla="*/ 498 h 1518"/>
              <a:gd name="T84" fmla="*/ 1501 w 1516"/>
              <a:gd name="T85" fmla="*/ 606 h 1518"/>
              <a:gd name="T86" fmla="*/ 1516 w 1516"/>
              <a:gd name="T87" fmla="*/ 720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6" h="1518">
                <a:moveTo>
                  <a:pt x="1516" y="759"/>
                </a:moveTo>
                <a:lnTo>
                  <a:pt x="1516" y="759"/>
                </a:lnTo>
                <a:lnTo>
                  <a:pt x="1516" y="798"/>
                </a:lnTo>
                <a:lnTo>
                  <a:pt x="1513" y="837"/>
                </a:lnTo>
                <a:lnTo>
                  <a:pt x="1508" y="875"/>
                </a:lnTo>
                <a:lnTo>
                  <a:pt x="1501" y="912"/>
                </a:lnTo>
                <a:lnTo>
                  <a:pt x="1493" y="949"/>
                </a:lnTo>
                <a:lnTo>
                  <a:pt x="1482" y="984"/>
                </a:lnTo>
                <a:lnTo>
                  <a:pt x="1470" y="1019"/>
                </a:lnTo>
                <a:lnTo>
                  <a:pt x="1457" y="1054"/>
                </a:lnTo>
                <a:lnTo>
                  <a:pt x="1442" y="1088"/>
                </a:lnTo>
                <a:lnTo>
                  <a:pt x="1425" y="1121"/>
                </a:lnTo>
                <a:lnTo>
                  <a:pt x="1407" y="1153"/>
                </a:lnTo>
                <a:lnTo>
                  <a:pt x="1387" y="1183"/>
                </a:lnTo>
                <a:lnTo>
                  <a:pt x="1367" y="1213"/>
                </a:lnTo>
                <a:lnTo>
                  <a:pt x="1343" y="1241"/>
                </a:lnTo>
                <a:lnTo>
                  <a:pt x="1319" y="1269"/>
                </a:lnTo>
                <a:lnTo>
                  <a:pt x="1295" y="1295"/>
                </a:lnTo>
                <a:lnTo>
                  <a:pt x="1268" y="1320"/>
                </a:lnTo>
                <a:lnTo>
                  <a:pt x="1241" y="1345"/>
                </a:lnTo>
                <a:lnTo>
                  <a:pt x="1212" y="1367"/>
                </a:lnTo>
                <a:lnTo>
                  <a:pt x="1183" y="1388"/>
                </a:lnTo>
                <a:lnTo>
                  <a:pt x="1151" y="1408"/>
                </a:lnTo>
                <a:lnTo>
                  <a:pt x="1119" y="1426"/>
                </a:lnTo>
                <a:lnTo>
                  <a:pt x="1087" y="1442"/>
                </a:lnTo>
                <a:lnTo>
                  <a:pt x="1053" y="1458"/>
                </a:lnTo>
                <a:lnTo>
                  <a:pt x="1019" y="1472"/>
                </a:lnTo>
                <a:lnTo>
                  <a:pt x="984" y="1484"/>
                </a:lnTo>
                <a:lnTo>
                  <a:pt x="947" y="1493"/>
                </a:lnTo>
                <a:lnTo>
                  <a:pt x="911" y="1502"/>
                </a:lnTo>
                <a:lnTo>
                  <a:pt x="874" y="1508"/>
                </a:lnTo>
                <a:lnTo>
                  <a:pt x="835" y="1513"/>
                </a:lnTo>
                <a:lnTo>
                  <a:pt x="798" y="1517"/>
                </a:lnTo>
                <a:lnTo>
                  <a:pt x="759" y="1518"/>
                </a:lnTo>
                <a:lnTo>
                  <a:pt x="759" y="1518"/>
                </a:lnTo>
                <a:lnTo>
                  <a:pt x="719" y="1517"/>
                </a:lnTo>
                <a:lnTo>
                  <a:pt x="681" y="1513"/>
                </a:lnTo>
                <a:lnTo>
                  <a:pt x="642" y="1508"/>
                </a:lnTo>
                <a:lnTo>
                  <a:pt x="606" y="1502"/>
                </a:lnTo>
                <a:lnTo>
                  <a:pt x="569" y="1493"/>
                </a:lnTo>
                <a:lnTo>
                  <a:pt x="532" y="1484"/>
                </a:lnTo>
                <a:lnTo>
                  <a:pt x="497" y="1472"/>
                </a:lnTo>
                <a:lnTo>
                  <a:pt x="463" y="1458"/>
                </a:lnTo>
                <a:lnTo>
                  <a:pt x="429" y="1442"/>
                </a:lnTo>
                <a:lnTo>
                  <a:pt x="397" y="1426"/>
                </a:lnTo>
                <a:lnTo>
                  <a:pt x="365" y="1408"/>
                </a:lnTo>
                <a:lnTo>
                  <a:pt x="333" y="1388"/>
                </a:lnTo>
                <a:lnTo>
                  <a:pt x="304" y="1367"/>
                </a:lnTo>
                <a:lnTo>
                  <a:pt x="276" y="1345"/>
                </a:lnTo>
                <a:lnTo>
                  <a:pt x="249" y="1320"/>
                </a:lnTo>
                <a:lnTo>
                  <a:pt x="221" y="1295"/>
                </a:lnTo>
                <a:lnTo>
                  <a:pt x="197" y="1269"/>
                </a:lnTo>
                <a:lnTo>
                  <a:pt x="173" y="1241"/>
                </a:lnTo>
                <a:lnTo>
                  <a:pt x="151" y="1213"/>
                </a:lnTo>
                <a:lnTo>
                  <a:pt x="130" y="1183"/>
                </a:lnTo>
                <a:lnTo>
                  <a:pt x="110" y="1153"/>
                </a:lnTo>
                <a:lnTo>
                  <a:pt x="91" y="1121"/>
                </a:lnTo>
                <a:lnTo>
                  <a:pt x="74" y="1088"/>
                </a:lnTo>
                <a:lnTo>
                  <a:pt x="59" y="1054"/>
                </a:lnTo>
                <a:lnTo>
                  <a:pt x="46" y="1019"/>
                </a:lnTo>
                <a:lnTo>
                  <a:pt x="34" y="984"/>
                </a:lnTo>
                <a:lnTo>
                  <a:pt x="24" y="949"/>
                </a:lnTo>
                <a:lnTo>
                  <a:pt x="15" y="912"/>
                </a:lnTo>
                <a:lnTo>
                  <a:pt x="8" y="875"/>
                </a:lnTo>
                <a:lnTo>
                  <a:pt x="4" y="837"/>
                </a:lnTo>
                <a:lnTo>
                  <a:pt x="0" y="798"/>
                </a:lnTo>
                <a:lnTo>
                  <a:pt x="0" y="759"/>
                </a:lnTo>
                <a:lnTo>
                  <a:pt x="0" y="759"/>
                </a:lnTo>
                <a:lnTo>
                  <a:pt x="0" y="720"/>
                </a:lnTo>
                <a:lnTo>
                  <a:pt x="4" y="681"/>
                </a:lnTo>
                <a:lnTo>
                  <a:pt x="8" y="644"/>
                </a:lnTo>
                <a:lnTo>
                  <a:pt x="15" y="606"/>
                </a:lnTo>
                <a:lnTo>
                  <a:pt x="24" y="569"/>
                </a:lnTo>
                <a:lnTo>
                  <a:pt x="34" y="533"/>
                </a:lnTo>
                <a:lnTo>
                  <a:pt x="46" y="498"/>
                </a:lnTo>
                <a:lnTo>
                  <a:pt x="59" y="463"/>
                </a:lnTo>
                <a:lnTo>
                  <a:pt x="74" y="430"/>
                </a:lnTo>
                <a:lnTo>
                  <a:pt x="91" y="397"/>
                </a:lnTo>
                <a:lnTo>
                  <a:pt x="110" y="366"/>
                </a:lnTo>
                <a:lnTo>
                  <a:pt x="130" y="335"/>
                </a:lnTo>
                <a:lnTo>
                  <a:pt x="151" y="306"/>
                </a:lnTo>
                <a:lnTo>
                  <a:pt x="173" y="276"/>
                </a:lnTo>
                <a:lnTo>
                  <a:pt x="197" y="249"/>
                </a:lnTo>
                <a:lnTo>
                  <a:pt x="221" y="222"/>
                </a:lnTo>
                <a:lnTo>
                  <a:pt x="249" y="197"/>
                </a:lnTo>
                <a:lnTo>
                  <a:pt x="276" y="174"/>
                </a:lnTo>
                <a:lnTo>
                  <a:pt x="304" y="151"/>
                </a:lnTo>
                <a:lnTo>
                  <a:pt x="333" y="130"/>
                </a:lnTo>
                <a:lnTo>
                  <a:pt x="365" y="110"/>
                </a:lnTo>
                <a:lnTo>
                  <a:pt x="397" y="92"/>
                </a:lnTo>
                <a:lnTo>
                  <a:pt x="429" y="75"/>
                </a:lnTo>
                <a:lnTo>
                  <a:pt x="463" y="59"/>
                </a:lnTo>
                <a:lnTo>
                  <a:pt x="497" y="46"/>
                </a:lnTo>
                <a:lnTo>
                  <a:pt x="532" y="35"/>
                </a:lnTo>
                <a:lnTo>
                  <a:pt x="569" y="24"/>
                </a:lnTo>
                <a:lnTo>
                  <a:pt x="606" y="16"/>
                </a:lnTo>
                <a:lnTo>
                  <a:pt x="642" y="9"/>
                </a:lnTo>
                <a:lnTo>
                  <a:pt x="681" y="4"/>
                </a:lnTo>
                <a:lnTo>
                  <a:pt x="719" y="2"/>
                </a:lnTo>
                <a:lnTo>
                  <a:pt x="759" y="0"/>
                </a:lnTo>
                <a:lnTo>
                  <a:pt x="759" y="0"/>
                </a:lnTo>
                <a:lnTo>
                  <a:pt x="798" y="2"/>
                </a:lnTo>
                <a:lnTo>
                  <a:pt x="835" y="4"/>
                </a:lnTo>
                <a:lnTo>
                  <a:pt x="874" y="9"/>
                </a:lnTo>
                <a:lnTo>
                  <a:pt x="911" y="16"/>
                </a:lnTo>
                <a:lnTo>
                  <a:pt x="947" y="24"/>
                </a:lnTo>
                <a:lnTo>
                  <a:pt x="984" y="35"/>
                </a:lnTo>
                <a:lnTo>
                  <a:pt x="1019" y="46"/>
                </a:lnTo>
                <a:lnTo>
                  <a:pt x="1053" y="59"/>
                </a:lnTo>
                <a:lnTo>
                  <a:pt x="1087" y="75"/>
                </a:lnTo>
                <a:lnTo>
                  <a:pt x="1119" y="92"/>
                </a:lnTo>
                <a:lnTo>
                  <a:pt x="1151" y="110"/>
                </a:lnTo>
                <a:lnTo>
                  <a:pt x="1183" y="130"/>
                </a:lnTo>
                <a:lnTo>
                  <a:pt x="1212" y="151"/>
                </a:lnTo>
                <a:lnTo>
                  <a:pt x="1241" y="174"/>
                </a:lnTo>
                <a:lnTo>
                  <a:pt x="1268" y="197"/>
                </a:lnTo>
                <a:lnTo>
                  <a:pt x="1295" y="222"/>
                </a:lnTo>
                <a:lnTo>
                  <a:pt x="1319" y="249"/>
                </a:lnTo>
                <a:lnTo>
                  <a:pt x="1343" y="276"/>
                </a:lnTo>
                <a:lnTo>
                  <a:pt x="1367" y="306"/>
                </a:lnTo>
                <a:lnTo>
                  <a:pt x="1387" y="335"/>
                </a:lnTo>
                <a:lnTo>
                  <a:pt x="1407" y="366"/>
                </a:lnTo>
                <a:lnTo>
                  <a:pt x="1425" y="397"/>
                </a:lnTo>
                <a:lnTo>
                  <a:pt x="1442" y="430"/>
                </a:lnTo>
                <a:lnTo>
                  <a:pt x="1457" y="463"/>
                </a:lnTo>
                <a:lnTo>
                  <a:pt x="1470" y="498"/>
                </a:lnTo>
                <a:lnTo>
                  <a:pt x="1482" y="533"/>
                </a:lnTo>
                <a:lnTo>
                  <a:pt x="1493" y="569"/>
                </a:lnTo>
                <a:lnTo>
                  <a:pt x="1501" y="606"/>
                </a:lnTo>
                <a:lnTo>
                  <a:pt x="1508" y="644"/>
                </a:lnTo>
                <a:lnTo>
                  <a:pt x="1513" y="681"/>
                </a:lnTo>
                <a:lnTo>
                  <a:pt x="1516" y="720"/>
                </a:lnTo>
                <a:lnTo>
                  <a:pt x="1516" y="759"/>
                </a:lnTo>
                <a:lnTo>
                  <a:pt x="1516" y="759"/>
                </a:lnTo>
                <a:close/>
              </a:path>
            </a:pathLst>
          </a:custGeom>
          <a:solidFill>
            <a:srgbClr val="397BC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6" name="Freeform 13">
            <a:extLst>
              <a:ext uri="{FF2B5EF4-FFF2-40B4-BE49-F238E27FC236}">
                <a16:creationId xmlns:a16="http://schemas.microsoft.com/office/drawing/2014/main" id="{57671F68-D611-4B86-A87C-29D793F8DFCF}"/>
              </a:ext>
            </a:extLst>
          </p:cNvPr>
          <p:cNvSpPr>
            <a:spLocks/>
          </p:cNvSpPr>
          <p:nvPr/>
        </p:nvSpPr>
        <p:spPr bwMode="auto">
          <a:xfrm>
            <a:off x="3657600" y="4845696"/>
            <a:ext cx="277658" cy="277658"/>
          </a:xfrm>
          <a:custGeom>
            <a:avLst/>
            <a:gdLst>
              <a:gd name="T0" fmla="*/ 1113 w 1115"/>
              <a:gd name="T1" fmla="*/ 586 h 1114"/>
              <a:gd name="T2" fmla="*/ 1103 w 1115"/>
              <a:gd name="T3" fmla="*/ 670 h 1114"/>
              <a:gd name="T4" fmla="*/ 1080 w 1115"/>
              <a:gd name="T5" fmla="*/ 748 h 1114"/>
              <a:gd name="T6" fmla="*/ 1047 w 1115"/>
              <a:gd name="T7" fmla="*/ 823 h 1114"/>
              <a:gd name="T8" fmla="*/ 1004 w 1115"/>
              <a:gd name="T9" fmla="*/ 890 h 1114"/>
              <a:gd name="T10" fmla="*/ 951 w 1115"/>
              <a:gd name="T11" fmla="*/ 951 h 1114"/>
              <a:gd name="T12" fmla="*/ 891 w 1115"/>
              <a:gd name="T13" fmla="*/ 1003 h 1114"/>
              <a:gd name="T14" fmla="*/ 822 w 1115"/>
              <a:gd name="T15" fmla="*/ 1047 h 1114"/>
              <a:gd name="T16" fmla="*/ 749 w 1115"/>
              <a:gd name="T17" fmla="*/ 1080 h 1114"/>
              <a:gd name="T18" fmla="*/ 669 w 1115"/>
              <a:gd name="T19" fmla="*/ 1102 h 1114"/>
              <a:gd name="T20" fmla="*/ 586 w 1115"/>
              <a:gd name="T21" fmla="*/ 1113 h 1114"/>
              <a:gd name="T22" fmla="*/ 529 w 1115"/>
              <a:gd name="T23" fmla="*/ 1113 h 1114"/>
              <a:gd name="T24" fmla="*/ 445 w 1115"/>
              <a:gd name="T25" fmla="*/ 1102 h 1114"/>
              <a:gd name="T26" fmla="*/ 367 w 1115"/>
              <a:gd name="T27" fmla="*/ 1080 h 1114"/>
              <a:gd name="T28" fmla="*/ 292 w 1115"/>
              <a:gd name="T29" fmla="*/ 1047 h 1114"/>
              <a:gd name="T30" fmla="*/ 224 w 1115"/>
              <a:gd name="T31" fmla="*/ 1003 h 1114"/>
              <a:gd name="T32" fmla="*/ 164 w 1115"/>
              <a:gd name="T33" fmla="*/ 951 h 1114"/>
              <a:gd name="T34" fmla="*/ 111 w 1115"/>
              <a:gd name="T35" fmla="*/ 890 h 1114"/>
              <a:gd name="T36" fmla="*/ 67 w 1115"/>
              <a:gd name="T37" fmla="*/ 823 h 1114"/>
              <a:gd name="T38" fmla="*/ 34 w 1115"/>
              <a:gd name="T39" fmla="*/ 748 h 1114"/>
              <a:gd name="T40" fmla="*/ 12 w 1115"/>
              <a:gd name="T41" fmla="*/ 670 h 1114"/>
              <a:gd name="T42" fmla="*/ 1 w 1115"/>
              <a:gd name="T43" fmla="*/ 586 h 1114"/>
              <a:gd name="T44" fmla="*/ 1 w 1115"/>
              <a:gd name="T45" fmla="*/ 528 h 1114"/>
              <a:gd name="T46" fmla="*/ 12 w 1115"/>
              <a:gd name="T47" fmla="*/ 445 h 1114"/>
              <a:gd name="T48" fmla="*/ 34 w 1115"/>
              <a:gd name="T49" fmla="*/ 366 h 1114"/>
              <a:gd name="T50" fmla="*/ 67 w 1115"/>
              <a:gd name="T51" fmla="*/ 291 h 1114"/>
              <a:gd name="T52" fmla="*/ 111 w 1115"/>
              <a:gd name="T53" fmla="*/ 224 h 1114"/>
              <a:gd name="T54" fmla="*/ 164 w 1115"/>
              <a:gd name="T55" fmla="*/ 163 h 1114"/>
              <a:gd name="T56" fmla="*/ 224 w 1115"/>
              <a:gd name="T57" fmla="*/ 111 h 1114"/>
              <a:gd name="T58" fmla="*/ 292 w 1115"/>
              <a:gd name="T59" fmla="*/ 68 h 1114"/>
              <a:gd name="T60" fmla="*/ 367 w 1115"/>
              <a:gd name="T61" fmla="*/ 33 h 1114"/>
              <a:gd name="T62" fmla="*/ 445 w 1115"/>
              <a:gd name="T63" fmla="*/ 11 h 1114"/>
              <a:gd name="T64" fmla="*/ 529 w 1115"/>
              <a:gd name="T65" fmla="*/ 0 h 1114"/>
              <a:gd name="T66" fmla="*/ 586 w 1115"/>
              <a:gd name="T67" fmla="*/ 0 h 1114"/>
              <a:gd name="T68" fmla="*/ 669 w 1115"/>
              <a:gd name="T69" fmla="*/ 11 h 1114"/>
              <a:gd name="T70" fmla="*/ 749 w 1115"/>
              <a:gd name="T71" fmla="*/ 33 h 1114"/>
              <a:gd name="T72" fmla="*/ 822 w 1115"/>
              <a:gd name="T73" fmla="*/ 68 h 1114"/>
              <a:gd name="T74" fmla="*/ 891 w 1115"/>
              <a:gd name="T75" fmla="*/ 111 h 1114"/>
              <a:gd name="T76" fmla="*/ 951 w 1115"/>
              <a:gd name="T77" fmla="*/ 163 h 1114"/>
              <a:gd name="T78" fmla="*/ 1004 w 1115"/>
              <a:gd name="T79" fmla="*/ 224 h 1114"/>
              <a:gd name="T80" fmla="*/ 1047 w 1115"/>
              <a:gd name="T81" fmla="*/ 291 h 1114"/>
              <a:gd name="T82" fmla="*/ 1080 w 1115"/>
              <a:gd name="T83" fmla="*/ 366 h 1114"/>
              <a:gd name="T84" fmla="*/ 1103 w 1115"/>
              <a:gd name="T85" fmla="*/ 445 h 1114"/>
              <a:gd name="T86" fmla="*/ 1113 w 1115"/>
              <a:gd name="T87" fmla="*/ 528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5" h="1114">
                <a:moveTo>
                  <a:pt x="1115" y="556"/>
                </a:moveTo>
                <a:lnTo>
                  <a:pt x="1115" y="556"/>
                </a:lnTo>
                <a:lnTo>
                  <a:pt x="1113" y="586"/>
                </a:lnTo>
                <a:lnTo>
                  <a:pt x="1111" y="614"/>
                </a:lnTo>
                <a:lnTo>
                  <a:pt x="1108" y="641"/>
                </a:lnTo>
                <a:lnTo>
                  <a:pt x="1103" y="670"/>
                </a:lnTo>
                <a:lnTo>
                  <a:pt x="1097" y="697"/>
                </a:lnTo>
                <a:lnTo>
                  <a:pt x="1089" y="723"/>
                </a:lnTo>
                <a:lnTo>
                  <a:pt x="1080" y="748"/>
                </a:lnTo>
                <a:lnTo>
                  <a:pt x="1071" y="773"/>
                </a:lnTo>
                <a:lnTo>
                  <a:pt x="1059" y="798"/>
                </a:lnTo>
                <a:lnTo>
                  <a:pt x="1047" y="823"/>
                </a:lnTo>
                <a:lnTo>
                  <a:pt x="1033" y="845"/>
                </a:lnTo>
                <a:lnTo>
                  <a:pt x="1019" y="869"/>
                </a:lnTo>
                <a:lnTo>
                  <a:pt x="1004" y="890"/>
                </a:lnTo>
                <a:lnTo>
                  <a:pt x="987" y="911"/>
                </a:lnTo>
                <a:lnTo>
                  <a:pt x="970" y="931"/>
                </a:lnTo>
                <a:lnTo>
                  <a:pt x="951" y="951"/>
                </a:lnTo>
                <a:lnTo>
                  <a:pt x="932" y="969"/>
                </a:lnTo>
                <a:lnTo>
                  <a:pt x="912" y="986"/>
                </a:lnTo>
                <a:lnTo>
                  <a:pt x="891" y="1003"/>
                </a:lnTo>
                <a:lnTo>
                  <a:pt x="868" y="1018"/>
                </a:lnTo>
                <a:lnTo>
                  <a:pt x="846" y="1034"/>
                </a:lnTo>
                <a:lnTo>
                  <a:pt x="822" y="1047"/>
                </a:lnTo>
                <a:lnTo>
                  <a:pt x="799" y="1058"/>
                </a:lnTo>
                <a:lnTo>
                  <a:pt x="774" y="1070"/>
                </a:lnTo>
                <a:lnTo>
                  <a:pt x="749" y="1080"/>
                </a:lnTo>
                <a:lnTo>
                  <a:pt x="723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8"/>
                </a:lnTo>
                <a:lnTo>
                  <a:pt x="614" y="1111"/>
                </a:lnTo>
                <a:lnTo>
                  <a:pt x="586" y="1113"/>
                </a:lnTo>
                <a:lnTo>
                  <a:pt x="557" y="1114"/>
                </a:lnTo>
                <a:lnTo>
                  <a:pt x="557" y="1114"/>
                </a:lnTo>
                <a:lnTo>
                  <a:pt x="529" y="1113"/>
                </a:lnTo>
                <a:lnTo>
                  <a:pt x="501" y="1111"/>
                </a:lnTo>
                <a:lnTo>
                  <a:pt x="473" y="1108"/>
                </a:lnTo>
                <a:lnTo>
                  <a:pt x="445" y="1102"/>
                </a:lnTo>
                <a:lnTo>
                  <a:pt x="418" y="1096"/>
                </a:lnTo>
                <a:lnTo>
                  <a:pt x="391" y="1089"/>
                </a:lnTo>
                <a:lnTo>
                  <a:pt x="367" y="1080"/>
                </a:lnTo>
                <a:lnTo>
                  <a:pt x="341" y="1070"/>
                </a:lnTo>
                <a:lnTo>
                  <a:pt x="316" y="1058"/>
                </a:lnTo>
                <a:lnTo>
                  <a:pt x="292" y="1047"/>
                </a:lnTo>
                <a:lnTo>
                  <a:pt x="269" y="1034"/>
                </a:lnTo>
                <a:lnTo>
                  <a:pt x="246" y="1018"/>
                </a:lnTo>
                <a:lnTo>
                  <a:pt x="224" y="1003"/>
                </a:lnTo>
                <a:lnTo>
                  <a:pt x="203" y="986"/>
                </a:lnTo>
                <a:lnTo>
                  <a:pt x="183" y="969"/>
                </a:lnTo>
                <a:lnTo>
                  <a:pt x="164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90"/>
                </a:lnTo>
                <a:lnTo>
                  <a:pt x="96" y="869"/>
                </a:lnTo>
                <a:lnTo>
                  <a:pt x="81" y="845"/>
                </a:lnTo>
                <a:lnTo>
                  <a:pt x="67" y="823"/>
                </a:lnTo>
                <a:lnTo>
                  <a:pt x="56" y="798"/>
                </a:lnTo>
                <a:lnTo>
                  <a:pt x="45" y="773"/>
                </a:lnTo>
                <a:lnTo>
                  <a:pt x="34" y="748"/>
                </a:lnTo>
                <a:lnTo>
                  <a:pt x="26" y="723"/>
                </a:lnTo>
                <a:lnTo>
                  <a:pt x="18" y="697"/>
                </a:lnTo>
                <a:lnTo>
                  <a:pt x="12" y="670"/>
                </a:lnTo>
                <a:lnTo>
                  <a:pt x="7" y="641"/>
                </a:lnTo>
                <a:lnTo>
                  <a:pt x="4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4" y="500"/>
                </a:lnTo>
                <a:lnTo>
                  <a:pt x="7" y="472"/>
                </a:lnTo>
                <a:lnTo>
                  <a:pt x="12" y="445"/>
                </a:lnTo>
                <a:lnTo>
                  <a:pt x="18" y="417"/>
                </a:lnTo>
                <a:lnTo>
                  <a:pt x="26" y="392"/>
                </a:lnTo>
                <a:lnTo>
                  <a:pt x="34" y="366"/>
                </a:lnTo>
                <a:lnTo>
                  <a:pt x="45" y="340"/>
                </a:lnTo>
                <a:lnTo>
                  <a:pt x="56" y="315"/>
                </a:lnTo>
                <a:lnTo>
                  <a:pt x="67" y="291"/>
                </a:lnTo>
                <a:lnTo>
                  <a:pt x="81" y="268"/>
                </a:lnTo>
                <a:lnTo>
                  <a:pt x="96" y="245"/>
                </a:lnTo>
                <a:lnTo>
                  <a:pt x="111" y="224"/>
                </a:lnTo>
                <a:lnTo>
                  <a:pt x="127" y="203"/>
                </a:lnTo>
                <a:lnTo>
                  <a:pt x="145" y="183"/>
                </a:lnTo>
                <a:lnTo>
                  <a:pt x="164" y="163"/>
                </a:lnTo>
                <a:lnTo>
                  <a:pt x="183" y="145"/>
                </a:lnTo>
                <a:lnTo>
                  <a:pt x="203" y="128"/>
                </a:lnTo>
                <a:lnTo>
                  <a:pt x="224" y="111"/>
                </a:lnTo>
                <a:lnTo>
                  <a:pt x="246" y="95"/>
                </a:lnTo>
                <a:lnTo>
                  <a:pt x="269" y="80"/>
                </a:lnTo>
                <a:lnTo>
                  <a:pt x="292" y="68"/>
                </a:lnTo>
                <a:lnTo>
                  <a:pt x="316" y="55"/>
                </a:lnTo>
                <a:lnTo>
                  <a:pt x="341" y="44"/>
                </a:lnTo>
                <a:lnTo>
                  <a:pt x="367" y="33"/>
                </a:lnTo>
                <a:lnTo>
                  <a:pt x="391" y="25"/>
                </a:lnTo>
                <a:lnTo>
                  <a:pt x="418" y="18"/>
                </a:lnTo>
                <a:lnTo>
                  <a:pt x="445" y="11"/>
                </a:lnTo>
                <a:lnTo>
                  <a:pt x="473" y="6"/>
                </a:lnTo>
                <a:lnTo>
                  <a:pt x="501" y="3"/>
                </a:lnTo>
                <a:lnTo>
                  <a:pt x="529" y="0"/>
                </a:lnTo>
                <a:lnTo>
                  <a:pt x="557" y="0"/>
                </a:lnTo>
                <a:lnTo>
                  <a:pt x="557" y="0"/>
                </a:lnTo>
                <a:lnTo>
                  <a:pt x="586" y="0"/>
                </a:lnTo>
                <a:lnTo>
                  <a:pt x="614" y="3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3" y="25"/>
                </a:lnTo>
                <a:lnTo>
                  <a:pt x="749" y="33"/>
                </a:lnTo>
                <a:lnTo>
                  <a:pt x="774" y="44"/>
                </a:lnTo>
                <a:lnTo>
                  <a:pt x="799" y="55"/>
                </a:lnTo>
                <a:lnTo>
                  <a:pt x="822" y="68"/>
                </a:lnTo>
                <a:lnTo>
                  <a:pt x="846" y="80"/>
                </a:lnTo>
                <a:lnTo>
                  <a:pt x="868" y="95"/>
                </a:lnTo>
                <a:lnTo>
                  <a:pt x="891" y="111"/>
                </a:lnTo>
                <a:lnTo>
                  <a:pt x="912" y="128"/>
                </a:lnTo>
                <a:lnTo>
                  <a:pt x="932" y="145"/>
                </a:lnTo>
                <a:lnTo>
                  <a:pt x="951" y="163"/>
                </a:lnTo>
                <a:lnTo>
                  <a:pt x="970" y="183"/>
                </a:lnTo>
                <a:lnTo>
                  <a:pt x="987" y="203"/>
                </a:lnTo>
                <a:lnTo>
                  <a:pt x="1004" y="224"/>
                </a:lnTo>
                <a:lnTo>
                  <a:pt x="1019" y="245"/>
                </a:lnTo>
                <a:lnTo>
                  <a:pt x="1033" y="268"/>
                </a:lnTo>
                <a:lnTo>
                  <a:pt x="1047" y="291"/>
                </a:lnTo>
                <a:lnTo>
                  <a:pt x="1059" y="315"/>
                </a:lnTo>
                <a:lnTo>
                  <a:pt x="1071" y="340"/>
                </a:lnTo>
                <a:lnTo>
                  <a:pt x="1080" y="366"/>
                </a:lnTo>
                <a:lnTo>
                  <a:pt x="1089" y="392"/>
                </a:lnTo>
                <a:lnTo>
                  <a:pt x="1097" y="417"/>
                </a:lnTo>
                <a:lnTo>
                  <a:pt x="1103" y="445"/>
                </a:lnTo>
                <a:lnTo>
                  <a:pt x="1108" y="472"/>
                </a:lnTo>
                <a:lnTo>
                  <a:pt x="1111" y="500"/>
                </a:lnTo>
                <a:lnTo>
                  <a:pt x="1113" y="528"/>
                </a:lnTo>
                <a:lnTo>
                  <a:pt x="1115" y="556"/>
                </a:lnTo>
                <a:lnTo>
                  <a:pt x="1115" y="556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7" name="Freeform 14">
            <a:extLst>
              <a:ext uri="{FF2B5EF4-FFF2-40B4-BE49-F238E27FC236}">
                <a16:creationId xmlns:a16="http://schemas.microsoft.com/office/drawing/2014/main" id="{07E4837A-B8E1-429D-99E4-43EBF3FB504C}"/>
              </a:ext>
            </a:extLst>
          </p:cNvPr>
          <p:cNvSpPr>
            <a:spLocks/>
          </p:cNvSpPr>
          <p:nvPr/>
        </p:nvSpPr>
        <p:spPr bwMode="auto">
          <a:xfrm>
            <a:off x="3571105" y="3093838"/>
            <a:ext cx="276413" cy="277658"/>
          </a:xfrm>
          <a:custGeom>
            <a:avLst/>
            <a:gdLst>
              <a:gd name="T0" fmla="*/ 1113 w 1113"/>
              <a:gd name="T1" fmla="*/ 586 h 1115"/>
              <a:gd name="T2" fmla="*/ 1102 w 1113"/>
              <a:gd name="T3" fmla="*/ 669 h 1115"/>
              <a:gd name="T4" fmla="*/ 1080 w 1113"/>
              <a:gd name="T5" fmla="*/ 749 h 1115"/>
              <a:gd name="T6" fmla="*/ 1046 w 1113"/>
              <a:gd name="T7" fmla="*/ 823 h 1115"/>
              <a:gd name="T8" fmla="*/ 1003 w 1113"/>
              <a:gd name="T9" fmla="*/ 891 h 1115"/>
              <a:gd name="T10" fmla="*/ 950 w 1113"/>
              <a:gd name="T11" fmla="*/ 951 h 1115"/>
              <a:gd name="T12" fmla="*/ 890 w 1113"/>
              <a:gd name="T13" fmla="*/ 1004 h 1115"/>
              <a:gd name="T14" fmla="*/ 822 w 1113"/>
              <a:gd name="T15" fmla="*/ 1048 h 1115"/>
              <a:gd name="T16" fmla="*/ 748 w 1113"/>
              <a:gd name="T17" fmla="*/ 1081 h 1115"/>
              <a:gd name="T18" fmla="*/ 669 w 1113"/>
              <a:gd name="T19" fmla="*/ 1103 h 1115"/>
              <a:gd name="T20" fmla="*/ 585 w 1113"/>
              <a:gd name="T21" fmla="*/ 1114 h 1115"/>
              <a:gd name="T22" fmla="*/ 527 w 1113"/>
              <a:gd name="T23" fmla="*/ 1114 h 1115"/>
              <a:gd name="T24" fmla="*/ 444 w 1113"/>
              <a:gd name="T25" fmla="*/ 1103 h 1115"/>
              <a:gd name="T26" fmla="*/ 365 w 1113"/>
              <a:gd name="T27" fmla="*/ 1081 h 1115"/>
              <a:gd name="T28" fmla="*/ 290 w 1113"/>
              <a:gd name="T29" fmla="*/ 1048 h 1115"/>
              <a:gd name="T30" fmla="*/ 223 w 1113"/>
              <a:gd name="T31" fmla="*/ 1004 h 1115"/>
              <a:gd name="T32" fmla="*/ 163 w 1113"/>
              <a:gd name="T33" fmla="*/ 951 h 1115"/>
              <a:gd name="T34" fmla="*/ 110 w 1113"/>
              <a:gd name="T35" fmla="*/ 891 h 1115"/>
              <a:gd name="T36" fmla="*/ 67 w 1113"/>
              <a:gd name="T37" fmla="*/ 823 h 1115"/>
              <a:gd name="T38" fmla="*/ 34 w 1113"/>
              <a:gd name="T39" fmla="*/ 749 h 1115"/>
              <a:gd name="T40" fmla="*/ 11 w 1113"/>
              <a:gd name="T41" fmla="*/ 669 h 1115"/>
              <a:gd name="T42" fmla="*/ 1 w 1113"/>
              <a:gd name="T43" fmla="*/ 586 h 1115"/>
              <a:gd name="T44" fmla="*/ 1 w 1113"/>
              <a:gd name="T45" fmla="*/ 529 h 1115"/>
              <a:gd name="T46" fmla="*/ 11 w 1113"/>
              <a:gd name="T47" fmla="*/ 446 h 1115"/>
              <a:gd name="T48" fmla="*/ 34 w 1113"/>
              <a:gd name="T49" fmla="*/ 367 h 1115"/>
              <a:gd name="T50" fmla="*/ 67 w 1113"/>
              <a:gd name="T51" fmla="*/ 292 h 1115"/>
              <a:gd name="T52" fmla="*/ 110 w 1113"/>
              <a:gd name="T53" fmla="*/ 224 h 1115"/>
              <a:gd name="T54" fmla="*/ 163 w 1113"/>
              <a:gd name="T55" fmla="*/ 164 h 1115"/>
              <a:gd name="T56" fmla="*/ 223 w 1113"/>
              <a:gd name="T57" fmla="*/ 111 h 1115"/>
              <a:gd name="T58" fmla="*/ 290 w 1113"/>
              <a:gd name="T59" fmla="*/ 67 h 1115"/>
              <a:gd name="T60" fmla="*/ 365 w 1113"/>
              <a:gd name="T61" fmla="*/ 34 h 1115"/>
              <a:gd name="T62" fmla="*/ 444 w 1113"/>
              <a:gd name="T63" fmla="*/ 12 h 1115"/>
              <a:gd name="T64" fmla="*/ 527 w 1113"/>
              <a:gd name="T65" fmla="*/ 1 h 1115"/>
              <a:gd name="T66" fmla="*/ 585 w 1113"/>
              <a:gd name="T67" fmla="*/ 1 h 1115"/>
              <a:gd name="T68" fmla="*/ 669 w 1113"/>
              <a:gd name="T69" fmla="*/ 12 h 1115"/>
              <a:gd name="T70" fmla="*/ 748 w 1113"/>
              <a:gd name="T71" fmla="*/ 34 h 1115"/>
              <a:gd name="T72" fmla="*/ 822 w 1113"/>
              <a:gd name="T73" fmla="*/ 67 h 1115"/>
              <a:gd name="T74" fmla="*/ 890 w 1113"/>
              <a:gd name="T75" fmla="*/ 111 h 1115"/>
              <a:gd name="T76" fmla="*/ 950 w 1113"/>
              <a:gd name="T77" fmla="*/ 164 h 1115"/>
              <a:gd name="T78" fmla="*/ 1003 w 1113"/>
              <a:gd name="T79" fmla="*/ 224 h 1115"/>
              <a:gd name="T80" fmla="*/ 1046 w 1113"/>
              <a:gd name="T81" fmla="*/ 292 h 1115"/>
              <a:gd name="T82" fmla="*/ 1080 w 1113"/>
              <a:gd name="T83" fmla="*/ 367 h 1115"/>
              <a:gd name="T84" fmla="*/ 1102 w 1113"/>
              <a:gd name="T85" fmla="*/ 446 h 1115"/>
              <a:gd name="T86" fmla="*/ 1113 w 1113"/>
              <a:gd name="T87" fmla="*/ 529 h 1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5">
                <a:moveTo>
                  <a:pt x="1113" y="557"/>
                </a:moveTo>
                <a:lnTo>
                  <a:pt x="1113" y="557"/>
                </a:lnTo>
                <a:lnTo>
                  <a:pt x="1113" y="586"/>
                </a:lnTo>
                <a:lnTo>
                  <a:pt x="1110" y="614"/>
                </a:lnTo>
                <a:lnTo>
                  <a:pt x="1107" y="642"/>
                </a:lnTo>
                <a:lnTo>
                  <a:pt x="1102" y="669"/>
                </a:lnTo>
                <a:lnTo>
                  <a:pt x="1096" y="696"/>
                </a:lnTo>
                <a:lnTo>
                  <a:pt x="1088" y="724"/>
                </a:lnTo>
                <a:lnTo>
                  <a:pt x="1080" y="749"/>
                </a:lnTo>
                <a:lnTo>
                  <a:pt x="1069" y="774"/>
                </a:lnTo>
                <a:lnTo>
                  <a:pt x="1059" y="799"/>
                </a:lnTo>
                <a:lnTo>
                  <a:pt x="1046" y="823"/>
                </a:lnTo>
                <a:lnTo>
                  <a:pt x="1033" y="846"/>
                </a:lnTo>
                <a:lnTo>
                  <a:pt x="1019" y="868"/>
                </a:lnTo>
                <a:lnTo>
                  <a:pt x="1003" y="891"/>
                </a:lnTo>
                <a:lnTo>
                  <a:pt x="986" y="912"/>
                </a:lnTo>
                <a:lnTo>
                  <a:pt x="969" y="932"/>
                </a:lnTo>
                <a:lnTo>
                  <a:pt x="950" y="951"/>
                </a:lnTo>
                <a:lnTo>
                  <a:pt x="931" y="970"/>
                </a:lnTo>
                <a:lnTo>
                  <a:pt x="910" y="987"/>
                </a:lnTo>
                <a:lnTo>
                  <a:pt x="890" y="1004"/>
                </a:lnTo>
                <a:lnTo>
                  <a:pt x="868" y="1019"/>
                </a:lnTo>
                <a:lnTo>
                  <a:pt x="845" y="1033"/>
                </a:lnTo>
                <a:lnTo>
                  <a:pt x="822" y="1048"/>
                </a:lnTo>
                <a:lnTo>
                  <a:pt x="798" y="1059"/>
                </a:lnTo>
                <a:lnTo>
                  <a:pt x="774" y="1071"/>
                </a:lnTo>
                <a:lnTo>
                  <a:pt x="748" y="1081"/>
                </a:lnTo>
                <a:lnTo>
                  <a:pt x="722" y="1089"/>
                </a:lnTo>
                <a:lnTo>
                  <a:pt x="696" y="1097"/>
                </a:lnTo>
                <a:lnTo>
                  <a:pt x="669" y="1103"/>
                </a:lnTo>
                <a:lnTo>
                  <a:pt x="642" y="1108"/>
                </a:lnTo>
                <a:lnTo>
                  <a:pt x="613" y="1111"/>
                </a:lnTo>
                <a:lnTo>
                  <a:pt x="585" y="1114"/>
                </a:lnTo>
                <a:lnTo>
                  <a:pt x="557" y="1115"/>
                </a:lnTo>
                <a:lnTo>
                  <a:pt x="557" y="1115"/>
                </a:lnTo>
                <a:lnTo>
                  <a:pt x="527" y="1114"/>
                </a:lnTo>
                <a:lnTo>
                  <a:pt x="499" y="1111"/>
                </a:lnTo>
                <a:lnTo>
                  <a:pt x="472" y="1108"/>
                </a:lnTo>
                <a:lnTo>
                  <a:pt x="444" y="1103"/>
                </a:lnTo>
                <a:lnTo>
                  <a:pt x="418" y="1097"/>
                </a:lnTo>
                <a:lnTo>
                  <a:pt x="391" y="1089"/>
                </a:lnTo>
                <a:lnTo>
                  <a:pt x="365" y="1081"/>
                </a:lnTo>
                <a:lnTo>
                  <a:pt x="340" y="1071"/>
                </a:lnTo>
                <a:lnTo>
                  <a:pt x="315" y="1059"/>
                </a:lnTo>
                <a:lnTo>
                  <a:pt x="290" y="1048"/>
                </a:lnTo>
                <a:lnTo>
                  <a:pt x="268" y="1033"/>
                </a:lnTo>
                <a:lnTo>
                  <a:pt x="245" y="1019"/>
                </a:lnTo>
                <a:lnTo>
                  <a:pt x="223" y="1004"/>
                </a:lnTo>
                <a:lnTo>
                  <a:pt x="202" y="987"/>
                </a:lnTo>
                <a:lnTo>
                  <a:pt x="182" y="970"/>
                </a:lnTo>
                <a:lnTo>
                  <a:pt x="163" y="951"/>
                </a:lnTo>
                <a:lnTo>
                  <a:pt x="144" y="932"/>
                </a:lnTo>
                <a:lnTo>
                  <a:pt x="127" y="912"/>
                </a:lnTo>
                <a:lnTo>
                  <a:pt x="110" y="891"/>
                </a:lnTo>
                <a:lnTo>
                  <a:pt x="95" y="868"/>
                </a:lnTo>
                <a:lnTo>
                  <a:pt x="81" y="846"/>
                </a:lnTo>
                <a:lnTo>
                  <a:pt x="67" y="823"/>
                </a:lnTo>
                <a:lnTo>
                  <a:pt x="55" y="799"/>
                </a:lnTo>
                <a:lnTo>
                  <a:pt x="43" y="774"/>
                </a:lnTo>
                <a:lnTo>
                  <a:pt x="34" y="749"/>
                </a:lnTo>
                <a:lnTo>
                  <a:pt x="24" y="724"/>
                </a:lnTo>
                <a:lnTo>
                  <a:pt x="17" y="696"/>
                </a:lnTo>
                <a:lnTo>
                  <a:pt x="11" y="669"/>
                </a:lnTo>
                <a:lnTo>
                  <a:pt x="7" y="642"/>
                </a:lnTo>
                <a:lnTo>
                  <a:pt x="3" y="614"/>
                </a:lnTo>
                <a:lnTo>
                  <a:pt x="1" y="586"/>
                </a:lnTo>
                <a:lnTo>
                  <a:pt x="0" y="557"/>
                </a:lnTo>
                <a:lnTo>
                  <a:pt x="0" y="557"/>
                </a:lnTo>
                <a:lnTo>
                  <a:pt x="1" y="529"/>
                </a:lnTo>
                <a:lnTo>
                  <a:pt x="3" y="501"/>
                </a:lnTo>
                <a:lnTo>
                  <a:pt x="7" y="473"/>
                </a:lnTo>
                <a:lnTo>
                  <a:pt x="11" y="446"/>
                </a:lnTo>
                <a:lnTo>
                  <a:pt x="17" y="418"/>
                </a:lnTo>
                <a:lnTo>
                  <a:pt x="24" y="391"/>
                </a:lnTo>
                <a:lnTo>
                  <a:pt x="34" y="367"/>
                </a:lnTo>
                <a:lnTo>
                  <a:pt x="43" y="341"/>
                </a:lnTo>
                <a:lnTo>
                  <a:pt x="55" y="316"/>
                </a:lnTo>
                <a:lnTo>
                  <a:pt x="67" y="292"/>
                </a:lnTo>
                <a:lnTo>
                  <a:pt x="81" y="269"/>
                </a:lnTo>
                <a:lnTo>
                  <a:pt x="95" y="246"/>
                </a:lnTo>
                <a:lnTo>
                  <a:pt x="110" y="224"/>
                </a:lnTo>
                <a:lnTo>
                  <a:pt x="127" y="203"/>
                </a:lnTo>
                <a:lnTo>
                  <a:pt x="144" y="183"/>
                </a:lnTo>
                <a:lnTo>
                  <a:pt x="163" y="164"/>
                </a:lnTo>
                <a:lnTo>
                  <a:pt x="182" y="145"/>
                </a:lnTo>
                <a:lnTo>
                  <a:pt x="202" y="127"/>
                </a:lnTo>
                <a:lnTo>
                  <a:pt x="223" y="111"/>
                </a:lnTo>
                <a:lnTo>
                  <a:pt x="245" y="96"/>
                </a:lnTo>
                <a:lnTo>
                  <a:pt x="268" y="81"/>
                </a:lnTo>
                <a:lnTo>
                  <a:pt x="290" y="67"/>
                </a:lnTo>
                <a:lnTo>
                  <a:pt x="315" y="56"/>
                </a:lnTo>
                <a:lnTo>
                  <a:pt x="340" y="45"/>
                </a:lnTo>
                <a:lnTo>
                  <a:pt x="365" y="34"/>
                </a:lnTo>
                <a:lnTo>
                  <a:pt x="391" y="26"/>
                </a:lnTo>
                <a:lnTo>
                  <a:pt x="418" y="18"/>
                </a:lnTo>
                <a:lnTo>
                  <a:pt x="444" y="12"/>
                </a:lnTo>
                <a:lnTo>
                  <a:pt x="472" y="7"/>
                </a:lnTo>
                <a:lnTo>
                  <a:pt x="499" y="4"/>
                </a:lnTo>
                <a:lnTo>
                  <a:pt x="527" y="1"/>
                </a:lnTo>
                <a:lnTo>
                  <a:pt x="557" y="0"/>
                </a:lnTo>
                <a:lnTo>
                  <a:pt x="557" y="0"/>
                </a:lnTo>
                <a:lnTo>
                  <a:pt x="585" y="1"/>
                </a:lnTo>
                <a:lnTo>
                  <a:pt x="613" y="4"/>
                </a:lnTo>
                <a:lnTo>
                  <a:pt x="642" y="7"/>
                </a:lnTo>
                <a:lnTo>
                  <a:pt x="669" y="12"/>
                </a:lnTo>
                <a:lnTo>
                  <a:pt x="696" y="18"/>
                </a:lnTo>
                <a:lnTo>
                  <a:pt x="722" y="26"/>
                </a:lnTo>
                <a:lnTo>
                  <a:pt x="748" y="34"/>
                </a:lnTo>
                <a:lnTo>
                  <a:pt x="774" y="45"/>
                </a:lnTo>
                <a:lnTo>
                  <a:pt x="798" y="56"/>
                </a:lnTo>
                <a:lnTo>
                  <a:pt x="822" y="67"/>
                </a:lnTo>
                <a:lnTo>
                  <a:pt x="845" y="81"/>
                </a:lnTo>
                <a:lnTo>
                  <a:pt x="868" y="96"/>
                </a:lnTo>
                <a:lnTo>
                  <a:pt x="890" y="111"/>
                </a:lnTo>
                <a:lnTo>
                  <a:pt x="910" y="127"/>
                </a:lnTo>
                <a:lnTo>
                  <a:pt x="931" y="145"/>
                </a:lnTo>
                <a:lnTo>
                  <a:pt x="950" y="164"/>
                </a:lnTo>
                <a:lnTo>
                  <a:pt x="969" y="183"/>
                </a:lnTo>
                <a:lnTo>
                  <a:pt x="986" y="203"/>
                </a:lnTo>
                <a:lnTo>
                  <a:pt x="1003" y="224"/>
                </a:lnTo>
                <a:lnTo>
                  <a:pt x="1019" y="246"/>
                </a:lnTo>
                <a:lnTo>
                  <a:pt x="1033" y="269"/>
                </a:lnTo>
                <a:lnTo>
                  <a:pt x="1046" y="292"/>
                </a:lnTo>
                <a:lnTo>
                  <a:pt x="1059" y="316"/>
                </a:lnTo>
                <a:lnTo>
                  <a:pt x="1069" y="341"/>
                </a:lnTo>
                <a:lnTo>
                  <a:pt x="1080" y="367"/>
                </a:lnTo>
                <a:lnTo>
                  <a:pt x="1088" y="391"/>
                </a:lnTo>
                <a:lnTo>
                  <a:pt x="1096" y="418"/>
                </a:lnTo>
                <a:lnTo>
                  <a:pt x="1102" y="446"/>
                </a:lnTo>
                <a:lnTo>
                  <a:pt x="1107" y="473"/>
                </a:lnTo>
                <a:lnTo>
                  <a:pt x="1110" y="501"/>
                </a:lnTo>
                <a:lnTo>
                  <a:pt x="1113" y="529"/>
                </a:lnTo>
                <a:lnTo>
                  <a:pt x="1113" y="557"/>
                </a:lnTo>
                <a:lnTo>
                  <a:pt x="1113" y="557"/>
                </a:lnTo>
                <a:close/>
              </a:path>
            </a:pathLst>
          </a:custGeom>
          <a:solidFill>
            <a:srgbClr val="65864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8" name="Freeform 15">
            <a:extLst>
              <a:ext uri="{FF2B5EF4-FFF2-40B4-BE49-F238E27FC236}">
                <a16:creationId xmlns:a16="http://schemas.microsoft.com/office/drawing/2014/main" id="{8129A46C-C721-44EF-AFD2-6BD2141EBE4A}"/>
              </a:ext>
            </a:extLst>
          </p:cNvPr>
          <p:cNvSpPr>
            <a:spLocks/>
          </p:cNvSpPr>
          <p:nvPr/>
        </p:nvSpPr>
        <p:spPr bwMode="auto">
          <a:xfrm>
            <a:off x="4189920" y="2151295"/>
            <a:ext cx="277658" cy="276413"/>
          </a:xfrm>
          <a:custGeom>
            <a:avLst/>
            <a:gdLst>
              <a:gd name="T0" fmla="*/ 1114 w 1114"/>
              <a:gd name="T1" fmla="*/ 586 h 1113"/>
              <a:gd name="T2" fmla="*/ 1103 w 1114"/>
              <a:gd name="T3" fmla="*/ 669 h 1113"/>
              <a:gd name="T4" fmla="*/ 1081 w 1114"/>
              <a:gd name="T5" fmla="*/ 748 h 1113"/>
              <a:gd name="T6" fmla="*/ 1046 w 1114"/>
              <a:gd name="T7" fmla="*/ 822 h 1113"/>
              <a:gd name="T8" fmla="*/ 1003 w 1114"/>
              <a:gd name="T9" fmla="*/ 889 h 1113"/>
              <a:gd name="T10" fmla="*/ 951 w 1114"/>
              <a:gd name="T11" fmla="*/ 951 h 1113"/>
              <a:gd name="T12" fmla="*/ 890 w 1114"/>
              <a:gd name="T13" fmla="*/ 1003 h 1113"/>
              <a:gd name="T14" fmla="*/ 823 w 1114"/>
              <a:gd name="T15" fmla="*/ 1046 h 1113"/>
              <a:gd name="T16" fmla="*/ 748 w 1114"/>
              <a:gd name="T17" fmla="*/ 1079 h 1113"/>
              <a:gd name="T18" fmla="*/ 669 w 1114"/>
              <a:gd name="T19" fmla="*/ 1102 h 1113"/>
              <a:gd name="T20" fmla="*/ 586 w 1114"/>
              <a:gd name="T21" fmla="*/ 1112 h 1113"/>
              <a:gd name="T22" fmla="*/ 528 w 1114"/>
              <a:gd name="T23" fmla="*/ 1112 h 1113"/>
              <a:gd name="T24" fmla="*/ 444 w 1114"/>
              <a:gd name="T25" fmla="*/ 1102 h 1113"/>
              <a:gd name="T26" fmla="*/ 365 w 1114"/>
              <a:gd name="T27" fmla="*/ 1079 h 1113"/>
              <a:gd name="T28" fmla="*/ 291 w 1114"/>
              <a:gd name="T29" fmla="*/ 1046 h 1113"/>
              <a:gd name="T30" fmla="*/ 224 w 1114"/>
              <a:gd name="T31" fmla="*/ 1003 h 1113"/>
              <a:gd name="T32" fmla="*/ 163 w 1114"/>
              <a:gd name="T33" fmla="*/ 951 h 1113"/>
              <a:gd name="T34" fmla="*/ 111 w 1114"/>
              <a:gd name="T35" fmla="*/ 889 h 1113"/>
              <a:gd name="T36" fmla="*/ 67 w 1114"/>
              <a:gd name="T37" fmla="*/ 822 h 1113"/>
              <a:gd name="T38" fmla="*/ 34 w 1114"/>
              <a:gd name="T39" fmla="*/ 748 h 1113"/>
              <a:gd name="T40" fmla="*/ 12 w 1114"/>
              <a:gd name="T41" fmla="*/ 669 h 1113"/>
              <a:gd name="T42" fmla="*/ 1 w 1114"/>
              <a:gd name="T43" fmla="*/ 586 h 1113"/>
              <a:gd name="T44" fmla="*/ 1 w 1114"/>
              <a:gd name="T45" fmla="*/ 528 h 1113"/>
              <a:gd name="T46" fmla="*/ 12 w 1114"/>
              <a:gd name="T47" fmla="*/ 444 h 1113"/>
              <a:gd name="T48" fmla="*/ 34 w 1114"/>
              <a:gd name="T49" fmla="*/ 365 h 1113"/>
              <a:gd name="T50" fmla="*/ 67 w 1114"/>
              <a:gd name="T51" fmla="*/ 291 h 1113"/>
              <a:gd name="T52" fmla="*/ 111 w 1114"/>
              <a:gd name="T53" fmla="*/ 223 h 1113"/>
              <a:gd name="T54" fmla="*/ 163 w 1114"/>
              <a:gd name="T55" fmla="*/ 163 h 1113"/>
              <a:gd name="T56" fmla="*/ 224 w 1114"/>
              <a:gd name="T57" fmla="*/ 111 h 1113"/>
              <a:gd name="T58" fmla="*/ 291 w 1114"/>
              <a:gd name="T59" fmla="*/ 67 h 1113"/>
              <a:gd name="T60" fmla="*/ 365 w 1114"/>
              <a:gd name="T61" fmla="*/ 33 h 1113"/>
              <a:gd name="T62" fmla="*/ 444 w 1114"/>
              <a:gd name="T63" fmla="*/ 11 h 1113"/>
              <a:gd name="T64" fmla="*/ 528 w 1114"/>
              <a:gd name="T65" fmla="*/ 0 h 1113"/>
              <a:gd name="T66" fmla="*/ 586 w 1114"/>
              <a:gd name="T67" fmla="*/ 0 h 1113"/>
              <a:gd name="T68" fmla="*/ 669 w 1114"/>
              <a:gd name="T69" fmla="*/ 11 h 1113"/>
              <a:gd name="T70" fmla="*/ 748 w 1114"/>
              <a:gd name="T71" fmla="*/ 33 h 1113"/>
              <a:gd name="T72" fmla="*/ 823 w 1114"/>
              <a:gd name="T73" fmla="*/ 67 h 1113"/>
              <a:gd name="T74" fmla="*/ 890 w 1114"/>
              <a:gd name="T75" fmla="*/ 111 h 1113"/>
              <a:gd name="T76" fmla="*/ 951 w 1114"/>
              <a:gd name="T77" fmla="*/ 163 h 1113"/>
              <a:gd name="T78" fmla="*/ 1003 w 1114"/>
              <a:gd name="T79" fmla="*/ 223 h 1113"/>
              <a:gd name="T80" fmla="*/ 1046 w 1114"/>
              <a:gd name="T81" fmla="*/ 291 h 1113"/>
              <a:gd name="T82" fmla="*/ 1081 w 1114"/>
              <a:gd name="T83" fmla="*/ 365 h 1113"/>
              <a:gd name="T84" fmla="*/ 1103 w 1114"/>
              <a:gd name="T85" fmla="*/ 444 h 1113"/>
              <a:gd name="T86" fmla="*/ 1114 w 1114"/>
              <a:gd name="T87" fmla="*/ 528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4" h="1113">
                <a:moveTo>
                  <a:pt x="1114" y="556"/>
                </a:moveTo>
                <a:lnTo>
                  <a:pt x="1114" y="556"/>
                </a:lnTo>
                <a:lnTo>
                  <a:pt x="1114" y="586"/>
                </a:lnTo>
                <a:lnTo>
                  <a:pt x="1111" y="614"/>
                </a:lnTo>
                <a:lnTo>
                  <a:pt x="1108" y="641"/>
                </a:lnTo>
                <a:lnTo>
                  <a:pt x="1103" y="669"/>
                </a:lnTo>
                <a:lnTo>
                  <a:pt x="1096" y="695"/>
                </a:lnTo>
                <a:lnTo>
                  <a:pt x="1089" y="722"/>
                </a:lnTo>
                <a:lnTo>
                  <a:pt x="1081" y="748"/>
                </a:lnTo>
                <a:lnTo>
                  <a:pt x="1070" y="773"/>
                </a:lnTo>
                <a:lnTo>
                  <a:pt x="1059" y="798"/>
                </a:lnTo>
                <a:lnTo>
                  <a:pt x="1046" y="822"/>
                </a:lnTo>
                <a:lnTo>
                  <a:pt x="1033" y="845"/>
                </a:lnTo>
                <a:lnTo>
                  <a:pt x="1019" y="868"/>
                </a:lnTo>
                <a:lnTo>
                  <a:pt x="1003" y="889"/>
                </a:lnTo>
                <a:lnTo>
                  <a:pt x="986" y="911"/>
                </a:lnTo>
                <a:lnTo>
                  <a:pt x="969" y="931"/>
                </a:lnTo>
                <a:lnTo>
                  <a:pt x="951" y="951"/>
                </a:lnTo>
                <a:lnTo>
                  <a:pt x="931" y="968"/>
                </a:lnTo>
                <a:lnTo>
                  <a:pt x="911" y="986"/>
                </a:lnTo>
                <a:lnTo>
                  <a:pt x="890" y="1003"/>
                </a:lnTo>
                <a:lnTo>
                  <a:pt x="868" y="1018"/>
                </a:lnTo>
                <a:lnTo>
                  <a:pt x="846" y="1033"/>
                </a:lnTo>
                <a:lnTo>
                  <a:pt x="823" y="1046"/>
                </a:lnTo>
                <a:lnTo>
                  <a:pt x="799" y="1058"/>
                </a:lnTo>
                <a:lnTo>
                  <a:pt x="774" y="1070"/>
                </a:lnTo>
                <a:lnTo>
                  <a:pt x="748" y="1079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7"/>
                </a:lnTo>
                <a:lnTo>
                  <a:pt x="614" y="1111"/>
                </a:lnTo>
                <a:lnTo>
                  <a:pt x="586" y="1112"/>
                </a:lnTo>
                <a:lnTo>
                  <a:pt x="557" y="1113"/>
                </a:lnTo>
                <a:lnTo>
                  <a:pt x="557" y="1113"/>
                </a:lnTo>
                <a:lnTo>
                  <a:pt x="528" y="1112"/>
                </a:lnTo>
                <a:lnTo>
                  <a:pt x="500" y="1111"/>
                </a:lnTo>
                <a:lnTo>
                  <a:pt x="473" y="1107"/>
                </a:lnTo>
                <a:lnTo>
                  <a:pt x="444" y="1102"/>
                </a:lnTo>
                <a:lnTo>
                  <a:pt x="417" y="1096"/>
                </a:lnTo>
                <a:lnTo>
                  <a:pt x="391" y="1089"/>
                </a:lnTo>
                <a:lnTo>
                  <a:pt x="365" y="1079"/>
                </a:lnTo>
                <a:lnTo>
                  <a:pt x="341" y="1070"/>
                </a:lnTo>
                <a:lnTo>
                  <a:pt x="316" y="1058"/>
                </a:lnTo>
                <a:lnTo>
                  <a:pt x="291" y="1046"/>
                </a:lnTo>
                <a:lnTo>
                  <a:pt x="269" y="1033"/>
                </a:lnTo>
                <a:lnTo>
                  <a:pt x="245" y="1018"/>
                </a:lnTo>
                <a:lnTo>
                  <a:pt x="224" y="1003"/>
                </a:lnTo>
                <a:lnTo>
                  <a:pt x="203" y="986"/>
                </a:lnTo>
                <a:lnTo>
                  <a:pt x="183" y="968"/>
                </a:lnTo>
                <a:lnTo>
                  <a:pt x="163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89"/>
                </a:lnTo>
                <a:lnTo>
                  <a:pt x="96" y="868"/>
                </a:lnTo>
                <a:lnTo>
                  <a:pt x="80" y="845"/>
                </a:lnTo>
                <a:lnTo>
                  <a:pt x="67" y="822"/>
                </a:lnTo>
                <a:lnTo>
                  <a:pt x="56" y="798"/>
                </a:lnTo>
                <a:lnTo>
                  <a:pt x="44" y="773"/>
                </a:lnTo>
                <a:lnTo>
                  <a:pt x="34" y="748"/>
                </a:lnTo>
                <a:lnTo>
                  <a:pt x="25" y="722"/>
                </a:lnTo>
                <a:lnTo>
                  <a:pt x="18" y="695"/>
                </a:lnTo>
                <a:lnTo>
                  <a:pt x="12" y="669"/>
                </a:lnTo>
                <a:lnTo>
                  <a:pt x="6" y="641"/>
                </a:lnTo>
                <a:lnTo>
                  <a:pt x="3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3" y="500"/>
                </a:lnTo>
                <a:lnTo>
                  <a:pt x="6" y="471"/>
                </a:lnTo>
                <a:lnTo>
                  <a:pt x="12" y="444"/>
                </a:lnTo>
                <a:lnTo>
                  <a:pt x="18" y="417"/>
                </a:lnTo>
                <a:lnTo>
                  <a:pt x="25" y="391"/>
                </a:lnTo>
                <a:lnTo>
                  <a:pt x="34" y="365"/>
                </a:lnTo>
                <a:lnTo>
                  <a:pt x="44" y="339"/>
                </a:lnTo>
                <a:lnTo>
                  <a:pt x="56" y="315"/>
                </a:lnTo>
                <a:lnTo>
                  <a:pt x="67" y="291"/>
                </a:lnTo>
                <a:lnTo>
                  <a:pt x="80" y="267"/>
                </a:lnTo>
                <a:lnTo>
                  <a:pt x="96" y="245"/>
                </a:lnTo>
                <a:lnTo>
                  <a:pt x="111" y="223"/>
                </a:lnTo>
                <a:lnTo>
                  <a:pt x="127" y="203"/>
                </a:lnTo>
                <a:lnTo>
                  <a:pt x="145" y="181"/>
                </a:lnTo>
                <a:lnTo>
                  <a:pt x="163" y="163"/>
                </a:lnTo>
                <a:lnTo>
                  <a:pt x="183" y="144"/>
                </a:lnTo>
                <a:lnTo>
                  <a:pt x="203" y="127"/>
                </a:lnTo>
                <a:lnTo>
                  <a:pt x="224" y="111"/>
                </a:lnTo>
                <a:lnTo>
                  <a:pt x="245" y="94"/>
                </a:lnTo>
                <a:lnTo>
                  <a:pt x="269" y="80"/>
                </a:lnTo>
                <a:lnTo>
                  <a:pt x="291" y="67"/>
                </a:lnTo>
                <a:lnTo>
                  <a:pt x="316" y="54"/>
                </a:lnTo>
                <a:lnTo>
                  <a:pt x="341" y="44"/>
                </a:lnTo>
                <a:lnTo>
                  <a:pt x="365" y="33"/>
                </a:lnTo>
                <a:lnTo>
                  <a:pt x="391" y="25"/>
                </a:lnTo>
                <a:lnTo>
                  <a:pt x="417" y="18"/>
                </a:lnTo>
                <a:lnTo>
                  <a:pt x="444" y="11"/>
                </a:lnTo>
                <a:lnTo>
                  <a:pt x="473" y="6"/>
                </a:lnTo>
                <a:lnTo>
                  <a:pt x="500" y="2"/>
                </a:lnTo>
                <a:lnTo>
                  <a:pt x="528" y="0"/>
                </a:lnTo>
                <a:lnTo>
                  <a:pt x="557" y="0"/>
                </a:lnTo>
                <a:lnTo>
                  <a:pt x="557" y="0"/>
                </a:lnTo>
                <a:lnTo>
                  <a:pt x="586" y="0"/>
                </a:lnTo>
                <a:lnTo>
                  <a:pt x="614" y="2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2" y="25"/>
                </a:lnTo>
                <a:lnTo>
                  <a:pt x="748" y="33"/>
                </a:lnTo>
                <a:lnTo>
                  <a:pt x="774" y="44"/>
                </a:lnTo>
                <a:lnTo>
                  <a:pt x="799" y="54"/>
                </a:lnTo>
                <a:lnTo>
                  <a:pt x="823" y="67"/>
                </a:lnTo>
                <a:lnTo>
                  <a:pt x="846" y="80"/>
                </a:lnTo>
                <a:lnTo>
                  <a:pt x="868" y="94"/>
                </a:lnTo>
                <a:lnTo>
                  <a:pt x="890" y="111"/>
                </a:lnTo>
                <a:lnTo>
                  <a:pt x="911" y="127"/>
                </a:lnTo>
                <a:lnTo>
                  <a:pt x="931" y="144"/>
                </a:lnTo>
                <a:lnTo>
                  <a:pt x="951" y="163"/>
                </a:lnTo>
                <a:lnTo>
                  <a:pt x="969" y="181"/>
                </a:lnTo>
                <a:lnTo>
                  <a:pt x="986" y="203"/>
                </a:lnTo>
                <a:lnTo>
                  <a:pt x="1003" y="223"/>
                </a:lnTo>
                <a:lnTo>
                  <a:pt x="1019" y="245"/>
                </a:lnTo>
                <a:lnTo>
                  <a:pt x="1033" y="267"/>
                </a:lnTo>
                <a:lnTo>
                  <a:pt x="1046" y="291"/>
                </a:lnTo>
                <a:lnTo>
                  <a:pt x="1059" y="315"/>
                </a:lnTo>
                <a:lnTo>
                  <a:pt x="1070" y="339"/>
                </a:lnTo>
                <a:lnTo>
                  <a:pt x="1081" y="365"/>
                </a:lnTo>
                <a:lnTo>
                  <a:pt x="1089" y="391"/>
                </a:lnTo>
                <a:lnTo>
                  <a:pt x="1096" y="417"/>
                </a:lnTo>
                <a:lnTo>
                  <a:pt x="1103" y="444"/>
                </a:lnTo>
                <a:lnTo>
                  <a:pt x="1108" y="471"/>
                </a:lnTo>
                <a:lnTo>
                  <a:pt x="1111" y="500"/>
                </a:lnTo>
                <a:lnTo>
                  <a:pt x="1114" y="528"/>
                </a:lnTo>
                <a:lnTo>
                  <a:pt x="1114" y="556"/>
                </a:lnTo>
                <a:lnTo>
                  <a:pt x="1114" y="556"/>
                </a:lnTo>
                <a:close/>
              </a:path>
            </a:pathLst>
          </a:custGeom>
          <a:solidFill>
            <a:srgbClr val="F2731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9" name="Freeform 16">
            <a:extLst>
              <a:ext uri="{FF2B5EF4-FFF2-40B4-BE49-F238E27FC236}">
                <a16:creationId xmlns:a16="http://schemas.microsoft.com/office/drawing/2014/main" id="{478B676B-82EA-49C4-9CF1-CFD5686EC45F}"/>
              </a:ext>
            </a:extLst>
          </p:cNvPr>
          <p:cNvSpPr>
            <a:spLocks/>
          </p:cNvSpPr>
          <p:nvPr/>
        </p:nvSpPr>
        <p:spPr bwMode="auto">
          <a:xfrm>
            <a:off x="5835945" y="2151295"/>
            <a:ext cx="277658" cy="276413"/>
          </a:xfrm>
          <a:custGeom>
            <a:avLst/>
            <a:gdLst>
              <a:gd name="T0" fmla="*/ 1114 w 1115"/>
              <a:gd name="T1" fmla="*/ 586 h 1113"/>
              <a:gd name="T2" fmla="*/ 1103 w 1115"/>
              <a:gd name="T3" fmla="*/ 669 h 1113"/>
              <a:gd name="T4" fmla="*/ 1081 w 1115"/>
              <a:gd name="T5" fmla="*/ 748 h 1113"/>
              <a:gd name="T6" fmla="*/ 1048 w 1115"/>
              <a:gd name="T7" fmla="*/ 822 h 1113"/>
              <a:gd name="T8" fmla="*/ 1004 w 1115"/>
              <a:gd name="T9" fmla="*/ 889 h 1113"/>
              <a:gd name="T10" fmla="*/ 951 w 1115"/>
              <a:gd name="T11" fmla="*/ 951 h 1113"/>
              <a:gd name="T12" fmla="*/ 891 w 1115"/>
              <a:gd name="T13" fmla="*/ 1003 h 1113"/>
              <a:gd name="T14" fmla="*/ 823 w 1115"/>
              <a:gd name="T15" fmla="*/ 1046 h 1113"/>
              <a:gd name="T16" fmla="*/ 748 w 1115"/>
              <a:gd name="T17" fmla="*/ 1079 h 1113"/>
              <a:gd name="T18" fmla="*/ 669 w 1115"/>
              <a:gd name="T19" fmla="*/ 1102 h 1113"/>
              <a:gd name="T20" fmla="*/ 586 w 1115"/>
              <a:gd name="T21" fmla="*/ 1112 h 1113"/>
              <a:gd name="T22" fmla="*/ 529 w 1115"/>
              <a:gd name="T23" fmla="*/ 1112 h 1113"/>
              <a:gd name="T24" fmla="*/ 446 w 1115"/>
              <a:gd name="T25" fmla="*/ 1102 h 1113"/>
              <a:gd name="T26" fmla="*/ 365 w 1115"/>
              <a:gd name="T27" fmla="*/ 1079 h 1113"/>
              <a:gd name="T28" fmla="*/ 292 w 1115"/>
              <a:gd name="T29" fmla="*/ 1046 h 1113"/>
              <a:gd name="T30" fmla="*/ 224 w 1115"/>
              <a:gd name="T31" fmla="*/ 1003 h 1113"/>
              <a:gd name="T32" fmla="*/ 164 w 1115"/>
              <a:gd name="T33" fmla="*/ 951 h 1113"/>
              <a:gd name="T34" fmla="*/ 111 w 1115"/>
              <a:gd name="T35" fmla="*/ 889 h 1113"/>
              <a:gd name="T36" fmla="*/ 67 w 1115"/>
              <a:gd name="T37" fmla="*/ 822 h 1113"/>
              <a:gd name="T38" fmla="*/ 34 w 1115"/>
              <a:gd name="T39" fmla="*/ 748 h 1113"/>
              <a:gd name="T40" fmla="*/ 12 w 1115"/>
              <a:gd name="T41" fmla="*/ 669 h 1113"/>
              <a:gd name="T42" fmla="*/ 1 w 1115"/>
              <a:gd name="T43" fmla="*/ 586 h 1113"/>
              <a:gd name="T44" fmla="*/ 1 w 1115"/>
              <a:gd name="T45" fmla="*/ 528 h 1113"/>
              <a:gd name="T46" fmla="*/ 12 w 1115"/>
              <a:gd name="T47" fmla="*/ 444 h 1113"/>
              <a:gd name="T48" fmla="*/ 34 w 1115"/>
              <a:gd name="T49" fmla="*/ 365 h 1113"/>
              <a:gd name="T50" fmla="*/ 67 w 1115"/>
              <a:gd name="T51" fmla="*/ 291 h 1113"/>
              <a:gd name="T52" fmla="*/ 111 w 1115"/>
              <a:gd name="T53" fmla="*/ 223 h 1113"/>
              <a:gd name="T54" fmla="*/ 164 w 1115"/>
              <a:gd name="T55" fmla="*/ 163 h 1113"/>
              <a:gd name="T56" fmla="*/ 224 w 1115"/>
              <a:gd name="T57" fmla="*/ 111 h 1113"/>
              <a:gd name="T58" fmla="*/ 292 w 1115"/>
              <a:gd name="T59" fmla="*/ 67 h 1113"/>
              <a:gd name="T60" fmla="*/ 365 w 1115"/>
              <a:gd name="T61" fmla="*/ 33 h 1113"/>
              <a:gd name="T62" fmla="*/ 446 w 1115"/>
              <a:gd name="T63" fmla="*/ 11 h 1113"/>
              <a:gd name="T64" fmla="*/ 529 w 1115"/>
              <a:gd name="T65" fmla="*/ 0 h 1113"/>
              <a:gd name="T66" fmla="*/ 586 w 1115"/>
              <a:gd name="T67" fmla="*/ 0 h 1113"/>
              <a:gd name="T68" fmla="*/ 669 w 1115"/>
              <a:gd name="T69" fmla="*/ 11 h 1113"/>
              <a:gd name="T70" fmla="*/ 748 w 1115"/>
              <a:gd name="T71" fmla="*/ 33 h 1113"/>
              <a:gd name="T72" fmla="*/ 823 w 1115"/>
              <a:gd name="T73" fmla="*/ 67 h 1113"/>
              <a:gd name="T74" fmla="*/ 891 w 1115"/>
              <a:gd name="T75" fmla="*/ 111 h 1113"/>
              <a:gd name="T76" fmla="*/ 951 w 1115"/>
              <a:gd name="T77" fmla="*/ 163 h 1113"/>
              <a:gd name="T78" fmla="*/ 1004 w 1115"/>
              <a:gd name="T79" fmla="*/ 223 h 1113"/>
              <a:gd name="T80" fmla="*/ 1048 w 1115"/>
              <a:gd name="T81" fmla="*/ 291 h 1113"/>
              <a:gd name="T82" fmla="*/ 1081 w 1115"/>
              <a:gd name="T83" fmla="*/ 365 h 1113"/>
              <a:gd name="T84" fmla="*/ 1103 w 1115"/>
              <a:gd name="T85" fmla="*/ 444 h 1113"/>
              <a:gd name="T86" fmla="*/ 1114 w 1115"/>
              <a:gd name="T87" fmla="*/ 528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5" h="1113">
                <a:moveTo>
                  <a:pt x="1115" y="556"/>
                </a:moveTo>
                <a:lnTo>
                  <a:pt x="1115" y="556"/>
                </a:lnTo>
                <a:lnTo>
                  <a:pt x="1114" y="586"/>
                </a:lnTo>
                <a:lnTo>
                  <a:pt x="1111" y="614"/>
                </a:lnTo>
                <a:lnTo>
                  <a:pt x="1108" y="641"/>
                </a:lnTo>
                <a:lnTo>
                  <a:pt x="1103" y="669"/>
                </a:lnTo>
                <a:lnTo>
                  <a:pt x="1097" y="695"/>
                </a:lnTo>
                <a:lnTo>
                  <a:pt x="1089" y="722"/>
                </a:lnTo>
                <a:lnTo>
                  <a:pt x="1081" y="748"/>
                </a:lnTo>
                <a:lnTo>
                  <a:pt x="1070" y="773"/>
                </a:lnTo>
                <a:lnTo>
                  <a:pt x="1059" y="798"/>
                </a:lnTo>
                <a:lnTo>
                  <a:pt x="1048" y="822"/>
                </a:lnTo>
                <a:lnTo>
                  <a:pt x="1033" y="845"/>
                </a:lnTo>
                <a:lnTo>
                  <a:pt x="1019" y="868"/>
                </a:lnTo>
                <a:lnTo>
                  <a:pt x="1004" y="889"/>
                </a:lnTo>
                <a:lnTo>
                  <a:pt x="987" y="911"/>
                </a:lnTo>
                <a:lnTo>
                  <a:pt x="970" y="931"/>
                </a:lnTo>
                <a:lnTo>
                  <a:pt x="951" y="951"/>
                </a:lnTo>
                <a:lnTo>
                  <a:pt x="932" y="968"/>
                </a:lnTo>
                <a:lnTo>
                  <a:pt x="912" y="986"/>
                </a:lnTo>
                <a:lnTo>
                  <a:pt x="891" y="1003"/>
                </a:lnTo>
                <a:lnTo>
                  <a:pt x="868" y="1018"/>
                </a:lnTo>
                <a:lnTo>
                  <a:pt x="846" y="1033"/>
                </a:lnTo>
                <a:lnTo>
                  <a:pt x="823" y="1046"/>
                </a:lnTo>
                <a:lnTo>
                  <a:pt x="799" y="1058"/>
                </a:lnTo>
                <a:lnTo>
                  <a:pt x="774" y="1070"/>
                </a:lnTo>
                <a:lnTo>
                  <a:pt x="748" y="1079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7"/>
                </a:lnTo>
                <a:lnTo>
                  <a:pt x="614" y="1111"/>
                </a:lnTo>
                <a:lnTo>
                  <a:pt x="586" y="1112"/>
                </a:lnTo>
                <a:lnTo>
                  <a:pt x="557" y="1113"/>
                </a:lnTo>
                <a:lnTo>
                  <a:pt x="557" y="1113"/>
                </a:lnTo>
                <a:lnTo>
                  <a:pt x="529" y="1112"/>
                </a:lnTo>
                <a:lnTo>
                  <a:pt x="501" y="1111"/>
                </a:lnTo>
                <a:lnTo>
                  <a:pt x="473" y="1107"/>
                </a:lnTo>
                <a:lnTo>
                  <a:pt x="446" y="1102"/>
                </a:lnTo>
                <a:lnTo>
                  <a:pt x="418" y="1096"/>
                </a:lnTo>
                <a:lnTo>
                  <a:pt x="391" y="1089"/>
                </a:lnTo>
                <a:lnTo>
                  <a:pt x="365" y="1079"/>
                </a:lnTo>
                <a:lnTo>
                  <a:pt x="341" y="1070"/>
                </a:lnTo>
                <a:lnTo>
                  <a:pt x="316" y="1058"/>
                </a:lnTo>
                <a:lnTo>
                  <a:pt x="292" y="1046"/>
                </a:lnTo>
                <a:lnTo>
                  <a:pt x="269" y="1033"/>
                </a:lnTo>
                <a:lnTo>
                  <a:pt x="246" y="1018"/>
                </a:lnTo>
                <a:lnTo>
                  <a:pt x="224" y="1003"/>
                </a:lnTo>
                <a:lnTo>
                  <a:pt x="203" y="986"/>
                </a:lnTo>
                <a:lnTo>
                  <a:pt x="183" y="968"/>
                </a:lnTo>
                <a:lnTo>
                  <a:pt x="164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89"/>
                </a:lnTo>
                <a:lnTo>
                  <a:pt x="96" y="868"/>
                </a:lnTo>
                <a:lnTo>
                  <a:pt x="82" y="845"/>
                </a:lnTo>
                <a:lnTo>
                  <a:pt x="67" y="822"/>
                </a:lnTo>
                <a:lnTo>
                  <a:pt x="56" y="798"/>
                </a:lnTo>
                <a:lnTo>
                  <a:pt x="44" y="773"/>
                </a:lnTo>
                <a:lnTo>
                  <a:pt x="34" y="748"/>
                </a:lnTo>
                <a:lnTo>
                  <a:pt x="26" y="722"/>
                </a:lnTo>
                <a:lnTo>
                  <a:pt x="18" y="695"/>
                </a:lnTo>
                <a:lnTo>
                  <a:pt x="12" y="669"/>
                </a:lnTo>
                <a:lnTo>
                  <a:pt x="7" y="641"/>
                </a:lnTo>
                <a:lnTo>
                  <a:pt x="4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4" y="500"/>
                </a:lnTo>
                <a:lnTo>
                  <a:pt x="7" y="471"/>
                </a:lnTo>
                <a:lnTo>
                  <a:pt x="12" y="444"/>
                </a:lnTo>
                <a:lnTo>
                  <a:pt x="18" y="417"/>
                </a:lnTo>
                <a:lnTo>
                  <a:pt x="26" y="391"/>
                </a:lnTo>
                <a:lnTo>
                  <a:pt x="34" y="365"/>
                </a:lnTo>
                <a:lnTo>
                  <a:pt x="44" y="339"/>
                </a:lnTo>
                <a:lnTo>
                  <a:pt x="56" y="315"/>
                </a:lnTo>
                <a:lnTo>
                  <a:pt x="67" y="291"/>
                </a:lnTo>
                <a:lnTo>
                  <a:pt x="82" y="267"/>
                </a:lnTo>
                <a:lnTo>
                  <a:pt x="96" y="245"/>
                </a:lnTo>
                <a:lnTo>
                  <a:pt x="111" y="223"/>
                </a:lnTo>
                <a:lnTo>
                  <a:pt x="127" y="203"/>
                </a:lnTo>
                <a:lnTo>
                  <a:pt x="145" y="181"/>
                </a:lnTo>
                <a:lnTo>
                  <a:pt x="164" y="163"/>
                </a:lnTo>
                <a:lnTo>
                  <a:pt x="183" y="144"/>
                </a:lnTo>
                <a:lnTo>
                  <a:pt x="203" y="127"/>
                </a:lnTo>
                <a:lnTo>
                  <a:pt x="224" y="111"/>
                </a:lnTo>
                <a:lnTo>
                  <a:pt x="246" y="94"/>
                </a:lnTo>
                <a:lnTo>
                  <a:pt x="269" y="80"/>
                </a:lnTo>
                <a:lnTo>
                  <a:pt x="292" y="67"/>
                </a:lnTo>
                <a:lnTo>
                  <a:pt x="316" y="54"/>
                </a:lnTo>
                <a:lnTo>
                  <a:pt x="341" y="44"/>
                </a:lnTo>
                <a:lnTo>
                  <a:pt x="365" y="33"/>
                </a:lnTo>
                <a:lnTo>
                  <a:pt x="391" y="25"/>
                </a:lnTo>
                <a:lnTo>
                  <a:pt x="418" y="18"/>
                </a:lnTo>
                <a:lnTo>
                  <a:pt x="446" y="11"/>
                </a:lnTo>
                <a:lnTo>
                  <a:pt x="473" y="6"/>
                </a:lnTo>
                <a:lnTo>
                  <a:pt x="501" y="2"/>
                </a:lnTo>
                <a:lnTo>
                  <a:pt x="529" y="0"/>
                </a:lnTo>
                <a:lnTo>
                  <a:pt x="557" y="0"/>
                </a:lnTo>
                <a:lnTo>
                  <a:pt x="557" y="0"/>
                </a:lnTo>
                <a:lnTo>
                  <a:pt x="586" y="0"/>
                </a:lnTo>
                <a:lnTo>
                  <a:pt x="614" y="2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2" y="25"/>
                </a:lnTo>
                <a:lnTo>
                  <a:pt x="748" y="33"/>
                </a:lnTo>
                <a:lnTo>
                  <a:pt x="774" y="44"/>
                </a:lnTo>
                <a:lnTo>
                  <a:pt x="799" y="54"/>
                </a:lnTo>
                <a:lnTo>
                  <a:pt x="823" y="67"/>
                </a:lnTo>
                <a:lnTo>
                  <a:pt x="846" y="80"/>
                </a:lnTo>
                <a:lnTo>
                  <a:pt x="868" y="94"/>
                </a:lnTo>
                <a:lnTo>
                  <a:pt x="891" y="111"/>
                </a:lnTo>
                <a:lnTo>
                  <a:pt x="912" y="127"/>
                </a:lnTo>
                <a:lnTo>
                  <a:pt x="932" y="144"/>
                </a:lnTo>
                <a:lnTo>
                  <a:pt x="951" y="163"/>
                </a:lnTo>
                <a:lnTo>
                  <a:pt x="970" y="181"/>
                </a:lnTo>
                <a:lnTo>
                  <a:pt x="987" y="203"/>
                </a:lnTo>
                <a:lnTo>
                  <a:pt x="1004" y="223"/>
                </a:lnTo>
                <a:lnTo>
                  <a:pt x="1019" y="245"/>
                </a:lnTo>
                <a:lnTo>
                  <a:pt x="1033" y="267"/>
                </a:lnTo>
                <a:lnTo>
                  <a:pt x="1048" y="291"/>
                </a:lnTo>
                <a:lnTo>
                  <a:pt x="1059" y="315"/>
                </a:lnTo>
                <a:lnTo>
                  <a:pt x="1070" y="339"/>
                </a:lnTo>
                <a:lnTo>
                  <a:pt x="1081" y="365"/>
                </a:lnTo>
                <a:lnTo>
                  <a:pt x="1089" y="391"/>
                </a:lnTo>
                <a:lnTo>
                  <a:pt x="1097" y="417"/>
                </a:lnTo>
                <a:lnTo>
                  <a:pt x="1103" y="444"/>
                </a:lnTo>
                <a:lnTo>
                  <a:pt x="1108" y="471"/>
                </a:lnTo>
                <a:lnTo>
                  <a:pt x="1111" y="500"/>
                </a:lnTo>
                <a:lnTo>
                  <a:pt x="1114" y="528"/>
                </a:lnTo>
                <a:lnTo>
                  <a:pt x="1115" y="556"/>
                </a:lnTo>
                <a:lnTo>
                  <a:pt x="1115" y="556"/>
                </a:lnTo>
                <a:close/>
              </a:path>
            </a:pathLst>
          </a:custGeom>
          <a:solidFill>
            <a:srgbClr val="80C34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0" name="Freeform 17">
            <a:extLst>
              <a:ext uri="{FF2B5EF4-FFF2-40B4-BE49-F238E27FC236}">
                <a16:creationId xmlns:a16="http://schemas.microsoft.com/office/drawing/2014/main" id="{2A775A1A-9A8E-472F-9C9F-3AC8A6580B4F}"/>
              </a:ext>
            </a:extLst>
          </p:cNvPr>
          <p:cNvSpPr>
            <a:spLocks/>
          </p:cNvSpPr>
          <p:nvPr/>
        </p:nvSpPr>
        <p:spPr bwMode="auto">
          <a:xfrm>
            <a:off x="6524487" y="3093838"/>
            <a:ext cx="277658" cy="277658"/>
          </a:xfrm>
          <a:custGeom>
            <a:avLst/>
            <a:gdLst>
              <a:gd name="T0" fmla="*/ 1113 w 1113"/>
              <a:gd name="T1" fmla="*/ 586 h 1115"/>
              <a:gd name="T2" fmla="*/ 1102 w 1113"/>
              <a:gd name="T3" fmla="*/ 669 h 1115"/>
              <a:gd name="T4" fmla="*/ 1080 w 1113"/>
              <a:gd name="T5" fmla="*/ 749 h 1115"/>
              <a:gd name="T6" fmla="*/ 1046 w 1113"/>
              <a:gd name="T7" fmla="*/ 823 h 1115"/>
              <a:gd name="T8" fmla="*/ 1002 w 1113"/>
              <a:gd name="T9" fmla="*/ 891 h 1115"/>
              <a:gd name="T10" fmla="*/ 950 w 1113"/>
              <a:gd name="T11" fmla="*/ 951 h 1115"/>
              <a:gd name="T12" fmla="*/ 889 w 1113"/>
              <a:gd name="T13" fmla="*/ 1004 h 1115"/>
              <a:gd name="T14" fmla="*/ 822 w 1113"/>
              <a:gd name="T15" fmla="*/ 1048 h 1115"/>
              <a:gd name="T16" fmla="*/ 748 w 1113"/>
              <a:gd name="T17" fmla="*/ 1081 h 1115"/>
              <a:gd name="T18" fmla="*/ 669 w 1113"/>
              <a:gd name="T19" fmla="*/ 1103 h 1115"/>
              <a:gd name="T20" fmla="*/ 585 w 1113"/>
              <a:gd name="T21" fmla="*/ 1114 h 1115"/>
              <a:gd name="T22" fmla="*/ 527 w 1113"/>
              <a:gd name="T23" fmla="*/ 1114 h 1115"/>
              <a:gd name="T24" fmla="*/ 444 w 1113"/>
              <a:gd name="T25" fmla="*/ 1103 h 1115"/>
              <a:gd name="T26" fmla="*/ 365 w 1113"/>
              <a:gd name="T27" fmla="*/ 1081 h 1115"/>
              <a:gd name="T28" fmla="*/ 291 w 1113"/>
              <a:gd name="T29" fmla="*/ 1048 h 1115"/>
              <a:gd name="T30" fmla="*/ 224 w 1113"/>
              <a:gd name="T31" fmla="*/ 1004 h 1115"/>
              <a:gd name="T32" fmla="*/ 162 w 1113"/>
              <a:gd name="T33" fmla="*/ 951 h 1115"/>
              <a:gd name="T34" fmla="*/ 110 w 1113"/>
              <a:gd name="T35" fmla="*/ 891 h 1115"/>
              <a:gd name="T36" fmla="*/ 67 w 1113"/>
              <a:gd name="T37" fmla="*/ 823 h 1115"/>
              <a:gd name="T38" fmla="*/ 34 w 1113"/>
              <a:gd name="T39" fmla="*/ 749 h 1115"/>
              <a:gd name="T40" fmla="*/ 10 w 1113"/>
              <a:gd name="T41" fmla="*/ 669 h 1115"/>
              <a:gd name="T42" fmla="*/ 0 w 1113"/>
              <a:gd name="T43" fmla="*/ 586 h 1115"/>
              <a:gd name="T44" fmla="*/ 0 w 1113"/>
              <a:gd name="T45" fmla="*/ 529 h 1115"/>
              <a:gd name="T46" fmla="*/ 10 w 1113"/>
              <a:gd name="T47" fmla="*/ 446 h 1115"/>
              <a:gd name="T48" fmla="*/ 34 w 1113"/>
              <a:gd name="T49" fmla="*/ 367 h 1115"/>
              <a:gd name="T50" fmla="*/ 67 w 1113"/>
              <a:gd name="T51" fmla="*/ 292 h 1115"/>
              <a:gd name="T52" fmla="*/ 110 w 1113"/>
              <a:gd name="T53" fmla="*/ 224 h 1115"/>
              <a:gd name="T54" fmla="*/ 162 w 1113"/>
              <a:gd name="T55" fmla="*/ 164 h 1115"/>
              <a:gd name="T56" fmla="*/ 224 w 1113"/>
              <a:gd name="T57" fmla="*/ 111 h 1115"/>
              <a:gd name="T58" fmla="*/ 291 w 1113"/>
              <a:gd name="T59" fmla="*/ 67 h 1115"/>
              <a:gd name="T60" fmla="*/ 365 w 1113"/>
              <a:gd name="T61" fmla="*/ 34 h 1115"/>
              <a:gd name="T62" fmla="*/ 444 w 1113"/>
              <a:gd name="T63" fmla="*/ 12 h 1115"/>
              <a:gd name="T64" fmla="*/ 527 w 1113"/>
              <a:gd name="T65" fmla="*/ 1 h 1115"/>
              <a:gd name="T66" fmla="*/ 585 w 1113"/>
              <a:gd name="T67" fmla="*/ 1 h 1115"/>
              <a:gd name="T68" fmla="*/ 669 w 1113"/>
              <a:gd name="T69" fmla="*/ 12 h 1115"/>
              <a:gd name="T70" fmla="*/ 748 w 1113"/>
              <a:gd name="T71" fmla="*/ 34 h 1115"/>
              <a:gd name="T72" fmla="*/ 822 w 1113"/>
              <a:gd name="T73" fmla="*/ 67 h 1115"/>
              <a:gd name="T74" fmla="*/ 889 w 1113"/>
              <a:gd name="T75" fmla="*/ 111 h 1115"/>
              <a:gd name="T76" fmla="*/ 950 w 1113"/>
              <a:gd name="T77" fmla="*/ 164 h 1115"/>
              <a:gd name="T78" fmla="*/ 1002 w 1113"/>
              <a:gd name="T79" fmla="*/ 224 h 1115"/>
              <a:gd name="T80" fmla="*/ 1046 w 1113"/>
              <a:gd name="T81" fmla="*/ 292 h 1115"/>
              <a:gd name="T82" fmla="*/ 1080 w 1113"/>
              <a:gd name="T83" fmla="*/ 367 h 1115"/>
              <a:gd name="T84" fmla="*/ 1102 w 1113"/>
              <a:gd name="T85" fmla="*/ 446 h 1115"/>
              <a:gd name="T86" fmla="*/ 1113 w 1113"/>
              <a:gd name="T87" fmla="*/ 529 h 1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5">
                <a:moveTo>
                  <a:pt x="1113" y="557"/>
                </a:moveTo>
                <a:lnTo>
                  <a:pt x="1113" y="557"/>
                </a:lnTo>
                <a:lnTo>
                  <a:pt x="1113" y="586"/>
                </a:lnTo>
                <a:lnTo>
                  <a:pt x="1111" y="614"/>
                </a:lnTo>
                <a:lnTo>
                  <a:pt x="1107" y="642"/>
                </a:lnTo>
                <a:lnTo>
                  <a:pt x="1102" y="669"/>
                </a:lnTo>
                <a:lnTo>
                  <a:pt x="1095" y="696"/>
                </a:lnTo>
                <a:lnTo>
                  <a:pt x="1088" y="724"/>
                </a:lnTo>
                <a:lnTo>
                  <a:pt x="1080" y="749"/>
                </a:lnTo>
                <a:lnTo>
                  <a:pt x="1069" y="774"/>
                </a:lnTo>
                <a:lnTo>
                  <a:pt x="1059" y="799"/>
                </a:lnTo>
                <a:lnTo>
                  <a:pt x="1046" y="823"/>
                </a:lnTo>
                <a:lnTo>
                  <a:pt x="1033" y="846"/>
                </a:lnTo>
                <a:lnTo>
                  <a:pt x="1018" y="868"/>
                </a:lnTo>
                <a:lnTo>
                  <a:pt x="1002" y="891"/>
                </a:lnTo>
                <a:lnTo>
                  <a:pt x="986" y="912"/>
                </a:lnTo>
                <a:lnTo>
                  <a:pt x="968" y="932"/>
                </a:lnTo>
                <a:lnTo>
                  <a:pt x="950" y="951"/>
                </a:lnTo>
                <a:lnTo>
                  <a:pt x="930" y="970"/>
                </a:lnTo>
                <a:lnTo>
                  <a:pt x="910" y="987"/>
                </a:lnTo>
                <a:lnTo>
                  <a:pt x="889" y="1004"/>
                </a:lnTo>
                <a:lnTo>
                  <a:pt x="868" y="1019"/>
                </a:lnTo>
                <a:lnTo>
                  <a:pt x="846" y="1033"/>
                </a:lnTo>
                <a:lnTo>
                  <a:pt x="822" y="1048"/>
                </a:lnTo>
                <a:lnTo>
                  <a:pt x="797" y="1059"/>
                </a:lnTo>
                <a:lnTo>
                  <a:pt x="774" y="1071"/>
                </a:lnTo>
                <a:lnTo>
                  <a:pt x="748" y="1081"/>
                </a:lnTo>
                <a:lnTo>
                  <a:pt x="722" y="1089"/>
                </a:lnTo>
                <a:lnTo>
                  <a:pt x="696" y="1097"/>
                </a:lnTo>
                <a:lnTo>
                  <a:pt x="669" y="1103"/>
                </a:lnTo>
                <a:lnTo>
                  <a:pt x="642" y="1108"/>
                </a:lnTo>
                <a:lnTo>
                  <a:pt x="613" y="1111"/>
                </a:lnTo>
                <a:lnTo>
                  <a:pt x="585" y="1114"/>
                </a:lnTo>
                <a:lnTo>
                  <a:pt x="557" y="1115"/>
                </a:lnTo>
                <a:lnTo>
                  <a:pt x="557" y="1115"/>
                </a:lnTo>
                <a:lnTo>
                  <a:pt x="527" y="1114"/>
                </a:lnTo>
                <a:lnTo>
                  <a:pt x="499" y="1111"/>
                </a:lnTo>
                <a:lnTo>
                  <a:pt x="472" y="1108"/>
                </a:lnTo>
                <a:lnTo>
                  <a:pt x="444" y="1103"/>
                </a:lnTo>
                <a:lnTo>
                  <a:pt x="417" y="1097"/>
                </a:lnTo>
                <a:lnTo>
                  <a:pt x="391" y="1089"/>
                </a:lnTo>
                <a:lnTo>
                  <a:pt x="365" y="1081"/>
                </a:lnTo>
                <a:lnTo>
                  <a:pt x="340" y="1071"/>
                </a:lnTo>
                <a:lnTo>
                  <a:pt x="315" y="1059"/>
                </a:lnTo>
                <a:lnTo>
                  <a:pt x="291" y="1048"/>
                </a:lnTo>
                <a:lnTo>
                  <a:pt x="267" y="1033"/>
                </a:lnTo>
                <a:lnTo>
                  <a:pt x="245" y="1019"/>
                </a:lnTo>
                <a:lnTo>
                  <a:pt x="224" y="1004"/>
                </a:lnTo>
                <a:lnTo>
                  <a:pt x="202" y="987"/>
                </a:lnTo>
                <a:lnTo>
                  <a:pt x="182" y="970"/>
                </a:lnTo>
                <a:lnTo>
                  <a:pt x="162" y="951"/>
                </a:lnTo>
                <a:lnTo>
                  <a:pt x="145" y="932"/>
                </a:lnTo>
                <a:lnTo>
                  <a:pt x="127" y="912"/>
                </a:lnTo>
                <a:lnTo>
                  <a:pt x="110" y="891"/>
                </a:lnTo>
                <a:lnTo>
                  <a:pt x="95" y="868"/>
                </a:lnTo>
                <a:lnTo>
                  <a:pt x="80" y="846"/>
                </a:lnTo>
                <a:lnTo>
                  <a:pt x="67" y="823"/>
                </a:lnTo>
                <a:lnTo>
                  <a:pt x="54" y="799"/>
                </a:lnTo>
                <a:lnTo>
                  <a:pt x="43" y="774"/>
                </a:lnTo>
                <a:lnTo>
                  <a:pt x="34" y="749"/>
                </a:lnTo>
                <a:lnTo>
                  <a:pt x="24" y="724"/>
                </a:lnTo>
                <a:lnTo>
                  <a:pt x="17" y="696"/>
                </a:lnTo>
                <a:lnTo>
                  <a:pt x="10" y="669"/>
                </a:lnTo>
                <a:lnTo>
                  <a:pt x="6" y="642"/>
                </a:lnTo>
                <a:lnTo>
                  <a:pt x="2" y="614"/>
                </a:lnTo>
                <a:lnTo>
                  <a:pt x="0" y="586"/>
                </a:lnTo>
                <a:lnTo>
                  <a:pt x="0" y="557"/>
                </a:lnTo>
                <a:lnTo>
                  <a:pt x="0" y="557"/>
                </a:lnTo>
                <a:lnTo>
                  <a:pt x="0" y="529"/>
                </a:lnTo>
                <a:lnTo>
                  <a:pt x="2" y="501"/>
                </a:lnTo>
                <a:lnTo>
                  <a:pt x="6" y="473"/>
                </a:lnTo>
                <a:lnTo>
                  <a:pt x="10" y="446"/>
                </a:lnTo>
                <a:lnTo>
                  <a:pt x="17" y="418"/>
                </a:lnTo>
                <a:lnTo>
                  <a:pt x="24" y="391"/>
                </a:lnTo>
                <a:lnTo>
                  <a:pt x="34" y="367"/>
                </a:lnTo>
                <a:lnTo>
                  <a:pt x="43" y="341"/>
                </a:lnTo>
                <a:lnTo>
                  <a:pt x="54" y="316"/>
                </a:lnTo>
                <a:lnTo>
                  <a:pt x="67" y="292"/>
                </a:lnTo>
                <a:lnTo>
                  <a:pt x="80" y="269"/>
                </a:lnTo>
                <a:lnTo>
                  <a:pt x="95" y="246"/>
                </a:lnTo>
                <a:lnTo>
                  <a:pt x="110" y="224"/>
                </a:lnTo>
                <a:lnTo>
                  <a:pt x="127" y="203"/>
                </a:lnTo>
                <a:lnTo>
                  <a:pt x="145" y="183"/>
                </a:lnTo>
                <a:lnTo>
                  <a:pt x="162" y="164"/>
                </a:lnTo>
                <a:lnTo>
                  <a:pt x="182" y="145"/>
                </a:lnTo>
                <a:lnTo>
                  <a:pt x="202" y="127"/>
                </a:lnTo>
                <a:lnTo>
                  <a:pt x="224" y="111"/>
                </a:lnTo>
                <a:lnTo>
                  <a:pt x="245" y="96"/>
                </a:lnTo>
                <a:lnTo>
                  <a:pt x="267" y="81"/>
                </a:lnTo>
                <a:lnTo>
                  <a:pt x="291" y="67"/>
                </a:lnTo>
                <a:lnTo>
                  <a:pt x="315" y="56"/>
                </a:lnTo>
                <a:lnTo>
                  <a:pt x="340" y="45"/>
                </a:lnTo>
                <a:lnTo>
                  <a:pt x="365" y="34"/>
                </a:lnTo>
                <a:lnTo>
                  <a:pt x="391" y="26"/>
                </a:lnTo>
                <a:lnTo>
                  <a:pt x="417" y="18"/>
                </a:lnTo>
                <a:lnTo>
                  <a:pt x="444" y="12"/>
                </a:lnTo>
                <a:lnTo>
                  <a:pt x="472" y="7"/>
                </a:lnTo>
                <a:lnTo>
                  <a:pt x="499" y="4"/>
                </a:lnTo>
                <a:lnTo>
                  <a:pt x="527" y="1"/>
                </a:lnTo>
                <a:lnTo>
                  <a:pt x="557" y="0"/>
                </a:lnTo>
                <a:lnTo>
                  <a:pt x="557" y="0"/>
                </a:lnTo>
                <a:lnTo>
                  <a:pt x="585" y="1"/>
                </a:lnTo>
                <a:lnTo>
                  <a:pt x="613" y="4"/>
                </a:lnTo>
                <a:lnTo>
                  <a:pt x="642" y="7"/>
                </a:lnTo>
                <a:lnTo>
                  <a:pt x="669" y="12"/>
                </a:lnTo>
                <a:lnTo>
                  <a:pt x="696" y="18"/>
                </a:lnTo>
                <a:lnTo>
                  <a:pt x="722" y="26"/>
                </a:lnTo>
                <a:lnTo>
                  <a:pt x="748" y="34"/>
                </a:lnTo>
                <a:lnTo>
                  <a:pt x="774" y="45"/>
                </a:lnTo>
                <a:lnTo>
                  <a:pt x="797" y="56"/>
                </a:lnTo>
                <a:lnTo>
                  <a:pt x="822" y="67"/>
                </a:lnTo>
                <a:lnTo>
                  <a:pt x="846" y="81"/>
                </a:lnTo>
                <a:lnTo>
                  <a:pt x="868" y="96"/>
                </a:lnTo>
                <a:lnTo>
                  <a:pt x="889" y="111"/>
                </a:lnTo>
                <a:lnTo>
                  <a:pt x="910" y="127"/>
                </a:lnTo>
                <a:lnTo>
                  <a:pt x="930" y="145"/>
                </a:lnTo>
                <a:lnTo>
                  <a:pt x="950" y="164"/>
                </a:lnTo>
                <a:lnTo>
                  <a:pt x="968" y="183"/>
                </a:lnTo>
                <a:lnTo>
                  <a:pt x="986" y="203"/>
                </a:lnTo>
                <a:lnTo>
                  <a:pt x="1002" y="224"/>
                </a:lnTo>
                <a:lnTo>
                  <a:pt x="1018" y="246"/>
                </a:lnTo>
                <a:lnTo>
                  <a:pt x="1033" y="269"/>
                </a:lnTo>
                <a:lnTo>
                  <a:pt x="1046" y="292"/>
                </a:lnTo>
                <a:lnTo>
                  <a:pt x="1059" y="316"/>
                </a:lnTo>
                <a:lnTo>
                  <a:pt x="1069" y="341"/>
                </a:lnTo>
                <a:lnTo>
                  <a:pt x="1080" y="367"/>
                </a:lnTo>
                <a:lnTo>
                  <a:pt x="1088" y="391"/>
                </a:lnTo>
                <a:lnTo>
                  <a:pt x="1095" y="418"/>
                </a:lnTo>
                <a:lnTo>
                  <a:pt x="1102" y="446"/>
                </a:lnTo>
                <a:lnTo>
                  <a:pt x="1107" y="473"/>
                </a:lnTo>
                <a:lnTo>
                  <a:pt x="1111" y="501"/>
                </a:lnTo>
                <a:lnTo>
                  <a:pt x="1113" y="529"/>
                </a:lnTo>
                <a:lnTo>
                  <a:pt x="1113" y="557"/>
                </a:lnTo>
                <a:lnTo>
                  <a:pt x="1113" y="557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1" name="Freeform 18">
            <a:extLst>
              <a:ext uri="{FF2B5EF4-FFF2-40B4-BE49-F238E27FC236}">
                <a16:creationId xmlns:a16="http://schemas.microsoft.com/office/drawing/2014/main" id="{4AE7660D-0E4B-4F2D-A813-31D62A4ED056}"/>
              </a:ext>
            </a:extLst>
          </p:cNvPr>
          <p:cNvSpPr>
            <a:spLocks/>
          </p:cNvSpPr>
          <p:nvPr/>
        </p:nvSpPr>
        <p:spPr bwMode="auto">
          <a:xfrm>
            <a:off x="6510790" y="4213184"/>
            <a:ext cx="277658" cy="276413"/>
          </a:xfrm>
          <a:custGeom>
            <a:avLst/>
            <a:gdLst>
              <a:gd name="T0" fmla="*/ 1113 w 1113"/>
              <a:gd name="T1" fmla="*/ 585 h 1113"/>
              <a:gd name="T2" fmla="*/ 1103 w 1113"/>
              <a:gd name="T3" fmla="*/ 669 h 1113"/>
              <a:gd name="T4" fmla="*/ 1080 w 1113"/>
              <a:gd name="T5" fmla="*/ 748 h 1113"/>
              <a:gd name="T6" fmla="*/ 1046 w 1113"/>
              <a:gd name="T7" fmla="*/ 822 h 1113"/>
              <a:gd name="T8" fmla="*/ 1003 w 1113"/>
              <a:gd name="T9" fmla="*/ 889 h 1113"/>
              <a:gd name="T10" fmla="*/ 951 w 1113"/>
              <a:gd name="T11" fmla="*/ 951 h 1113"/>
              <a:gd name="T12" fmla="*/ 890 w 1113"/>
              <a:gd name="T13" fmla="*/ 1003 h 1113"/>
              <a:gd name="T14" fmla="*/ 822 w 1113"/>
              <a:gd name="T15" fmla="*/ 1046 h 1113"/>
              <a:gd name="T16" fmla="*/ 748 w 1113"/>
              <a:gd name="T17" fmla="*/ 1080 h 1113"/>
              <a:gd name="T18" fmla="*/ 669 w 1113"/>
              <a:gd name="T19" fmla="*/ 1103 h 1113"/>
              <a:gd name="T20" fmla="*/ 586 w 1113"/>
              <a:gd name="T21" fmla="*/ 1113 h 1113"/>
              <a:gd name="T22" fmla="*/ 528 w 1113"/>
              <a:gd name="T23" fmla="*/ 1113 h 1113"/>
              <a:gd name="T24" fmla="*/ 444 w 1113"/>
              <a:gd name="T25" fmla="*/ 1103 h 1113"/>
              <a:gd name="T26" fmla="*/ 365 w 1113"/>
              <a:gd name="T27" fmla="*/ 1080 h 1113"/>
              <a:gd name="T28" fmla="*/ 291 w 1113"/>
              <a:gd name="T29" fmla="*/ 1046 h 1113"/>
              <a:gd name="T30" fmla="*/ 224 w 1113"/>
              <a:gd name="T31" fmla="*/ 1003 h 1113"/>
              <a:gd name="T32" fmla="*/ 163 w 1113"/>
              <a:gd name="T33" fmla="*/ 951 h 1113"/>
              <a:gd name="T34" fmla="*/ 111 w 1113"/>
              <a:gd name="T35" fmla="*/ 889 h 1113"/>
              <a:gd name="T36" fmla="*/ 67 w 1113"/>
              <a:gd name="T37" fmla="*/ 822 h 1113"/>
              <a:gd name="T38" fmla="*/ 34 w 1113"/>
              <a:gd name="T39" fmla="*/ 748 h 1113"/>
              <a:gd name="T40" fmla="*/ 12 w 1113"/>
              <a:gd name="T41" fmla="*/ 669 h 1113"/>
              <a:gd name="T42" fmla="*/ 1 w 1113"/>
              <a:gd name="T43" fmla="*/ 585 h 1113"/>
              <a:gd name="T44" fmla="*/ 1 w 1113"/>
              <a:gd name="T45" fmla="*/ 528 h 1113"/>
              <a:gd name="T46" fmla="*/ 12 w 1113"/>
              <a:gd name="T47" fmla="*/ 444 h 1113"/>
              <a:gd name="T48" fmla="*/ 34 w 1113"/>
              <a:gd name="T49" fmla="*/ 365 h 1113"/>
              <a:gd name="T50" fmla="*/ 67 w 1113"/>
              <a:gd name="T51" fmla="*/ 291 h 1113"/>
              <a:gd name="T52" fmla="*/ 111 w 1113"/>
              <a:gd name="T53" fmla="*/ 224 h 1113"/>
              <a:gd name="T54" fmla="*/ 163 w 1113"/>
              <a:gd name="T55" fmla="*/ 163 h 1113"/>
              <a:gd name="T56" fmla="*/ 224 w 1113"/>
              <a:gd name="T57" fmla="*/ 111 h 1113"/>
              <a:gd name="T58" fmla="*/ 291 w 1113"/>
              <a:gd name="T59" fmla="*/ 67 h 1113"/>
              <a:gd name="T60" fmla="*/ 365 w 1113"/>
              <a:gd name="T61" fmla="*/ 34 h 1113"/>
              <a:gd name="T62" fmla="*/ 444 w 1113"/>
              <a:gd name="T63" fmla="*/ 12 h 1113"/>
              <a:gd name="T64" fmla="*/ 528 w 1113"/>
              <a:gd name="T65" fmla="*/ 1 h 1113"/>
              <a:gd name="T66" fmla="*/ 586 w 1113"/>
              <a:gd name="T67" fmla="*/ 1 h 1113"/>
              <a:gd name="T68" fmla="*/ 669 w 1113"/>
              <a:gd name="T69" fmla="*/ 12 h 1113"/>
              <a:gd name="T70" fmla="*/ 748 w 1113"/>
              <a:gd name="T71" fmla="*/ 34 h 1113"/>
              <a:gd name="T72" fmla="*/ 822 w 1113"/>
              <a:gd name="T73" fmla="*/ 67 h 1113"/>
              <a:gd name="T74" fmla="*/ 890 w 1113"/>
              <a:gd name="T75" fmla="*/ 111 h 1113"/>
              <a:gd name="T76" fmla="*/ 951 w 1113"/>
              <a:gd name="T77" fmla="*/ 163 h 1113"/>
              <a:gd name="T78" fmla="*/ 1003 w 1113"/>
              <a:gd name="T79" fmla="*/ 224 h 1113"/>
              <a:gd name="T80" fmla="*/ 1046 w 1113"/>
              <a:gd name="T81" fmla="*/ 291 h 1113"/>
              <a:gd name="T82" fmla="*/ 1080 w 1113"/>
              <a:gd name="T83" fmla="*/ 365 h 1113"/>
              <a:gd name="T84" fmla="*/ 1103 w 1113"/>
              <a:gd name="T85" fmla="*/ 444 h 1113"/>
              <a:gd name="T86" fmla="*/ 1113 w 1113"/>
              <a:gd name="T87" fmla="*/ 528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3">
                <a:moveTo>
                  <a:pt x="1113" y="557"/>
                </a:moveTo>
                <a:lnTo>
                  <a:pt x="1113" y="557"/>
                </a:lnTo>
                <a:lnTo>
                  <a:pt x="1113" y="585"/>
                </a:lnTo>
                <a:lnTo>
                  <a:pt x="1111" y="614"/>
                </a:lnTo>
                <a:lnTo>
                  <a:pt x="1108" y="642"/>
                </a:lnTo>
                <a:lnTo>
                  <a:pt x="1103" y="669"/>
                </a:lnTo>
                <a:lnTo>
                  <a:pt x="1096" y="696"/>
                </a:lnTo>
                <a:lnTo>
                  <a:pt x="1089" y="722"/>
                </a:lnTo>
                <a:lnTo>
                  <a:pt x="1080" y="748"/>
                </a:lnTo>
                <a:lnTo>
                  <a:pt x="1070" y="774"/>
                </a:lnTo>
                <a:lnTo>
                  <a:pt x="1059" y="799"/>
                </a:lnTo>
                <a:lnTo>
                  <a:pt x="1046" y="822"/>
                </a:lnTo>
                <a:lnTo>
                  <a:pt x="1033" y="846"/>
                </a:lnTo>
                <a:lnTo>
                  <a:pt x="1019" y="868"/>
                </a:lnTo>
                <a:lnTo>
                  <a:pt x="1003" y="889"/>
                </a:lnTo>
                <a:lnTo>
                  <a:pt x="986" y="911"/>
                </a:lnTo>
                <a:lnTo>
                  <a:pt x="969" y="931"/>
                </a:lnTo>
                <a:lnTo>
                  <a:pt x="951" y="951"/>
                </a:lnTo>
                <a:lnTo>
                  <a:pt x="931" y="968"/>
                </a:lnTo>
                <a:lnTo>
                  <a:pt x="911" y="986"/>
                </a:lnTo>
                <a:lnTo>
                  <a:pt x="890" y="1003"/>
                </a:lnTo>
                <a:lnTo>
                  <a:pt x="868" y="1019"/>
                </a:lnTo>
                <a:lnTo>
                  <a:pt x="846" y="1033"/>
                </a:lnTo>
                <a:lnTo>
                  <a:pt x="822" y="1046"/>
                </a:lnTo>
                <a:lnTo>
                  <a:pt x="799" y="1059"/>
                </a:lnTo>
                <a:lnTo>
                  <a:pt x="774" y="1070"/>
                </a:lnTo>
                <a:lnTo>
                  <a:pt x="748" y="1080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3"/>
                </a:lnTo>
                <a:lnTo>
                  <a:pt x="642" y="1107"/>
                </a:lnTo>
                <a:lnTo>
                  <a:pt x="614" y="1111"/>
                </a:lnTo>
                <a:lnTo>
                  <a:pt x="586" y="1113"/>
                </a:lnTo>
                <a:lnTo>
                  <a:pt x="557" y="1113"/>
                </a:lnTo>
                <a:lnTo>
                  <a:pt x="557" y="1113"/>
                </a:lnTo>
                <a:lnTo>
                  <a:pt x="528" y="1113"/>
                </a:lnTo>
                <a:lnTo>
                  <a:pt x="500" y="1111"/>
                </a:lnTo>
                <a:lnTo>
                  <a:pt x="473" y="1107"/>
                </a:lnTo>
                <a:lnTo>
                  <a:pt x="444" y="1103"/>
                </a:lnTo>
                <a:lnTo>
                  <a:pt x="417" y="1096"/>
                </a:lnTo>
                <a:lnTo>
                  <a:pt x="391" y="1089"/>
                </a:lnTo>
                <a:lnTo>
                  <a:pt x="365" y="1080"/>
                </a:lnTo>
                <a:lnTo>
                  <a:pt x="341" y="1070"/>
                </a:lnTo>
                <a:lnTo>
                  <a:pt x="316" y="1059"/>
                </a:lnTo>
                <a:lnTo>
                  <a:pt x="291" y="1046"/>
                </a:lnTo>
                <a:lnTo>
                  <a:pt x="268" y="1033"/>
                </a:lnTo>
                <a:lnTo>
                  <a:pt x="245" y="1019"/>
                </a:lnTo>
                <a:lnTo>
                  <a:pt x="224" y="1003"/>
                </a:lnTo>
                <a:lnTo>
                  <a:pt x="203" y="986"/>
                </a:lnTo>
                <a:lnTo>
                  <a:pt x="183" y="968"/>
                </a:lnTo>
                <a:lnTo>
                  <a:pt x="163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89"/>
                </a:lnTo>
                <a:lnTo>
                  <a:pt x="96" y="868"/>
                </a:lnTo>
                <a:lnTo>
                  <a:pt x="80" y="846"/>
                </a:lnTo>
                <a:lnTo>
                  <a:pt x="67" y="822"/>
                </a:lnTo>
                <a:lnTo>
                  <a:pt x="56" y="799"/>
                </a:lnTo>
                <a:lnTo>
                  <a:pt x="44" y="774"/>
                </a:lnTo>
                <a:lnTo>
                  <a:pt x="34" y="748"/>
                </a:lnTo>
                <a:lnTo>
                  <a:pt x="25" y="722"/>
                </a:lnTo>
                <a:lnTo>
                  <a:pt x="18" y="696"/>
                </a:lnTo>
                <a:lnTo>
                  <a:pt x="12" y="669"/>
                </a:lnTo>
                <a:lnTo>
                  <a:pt x="6" y="642"/>
                </a:lnTo>
                <a:lnTo>
                  <a:pt x="3" y="614"/>
                </a:lnTo>
                <a:lnTo>
                  <a:pt x="1" y="585"/>
                </a:lnTo>
                <a:lnTo>
                  <a:pt x="0" y="557"/>
                </a:lnTo>
                <a:lnTo>
                  <a:pt x="0" y="557"/>
                </a:lnTo>
                <a:lnTo>
                  <a:pt x="1" y="528"/>
                </a:lnTo>
                <a:lnTo>
                  <a:pt x="3" y="499"/>
                </a:lnTo>
                <a:lnTo>
                  <a:pt x="6" y="472"/>
                </a:lnTo>
                <a:lnTo>
                  <a:pt x="12" y="444"/>
                </a:lnTo>
                <a:lnTo>
                  <a:pt x="18" y="417"/>
                </a:lnTo>
                <a:lnTo>
                  <a:pt x="25" y="391"/>
                </a:lnTo>
                <a:lnTo>
                  <a:pt x="34" y="365"/>
                </a:lnTo>
                <a:lnTo>
                  <a:pt x="44" y="340"/>
                </a:lnTo>
                <a:lnTo>
                  <a:pt x="56" y="316"/>
                </a:lnTo>
                <a:lnTo>
                  <a:pt x="67" y="291"/>
                </a:lnTo>
                <a:lnTo>
                  <a:pt x="80" y="267"/>
                </a:lnTo>
                <a:lnTo>
                  <a:pt x="96" y="245"/>
                </a:lnTo>
                <a:lnTo>
                  <a:pt x="111" y="224"/>
                </a:lnTo>
                <a:lnTo>
                  <a:pt x="127" y="203"/>
                </a:lnTo>
                <a:lnTo>
                  <a:pt x="145" y="183"/>
                </a:lnTo>
                <a:lnTo>
                  <a:pt x="163" y="163"/>
                </a:lnTo>
                <a:lnTo>
                  <a:pt x="183" y="145"/>
                </a:lnTo>
                <a:lnTo>
                  <a:pt x="203" y="127"/>
                </a:lnTo>
                <a:lnTo>
                  <a:pt x="224" y="111"/>
                </a:lnTo>
                <a:lnTo>
                  <a:pt x="245" y="95"/>
                </a:lnTo>
                <a:lnTo>
                  <a:pt x="268" y="80"/>
                </a:lnTo>
                <a:lnTo>
                  <a:pt x="291" y="67"/>
                </a:lnTo>
                <a:lnTo>
                  <a:pt x="316" y="55"/>
                </a:lnTo>
                <a:lnTo>
                  <a:pt x="341" y="44"/>
                </a:lnTo>
                <a:lnTo>
                  <a:pt x="365" y="34"/>
                </a:lnTo>
                <a:lnTo>
                  <a:pt x="391" y="25"/>
                </a:lnTo>
                <a:lnTo>
                  <a:pt x="417" y="18"/>
                </a:lnTo>
                <a:lnTo>
                  <a:pt x="444" y="12"/>
                </a:lnTo>
                <a:lnTo>
                  <a:pt x="473" y="6"/>
                </a:lnTo>
                <a:lnTo>
                  <a:pt x="500" y="2"/>
                </a:lnTo>
                <a:lnTo>
                  <a:pt x="528" y="1"/>
                </a:lnTo>
                <a:lnTo>
                  <a:pt x="557" y="0"/>
                </a:lnTo>
                <a:lnTo>
                  <a:pt x="557" y="0"/>
                </a:lnTo>
                <a:lnTo>
                  <a:pt x="586" y="1"/>
                </a:lnTo>
                <a:lnTo>
                  <a:pt x="614" y="2"/>
                </a:lnTo>
                <a:lnTo>
                  <a:pt x="642" y="6"/>
                </a:lnTo>
                <a:lnTo>
                  <a:pt x="669" y="12"/>
                </a:lnTo>
                <a:lnTo>
                  <a:pt x="696" y="18"/>
                </a:lnTo>
                <a:lnTo>
                  <a:pt x="722" y="25"/>
                </a:lnTo>
                <a:lnTo>
                  <a:pt x="748" y="34"/>
                </a:lnTo>
                <a:lnTo>
                  <a:pt x="774" y="44"/>
                </a:lnTo>
                <a:lnTo>
                  <a:pt x="799" y="55"/>
                </a:lnTo>
                <a:lnTo>
                  <a:pt x="822" y="67"/>
                </a:lnTo>
                <a:lnTo>
                  <a:pt x="846" y="80"/>
                </a:lnTo>
                <a:lnTo>
                  <a:pt x="868" y="95"/>
                </a:lnTo>
                <a:lnTo>
                  <a:pt x="890" y="111"/>
                </a:lnTo>
                <a:lnTo>
                  <a:pt x="911" y="127"/>
                </a:lnTo>
                <a:lnTo>
                  <a:pt x="931" y="145"/>
                </a:lnTo>
                <a:lnTo>
                  <a:pt x="951" y="163"/>
                </a:lnTo>
                <a:lnTo>
                  <a:pt x="969" y="183"/>
                </a:lnTo>
                <a:lnTo>
                  <a:pt x="986" y="203"/>
                </a:lnTo>
                <a:lnTo>
                  <a:pt x="1003" y="224"/>
                </a:lnTo>
                <a:lnTo>
                  <a:pt x="1019" y="245"/>
                </a:lnTo>
                <a:lnTo>
                  <a:pt x="1033" y="267"/>
                </a:lnTo>
                <a:lnTo>
                  <a:pt x="1046" y="291"/>
                </a:lnTo>
                <a:lnTo>
                  <a:pt x="1059" y="316"/>
                </a:lnTo>
                <a:lnTo>
                  <a:pt x="1070" y="340"/>
                </a:lnTo>
                <a:lnTo>
                  <a:pt x="1080" y="365"/>
                </a:lnTo>
                <a:lnTo>
                  <a:pt x="1089" y="391"/>
                </a:lnTo>
                <a:lnTo>
                  <a:pt x="1096" y="417"/>
                </a:lnTo>
                <a:lnTo>
                  <a:pt x="1103" y="444"/>
                </a:lnTo>
                <a:lnTo>
                  <a:pt x="1108" y="472"/>
                </a:lnTo>
                <a:lnTo>
                  <a:pt x="1111" y="499"/>
                </a:lnTo>
                <a:lnTo>
                  <a:pt x="1113" y="528"/>
                </a:lnTo>
                <a:lnTo>
                  <a:pt x="1113" y="557"/>
                </a:lnTo>
                <a:lnTo>
                  <a:pt x="1113" y="557"/>
                </a:lnTo>
                <a:close/>
              </a:path>
            </a:pathLst>
          </a:custGeom>
          <a:solidFill>
            <a:srgbClr val="6A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2" name="Freeform 19">
            <a:extLst>
              <a:ext uri="{FF2B5EF4-FFF2-40B4-BE49-F238E27FC236}">
                <a16:creationId xmlns:a16="http://schemas.microsoft.com/office/drawing/2014/main" id="{1CB3EE2E-119A-453D-80F8-AB0B1A1E4CED}"/>
              </a:ext>
            </a:extLst>
          </p:cNvPr>
          <p:cNvSpPr>
            <a:spLocks/>
          </p:cNvSpPr>
          <p:nvPr/>
        </p:nvSpPr>
        <p:spPr bwMode="auto">
          <a:xfrm>
            <a:off x="6305349" y="4845696"/>
            <a:ext cx="277658" cy="277658"/>
          </a:xfrm>
          <a:custGeom>
            <a:avLst/>
            <a:gdLst>
              <a:gd name="T0" fmla="*/ 1113 w 1114"/>
              <a:gd name="T1" fmla="*/ 586 h 1114"/>
              <a:gd name="T2" fmla="*/ 1102 w 1114"/>
              <a:gd name="T3" fmla="*/ 670 h 1114"/>
              <a:gd name="T4" fmla="*/ 1080 w 1114"/>
              <a:gd name="T5" fmla="*/ 748 h 1114"/>
              <a:gd name="T6" fmla="*/ 1046 w 1114"/>
              <a:gd name="T7" fmla="*/ 823 h 1114"/>
              <a:gd name="T8" fmla="*/ 1003 w 1114"/>
              <a:gd name="T9" fmla="*/ 890 h 1114"/>
              <a:gd name="T10" fmla="*/ 950 w 1114"/>
              <a:gd name="T11" fmla="*/ 951 h 1114"/>
              <a:gd name="T12" fmla="*/ 890 w 1114"/>
              <a:gd name="T13" fmla="*/ 1003 h 1114"/>
              <a:gd name="T14" fmla="*/ 822 w 1114"/>
              <a:gd name="T15" fmla="*/ 1047 h 1114"/>
              <a:gd name="T16" fmla="*/ 748 w 1114"/>
              <a:gd name="T17" fmla="*/ 1080 h 1114"/>
              <a:gd name="T18" fmla="*/ 669 w 1114"/>
              <a:gd name="T19" fmla="*/ 1102 h 1114"/>
              <a:gd name="T20" fmla="*/ 585 w 1114"/>
              <a:gd name="T21" fmla="*/ 1113 h 1114"/>
              <a:gd name="T22" fmla="*/ 529 w 1114"/>
              <a:gd name="T23" fmla="*/ 1113 h 1114"/>
              <a:gd name="T24" fmla="*/ 445 w 1114"/>
              <a:gd name="T25" fmla="*/ 1102 h 1114"/>
              <a:gd name="T26" fmla="*/ 365 w 1114"/>
              <a:gd name="T27" fmla="*/ 1080 h 1114"/>
              <a:gd name="T28" fmla="*/ 292 w 1114"/>
              <a:gd name="T29" fmla="*/ 1047 h 1114"/>
              <a:gd name="T30" fmla="*/ 224 w 1114"/>
              <a:gd name="T31" fmla="*/ 1003 h 1114"/>
              <a:gd name="T32" fmla="*/ 163 w 1114"/>
              <a:gd name="T33" fmla="*/ 951 h 1114"/>
              <a:gd name="T34" fmla="*/ 110 w 1114"/>
              <a:gd name="T35" fmla="*/ 890 h 1114"/>
              <a:gd name="T36" fmla="*/ 67 w 1114"/>
              <a:gd name="T37" fmla="*/ 823 h 1114"/>
              <a:gd name="T38" fmla="*/ 34 w 1114"/>
              <a:gd name="T39" fmla="*/ 748 h 1114"/>
              <a:gd name="T40" fmla="*/ 11 w 1114"/>
              <a:gd name="T41" fmla="*/ 670 h 1114"/>
              <a:gd name="T42" fmla="*/ 1 w 1114"/>
              <a:gd name="T43" fmla="*/ 586 h 1114"/>
              <a:gd name="T44" fmla="*/ 1 w 1114"/>
              <a:gd name="T45" fmla="*/ 528 h 1114"/>
              <a:gd name="T46" fmla="*/ 11 w 1114"/>
              <a:gd name="T47" fmla="*/ 445 h 1114"/>
              <a:gd name="T48" fmla="*/ 34 w 1114"/>
              <a:gd name="T49" fmla="*/ 366 h 1114"/>
              <a:gd name="T50" fmla="*/ 67 w 1114"/>
              <a:gd name="T51" fmla="*/ 291 h 1114"/>
              <a:gd name="T52" fmla="*/ 110 w 1114"/>
              <a:gd name="T53" fmla="*/ 224 h 1114"/>
              <a:gd name="T54" fmla="*/ 163 w 1114"/>
              <a:gd name="T55" fmla="*/ 163 h 1114"/>
              <a:gd name="T56" fmla="*/ 224 w 1114"/>
              <a:gd name="T57" fmla="*/ 111 h 1114"/>
              <a:gd name="T58" fmla="*/ 292 w 1114"/>
              <a:gd name="T59" fmla="*/ 68 h 1114"/>
              <a:gd name="T60" fmla="*/ 365 w 1114"/>
              <a:gd name="T61" fmla="*/ 33 h 1114"/>
              <a:gd name="T62" fmla="*/ 445 w 1114"/>
              <a:gd name="T63" fmla="*/ 11 h 1114"/>
              <a:gd name="T64" fmla="*/ 529 w 1114"/>
              <a:gd name="T65" fmla="*/ 0 h 1114"/>
              <a:gd name="T66" fmla="*/ 585 w 1114"/>
              <a:gd name="T67" fmla="*/ 0 h 1114"/>
              <a:gd name="T68" fmla="*/ 669 w 1114"/>
              <a:gd name="T69" fmla="*/ 11 h 1114"/>
              <a:gd name="T70" fmla="*/ 748 w 1114"/>
              <a:gd name="T71" fmla="*/ 33 h 1114"/>
              <a:gd name="T72" fmla="*/ 822 w 1114"/>
              <a:gd name="T73" fmla="*/ 68 h 1114"/>
              <a:gd name="T74" fmla="*/ 890 w 1114"/>
              <a:gd name="T75" fmla="*/ 111 h 1114"/>
              <a:gd name="T76" fmla="*/ 950 w 1114"/>
              <a:gd name="T77" fmla="*/ 163 h 1114"/>
              <a:gd name="T78" fmla="*/ 1003 w 1114"/>
              <a:gd name="T79" fmla="*/ 224 h 1114"/>
              <a:gd name="T80" fmla="*/ 1046 w 1114"/>
              <a:gd name="T81" fmla="*/ 291 h 1114"/>
              <a:gd name="T82" fmla="*/ 1080 w 1114"/>
              <a:gd name="T83" fmla="*/ 366 h 1114"/>
              <a:gd name="T84" fmla="*/ 1102 w 1114"/>
              <a:gd name="T85" fmla="*/ 445 h 1114"/>
              <a:gd name="T86" fmla="*/ 1113 w 1114"/>
              <a:gd name="T87" fmla="*/ 528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4" h="1114">
                <a:moveTo>
                  <a:pt x="1114" y="556"/>
                </a:moveTo>
                <a:lnTo>
                  <a:pt x="1114" y="556"/>
                </a:lnTo>
                <a:lnTo>
                  <a:pt x="1113" y="586"/>
                </a:lnTo>
                <a:lnTo>
                  <a:pt x="1111" y="614"/>
                </a:lnTo>
                <a:lnTo>
                  <a:pt x="1107" y="641"/>
                </a:lnTo>
                <a:lnTo>
                  <a:pt x="1102" y="670"/>
                </a:lnTo>
                <a:lnTo>
                  <a:pt x="1096" y="697"/>
                </a:lnTo>
                <a:lnTo>
                  <a:pt x="1088" y="723"/>
                </a:lnTo>
                <a:lnTo>
                  <a:pt x="1080" y="748"/>
                </a:lnTo>
                <a:lnTo>
                  <a:pt x="1069" y="773"/>
                </a:lnTo>
                <a:lnTo>
                  <a:pt x="1059" y="798"/>
                </a:lnTo>
                <a:lnTo>
                  <a:pt x="1046" y="823"/>
                </a:lnTo>
                <a:lnTo>
                  <a:pt x="1033" y="845"/>
                </a:lnTo>
                <a:lnTo>
                  <a:pt x="1019" y="869"/>
                </a:lnTo>
                <a:lnTo>
                  <a:pt x="1003" y="890"/>
                </a:lnTo>
                <a:lnTo>
                  <a:pt x="987" y="911"/>
                </a:lnTo>
                <a:lnTo>
                  <a:pt x="969" y="931"/>
                </a:lnTo>
                <a:lnTo>
                  <a:pt x="950" y="951"/>
                </a:lnTo>
                <a:lnTo>
                  <a:pt x="932" y="969"/>
                </a:lnTo>
                <a:lnTo>
                  <a:pt x="912" y="986"/>
                </a:lnTo>
                <a:lnTo>
                  <a:pt x="890" y="1003"/>
                </a:lnTo>
                <a:lnTo>
                  <a:pt x="868" y="1018"/>
                </a:lnTo>
                <a:lnTo>
                  <a:pt x="846" y="1034"/>
                </a:lnTo>
                <a:lnTo>
                  <a:pt x="822" y="1047"/>
                </a:lnTo>
                <a:lnTo>
                  <a:pt x="798" y="1058"/>
                </a:lnTo>
                <a:lnTo>
                  <a:pt x="774" y="1070"/>
                </a:lnTo>
                <a:lnTo>
                  <a:pt x="748" y="1080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8"/>
                </a:lnTo>
                <a:lnTo>
                  <a:pt x="613" y="1111"/>
                </a:lnTo>
                <a:lnTo>
                  <a:pt x="585" y="1113"/>
                </a:lnTo>
                <a:lnTo>
                  <a:pt x="557" y="1114"/>
                </a:lnTo>
                <a:lnTo>
                  <a:pt x="557" y="1114"/>
                </a:lnTo>
                <a:lnTo>
                  <a:pt x="529" y="1113"/>
                </a:lnTo>
                <a:lnTo>
                  <a:pt x="500" y="1111"/>
                </a:lnTo>
                <a:lnTo>
                  <a:pt x="472" y="1108"/>
                </a:lnTo>
                <a:lnTo>
                  <a:pt x="445" y="1102"/>
                </a:lnTo>
                <a:lnTo>
                  <a:pt x="418" y="1096"/>
                </a:lnTo>
                <a:lnTo>
                  <a:pt x="391" y="1089"/>
                </a:lnTo>
                <a:lnTo>
                  <a:pt x="365" y="1080"/>
                </a:lnTo>
                <a:lnTo>
                  <a:pt x="340" y="1070"/>
                </a:lnTo>
                <a:lnTo>
                  <a:pt x="315" y="1058"/>
                </a:lnTo>
                <a:lnTo>
                  <a:pt x="292" y="1047"/>
                </a:lnTo>
                <a:lnTo>
                  <a:pt x="268" y="1034"/>
                </a:lnTo>
                <a:lnTo>
                  <a:pt x="246" y="1018"/>
                </a:lnTo>
                <a:lnTo>
                  <a:pt x="224" y="1003"/>
                </a:lnTo>
                <a:lnTo>
                  <a:pt x="202" y="986"/>
                </a:lnTo>
                <a:lnTo>
                  <a:pt x="182" y="969"/>
                </a:lnTo>
                <a:lnTo>
                  <a:pt x="163" y="951"/>
                </a:lnTo>
                <a:lnTo>
                  <a:pt x="145" y="931"/>
                </a:lnTo>
                <a:lnTo>
                  <a:pt x="127" y="911"/>
                </a:lnTo>
                <a:lnTo>
                  <a:pt x="110" y="890"/>
                </a:lnTo>
                <a:lnTo>
                  <a:pt x="95" y="869"/>
                </a:lnTo>
                <a:lnTo>
                  <a:pt x="81" y="845"/>
                </a:lnTo>
                <a:lnTo>
                  <a:pt x="67" y="823"/>
                </a:lnTo>
                <a:lnTo>
                  <a:pt x="55" y="798"/>
                </a:lnTo>
                <a:lnTo>
                  <a:pt x="43" y="773"/>
                </a:lnTo>
                <a:lnTo>
                  <a:pt x="34" y="748"/>
                </a:lnTo>
                <a:lnTo>
                  <a:pt x="24" y="723"/>
                </a:lnTo>
                <a:lnTo>
                  <a:pt x="17" y="697"/>
                </a:lnTo>
                <a:lnTo>
                  <a:pt x="11" y="670"/>
                </a:lnTo>
                <a:lnTo>
                  <a:pt x="7" y="641"/>
                </a:lnTo>
                <a:lnTo>
                  <a:pt x="3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3" y="500"/>
                </a:lnTo>
                <a:lnTo>
                  <a:pt x="7" y="472"/>
                </a:lnTo>
                <a:lnTo>
                  <a:pt x="11" y="445"/>
                </a:lnTo>
                <a:lnTo>
                  <a:pt x="17" y="417"/>
                </a:lnTo>
                <a:lnTo>
                  <a:pt x="24" y="392"/>
                </a:lnTo>
                <a:lnTo>
                  <a:pt x="34" y="366"/>
                </a:lnTo>
                <a:lnTo>
                  <a:pt x="43" y="340"/>
                </a:lnTo>
                <a:lnTo>
                  <a:pt x="55" y="315"/>
                </a:lnTo>
                <a:lnTo>
                  <a:pt x="67" y="291"/>
                </a:lnTo>
                <a:lnTo>
                  <a:pt x="81" y="268"/>
                </a:lnTo>
                <a:lnTo>
                  <a:pt x="95" y="245"/>
                </a:lnTo>
                <a:lnTo>
                  <a:pt x="110" y="224"/>
                </a:lnTo>
                <a:lnTo>
                  <a:pt x="127" y="203"/>
                </a:lnTo>
                <a:lnTo>
                  <a:pt x="145" y="183"/>
                </a:lnTo>
                <a:lnTo>
                  <a:pt x="163" y="163"/>
                </a:lnTo>
                <a:lnTo>
                  <a:pt x="182" y="145"/>
                </a:lnTo>
                <a:lnTo>
                  <a:pt x="202" y="128"/>
                </a:lnTo>
                <a:lnTo>
                  <a:pt x="224" y="111"/>
                </a:lnTo>
                <a:lnTo>
                  <a:pt x="246" y="95"/>
                </a:lnTo>
                <a:lnTo>
                  <a:pt x="268" y="80"/>
                </a:lnTo>
                <a:lnTo>
                  <a:pt x="292" y="68"/>
                </a:lnTo>
                <a:lnTo>
                  <a:pt x="315" y="55"/>
                </a:lnTo>
                <a:lnTo>
                  <a:pt x="340" y="44"/>
                </a:lnTo>
                <a:lnTo>
                  <a:pt x="365" y="33"/>
                </a:lnTo>
                <a:lnTo>
                  <a:pt x="391" y="25"/>
                </a:lnTo>
                <a:lnTo>
                  <a:pt x="418" y="18"/>
                </a:lnTo>
                <a:lnTo>
                  <a:pt x="445" y="11"/>
                </a:lnTo>
                <a:lnTo>
                  <a:pt x="472" y="6"/>
                </a:lnTo>
                <a:lnTo>
                  <a:pt x="500" y="3"/>
                </a:lnTo>
                <a:lnTo>
                  <a:pt x="529" y="0"/>
                </a:lnTo>
                <a:lnTo>
                  <a:pt x="557" y="0"/>
                </a:lnTo>
                <a:lnTo>
                  <a:pt x="557" y="0"/>
                </a:lnTo>
                <a:lnTo>
                  <a:pt x="585" y="0"/>
                </a:lnTo>
                <a:lnTo>
                  <a:pt x="613" y="3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2" y="25"/>
                </a:lnTo>
                <a:lnTo>
                  <a:pt x="748" y="33"/>
                </a:lnTo>
                <a:lnTo>
                  <a:pt x="774" y="44"/>
                </a:lnTo>
                <a:lnTo>
                  <a:pt x="798" y="55"/>
                </a:lnTo>
                <a:lnTo>
                  <a:pt x="822" y="68"/>
                </a:lnTo>
                <a:lnTo>
                  <a:pt x="846" y="80"/>
                </a:lnTo>
                <a:lnTo>
                  <a:pt x="868" y="95"/>
                </a:lnTo>
                <a:lnTo>
                  <a:pt x="890" y="111"/>
                </a:lnTo>
                <a:lnTo>
                  <a:pt x="912" y="128"/>
                </a:lnTo>
                <a:lnTo>
                  <a:pt x="932" y="145"/>
                </a:lnTo>
                <a:lnTo>
                  <a:pt x="950" y="163"/>
                </a:lnTo>
                <a:lnTo>
                  <a:pt x="969" y="183"/>
                </a:lnTo>
                <a:lnTo>
                  <a:pt x="987" y="203"/>
                </a:lnTo>
                <a:lnTo>
                  <a:pt x="1003" y="224"/>
                </a:lnTo>
                <a:lnTo>
                  <a:pt x="1019" y="245"/>
                </a:lnTo>
                <a:lnTo>
                  <a:pt x="1033" y="268"/>
                </a:lnTo>
                <a:lnTo>
                  <a:pt x="1046" y="291"/>
                </a:lnTo>
                <a:lnTo>
                  <a:pt x="1059" y="315"/>
                </a:lnTo>
                <a:lnTo>
                  <a:pt x="1069" y="340"/>
                </a:lnTo>
                <a:lnTo>
                  <a:pt x="1080" y="366"/>
                </a:lnTo>
                <a:lnTo>
                  <a:pt x="1088" y="392"/>
                </a:lnTo>
                <a:lnTo>
                  <a:pt x="1096" y="417"/>
                </a:lnTo>
                <a:lnTo>
                  <a:pt x="1102" y="445"/>
                </a:lnTo>
                <a:lnTo>
                  <a:pt x="1107" y="472"/>
                </a:lnTo>
                <a:lnTo>
                  <a:pt x="1111" y="500"/>
                </a:lnTo>
                <a:lnTo>
                  <a:pt x="1113" y="528"/>
                </a:lnTo>
                <a:lnTo>
                  <a:pt x="1114" y="556"/>
                </a:lnTo>
                <a:lnTo>
                  <a:pt x="1114" y="556"/>
                </a:lnTo>
                <a:close/>
              </a:path>
            </a:pathLst>
          </a:custGeom>
          <a:solidFill>
            <a:srgbClr val="FFCF1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53161B3C-F129-42B3-B6B5-B5C215FDB8AC}"/>
              </a:ext>
            </a:extLst>
          </p:cNvPr>
          <p:cNvSpPr/>
          <p:nvPr/>
        </p:nvSpPr>
        <p:spPr bwMode="auto">
          <a:xfrm>
            <a:off x="4953000" y="3810000"/>
            <a:ext cx="457200" cy="4572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9CA84763-1B6E-4BA3-9BBF-BE003B8AA20A}"/>
              </a:ext>
            </a:extLst>
          </p:cNvPr>
          <p:cNvSpPr/>
          <p:nvPr/>
        </p:nvSpPr>
        <p:spPr bwMode="auto">
          <a:xfrm>
            <a:off x="3657600" y="3430434"/>
            <a:ext cx="548640" cy="548640"/>
          </a:xfrm>
          <a:prstGeom prst="ellipse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7DF3F84-20FC-4082-9D0F-4EF3BAC94E66}"/>
              </a:ext>
            </a:extLst>
          </p:cNvPr>
          <p:cNvGrpSpPr/>
          <p:nvPr/>
        </p:nvGrpSpPr>
        <p:grpSpPr>
          <a:xfrm>
            <a:off x="4073104" y="1068234"/>
            <a:ext cx="1066799" cy="838200"/>
            <a:chOff x="3692104" y="1068234"/>
            <a:chExt cx="1066799" cy="838200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F406CD5A-AD54-4695-9F30-19913317CB06}"/>
                </a:ext>
              </a:extLst>
            </p:cNvPr>
            <p:cNvSpPr/>
            <p:nvPr/>
          </p:nvSpPr>
          <p:spPr bwMode="auto">
            <a:xfrm>
              <a:off x="3810000" y="1068234"/>
              <a:ext cx="838200" cy="8382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1658F8C-F7EF-4B6B-BC38-8739B6105249}"/>
                </a:ext>
              </a:extLst>
            </p:cNvPr>
            <p:cNvSpPr txBox="1"/>
            <p:nvPr/>
          </p:nvSpPr>
          <p:spPr>
            <a:xfrm>
              <a:off x="3692104" y="1262330"/>
              <a:ext cx="10667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INSURANCE COSTS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78B671-1B20-45DE-A567-40C2C6807AED}"/>
              </a:ext>
            </a:extLst>
          </p:cNvPr>
          <p:cNvGrpSpPr/>
          <p:nvPr/>
        </p:nvGrpSpPr>
        <p:grpSpPr>
          <a:xfrm>
            <a:off x="6180827" y="1601634"/>
            <a:ext cx="1143000" cy="838200"/>
            <a:chOff x="5799827" y="1601634"/>
            <a:chExt cx="1143000" cy="8382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9775E5F3-D079-450E-A58F-9A981F90B266}"/>
                </a:ext>
              </a:extLst>
            </p:cNvPr>
            <p:cNvSpPr/>
            <p:nvPr/>
          </p:nvSpPr>
          <p:spPr bwMode="auto">
            <a:xfrm>
              <a:off x="5943600" y="1601634"/>
              <a:ext cx="838200" cy="838200"/>
            </a:xfrm>
            <a:prstGeom prst="ellipse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CC45D264-83EC-4B88-8E6D-BF6C8266C2EA}"/>
                </a:ext>
              </a:extLst>
            </p:cNvPr>
            <p:cNvSpPr txBox="1"/>
            <p:nvPr/>
          </p:nvSpPr>
          <p:spPr>
            <a:xfrm>
              <a:off x="5799827" y="1659148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OUR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INFRA-STRUCTURE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D0F7D58-D168-4632-8DCF-432E83912810}"/>
              </a:ext>
            </a:extLst>
          </p:cNvPr>
          <p:cNvGrpSpPr/>
          <p:nvPr/>
        </p:nvGrpSpPr>
        <p:grpSpPr>
          <a:xfrm>
            <a:off x="3124201" y="1525434"/>
            <a:ext cx="990600" cy="838200"/>
            <a:chOff x="2743201" y="1525434"/>
            <a:chExt cx="990600" cy="838200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ADC2A7CF-D32A-471B-AD9D-EBB41650D87B}"/>
                </a:ext>
              </a:extLst>
            </p:cNvPr>
            <p:cNvSpPr/>
            <p:nvPr/>
          </p:nvSpPr>
          <p:spPr bwMode="auto">
            <a:xfrm>
              <a:off x="2819400" y="1525434"/>
              <a:ext cx="838200" cy="838200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10DD8237-F680-4A6A-BBB3-47951AC41FDC}"/>
                </a:ext>
              </a:extLst>
            </p:cNvPr>
            <p:cNvSpPr txBox="1"/>
            <p:nvPr/>
          </p:nvSpPr>
          <p:spPr>
            <a:xfrm>
              <a:off x="2743201" y="1693652"/>
              <a:ext cx="990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BUS 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COSTS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8C1C8AA-EA8C-4F3E-8130-6CFAE686927A}"/>
              </a:ext>
            </a:extLst>
          </p:cNvPr>
          <p:cNvGrpSpPr/>
          <p:nvPr/>
        </p:nvGrpSpPr>
        <p:grpSpPr>
          <a:xfrm>
            <a:off x="6781800" y="3506634"/>
            <a:ext cx="1143000" cy="838200"/>
            <a:chOff x="6400800" y="3506634"/>
            <a:chExt cx="1143000" cy="838200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F048D6D9-21F9-4DE9-97D4-D740421A63ED}"/>
                </a:ext>
              </a:extLst>
            </p:cNvPr>
            <p:cNvSpPr/>
            <p:nvPr/>
          </p:nvSpPr>
          <p:spPr bwMode="auto">
            <a:xfrm>
              <a:off x="6553200" y="3506634"/>
              <a:ext cx="838200" cy="838200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39F14C03-A55E-4EC7-8B2F-F3366629FBC7}"/>
                </a:ext>
              </a:extLst>
            </p:cNvPr>
            <p:cNvSpPr txBox="1"/>
            <p:nvPr/>
          </p:nvSpPr>
          <p:spPr>
            <a:xfrm>
              <a:off x="6400800" y="3709356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CONTRACT BUSES</a:t>
              </a:r>
            </a:p>
          </p:txBody>
        </p:sp>
      </p:grp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5FC753AE-7C6D-41C0-ADC0-768876DD458A}"/>
              </a:ext>
            </a:extLst>
          </p:cNvPr>
          <p:cNvGrpSpPr/>
          <p:nvPr/>
        </p:nvGrpSpPr>
        <p:grpSpPr>
          <a:xfrm>
            <a:off x="2286000" y="3430434"/>
            <a:ext cx="1143000" cy="838200"/>
            <a:chOff x="1905000" y="3430434"/>
            <a:chExt cx="1143000" cy="838200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DCC0EB5E-06BF-41B6-A279-CA7F7788E05A}"/>
                </a:ext>
              </a:extLst>
            </p:cNvPr>
            <p:cNvSpPr/>
            <p:nvPr/>
          </p:nvSpPr>
          <p:spPr bwMode="auto">
            <a:xfrm>
              <a:off x="2057400" y="3430434"/>
              <a:ext cx="838200" cy="8382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B2362442-A0EA-4244-A186-04794121B32E}"/>
                </a:ext>
              </a:extLst>
            </p:cNvPr>
            <p:cNvSpPr txBox="1"/>
            <p:nvPr/>
          </p:nvSpPr>
          <p:spPr>
            <a:xfrm>
              <a:off x="1905000" y="3657600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INSURANCE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LIMITS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A2724D2-D2E2-4486-98F3-0A94DD791723}"/>
              </a:ext>
            </a:extLst>
          </p:cNvPr>
          <p:cNvGrpSpPr/>
          <p:nvPr/>
        </p:nvGrpSpPr>
        <p:grpSpPr>
          <a:xfrm>
            <a:off x="5257800" y="1220634"/>
            <a:ext cx="990600" cy="838200"/>
            <a:chOff x="4876800" y="1220634"/>
            <a:chExt cx="990600" cy="838200"/>
          </a:xfrm>
        </p:grpSpPr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72EE4311-9282-430D-90FE-29C9A268EBF9}"/>
                </a:ext>
              </a:extLst>
            </p:cNvPr>
            <p:cNvSpPr/>
            <p:nvPr/>
          </p:nvSpPr>
          <p:spPr bwMode="auto">
            <a:xfrm>
              <a:off x="4953000" y="1220634"/>
              <a:ext cx="838200" cy="838200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D71BF0AB-D3AF-4D3A-821D-80B2B6C3F003}"/>
                </a:ext>
              </a:extLst>
            </p:cNvPr>
            <p:cNvSpPr txBox="1"/>
            <p:nvPr/>
          </p:nvSpPr>
          <p:spPr>
            <a:xfrm>
              <a:off x="4876800" y="1397478"/>
              <a:ext cx="990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MECHANIC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TRAINING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8458B1-9A88-427F-8164-752B1F1B0D7E}"/>
              </a:ext>
            </a:extLst>
          </p:cNvPr>
          <p:cNvGrpSpPr/>
          <p:nvPr/>
        </p:nvGrpSpPr>
        <p:grpSpPr>
          <a:xfrm>
            <a:off x="6653844" y="2516034"/>
            <a:ext cx="1143000" cy="731520"/>
            <a:chOff x="6272844" y="2516034"/>
            <a:chExt cx="1143000" cy="731520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A1F4FB9E-62AB-4FD8-8BF6-9B31DFD9BE75}"/>
                </a:ext>
              </a:extLst>
            </p:cNvPr>
            <p:cNvSpPr/>
            <p:nvPr/>
          </p:nvSpPr>
          <p:spPr bwMode="auto">
            <a:xfrm>
              <a:off x="6477000" y="2516034"/>
              <a:ext cx="731520" cy="731520"/>
            </a:xfrm>
            <a:prstGeom prst="ellipse">
              <a:avLst/>
            </a:prstGeom>
            <a:solidFill>
              <a:srgbClr val="E838C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AEAD8740-3C2E-40FA-9F20-F2A10D2D5553}"/>
                </a:ext>
              </a:extLst>
            </p:cNvPr>
            <p:cNvSpPr txBox="1"/>
            <p:nvPr/>
          </p:nvSpPr>
          <p:spPr>
            <a:xfrm>
              <a:off x="6272844" y="2667000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LIMITED RANGE</a:t>
              </a: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82DE1D76-1CE5-4F18-8485-3FD4B302C72F}"/>
              </a:ext>
            </a:extLst>
          </p:cNvPr>
          <p:cNvGrpSpPr/>
          <p:nvPr/>
        </p:nvGrpSpPr>
        <p:grpSpPr>
          <a:xfrm>
            <a:off x="2438400" y="2439834"/>
            <a:ext cx="1143000" cy="838200"/>
            <a:chOff x="2057400" y="2439834"/>
            <a:chExt cx="1143000" cy="838200"/>
          </a:xfrm>
        </p:grpSpPr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1DF94197-5745-4172-82ED-3D22A1EDAE68}"/>
                </a:ext>
              </a:extLst>
            </p:cNvPr>
            <p:cNvSpPr/>
            <p:nvPr/>
          </p:nvSpPr>
          <p:spPr bwMode="auto">
            <a:xfrm>
              <a:off x="2209800" y="2439834"/>
              <a:ext cx="838200" cy="838200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BEE9E846-8474-409A-94CA-1A0F44E95157}"/>
                </a:ext>
              </a:extLst>
            </p:cNvPr>
            <p:cNvSpPr txBox="1"/>
            <p:nvPr/>
          </p:nvSpPr>
          <p:spPr>
            <a:xfrm>
              <a:off x="2057400" y="2619405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CHARGING STATIONS</a:t>
              </a:r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2C9A0EF8-5F48-44C3-971F-3DAB9CE49459}"/>
              </a:ext>
            </a:extLst>
          </p:cNvPr>
          <p:cNvGrpSpPr/>
          <p:nvPr/>
        </p:nvGrpSpPr>
        <p:grpSpPr>
          <a:xfrm>
            <a:off x="3657600" y="2516034"/>
            <a:ext cx="1049548" cy="731520"/>
            <a:chOff x="3276600" y="2516034"/>
            <a:chExt cx="1049548" cy="731520"/>
          </a:xfrm>
        </p:grpSpPr>
        <p:sp>
          <p:nvSpPr>
            <p:cNvPr id="150" name="Oval 149">
              <a:extLst>
                <a:ext uri="{FF2B5EF4-FFF2-40B4-BE49-F238E27FC236}">
                  <a16:creationId xmlns:a16="http://schemas.microsoft.com/office/drawing/2014/main" id="{083C89B5-91FA-4EBF-B9AA-DCEEA78C768A}"/>
                </a:ext>
              </a:extLst>
            </p:cNvPr>
            <p:cNvSpPr/>
            <p:nvPr/>
          </p:nvSpPr>
          <p:spPr bwMode="auto">
            <a:xfrm>
              <a:off x="3429000" y="2516034"/>
              <a:ext cx="731520" cy="73152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60FCFE47-CF50-4E69-B562-4CEFC4EC7E84}"/>
                </a:ext>
              </a:extLst>
            </p:cNvPr>
            <p:cNvSpPr txBox="1"/>
            <p:nvPr/>
          </p:nvSpPr>
          <p:spPr>
            <a:xfrm>
              <a:off x="3276600" y="2590800"/>
              <a:ext cx="104954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solidFill>
                    <a:schemeClr val="tx1"/>
                  </a:solidFill>
                </a:rPr>
                <a:t>COLD = </a:t>
              </a:r>
              <a:br>
                <a:rPr lang="en-US" sz="1100" dirty="0">
                  <a:solidFill>
                    <a:schemeClr val="tx1"/>
                  </a:solidFill>
                </a:rPr>
              </a:br>
              <a:r>
                <a:rPr lang="en-US" sz="1100" dirty="0">
                  <a:solidFill>
                    <a:schemeClr val="tx1"/>
                  </a:solidFill>
                </a:rPr>
                <a:t>LESS BATT. PERF.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61417E7-0DBC-42CD-8577-F0B891600098}"/>
              </a:ext>
            </a:extLst>
          </p:cNvPr>
          <p:cNvGrpSpPr/>
          <p:nvPr/>
        </p:nvGrpSpPr>
        <p:grpSpPr>
          <a:xfrm>
            <a:off x="6553200" y="4421034"/>
            <a:ext cx="1143000" cy="838200"/>
            <a:chOff x="6172200" y="4421034"/>
            <a:chExt cx="1143000" cy="838200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22F7F2CF-9C2D-47F4-99E4-ABE6258CEDE0}"/>
                </a:ext>
              </a:extLst>
            </p:cNvPr>
            <p:cNvSpPr/>
            <p:nvPr/>
          </p:nvSpPr>
          <p:spPr bwMode="auto">
            <a:xfrm>
              <a:off x="6324600" y="4421034"/>
              <a:ext cx="838200" cy="8382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7B16F60B-6AF5-4A49-85F2-AEB21761D5F6}"/>
                </a:ext>
              </a:extLst>
            </p:cNvPr>
            <p:cNvSpPr txBox="1"/>
            <p:nvPr/>
          </p:nvSpPr>
          <p:spPr>
            <a:xfrm>
              <a:off x="6172200" y="4495800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UTILITY 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INFRA-STRUCTURE</a:t>
              </a:r>
            </a:p>
          </p:txBody>
        </p:sp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5598C1D6-7490-4989-9ACF-4097BFEE2B28}"/>
              </a:ext>
            </a:extLst>
          </p:cNvPr>
          <p:cNvSpPr txBox="1"/>
          <p:nvPr/>
        </p:nvSpPr>
        <p:spPr>
          <a:xfrm>
            <a:off x="914400" y="1219200"/>
            <a:ext cx="1676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 new law requires NYS’s school bus fleet be entirely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zero-emission by 2035 and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all new bus purchases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must be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zero-emission by 2027.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C80BF4E-7F41-4E81-85BB-5E79F1ABAE94}"/>
              </a:ext>
            </a:extLst>
          </p:cNvPr>
          <p:cNvGrpSpPr/>
          <p:nvPr/>
        </p:nvGrpSpPr>
        <p:grpSpPr>
          <a:xfrm>
            <a:off x="3733800" y="4116234"/>
            <a:ext cx="1143000" cy="838200"/>
            <a:chOff x="3352800" y="4116234"/>
            <a:chExt cx="1143000" cy="838200"/>
          </a:xfrm>
        </p:grpSpPr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0A82D670-ABD7-42E8-A66D-EEEC5B68F389}"/>
                </a:ext>
              </a:extLst>
            </p:cNvPr>
            <p:cNvSpPr/>
            <p:nvPr/>
          </p:nvSpPr>
          <p:spPr bwMode="auto">
            <a:xfrm>
              <a:off x="3505200" y="4116234"/>
              <a:ext cx="838200" cy="838200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516CD203-A0BB-4A67-BD1F-0B1D24601116}"/>
                </a:ext>
              </a:extLst>
            </p:cNvPr>
            <p:cNvSpPr txBox="1"/>
            <p:nvPr/>
          </p:nvSpPr>
          <p:spPr>
            <a:xfrm>
              <a:off x="3352800" y="4221843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LIMITED GRANT FUNDING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0FDFDD04-A39E-4E76-B7AC-FF8390D5B4DB}"/>
              </a:ext>
            </a:extLst>
          </p:cNvPr>
          <p:cNvGrpSpPr/>
          <p:nvPr/>
        </p:nvGrpSpPr>
        <p:grpSpPr>
          <a:xfrm>
            <a:off x="2590800" y="4421034"/>
            <a:ext cx="1143000" cy="838200"/>
            <a:chOff x="2209800" y="4421034"/>
            <a:chExt cx="1143000" cy="838200"/>
          </a:xfrm>
        </p:grpSpPr>
        <p:sp>
          <p:nvSpPr>
            <p:cNvPr id="153" name="Oval 152">
              <a:extLst>
                <a:ext uri="{FF2B5EF4-FFF2-40B4-BE49-F238E27FC236}">
                  <a16:creationId xmlns:a16="http://schemas.microsoft.com/office/drawing/2014/main" id="{CE6388B3-94AE-42F2-B8BC-AF01D3C495FF}"/>
                </a:ext>
              </a:extLst>
            </p:cNvPr>
            <p:cNvSpPr/>
            <p:nvPr/>
          </p:nvSpPr>
          <p:spPr bwMode="auto">
            <a:xfrm>
              <a:off x="2362200" y="4421034"/>
              <a:ext cx="838200" cy="838200"/>
            </a:xfrm>
            <a:prstGeom prst="ellipse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5688AA83-8C75-41C6-A624-02CE6BE80F94}"/>
                </a:ext>
              </a:extLst>
            </p:cNvPr>
            <p:cNvSpPr txBox="1"/>
            <p:nvPr/>
          </p:nvSpPr>
          <p:spPr>
            <a:xfrm>
              <a:off x="2209800" y="4602039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BATTERY 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RISKS</a:t>
              </a:r>
            </a:p>
          </p:txBody>
        </p: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E0145886-8C00-425C-97C4-B8474F8685D5}"/>
              </a:ext>
            </a:extLst>
          </p:cNvPr>
          <p:cNvGrpSpPr/>
          <p:nvPr/>
        </p:nvGrpSpPr>
        <p:grpSpPr>
          <a:xfrm>
            <a:off x="4665452" y="2135034"/>
            <a:ext cx="1143000" cy="731520"/>
            <a:chOff x="4284452" y="2135034"/>
            <a:chExt cx="1143000" cy="731520"/>
          </a:xfrm>
        </p:grpSpPr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0260D5E6-282A-4966-AA5F-6E21E89AC30A}"/>
                </a:ext>
              </a:extLst>
            </p:cNvPr>
            <p:cNvSpPr/>
            <p:nvPr/>
          </p:nvSpPr>
          <p:spPr bwMode="auto">
            <a:xfrm>
              <a:off x="4495800" y="2135034"/>
              <a:ext cx="731520" cy="731520"/>
            </a:xfrm>
            <a:prstGeom prst="ellipse">
              <a:avLst/>
            </a:prstGeom>
            <a:solidFill>
              <a:srgbClr val="E838C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0BA88FE2-AA16-40E9-A52A-DA083E6918B0}"/>
                </a:ext>
              </a:extLst>
            </p:cNvPr>
            <p:cNvSpPr txBox="1"/>
            <p:nvPr/>
          </p:nvSpPr>
          <p:spPr>
            <a:xfrm>
              <a:off x="4284452" y="2182488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MODEL ADVANCE-MENT</a:t>
              </a:r>
            </a:p>
          </p:txBody>
        </p:sp>
      </p:grp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80E6A35A-8802-4FBA-B3B9-1847E656B412}"/>
              </a:ext>
            </a:extLst>
          </p:cNvPr>
          <p:cNvGrpSpPr/>
          <p:nvPr/>
        </p:nvGrpSpPr>
        <p:grpSpPr>
          <a:xfrm>
            <a:off x="4615130" y="2973234"/>
            <a:ext cx="1143000" cy="640080"/>
            <a:chOff x="4234130" y="2973234"/>
            <a:chExt cx="1143000" cy="640080"/>
          </a:xfrm>
        </p:grpSpPr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34BB6E96-7228-4A88-B15C-55534D2EE7C8}"/>
                </a:ext>
              </a:extLst>
            </p:cNvPr>
            <p:cNvSpPr/>
            <p:nvPr/>
          </p:nvSpPr>
          <p:spPr bwMode="auto">
            <a:xfrm>
              <a:off x="4495800" y="2973234"/>
              <a:ext cx="640080" cy="640080"/>
            </a:xfrm>
            <a:prstGeom prst="ellipse">
              <a:avLst/>
            </a:prstGeom>
            <a:solidFill>
              <a:srgbClr val="7BB21B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B998F58E-AE60-4E06-A3D8-37002621B1AD}"/>
                </a:ext>
              </a:extLst>
            </p:cNvPr>
            <p:cNvSpPr txBox="1"/>
            <p:nvPr/>
          </p:nvSpPr>
          <p:spPr>
            <a:xfrm>
              <a:off x="4234130" y="3089696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BATTERY COSTS</a:t>
              </a: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06BEDA86-F773-4A5C-A62A-22E248DCF954}"/>
              </a:ext>
            </a:extLst>
          </p:cNvPr>
          <p:cNvGrpSpPr/>
          <p:nvPr/>
        </p:nvGrpSpPr>
        <p:grpSpPr>
          <a:xfrm>
            <a:off x="5867400" y="2516034"/>
            <a:ext cx="731520" cy="731520"/>
            <a:chOff x="5486400" y="2516034"/>
            <a:chExt cx="731520" cy="731520"/>
          </a:xfrm>
        </p:grpSpPr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02E71F81-CDA3-4B10-BA9F-5133647BE3F9}"/>
                </a:ext>
              </a:extLst>
            </p:cNvPr>
            <p:cNvSpPr/>
            <p:nvPr/>
          </p:nvSpPr>
          <p:spPr bwMode="auto">
            <a:xfrm>
              <a:off x="5486400" y="2516034"/>
              <a:ext cx="731520" cy="731520"/>
            </a:xfrm>
            <a:prstGeom prst="ellipse">
              <a:avLst/>
            </a:prstGeom>
            <a:solidFill>
              <a:srgbClr val="7030A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DFAFD90E-9326-4B66-853F-B8DD31AA46B6}"/>
                </a:ext>
              </a:extLst>
            </p:cNvPr>
            <p:cNvSpPr txBox="1"/>
            <p:nvPr/>
          </p:nvSpPr>
          <p:spPr>
            <a:xfrm>
              <a:off x="5519470" y="2573548"/>
              <a:ext cx="685801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solidFill>
                    <a:schemeClr val="bg1"/>
                  </a:solidFill>
                </a:rPr>
                <a:t>BUS </a:t>
              </a:r>
              <a:br>
                <a:rPr lang="en-US" sz="1100" dirty="0">
                  <a:solidFill>
                    <a:schemeClr val="bg1"/>
                  </a:solidFill>
                </a:rPr>
              </a:br>
              <a:r>
                <a:rPr lang="en-US" sz="1100" dirty="0">
                  <a:solidFill>
                    <a:schemeClr val="bg1"/>
                  </a:solidFill>
                </a:rPr>
                <a:t>PRODUC-TION</a:t>
              </a: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BE58DB60-8802-4097-A3F0-A846D0691C84}"/>
              </a:ext>
            </a:extLst>
          </p:cNvPr>
          <p:cNvGrpSpPr/>
          <p:nvPr/>
        </p:nvGrpSpPr>
        <p:grpSpPr>
          <a:xfrm>
            <a:off x="5969478" y="3430434"/>
            <a:ext cx="914400" cy="640080"/>
            <a:chOff x="5588478" y="3430434"/>
            <a:chExt cx="914400" cy="640080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F88F6B47-B3D6-4F55-8875-11F0EF02F5EA}"/>
                </a:ext>
              </a:extLst>
            </p:cNvPr>
            <p:cNvSpPr/>
            <p:nvPr/>
          </p:nvSpPr>
          <p:spPr bwMode="auto">
            <a:xfrm>
              <a:off x="5715000" y="3430434"/>
              <a:ext cx="640080" cy="640080"/>
            </a:xfrm>
            <a:prstGeom prst="ellipse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7D961A0E-AE7D-4443-A51A-A755F93FC724}"/>
                </a:ext>
              </a:extLst>
            </p:cNvPr>
            <p:cNvSpPr txBox="1"/>
            <p:nvPr/>
          </p:nvSpPr>
          <p:spPr>
            <a:xfrm>
              <a:off x="5588478" y="3513826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BUS ROUTES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3CFBBAE-D500-4EC2-BD87-BC0EF7E0A353}"/>
              </a:ext>
            </a:extLst>
          </p:cNvPr>
          <p:cNvGrpSpPr/>
          <p:nvPr/>
        </p:nvGrpSpPr>
        <p:grpSpPr>
          <a:xfrm>
            <a:off x="5469148" y="4192434"/>
            <a:ext cx="1143000" cy="640080"/>
            <a:chOff x="5088148" y="4192434"/>
            <a:chExt cx="1143000" cy="640080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368E609A-755F-436C-B9D9-77E299BED4FC}"/>
                </a:ext>
              </a:extLst>
            </p:cNvPr>
            <p:cNvSpPr/>
            <p:nvPr/>
          </p:nvSpPr>
          <p:spPr bwMode="auto">
            <a:xfrm>
              <a:off x="5334000" y="4192434"/>
              <a:ext cx="640080" cy="640080"/>
            </a:xfrm>
            <a:prstGeom prst="ellipse">
              <a:avLst/>
            </a:prstGeom>
            <a:solidFill>
              <a:srgbClr val="E838C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5D8F9ED3-0C64-4C45-98F6-30F69E972999}"/>
                </a:ext>
              </a:extLst>
            </p:cNvPr>
            <p:cNvSpPr txBox="1"/>
            <p:nvPr/>
          </p:nvSpPr>
          <p:spPr>
            <a:xfrm>
              <a:off x="5088148" y="4371201"/>
              <a:ext cx="1143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TIMING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044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F5EA-FE0A-44E1-B90D-E5062705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Costly Rush to Electrify School Buses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CF716-8283-4170-8D48-FD1662445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  <p:pic>
        <p:nvPicPr>
          <p:cNvPr id="13" name="!!bus">
            <a:extLst>
              <a:ext uri="{FF2B5EF4-FFF2-40B4-BE49-F238E27FC236}">
                <a16:creationId xmlns:a16="http://schemas.microsoft.com/office/drawing/2014/main" id="{4BF2B996-F2C8-4E09-A9F5-7A24F22B73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66800"/>
            <a:ext cx="7041490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491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F5EA-FE0A-44E1-B90D-E5062705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Costly Rush to Electrify School Buses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CF716-8283-4170-8D48-FD1662445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  <p:pic>
        <p:nvPicPr>
          <p:cNvPr id="5" name="!!bus">
            <a:extLst>
              <a:ext uri="{FF2B5EF4-FFF2-40B4-BE49-F238E27FC236}">
                <a16:creationId xmlns:a16="http://schemas.microsoft.com/office/drawing/2014/main" id="{620D1D38-1B8C-40AC-B31E-9EC63D6E8A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413" t="72319" r="27271"/>
          <a:stretch/>
        </p:blipFill>
        <p:spPr>
          <a:xfrm>
            <a:off x="1600200" y="1143000"/>
            <a:ext cx="5715000" cy="4846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0A6BD0-FFDB-4788-8C31-A6358D697A59}"/>
              </a:ext>
            </a:extLst>
          </p:cNvPr>
          <p:cNvSpPr txBox="1"/>
          <p:nvPr/>
        </p:nvSpPr>
        <p:spPr>
          <a:xfrm>
            <a:off x="3200400" y="2209800"/>
            <a:ext cx="281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NYSERDA* project to evaluate impact of a transition to zero emission vehicles for HHH owned school bus fleet.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C3B93F-076B-462E-ABB0-006E4B708D9F}"/>
              </a:ext>
            </a:extLst>
          </p:cNvPr>
          <p:cNvSpPr txBox="1"/>
          <p:nvPr/>
        </p:nvSpPr>
        <p:spPr>
          <a:xfrm>
            <a:off x="457200" y="5562600"/>
            <a:ext cx="2819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*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N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ew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Y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ork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S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tate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E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nergy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R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esearch </a:t>
            </a:r>
            <a:b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and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D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evelopment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A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uthority</a:t>
            </a:r>
          </a:p>
        </p:txBody>
      </p:sp>
    </p:spTree>
    <p:extLst>
      <p:ext uri="{BB962C8B-B14F-4D97-AF65-F5344CB8AC3E}">
        <p14:creationId xmlns:p14="http://schemas.microsoft.com/office/powerpoint/2010/main" val="20531320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53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2023-2024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7C1A86E-048C-4886-8E7F-DF319C613D9F}"/>
              </a:ext>
            </a:extLst>
          </p:cNvPr>
          <p:cNvSpPr/>
          <p:nvPr/>
        </p:nvSpPr>
        <p:spPr>
          <a:xfrm>
            <a:off x="32892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9BBB59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Healthcare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Pension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Social Security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 err="1">
                <a:solidFill>
                  <a:srgbClr val="2C3E50"/>
                </a:solidFill>
                <a:latin typeface="Calibri"/>
              </a:rPr>
              <a:t>Unemploy-ment</a:t>
            </a:r>
            <a:endParaRPr lang="en-CA" sz="1200" kern="0" dirty="0">
              <a:solidFill>
                <a:srgbClr val="2C3E50"/>
              </a:solidFill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Dental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Optical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Life Insurance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Workers’ Comp.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Disability</a:t>
            </a:r>
            <a:endParaRPr kumimoji="0" lang="en-CA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89082D3-B950-446D-B934-0EBC7C5ECDCC}"/>
              </a:ext>
            </a:extLst>
          </p:cNvPr>
          <p:cNvSpPr/>
          <p:nvPr/>
        </p:nvSpPr>
        <p:spPr>
          <a:xfrm>
            <a:off x="4660843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9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9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16A085">
              <a:alpha val="15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Who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 much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Zero-emission buses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82AAD331-742E-46E9-9052-50E580D2D7F4}"/>
              </a:ext>
            </a:extLst>
          </p:cNvPr>
          <p:cNvSpPr/>
          <p:nvPr/>
        </p:nvSpPr>
        <p:spPr>
          <a:xfrm>
            <a:off x="32317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EMPLOYEE BENEFITS</a:t>
            </a:r>
          </a:p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2F2F2">
                  <a:lumMod val="10000"/>
                </a:srgb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26A265A-E6E3-4675-A0FC-1FE896BE8653}"/>
              </a:ext>
            </a:extLst>
          </p:cNvPr>
          <p:cNvSpPr/>
          <p:nvPr/>
        </p:nvSpPr>
        <p:spPr>
          <a:xfrm>
            <a:off x="46033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16A085"/>
          </a:solidFill>
          <a:ln w="12700">
            <a:miter lim="400000"/>
          </a:ln>
        </p:spPr>
        <p:txBody>
          <a:bodyPr wrap="square" lIns="28575" tIns="219456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prstClr val="white"/>
                </a:solidFill>
                <a:latin typeface="Calibri"/>
              </a:rPr>
              <a:t>BUSING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A9299F9-5118-4671-9A41-B937604DC51A}"/>
              </a:ext>
            </a:extLst>
          </p:cNvPr>
          <p:cNvGrpSpPr/>
          <p:nvPr/>
        </p:nvGrpSpPr>
        <p:grpSpPr>
          <a:xfrm>
            <a:off x="5974990" y="1600200"/>
            <a:ext cx="1111610" cy="3275599"/>
            <a:chOff x="5974990" y="1600200"/>
            <a:chExt cx="1111610" cy="32755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E7D5E72-4191-4852-B310-3F07893185C3}"/>
                </a:ext>
              </a:extLst>
            </p:cNvPr>
            <p:cNvSpPr/>
            <p:nvPr/>
          </p:nvSpPr>
          <p:spPr>
            <a:xfrm>
              <a:off x="60324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2980B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Instructional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Non-Instructional</a:t>
              </a:r>
            </a:p>
            <a:p>
              <a:pPr marR="0" lvl="0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B5E5C98-9D8D-4BCF-9E3E-96B4EC4F8F3C}"/>
                </a:ext>
              </a:extLst>
            </p:cNvPr>
            <p:cNvSpPr/>
            <p:nvPr/>
          </p:nvSpPr>
          <p:spPr>
            <a:xfrm>
              <a:off x="59749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7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2980B9"/>
            </a:solidFill>
            <a:ln w="12700">
              <a:miter lim="400000"/>
            </a:ln>
          </p:spPr>
          <p:txBody>
            <a:bodyPr wrap="square" lIns="28575" tIns="216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EQUIPMENT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557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Instructional Equipment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AE715C-7E4B-457E-ACEC-65B3E25AA6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AA52B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AA52B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416169" y="2213729"/>
            <a:ext cx="845820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3807068" y="1520494"/>
            <a:ext cx="1905000" cy="1260743"/>
          </a:xfrm>
          <a:prstGeom prst="roundRect">
            <a:avLst/>
          </a:prstGeom>
          <a:solidFill>
            <a:srgbClr val="FF66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FINE ARTS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</a:t>
            </a:r>
            <a:r>
              <a:rPr lang="en-US" sz="1400" b="1" dirty="0">
                <a:solidFill>
                  <a:srgbClr val="FFFFFF"/>
                </a:solidFill>
                <a:latin typeface="Avenir LT Std 45 Book" panose="020B0502020203020204" pitchFamily="34" charset="0"/>
              </a:rPr>
              <a:t>51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,000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62699" y="1592882"/>
            <a:ext cx="1905001" cy="1260743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SPECIAL ED, NURSES &amp; SPEECH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$20,000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158610" y="1500216"/>
            <a:ext cx="1906017" cy="1260743"/>
          </a:xfrm>
          <a:prstGeom prst="roundRect">
            <a:avLst/>
          </a:prstGeom>
          <a:solidFill>
            <a:srgbClr val="FF3399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INSTRUCTIONAL COMPUTING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$650,000</a:t>
            </a:r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304800" y="4148138"/>
            <a:ext cx="8569568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6365260" y="3539857"/>
            <a:ext cx="1930083" cy="1260743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SCIENCE/TECH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</a:t>
            </a:r>
            <a:r>
              <a:rPr lang="en-US" sz="1400" b="1" dirty="0">
                <a:solidFill>
                  <a:srgbClr val="FFFFFF"/>
                </a:solidFill>
                <a:latin typeface="Avenir LT Std 45 Book" panose="020B0502020203020204" pitchFamily="34" charset="0"/>
              </a:rPr>
              <a:t>24,450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778949" y="3539857"/>
            <a:ext cx="1853910" cy="1260743"/>
          </a:xfrm>
          <a:prstGeom prst="roundRect">
            <a:avLst/>
          </a:prstGeom>
          <a:solidFill>
            <a:srgbClr val="00CCFF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ATHLETICS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$117,655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219200" y="3522959"/>
            <a:ext cx="1853910" cy="1260743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PHYS ED/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HEALTH/FACS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$10,250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FDAEAEE-A539-4411-948F-71BD0D3190A8}"/>
              </a:ext>
            </a:extLst>
          </p:cNvPr>
          <p:cNvSpPr txBox="1"/>
          <p:nvPr/>
        </p:nvSpPr>
        <p:spPr>
          <a:xfrm>
            <a:off x="228600" y="5715000"/>
            <a:ext cx="7315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i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Pursuant to Board Policy, equipment is defined as a non-consumable item with a purchase price of at least $2,500.</a:t>
            </a:r>
          </a:p>
        </p:txBody>
      </p:sp>
    </p:spTree>
    <p:extLst>
      <p:ext uri="{BB962C8B-B14F-4D97-AF65-F5344CB8AC3E}">
        <p14:creationId xmlns:p14="http://schemas.microsoft.com/office/powerpoint/2010/main" val="91882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8" grpId="0" animBg="1"/>
      <p:bldP spid="22" grpId="0" animBg="1"/>
      <p:bldP spid="16" grpId="0" animBg="1"/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Non-Instructional Equipment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AE715C-7E4B-457E-ACEC-65B3E25AA6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AA52B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AA52B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518160" y="2847113"/>
            <a:ext cx="832104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3715258" y="2153878"/>
            <a:ext cx="1905000" cy="1260743"/>
          </a:xfrm>
          <a:prstGeom prst="roundRect">
            <a:avLst/>
          </a:prstGeom>
          <a:solidFill>
            <a:srgbClr val="FF66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SECURITY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$140,000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066800" y="2133600"/>
            <a:ext cx="1906017" cy="1260743"/>
          </a:xfrm>
          <a:prstGeom prst="roundRect">
            <a:avLst/>
          </a:prstGeom>
          <a:solidFill>
            <a:srgbClr val="FF3399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FACILITIES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050" dirty="0">
                <a:solidFill>
                  <a:srgbClr val="FFFFFF"/>
                </a:solidFill>
                <a:latin typeface="Avenir LT Std 45 Book" panose="020B0502020203020204" pitchFamily="34" charset="0"/>
              </a:rPr>
              <a:t>(for all 15 buildings)</a:t>
            </a:r>
            <a:endParaRPr kumimoji="0" lang="en-US" sz="105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$280,000</a:t>
            </a: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2191258" y="4603413"/>
            <a:ext cx="502920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362699" y="2153877"/>
            <a:ext cx="2057400" cy="1260743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TRANSPORTATION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100" dirty="0">
                <a:solidFill>
                  <a:srgbClr val="FFFFFF"/>
                </a:solidFill>
                <a:latin typeface="Avenir LT Std 45 Book" panose="020B0502020203020204" pitchFamily="34" charset="0"/>
              </a:rPr>
              <a:t>(includes six buses)</a:t>
            </a:r>
            <a:endParaRPr kumimoji="0" lang="en-US" sz="11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$1,386,000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15257" y="3973041"/>
            <a:ext cx="1905001" cy="1260743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MANAGEMENT INFORMATION SYSTEMS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$240,000</a:t>
            </a:r>
          </a:p>
        </p:txBody>
      </p:sp>
    </p:spTree>
    <p:extLst>
      <p:ext uri="{BB962C8B-B14F-4D97-AF65-F5344CB8AC3E}">
        <p14:creationId xmlns:p14="http://schemas.microsoft.com/office/powerpoint/2010/main" val="1543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  <p:bldP spid="13" grpId="0" animBg="1"/>
      <p:bldP spid="1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56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2023-2024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7C1A86E-048C-4886-8E7F-DF319C613D9F}"/>
              </a:ext>
            </a:extLst>
          </p:cNvPr>
          <p:cNvSpPr/>
          <p:nvPr/>
        </p:nvSpPr>
        <p:spPr>
          <a:xfrm>
            <a:off x="32892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9BBB59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Healthcare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Pension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Social Security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 err="1">
                <a:solidFill>
                  <a:srgbClr val="2C3E50"/>
                </a:solidFill>
                <a:latin typeface="Calibri"/>
              </a:rPr>
              <a:t>Unemploy-ment</a:t>
            </a:r>
            <a:endParaRPr lang="en-CA" sz="1200" kern="0" dirty="0">
              <a:solidFill>
                <a:srgbClr val="2C3E50"/>
              </a:solidFill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Dental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Optical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Life Insurance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Workers’ Comp.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Disability</a:t>
            </a:r>
            <a:endParaRPr kumimoji="0" lang="en-CA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89082D3-B950-446D-B934-0EBC7C5ECDCC}"/>
              </a:ext>
            </a:extLst>
          </p:cNvPr>
          <p:cNvSpPr/>
          <p:nvPr/>
        </p:nvSpPr>
        <p:spPr>
          <a:xfrm>
            <a:off x="4660843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9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9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16A085">
              <a:alpha val="15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Who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 much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Zero-emission buses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82AAD331-742E-46E9-9052-50E580D2D7F4}"/>
              </a:ext>
            </a:extLst>
          </p:cNvPr>
          <p:cNvSpPr/>
          <p:nvPr/>
        </p:nvSpPr>
        <p:spPr>
          <a:xfrm>
            <a:off x="32317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EMPLOYEE BENEFITS</a:t>
            </a:r>
          </a:p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2F2F2">
                  <a:lumMod val="10000"/>
                </a:srgb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26A265A-E6E3-4675-A0FC-1FE896BE8653}"/>
              </a:ext>
            </a:extLst>
          </p:cNvPr>
          <p:cNvSpPr/>
          <p:nvPr/>
        </p:nvSpPr>
        <p:spPr>
          <a:xfrm>
            <a:off x="46033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16A085"/>
          </a:solidFill>
          <a:ln w="12700">
            <a:miter lim="400000"/>
          </a:ln>
        </p:spPr>
        <p:txBody>
          <a:bodyPr wrap="square" lIns="28575" tIns="219456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prstClr val="white"/>
                </a:solidFill>
                <a:latin typeface="Calibri"/>
              </a:rPr>
              <a:t>BUSING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A9299F9-5118-4671-9A41-B937604DC51A}"/>
              </a:ext>
            </a:extLst>
          </p:cNvPr>
          <p:cNvGrpSpPr/>
          <p:nvPr/>
        </p:nvGrpSpPr>
        <p:grpSpPr>
          <a:xfrm>
            <a:off x="5974990" y="1600200"/>
            <a:ext cx="1111610" cy="3275599"/>
            <a:chOff x="5974990" y="1600200"/>
            <a:chExt cx="1111610" cy="32755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E7D5E72-4191-4852-B310-3F07893185C3}"/>
                </a:ext>
              </a:extLst>
            </p:cNvPr>
            <p:cNvSpPr/>
            <p:nvPr/>
          </p:nvSpPr>
          <p:spPr>
            <a:xfrm>
              <a:off x="60324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2980B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Instructional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Non-Instructional</a:t>
              </a:r>
            </a:p>
            <a:p>
              <a:pPr marR="0" lvl="0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B5E5C98-9D8D-4BCF-9E3E-96B4EC4F8F3C}"/>
                </a:ext>
              </a:extLst>
            </p:cNvPr>
            <p:cNvSpPr/>
            <p:nvPr/>
          </p:nvSpPr>
          <p:spPr>
            <a:xfrm>
              <a:off x="59749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7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2980B9"/>
            </a:solidFill>
            <a:ln w="12700">
              <a:miter lim="400000"/>
            </a:ln>
          </p:spPr>
          <p:txBody>
            <a:bodyPr wrap="square" lIns="28575" tIns="216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EQUIPMENT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A77C26E-3B06-4A11-972E-B6AFC18248B9}"/>
              </a:ext>
            </a:extLst>
          </p:cNvPr>
          <p:cNvGrpSpPr/>
          <p:nvPr/>
        </p:nvGrpSpPr>
        <p:grpSpPr>
          <a:xfrm>
            <a:off x="7346590" y="1600200"/>
            <a:ext cx="1111610" cy="3275599"/>
            <a:chOff x="7346590" y="1600200"/>
            <a:chExt cx="1111610" cy="327559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0DCA318-4979-479F-AC74-579DB11A5671}"/>
                </a:ext>
              </a:extLst>
            </p:cNvPr>
            <p:cNvSpPr/>
            <p:nvPr/>
          </p:nvSpPr>
          <p:spPr>
            <a:xfrm>
              <a:off x="74040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4B2C50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Budget Adoption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Community Outreach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Budget Vote and Trustee Election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056CCD1-5886-4B4B-84EF-68EFFEFD6B9E}"/>
                </a:ext>
              </a:extLst>
            </p:cNvPr>
            <p:cNvSpPr/>
            <p:nvPr/>
          </p:nvSpPr>
          <p:spPr>
            <a:xfrm>
              <a:off x="73465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4219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4219" y="899686"/>
                  </a:lnTo>
                  <a:cubicBezTo>
                    <a:pt x="223145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4B2C50">
                <a:lumMod val="60000"/>
                <a:lumOff val="40000"/>
              </a:srgbClr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WHAT’S </a:t>
              </a:r>
              <a:b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NEXT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238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What’s to come…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609600" y="1305669"/>
            <a:ext cx="1503823" cy="997345"/>
            <a:chOff x="2015078" y="4111351"/>
            <a:chExt cx="1503823" cy="997345"/>
          </a:xfrm>
        </p:grpSpPr>
        <p:sp>
          <p:nvSpPr>
            <p:cNvPr id="55" name="Rectangle 54"/>
            <p:cNvSpPr/>
            <p:nvPr/>
          </p:nvSpPr>
          <p:spPr>
            <a:xfrm>
              <a:off x="2015080" y="4323866"/>
              <a:ext cx="150382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2024-25 school year budget development work continues with the finalization of all revenues and expenditures.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2015078" y="4111351"/>
              <a:ext cx="132427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6699FF"/>
                  </a:solidFill>
                </a:rPr>
                <a:t>Continuation…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752287" y="1305669"/>
            <a:ext cx="1503823" cy="1135845"/>
            <a:chOff x="2015078" y="4111351"/>
            <a:chExt cx="1503823" cy="1135845"/>
          </a:xfrm>
        </p:grpSpPr>
        <p:sp>
          <p:nvSpPr>
            <p:cNvPr id="58" name="Rectangle 57"/>
            <p:cNvSpPr/>
            <p:nvPr/>
          </p:nvSpPr>
          <p:spPr>
            <a:xfrm>
              <a:off x="2015080" y="4323866"/>
              <a:ext cx="150382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Anticipated release of the State budget which would shed light on the final anticipated level of State Aid to be received by </a:t>
              </a:r>
              <a:b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</a:br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HHH for 2024-25.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2015078" y="4111351"/>
              <a:ext cx="117461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C00000"/>
                  </a:solidFill>
                </a:rPr>
                <a:t>State Budget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4902487" y="1641854"/>
            <a:ext cx="1824154" cy="858846"/>
            <a:chOff x="2015078" y="4111351"/>
            <a:chExt cx="1824154" cy="858846"/>
          </a:xfrm>
        </p:grpSpPr>
        <p:sp>
          <p:nvSpPr>
            <p:cNvPr id="61" name="Rectangle 60"/>
            <p:cNvSpPr/>
            <p:nvPr/>
          </p:nvSpPr>
          <p:spPr>
            <a:xfrm>
              <a:off x="2015080" y="4323866"/>
              <a:ext cx="165071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Various opportunities to meet in group or individual sessions to discuss 2024-25 proposed budget.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15078" y="4111351"/>
              <a:ext cx="182415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4DA151"/>
                  </a:solidFill>
                </a:rPr>
                <a:t>Community Outreach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162800" y="1441055"/>
            <a:ext cx="1550475" cy="997345"/>
            <a:chOff x="2015078" y="4111351"/>
            <a:chExt cx="1550475" cy="997345"/>
          </a:xfrm>
        </p:grpSpPr>
        <p:sp>
          <p:nvSpPr>
            <p:cNvPr id="64" name="Rectangle 63"/>
            <p:cNvSpPr/>
            <p:nvPr/>
          </p:nvSpPr>
          <p:spPr>
            <a:xfrm>
              <a:off x="2015080" y="4323866"/>
              <a:ext cx="1550473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The third Tuesday in May represents the uniform vote day for school district budgets and Board of Education trustee elections.</a:t>
              </a: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2015078" y="4111351"/>
              <a:ext cx="113601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FF9900"/>
                  </a:solidFill>
                </a:rPr>
                <a:t>Budget Vote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752600" y="4613654"/>
            <a:ext cx="1703736" cy="720346"/>
            <a:chOff x="2015078" y="4111351"/>
            <a:chExt cx="1703736" cy="720346"/>
          </a:xfrm>
        </p:grpSpPr>
        <p:sp>
          <p:nvSpPr>
            <p:cNvPr id="78" name="Rectangle 77"/>
            <p:cNvSpPr/>
            <p:nvPr/>
          </p:nvSpPr>
          <p:spPr>
            <a:xfrm>
              <a:off x="2015080" y="4323866"/>
              <a:ext cx="1503821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Second Board of Education budget presentation to be held at HSE Lecture Hall.</a:t>
              </a: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2015078" y="4111351"/>
              <a:ext cx="170373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009999"/>
                  </a:solidFill>
                </a:rPr>
                <a:t>Budget Presentation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3990537" y="4554986"/>
            <a:ext cx="1503823" cy="997345"/>
            <a:chOff x="2015078" y="4111351"/>
            <a:chExt cx="1503823" cy="997345"/>
          </a:xfrm>
        </p:grpSpPr>
        <p:sp>
          <p:nvSpPr>
            <p:cNvPr id="76" name="Rectangle 75"/>
            <p:cNvSpPr/>
            <p:nvPr/>
          </p:nvSpPr>
          <p:spPr>
            <a:xfrm>
              <a:off x="2015080" y="4323866"/>
              <a:ext cx="150382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As required by law, Board of Education must adopt the proposed 2024-25 budget before it can be presented to residents for a vote.</a:t>
              </a: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2015078" y="4111351"/>
              <a:ext cx="144879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7030A0"/>
                  </a:solidFill>
                </a:rPr>
                <a:t>Budget Adoption</a:t>
              </a: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140737" y="4554986"/>
            <a:ext cx="1717573" cy="1135845"/>
            <a:chOff x="2015078" y="4111351"/>
            <a:chExt cx="1717573" cy="1135845"/>
          </a:xfrm>
        </p:grpSpPr>
        <p:sp>
          <p:nvSpPr>
            <p:cNvPr id="74" name="Rectangle 73"/>
            <p:cNvSpPr/>
            <p:nvPr/>
          </p:nvSpPr>
          <p:spPr>
            <a:xfrm>
              <a:off x="2015080" y="4323866"/>
              <a:ext cx="171757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As required by law, approximately one week before the budget vote, a presentation will be provided at a Board Meeting to share a summary of the 2024-25 proposed budget.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2015078" y="4111351"/>
              <a:ext cx="137415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FF3399"/>
                  </a:solidFill>
                </a:rPr>
                <a:t>Budget Hearing</a:t>
              </a:r>
            </a:p>
          </p:txBody>
        </p:sp>
      </p:grpSp>
      <p:grpSp>
        <p:nvGrpSpPr>
          <p:cNvPr id="3" name="1 Grupo"/>
          <p:cNvGrpSpPr/>
          <p:nvPr/>
        </p:nvGrpSpPr>
        <p:grpSpPr>
          <a:xfrm>
            <a:off x="257512" y="3380619"/>
            <a:ext cx="8628976" cy="85149"/>
            <a:chOff x="467544" y="2597889"/>
            <a:chExt cx="8208861" cy="81000"/>
          </a:xfrm>
        </p:grpSpPr>
        <p:cxnSp>
          <p:nvCxnSpPr>
            <p:cNvPr id="4" name="18 Conector recto"/>
            <p:cNvCxnSpPr>
              <a:stCxn id="6" idx="6"/>
              <a:endCxn id="5" idx="2"/>
            </p:cNvCxnSpPr>
            <p:nvPr/>
          </p:nvCxnSpPr>
          <p:spPr>
            <a:xfrm>
              <a:off x="548552" y="2638389"/>
              <a:ext cx="8046843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23 Elipse"/>
            <p:cNvSpPr/>
            <p:nvPr/>
          </p:nvSpPr>
          <p:spPr>
            <a:xfrm>
              <a:off x="8595394" y="2597889"/>
              <a:ext cx="81011" cy="81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2" tIns="34286" rIns="68572" bIns="34286" rtlCol="0" anchor="ctr"/>
            <a:lstStyle/>
            <a:p>
              <a:pPr algn="ctr"/>
              <a:endParaRPr lang="es-MX" sz="1200" dirty="0">
                <a:solidFill>
                  <a:prstClr val="black"/>
                </a:solidFill>
                <a:latin typeface="Trebuchet MS" panose="020B0603020202020204" pitchFamily="34" charset="0"/>
                <a:ea typeface="Segoe UI" panose="020B0502040204020203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6" name="24 Elipse"/>
            <p:cNvSpPr/>
            <p:nvPr/>
          </p:nvSpPr>
          <p:spPr>
            <a:xfrm>
              <a:off x="467544" y="2597889"/>
              <a:ext cx="81011" cy="81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2" tIns="34286" rIns="68572" bIns="34286" rtlCol="0" anchor="ctr"/>
            <a:lstStyle/>
            <a:p>
              <a:pPr algn="ctr"/>
              <a:endParaRPr lang="es-MX" sz="1200" dirty="0">
                <a:solidFill>
                  <a:prstClr val="black"/>
                </a:solidFill>
                <a:latin typeface="Trebuchet MS" panose="020B0603020202020204" pitchFamily="34" charset="0"/>
                <a:ea typeface="Segoe UI" panose="020B0502040204020203" pitchFamily="34" charset="0"/>
                <a:cs typeface="Helvetica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799207" y="2529080"/>
            <a:ext cx="1124602" cy="1499340"/>
            <a:chOff x="783838" y="2529080"/>
            <a:chExt cx="1124602" cy="1499340"/>
          </a:xfrm>
        </p:grpSpPr>
        <p:grpSp>
          <p:nvGrpSpPr>
            <p:cNvPr id="7" name="2 Grupo"/>
            <p:cNvGrpSpPr/>
            <p:nvPr/>
          </p:nvGrpSpPr>
          <p:grpSpPr>
            <a:xfrm>
              <a:off x="1275808" y="2529080"/>
              <a:ext cx="141927" cy="965113"/>
              <a:chOff x="1436278" y="1787812"/>
              <a:chExt cx="135019" cy="918087"/>
            </a:xfrm>
          </p:grpSpPr>
          <p:sp>
            <p:nvSpPr>
              <p:cNvPr id="8" name="25 Elipse"/>
              <p:cNvSpPr/>
              <p:nvPr/>
            </p:nvSpPr>
            <p:spPr>
              <a:xfrm>
                <a:off x="1436278" y="2570899"/>
                <a:ext cx="135019" cy="135000"/>
              </a:xfrm>
              <a:prstGeom prst="ellipse">
                <a:avLst/>
              </a:prstGeom>
              <a:solidFill>
                <a:srgbClr val="66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9" name="40 Conector recto"/>
              <p:cNvCxnSpPr/>
              <p:nvPr/>
            </p:nvCxnSpPr>
            <p:spPr>
              <a:xfrm flipV="1">
                <a:off x="1503186" y="1857792"/>
                <a:ext cx="5547" cy="713104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41 Elipse"/>
              <p:cNvSpPr/>
              <p:nvPr/>
            </p:nvSpPr>
            <p:spPr>
              <a:xfrm>
                <a:off x="1467943" y="1787812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6699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783838" y="3505200"/>
              <a:ext cx="11246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6699FF"/>
                  </a:solidFill>
                </a:rPr>
                <a:t>March - May</a:t>
              </a:r>
            </a:p>
            <a:p>
              <a:pPr algn="ctr"/>
              <a:r>
                <a:rPr lang="en-US" sz="1400" b="1" dirty="0">
                  <a:solidFill>
                    <a:srgbClr val="6699FF"/>
                  </a:solidFill>
                </a:rPr>
                <a:t>2024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819557" y="2529081"/>
            <a:ext cx="1657443" cy="1283896"/>
            <a:chOff x="4819557" y="2529081"/>
            <a:chExt cx="1657443" cy="1283896"/>
          </a:xfrm>
        </p:grpSpPr>
        <p:grpSp>
          <p:nvGrpSpPr>
            <p:cNvPr id="23" name="8 Grupo"/>
            <p:cNvGrpSpPr/>
            <p:nvPr/>
          </p:nvGrpSpPr>
          <p:grpSpPr>
            <a:xfrm>
              <a:off x="5576093" y="2529081"/>
              <a:ext cx="141927" cy="965112"/>
              <a:chOff x="5527256" y="1787812"/>
              <a:chExt cx="135019" cy="918086"/>
            </a:xfrm>
          </p:grpSpPr>
          <p:sp>
            <p:nvSpPr>
              <p:cNvPr id="24" name="37 Elipse"/>
              <p:cNvSpPr/>
              <p:nvPr/>
            </p:nvSpPr>
            <p:spPr>
              <a:xfrm>
                <a:off x="5527256" y="2570898"/>
                <a:ext cx="135019" cy="135000"/>
              </a:xfrm>
              <a:prstGeom prst="ellipse">
                <a:avLst/>
              </a:prstGeom>
              <a:solidFill>
                <a:srgbClr val="4DA151"/>
              </a:solidFill>
              <a:ln>
                <a:solidFill>
                  <a:srgbClr val="4DA1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25" name="45 Conector recto"/>
              <p:cNvCxnSpPr/>
              <p:nvPr/>
            </p:nvCxnSpPr>
            <p:spPr>
              <a:xfrm flipV="1">
                <a:off x="5596189" y="1858765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51 Elipse"/>
              <p:cNvSpPr/>
              <p:nvPr/>
            </p:nvSpPr>
            <p:spPr>
              <a:xfrm>
                <a:off x="5562802" y="1787812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4DA1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84" name="TextBox 83"/>
            <p:cNvSpPr txBox="1"/>
            <p:nvPr/>
          </p:nvSpPr>
          <p:spPr>
            <a:xfrm>
              <a:off x="4819557" y="3505200"/>
              <a:ext cx="16574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4DA151"/>
                  </a:solidFill>
                </a:rPr>
                <a:t>May 2024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255379" y="2529081"/>
            <a:ext cx="1202821" cy="1264786"/>
            <a:chOff x="7255379" y="2529081"/>
            <a:chExt cx="1202821" cy="1264786"/>
          </a:xfrm>
        </p:grpSpPr>
        <p:grpSp>
          <p:nvGrpSpPr>
            <p:cNvPr id="31" name="10 Grupo"/>
            <p:cNvGrpSpPr/>
            <p:nvPr/>
          </p:nvGrpSpPr>
          <p:grpSpPr>
            <a:xfrm>
              <a:off x="7741255" y="2529081"/>
              <a:ext cx="141927" cy="965112"/>
              <a:chOff x="7587030" y="1787812"/>
              <a:chExt cx="135019" cy="918086"/>
            </a:xfrm>
          </p:grpSpPr>
          <p:sp>
            <p:nvSpPr>
              <p:cNvPr id="32" name="39 Elipse"/>
              <p:cNvSpPr/>
              <p:nvPr/>
            </p:nvSpPr>
            <p:spPr>
              <a:xfrm>
                <a:off x="7587030" y="2570898"/>
                <a:ext cx="135019" cy="135000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33" name="47 Conector recto"/>
              <p:cNvCxnSpPr/>
              <p:nvPr/>
            </p:nvCxnSpPr>
            <p:spPr>
              <a:xfrm flipV="1">
                <a:off x="7648800" y="1858765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53 Elipse"/>
              <p:cNvSpPr/>
              <p:nvPr/>
            </p:nvSpPr>
            <p:spPr>
              <a:xfrm>
                <a:off x="7617376" y="1787812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7255379" y="3486090"/>
              <a:ext cx="12028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FF9900"/>
                  </a:solidFill>
                </a:rPr>
                <a:t>May 21, 2024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759844" y="3045023"/>
            <a:ext cx="1371600" cy="1283897"/>
            <a:chOff x="1759844" y="3045023"/>
            <a:chExt cx="1371600" cy="1283897"/>
          </a:xfrm>
        </p:grpSpPr>
        <p:grpSp>
          <p:nvGrpSpPr>
            <p:cNvPr id="11" name="4 Grupo"/>
            <p:cNvGrpSpPr/>
            <p:nvPr/>
          </p:nvGrpSpPr>
          <p:grpSpPr>
            <a:xfrm>
              <a:off x="2350879" y="3352235"/>
              <a:ext cx="141927" cy="976685"/>
              <a:chOff x="2459025" y="2570898"/>
              <a:chExt cx="135019" cy="929095"/>
            </a:xfrm>
          </p:grpSpPr>
          <p:sp>
            <p:nvSpPr>
              <p:cNvPr id="12" name="26 Elipse"/>
              <p:cNvSpPr/>
              <p:nvPr/>
            </p:nvSpPr>
            <p:spPr>
              <a:xfrm>
                <a:off x="2459025" y="2570898"/>
                <a:ext cx="135019" cy="135000"/>
              </a:xfrm>
              <a:prstGeom prst="ellipse">
                <a:avLst/>
              </a:prstGeom>
              <a:solidFill>
                <a:srgbClr val="009999"/>
              </a:solidFill>
              <a:ln>
                <a:solidFill>
                  <a:srgbClr val="00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13" name="42 Conector recto"/>
              <p:cNvCxnSpPr/>
              <p:nvPr/>
            </p:nvCxnSpPr>
            <p:spPr>
              <a:xfrm flipV="1">
                <a:off x="2518306" y="2705899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48 Elipse"/>
              <p:cNvSpPr/>
              <p:nvPr/>
            </p:nvSpPr>
            <p:spPr>
              <a:xfrm>
                <a:off x="2478571" y="3418993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1759844" y="3045023"/>
              <a:ext cx="1371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9999"/>
                  </a:solidFill>
                </a:rPr>
                <a:t>March 18, 2024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970009" y="3050934"/>
            <a:ext cx="1218603" cy="1277986"/>
            <a:chOff x="3970009" y="3050934"/>
            <a:chExt cx="1218603" cy="1277986"/>
          </a:xfrm>
        </p:grpSpPr>
        <p:grpSp>
          <p:nvGrpSpPr>
            <p:cNvPr id="19" name="7 Grupo"/>
            <p:cNvGrpSpPr/>
            <p:nvPr/>
          </p:nvGrpSpPr>
          <p:grpSpPr>
            <a:xfrm>
              <a:off x="4501022" y="3352234"/>
              <a:ext cx="141927" cy="976686"/>
              <a:chOff x="4504512" y="2570897"/>
              <a:chExt cx="135019" cy="929096"/>
            </a:xfrm>
          </p:grpSpPr>
          <p:sp>
            <p:nvSpPr>
              <p:cNvPr id="20" name="36 Elipse"/>
              <p:cNvSpPr/>
              <p:nvPr/>
            </p:nvSpPr>
            <p:spPr>
              <a:xfrm>
                <a:off x="4504512" y="2570897"/>
                <a:ext cx="135019" cy="13500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21" name="44 Conector recto"/>
              <p:cNvCxnSpPr/>
              <p:nvPr/>
            </p:nvCxnSpPr>
            <p:spPr>
              <a:xfrm flipV="1">
                <a:off x="4571662" y="2699129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50 Elipse"/>
              <p:cNvSpPr/>
              <p:nvPr/>
            </p:nvSpPr>
            <p:spPr>
              <a:xfrm>
                <a:off x="4533907" y="3418993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87" name="TextBox 86"/>
            <p:cNvSpPr txBox="1"/>
            <p:nvPr/>
          </p:nvSpPr>
          <p:spPr>
            <a:xfrm>
              <a:off x="3970009" y="3050934"/>
              <a:ext cx="12186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7030A0"/>
                  </a:solidFill>
                </a:rPr>
                <a:t>April 16, 2024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130836" y="3040173"/>
            <a:ext cx="1186479" cy="1277126"/>
            <a:chOff x="6130836" y="3040173"/>
            <a:chExt cx="1186479" cy="1277126"/>
          </a:xfrm>
        </p:grpSpPr>
        <p:grpSp>
          <p:nvGrpSpPr>
            <p:cNvPr id="27" name="9 Grupo"/>
            <p:cNvGrpSpPr/>
            <p:nvPr/>
          </p:nvGrpSpPr>
          <p:grpSpPr>
            <a:xfrm>
              <a:off x="6651166" y="3352235"/>
              <a:ext cx="141927" cy="965064"/>
              <a:chOff x="6550000" y="2570894"/>
              <a:chExt cx="135019" cy="918039"/>
            </a:xfrm>
          </p:grpSpPr>
          <p:sp>
            <p:nvSpPr>
              <p:cNvPr id="28" name="38 Elipse"/>
              <p:cNvSpPr/>
              <p:nvPr/>
            </p:nvSpPr>
            <p:spPr>
              <a:xfrm>
                <a:off x="6550000" y="2570894"/>
                <a:ext cx="135019" cy="135000"/>
              </a:xfrm>
              <a:prstGeom prst="ellipse">
                <a:avLst/>
              </a:prstGeom>
              <a:solidFill>
                <a:srgbClr val="FF33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29" name="46 Conector recto"/>
              <p:cNvCxnSpPr/>
              <p:nvPr/>
            </p:nvCxnSpPr>
            <p:spPr>
              <a:xfrm flipV="1">
                <a:off x="6614592" y="2699128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52 Elipse"/>
              <p:cNvSpPr/>
              <p:nvPr/>
            </p:nvSpPr>
            <p:spPr>
              <a:xfrm>
                <a:off x="6579600" y="3407933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33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88" name="TextBox 87"/>
            <p:cNvSpPr txBox="1"/>
            <p:nvPr/>
          </p:nvSpPr>
          <p:spPr>
            <a:xfrm>
              <a:off x="6130836" y="3040173"/>
              <a:ext cx="11864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FF3399"/>
                  </a:solidFill>
                </a:rPr>
                <a:t>May 13, 2024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923555" y="2529080"/>
            <a:ext cx="1157125" cy="1283897"/>
            <a:chOff x="2923555" y="2529080"/>
            <a:chExt cx="1157125" cy="1283897"/>
          </a:xfrm>
        </p:grpSpPr>
        <p:grpSp>
          <p:nvGrpSpPr>
            <p:cNvPr id="36" name="Group 35"/>
            <p:cNvGrpSpPr/>
            <p:nvPr/>
          </p:nvGrpSpPr>
          <p:grpSpPr>
            <a:xfrm>
              <a:off x="2923555" y="2529080"/>
              <a:ext cx="1157125" cy="1283897"/>
              <a:chOff x="2923555" y="2529080"/>
              <a:chExt cx="1157125" cy="1283897"/>
            </a:xfrm>
          </p:grpSpPr>
          <p:grpSp>
            <p:nvGrpSpPr>
              <p:cNvPr id="15" name="6 Grupo"/>
              <p:cNvGrpSpPr/>
              <p:nvPr/>
            </p:nvGrpSpPr>
            <p:grpSpPr>
              <a:xfrm>
                <a:off x="3425950" y="2529080"/>
                <a:ext cx="141927" cy="965113"/>
                <a:chOff x="3481768" y="1787812"/>
                <a:chExt cx="135019" cy="918087"/>
              </a:xfrm>
            </p:grpSpPr>
            <p:sp>
              <p:nvSpPr>
                <p:cNvPr id="16" name="27 Elipse"/>
                <p:cNvSpPr/>
                <p:nvPr/>
              </p:nvSpPr>
              <p:spPr>
                <a:xfrm>
                  <a:off x="3481768" y="2570899"/>
                  <a:ext cx="135019" cy="1350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72" tIns="34286" rIns="68572" bIns="34286" rtlCol="0" anchor="ctr"/>
                <a:lstStyle/>
                <a:p>
                  <a:pPr algn="ctr"/>
                  <a:endParaRPr lang="es-MX" sz="1050" dirty="0">
                    <a:solidFill>
                      <a:prstClr val="black"/>
                    </a:solidFill>
                    <a:latin typeface="Helvetica" panose="020B0604020202020204" pitchFamily="34" charset="0"/>
                    <a:ea typeface="Segoe UI" panose="020B0502040204020203" pitchFamily="34" charset="0"/>
                    <a:cs typeface="Helvetica" panose="020B0604020202020204" pitchFamily="34" charset="0"/>
                  </a:endParaRPr>
                </a:p>
              </p:txBody>
            </p:sp>
            <p:cxnSp>
              <p:nvCxnSpPr>
                <p:cNvPr id="17" name="43 Conector recto"/>
                <p:cNvCxnSpPr/>
                <p:nvPr/>
              </p:nvCxnSpPr>
              <p:spPr>
                <a:xfrm flipV="1">
                  <a:off x="3550652" y="1859059"/>
                  <a:ext cx="5547" cy="713105"/>
                </a:xfrm>
                <a:prstGeom prst="line">
                  <a:avLst/>
                </a:prstGeom>
                <a:ln w="1270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49 Elipse"/>
                <p:cNvSpPr/>
                <p:nvPr/>
              </p:nvSpPr>
              <p:spPr>
                <a:xfrm>
                  <a:off x="3516475" y="1787812"/>
                  <a:ext cx="81011" cy="81000"/>
                </a:xfrm>
                <a:prstGeom prst="ellipse">
                  <a:avLst/>
                </a:prstGeom>
                <a:solidFill>
                  <a:srgbClr val="0070C0"/>
                </a:solidFill>
                <a:ln w="5715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72" tIns="34286" rIns="68572" bIns="34286" rtlCol="0" anchor="ctr"/>
                <a:lstStyle/>
                <a:p>
                  <a:pPr algn="ctr"/>
                  <a:endParaRPr lang="es-MX" sz="1050" dirty="0">
                    <a:solidFill>
                      <a:prstClr val="black"/>
                    </a:solidFill>
                    <a:latin typeface="Helvetica" panose="020B0604020202020204" pitchFamily="34" charset="0"/>
                    <a:ea typeface="Segoe UI" panose="020B0502040204020203" pitchFamily="34" charset="0"/>
                    <a:cs typeface="Helvetica" panose="020B0604020202020204" pitchFamily="34" charset="0"/>
                  </a:endParaRPr>
                </a:p>
              </p:txBody>
            </p:sp>
          </p:grpSp>
          <p:sp>
            <p:nvSpPr>
              <p:cNvPr id="83" name="TextBox 82"/>
              <p:cNvSpPr txBox="1"/>
              <p:nvPr/>
            </p:nvSpPr>
            <p:spPr>
              <a:xfrm>
                <a:off x="2923555" y="3505200"/>
                <a:ext cx="115712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400" b="1" dirty="0">
                    <a:solidFill>
                      <a:srgbClr val="C00000"/>
                    </a:solidFill>
                  </a:rPr>
                  <a:t>April 1, 2024</a:t>
                </a:r>
              </a:p>
            </p:txBody>
          </p:sp>
        </p:grpSp>
        <p:sp>
          <p:nvSpPr>
            <p:cNvPr id="71" name="48 Elipse"/>
            <p:cNvSpPr/>
            <p:nvPr/>
          </p:nvSpPr>
          <p:spPr>
            <a:xfrm>
              <a:off x="3462433" y="2555724"/>
              <a:ext cx="85156" cy="851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2" tIns="34286" rIns="68572" bIns="34286" rtlCol="0" anchor="ctr"/>
            <a:lstStyle/>
            <a:p>
              <a:pPr algn="ctr"/>
              <a:endParaRPr lang="es-MX" sz="1050" dirty="0">
                <a:solidFill>
                  <a:prstClr val="black"/>
                </a:solidFill>
                <a:latin typeface="Helvetica" panose="020B0604020202020204" pitchFamily="34" charset="0"/>
                <a:ea typeface="Segoe UI" panose="020B0502040204020203" pitchFamily="34" charset="0"/>
                <a:cs typeface="Helvetic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901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F373C9A-8B81-42B3-A7AD-76E6AA9453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957745"/>
            <a:ext cx="4206845" cy="25628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26DB90-CBAD-43CC-9F88-7C3242F08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Vote Information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95AE6A5-7742-4B77-A88A-7AAA553E0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91000" cy="472440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What is being voted on?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/>
              <a:t>2024-25 budget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/>
              <a:t>Trustee Election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/>
              <a:t>Establish a Building Improvements Capital Reserve</a:t>
            </a:r>
          </a:p>
          <a:p>
            <a:pPr>
              <a:buSzPct val="105000"/>
              <a:buFont typeface="Arial" panose="020B0604020202020204" pitchFamily="34" charset="0"/>
              <a:buChar char="•"/>
            </a:pPr>
            <a:r>
              <a:rPr lang="en-US" sz="2000" dirty="0"/>
              <a:t>Voting details:</a:t>
            </a:r>
          </a:p>
          <a:p>
            <a:pPr lvl="1">
              <a:buSzPct val="105000"/>
              <a:buFont typeface="Wingdings" panose="05000000000000000000" pitchFamily="2" charset="2"/>
              <a:buChar char="ü"/>
            </a:pPr>
            <a:r>
              <a:rPr lang="en-US" sz="1600" u="sng" dirty="0"/>
              <a:t>Location</a:t>
            </a:r>
            <a:r>
              <a:rPr lang="en-US" sz="1600" dirty="0"/>
              <a:t>: High School East gymnasium</a:t>
            </a:r>
          </a:p>
          <a:p>
            <a:pPr lvl="1">
              <a:buSzPct val="105000"/>
              <a:buFont typeface="Wingdings" panose="05000000000000000000" pitchFamily="2" charset="2"/>
              <a:buChar char="ü"/>
            </a:pPr>
            <a:r>
              <a:rPr lang="en-US" sz="1600" u="sng" dirty="0"/>
              <a:t>Hours</a:t>
            </a:r>
            <a:r>
              <a:rPr lang="en-US" sz="1600" dirty="0"/>
              <a:t>: 7am to 10pm</a:t>
            </a:r>
          </a:p>
          <a:p>
            <a:pPr>
              <a:buSzPct val="105000"/>
              <a:buFont typeface="Arial" panose="020B0604020202020204" pitchFamily="34" charset="0"/>
              <a:buChar char="•"/>
            </a:pPr>
            <a:r>
              <a:rPr lang="en-US" sz="2000" dirty="0"/>
              <a:t>Can I vote?</a:t>
            </a:r>
          </a:p>
          <a:p>
            <a:pPr lvl="1">
              <a:buSzPct val="105000"/>
              <a:buFont typeface="Wingdings" panose="05000000000000000000" pitchFamily="2" charset="2"/>
              <a:buChar char="ü"/>
            </a:pPr>
            <a:r>
              <a:rPr lang="en-US" sz="1600" dirty="0"/>
              <a:t>Visit www.hhh.k12.ny.us </a:t>
            </a:r>
            <a:r>
              <a:rPr lang="en-US" sz="1600" dirty="0">
                <a:sym typeface="Wingdings" panose="05000000000000000000" pitchFamily="2" charset="2"/>
              </a:rPr>
              <a:t> district </a:t>
            </a:r>
            <a:r>
              <a:rPr lang="en-US" sz="1600" dirty="0"/>
              <a:t> </a:t>
            </a:r>
            <a:r>
              <a:rPr lang="en-US" sz="1600" dirty="0">
                <a:sym typeface="Wingdings" panose="05000000000000000000" pitchFamily="2" charset="2"/>
              </a:rPr>
              <a:t> budget information</a:t>
            </a:r>
            <a:r>
              <a:rPr lang="en-US" sz="1600" dirty="0"/>
              <a:t> to find out if you’re eligible and registered</a:t>
            </a:r>
          </a:p>
          <a:p>
            <a:pPr lvl="1">
              <a:buSzPct val="105000"/>
              <a:buFont typeface="Wingdings" panose="05000000000000000000" pitchFamily="2" charset="2"/>
              <a:buChar char="ü"/>
            </a:pPr>
            <a:r>
              <a:rPr lang="en-US" sz="1600" dirty="0"/>
              <a:t>Not registered? Contact </a:t>
            </a:r>
            <a:br>
              <a:rPr lang="en-US" sz="1600" dirty="0"/>
            </a:br>
            <a:r>
              <a:rPr lang="en-US" sz="1600" dirty="0"/>
              <a:t>our District Clerk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2B5A9B-511F-4125-B685-B2B7A250A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99DB3C-EB43-4EB1-8EF4-995350ADBBDE}"/>
              </a:ext>
            </a:extLst>
          </p:cNvPr>
          <p:cNvSpPr txBox="1"/>
          <p:nvPr/>
        </p:nvSpPr>
        <p:spPr>
          <a:xfrm>
            <a:off x="1371600" y="3116015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21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8112BE-4FE5-432F-BCCC-4ABB2BC04129}"/>
              </a:ext>
            </a:extLst>
          </p:cNvPr>
          <p:cNvSpPr txBox="1"/>
          <p:nvPr/>
        </p:nvSpPr>
        <p:spPr>
          <a:xfrm>
            <a:off x="426648" y="4520625"/>
            <a:ext cx="400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  <a:latin typeface="Avenir LT Std 45 Book" panose="020B0502020203020204" pitchFamily="34" charset="0"/>
              </a:rPr>
              <a:t>Statewide school district voting </a:t>
            </a:r>
            <a:br>
              <a:rPr lang="en-US" sz="1600" dirty="0">
                <a:solidFill>
                  <a:srgbClr val="C00000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rgbClr val="C00000"/>
                </a:solidFill>
                <a:latin typeface="Avenir LT Std 45 Book" panose="020B0502020203020204" pitchFamily="34" charset="0"/>
              </a:rPr>
              <a:t>held the third Tuesday in May each year.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062045D-4F16-4680-BF55-DD0539B54289}"/>
              </a:ext>
            </a:extLst>
          </p:cNvPr>
          <p:cNvSpPr txBox="1"/>
          <p:nvPr/>
        </p:nvSpPr>
        <p:spPr>
          <a:xfrm>
            <a:off x="322053" y="1377283"/>
            <a:ext cx="3030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May 2024</a:t>
            </a:r>
          </a:p>
        </p:txBody>
      </p:sp>
    </p:spTree>
    <p:extLst>
      <p:ext uri="{BB962C8B-B14F-4D97-AF65-F5344CB8AC3E}">
        <p14:creationId xmlns:p14="http://schemas.microsoft.com/office/powerpoint/2010/main" val="337232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A758E-4F3B-415E-8BFE-55B8E29D0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Building Improvements Capital Reserve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CC4B6-9725-4404-8334-301F515D5A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61446B-642F-42D1-B388-72E1E4506606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20FC7-489C-43BA-9607-93292E935B10}"/>
              </a:ext>
            </a:extLst>
          </p:cNvPr>
          <p:cNvSpPr txBox="1"/>
          <p:nvPr/>
        </p:nvSpPr>
        <p:spPr>
          <a:xfrm>
            <a:off x="609600" y="1219200"/>
            <a:ext cx="495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Avenir LT Std 45 Book" panose="020B0502020203020204" pitchFamily="34" charset="0"/>
              </a:rPr>
              <a:t>What residents will see at the polls: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E8EC1C-8A4F-4272-81EA-7FD18E0A5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828800"/>
            <a:ext cx="7514493" cy="33528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D5CD619-FB40-46F2-8441-7F469E52A65E}"/>
              </a:ext>
            </a:extLst>
          </p:cNvPr>
          <p:cNvGrpSpPr/>
          <p:nvPr/>
        </p:nvGrpSpPr>
        <p:grpSpPr>
          <a:xfrm>
            <a:off x="990600" y="2133600"/>
            <a:ext cx="6400800" cy="457200"/>
            <a:chOff x="990600" y="2133600"/>
            <a:chExt cx="6400800" cy="45720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836E879-6BB0-4CC5-BC19-C4C69FFE68F1}"/>
                </a:ext>
              </a:extLst>
            </p:cNvPr>
            <p:cNvSpPr/>
            <p:nvPr/>
          </p:nvSpPr>
          <p:spPr bwMode="auto">
            <a:xfrm>
              <a:off x="6553200" y="2133600"/>
              <a:ext cx="838200" cy="228600"/>
            </a:xfrm>
            <a:prstGeom prst="rect">
              <a:avLst/>
            </a:prstGeom>
            <a:solidFill>
              <a:srgbClr val="BBE0E3">
                <a:alpha val="63137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FDDC907-677B-47D1-A873-10A70F4BC2E8}"/>
                </a:ext>
              </a:extLst>
            </p:cNvPr>
            <p:cNvSpPr/>
            <p:nvPr/>
          </p:nvSpPr>
          <p:spPr bwMode="auto">
            <a:xfrm>
              <a:off x="990600" y="2362200"/>
              <a:ext cx="2438400" cy="228600"/>
            </a:xfrm>
            <a:prstGeom prst="rect">
              <a:avLst/>
            </a:prstGeom>
            <a:solidFill>
              <a:srgbClr val="BBE0E3">
                <a:alpha val="63137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BAAAC18-BD8F-4BFB-A57A-6154CF1F15E5}"/>
              </a:ext>
            </a:extLst>
          </p:cNvPr>
          <p:cNvGrpSpPr/>
          <p:nvPr/>
        </p:nvGrpSpPr>
        <p:grpSpPr>
          <a:xfrm>
            <a:off x="990600" y="2819400"/>
            <a:ext cx="7315200" cy="457200"/>
            <a:chOff x="990600" y="2819400"/>
            <a:chExt cx="7315200" cy="4572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B785F6A-052E-41D9-8FFB-DE8DEF896A41}"/>
                </a:ext>
              </a:extLst>
            </p:cNvPr>
            <p:cNvSpPr/>
            <p:nvPr/>
          </p:nvSpPr>
          <p:spPr bwMode="auto">
            <a:xfrm>
              <a:off x="3429000" y="2819400"/>
              <a:ext cx="4876800" cy="228600"/>
            </a:xfrm>
            <a:prstGeom prst="rect">
              <a:avLst/>
            </a:prstGeom>
            <a:solidFill>
              <a:srgbClr val="FFCC99">
                <a:alpha val="63137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53EF29E-E918-4B25-9483-512B9951829E}"/>
                </a:ext>
              </a:extLst>
            </p:cNvPr>
            <p:cNvSpPr/>
            <p:nvPr/>
          </p:nvSpPr>
          <p:spPr bwMode="auto">
            <a:xfrm>
              <a:off x="990600" y="3048000"/>
              <a:ext cx="4724400" cy="228600"/>
            </a:xfrm>
            <a:prstGeom prst="rect">
              <a:avLst/>
            </a:prstGeom>
            <a:solidFill>
              <a:srgbClr val="FFCC99">
                <a:alpha val="63137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EDC3D415-BD4D-44C8-AC43-80DA56C11607}"/>
              </a:ext>
            </a:extLst>
          </p:cNvPr>
          <p:cNvSpPr/>
          <p:nvPr/>
        </p:nvSpPr>
        <p:spPr bwMode="auto">
          <a:xfrm>
            <a:off x="5181600" y="3709356"/>
            <a:ext cx="685800" cy="228600"/>
          </a:xfrm>
          <a:prstGeom prst="rect">
            <a:avLst/>
          </a:prstGeom>
          <a:solidFill>
            <a:srgbClr val="FF99FF">
              <a:alpha val="63137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290C7F7-6CBA-4677-BF5B-FD805D9FA2FD}"/>
              </a:ext>
            </a:extLst>
          </p:cNvPr>
          <p:cNvSpPr/>
          <p:nvPr/>
        </p:nvSpPr>
        <p:spPr bwMode="auto">
          <a:xfrm>
            <a:off x="7121104" y="4597878"/>
            <a:ext cx="956096" cy="228600"/>
          </a:xfrm>
          <a:prstGeom prst="rect">
            <a:avLst/>
          </a:prstGeom>
          <a:solidFill>
            <a:srgbClr val="92D050">
              <a:alpha val="63137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202913"/>
      </p:ext>
    </p:extLst>
  </p:cSld>
  <p:clrMapOvr>
    <a:masterClrMapping/>
  </p:clrMapOvr>
</p:sld>
</file>

<file path=ppt/theme/theme1.xml><?xml version="1.0" encoding="utf-8"?>
<a:theme xmlns:a="http://schemas.openxmlformats.org/drawingml/2006/main" name="first page">
  <a:themeElements>
    <a:clrScheme name="first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irst pag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irst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ody pages">
  <a:themeElements>
    <a:clrScheme name="body pag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ody page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ody pag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Showeet theme">
  <a:themeElements>
    <a:clrScheme name="Showeet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16A085"/>
      </a:hlink>
      <a:folHlink>
        <a:srgbClr val="10786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18394</TotalTime>
  <Words>2222</Words>
  <Application>Microsoft Office PowerPoint</Application>
  <PresentationFormat>On-screen Show (4:3)</PresentationFormat>
  <Paragraphs>547</Paragraphs>
  <Slides>59</Slides>
  <Notes>9</Notes>
  <HiddenSlides>1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59</vt:i4>
      </vt:variant>
    </vt:vector>
  </HeadingPairs>
  <TitlesOfParts>
    <vt:vector size="73" baseType="lpstr">
      <vt:lpstr>Arial</vt:lpstr>
      <vt:lpstr>Avenir LT Std 45 Book</vt:lpstr>
      <vt:lpstr>Avenir LT Std 65 Medium</vt:lpstr>
      <vt:lpstr>Calibri</vt:lpstr>
      <vt:lpstr>Calibri Light</vt:lpstr>
      <vt:lpstr>Cambria Math</vt:lpstr>
      <vt:lpstr>Helvetica</vt:lpstr>
      <vt:lpstr>Open Sans</vt:lpstr>
      <vt:lpstr>Segoe UI</vt:lpstr>
      <vt:lpstr>Trebuchet MS</vt:lpstr>
      <vt:lpstr>Wingdings</vt:lpstr>
      <vt:lpstr>first page</vt:lpstr>
      <vt:lpstr>body pages</vt:lpstr>
      <vt:lpstr>Showeet theme</vt:lpstr>
      <vt:lpstr>PowerPoint Presentation</vt:lpstr>
      <vt:lpstr>Budget Discussion Topics</vt:lpstr>
      <vt:lpstr>Budget Discussion Topics</vt:lpstr>
      <vt:lpstr>2024-25 Budget</vt:lpstr>
      <vt:lpstr>2024-25 Expenditures</vt:lpstr>
      <vt:lpstr>Budget Discussion Topics</vt:lpstr>
      <vt:lpstr>Budgeting for Staff</vt:lpstr>
      <vt:lpstr>Budgeting for Staff</vt:lpstr>
      <vt:lpstr>Employment Contracts</vt:lpstr>
      <vt:lpstr>Contract Expiration Dates</vt:lpstr>
      <vt:lpstr>Budgeting for Staff</vt:lpstr>
      <vt:lpstr>Kindergarten Enrollments</vt:lpstr>
      <vt:lpstr>Kindergarten Enrollments</vt:lpstr>
      <vt:lpstr>Kindergarten Enrollments</vt:lpstr>
      <vt:lpstr>Twelfth Grade Enrollments</vt:lpstr>
      <vt:lpstr>Enrollment Trend</vt:lpstr>
      <vt:lpstr>Total Enrollment – 1954 through 2023</vt:lpstr>
      <vt:lpstr>Budgeting for Staff</vt:lpstr>
      <vt:lpstr>Budget Components</vt:lpstr>
      <vt:lpstr>Budget Components</vt:lpstr>
      <vt:lpstr>Budget Components</vt:lpstr>
      <vt:lpstr>Budget Components</vt:lpstr>
      <vt:lpstr>Budget Discussion Topics</vt:lpstr>
      <vt:lpstr>Expenses: Employee Benefits</vt:lpstr>
      <vt:lpstr>Expenses: Employee Benefits</vt:lpstr>
      <vt:lpstr>Healthcare Expenses – Key Drivers</vt:lpstr>
      <vt:lpstr>Healthcare Expenses</vt:lpstr>
      <vt:lpstr>Healthcare Expenses</vt:lpstr>
      <vt:lpstr>Healthcare Expenses</vt:lpstr>
      <vt:lpstr>Healthcare Expenses</vt:lpstr>
      <vt:lpstr>Pension Expenses</vt:lpstr>
      <vt:lpstr>History of TRS Contribution Rates</vt:lpstr>
      <vt:lpstr>History of TRS Rates – Yearly Spikes</vt:lpstr>
      <vt:lpstr>TRS Expenses</vt:lpstr>
      <vt:lpstr>History of ERS Contribution Rates</vt:lpstr>
      <vt:lpstr>History of ERS Rates – Yearly Spikes</vt:lpstr>
      <vt:lpstr>ERS Expenses</vt:lpstr>
      <vt:lpstr>Social Security Expenses</vt:lpstr>
      <vt:lpstr>Unemployment Expenses</vt:lpstr>
      <vt:lpstr>Dental Expenses</vt:lpstr>
      <vt:lpstr>Optical Expenses</vt:lpstr>
      <vt:lpstr>Life Insurance Expenses</vt:lpstr>
      <vt:lpstr>Workers’ Compensation Expenses</vt:lpstr>
      <vt:lpstr>Disability Expenses</vt:lpstr>
      <vt:lpstr>Budget Discussion Topics</vt:lpstr>
      <vt:lpstr>Transportation</vt:lpstr>
      <vt:lpstr>Transportation</vt:lpstr>
      <vt:lpstr>Transportation Expenses</vt:lpstr>
      <vt:lpstr>Future Transportation Woes</vt:lpstr>
      <vt:lpstr>Costly Rush to Electrify School Buses</vt:lpstr>
      <vt:lpstr>Costly Rush to Electrify School Buses</vt:lpstr>
      <vt:lpstr>Costly Rush to Electrify School Buses</vt:lpstr>
      <vt:lpstr>Budget Discussion Topics</vt:lpstr>
      <vt:lpstr>Instructional Equipment</vt:lpstr>
      <vt:lpstr>Non-Instructional Equipment</vt:lpstr>
      <vt:lpstr>Budget Discussion Topics</vt:lpstr>
      <vt:lpstr>What’s to come…</vt:lpstr>
      <vt:lpstr>Vote Information</vt:lpstr>
      <vt:lpstr>Building Improvements Capital Reserve</vt:lpstr>
    </vt:vector>
  </TitlesOfParts>
  <Company>HHH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Anne Marie Caliendo</dc:creator>
  <cp:lastModifiedBy>Anne Marie Marrone Caliendo</cp:lastModifiedBy>
  <cp:revision>901</cp:revision>
  <cp:lastPrinted>2017-03-06T23:23:07Z</cp:lastPrinted>
  <dcterms:created xsi:type="dcterms:W3CDTF">2006-03-06T18:03:47Z</dcterms:created>
  <dcterms:modified xsi:type="dcterms:W3CDTF">2024-03-18T22:49:09Z</dcterms:modified>
</cp:coreProperties>
</file>