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4"/>
    <p:sldMasterId id="2147484744" r:id="rId5"/>
  </p:sldMasterIdLst>
  <p:notesMasterIdLst>
    <p:notesMasterId r:id="rId17"/>
  </p:notesMasterIdLst>
  <p:handoutMasterIdLst>
    <p:handoutMasterId r:id="rId18"/>
  </p:handoutMasterIdLst>
  <p:sldIdLst>
    <p:sldId id="270" r:id="rId6"/>
    <p:sldId id="2085848422" r:id="rId7"/>
    <p:sldId id="2085848414" r:id="rId8"/>
    <p:sldId id="2085848428" r:id="rId9"/>
    <p:sldId id="2085848427" r:id="rId10"/>
    <p:sldId id="2085848430" r:id="rId11"/>
    <p:sldId id="2085848431" r:id="rId12"/>
    <p:sldId id="2085848432" r:id="rId13"/>
    <p:sldId id="2085848429" r:id="rId14"/>
    <p:sldId id="2085848433" r:id="rId15"/>
    <p:sldId id="423"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99CCFF"/>
    <a:srgbClr val="047C18"/>
    <a:srgbClr val="336699"/>
    <a:srgbClr val="0066CC"/>
    <a:srgbClr val="00177A"/>
    <a:srgbClr val="00CCFF"/>
    <a:srgbClr val="FFFF99"/>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47" autoAdjust="0"/>
    <p:restoredTop sz="93883" autoAdjust="0"/>
  </p:normalViewPr>
  <p:slideViewPr>
    <p:cSldViewPr>
      <p:cViewPr varScale="1">
        <p:scale>
          <a:sx n="107" d="100"/>
          <a:sy n="107" d="100"/>
        </p:scale>
        <p:origin x="1332" y="11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54" d="100"/>
          <a:sy n="54" d="100"/>
        </p:scale>
        <p:origin x="-1806" y="-9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8973DD-4663-2748-8F8A-213941ECADE1}"/>
              </a:ext>
            </a:extLst>
          </p:cNvPr>
          <p:cNvSpPr>
            <a:spLocks noGrp="1"/>
          </p:cNvSpPr>
          <p:nvPr>
            <p:ph type="hdr" sz="quarter"/>
          </p:nvPr>
        </p:nvSpPr>
        <p:spPr>
          <a:xfrm>
            <a:off x="2" y="0"/>
            <a:ext cx="3038475"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4" name="Footer Placeholder 3">
            <a:extLst>
              <a:ext uri="{FF2B5EF4-FFF2-40B4-BE49-F238E27FC236}">
                <a16:creationId xmlns:a16="http://schemas.microsoft.com/office/drawing/2014/main" id="{051EE055-7CDD-0A41-9C71-E7709502F926}"/>
              </a:ext>
            </a:extLst>
          </p:cNvPr>
          <p:cNvSpPr>
            <a:spLocks noGrp="1"/>
          </p:cNvSpPr>
          <p:nvPr>
            <p:ph type="ftr" sz="quarter" idx="2"/>
          </p:nvPr>
        </p:nvSpPr>
        <p:spPr>
          <a:xfrm>
            <a:off x="2" y="8829675"/>
            <a:ext cx="3038475"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4122E714-AE8F-3440-AD77-936D73F353C8}"/>
              </a:ext>
            </a:extLst>
          </p:cNvPr>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2197A38-87E1-4F40-B9E8-3DFADF8942E9}"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1CF910-215E-AF42-82BD-A5E480223842}"/>
              </a:ext>
            </a:extLst>
          </p:cNvPr>
          <p:cNvSpPr>
            <a:spLocks noGrp="1"/>
          </p:cNvSpPr>
          <p:nvPr>
            <p:ph type="hdr" sz="quarter"/>
          </p:nvPr>
        </p:nvSpPr>
        <p:spPr>
          <a:xfrm>
            <a:off x="2" y="0"/>
            <a:ext cx="3038475"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2C0CD1E0-25B9-6D4A-B88A-2934AA866917}"/>
              </a:ext>
            </a:extLst>
          </p:cNvPr>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ea typeface="MS PGothic" panose="020B0600070205080204" pitchFamily="34" charset="-128"/>
              </a:defRPr>
            </a:lvl1pPr>
          </a:lstStyle>
          <a:p>
            <a:pPr>
              <a:defRPr/>
            </a:pPr>
            <a:fld id="{4D7B5F68-EF1F-3B48-915D-FCB95E22EA67}" type="datetimeFigureOut">
              <a:rPr lang="en-US" altLang="en-US"/>
              <a:pPr>
                <a:defRPr/>
              </a:pPr>
              <a:t>3/11/2024</a:t>
            </a:fld>
            <a:endParaRPr lang="en-US" altLang="en-US" dirty="0"/>
          </a:p>
        </p:txBody>
      </p:sp>
      <p:sp>
        <p:nvSpPr>
          <p:cNvPr id="4" name="Slide Image Placeholder 3">
            <a:extLst>
              <a:ext uri="{FF2B5EF4-FFF2-40B4-BE49-F238E27FC236}">
                <a16:creationId xmlns:a16="http://schemas.microsoft.com/office/drawing/2014/main" id="{9749B232-78EA-6C47-8EEF-99603094EE6A}"/>
              </a:ext>
            </a:extLst>
          </p:cNvPr>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1FD2E4F8-0FFB-D242-AB92-8BF7A55152A4}"/>
              </a:ext>
            </a:extLst>
          </p:cNvPr>
          <p:cNvSpPr>
            <a:spLocks noGrp="1"/>
          </p:cNvSpPr>
          <p:nvPr>
            <p:ph type="body" sz="quarter" idx="3"/>
          </p:nvPr>
        </p:nvSpPr>
        <p:spPr>
          <a:xfrm>
            <a:off x="701676" y="4416429"/>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F0CAC0D-C807-8F45-B4DB-A49F3C02B437}"/>
              </a:ext>
            </a:extLst>
          </p:cNvPr>
          <p:cNvSpPr>
            <a:spLocks noGrp="1"/>
          </p:cNvSpPr>
          <p:nvPr>
            <p:ph type="ftr" sz="quarter" idx="4"/>
          </p:nvPr>
        </p:nvSpPr>
        <p:spPr>
          <a:xfrm>
            <a:off x="2" y="8829675"/>
            <a:ext cx="3038475"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a:extLst>
              <a:ext uri="{FF2B5EF4-FFF2-40B4-BE49-F238E27FC236}">
                <a16:creationId xmlns:a16="http://schemas.microsoft.com/office/drawing/2014/main" id="{E164FE7A-3CF6-1C47-8F22-DD3221F0B379}"/>
              </a:ext>
            </a:extLst>
          </p:cNvPr>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3C939D7-2B9F-3F4B-9373-563E2613A4B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EF330F82-4AD5-9F4D-9D20-C393976B5B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a:extLst>
              <a:ext uri="{FF2B5EF4-FFF2-40B4-BE49-F238E27FC236}">
                <a16:creationId xmlns:a16="http://schemas.microsoft.com/office/drawing/2014/main" id="{B4D11079-35E0-5F47-B6AD-6F58DE7815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1747" name="Slide Number Placeholder 3">
            <a:extLst>
              <a:ext uri="{FF2B5EF4-FFF2-40B4-BE49-F238E27FC236}">
                <a16:creationId xmlns:a16="http://schemas.microsoft.com/office/drawing/2014/main" id="{169CD871-4683-284A-AEC5-44DD108C266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DE1F87D-B857-DF45-B51E-F0BD7A9F205A}" type="slidenum">
              <a:rPr lang="en-US" altLang="en-US" smtClean="0"/>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3C939D7-2B9F-3F4B-9373-563E2613A4B0}" type="slidenum">
              <a:rPr lang="en-US" altLang="en-US" smtClean="0"/>
              <a:pPr>
                <a:defRPr/>
              </a:pPr>
              <a:t>2</a:t>
            </a:fld>
            <a:endParaRPr lang="en-US" altLang="en-US" dirty="0"/>
          </a:p>
        </p:txBody>
      </p:sp>
    </p:spTree>
    <p:extLst>
      <p:ext uri="{BB962C8B-B14F-4D97-AF65-F5344CB8AC3E}">
        <p14:creationId xmlns:p14="http://schemas.microsoft.com/office/powerpoint/2010/main" val="182912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3C939D7-2B9F-3F4B-9373-563E2613A4B0}" type="slidenum">
              <a:rPr lang="en-US" altLang="en-US" smtClean="0"/>
              <a:pPr>
                <a:defRPr/>
              </a:pPr>
              <a:t>11</a:t>
            </a:fld>
            <a:endParaRPr lang="en-US" altLang="en-US" dirty="0"/>
          </a:p>
        </p:txBody>
      </p:sp>
    </p:spTree>
    <p:extLst>
      <p:ext uri="{BB962C8B-B14F-4D97-AF65-F5344CB8AC3E}">
        <p14:creationId xmlns:p14="http://schemas.microsoft.com/office/powerpoint/2010/main" val="791173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023C74-8916-4F41-8C42-A3F266C58A5B}"/>
              </a:ext>
            </a:extLst>
          </p:cNvPr>
          <p:cNvSpPr>
            <a:spLocks noGrp="1"/>
          </p:cNvSpPr>
          <p:nvPr>
            <p:ph type="dt" sz="half" idx="10"/>
          </p:nvPr>
        </p:nvSpPr>
        <p:spPr/>
        <p:txBody>
          <a:bodyPr/>
          <a:lstStyle>
            <a:lvl1pPr>
              <a:defRPr/>
            </a:lvl1pPr>
          </a:lstStyle>
          <a:p>
            <a:pPr>
              <a:defRPr/>
            </a:pPr>
            <a:fld id="{7F3A033B-B9F9-4545-AA0B-DC3E882FB2D1}"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7D1BB344-0506-9340-B33B-414A6452AEE2}"/>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4ED643F8-EE8C-EE40-88BA-7A0660143B29}"/>
              </a:ext>
            </a:extLst>
          </p:cNvPr>
          <p:cNvSpPr>
            <a:spLocks noGrp="1"/>
          </p:cNvSpPr>
          <p:nvPr>
            <p:ph type="sldNum" sz="quarter" idx="12"/>
          </p:nvPr>
        </p:nvSpPr>
        <p:spPr/>
        <p:txBody>
          <a:bodyPr/>
          <a:lstStyle>
            <a:lvl1pPr>
              <a:defRPr/>
            </a:lvl1pPr>
          </a:lstStyle>
          <a:p>
            <a:pPr>
              <a:defRPr/>
            </a:pPr>
            <a:fld id="{938952E4-AF1B-4046-960B-BA3540C441A9}" type="slidenum">
              <a:rPr lang="en-US" altLang="en-US"/>
              <a:pPr>
                <a:defRPr/>
              </a:pPr>
              <a:t>‹#›</a:t>
            </a:fld>
            <a:endParaRPr lang="en-US" altLang="en-US" dirty="0"/>
          </a:p>
        </p:txBody>
      </p:sp>
    </p:spTree>
    <p:extLst>
      <p:ext uri="{BB962C8B-B14F-4D97-AF65-F5344CB8AC3E}">
        <p14:creationId xmlns:p14="http://schemas.microsoft.com/office/powerpoint/2010/main" val="1401489013"/>
      </p:ext>
    </p:extLst>
  </p:cSld>
  <p:clrMapOvr>
    <a:masterClrMapping/>
  </p:clrMapOvr>
  <p:transition spd="slow" advClick="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695983-04FD-8E47-80D9-0A3AC5090576}"/>
              </a:ext>
            </a:extLst>
          </p:cNvPr>
          <p:cNvSpPr>
            <a:spLocks noGrp="1"/>
          </p:cNvSpPr>
          <p:nvPr>
            <p:ph type="dt" sz="half" idx="10"/>
          </p:nvPr>
        </p:nvSpPr>
        <p:spPr/>
        <p:txBody>
          <a:bodyPr/>
          <a:lstStyle>
            <a:lvl1pPr>
              <a:defRPr/>
            </a:lvl1pPr>
          </a:lstStyle>
          <a:p>
            <a:pPr>
              <a:defRPr/>
            </a:pPr>
            <a:fld id="{43A48289-2E2E-134E-8936-7654AFBA5B93}"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0797EEC5-1D35-0346-A329-4D9418B0336F}"/>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1BD434C9-8A0C-0541-B507-B05BC49DEAF3}"/>
              </a:ext>
            </a:extLst>
          </p:cNvPr>
          <p:cNvSpPr>
            <a:spLocks noGrp="1"/>
          </p:cNvSpPr>
          <p:nvPr>
            <p:ph type="sldNum" sz="quarter" idx="12"/>
          </p:nvPr>
        </p:nvSpPr>
        <p:spPr/>
        <p:txBody>
          <a:bodyPr/>
          <a:lstStyle>
            <a:lvl1pPr>
              <a:defRPr/>
            </a:lvl1pPr>
          </a:lstStyle>
          <a:p>
            <a:pPr>
              <a:defRPr/>
            </a:pPr>
            <a:fld id="{4D9D10BA-DF29-D44B-A53D-8A268D1844BF}" type="slidenum">
              <a:rPr lang="en-US" altLang="en-US"/>
              <a:pPr>
                <a:defRPr/>
              </a:pPr>
              <a:t>‹#›</a:t>
            </a:fld>
            <a:endParaRPr lang="en-US" altLang="en-US" dirty="0"/>
          </a:p>
        </p:txBody>
      </p:sp>
    </p:spTree>
    <p:extLst>
      <p:ext uri="{BB962C8B-B14F-4D97-AF65-F5344CB8AC3E}">
        <p14:creationId xmlns:p14="http://schemas.microsoft.com/office/powerpoint/2010/main" val="4174256193"/>
      </p:ext>
    </p:extLst>
  </p:cSld>
  <p:clrMapOvr>
    <a:masterClrMapping/>
  </p:clrMapOvr>
  <p:transition spd="slow" advClick="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248A95-BE85-9148-89B2-3539BE0DA248}"/>
              </a:ext>
            </a:extLst>
          </p:cNvPr>
          <p:cNvSpPr>
            <a:spLocks noGrp="1"/>
          </p:cNvSpPr>
          <p:nvPr>
            <p:ph type="dt" sz="half" idx="10"/>
          </p:nvPr>
        </p:nvSpPr>
        <p:spPr/>
        <p:txBody>
          <a:bodyPr/>
          <a:lstStyle>
            <a:lvl1pPr>
              <a:defRPr/>
            </a:lvl1pPr>
          </a:lstStyle>
          <a:p>
            <a:pPr>
              <a:defRPr/>
            </a:pPr>
            <a:fld id="{0E206C47-4431-BF46-A977-02FAD90F36A0}"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6244EE4B-2800-674F-B39C-80831D378E9D}"/>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DDC9DC31-9B30-C943-8662-386C97BF7753}"/>
              </a:ext>
            </a:extLst>
          </p:cNvPr>
          <p:cNvSpPr>
            <a:spLocks noGrp="1"/>
          </p:cNvSpPr>
          <p:nvPr>
            <p:ph type="sldNum" sz="quarter" idx="12"/>
          </p:nvPr>
        </p:nvSpPr>
        <p:spPr/>
        <p:txBody>
          <a:bodyPr/>
          <a:lstStyle>
            <a:lvl1pPr>
              <a:defRPr/>
            </a:lvl1pPr>
          </a:lstStyle>
          <a:p>
            <a:pPr>
              <a:defRPr/>
            </a:pPr>
            <a:fld id="{8BF07949-7336-F046-90D9-4F022D8BFCEC}" type="slidenum">
              <a:rPr lang="en-US" altLang="en-US"/>
              <a:pPr>
                <a:defRPr/>
              </a:pPr>
              <a:t>‹#›</a:t>
            </a:fld>
            <a:endParaRPr lang="en-US" altLang="en-US" dirty="0"/>
          </a:p>
        </p:txBody>
      </p:sp>
    </p:spTree>
    <p:extLst>
      <p:ext uri="{BB962C8B-B14F-4D97-AF65-F5344CB8AC3E}">
        <p14:creationId xmlns:p14="http://schemas.microsoft.com/office/powerpoint/2010/main" val="3236978307"/>
      </p:ext>
    </p:extLst>
  </p:cSld>
  <p:clrMapOvr>
    <a:masterClrMapping/>
  </p:clrMapOvr>
  <p:transition spd="slow" advClick="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D6C269A-7682-2441-81CF-0DC8DDBDD9BA}"/>
              </a:ext>
            </a:extLst>
          </p:cNvPr>
          <p:cNvSpPr>
            <a:spLocks noGrp="1"/>
          </p:cNvSpPr>
          <p:nvPr>
            <p:ph type="dt" sz="half" idx="10"/>
          </p:nvPr>
        </p:nvSpPr>
        <p:spPr/>
        <p:txBody>
          <a:bodyPr/>
          <a:lstStyle>
            <a:lvl1pPr>
              <a:defRPr/>
            </a:lvl1pPr>
          </a:lstStyle>
          <a:p>
            <a:pPr>
              <a:defRPr/>
            </a:pPr>
            <a:fld id="{12610BFD-9E50-4643-BB77-5E9889615EEB}" type="datetimeFigureOut">
              <a:rPr lang="en-US"/>
              <a:pPr>
                <a:defRPr/>
              </a:pPr>
              <a:t>3/11/2024</a:t>
            </a:fld>
            <a:endParaRPr lang="en-US" dirty="0"/>
          </a:p>
        </p:txBody>
      </p:sp>
      <p:sp>
        <p:nvSpPr>
          <p:cNvPr id="6" name="Footer Placeholder 4">
            <a:extLst>
              <a:ext uri="{FF2B5EF4-FFF2-40B4-BE49-F238E27FC236}">
                <a16:creationId xmlns:a16="http://schemas.microsoft.com/office/drawing/2014/main" id="{9BCCA7D3-17A4-664B-A9A0-3D22569EE876}"/>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5309E83-D8A3-4847-9757-F056D060F433}"/>
              </a:ext>
            </a:extLst>
          </p:cNvPr>
          <p:cNvSpPr>
            <a:spLocks noGrp="1"/>
          </p:cNvSpPr>
          <p:nvPr>
            <p:ph type="sldNum" sz="quarter" idx="12"/>
          </p:nvPr>
        </p:nvSpPr>
        <p:spPr/>
        <p:txBody>
          <a:bodyPr/>
          <a:lstStyle>
            <a:lvl1pPr>
              <a:defRPr/>
            </a:lvl1pPr>
          </a:lstStyle>
          <a:p>
            <a:pPr>
              <a:defRPr/>
            </a:pPr>
            <a:fld id="{A4B8F302-B9C6-084F-A074-E1C58F772B4C}" type="slidenum">
              <a:rPr lang="en-US" altLang="en-US"/>
              <a:pPr>
                <a:defRPr/>
              </a:pPr>
              <a:t>‹#›</a:t>
            </a:fld>
            <a:endParaRPr lang="en-US" altLang="en-US" dirty="0"/>
          </a:p>
        </p:txBody>
      </p:sp>
    </p:spTree>
    <p:extLst>
      <p:ext uri="{BB962C8B-B14F-4D97-AF65-F5344CB8AC3E}">
        <p14:creationId xmlns:p14="http://schemas.microsoft.com/office/powerpoint/2010/main" val="303815331"/>
      </p:ext>
    </p:extLst>
  </p:cSld>
  <p:clrMapOvr>
    <a:masterClrMapping/>
  </p:clrMapOvr>
  <p:transition spd="slow" advClick="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DD1FFF3-AB17-D94A-820C-1BBDFA6BD7AE}"/>
              </a:ext>
            </a:extLst>
          </p:cNvPr>
          <p:cNvSpPr>
            <a:spLocks noGrp="1"/>
          </p:cNvSpPr>
          <p:nvPr>
            <p:ph type="dt" sz="half" idx="10"/>
          </p:nvPr>
        </p:nvSpPr>
        <p:spPr/>
        <p:txBody>
          <a:bodyPr/>
          <a:lstStyle>
            <a:lvl1pPr>
              <a:defRPr/>
            </a:lvl1pPr>
          </a:lstStyle>
          <a:p>
            <a:pPr>
              <a:defRPr/>
            </a:pPr>
            <a:fld id="{608860EC-C74D-C444-A2F2-F9E4713B928E}" type="datetimeFigureOut">
              <a:rPr lang="en-US"/>
              <a:pPr>
                <a:defRPr/>
              </a:pPr>
              <a:t>3/11/2024</a:t>
            </a:fld>
            <a:endParaRPr lang="en-US" dirty="0"/>
          </a:p>
        </p:txBody>
      </p:sp>
      <p:sp>
        <p:nvSpPr>
          <p:cNvPr id="8" name="Footer Placeholder 4">
            <a:extLst>
              <a:ext uri="{FF2B5EF4-FFF2-40B4-BE49-F238E27FC236}">
                <a16:creationId xmlns:a16="http://schemas.microsoft.com/office/drawing/2014/main" id="{2CA4B6F5-21E0-1241-BE81-A3A6AE269165}"/>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D2DC92D2-6B0B-8947-9110-71F9DEB6C38D}"/>
              </a:ext>
            </a:extLst>
          </p:cNvPr>
          <p:cNvSpPr>
            <a:spLocks noGrp="1"/>
          </p:cNvSpPr>
          <p:nvPr>
            <p:ph type="sldNum" sz="quarter" idx="12"/>
          </p:nvPr>
        </p:nvSpPr>
        <p:spPr/>
        <p:txBody>
          <a:bodyPr/>
          <a:lstStyle>
            <a:lvl1pPr>
              <a:defRPr/>
            </a:lvl1pPr>
          </a:lstStyle>
          <a:p>
            <a:pPr>
              <a:defRPr/>
            </a:pPr>
            <a:fld id="{21D8D23A-0345-914D-A139-D730B9AB5C43}" type="slidenum">
              <a:rPr lang="en-US" altLang="en-US"/>
              <a:pPr>
                <a:defRPr/>
              </a:pPr>
              <a:t>‹#›</a:t>
            </a:fld>
            <a:endParaRPr lang="en-US" altLang="en-US" dirty="0"/>
          </a:p>
        </p:txBody>
      </p:sp>
    </p:spTree>
    <p:extLst>
      <p:ext uri="{BB962C8B-B14F-4D97-AF65-F5344CB8AC3E}">
        <p14:creationId xmlns:p14="http://schemas.microsoft.com/office/powerpoint/2010/main" val="1576755911"/>
      </p:ext>
    </p:extLst>
  </p:cSld>
  <p:clrMapOvr>
    <a:masterClrMapping/>
  </p:clrMapOvr>
  <p:transition spd="slow" advClick="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1CB7044-C044-C14F-BA2E-1E9BBA86E7C4}"/>
              </a:ext>
            </a:extLst>
          </p:cNvPr>
          <p:cNvSpPr>
            <a:spLocks noGrp="1"/>
          </p:cNvSpPr>
          <p:nvPr>
            <p:ph type="dt" sz="half" idx="10"/>
          </p:nvPr>
        </p:nvSpPr>
        <p:spPr/>
        <p:txBody>
          <a:bodyPr/>
          <a:lstStyle>
            <a:lvl1pPr>
              <a:defRPr/>
            </a:lvl1pPr>
          </a:lstStyle>
          <a:p>
            <a:pPr>
              <a:defRPr/>
            </a:pPr>
            <a:fld id="{C7308C0A-5135-CE4D-85CF-66805CF6C46B}" type="datetimeFigureOut">
              <a:rPr lang="en-US"/>
              <a:pPr>
                <a:defRPr/>
              </a:pPr>
              <a:t>3/11/2024</a:t>
            </a:fld>
            <a:endParaRPr lang="en-US" dirty="0"/>
          </a:p>
        </p:txBody>
      </p:sp>
      <p:sp>
        <p:nvSpPr>
          <p:cNvPr id="4" name="Footer Placeholder 4">
            <a:extLst>
              <a:ext uri="{FF2B5EF4-FFF2-40B4-BE49-F238E27FC236}">
                <a16:creationId xmlns:a16="http://schemas.microsoft.com/office/drawing/2014/main" id="{FC0BF12E-55F1-F748-A21E-2B931533CD5E}"/>
              </a:ext>
            </a:extLst>
          </p:cNvPr>
          <p:cNvSpPr>
            <a:spLocks noGrp="1"/>
          </p:cNvSpPr>
          <p:nvPr>
            <p:ph type="ftr" sz="quarter" idx="11"/>
          </p:nvPr>
        </p:nvSpPr>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1357CB8A-3AAF-6B48-9085-4EFA8B1EFECC}"/>
              </a:ext>
            </a:extLst>
          </p:cNvPr>
          <p:cNvSpPr>
            <a:spLocks noGrp="1"/>
          </p:cNvSpPr>
          <p:nvPr>
            <p:ph type="sldNum" sz="quarter" idx="12"/>
          </p:nvPr>
        </p:nvSpPr>
        <p:spPr/>
        <p:txBody>
          <a:bodyPr/>
          <a:lstStyle>
            <a:lvl1pPr>
              <a:defRPr/>
            </a:lvl1pPr>
          </a:lstStyle>
          <a:p>
            <a:pPr>
              <a:defRPr/>
            </a:pPr>
            <a:fld id="{4BEBDE8F-69B1-F94C-BA24-C1F4981C2157}" type="slidenum">
              <a:rPr lang="en-US" altLang="en-US"/>
              <a:pPr>
                <a:defRPr/>
              </a:pPr>
              <a:t>‹#›</a:t>
            </a:fld>
            <a:endParaRPr lang="en-US" altLang="en-US" dirty="0"/>
          </a:p>
        </p:txBody>
      </p:sp>
    </p:spTree>
    <p:extLst>
      <p:ext uri="{BB962C8B-B14F-4D97-AF65-F5344CB8AC3E}">
        <p14:creationId xmlns:p14="http://schemas.microsoft.com/office/powerpoint/2010/main" val="71171279"/>
      </p:ext>
    </p:extLst>
  </p:cSld>
  <p:clrMapOvr>
    <a:masterClrMapping/>
  </p:clrMapOvr>
  <p:transition spd="slow" advClick="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1919388-68AC-C441-9566-8DD4DE4A589C}"/>
              </a:ext>
            </a:extLst>
          </p:cNvPr>
          <p:cNvSpPr>
            <a:spLocks noGrp="1"/>
          </p:cNvSpPr>
          <p:nvPr>
            <p:ph type="dt" sz="half" idx="10"/>
          </p:nvPr>
        </p:nvSpPr>
        <p:spPr/>
        <p:txBody>
          <a:bodyPr/>
          <a:lstStyle>
            <a:lvl1pPr>
              <a:defRPr/>
            </a:lvl1pPr>
          </a:lstStyle>
          <a:p>
            <a:pPr>
              <a:defRPr/>
            </a:pPr>
            <a:fld id="{E29C92DB-7B9E-DC45-B014-61ED978E14A8}" type="datetimeFigureOut">
              <a:rPr lang="en-US"/>
              <a:pPr>
                <a:defRPr/>
              </a:pPr>
              <a:t>3/11/2024</a:t>
            </a:fld>
            <a:endParaRPr lang="en-US" dirty="0"/>
          </a:p>
        </p:txBody>
      </p:sp>
      <p:sp>
        <p:nvSpPr>
          <p:cNvPr id="3" name="Footer Placeholder 4">
            <a:extLst>
              <a:ext uri="{FF2B5EF4-FFF2-40B4-BE49-F238E27FC236}">
                <a16:creationId xmlns:a16="http://schemas.microsoft.com/office/drawing/2014/main" id="{A685B63F-2BCD-7043-8D56-D0F00382CBD6}"/>
              </a:ext>
            </a:extLst>
          </p:cNvPr>
          <p:cNvSpPr>
            <a:spLocks noGrp="1"/>
          </p:cNvSpPr>
          <p:nvPr>
            <p:ph type="ftr" sz="quarter" idx="11"/>
          </p:nvPr>
        </p:nvSpPr>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D3F79BFE-D2C9-3A40-9056-B5A21F8EA923}"/>
              </a:ext>
            </a:extLst>
          </p:cNvPr>
          <p:cNvSpPr>
            <a:spLocks noGrp="1"/>
          </p:cNvSpPr>
          <p:nvPr>
            <p:ph type="sldNum" sz="quarter" idx="12"/>
          </p:nvPr>
        </p:nvSpPr>
        <p:spPr/>
        <p:txBody>
          <a:bodyPr/>
          <a:lstStyle>
            <a:lvl1pPr>
              <a:defRPr/>
            </a:lvl1pPr>
          </a:lstStyle>
          <a:p>
            <a:pPr>
              <a:defRPr/>
            </a:pPr>
            <a:fld id="{C038D650-850F-834F-83A0-CAA4E186FF01}" type="slidenum">
              <a:rPr lang="en-US" altLang="en-US"/>
              <a:pPr>
                <a:defRPr/>
              </a:pPr>
              <a:t>‹#›</a:t>
            </a:fld>
            <a:endParaRPr lang="en-US" altLang="en-US" dirty="0"/>
          </a:p>
        </p:txBody>
      </p:sp>
    </p:spTree>
    <p:extLst>
      <p:ext uri="{BB962C8B-B14F-4D97-AF65-F5344CB8AC3E}">
        <p14:creationId xmlns:p14="http://schemas.microsoft.com/office/powerpoint/2010/main" val="763501564"/>
      </p:ext>
    </p:extLst>
  </p:cSld>
  <p:clrMapOvr>
    <a:masterClrMapping/>
  </p:clrMapOvr>
  <p:transition spd="slow" advClick="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6EC279C-F604-6746-AEB2-A72A08D5B026}"/>
              </a:ext>
            </a:extLst>
          </p:cNvPr>
          <p:cNvSpPr>
            <a:spLocks noGrp="1"/>
          </p:cNvSpPr>
          <p:nvPr>
            <p:ph type="dt" sz="half" idx="10"/>
          </p:nvPr>
        </p:nvSpPr>
        <p:spPr/>
        <p:txBody>
          <a:bodyPr/>
          <a:lstStyle>
            <a:lvl1pPr>
              <a:defRPr/>
            </a:lvl1pPr>
          </a:lstStyle>
          <a:p>
            <a:pPr>
              <a:defRPr/>
            </a:pPr>
            <a:fld id="{0B490CF7-7739-B740-AD19-55FA902DC685}" type="datetimeFigureOut">
              <a:rPr lang="en-US"/>
              <a:pPr>
                <a:defRPr/>
              </a:pPr>
              <a:t>3/11/2024</a:t>
            </a:fld>
            <a:endParaRPr lang="en-US" dirty="0"/>
          </a:p>
        </p:txBody>
      </p:sp>
      <p:sp>
        <p:nvSpPr>
          <p:cNvPr id="6" name="Footer Placeholder 4">
            <a:extLst>
              <a:ext uri="{FF2B5EF4-FFF2-40B4-BE49-F238E27FC236}">
                <a16:creationId xmlns:a16="http://schemas.microsoft.com/office/drawing/2014/main" id="{E062CB4B-6080-BB4A-8263-61A56E1108D8}"/>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D6DEC69D-DD5C-584D-9B9A-B6EE5F2455E4}"/>
              </a:ext>
            </a:extLst>
          </p:cNvPr>
          <p:cNvSpPr>
            <a:spLocks noGrp="1"/>
          </p:cNvSpPr>
          <p:nvPr>
            <p:ph type="sldNum" sz="quarter" idx="12"/>
          </p:nvPr>
        </p:nvSpPr>
        <p:spPr/>
        <p:txBody>
          <a:bodyPr/>
          <a:lstStyle>
            <a:lvl1pPr>
              <a:defRPr/>
            </a:lvl1pPr>
          </a:lstStyle>
          <a:p>
            <a:pPr>
              <a:defRPr/>
            </a:pPr>
            <a:fld id="{31C3120F-FBA8-1E44-AD36-273668F38F4B}" type="slidenum">
              <a:rPr lang="en-US" altLang="en-US"/>
              <a:pPr>
                <a:defRPr/>
              </a:pPr>
              <a:t>‹#›</a:t>
            </a:fld>
            <a:endParaRPr lang="en-US" altLang="en-US" dirty="0"/>
          </a:p>
        </p:txBody>
      </p:sp>
    </p:spTree>
    <p:extLst>
      <p:ext uri="{BB962C8B-B14F-4D97-AF65-F5344CB8AC3E}">
        <p14:creationId xmlns:p14="http://schemas.microsoft.com/office/powerpoint/2010/main" val="1508356354"/>
      </p:ext>
    </p:extLst>
  </p:cSld>
  <p:clrMapOvr>
    <a:masterClrMapping/>
  </p:clrMapOvr>
  <p:transition spd="slow" advClick="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68727EC-0130-A44F-AB03-C205CDB158F5}"/>
              </a:ext>
            </a:extLst>
          </p:cNvPr>
          <p:cNvSpPr>
            <a:spLocks noGrp="1"/>
          </p:cNvSpPr>
          <p:nvPr>
            <p:ph type="dt" sz="half" idx="10"/>
          </p:nvPr>
        </p:nvSpPr>
        <p:spPr/>
        <p:txBody>
          <a:bodyPr/>
          <a:lstStyle>
            <a:lvl1pPr>
              <a:defRPr/>
            </a:lvl1pPr>
          </a:lstStyle>
          <a:p>
            <a:pPr>
              <a:defRPr/>
            </a:pPr>
            <a:fld id="{9E63288B-92AD-9749-9875-C9DB643FAF36}" type="datetimeFigureOut">
              <a:rPr lang="en-US"/>
              <a:pPr>
                <a:defRPr/>
              </a:pPr>
              <a:t>3/11/2024</a:t>
            </a:fld>
            <a:endParaRPr lang="en-US" dirty="0"/>
          </a:p>
        </p:txBody>
      </p:sp>
      <p:sp>
        <p:nvSpPr>
          <p:cNvPr id="6" name="Footer Placeholder 4">
            <a:extLst>
              <a:ext uri="{FF2B5EF4-FFF2-40B4-BE49-F238E27FC236}">
                <a16:creationId xmlns:a16="http://schemas.microsoft.com/office/drawing/2014/main" id="{BCD3FB5A-1AA7-C746-8113-CFD7E7B1F50E}"/>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9AF1B9B6-1F17-F346-8BA3-27CFC613583B}"/>
              </a:ext>
            </a:extLst>
          </p:cNvPr>
          <p:cNvSpPr>
            <a:spLocks noGrp="1"/>
          </p:cNvSpPr>
          <p:nvPr>
            <p:ph type="sldNum" sz="quarter" idx="12"/>
          </p:nvPr>
        </p:nvSpPr>
        <p:spPr/>
        <p:txBody>
          <a:bodyPr/>
          <a:lstStyle>
            <a:lvl1pPr>
              <a:defRPr/>
            </a:lvl1pPr>
          </a:lstStyle>
          <a:p>
            <a:pPr>
              <a:defRPr/>
            </a:pPr>
            <a:fld id="{8AEC4620-CA5C-1B43-9E28-84A737574CAB}" type="slidenum">
              <a:rPr lang="en-US" altLang="en-US"/>
              <a:pPr>
                <a:defRPr/>
              </a:pPr>
              <a:t>‹#›</a:t>
            </a:fld>
            <a:endParaRPr lang="en-US" altLang="en-US" dirty="0"/>
          </a:p>
        </p:txBody>
      </p:sp>
    </p:spTree>
    <p:extLst>
      <p:ext uri="{BB962C8B-B14F-4D97-AF65-F5344CB8AC3E}">
        <p14:creationId xmlns:p14="http://schemas.microsoft.com/office/powerpoint/2010/main" val="3181771338"/>
      </p:ext>
    </p:extLst>
  </p:cSld>
  <p:clrMapOvr>
    <a:masterClrMapping/>
  </p:clrMapOvr>
  <p:transition spd="slow" advClick="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DBCC64-82C3-954A-B36D-6F8C38735FD0}"/>
              </a:ext>
            </a:extLst>
          </p:cNvPr>
          <p:cNvSpPr>
            <a:spLocks noGrp="1"/>
          </p:cNvSpPr>
          <p:nvPr>
            <p:ph type="dt" sz="half" idx="10"/>
          </p:nvPr>
        </p:nvSpPr>
        <p:spPr/>
        <p:txBody>
          <a:bodyPr/>
          <a:lstStyle>
            <a:lvl1pPr>
              <a:defRPr/>
            </a:lvl1pPr>
          </a:lstStyle>
          <a:p>
            <a:pPr>
              <a:defRPr/>
            </a:pPr>
            <a:fld id="{5D43AE4E-A70D-E940-BBEC-89F55A89E345}"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D347ED8D-30FD-E04F-B3D8-B063A7F15DDE}"/>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B9FAF519-0F18-EB4E-A7E5-2E6B512CB635}"/>
              </a:ext>
            </a:extLst>
          </p:cNvPr>
          <p:cNvSpPr>
            <a:spLocks noGrp="1"/>
          </p:cNvSpPr>
          <p:nvPr>
            <p:ph type="sldNum" sz="quarter" idx="12"/>
          </p:nvPr>
        </p:nvSpPr>
        <p:spPr/>
        <p:txBody>
          <a:bodyPr/>
          <a:lstStyle>
            <a:lvl1pPr>
              <a:defRPr/>
            </a:lvl1pPr>
          </a:lstStyle>
          <a:p>
            <a:pPr>
              <a:defRPr/>
            </a:pPr>
            <a:fld id="{A670FFCD-F476-4244-A15A-6CFC88736EF9}" type="slidenum">
              <a:rPr lang="en-US" altLang="en-US"/>
              <a:pPr>
                <a:defRPr/>
              </a:pPr>
              <a:t>‹#›</a:t>
            </a:fld>
            <a:endParaRPr lang="en-US" altLang="en-US" dirty="0"/>
          </a:p>
        </p:txBody>
      </p:sp>
    </p:spTree>
    <p:extLst>
      <p:ext uri="{BB962C8B-B14F-4D97-AF65-F5344CB8AC3E}">
        <p14:creationId xmlns:p14="http://schemas.microsoft.com/office/powerpoint/2010/main" val="1139413555"/>
      </p:ext>
    </p:extLst>
  </p:cSld>
  <p:clrMapOvr>
    <a:masterClrMapping/>
  </p:clrMapOvr>
  <p:transition spd="slow" advClick="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6751D5-E652-0044-BA00-A70488746349}"/>
              </a:ext>
            </a:extLst>
          </p:cNvPr>
          <p:cNvSpPr>
            <a:spLocks noGrp="1"/>
          </p:cNvSpPr>
          <p:nvPr>
            <p:ph type="dt" sz="half" idx="10"/>
          </p:nvPr>
        </p:nvSpPr>
        <p:spPr/>
        <p:txBody>
          <a:bodyPr/>
          <a:lstStyle>
            <a:lvl1pPr>
              <a:defRPr/>
            </a:lvl1pPr>
          </a:lstStyle>
          <a:p>
            <a:pPr>
              <a:defRPr/>
            </a:pPr>
            <a:fld id="{DD0D7258-E587-864E-97F2-DED44178FD59}"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18B6BD37-6A1E-6A47-9884-5B14B34C30D1}"/>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9565DE54-6DD8-C041-9E99-5AC53D2D6BE4}"/>
              </a:ext>
            </a:extLst>
          </p:cNvPr>
          <p:cNvSpPr>
            <a:spLocks noGrp="1"/>
          </p:cNvSpPr>
          <p:nvPr>
            <p:ph type="sldNum" sz="quarter" idx="12"/>
          </p:nvPr>
        </p:nvSpPr>
        <p:spPr/>
        <p:txBody>
          <a:bodyPr/>
          <a:lstStyle>
            <a:lvl1pPr>
              <a:defRPr/>
            </a:lvl1pPr>
          </a:lstStyle>
          <a:p>
            <a:pPr>
              <a:defRPr/>
            </a:pPr>
            <a:fld id="{A5BEA4C7-6CF6-D049-A07D-6A22366073F8}" type="slidenum">
              <a:rPr lang="en-US" altLang="en-US"/>
              <a:pPr>
                <a:defRPr/>
              </a:pPr>
              <a:t>‹#›</a:t>
            </a:fld>
            <a:endParaRPr lang="en-US" altLang="en-US" dirty="0"/>
          </a:p>
        </p:txBody>
      </p:sp>
    </p:spTree>
    <p:extLst>
      <p:ext uri="{BB962C8B-B14F-4D97-AF65-F5344CB8AC3E}">
        <p14:creationId xmlns:p14="http://schemas.microsoft.com/office/powerpoint/2010/main" val="3051813539"/>
      </p:ext>
    </p:extLst>
  </p:cSld>
  <p:clrMapOvr>
    <a:masterClrMapping/>
  </p:clrMapOvr>
  <p:transition spd="slow" advClick="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979CA13C-0436-6E49-9856-BCF2451A8C93}"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27F6055-AE1E-374E-8C5A-ADF0A28EB30F}" type="slidenum">
              <a:rPr lang="en-US" altLang="en-US" smtClean="0"/>
              <a:pPr>
                <a:defRPr/>
              </a:pPr>
              <a:t>‹#›</a:t>
            </a:fld>
            <a:endParaRPr lang="en-US" altLang="en-US" dirty="0"/>
          </a:p>
        </p:txBody>
      </p:sp>
    </p:spTree>
    <p:extLst>
      <p:ext uri="{BB962C8B-B14F-4D97-AF65-F5344CB8AC3E}">
        <p14:creationId xmlns:p14="http://schemas.microsoft.com/office/powerpoint/2010/main" val="3049660612"/>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D963E34D-2D7D-EF4D-8807-10862FBA8382}"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045EB98-138C-1649-9237-AD8529316722}" type="slidenum">
              <a:rPr lang="en-US" altLang="en-US" smtClean="0"/>
              <a:pPr>
                <a:defRPr/>
              </a:pPr>
              <a:t>‹#›</a:t>
            </a:fld>
            <a:endParaRPr lang="en-US" altLang="en-US" dirty="0"/>
          </a:p>
        </p:txBody>
      </p:sp>
    </p:spTree>
    <p:extLst>
      <p:ext uri="{BB962C8B-B14F-4D97-AF65-F5344CB8AC3E}">
        <p14:creationId xmlns:p14="http://schemas.microsoft.com/office/powerpoint/2010/main" val="3904465109"/>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5A25B6E-48F8-7A4A-8827-051FED5C3530}"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0E2D8A4-21F4-5141-9267-5328B6073167}" type="slidenum">
              <a:rPr lang="en-US" altLang="en-US" smtClean="0"/>
              <a:pPr>
                <a:defRPr/>
              </a:pPr>
              <a:t>‹#›</a:t>
            </a:fld>
            <a:endParaRPr lang="en-US" altLang="en-US" dirty="0"/>
          </a:p>
        </p:txBody>
      </p:sp>
    </p:spTree>
    <p:extLst>
      <p:ext uri="{BB962C8B-B14F-4D97-AF65-F5344CB8AC3E}">
        <p14:creationId xmlns:p14="http://schemas.microsoft.com/office/powerpoint/2010/main" val="3064879094"/>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871262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20292F7B-D5FE-6048-BC91-A2353A227785}" type="datetimeFigureOut">
              <a:rPr lang="en-US" altLang="en-US" smtClean="0"/>
              <a:pPr>
                <a:defRPr/>
              </a:pPr>
              <a:t>3/11/2024</a:t>
            </a:fld>
            <a:endParaRPr lang="en-US" alt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FBAF26E-F1D4-AB40-A881-CFD4C05E6283}" type="slidenum">
              <a:rPr lang="en-US" altLang="en-US" smtClean="0"/>
              <a:pPr>
                <a:defRPr/>
              </a:pPr>
              <a:t>‹#›</a:t>
            </a:fld>
            <a:endParaRPr lang="en-US" altLang="en-US" dirty="0"/>
          </a:p>
        </p:txBody>
      </p:sp>
    </p:spTree>
    <p:extLst>
      <p:ext uri="{BB962C8B-B14F-4D97-AF65-F5344CB8AC3E}">
        <p14:creationId xmlns:p14="http://schemas.microsoft.com/office/powerpoint/2010/main" val="75381165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102A3EB2-2C4F-294E-8DF4-E2C621655AEE}" type="datetimeFigureOut">
              <a:rPr lang="en-US" altLang="en-US" smtClean="0"/>
              <a:pPr>
                <a:defRPr/>
              </a:pPr>
              <a:t>3/11/2024</a:t>
            </a:fld>
            <a:endParaRPr lang="en-US" alt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231C7D36-1ED8-4642-8F39-31799E55AF1A}" type="slidenum">
              <a:rPr lang="en-US" altLang="en-US" smtClean="0"/>
              <a:pPr>
                <a:defRPr/>
              </a:pPr>
              <a:t>‹#›</a:t>
            </a:fld>
            <a:endParaRPr lang="en-US" altLang="en-US" dirty="0"/>
          </a:p>
        </p:txBody>
      </p:sp>
    </p:spTree>
    <p:extLst>
      <p:ext uri="{BB962C8B-B14F-4D97-AF65-F5344CB8AC3E}">
        <p14:creationId xmlns:p14="http://schemas.microsoft.com/office/powerpoint/2010/main" val="4133399754"/>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DDEED8-7914-764A-A29C-AB94C3BCEA25}" type="datetimeFigureOut">
              <a:rPr lang="en-US" altLang="en-US" smtClean="0"/>
              <a:pPr>
                <a:defRPr/>
              </a:pPr>
              <a:t>3/11/2024</a:t>
            </a:fld>
            <a:endParaRPr lang="en-US" alt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B56C251C-70A6-1443-95AF-44C7A0B32AC8}" type="slidenum">
              <a:rPr lang="en-US" altLang="en-US" smtClean="0"/>
              <a:pPr>
                <a:defRPr/>
              </a:pPr>
              <a:t>‹#›</a:t>
            </a:fld>
            <a:endParaRPr lang="en-US" altLang="en-US" dirty="0"/>
          </a:p>
        </p:txBody>
      </p:sp>
    </p:spTree>
    <p:extLst>
      <p:ext uri="{BB962C8B-B14F-4D97-AF65-F5344CB8AC3E}">
        <p14:creationId xmlns:p14="http://schemas.microsoft.com/office/powerpoint/2010/main" val="2418076105"/>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7E7FC8D-0441-6245-99DE-160A23740D93}" type="datetimeFigureOut">
              <a:rPr lang="en-US" altLang="en-US" smtClean="0"/>
              <a:pPr>
                <a:defRPr/>
              </a:pPr>
              <a:t>3/11/2024</a:t>
            </a:fld>
            <a:endParaRPr lang="en-US" alt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9A257AD-BB6D-5A4A-A01A-BE2BCC37EC63}" type="slidenum">
              <a:rPr lang="en-US" altLang="en-US" smtClean="0"/>
              <a:pPr>
                <a:defRPr/>
              </a:pPr>
              <a:t>‹#›</a:t>
            </a:fld>
            <a:endParaRPr lang="en-US" altLang="en-US" dirty="0"/>
          </a:p>
        </p:txBody>
      </p:sp>
    </p:spTree>
    <p:extLst>
      <p:ext uri="{BB962C8B-B14F-4D97-AF65-F5344CB8AC3E}">
        <p14:creationId xmlns:p14="http://schemas.microsoft.com/office/powerpoint/2010/main" val="587139123"/>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6" name="Footer Placeholder 5"/>
          <p:cNvSpPr>
            <a:spLocks noGrp="1"/>
          </p:cNvSpPr>
          <p:nvPr>
            <p:ph type="ftr" sz="quarter" idx="11"/>
          </p:nvPr>
        </p:nvSpPr>
        <p:spPr>
          <a:xfrm>
            <a:off x="533400" y="6172200"/>
            <a:ext cx="5811724" cy="365125"/>
          </a:xfrm>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3790818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13760579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1921443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56727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4119672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020851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AAD3339F-694C-5F41-9064-4BA2EC19D52B}"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A01871E0-AEDF-3145-A1AA-98574DFDAB6F}" type="slidenum">
              <a:rPr lang="en-US" altLang="en-US" smtClean="0"/>
              <a:pPr>
                <a:defRPr/>
              </a:pPr>
              <a:t>‹#›</a:t>
            </a:fld>
            <a:endParaRPr lang="en-US" altLang="en-US" dirty="0"/>
          </a:p>
        </p:txBody>
      </p:sp>
    </p:spTree>
    <p:extLst>
      <p:ext uri="{BB962C8B-B14F-4D97-AF65-F5344CB8AC3E}">
        <p14:creationId xmlns:p14="http://schemas.microsoft.com/office/powerpoint/2010/main" val="2785389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6D3072F-5375-A140-B3E5-A426C1CEA12D}"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99876A4-BA41-B540-80DF-FDC894B63DCE}" type="slidenum">
              <a:rPr lang="en-US" altLang="en-US" smtClean="0"/>
              <a:pPr>
                <a:defRPr/>
              </a:pPr>
              <a:t>‹#›</a:t>
            </a:fld>
            <a:endParaRPr lang="en-US" altLang="en-US" dirty="0"/>
          </a:p>
        </p:txBody>
      </p:sp>
    </p:spTree>
    <p:extLst>
      <p:ext uri="{BB962C8B-B14F-4D97-AF65-F5344CB8AC3E}">
        <p14:creationId xmlns:p14="http://schemas.microsoft.com/office/powerpoint/2010/main" val="3132596695"/>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35C1DA91-948E-5947-B093-61E315D08486}" type="datetimeFigureOut">
              <a:rPr lang="en-US" altLang="en-US" smtClean="0"/>
              <a:pPr>
                <a:defRPr/>
              </a:pPr>
              <a:t>3/11/2024</a:t>
            </a:fld>
            <a:endParaRPr lang="en-US" alt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BB946EA-3EE3-7A42-8B2D-00D99B68BE12}" type="slidenum">
              <a:rPr lang="en-US" altLang="en-US" smtClean="0"/>
              <a:pPr>
                <a:defRPr/>
              </a:pPr>
              <a:t>‹#›</a:t>
            </a:fld>
            <a:endParaRPr lang="en-US" altLang="en-US" dirty="0"/>
          </a:p>
        </p:txBody>
      </p:sp>
    </p:spTree>
    <p:extLst>
      <p:ext uri="{BB962C8B-B14F-4D97-AF65-F5344CB8AC3E}">
        <p14:creationId xmlns:p14="http://schemas.microsoft.com/office/powerpoint/2010/main" val="344988570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Title Placeholder 1">
            <a:extLst>
              <a:ext uri="{FF2B5EF4-FFF2-40B4-BE49-F238E27FC236}">
                <a16:creationId xmlns:a16="http://schemas.microsoft.com/office/drawing/2014/main" id="{F54B30FC-A460-DF4C-81A3-087AE507CDF6}"/>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6387" name="Text Placeholder 2">
            <a:extLst>
              <a:ext uri="{FF2B5EF4-FFF2-40B4-BE49-F238E27FC236}">
                <a16:creationId xmlns:a16="http://schemas.microsoft.com/office/drawing/2014/main" id="{64619F7C-477F-DB43-9B69-8385D70543C0}"/>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D79EFA8-BC14-E441-A45D-2093757D43D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latin typeface="Calibri" charset="0"/>
                <a:ea typeface="MS PGothic" charset="-128"/>
              </a:defRPr>
            </a:lvl1pPr>
          </a:lstStyle>
          <a:p>
            <a:pPr>
              <a:defRPr/>
            </a:pPr>
            <a:fld id="{36432E36-BE0A-8649-944F-3A1B76A78FED}" type="datetimeFigureOut">
              <a:rPr lang="en-US"/>
              <a:pPr>
                <a:defRPr/>
              </a:pPr>
              <a:t>3/11/2024</a:t>
            </a:fld>
            <a:endParaRPr lang="en-US" dirty="0"/>
          </a:p>
        </p:txBody>
      </p:sp>
      <p:sp>
        <p:nvSpPr>
          <p:cNvPr id="5" name="Footer Placeholder 4">
            <a:extLst>
              <a:ext uri="{FF2B5EF4-FFF2-40B4-BE49-F238E27FC236}">
                <a16:creationId xmlns:a16="http://schemas.microsoft.com/office/drawing/2014/main" id="{A175456D-033B-D441-9D6B-9223F4F7967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alibri" charset="0"/>
                <a:ea typeface="MS PGothic" charset="-128"/>
              </a:defRPr>
            </a:lvl1pPr>
          </a:lstStyle>
          <a:p>
            <a:pPr>
              <a:defRPr/>
            </a:pPr>
            <a:endParaRPr lang="en-US" dirty="0"/>
          </a:p>
        </p:txBody>
      </p:sp>
      <p:sp>
        <p:nvSpPr>
          <p:cNvPr id="6" name="Slide Number Placeholder 5">
            <a:extLst>
              <a:ext uri="{FF2B5EF4-FFF2-40B4-BE49-F238E27FC236}">
                <a16:creationId xmlns:a16="http://schemas.microsoft.com/office/drawing/2014/main" id="{C226EFF3-4D2B-1649-88CC-19DF711EC75A}"/>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41623E2A-CA6A-2F4B-ADCF-C7493D35F6AA}"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697" r:id="rId1"/>
    <p:sldLayoutId id="2147484698" r:id="rId2"/>
    <p:sldLayoutId id="2147484699" r:id="rId3"/>
    <p:sldLayoutId id="2147484700" r:id="rId4"/>
    <p:sldLayoutId id="2147484701" r:id="rId5"/>
    <p:sldLayoutId id="2147484702" r:id="rId6"/>
    <p:sldLayoutId id="2147484703" r:id="rId7"/>
    <p:sldLayoutId id="2147484704" r:id="rId8"/>
    <p:sldLayoutId id="2147484705" r:id="rId9"/>
    <p:sldLayoutId id="2147484706" r:id="rId10"/>
    <p:sldLayoutId id="2147484707" r:id="rId11"/>
  </p:sldLayoutIdLst>
  <p:transition spd="slow" advClick="0">
    <p:wip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fld id="{36432E36-BE0A-8649-944F-3A1B76A78FED}" type="datetimeFigureOut">
              <a:rPr lang="en-US" smtClean="0"/>
              <a:pPr>
                <a:defRPr/>
              </a:pPr>
              <a:t>3/11/2024</a:t>
            </a:fld>
            <a:endParaRPr lang="en-US" dirty="0"/>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endParaRPr lang="en-US" dirty="0"/>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a:defRPr/>
            </a:pPr>
            <a:fld id="{41623E2A-CA6A-2F4B-ADCF-C7493D35F6AA}" type="slidenum">
              <a:rPr lang="en-US" altLang="en-US" smtClean="0"/>
              <a:pPr>
                <a:defRPr/>
              </a:pPr>
              <a:t>‹#›</a:t>
            </a:fld>
            <a:endParaRPr lang="en-US" altLang="en-US" dirty="0"/>
          </a:p>
        </p:txBody>
      </p:sp>
    </p:spTree>
    <p:extLst>
      <p:ext uri="{BB962C8B-B14F-4D97-AF65-F5344CB8AC3E}">
        <p14:creationId xmlns:p14="http://schemas.microsoft.com/office/powerpoint/2010/main" val="1759321494"/>
      </p:ext>
    </p:extLst>
  </p:cSld>
  <p:clrMap bg1="dk1" tx1="lt1" bg2="dk2" tx2="lt2" accent1="accent1" accent2="accent2" accent3="accent3" accent4="accent4" accent5="accent5" accent6="accent6" hlink="hlink" folHlink="folHlink"/>
  <p:sldLayoutIdLst>
    <p:sldLayoutId id="2147484745" r:id="rId1"/>
    <p:sldLayoutId id="2147484746" r:id="rId2"/>
    <p:sldLayoutId id="2147484747" r:id="rId3"/>
    <p:sldLayoutId id="2147484748" r:id="rId4"/>
    <p:sldLayoutId id="2147484749" r:id="rId5"/>
    <p:sldLayoutId id="2147484750" r:id="rId6"/>
    <p:sldLayoutId id="2147484751" r:id="rId7"/>
    <p:sldLayoutId id="2147484752" r:id="rId8"/>
    <p:sldLayoutId id="2147484753" r:id="rId9"/>
    <p:sldLayoutId id="2147484754" r:id="rId10"/>
    <p:sldLayoutId id="2147484755" r:id="rId11"/>
    <p:sldLayoutId id="2147484756" r:id="rId12"/>
    <p:sldLayoutId id="2147484757" r:id="rId13"/>
    <p:sldLayoutId id="2147484758" r:id="rId14"/>
    <p:sldLayoutId id="2147484759" r:id="rId15"/>
    <p:sldLayoutId id="2147484760" r:id="rId16"/>
    <p:sldLayoutId id="2147484761" r:id="rId17"/>
  </p:sldLayoutIdLst>
  <p:transition spd="slow">
    <p:wipe/>
  </p:transition>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rgbClr val="99CCFF"/>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0721" name="TextBox 1">
            <a:extLst>
              <a:ext uri="{FF2B5EF4-FFF2-40B4-BE49-F238E27FC236}">
                <a16:creationId xmlns:a16="http://schemas.microsoft.com/office/drawing/2014/main" id="{91C0C067-7838-214C-B629-4CBAEE4F7D61}"/>
              </a:ext>
            </a:extLst>
          </p:cNvPr>
          <p:cNvSpPr txBox="1">
            <a:spLocks noChangeArrowheads="1"/>
          </p:cNvSpPr>
          <p:nvPr/>
        </p:nvSpPr>
        <p:spPr bwMode="auto">
          <a:xfrm>
            <a:off x="961395" y="1762197"/>
            <a:ext cx="70866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pitchFamily="2" charset="2"/>
              <a:buChar char="p"/>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chemeClr val="tx2"/>
              </a:buClr>
              <a:buSzPct val="75000"/>
              <a:buFont typeface="Wingdings" pitchFamily="2" charset="2"/>
              <a:buChar char="n"/>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chemeClr val="accent1"/>
              </a:buClr>
              <a:buSzPct val="65000"/>
              <a:buFont typeface="Wingdings" pitchFamily="2" charset="2"/>
              <a:buChar char="p"/>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chemeClr val="bg2"/>
              </a:buClr>
              <a:buFont typeface="Wingdings" pitchFamily="2" charset="2"/>
              <a:buChar char="§"/>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chemeClr val="tx2"/>
              </a:buClr>
              <a:buSzPct val="80000"/>
              <a:buFont typeface="Wingdings" pitchFamily="2" charset="2"/>
              <a:buChar char="§"/>
              <a:defRPr sz="16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Clr>
                <a:schemeClr val="tx2"/>
              </a:buClr>
              <a:buSzPct val="80000"/>
              <a:buFont typeface="Wingdings" pitchFamily="2" charset="2"/>
              <a:buChar char="§"/>
              <a:defRPr sz="16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ClrTx/>
              <a:buSzTx/>
              <a:buFontTx/>
              <a:buNone/>
            </a:pPr>
            <a:r>
              <a:rPr lang="en-US" sz="4000" b="1" dirty="0">
                <a:solidFill>
                  <a:schemeClr val="bg1"/>
                </a:solidFill>
              </a:rPr>
              <a:t>2023-24 Second Interim Report &amp; Budget Update</a:t>
            </a:r>
            <a:endParaRPr lang="en-US" altLang="en-US" sz="4000" b="1" dirty="0">
              <a:solidFill>
                <a:schemeClr val="bg1"/>
              </a:solidFill>
              <a:latin typeface="Calibri Light" panose="020F0302020204030204" pitchFamily="34" charset="0"/>
              <a:cs typeface="Calibri Light" panose="020F0302020204030204" pitchFamily="34" charset="0"/>
              <a:sym typeface="Helvetica Neue" panose="02000503000000020004" pitchFamily="2" charset="0"/>
            </a:endParaRPr>
          </a:p>
          <a:p>
            <a:pPr algn="ctr" eaLnBrk="1" hangingPunct="1">
              <a:spcBef>
                <a:spcPct val="0"/>
              </a:spcBef>
              <a:buClrTx/>
              <a:buSzTx/>
              <a:buFontTx/>
              <a:buNone/>
            </a:pPr>
            <a:endParaRPr lang="en-US" altLang="en-US" sz="2700" b="1" dirty="0">
              <a:latin typeface="Calibri Light" panose="020F0302020204030204" pitchFamily="34" charset="0"/>
              <a:cs typeface="Calibri Light" panose="020F0302020204030204" pitchFamily="34" charset="0"/>
              <a:sym typeface="Helvetica Neue" panose="02000503000000020004" pitchFamily="2" charset="0"/>
            </a:endParaRPr>
          </a:p>
          <a:p>
            <a:pPr algn="ctr" eaLnBrk="1" hangingPunct="1">
              <a:spcBef>
                <a:spcPct val="0"/>
              </a:spcBef>
              <a:buClrTx/>
              <a:buSzTx/>
              <a:buFontTx/>
              <a:buNone/>
            </a:pPr>
            <a:r>
              <a:rPr lang="en-US" altLang="en-US" sz="2700" b="1" dirty="0">
                <a:cs typeface="Calibri" panose="020F0502020204030204" pitchFamily="34" charset="0"/>
                <a:sym typeface="Helvetica Neue" panose="02000503000000020004" pitchFamily="2" charset="0"/>
              </a:rPr>
              <a:t>March 12, 2024</a:t>
            </a:r>
          </a:p>
          <a:p>
            <a:pPr algn="ctr" eaLnBrk="1" hangingPunct="1">
              <a:spcBef>
                <a:spcPct val="0"/>
              </a:spcBef>
              <a:buClrTx/>
              <a:buSzTx/>
              <a:buFontTx/>
              <a:buNone/>
            </a:pPr>
            <a:endParaRPr lang="en-US" altLang="en-US" sz="2700" b="1" dirty="0">
              <a:latin typeface="Calibri Light" panose="020F0302020204030204" pitchFamily="34" charset="0"/>
              <a:cs typeface="Calibri Light" panose="020F0302020204030204" pitchFamily="34" charset="0"/>
              <a:sym typeface="Helvetica Neue" panose="02000503000000020004" pitchFamily="2" charset="0"/>
            </a:endParaRPr>
          </a:p>
          <a:p>
            <a:pPr algn="ctr" eaLnBrk="1" hangingPunct="1">
              <a:spcBef>
                <a:spcPct val="0"/>
              </a:spcBef>
              <a:buClrTx/>
              <a:buSzTx/>
              <a:buFontTx/>
              <a:buNone/>
            </a:pPr>
            <a:r>
              <a:rPr lang="en-US" altLang="en-US" sz="2500" dirty="0">
                <a:cs typeface="Calibri" panose="020F0502020204030204" pitchFamily="34" charset="0"/>
                <a:sym typeface="Helvetica Neue" panose="02000503000000020004" pitchFamily="2" charset="0"/>
              </a:rPr>
              <a:t>Presented by: Elvia Galicia, Assistant Superintendent of Business Services</a:t>
            </a:r>
          </a:p>
          <a:p>
            <a:pPr algn="ctr" eaLnBrk="1" hangingPunct="1">
              <a:spcBef>
                <a:spcPct val="0"/>
              </a:spcBef>
              <a:buClrTx/>
              <a:buSzTx/>
              <a:buFontTx/>
              <a:buNone/>
            </a:pPr>
            <a:endParaRPr lang="en-US" altLang="en-US" sz="2500" dirty="0">
              <a:cs typeface="Calibri" panose="020F0502020204030204" pitchFamily="34" charset="0"/>
              <a:sym typeface="Helvetica Neue" panose="02000503000000020004" pitchFamily="2" charset="0"/>
            </a:endParaRPr>
          </a:p>
        </p:txBody>
      </p:sp>
      <p:pic>
        <p:nvPicPr>
          <p:cNvPr id="30723" name="Picture 2" descr="A picture containing logo&#10;&#10;Description automatically generated">
            <a:extLst>
              <a:ext uri="{FF2B5EF4-FFF2-40B4-BE49-F238E27FC236}">
                <a16:creationId xmlns:a16="http://schemas.microsoft.com/office/drawing/2014/main" id="{9ED49F80-8B31-BD47-82D9-B51531F0D62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810000" y="5176511"/>
            <a:ext cx="1389390" cy="137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902FB89F-E1AB-4EBC-8302-8CEC83C83BFA}"/>
              </a:ext>
            </a:extLst>
          </p:cNvPr>
          <p:cNvPicPr>
            <a:picLocks noChangeAspect="1"/>
          </p:cNvPicPr>
          <p:nvPr/>
        </p:nvPicPr>
        <p:blipFill>
          <a:blip r:embed="rId4"/>
          <a:stretch>
            <a:fillRect/>
          </a:stretch>
        </p:blipFill>
        <p:spPr>
          <a:xfrm>
            <a:off x="847164" y="305300"/>
            <a:ext cx="7086601" cy="1390008"/>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7E8C0-E90B-2D41-8BA0-94DD8A6A2050}"/>
              </a:ext>
            </a:extLst>
          </p:cNvPr>
          <p:cNvSpPr>
            <a:spLocks noGrp="1"/>
          </p:cNvSpPr>
          <p:nvPr>
            <p:ph type="title"/>
          </p:nvPr>
        </p:nvSpPr>
        <p:spPr>
          <a:xfrm>
            <a:off x="609599" y="582706"/>
            <a:ext cx="7620001" cy="762000"/>
          </a:xfrm>
        </p:spPr>
        <p:txBody>
          <a:bodyPr>
            <a:noAutofit/>
          </a:bodyPr>
          <a:lstStyle/>
          <a:p>
            <a:r>
              <a:rPr lang="en-US" sz="4000" b="1" dirty="0">
                <a:latin typeface="Calibri" panose="020F0502020204030204" pitchFamily="34" charset="0"/>
                <a:cs typeface="Calibri" panose="020F0502020204030204" pitchFamily="34" charset="0"/>
              </a:rPr>
              <a:t>2023-24 SECOND INTERIM REPORT</a:t>
            </a:r>
          </a:p>
        </p:txBody>
      </p:sp>
      <p:sp>
        <p:nvSpPr>
          <p:cNvPr id="3" name="Content Placeholder 2">
            <a:extLst>
              <a:ext uri="{FF2B5EF4-FFF2-40B4-BE49-F238E27FC236}">
                <a16:creationId xmlns:a16="http://schemas.microsoft.com/office/drawing/2014/main" id="{58B85280-E80A-437C-81C7-BA29BBCCF936}"/>
              </a:ext>
            </a:extLst>
          </p:cNvPr>
          <p:cNvSpPr>
            <a:spLocks noGrp="1"/>
          </p:cNvSpPr>
          <p:nvPr>
            <p:ph idx="1"/>
          </p:nvPr>
        </p:nvSpPr>
        <p:spPr>
          <a:xfrm>
            <a:off x="609599" y="1524000"/>
            <a:ext cx="8001001" cy="4800600"/>
          </a:xfrm>
          <a:solidFill>
            <a:schemeClr val="bg2">
              <a:lumMod val="20000"/>
              <a:lumOff val="80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rmAutofit lnSpcReduction="10000"/>
          </a:bodyPr>
          <a:lstStyle/>
          <a:p>
            <a:pPr marL="0" indent="0">
              <a:buNone/>
            </a:pPr>
            <a:r>
              <a:rPr lang="en-US" sz="2800" b="1" dirty="0">
                <a:solidFill>
                  <a:schemeClr val="bg1"/>
                </a:solidFill>
                <a:latin typeface="Calibri Light" panose="020F0302020204030204" pitchFamily="34" charset="0"/>
                <a:cs typeface="Calibri Light" panose="020F0302020204030204" pitchFamily="34" charset="0"/>
              </a:rPr>
              <a:t>Interim Report Purpose:</a:t>
            </a:r>
          </a:p>
          <a:p>
            <a:pPr marL="0" indent="0">
              <a:buNone/>
            </a:pPr>
            <a:endParaRPr lang="en-US" sz="900" b="1" dirty="0">
              <a:solidFill>
                <a:schemeClr val="bg1"/>
              </a:solidFill>
              <a:latin typeface="Calibri Light" panose="020F0302020204030204" pitchFamily="34" charset="0"/>
              <a:cs typeface="Calibri Light" panose="020F0302020204030204" pitchFamily="34" charset="0"/>
            </a:endParaRPr>
          </a:p>
          <a:p>
            <a:pPr>
              <a:buFont typeface="Wingdings" panose="05000000000000000000" pitchFamily="2" charset="2"/>
              <a:buChar char="Ø"/>
            </a:pPr>
            <a:r>
              <a:rPr lang="en-US" sz="2800" b="1" dirty="0">
                <a:solidFill>
                  <a:schemeClr val="bg1"/>
                </a:solidFill>
                <a:latin typeface="Calibri Light" panose="020F0302020204030204" pitchFamily="34" charset="0"/>
                <a:cs typeface="Calibri Light" panose="020F0302020204030204" pitchFamily="34" charset="0"/>
              </a:rPr>
              <a:t>The Second Interim Report includes actual revenues and expenditure data through </a:t>
            </a:r>
            <a:r>
              <a:rPr lang="en-US" sz="2800" b="1" i="1" u="sng" dirty="0">
                <a:solidFill>
                  <a:schemeClr val="bg1"/>
                </a:solidFill>
                <a:latin typeface="Calibri Light" panose="020F0302020204030204" pitchFamily="34" charset="0"/>
                <a:cs typeface="Calibri Light" panose="020F0302020204030204" pitchFamily="34" charset="0"/>
              </a:rPr>
              <a:t>January 31, 2024</a:t>
            </a:r>
            <a:r>
              <a:rPr lang="en-US" sz="2800" b="1" dirty="0">
                <a:solidFill>
                  <a:schemeClr val="bg1"/>
                </a:solidFill>
                <a:latin typeface="Calibri Light" panose="020F0302020204030204" pitchFamily="34" charset="0"/>
                <a:cs typeface="Calibri Light" panose="020F0302020204030204" pitchFamily="34" charset="0"/>
              </a:rPr>
              <a:t>, with revised projections for the remainder of the fiscal year.</a:t>
            </a:r>
          </a:p>
          <a:p>
            <a:pPr>
              <a:buFont typeface="Wingdings" panose="05000000000000000000" pitchFamily="2" charset="2"/>
              <a:buChar char="Ø"/>
            </a:pPr>
            <a:r>
              <a:rPr lang="en-US" sz="2800" b="1" dirty="0">
                <a:solidFill>
                  <a:schemeClr val="bg1"/>
                </a:solidFill>
                <a:latin typeface="Calibri Light" panose="020F0302020204030204" pitchFamily="34" charset="0"/>
                <a:cs typeface="Calibri Light" panose="020F0302020204030204" pitchFamily="34" charset="0"/>
              </a:rPr>
              <a:t>Each school district is required to certify its financial condition twice during the fiscal year. This certification addresses the District’s ability to meets its financial obligations for the current year and two subsequent years. </a:t>
            </a:r>
            <a:endParaRPr lang="en-US" sz="2000" dirty="0"/>
          </a:p>
        </p:txBody>
      </p:sp>
    </p:spTree>
    <p:extLst>
      <p:ext uri="{BB962C8B-B14F-4D97-AF65-F5344CB8AC3E}">
        <p14:creationId xmlns:p14="http://schemas.microsoft.com/office/powerpoint/2010/main" val="206828375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6403-3047-4066-8425-30D95A5B236F}"/>
              </a:ext>
            </a:extLst>
          </p:cNvPr>
          <p:cNvSpPr>
            <a:spLocks noGrp="1"/>
          </p:cNvSpPr>
          <p:nvPr>
            <p:ph type="title"/>
          </p:nvPr>
        </p:nvSpPr>
        <p:spPr>
          <a:xfrm>
            <a:off x="373380" y="170330"/>
            <a:ext cx="8679628" cy="990599"/>
          </a:xfrm>
        </p:spPr>
        <p:txBody>
          <a:bodyPr>
            <a:noAutofit/>
          </a:bodyPr>
          <a:lstStyle/>
          <a:p>
            <a:pPr algn="ctr"/>
            <a:r>
              <a:rPr lang="en-US" b="1" dirty="0">
                <a:solidFill>
                  <a:schemeClr val="tx1"/>
                </a:solidFill>
                <a:latin typeface="Calibri" panose="020F0502020204030204" pitchFamily="34" charset="0"/>
                <a:cs typeface="Calibri" panose="020F0502020204030204" pitchFamily="34" charset="0"/>
              </a:rPr>
              <a:t>BUDGET DEVELOPMENT ASSUMPTIONS</a:t>
            </a:r>
            <a:br>
              <a:rPr lang="en-US" b="1" dirty="0">
                <a:solidFill>
                  <a:schemeClr val="tx1"/>
                </a:solidFill>
                <a:latin typeface="Calibri" panose="020F0502020204030204" pitchFamily="34" charset="0"/>
                <a:cs typeface="Calibri" panose="020F0502020204030204" pitchFamily="34" charset="0"/>
              </a:rPr>
            </a:br>
            <a:r>
              <a:rPr lang="en-US" b="1" dirty="0">
                <a:solidFill>
                  <a:schemeClr val="tx1"/>
                </a:solidFill>
                <a:latin typeface="Calibri" panose="020F0502020204030204" pitchFamily="34" charset="0"/>
                <a:cs typeface="Calibri" panose="020F0502020204030204" pitchFamily="34" charset="0"/>
              </a:rPr>
              <a:t>changes from 1</a:t>
            </a:r>
            <a:r>
              <a:rPr lang="en-US" b="1" baseline="30000" dirty="0">
                <a:solidFill>
                  <a:schemeClr val="tx1"/>
                </a:solidFill>
                <a:latin typeface="Calibri" panose="020F0502020204030204" pitchFamily="34" charset="0"/>
                <a:cs typeface="Calibri" panose="020F0502020204030204" pitchFamily="34" charset="0"/>
              </a:rPr>
              <a:t>st</a:t>
            </a:r>
            <a:r>
              <a:rPr lang="en-US" b="1" dirty="0">
                <a:solidFill>
                  <a:schemeClr val="tx1"/>
                </a:solidFill>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interim to 2</a:t>
            </a:r>
            <a:r>
              <a:rPr lang="en-US" b="1" baseline="30000" dirty="0">
                <a:latin typeface="Calibri" panose="020F0502020204030204" pitchFamily="34" charset="0"/>
                <a:cs typeface="Calibri" panose="020F0502020204030204" pitchFamily="34" charset="0"/>
              </a:rPr>
              <a:t>nd</a:t>
            </a:r>
            <a:r>
              <a:rPr lang="en-US" b="1" dirty="0">
                <a:latin typeface="Calibri" panose="020F0502020204030204" pitchFamily="34" charset="0"/>
                <a:cs typeface="Calibri" panose="020F0502020204030204" pitchFamily="34" charset="0"/>
              </a:rPr>
              <a:t> interim</a:t>
            </a:r>
            <a:endParaRPr lang="en-US" dirty="0"/>
          </a:p>
        </p:txBody>
      </p:sp>
      <p:graphicFrame>
        <p:nvGraphicFramePr>
          <p:cNvPr id="4" name="Content Placeholder 3">
            <a:extLst>
              <a:ext uri="{FF2B5EF4-FFF2-40B4-BE49-F238E27FC236}">
                <a16:creationId xmlns:a16="http://schemas.microsoft.com/office/drawing/2014/main" id="{F2735BD8-B237-4822-BD0B-CBC2F4CFBA00}"/>
              </a:ext>
            </a:extLst>
          </p:cNvPr>
          <p:cNvGraphicFramePr>
            <a:graphicFrameLocks noGrp="1"/>
          </p:cNvGraphicFramePr>
          <p:nvPr>
            <p:ph idx="1"/>
            <p:extLst>
              <p:ext uri="{D42A27DB-BD31-4B8C-83A1-F6EECF244321}">
                <p14:modId xmlns:p14="http://schemas.microsoft.com/office/powerpoint/2010/main" val="3882473024"/>
              </p:ext>
            </p:extLst>
          </p:nvPr>
        </p:nvGraphicFramePr>
        <p:xfrm>
          <a:off x="373380" y="1174376"/>
          <a:ext cx="8397240" cy="5270085"/>
        </p:xfrm>
        <a:graphic>
          <a:graphicData uri="http://schemas.openxmlformats.org/drawingml/2006/table">
            <a:tbl>
              <a:tblPr firstRow="1" bandRow="1">
                <a:tableStyleId>{B301B821-A1FF-4177-AEE7-76D212191A09}</a:tableStyleId>
              </a:tblPr>
              <a:tblGrid>
                <a:gridCol w="4358640">
                  <a:extLst>
                    <a:ext uri="{9D8B030D-6E8A-4147-A177-3AD203B41FA5}">
                      <a16:colId xmlns:a16="http://schemas.microsoft.com/office/drawing/2014/main" val="418993320"/>
                    </a:ext>
                  </a:extLst>
                </a:gridCol>
                <a:gridCol w="1267977">
                  <a:extLst>
                    <a:ext uri="{9D8B030D-6E8A-4147-A177-3AD203B41FA5}">
                      <a16:colId xmlns:a16="http://schemas.microsoft.com/office/drawing/2014/main" val="1811489579"/>
                    </a:ext>
                  </a:extLst>
                </a:gridCol>
                <a:gridCol w="1358149">
                  <a:extLst>
                    <a:ext uri="{9D8B030D-6E8A-4147-A177-3AD203B41FA5}">
                      <a16:colId xmlns:a16="http://schemas.microsoft.com/office/drawing/2014/main" val="359989846"/>
                    </a:ext>
                  </a:extLst>
                </a:gridCol>
                <a:gridCol w="1412474">
                  <a:extLst>
                    <a:ext uri="{9D8B030D-6E8A-4147-A177-3AD203B41FA5}">
                      <a16:colId xmlns:a16="http://schemas.microsoft.com/office/drawing/2014/main" val="4279257224"/>
                    </a:ext>
                  </a:extLst>
                </a:gridCol>
              </a:tblGrid>
              <a:tr h="707816">
                <a:tc>
                  <a:txBody>
                    <a:bodyPr/>
                    <a:lstStyle/>
                    <a:p>
                      <a:endParaRPr lang="en-US" dirty="0"/>
                    </a:p>
                  </a:txBody>
                  <a:tcPr/>
                </a:tc>
                <a:tc>
                  <a:txBody>
                    <a:bodyPr/>
                    <a:lstStyle/>
                    <a:p>
                      <a:pPr algn="ctr"/>
                      <a:endParaRPr lang="en-US" sz="1800" dirty="0"/>
                    </a:p>
                    <a:p>
                      <a:pPr algn="ctr"/>
                      <a:r>
                        <a:rPr lang="en-US" sz="1800" dirty="0"/>
                        <a:t>2023-24</a:t>
                      </a:r>
                      <a:endParaRPr lang="en-US" sz="1800" dirty="0">
                        <a:solidFill>
                          <a:schemeClr val="bg1"/>
                        </a:solidFill>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2024-25</a:t>
                      </a:r>
                      <a:endParaRPr lang="en-US" sz="1800" dirty="0">
                        <a:solidFill>
                          <a:schemeClr val="bg1"/>
                        </a:solidFill>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2025-26</a:t>
                      </a:r>
                      <a:endParaRPr lang="en-US" sz="1800" dirty="0">
                        <a:solidFill>
                          <a:schemeClr val="bg1"/>
                        </a:solidFill>
                      </a:endParaRPr>
                    </a:p>
                  </a:txBody>
                  <a:tcPr marL="68580" marR="68580" marT="34290" marB="34290"/>
                </a:tc>
                <a:extLst>
                  <a:ext uri="{0D108BD9-81ED-4DB2-BD59-A6C34878D82A}">
                    <a16:rowId xmlns:a16="http://schemas.microsoft.com/office/drawing/2014/main" val="3729057575"/>
                  </a:ext>
                </a:extLst>
              </a:tr>
              <a:tr h="429677">
                <a:tc>
                  <a:txBody>
                    <a:bodyPr/>
                    <a:lstStyle/>
                    <a:p>
                      <a:r>
                        <a:rPr lang="en-US" sz="1600" dirty="0"/>
                        <a:t>Cost of Living Adjustment (COLA)</a:t>
                      </a:r>
                    </a:p>
                  </a:txBody>
                  <a:tcPr/>
                </a:tc>
                <a:tc>
                  <a:txBody>
                    <a:bodyPr/>
                    <a:lstStyle/>
                    <a:p>
                      <a:pPr algn="ctr"/>
                      <a:r>
                        <a:rPr lang="en-US" sz="1600" dirty="0"/>
                        <a:t>8.22%</a:t>
                      </a:r>
                    </a:p>
                  </a:txBody>
                  <a:tcPr/>
                </a:tc>
                <a:tc>
                  <a:txBody>
                    <a:bodyPr/>
                    <a:lstStyle/>
                    <a:p>
                      <a:pPr algn="ctr"/>
                      <a:r>
                        <a:rPr lang="en-US" sz="1600" dirty="0">
                          <a:solidFill>
                            <a:srgbClr val="FF0000"/>
                          </a:solidFill>
                        </a:rPr>
                        <a:t>.76%</a:t>
                      </a:r>
                    </a:p>
                    <a:p>
                      <a:pPr algn="ctr"/>
                      <a:r>
                        <a:rPr lang="en-US" sz="1200" dirty="0">
                          <a:solidFill>
                            <a:srgbClr val="FF0000"/>
                          </a:solidFill>
                        </a:rPr>
                        <a:t>(3.18%)</a:t>
                      </a:r>
                    </a:p>
                  </a:txBody>
                  <a:tcPr/>
                </a:tc>
                <a:tc>
                  <a:txBody>
                    <a:bodyPr/>
                    <a:lstStyle/>
                    <a:p>
                      <a:pPr algn="ctr"/>
                      <a:r>
                        <a:rPr lang="en-US" sz="1600" dirty="0">
                          <a:solidFill>
                            <a:srgbClr val="FF0000"/>
                          </a:solidFill>
                        </a:rPr>
                        <a:t>2.73%</a:t>
                      </a:r>
                    </a:p>
                    <a:p>
                      <a:pPr algn="ctr"/>
                      <a:r>
                        <a:rPr lang="en-US" sz="1200" dirty="0">
                          <a:solidFill>
                            <a:srgbClr val="FF0000"/>
                          </a:solidFill>
                        </a:rPr>
                        <a:t>(.56)</a:t>
                      </a:r>
                    </a:p>
                  </a:txBody>
                  <a:tcPr/>
                </a:tc>
                <a:extLst>
                  <a:ext uri="{0D108BD9-81ED-4DB2-BD59-A6C34878D82A}">
                    <a16:rowId xmlns:a16="http://schemas.microsoft.com/office/drawing/2014/main" val="3523328105"/>
                  </a:ext>
                </a:extLst>
              </a:tr>
              <a:tr h="382581">
                <a:tc>
                  <a:txBody>
                    <a:bodyPr/>
                    <a:lstStyle/>
                    <a:p>
                      <a:r>
                        <a:rPr lang="en-US" sz="1600" dirty="0"/>
                        <a:t>STRS Rate</a:t>
                      </a:r>
                    </a:p>
                  </a:txBody>
                  <a:tcPr/>
                </a:tc>
                <a:tc>
                  <a:txBody>
                    <a:bodyPr/>
                    <a:lstStyle/>
                    <a:p>
                      <a:pPr algn="ctr"/>
                      <a:r>
                        <a:rPr lang="en-US" sz="1600" dirty="0"/>
                        <a:t>19.10%</a:t>
                      </a:r>
                    </a:p>
                  </a:txBody>
                  <a:tcPr/>
                </a:tc>
                <a:tc>
                  <a:txBody>
                    <a:bodyPr/>
                    <a:lstStyle/>
                    <a:p>
                      <a:pPr algn="ctr"/>
                      <a:r>
                        <a:rPr lang="en-US" sz="1600" dirty="0"/>
                        <a:t>19.10%</a:t>
                      </a:r>
                    </a:p>
                  </a:txBody>
                  <a:tcPr/>
                </a:tc>
                <a:tc>
                  <a:txBody>
                    <a:bodyPr/>
                    <a:lstStyle/>
                    <a:p>
                      <a:pPr algn="ctr"/>
                      <a:r>
                        <a:rPr lang="en-US" sz="1600" dirty="0"/>
                        <a:t>19.10%</a:t>
                      </a:r>
                    </a:p>
                  </a:txBody>
                  <a:tcPr/>
                </a:tc>
                <a:extLst>
                  <a:ext uri="{0D108BD9-81ED-4DB2-BD59-A6C34878D82A}">
                    <a16:rowId xmlns:a16="http://schemas.microsoft.com/office/drawing/2014/main" val="2853683414"/>
                  </a:ext>
                </a:extLst>
              </a:tr>
              <a:tr h="557380">
                <a:tc>
                  <a:txBody>
                    <a:bodyPr/>
                    <a:lstStyle/>
                    <a:p>
                      <a:r>
                        <a:rPr lang="en-US" sz="1600" dirty="0"/>
                        <a:t>PERS Rate</a:t>
                      </a:r>
                    </a:p>
                  </a:txBody>
                  <a:tcPr/>
                </a:tc>
                <a:tc>
                  <a:txBody>
                    <a:bodyPr/>
                    <a:lstStyle/>
                    <a:p>
                      <a:pPr algn="ctr"/>
                      <a:r>
                        <a:rPr lang="en-US" sz="1600" dirty="0"/>
                        <a:t>26.68%</a:t>
                      </a:r>
                    </a:p>
                    <a:p>
                      <a:pPr algn="ctr"/>
                      <a:r>
                        <a:rPr lang="en-US" sz="1200" dirty="0"/>
                        <a:t>+1.31%</a:t>
                      </a:r>
                      <a:endParaRPr lang="en-US" sz="1200" b="1" dirty="0">
                        <a:solidFill>
                          <a:schemeClr val="tx1"/>
                        </a:solidFill>
                      </a:endParaRPr>
                    </a:p>
                  </a:txBody>
                  <a:tcPr/>
                </a:tc>
                <a:tc>
                  <a:txBody>
                    <a:bodyPr/>
                    <a:lstStyle/>
                    <a:p>
                      <a:pPr algn="ctr"/>
                      <a:r>
                        <a:rPr lang="en-US" sz="1600" dirty="0">
                          <a:solidFill>
                            <a:srgbClr val="FF0000"/>
                          </a:solidFill>
                        </a:rPr>
                        <a:t>27.80%</a:t>
                      </a:r>
                    </a:p>
                    <a:p>
                      <a:pPr algn="ctr"/>
                      <a:r>
                        <a:rPr lang="en-US" sz="1200" dirty="0">
                          <a:solidFill>
                            <a:srgbClr val="FF0000"/>
                          </a:solidFill>
                        </a:rPr>
                        <a:t>+1.12%</a:t>
                      </a:r>
                      <a:endParaRPr lang="en-US" sz="1200" b="1" dirty="0">
                        <a:solidFill>
                          <a:srgbClr val="FF0000"/>
                        </a:solidFill>
                      </a:endParaRPr>
                    </a:p>
                  </a:txBody>
                  <a:tcPr/>
                </a:tc>
                <a:tc>
                  <a:txBody>
                    <a:bodyPr/>
                    <a:lstStyle/>
                    <a:p>
                      <a:pPr algn="ctr"/>
                      <a:r>
                        <a:rPr lang="en-US" sz="1600" dirty="0">
                          <a:solidFill>
                            <a:srgbClr val="FF0000"/>
                          </a:solidFill>
                        </a:rPr>
                        <a:t>28.50%</a:t>
                      </a:r>
                    </a:p>
                    <a:p>
                      <a:pPr algn="ctr"/>
                      <a:r>
                        <a:rPr lang="en-US" sz="1200" dirty="0">
                          <a:solidFill>
                            <a:srgbClr val="FF0000"/>
                          </a:solidFill>
                        </a:rPr>
                        <a:t>+0.70%</a:t>
                      </a:r>
                      <a:endParaRPr lang="en-US" sz="1200" b="1" dirty="0">
                        <a:solidFill>
                          <a:srgbClr val="FF0000"/>
                        </a:solidFill>
                      </a:endParaRPr>
                    </a:p>
                  </a:txBody>
                  <a:tcPr/>
                </a:tc>
                <a:extLst>
                  <a:ext uri="{0D108BD9-81ED-4DB2-BD59-A6C34878D82A}">
                    <a16:rowId xmlns:a16="http://schemas.microsoft.com/office/drawing/2014/main" val="3207405070"/>
                  </a:ext>
                </a:extLst>
              </a:tr>
              <a:tr h="439226">
                <a:tc>
                  <a:txBody>
                    <a:bodyPr/>
                    <a:lstStyle/>
                    <a:p>
                      <a:r>
                        <a:rPr lang="en-US" sz="1600" dirty="0"/>
                        <a:t>SUI (State Unemployment Insurance) Rate</a:t>
                      </a:r>
                    </a:p>
                  </a:txBody>
                  <a:tcPr/>
                </a:tc>
                <a:tc>
                  <a:txBody>
                    <a:bodyPr/>
                    <a:lstStyle/>
                    <a:p>
                      <a:pPr algn="ctr"/>
                      <a:r>
                        <a:rPr lang="en-US" sz="1600" dirty="0"/>
                        <a:t>.05%</a:t>
                      </a:r>
                    </a:p>
                  </a:txBody>
                  <a:tcPr/>
                </a:tc>
                <a:tc>
                  <a:txBody>
                    <a:bodyPr/>
                    <a:lstStyle/>
                    <a:p>
                      <a:pPr algn="ctr"/>
                      <a:r>
                        <a:rPr lang="en-US" sz="1600" dirty="0"/>
                        <a:t>.05%</a:t>
                      </a:r>
                    </a:p>
                  </a:txBody>
                  <a:tcPr/>
                </a:tc>
                <a:tc>
                  <a:txBody>
                    <a:bodyPr/>
                    <a:lstStyle/>
                    <a:p>
                      <a:pPr algn="ctr"/>
                      <a:r>
                        <a:rPr lang="en-US" sz="1600" dirty="0"/>
                        <a:t>.05%</a:t>
                      </a:r>
                    </a:p>
                  </a:txBody>
                  <a:tcPr/>
                </a:tc>
                <a:extLst>
                  <a:ext uri="{0D108BD9-81ED-4DB2-BD59-A6C34878D82A}">
                    <a16:rowId xmlns:a16="http://schemas.microsoft.com/office/drawing/2014/main" val="2193037694"/>
                  </a:ext>
                </a:extLst>
              </a:tr>
              <a:tr h="371177">
                <a:tc>
                  <a:txBody>
                    <a:bodyPr/>
                    <a:lstStyle/>
                    <a:p>
                      <a:r>
                        <a:rPr lang="en-US" sz="1600" dirty="0"/>
                        <a:t>Health Benefit Per Employee Cost</a:t>
                      </a:r>
                    </a:p>
                  </a:txBody>
                  <a:tcPr/>
                </a:tc>
                <a:tc>
                  <a:txBody>
                    <a:bodyPr/>
                    <a:lstStyle/>
                    <a:p>
                      <a:pPr algn="ctr"/>
                      <a:r>
                        <a:rPr lang="en-US" sz="1600" dirty="0"/>
                        <a:t>$18,561</a:t>
                      </a:r>
                    </a:p>
                  </a:txBody>
                  <a:tcPr/>
                </a:tc>
                <a:tc>
                  <a:txBody>
                    <a:bodyPr/>
                    <a:lstStyle/>
                    <a:p>
                      <a:pPr algn="ctr"/>
                      <a:r>
                        <a:rPr lang="en-US" sz="1600" dirty="0"/>
                        <a:t>$20,603</a:t>
                      </a:r>
                    </a:p>
                  </a:txBody>
                  <a:tcPr/>
                </a:tc>
                <a:tc>
                  <a:txBody>
                    <a:bodyPr/>
                    <a:lstStyle/>
                    <a:p>
                      <a:pPr algn="ctr"/>
                      <a:r>
                        <a:rPr lang="en-US" sz="1600" dirty="0"/>
                        <a:t>$22,869</a:t>
                      </a:r>
                    </a:p>
                  </a:txBody>
                  <a:tcPr/>
                </a:tc>
                <a:extLst>
                  <a:ext uri="{0D108BD9-81ED-4DB2-BD59-A6C34878D82A}">
                    <a16:rowId xmlns:a16="http://schemas.microsoft.com/office/drawing/2014/main" val="3438465168"/>
                  </a:ext>
                </a:extLst>
              </a:tr>
              <a:tr h="622954">
                <a:tc>
                  <a:txBody>
                    <a:bodyPr/>
                    <a:lstStyle/>
                    <a:p>
                      <a:r>
                        <a:rPr lang="en-US" sz="1600" dirty="0"/>
                        <a:t>Enrollment Projection </a:t>
                      </a:r>
                    </a:p>
                  </a:txBody>
                  <a:tcPr/>
                </a:tc>
                <a:tc>
                  <a:txBody>
                    <a:bodyPr/>
                    <a:lstStyle/>
                    <a:p>
                      <a:pPr algn="ctr"/>
                      <a:r>
                        <a:rPr lang="en-US" sz="1600" dirty="0"/>
                        <a:t>8,929</a:t>
                      </a:r>
                    </a:p>
                    <a:p>
                      <a:pPr algn="ctr"/>
                      <a:r>
                        <a:rPr lang="en-US" sz="1600" dirty="0"/>
                        <a:t>(5)</a:t>
                      </a:r>
                      <a:endParaRPr lang="en-US" sz="1600" dirty="0">
                        <a:solidFill>
                          <a:schemeClr val="accent1"/>
                        </a:solidFill>
                      </a:endParaRPr>
                    </a:p>
                  </a:txBody>
                  <a:tcPr/>
                </a:tc>
                <a:tc>
                  <a:txBody>
                    <a:bodyPr/>
                    <a:lstStyle/>
                    <a:p>
                      <a:pPr algn="ctr"/>
                      <a:r>
                        <a:rPr lang="en-US" sz="1600" dirty="0">
                          <a:solidFill>
                            <a:srgbClr val="FF0000"/>
                          </a:solidFill>
                        </a:rPr>
                        <a:t>8,864</a:t>
                      </a:r>
                    </a:p>
                    <a:p>
                      <a:pPr algn="ctr"/>
                      <a:r>
                        <a:rPr lang="en-US" sz="1600" dirty="0">
                          <a:solidFill>
                            <a:srgbClr val="FF0000"/>
                          </a:solidFill>
                        </a:rPr>
                        <a:t>(65)</a:t>
                      </a:r>
                    </a:p>
                  </a:txBody>
                  <a:tcPr/>
                </a:tc>
                <a:tc>
                  <a:txBody>
                    <a:bodyPr/>
                    <a:lstStyle/>
                    <a:p>
                      <a:pPr algn="ctr"/>
                      <a:r>
                        <a:rPr lang="en-US" sz="1600" dirty="0">
                          <a:solidFill>
                            <a:srgbClr val="FF0000"/>
                          </a:solidFill>
                        </a:rPr>
                        <a:t>8,801</a:t>
                      </a:r>
                    </a:p>
                    <a:p>
                      <a:pPr algn="ctr"/>
                      <a:r>
                        <a:rPr lang="en-US" sz="1600" dirty="0">
                          <a:solidFill>
                            <a:srgbClr val="FF0000"/>
                          </a:solidFill>
                        </a:rPr>
                        <a:t>(63)</a:t>
                      </a:r>
                    </a:p>
                  </a:txBody>
                  <a:tcPr/>
                </a:tc>
                <a:extLst>
                  <a:ext uri="{0D108BD9-81ED-4DB2-BD59-A6C34878D82A}">
                    <a16:rowId xmlns:a16="http://schemas.microsoft.com/office/drawing/2014/main" val="1585783070"/>
                  </a:ext>
                </a:extLst>
              </a:tr>
              <a:tr h="371177">
                <a:tc>
                  <a:txBody>
                    <a:bodyPr/>
                    <a:lstStyle/>
                    <a:p>
                      <a:r>
                        <a:rPr lang="en-US" sz="1600" dirty="0"/>
                        <a:t>Projected P2 ADA</a:t>
                      </a:r>
                    </a:p>
                  </a:txBody>
                  <a:tcPr/>
                </a:tc>
                <a:tc>
                  <a:txBody>
                    <a:bodyPr/>
                    <a:lstStyle/>
                    <a:p>
                      <a:pPr algn="ctr"/>
                      <a:r>
                        <a:rPr lang="en-US" sz="1600" dirty="0">
                          <a:solidFill>
                            <a:srgbClr val="FF0000"/>
                          </a:solidFill>
                        </a:rPr>
                        <a:t>8,593 </a:t>
                      </a:r>
                    </a:p>
                  </a:txBody>
                  <a:tcPr/>
                </a:tc>
                <a:tc>
                  <a:txBody>
                    <a:bodyPr/>
                    <a:lstStyle/>
                    <a:p>
                      <a:pPr algn="ctr"/>
                      <a:r>
                        <a:rPr lang="en-US" sz="1600" dirty="0">
                          <a:solidFill>
                            <a:srgbClr val="FF0000"/>
                          </a:solidFill>
                        </a:rPr>
                        <a:t>8,534</a:t>
                      </a:r>
                    </a:p>
                  </a:txBody>
                  <a:tcPr/>
                </a:tc>
                <a:tc>
                  <a:txBody>
                    <a:bodyPr/>
                    <a:lstStyle/>
                    <a:p>
                      <a:pPr algn="ctr"/>
                      <a:r>
                        <a:rPr lang="en-US" sz="1600" dirty="0">
                          <a:solidFill>
                            <a:srgbClr val="FF0000"/>
                          </a:solidFill>
                        </a:rPr>
                        <a:t>8,474</a:t>
                      </a:r>
                    </a:p>
                  </a:txBody>
                  <a:tcPr/>
                </a:tc>
                <a:extLst>
                  <a:ext uri="{0D108BD9-81ED-4DB2-BD59-A6C34878D82A}">
                    <a16:rowId xmlns:a16="http://schemas.microsoft.com/office/drawing/2014/main" val="1556937249"/>
                  </a:ext>
                </a:extLst>
              </a:tr>
              <a:tr h="371177">
                <a:tc>
                  <a:txBody>
                    <a:bodyPr/>
                    <a:lstStyle/>
                    <a:p>
                      <a:r>
                        <a:rPr lang="en-US" sz="1600" dirty="0"/>
                        <a:t>Projected Funded ADA (3-Yr Avg)</a:t>
                      </a:r>
                    </a:p>
                  </a:txBody>
                  <a:tcPr/>
                </a:tc>
                <a:tc>
                  <a:txBody>
                    <a:bodyPr/>
                    <a:lstStyle/>
                    <a:p>
                      <a:pPr algn="ctr"/>
                      <a:r>
                        <a:rPr lang="en-US" sz="1600" dirty="0">
                          <a:solidFill>
                            <a:schemeClr val="bg1"/>
                          </a:solidFill>
                        </a:rPr>
                        <a:t>8,934</a:t>
                      </a:r>
                    </a:p>
                  </a:txBody>
                  <a:tcPr/>
                </a:tc>
                <a:tc>
                  <a:txBody>
                    <a:bodyPr/>
                    <a:lstStyle/>
                    <a:p>
                      <a:pPr algn="ctr"/>
                      <a:r>
                        <a:rPr lang="en-US" sz="1600" dirty="0">
                          <a:solidFill>
                            <a:srgbClr val="FF0000"/>
                          </a:solidFill>
                        </a:rPr>
                        <a:t>8,658</a:t>
                      </a:r>
                    </a:p>
                  </a:txBody>
                  <a:tcPr/>
                </a:tc>
                <a:tc>
                  <a:txBody>
                    <a:bodyPr/>
                    <a:lstStyle/>
                    <a:p>
                      <a:pPr algn="ctr"/>
                      <a:r>
                        <a:rPr lang="en-US" sz="1600" dirty="0">
                          <a:solidFill>
                            <a:srgbClr val="FF0000"/>
                          </a:solidFill>
                        </a:rPr>
                        <a:t>8,541</a:t>
                      </a:r>
                    </a:p>
                  </a:txBody>
                  <a:tcPr/>
                </a:tc>
                <a:extLst>
                  <a:ext uri="{0D108BD9-81ED-4DB2-BD59-A6C34878D82A}">
                    <a16:rowId xmlns:a16="http://schemas.microsoft.com/office/drawing/2014/main" val="3724943052"/>
                  </a:ext>
                </a:extLst>
              </a:tr>
              <a:tr h="456573">
                <a:tc>
                  <a:txBody>
                    <a:bodyPr/>
                    <a:lstStyle/>
                    <a:p>
                      <a:r>
                        <a:rPr lang="en-US" sz="1600" dirty="0"/>
                        <a:t>Unduplicated Pupil Percentage (UPP)</a:t>
                      </a:r>
                    </a:p>
                  </a:txBody>
                  <a:tcPr/>
                </a:tc>
                <a:tc>
                  <a:txBody>
                    <a:bodyPr/>
                    <a:lstStyle/>
                    <a:p>
                      <a:pPr algn="ctr"/>
                      <a:r>
                        <a:rPr lang="en-US" sz="1600" dirty="0">
                          <a:solidFill>
                            <a:srgbClr val="FF0000"/>
                          </a:solidFill>
                        </a:rPr>
                        <a:t>17.55%</a:t>
                      </a:r>
                    </a:p>
                  </a:txBody>
                  <a:tcPr/>
                </a:tc>
                <a:tc>
                  <a:txBody>
                    <a:bodyPr/>
                    <a:lstStyle/>
                    <a:p>
                      <a:pPr algn="ctr"/>
                      <a:r>
                        <a:rPr lang="en-US" sz="1600" dirty="0">
                          <a:solidFill>
                            <a:srgbClr val="FF0000"/>
                          </a:solidFill>
                        </a:rPr>
                        <a:t>17.85%</a:t>
                      </a:r>
                    </a:p>
                  </a:txBody>
                  <a:tcPr/>
                </a:tc>
                <a:tc>
                  <a:txBody>
                    <a:bodyPr/>
                    <a:lstStyle/>
                    <a:p>
                      <a:pPr algn="ctr"/>
                      <a:r>
                        <a:rPr lang="en-US" sz="1600" dirty="0">
                          <a:solidFill>
                            <a:srgbClr val="FF0000"/>
                          </a:solidFill>
                        </a:rPr>
                        <a:t>18.37%</a:t>
                      </a:r>
                    </a:p>
                  </a:txBody>
                  <a:tcPr/>
                </a:tc>
                <a:extLst>
                  <a:ext uri="{0D108BD9-81ED-4DB2-BD59-A6C34878D82A}">
                    <a16:rowId xmlns:a16="http://schemas.microsoft.com/office/drawing/2014/main" val="2295240046"/>
                  </a:ext>
                </a:extLst>
              </a:tr>
              <a:tr h="471864">
                <a:tc>
                  <a:txBody>
                    <a:bodyPr/>
                    <a:lstStyle/>
                    <a:p>
                      <a:r>
                        <a:rPr lang="en-US" sz="1600" dirty="0"/>
                        <a:t>Projected LCFF Entitlement Per ADA</a:t>
                      </a:r>
                    </a:p>
                  </a:txBody>
                  <a:tcPr/>
                </a:tc>
                <a:tc>
                  <a:txBody>
                    <a:bodyPr/>
                    <a:lstStyle/>
                    <a:p>
                      <a:pPr algn="ctr"/>
                      <a:r>
                        <a:rPr lang="en-US" sz="1600" dirty="0">
                          <a:solidFill>
                            <a:schemeClr val="bg1"/>
                          </a:solidFill>
                        </a:rPr>
                        <a:t>$11,691</a:t>
                      </a:r>
                    </a:p>
                  </a:txBody>
                  <a:tcPr/>
                </a:tc>
                <a:tc>
                  <a:txBody>
                    <a:bodyPr/>
                    <a:lstStyle/>
                    <a:p>
                      <a:pPr algn="ctr"/>
                      <a:r>
                        <a:rPr lang="en-US" sz="1600" dirty="0">
                          <a:solidFill>
                            <a:srgbClr val="FF0000"/>
                          </a:solidFill>
                        </a:rPr>
                        <a:t>$11,799</a:t>
                      </a:r>
                    </a:p>
                  </a:txBody>
                  <a:tcPr/>
                </a:tc>
                <a:tc>
                  <a:txBody>
                    <a:bodyPr/>
                    <a:lstStyle/>
                    <a:p>
                      <a:pPr algn="ctr"/>
                      <a:r>
                        <a:rPr lang="en-US" sz="1600" dirty="0">
                          <a:solidFill>
                            <a:srgbClr val="FF0000"/>
                          </a:solidFill>
                        </a:rPr>
                        <a:t>$12,129</a:t>
                      </a:r>
                    </a:p>
                  </a:txBody>
                  <a:tcPr/>
                </a:tc>
                <a:extLst>
                  <a:ext uri="{0D108BD9-81ED-4DB2-BD59-A6C34878D82A}">
                    <a16:rowId xmlns:a16="http://schemas.microsoft.com/office/drawing/2014/main" val="2104308332"/>
                  </a:ext>
                </a:extLst>
              </a:tr>
            </a:tbl>
          </a:graphicData>
        </a:graphic>
      </p:graphicFrame>
    </p:spTree>
    <p:extLst>
      <p:ext uri="{BB962C8B-B14F-4D97-AF65-F5344CB8AC3E}">
        <p14:creationId xmlns:p14="http://schemas.microsoft.com/office/powerpoint/2010/main" val="75975733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0DE4-2C9F-44C5-838D-1948F053E2CA}"/>
              </a:ext>
            </a:extLst>
          </p:cNvPr>
          <p:cNvSpPr>
            <a:spLocks noGrp="1"/>
          </p:cNvSpPr>
          <p:nvPr>
            <p:ph type="title"/>
          </p:nvPr>
        </p:nvSpPr>
        <p:spPr>
          <a:xfrm>
            <a:off x="457200" y="355599"/>
            <a:ext cx="8000999" cy="1066800"/>
          </a:xfrm>
        </p:spPr>
        <p:txBody>
          <a:bodyPr/>
          <a:lstStyle/>
          <a:p>
            <a:pPr algn="ctr"/>
            <a:r>
              <a:rPr lang="en-US" b="1" dirty="0"/>
              <a:t>2023-24 Budget adjustments since first interim</a:t>
            </a:r>
          </a:p>
        </p:txBody>
      </p:sp>
      <p:graphicFrame>
        <p:nvGraphicFramePr>
          <p:cNvPr id="4" name="Content Placeholder 3">
            <a:extLst>
              <a:ext uri="{FF2B5EF4-FFF2-40B4-BE49-F238E27FC236}">
                <a16:creationId xmlns:a16="http://schemas.microsoft.com/office/drawing/2014/main" id="{B2ACFD12-D350-4539-A17D-04F1E66827D9}"/>
              </a:ext>
            </a:extLst>
          </p:cNvPr>
          <p:cNvGraphicFramePr>
            <a:graphicFrameLocks noGrp="1"/>
          </p:cNvGraphicFramePr>
          <p:nvPr>
            <p:ph idx="1"/>
            <p:extLst>
              <p:ext uri="{D42A27DB-BD31-4B8C-83A1-F6EECF244321}">
                <p14:modId xmlns:p14="http://schemas.microsoft.com/office/powerpoint/2010/main" val="3355736011"/>
              </p:ext>
            </p:extLst>
          </p:nvPr>
        </p:nvGraphicFramePr>
        <p:xfrm>
          <a:off x="571500" y="1524000"/>
          <a:ext cx="8001000" cy="4902201"/>
        </p:xfrm>
        <a:graphic>
          <a:graphicData uri="http://schemas.openxmlformats.org/drawingml/2006/table">
            <a:tbl>
              <a:tblPr firstRow="1" bandRow="1">
                <a:tableStyleId>{5C22544A-7EE6-4342-B048-85BDC9FD1C3A}</a:tableStyleId>
              </a:tblPr>
              <a:tblGrid>
                <a:gridCol w="2971802">
                  <a:extLst>
                    <a:ext uri="{9D8B030D-6E8A-4147-A177-3AD203B41FA5}">
                      <a16:colId xmlns:a16="http://schemas.microsoft.com/office/drawing/2014/main" val="2176237779"/>
                    </a:ext>
                  </a:extLst>
                </a:gridCol>
                <a:gridCol w="1676400">
                  <a:extLst>
                    <a:ext uri="{9D8B030D-6E8A-4147-A177-3AD203B41FA5}">
                      <a16:colId xmlns:a16="http://schemas.microsoft.com/office/drawing/2014/main" val="2839570678"/>
                    </a:ext>
                  </a:extLst>
                </a:gridCol>
                <a:gridCol w="1905000">
                  <a:extLst>
                    <a:ext uri="{9D8B030D-6E8A-4147-A177-3AD203B41FA5}">
                      <a16:colId xmlns:a16="http://schemas.microsoft.com/office/drawing/2014/main" val="3944099685"/>
                    </a:ext>
                  </a:extLst>
                </a:gridCol>
                <a:gridCol w="1447798">
                  <a:extLst>
                    <a:ext uri="{9D8B030D-6E8A-4147-A177-3AD203B41FA5}">
                      <a16:colId xmlns:a16="http://schemas.microsoft.com/office/drawing/2014/main" val="1626417244"/>
                    </a:ext>
                  </a:extLst>
                </a:gridCol>
              </a:tblGrid>
              <a:tr h="567267">
                <a:tc>
                  <a:txBody>
                    <a:bodyPr/>
                    <a:lstStyle/>
                    <a:p>
                      <a:pPr algn="ctr"/>
                      <a:r>
                        <a:rPr lang="en-US" dirty="0"/>
                        <a:t>GENERAL FUND UNRESTRICTED</a:t>
                      </a:r>
                    </a:p>
                  </a:txBody>
                  <a:tcPr/>
                </a:tc>
                <a:tc>
                  <a:txBody>
                    <a:bodyPr/>
                    <a:lstStyle/>
                    <a:p>
                      <a:pPr algn="ctr"/>
                      <a:r>
                        <a:rPr lang="en-US" dirty="0"/>
                        <a:t>2023-24 </a:t>
                      </a:r>
                    </a:p>
                    <a:p>
                      <a:pPr algn="ctr"/>
                      <a:r>
                        <a:rPr lang="en-US" dirty="0"/>
                        <a:t>First Interim</a:t>
                      </a:r>
                    </a:p>
                  </a:txBody>
                  <a:tcPr/>
                </a:tc>
                <a:tc>
                  <a:txBody>
                    <a:bodyPr/>
                    <a:lstStyle/>
                    <a:p>
                      <a:pPr algn="ctr"/>
                      <a:r>
                        <a:rPr lang="en-US" dirty="0"/>
                        <a:t>2023-24</a:t>
                      </a:r>
                    </a:p>
                    <a:p>
                      <a:pPr algn="ctr"/>
                      <a:r>
                        <a:rPr lang="en-US" dirty="0"/>
                        <a:t>Second Interim</a:t>
                      </a:r>
                    </a:p>
                  </a:txBody>
                  <a:tcPr/>
                </a:tc>
                <a:tc>
                  <a:txBody>
                    <a:bodyPr/>
                    <a:lstStyle/>
                    <a:p>
                      <a:pPr algn="ctr"/>
                      <a:r>
                        <a:rPr lang="en-US" dirty="0"/>
                        <a:t>Budget Adjustment</a:t>
                      </a:r>
                    </a:p>
                  </a:txBody>
                  <a:tcPr/>
                </a:tc>
                <a:extLst>
                  <a:ext uri="{0D108BD9-81ED-4DB2-BD59-A6C34878D82A}">
                    <a16:rowId xmlns:a16="http://schemas.microsoft.com/office/drawing/2014/main" val="1191862841"/>
                  </a:ext>
                </a:extLst>
              </a:tr>
              <a:tr h="567267">
                <a:tc>
                  <a:txBody>
                    <a:bodyPr/>
                    <a:lstStyle/>
                    <a:p>
                      <a:r>
                        <a:rPr lang="en-US" b="1" dirty="0"/>
                        <a:t>Beginning Fund Balance</a:t>
                      </a:r>
                    </a:p>
                  </a:txBody>
                  <a:tcPr anchor="b"/>
                </a:tc>
                <a:tc>
                  <a:txBody>
                    <a:bodyPr/>
                    <a:lstStyle/>
                    <a:p>
                      <a:pPr algn="r"/>
                      <a:r>
                        <a:rPr lang="en-US" b="1" dirty="0"/>
                        <a:t>$ 10,506,060</a:t>
                      </a:r>
                    </a:p>
                  </a:txBody>
                  <a:tcPr anchor="b"/>
                </a:tc>
                <a:tc>
                  <a:txBody>
                    <a:bodyPr/>
                    <a:lstStyle/>
                    <a:p>
                      <a:pPr algn="r"/>
                      <a:r>
                        <a:rPr lang="en-US" b="1" dirty="0"/>
                        <a:t>$10,506,060</a:t>
                      </a:r>
                    </a:p>
                  </a:txBody>
                  <a:tcPr anchor="b"/>
                </a:tc>
                <a:tc>
                  <a:txBody>
                    <a:bodyPr/>
                    <a:lstStyle/>
                    <a:p>
                      <a:pPr algn="ctr"/>
                      <a:r>
                        <a:rPr lang="en-US" b="1" dirty="0"/>
                        <a:t>-</a:t>
                      </a:r>
                    </a:p>
                  </a:txBody>
                  <a:tcPr anchor="b"/>
                </a:tc>
                <a:extLst>
                  <a:ext uri="{0D108BD9-81ED-4DB2-BD59-A6C34878D82A}">
                    <a16:rowId xmlns:a16="http://schemas.microsoft.com/office/drawing/2014/main" val="1207895156"/>
                  </a:ext>
                </a:extLst>
              </a:tr>
              <a:tr h="567267">
                <a:tc>
                  <a:txBody>
                    <a:bodyPr/>
                    <a:lstStyle/>
                    <a:p>
                      <a:r>
                        <a:rPr lang="en-US" dirty="0"/>
                        <a:t>Revenues (LCFF, Federal, State &amp; Local)</a:t>
                      </a:r>
                    </a:p>
                  </a:txBody>
                  <a:tcPr anchor="b"/>
                </a:tc>
                <a:tc>
                  <a:txBody>
                    <a:bodyPr/>
                    <a:lstStyle/>
                    <a:p>
                      <a:pPr algn="r"/>
                      <a:r>
                        <a:rPr lang="en-US" dirty="0"/>
                        <a:t>$114,700,031</a:t>
                      </a:r>
                    </a:p>
                  </a:txBody>
                  <a:tcPr anchor="b"/>
                </a:tc>
                <a:tc>
                  <a:txBody>
                    <a:bodyPr/>
                    <a:lstStyle/>
                    <a:p>
                      <a:pPr algn="r"/>
                      <a:r>
                        <a:rPr lang="en-US" dirty="0"/>
                        <a:t>$115,090,127</a:t>
                      </a:r>
                    </a:p>
                  </a:txBody>
                  <a:tcPr anchor="b"/>
                </a:tc>
                <a:tc>
                  <a:txBody>
                    <a:bodyPr/>
                    <a:lstStyle/>
                    <a:p>
                      <a:pPr algn="r"/>
                      <a:r>
                        <a:rPr lang="en-US" dirty="0"/>
                        <a:t>$ 390,096</a:t>
                      </a:r>
                    </a:p>
                  </a:txBody>
                  <a:tcPr anchor="b"/>
                </a:tc>
                <a:extLst>
                  <a:ext uri="{0D108BD9-81ED-4DB2-BD59-A6C34878D82A}">
                    <a16:rowId xmlns:a16="http://schemas.microsoft.com/office/drawing/2014/main" val="3925746052"/>
                  </a:ext>
                </a:extLst>
              </a:tr>
              <a:tr h="567267">
                <a:tc>
                  <a:txBody>
                    <a:bodyPr/>
                    <a:lstStyle/>
                    <a:p>
                      <a:r>
                        <a:rPr lang="en-US" dirty="0"/>
                        <a:t>Contributions to Restricted Programs</a:t>
                      </a:r>
                    </a:p>
                  </a:txBody>
                  <a:tcPr anchor="b"/>
                </a:tc>
                <a:tc>
                  <a:txBody>
                    <a:bodyPr/>
                    <a:lstStyle/>
                    <a:p>
                      <a:pPr algn="r"/>
                      <a:r>
                        <a:rPr lang="en-US" dirty="0"/>
                        <a:t>$(11,776,410)</a:t>
                      </a:r>
                    </a:p>
                  </a:txBody>
                  <a:tcPr anchor="b"/>
                </a:tc>
                <a:tc>
                  <a:txBody>
                    <a:bodyPr/>
                    <a:lstStyle/>
                    <a:p>
                      <a:pPr algn="r"/>
                      <a:r>
                        <a:rPr lang="en-US" dirty="0"/>
                        <a:t>$(12,434,181)</a:t>
                      </a:r>
                    </a:p>
                  </a:txBody>
                  <a:tcPr anchor="b"/>
                </a:tc>
                <a:tc>
                  <a:txBody>
                    <a:bodyPr/>
                    <a:lstStyle/>
                    <a:p>
                      <a:pPr algn="r"/>
                      <a:r>
                        <a:rPr lang="en-US" dirty="0"/>
                        <a:t>$(657,771)</a:t>
                      </a:r>
                    </a:p>
                  </a:txBody>
                  <a:tcPr anchor="b"/>
                </a:tc>
                <a:extLst>
                  <a:ext uri="{0D108BD9-81ED-4DB2-BD59-A6C34878D82A}">
                    <a16:rowId xmlns:a16="http://schemas.microsoft.com/office/drawing/2014/main" val="449385705"/>
                  </a:ext>
                </a:extLst>
              </a:tr>
              <a:tr h="567267">
                <a:tc>
                  <a:txBody>
                    <a:bodyPr/>
                    <a:lstStyle/>
                    <a:p>
                      <a:pPr algn="r"/>
                      <a:r>
                        <a:rPr lang="en-US" b="1" dirty="0"/>
                        <a:t>TOTAL REVENUES</a:t>
                      </a:r>
                    </a:p>
                  </a:txBody>
                  <a:tcPr anchor="b"/>
                </a:tc>
                <a:tc>
                  <a:txBody>
                    <a:bodyPr/>
                    <a:lstStyle/>
                    <a:p>
                      <a:pPr algn="r"/>
                      <a:r>
                        <a:rPr lang="en-US" b="1" dirty="0"/>
                        <a:t>$102,923,621</a:t>
                      </a:r>
                    </a:p>
                  </a:txBody>
                  <a:tcPr anchor="b"/>
                </a:tc>
                <a:tc>
                  <a:txBody>
                    <a:bodyPr/>
                    <a:lstStyle/>
                    <a:p>
                      <a:pPr algn="r"/>
                      <a:r>
                        <a:rPr lang="en-US" b="1" dirty="0"/>
                        <a:t>$102,655,946</a:t>
                      </a:r>
                    </a:p>
                  </a:txBody>
                  <a:tcPr anchor="b"/>
                </a:tc>
                <a:tc>
                  <a:txBody>
                    <a:bodyPr/>
                    <a:lstStyle/>
                    <a:p>
                      <a:pPr algn="r"/>
                      <a:r>
                        <a:rPr lang="en-US" b="1" dirty="0"/>
                        <a:t>$ (267,675)</a:t>
                      </a:r>
                    </a:p>
                  </a:txBody>
                  <a:tcPr anchor="b"/>
                </a:tc>
                <a:extLst>
                  <a:ext uri="{0D108BD9-81ED-4DB2-BD59-A6C34878D82A}">
                    <a16:rowId xmlns:a16="http://schemas.microsoft.com/office/drawing/2014/main" val="1863761909"/>
                  </a:ext>
                </a:extLst>
              </a:tr>
              <a:tr h="567267">
                <a:tc>
                  <a:txBody>
                    <a:bodyPr/>
                    <a:lstStyle/>
                    <a:p>
                      <a:pPr algn="r"/>
                      <a:r>
                        <a:rPr lang="en-US" b="1" dirty="0"/>
                        <a:t>TOTAL EXPENDITURES</a:t>
                      </a:r>
                    </a:p>
                  </a:txBody>
                  <a:tcPr anchor="b"/>
                </a:tc>
                <a:tc>
                  <a:txBody>
                    <a:bodyPr/>
                    <a:lstStyle/>
                    <a:p>
                      <a:pPr algn="r"/>
                      <a:r>
                        <a:rPr lang="en-US" b="1" dirty="0"/>
                        <a:t>$105,725,769</a:t>
                      </a:r>
                    </a:p>
                  </a:txBody>
                  <a:tcPr anchor="b"/>
                </a:tc>
                <a:tc>
                  <a:txBody>
                    <a:bodyPr/>
                    <a:lstStyle/>
                    <a:p>
                      <a:pPr algn="r"/>
                      <a:r>
                        <a:rPr lang="en-US" b="1" dirty="0"/>
                        <a:t>$105,775,452</a:t>
                      </a:r>
                    </a:p>
                  </a:txBody>
                  <a:tcPr anchor="b"/>
                </a:tc>
                <a:tc>
                  <a:txBody>
                    <a:bodyPr/>
                    <a:lstStyle/>
                    <a:p>
                      <a:pPr algn="r"/>
                      <a:r>
                        <a:rPr lang="en-US" b="1" dirty="0"/>
                        <a:t>$49,683</a:t>
                      </a:r>
                    </a:p>
                  </a:txBody>
                  <a:tcPr anchor="b"/>
                </a:tc>
                <a:extLst>
                  <a:ext uri="{0D108BD9-81ED-4DB2-BD59-A6C34878D82A}">
                    <a16:rowId xmlns:a16="http://schemas.microsoft.com/office/drawing/2014/main" val="5398561"/>
                  </a:ext>
                </a:extLst>
              </a:tr>
              <a:tr h="567267">
                <a:tc>
                  <a:txBody>
                    <a:bodyPr/>
                    <a:lstStyle/>
                    <a:p>
                      <a:r>
                        <a:rPr lang="en-US" dirty="0"/>
                        <a:t>Net Increase (Decrease) Fund Balance</a:t>
                      </a:r>
                    </a:p>
                  </a:txBody>
                  <a:tcPr anchor="b"/>
                </a:tc>
                <a:tc>
                  <a:txBody>
                    <a:bodyPr/>
                    <a:lstStyle/>
                    <a:p>
                      <a:pPr algn="r"/>
                      <a:r>
                        <a:rPr lang="en-US" dirty="0"/>
                        <a:t>$(2,802,148)</a:t>
                      </a:r>
                    </a:p>
                  </a:txBody>
                  <a:tcPr anchor="b"/>
                </a:tc>
                <a:tc>
                  <a:txBody>
                    <a:bodyPr/>
                    <a:lstStyle/>
                    <a:p>
                      <a:pPr algn="r"/>
                      <a:r>
                        <a:rPr lang="en-US" dirty="0"/>
                        <a:t>$(3,119,506)</a:t>
                      </a:r>
                    </a:p>
                  </a:txBody>
                  <a:tcPr anchor="b"/>
                </a:tc>
                <a:tc>
                  <a:txBody>
                    <a:bodyPr/>
                    <a:lstStyle/>
                    <a:p>
                      <a:pPr algn="r"/>
                      <a:r>
                        <a:rPr lang="en-US" dirty="0"/>
                        <a:t>$(317,358)</a:t>
                      </a:r>
                    </a:p>
                  </a:txBody>
                  <a:tcPr anchor="b"/>
                </a:tc>
                <a:extLst>
                  <a:ext uri="{0D108BD9-81ED-4DB2-BD59-A6C34878D82A}">
                    <a16:rowId xmlns:a16="http://schemas.microsoft.com/office/drawing/2014/main" val="3937371445"/>
                  </a:ext>
                </a:extLst>
              </a:tr>
              <a:tr h="567267">
                <a:tc>
                  <a:txBody>
                    <a:bodyPr/>
                    <a:lstStyle/>
                    <a:p>
                      <a:pPr algn="r"/>
                      <a:r>
                        <a:rPr lang="en-US" b="1" dirty="0"/>
                        <a:t>Unrestricted Ending Fund Balance</a:t>
                      </a:r>
                    </a:p>
                  </a:txBody>
                  <a:tcPr anchor="b"/>
                </a:tc>
                <a:tc>
                  <a:txBody>
                    <a:bodyPr/>
                    <a:lstStyle/>
                    <a:p>
                      <a:pPr algn="r"/>
                      <a:r>
                        <a:rPr lang="en-US" b="1" dirty="0"/>
                        <a:t>$7,703,912</a:t>
                      </a:r>
                    </a:p>
                  </a:txBody>
                  <a:tcPr anchor="b"/>
                </a:tc>
                <a:tc>
                  <a:txBody>
                    <a:bodyPr/>
                    <a:lstStyle/>
                    <a:p>
                      <a:pPr algn="r"/>
                      <a:r>
                        <a:rPr lang="en-US" b="1" dirty="0"/>
                        <a:t>$7,386,554</a:t>
                      </a:r>
                    </a:p>
                  </a:txBody>
                  <a:tcPr anchor="b"/>
                </a:tc>
                <a:tc>
                  <a:txBody>
                    <a:bodyPr/>
                    <a:lstStyle/>
                    <a:p>
                      <a:pPr algn="r"/>
                      <a:r>
                        <a:rPr lang="en-US" b="1" dirty="0"/>
                        <a:t>$(317,358)</a:t>
                      </a:r>
                    </a:p>
                  </a:txBody>
                  <a:tcPr anchor="b"/>
                </a:tc>
                <a:extLst>
                  <a:ext uri="{0D108BD9-81ED-4DB2-BD59-A6C34878D82A}">
                    <a16:rowId xmlns:a16="http://schemas.microsoft.com/office/drawing/2014/main" val="34908219"/>
                  </a:ext>
                </a:extLst>
              </a:tr>
            </a:tbl>
          </a:graphicData>
        </a:graphic>
      </p:graphicFrame>
    </p:spTree>
    <p:extLst>
      <p:ext uri="{BB962C8B-B14F-4D97-AF65-F5344CB8AC3E}">
        <p14:creationId xmlns:p14="http://schemas.microsoft.com/office/powerpoint/2010/main" val="204597764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0DE4-2C9F-44C5-838D-1948F053E2CA}"/>
              </a:ext>
            </a:extLst>
          </p:cNvPr>
          <p:cNvSpPr>
            <a:spLocks noGrp="1"/>
          </p:cNvSpPr>
          <p:nvPr>
            <p:ph type="title"/>
          </p:nvPr>
        </p:nvSpPr>
        <p:spPr>
          <a:xfrm>
            <a:off x="457200" y="381000"/>
            <a:ext cx="8000999" cy="1066800"/>
          </a:xfrm>
        </p:spPr>
        <p:txBody>
          <a:bodyPr/>
          <a:lstStyle/>
          <a:p>
            <a:pPr algn="ctr"/>
            <a:r>
              <a:rPr lang="en-US" b="1" dirty="0"/>
              <a:t>2023-24 Budget adjustments since first interim</a:t>
            </a:r>
          </a:p>
        </p:txBody>
      </p:sp>
      <p:graphicFrame>
        <p:nvGraphicFramePr>
          <p:cNvPr id="4" name="Content Placeholder 3">
            <a:extLst>
              <a:ext uri="{FF2B5EF4-FFF2-40B4-BE49-F238E27FC236}">
                <a16:creationId xmlns:a16="http://schemas.microsoft.com/office/drawing/2014/main" id="{B2ACFD12-D350-4539-A17D-04F1E66827D9}"/>
              </a:ext>
            </a:extLst>
          </p:cNvPr>
          <p:cNvGraphicFramePr>
            <a:graphicFrameLocks noGrp="1"/>
          </p:cNvGraphicFramePr>
          <p:nvPr>
            <p:ph idx="1"/>
            <p:extLst>
              <p:ext uri="{D42A27DB-BD31-4B8C-83A1-F6EECF244321}">
                <p14:modId xmlns:p14="http://schemas.microsoft.com/office/powerpoint/2010/main" val="2097407162"/>
              </p:ext>
            </p:extLst>
          </p:nvPr>
        </p:nvGraphicFramePr>
        <p:xfrm>
          <a:off x="571500" y="1524000"/>
          <a:ext cx="8001000" cy="4902201"/>
        </p:xfrm>
        <a:graphic>
          <a:graphicData uri="http://schemas.openxmlformats.org/drawingml/2006/table">
            <a:tbl>
              <a:tblPr firstRow="1" bandRow="1">
                <a:tableStyleId>{5C22544A-7EE6-4342-B048-85BDC9FD1C3A}</a:tableStyleId>
              </a:tblPr>
              <a:tblGrid>
                <a:gridCol w="2971802">
                  <a:extLst>
                    <a:ext uri="{9D8B030D-6E8A-4147-A177-3AD203B41FA5}">
                      <a16:colId xmlns:a16="http://schemas.microsoft.com/office/drawing/2014/main" val="2176237779"/>
                    </a:ext>
                  </a:extLst>
                </a:gridCol>
                <a:gridCol w="1676400">
                  <a:extLst>
                    <a:ext uri="{9D8B030D-6E8A-4147-A177-3AD203B41FA5}">
                      <a16:colId xmlns:a16="http://schemas.microsoft.com/office/drawing/2014/main" val="2839570678"/>
                    </a:ext>
                  </a:extLst>
                </a:gridCol>
                <a:gridCol w="1905000">
                  <a:extLst>
                    <a:ext uri="{9D8B030D-6E8A-4147-A177-3AD203B41FA5}">
                      <a16:colId xmlns:a16="http://schemas.microsoft.com/office/drawing/2014/main" val="3944099685"/>
                    </a:ext>
                  </a:extLst>
                </a:gridCol>
                <a:gridCol w="1447798">
                  <a:extLst>
                    <a:ext uri="{9D8B030D-6E8A-4147-A177-3AD203B41FA5}">
                      <a16:colId xmlns:a16="http://schemas.microsoft.com/office/drawing/2014/main" val="1626417244"/>
                    </a:ext>
                  </a:extLst>
                </a:gridCol>
              </a:tblGrid>
              <a:tr h="567267">
                <a:tc>
                  <a:txBody>
                    <a:bodyPr/>
                    <a:lstStyle/>
                    <a:p>
                      <a:pPr algn="ctr"/>
                      <a:r>
                        <a:rPr lang="en-US" dirty="0"/>
                        <a:t>GENERAL FUND RESTRICTED</a:t>
                      </a:r>
                    </a:p>
                  </a:txBody>
                  <a:tcPr/>
                </a:tc>
                <a:tc>
                  <a:txBody>
                    <a:bodyPr/>
                    <a:lstStyle/>
                    <a:p>
                      <a:pPr algn="ctr"/>
                      <a:r>
                        <a:rPr lang="en-US" dirty="0"/>
                        <a:t>2023-24 </a:t>
                      </a:r>
                    </a:p>
                    <a:p>
                      <a:pPr algn="ctr"/>
                      <a:r>
                        <a:rPr lang="en-US" dirty="0"/>
                        <a:t>First Interim</a:t>
                      </a:r>
                    </a:p>
                  </a:txBody>
                  <a:tcPr/>
                </a:tc>
                <a:tc>
                  <a:txBody>
                    <a:bodyPr/>
                    <a:lstStyle/>
                    <a:p>
                      <a:pPr algn="ctr"/>
                      <a:r>
                        <a:rPr lang="en-US" dirty="0"/>
                        <a:t>2023-24</a:t>
                      </a:r>
                    </a:p>
                    <a:p>
                      <a:pPr algn="ctr"/>
                      <a:r>
                        <a:rPr lang="en-US" dirty="0"/>
                        <a:t>Second Interim</a:t>
                      </a:r>
                    </a:p>
                  </a:txBody>
                  <a:tcPr/>
                </a:tc>
                <a:tc>
                  <a:txBody>
                    <a:bodyPr/>
                    <a:lstStyle/>
                    <a:p>
                      <a:pPr algn="ctr"/>
                      <a:r>
                        <a:rPr lang="en-US" dirty="0"/>
                        <a:t>Budget Adjustment</a:t>
                      </a:r>
                    </a:p>
                  </a:txBody>
                  <a:tcPr/>
                </a:tc>
                <a:extLst>
                  <a:ext uri="{0D108BD9-81ED-4DB2-BD59-A6C34878D82A}">
                    <a16:rowId xmlns:a16="http://schemas.microsoft.com/office/drawing/2014/main" val="1191862841"/>
                  </a:ext>
                </a:extLst>
              </a:tr>
              <a:tr h="567267">
                <a:tc>
                  <a:txBody>
                    <a:bodyPr/>
                    <a:lstStyle/>
                    <a:p>
                      <a:r>
                        <a:rPr lang="en-US" b="1" dirty="0"/>
                        <a:t>Beginning Fund Balance</a:t>
                      </a:r>
                    </a:p>
                  </a:txBody>
                  <a:tcPr anchor="b"/>
                </a:tc>
                <a:tc>
                  <a:txBody>
                    <a:bodyPr/>
                    <a:lstStyle/>
                    <a:p>
                      <a:pPr algn="r"/>
                      <a:r>
                        <a:rPr lang="en-US" b="1" dirty="0"/>
                        <a:t>$ 17,177,788</a:t>
                      </a:r>
                    </a:p>
                  </a:txBody>
                  <a:tcPr anchor="b"/>
                </a:tc>
                <a:tc>
                  <a:txBody>
                    <a:bodyPr/>
                    <a:lstStyle/>
                    <a:p>
                      <a:pPr algn="r"/>
                      <a:r>
                        <a:rPr lang="en-US" b="1" dirty="0"/>
                        <a:t>$17,177,788</a:t>
                      </a:r>
                    </a:p>
                  </a:txBody>
                  <a:tcPr anchor="b"/>
                </a:tc>
                <a:tc>
                  <a:txBody>
                    <a:bodyPr/>
                    <a:lstStyle/>
                    <a:p>
                      <a:pPr algn="ctr"/>
                      <a:r>
                        <a:rPr lang="en-US" b="1" dirty="0"/>
                        <a:t>-</a:t>
                      </a:r>
                    </a:p>
                  </a:txBody>
                  <a:tcPr anchor="b"/>
                </a:tc>
                <a:extLst>
                  <a:ext uri="{0D108BD9-81ED-4DB2-BD59-A6C34878D82A}">
                    <a16:rowId xmlns:a16="http://schemas.microsoft.com/office/drawing/2014/main" val="1207895156"/>
                  </a:ext>
                </a:extLst>
              </a:tr>
              <a:tr h="567267">
                <a:tc>
                  <a:txBody>
                    <a:bodyPr/>
                    <a:lstStyle/>
                    <a:p>
                      <a:r>
                        <a:rPr lang="en-US" dirty="0"/>
                        <a:t>Revenues (Federal, State &amp; Local)</a:t>
                      </a:r>
                    </a:p>
                  </a:txBody>
                  <a:tcPr anchor="b"/>
                </a:tc>
                <a:tc>
                  <a:txBody>
                    <a:bodyPr/>
                    <a:lstStyle/>
                    <a:p>
                      <a:pPr algn="r"/>
                      <a:r>
                        <a:rPr lang="en-US" dirty="0"/>
                        <a:t>$26,248,471</a:t>
                      </a:r>
                    </a:p>
                  </a:txBody>
                  <a:tcPr anchor="b"/>
                </a:tc>
                <a:tc>
                  <a:txBody>
                    <a:bodyPr/>
                    <a:lstStyle/>
                    <a:p>
                      <a:pPr algn="r"/>
                      <a:r>
                        <a:rPr lang="en-US" dirty="0"/>
                        <a:t>$28,405,520</a:t>
                      </a:r>
                    </a:p>
                  </a:txBody>
                  <a:tcPr anchor="b"/>
                </a:tc>
                <a:tc>
                  <a:txBody>
                    <a:bodyPr/>
                    <a:lstStyle/>
                    <a:p>
                      <a:pPr algn="r"/>
                      <a:r>
                        <a:rPr lang="en-US" dirty="0"/>
                        <a:t>$2,157,049</a:t>
                      </a:r>
                    </a:p>
                  </a:txBody>
                  <a:tcPr anchor="b"/>
                </a:tc>
                <a:extLst>
                  <a:ext uri="{0D108BD9-81ED-4DB2-BD59-A6C34878D82A}">
                    <a16:rowId xmlns:a16="http://schemas.microsoft.com/office/drawing/2014/main" val="3925746052"/>
                  </a:ext>
                </a:extLst>
              </a:tr>
              <a:tr h="567267">
                <a:tc>
                  <a:txBody>
                    <a:bodyPr/>
                    <a:lstStyle/>
                    <a:p>
                      <a:r>
                        <a:rPr lang="en-US" dirty="0"/>
                        <a:t>Contributions to Restricted Programs</a:t>
                      </a:r>
                    </a:p>
                  </a:txBody>
                  <a:tcPr anchor="b"/>
                </a:tc>
                <a:tc>
                  <a:txBody>
                    <a:bodyPr/>
                    <a:lstStyle/>
                    <a:p>
                      <a:pPr algn="r"/>
                      <a:r>
                        <a:rPr lang="en-US" dirty="0"/>
                        <a:t>$11,776,410</a:t>
                      </a:r>
                    </a:p>
                  </a:txBody>
                  <a:tcPr anchor="b"/>
                </a:tc>
                <a:tc>
                  <a:txBody>
                    <a:bodyPr/>
                    <a:lstStyle/>
                    <a:p>
                      <a:pPr algn="r"/>
                      <a:r>
                        <a:rPr lang="en-US" dirty="0"/>
                        <a:t>$12,434,181</a:t>
                      </a:r>
                    </a:p>
                  </a:txBody>
                  <a:tcPr anchor="b"/>
                </a:tc>
                <a:tc>
                  <a:txBody>
                    <a:bodyPr/>
                    <a:lstStyle/>
                    <a:p>
                      <a:pPr algn="r"/>
                      <a:r>
                        <a:rPr lang="en-US" dirty="0"/>
                        <a:t>$657,771</a:t>
                      </a:r>
                    </a:p>
                  </a:txBody>
                  <a:tcPr anchor="b"/>
                </a:tc>
                <a:extLst>
                  <a:ext uri="{0D108BD9-81ED-4DB2-BD59-A6C34878D82A}">
                    <a16:rowId xmlns:a16="http://schemas.microsoft.com/office/drawing/2014/main" val="449385705"/>
                  </a:ext>
                </a:extLst>
              </a:tr>
              <a:tr h="567267">
                <a:tc>
                  <a:txBody>
                    <a:bodyPr/>
                    <a:lstStyle/>
                    <a:p>
                      <a:pPr algn="r"/>
                      <a:r>
                        <a:rPr lang="en-US" b="1" dirty="0"/>
                        <a:t>TOTAL REVENUES</a:t>
                      </a:r>
                    </a:p>
                  </a:txBody>
                  <a:tcPr anchor="b"/>
                </a:tc>
                <a:tc>
                  <a:txBody>
                    <a:bodyPr/>
                    <a:lstStyle/>
                    <a:p>
                      <a:pPr algn="r"/>
                      <a:r>
                        <a:rPr lang="en-US" b="1" dirty="0"/>
                        <a:t>$38,024,881</a:t>
                      </a:r>
                    </a:p>
                  </a:txBody>
                  <a:tcPr anchor="b"/>
                </a:tc>
                <a:tc>
                  <a:txBody>
                    <a:bodyPr/>
                    <a:lstStyle/>
                    <a:p>
                      <a:pPr algn="r"/>
                      <a:r>
                        <a:rPr lang="en-US" b="1" dirty="0"/>
                        <a:t>$40,839,701</a:t>
                      </a:r>
                    </a:p>
                  </a:txBody>
                  <a:tcPr anchor="b"/>
                </a:tc>
                <a:tc>
                  <a:txBody>
                    <a:bodyPr/>
                    <a:lstStyle/>
                    <a:p>
                      <a:pPr algn="r"/>
                      <a:r>
                        <a:rPr lang="en-US" b="1" dirty="0"/>
                        <a:t>$ 2,814,820</a:t>
                      </a:r>
                    </a:p>
                  </a:txBody>
                  <a:tcPr anchor="b"/>
                </a:tc>
                <a:extLst>
                  <a:ext uri="{0D108BD9-81ED-4DB2-BD59-A6C34878D82A}">
                    <a16:rowId xmlns:a16="http://schemas.microsoft.com/office/drawing/2014/main" val="1863761909"/>
                  </a:ext>
                </a:extLst>
              </a:tr>
              <a:tr h="567267">
                <a:tc>
                  <a:txBody>
                    <a:bodyPr/>
                    <a:lstStyle/>
                    <a:p>
                      <a:pPr algn="r"/>
                      <a:r>
                        <a:rPr lang="en-US" b="1" dirty="0"/>
                        <a:t>TOTAL EXPENDITURES</a:t>
                      </a:r>
                    </a:p>
                  </a:txBody>
                  <a:tcPr anchor="b"/>
                </a:tc>
                <a:tc>
                  <a:txBody>
                    <a:bodyPr/>
                    <a:lstStyle/>
                    <a:p>
                      <a:pPr algn="r"/>
                      <a:r>
                        <a:rPr lang="en-US" b="1" dirty="0"/>
                        <a:t>$44,291,168</a:t>
                      </a:r>
                    </a:p>
                  </a:txBody>
                  <a:tcPr anchor="b"/>
                </a:tc>
                <a:tc>
                  <a:txBody>
                    <a:bodyPr/>
                    <a:lstStyle/>
                    <a:p>
                      <a:pPr algn="r"/>
                      <a:r>
                        <a:rPr lang="en-US" b="1" dirty="0"/>
                        <a:t>$46,748,158</a:t>
                      </a:r>
                    </a:p>
                  </a:txBody>
                  <a:tcPr anchor="b"/>
                </a:tc>
                <a:tc>
                  <a:txBody>
                    <a:bodyPr/>
                    <a:lstStyle/>
                    <a:p>
                      <a:pPr algn="r"/>
                      <a:r>
                        <a:rPr lang="en-US" b="1" dirty="0"/>
                        <a:t>$2,456,990</a:t>
                      </a:r>
                    </a:p>
                  </a:txBody>
                  <a:tcPr anchor="b"/>
                </a:tc>
                <a:extLst>
                  <a:ext uri="{0D108BD9-81ED-4DB2-BD59-A6C34878D82A}">
                    <a16:rowId xmlns:a16="http://schemas.microsoft.com/office/drawing/2014/main" val="5398561"/>
                  </a:ext>
                </a:extLst>
              </a:tr>
              <a:tr h="567267">
                <a:tc>
                  <a:txBody>
                    <a:bodyPr/>
                    <a:lstStyle/>
                    <a:p>
                      <a:r>
                        <a:rPr lang="en-US" dirty="0"/>
                        <a:t>Net Increase (Decrease) Fund Balance</a:t>
                      </a:r>
                    </a:p>
                  </a:txBody>
                  <a:tcPr anchor="b"/>
                </a:tc>
                <a:tc>
                  <a:txBody>
                    <a:bodyPr/>
                    <a:lstStyle/>
                    <a:p>
                      <a:pPr algn="r"/>
                      <a:r>
                        <a:rPr lang="en-US" dirty="0"/>
                        <a:t>$(6,266,287)</a:t>
                      </a:r>
                    </a:p>
                  </a:txBody>
                  <a:tcPr anchor="b"/>
                </a:tc>
                <a:tc>
                  <a:txBody>
                    <a:bodyPr/>
                    <a:lstStyle/>
                    <a:p>
                      <a:pPr algn="r"/>
                      <a:r>
                        <a:rPr lang="en-US" dirty="0"/>
                        <a:t>$(5,908,457)</a:t>
                      </a:r>
                    </a:p>
                  </a:txBody>
                  <a:tcPr anchor="b"/>
                </a:tc>
                <a:tc>
                  <a:txBody>
                    <a:bodyPr/>
                    <a:lstStyle/>
                    <a:p>
                      <a:pPr algn="r"/>
                      <a:r>
                        <a:rPr lang="en-US" dirty="0"/>
                        <a:t>$357,830</a:t>
                      </a:r>
                    </a:p>
                  </a:txBody>
                  <a:tcPr anchor="b"/>
                </a:tc>
                <a:extLst>
                  <a:ext uri="{0D108BD9-81ED-4DB2-BD59-A6C34878D82A}">
                    <a16:rowId xmlns:a16="http://schemas.microsoft.com/office/drawing/2014/main" val="3937371445"/>
                  </a:ext>
                </a:extLst>
              </a:tr>
              <a:tr h="567267">
                <a:tc>
                  <a:txBody>
                    <a:bodyPr/>
                    <a:lstStyle/>
                    <a:p>
                      <a:pPr algn="r"/>
                      <a:r>
                        <a:rPr lang="en-US" b="1" dirty="0"/>
                        <a:t>Restricted Ending Fund Balance</a:t>
                      </a:r>
                    </a:p>
                  </a:txBody>
                  <a:tcPr anchor="b"/>
                </a:tc>
                <a:tc>
                  <a:txBody>
                    <a:bodyPr/>
                    <a:lstStyle/>
                    <a:p>
                      <a:pPr algn="r"/>
                      <a:r>
                        <a:rPr lang="en-US" b="1" dirty="0"/>
                        <a:t>$10,911,501</a:t>
                      </a:r>
                    </a:p>
                  </a:txBody>
                  <a:tcPr anchor="b"/>
                </a:tc>
                <a:tc>
                  <a:txBody>
                    <a:bodyPr/>
                    <a:lstStyle/>
                    <a:p>
                      <a:pPr algn="r"/>
                      <a:r>
                        <a:rPr lang="en-US" b="1" dirty="0"/>
                        <a:t>$11,269,331</a:t>
                      </a:r>
                    </a:p>
                  </a:txBody>
                  <a:tcPr anchor="b"/>
                </a:tc>
                <a:tc>
                  <a:txBody>
                    <a:bodyPr/>
                    <a:lstStyle/>
                    <a:p>
                      <a:pPr algn="r"/>
                      <a:r>
                        <a:rPr lang="en-US" b="1" dirty="0"/>
                        <a:t>$357,830</a:t>
                      </a:r>
                    </a:p>
                  </a:txBody>
                  <a:tcPr anchor="b"/>
                </a:tc>
                <a:extLst>
                  <a:ext uri="{0D108BD9-81ED-4DB2-BD59-A6C34878D82A}">
                    <a16:rowId xmlns:a16="http://schemas.microsoft.com/office/drawing/2014/main" val="34908219"/>
                  </a:ext>
                </a:extLst>
              </a:tr>
            </a:tbl>
          </a:graphicData>
        </a:graphic>
      </p:graphicFrame>
    </p:spTree>
    <p:extLst>
      <p:ext uri="{BB962C8B-B14F-4D97-AF65-F5344CB8AC3E}">
        <p14:creationId xmlns:p14="http://schemas.microsoft.com/office/powerpoint/2010/main" val="162396850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61F50-72DA-41F4-B519-BD510C4CDA4D}"/>
              </a:ext>
            </a:extLst>
          </p:cNvPr>
          <p:cNvSpPr>
            <a:spLocks noGrp="1"/>
          </p:cNvSpPr>
          <p:nvPr>
            <p:ph type="title"/>
          </p:nvPr>
        </p:nvSpPr>
        <p:spPr>
          <a:xfrm>
            <a:off x="762000" y="381000"/>
            <a:ext cx="7467600" cy="1295400"/>
          </a:xfrm>
        </p:spPr>
        <p:txBody>
          <a:bodyPr>
            <a:normAutofit/>
          </a:bodyPr>
          <a:lstStyle/>
          <a:p>
            <a:pPr algn="ctr"/>
            <a:r>
              <a:rPr lang="en-US" sz="3600" b="1" dirty="0"/>
              <a:t>2024-25 governor’s January budget </a:t>
            </a:r>
          </a:p>
        </p:txBody>
      </p:sp>
      <p:sp>
        <p:nvSpPr>
          <p:cNvPr id="3" name="Content Placeholder 2">
            <a:extLst>
              <a:ext uri="{FF2B5EF4-FFF2-40B4-BE49-F238E27FC236}">
                <a16:creationId xmlns:a16="http://schemas.microsoft.com/office/drawing/2014/main" id="{70899858-799B-4911-9CBD-8E04D710FDBA}"/>
              </a:ext>
            </a:extLst>
          </p:cNvPr>
          <p:cNvSpPr>
            <a:spLocks noGrp="1"/>
          </p:cNvSpPr>
          <p:nvPr>
            <p:ph idx="1"/>
          </p:nvPr>
        </p:nvSpPr>
        <p:spPr>
          <a:xfrm>
            <a:off x="838200" y="1752600"/>
            <a:ext cx="7696200" cy="4724400"/>
          </a:xfrm>
          <a:solidFill>
            <a:schemeClr val="bg2">
              <a:lumMod val="20000"/>
              <a:lumOff val="80000"/>
            </a:schemeClr>
          </a:solidFill>
          <a:ln>
            <a:solidFill>
              <a:schemeClr val="accent1"/>
            </a:solidFill>
          </a:ln>
        </p:spPr>
        <p:txBody>
          <a:bodyPr/>
          <a:lstStyle/>
          <a:p>
            <a:r>
              <a:rPr lang="en-US" b="1" dirty="0"/>
              <a:t>2022-23 Tax Collections were approximately $43 billion lower than anticipated</a:t>
            </a:r>
          </a:p>
          <a:p>
            <a:r>
              <a:rPr lang="en-US" b="1" dirty="0"/>
              <a:t>Resulted in overall State deficit of $37.9 billion</a:t>
            </a:r>
          </a:p>
          <a:p>
            <a:r>
              <a:rPr lang="en-US" b="1" dirty="0"/>
              <a:t>Deficit addressed by reserve draw-downs, spending reductions, internal borrowing, and various funding shifts</a:t>
            </a:r>
          </a:p>
          <a:p>
            <a:r>
              <a:rPr lang="en-US" b="1" dirty="0"/>
              <a:t>2024-25 COLA reduction from 3.94% to 0.76% (reduction of ongoing LCFF revenue of $3.2 million</a:t>
            </a:r>
          </a:p>
          <a:p>
            <a:r>
              <a:rPr lang="en-US" b="1" dirty="0"/>
              <a:t>2025-26 COLA reduction from 3.29% to 2.73% (reduction of ongoing LCFF revenue of $600K</a:t>
            </a:r>
          </a:p>
          <a:p>
            <a:r>
              <a:rPr lang="en-US" b="1" dirty="0"/>
              <a:t>Ongoing increase costs - Step &amp; Column, PERS and Health Benefit</a:t>
            </a:r>
          </a:p>
        </p:txBody>
      </p:sp>
    </p:spTree>
    <p:extLst>
      <p:ext uri="{BB962C8B-B14F-4D97-AF65-F5344CB8AC3E}">
        <p14:creationId xmlns:p14="http://schemas.microsoft.com/office/powerpoint/2010/main" val="273681601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777B-03AE-4653-B12F-86E7AF6FEF44}"/>
              </a:ext>
            </a:extLst>
          </p:cNvPr>
          <p:cNvSpPr>
            <a:spLocks noGrp="1"/>
          </p:cNvSpPr>
          <p:nvPr>
            <p:ph type="title"/>
          </p:nvPr>
        </p:nvSpPr>
        <p:spPr>
          <a:xfrm>
            <a:off x="762000" y="76200"/>
            <a:ext cx="7391400" cy="1143000"/>
          </a:xfrm>
        </p:spPr>
        <p:txBody>
          <a:bodyPr>
            <a:normAutofit/>
          </a:bodyPr>
          <a:lstStyle/>
          <a:p>
            <a:pPr algn="ctr"/>
            <a:r>
              <a:rPr lang="en-US" sz="3600" b="1" dirty="0"/>
              <a:t>BUDGET REDUCTION PLANs</a:t>
            </a:r>
          </a:p>
        </p:txBody>
      </p:sp>
      <p:graphicFrame>
        <p:nvGraphicFramePr>
          <p:cNvPr id="4" name="Content Placeholder 3">
            <a:extLst>
              <a:ext uri="{FF2B5EF4-FFF2-40B4-BE49-F238E27FC236}">
                <a16:creationId xmlns:a16="http://schemas.microsoft.com/office/drawing/2014/main" id="{2C6065F2-C7B1-43A6-9CF0-A6A904975A4F}"/>
              </a:ext>
            </a:extLst>
          </p:cNvPr>
          <p:cNvGraphicFramePr>
            <a:graphicFrameLocks noGrp="1"/>
          </p:cNvGraphicFramePr>
          <p:nvPr>
            <p:ph idx="1"/>
            <p:extLst>
              <p:ext uri="{D42A27DB-BD31-4B8C-83A1-F6EECF244321}">
                <p14:modId xmlns:p14="http://schemas.microsoft.com/office/powerpoint/2010/main" val="2037686477"/>
              </p:ext>
            </p:extLst>
          </p:nvPr>
        </p:nvGraphicFramePr>
        <p:xfrm>
          <a:off x="533400" y="1143000"/>
          <a:ext cx="8001000" cy="5181601"/>
        </p:xfrm>
        <a:graphic>
          <a:graphicData uri="http://schemas.openxmlformats.org/drawingml/2006/table">
            <a:tbl>
              <a:tblPr firstRow="1" bandRow="1">
                <a:tableStyleId>{5C22544A-7EE6-4342-B048-85BDC9FD1C3A}</a:tableStyleId>
              </a:tblPr>
              <a:tblGrid>
                <a:gridCol w="5887528">
                  <a:extLst>
                    <a:ext uri="{9D8B030D-6E8A-4147-A177-3AD203B41FA5}">
                      <a16:colId xmlns:a16="http://schemas.microsoft.com/office/drawing/2014/main" val="2404033132"/>
                    </a:ext>
                  </a:extLst>
                </a:gridCol>
                <a:gridCol w="2113472">
                  <a:extLst>
                    <a:ext uri="{9D8B030D-6E8A-4147-A177-3AD203B41FA5}">
                      <a16:colId xmlns:a16="http://schemas.microsoft.com/office/drawing/2014/main" val="2528227332"/>
                    </a:ext>
                  </a:extLst>
                </a:gridCol>
              </a:tblGrid>
              <a:tr h="837142">
                <a:tc>
                  <a:txBody>
                    <a:bodyPr/>
                    <a:lstStyle/>
                    <a:p>
                      <a:r>
                        <a:rPr lang="en-US" dirty="0"/>
                        <a:t>Potential Ongoing Expenditure Reductions and Revenue Increases</a:t>
                      </a:r>
                    </a:p>
                  </a:txBody>
                  <a:tcPr/>
                </a:tc>
                <a:tc>
                  <a:txBody>
                    <a:bodyPr/>
                    <a:lstStyle/>
                    <a:p>
                      <a:pPr algn="ctr"/>
                      <a:endParaRPr lang="en-US" dirty="0"/>
                    </a:p>
                    <a:p>
                      <a:pPr algn="ctr"/>
                      <a:r>
                        <a:rPr lang="en-US" dirty="0"/>
                        <a:t>2024-25</a:t>
                      </a:r>
                    </a:p>
                  </a:txBody>
                  <a:tcPr/>
                </a:tc>
                <a:extLst>
                  <a:ext uri="{0D108BD9-81ED-4DB2-BD59-A6C34878D82A}">
                    <a16:rowId xmlns:a16="http://schemas.microsoft.com/office/drawing/2014/main" val="699466842"/>
                  </a:ext>
                </a:extLst>
              </a:tr>
              <a:tr h="478366">
                <a:tc>
                  <a:txBody>
                    <a:bodyPr/>
                    <a:lstStyle/>
                    <a:p>
                      <a:r>
                        <a:rPr lang="en-US" dirty="0"/>
                        <a:t>Workers Comp Rate Reduction</a:t>
                      </a:r>
                    </a:p>
                  </a:txBody>
                  <a:tcPr/>
                </a:tc>
                <a:tc>
                  <a:txBody>
                    <a:bodyPr/>
                    <a:lstStyle/>
                    <a:p>
                      <a:pPr algn="r"/>
                      <a:r>
                        <a:rPr lang="en-US" dirty="0"/>
                        <a:t>$340,000</a:t>
                      </a:r>
                    </a:p>
                  </a:txBody>
                  <a:tcPr/>
                </a:tc>
                <a:extLst>
                  <a:ext uri="{0D108BD9-81ED-4DB2-BD59-A6C34878D82A}">
                    <a16:rowId xmlns:a16="http://schemas.microsoft.com/office/drawing/2014/main" val="968084949"/>
                  </a:ext>
                </a:extLst>
              </a:tr>
              <a:tr h="478366">
                <a:tc>
                  <a:txBody>
                    <a:bodyPr/>
                    <a:lstStyle/>
                    <a:p>
                      <a:r>
                        <a:rPr lang="en-US" dirty="0"/>
                        <a:t>Reductions in Supplies and Contracted Services</a:t>
                      </a:r>
                    </a:p>
                  </a:txBody>
                  <a:tcPr/>
                </a:tc>
                <a:tc>
                  <a:txBody>
                    <a:bodyPr/>
                    <a:lstStyle/>
                    <a:p>
                      <a:pPr algn="r"/>
                      <a:r>
                        <a:rPr lang="en-US" dirty="0"/>
                        <a:t>$265,000</a:t>
                      </a:r>
                    </a:p>
                  </a:txBody>
                  <a:tcPr/>
                </a:tc>
                <a:extLst>
                  <a:ext uri="{0D108BD9-81ED-4DB2-BD59-A6C34878D82A}">
                    <a16:rowId xmlns:a16="http://schemas.microsoft.com/office/drawing/2014/main" val="4161146202"/>
                  </a:ext>
                </a:extLst>
              </a:tr>
              <a:tr h="478366">
                <a:tc>
                  <a:txBody>
                    <a:bodyPr/>
                    <a:lstStyle/>
                    <a:p>
                      <a:r>
                        <a:rPr lang="en-US" dirty="0"/>
                        <a:t>Reduction to Districtwide Tech Fund</a:t>
                      </a:r>
                    </a:p>
                  </a:txBody>
                  <a:tcPr/>
                </a:tc>
                <a:tc>
                  <a:txBody>
                    <a:bodyPr/>
                    <a:lstStyle/>
                    <a:p>
                      <a:pPr algn="r"/>
                      <a:r>
                        <a:rPr lang="en-US" dirty="0"/>
                        <a:t>$500,000</a:t>
                      </a:r>
                    </a:p>
                  </a:txBody>
                  <a:tcPr/>
                </a:tc>
                <a:extLst>
                  <a:ext uri="{0D108BD9-81ED-4DB2-BD59-A6C34878D82A}">
                    <a16:rowId xmlns:a16="http://schemas.microsoft.com/office/drawing/2014/main" val="1345258929"/>
                  </a:ext>
                </a:extLst>
              </a:tr>
              <a:tr h="594387">
                <a:tc>
                  <a:txBody>
                    <a:bodyPr/>
                    <a:lstStyle/>
                    <a:p>
                      <a:r>
                        <a:rPr lang="en-US" dirty="0"/>
                        <a:t>Reduction to Deferred Maintenance Contribution</a:t>
                      </a:r>
                    </a:p>
                  </a:txBody>
                  <a:tcPr/>
                </a:tc>
                <a:tc>
                  <a:txBody>
                    <a:bodyPr/>
                    <a:lstStyle/>
                    <a:p>
                      <a:pPr algn="r"/>
                      <a:r>
                        <a:rPr lang="en-US" dirty="0"/>
                        <a:t>$250,000</a:t>
                      </a:r>
                    </a:p>
                  </a:txBody>
                  <a:tcPr/>
                </a:tc>
                <a:extLst>
                  <a:ext uri="{0D108BD9-81ED-4DB2-BD59-A6C34878D82A}">
                    <a16:rowId xmlns:a16="http://schemas.microsoft.com/office/drawing/2014/main" val="2160598246"/>
                  </a:ext>
                </a:extLst>
              </a:tr>
              <a:tr h="478366">
                <a:tc>
                  <a:txBody>
                    <a:bodyPr/>
                    <a:lstStyle/>
                    <a:p>
                      <a:r>
                        <a:rPr lang="en-US" dirty="0"/>
                        <a:t>Transfer In Revenues from Fund 17</a:t>
                      </a:r>
                    </a:p>
                  </a:txBody>
                  <a:tcPr/>
                </a:tc>
                <a:tc>
                  <a:txBody>
                    <a:bodyPr/>
                    <a:lstStyle/>
                    <a:p>
                      <a:pPr algn="r"/>
                      <a:r>
                        <a:rPr lang="en-US" dirty="0"/>
                        <a:t>$750,000</a:t>
                      </a:r>
                    </a:p>
                  </a:txBody>
                  <a:tcPr/>
                </a:tc>
                <a:extLst>
                  <a:ext uri="{0D108BD9-81ED-4DB2-BD59-A6C34878D82A}">
                    <a16:rowId xmlns:a16="http://schemas.microsoft.com/office/drawing/2014/main" val="3583405593"/>
                  </a:ext>
                </a:extLst>
              </a:tr>
              <a:tr h="679121">
                <a:tc>
                  <a:txBody>
                    <a:bodyPr/>
                    <a:lstStyle/>
                    <a:p>
                      <a:r>
                        <a:rPr lang="en-US" dirty="0"/>
                        <a:t>Classified Salary Reductions with Fringe Benefit Costs</a:t>
                      </a:r>
                    </a:p>
                  </a:txBody>
                  <a:tcPr/>
                </a:tc>
                <a:tc>
                  <a:txBody>
                    <a:bodyPr/>
                    <a:lstStyle/>
                    <a:p>
                      <a:endParaRPr lang="en-US" dirty="0"/>
                    </a:p>
                    <a:p>
                      <a:pPr algn="r"/>
                      <a:r>
                        <a:rPr lang="en-US" dirty="0"/>
                        <a:t>$345,000</a:t>
                      </a:r>
                    </a:p>
                  </a:txBody>
                  <a:tcPr/>
                </a:tc>
                <a:extLst>
                  <a:ext uri="{0D108BD9-81ED-4DB2-BD59-A6C34878D82A}">
                    <a16:rowId xmlns:a16="http://schemas.microsoft.com/office/drawing/2014/main" val="2796990806"/>
                  </a:ext>
                </a:extLst>
              </a:tr>
              <a:tr h="679121">
                <a:tc>
                  <a:txBody>
                    <a:bodyPr/>
                    <a:lstStyle/>
                    <a:p>
                      <a:r>
                        <a:rPr lang="en-US" dirty="0"/>
                        <a:t>Certificated Salary Reduction with Fringe Benefit Costs (Approximately 5 – 6 FTEs)</a:t>
                      </a:r>
                    </a:p>
                  </a:txBody>
                  <a:tcPr/>
                </a:tc>
                <a:tc>
                  <a:txBody>
                    <a:bodyPr/>
                    <a:lstStyle/>
                    <a:p>
                      <a:endParaRPr lang="en-US" dirty="0"/>
                    </a:p>
                    <a:p>
                      <a:pPr algn="r"/>
                      <a:r>
                        <a:rPr lang="en-US" dirty="0"/>
                        <a:t>$750,000</a:t>
                      </a:r>
                    </a:p>
                  </a:txBody>
                  <a:tcPr/>
                </a:tc>
                <a:extLst>
                  <a:ext uri="{0D108BD9-81ED-4DB2-BD59-A6C34878D82A}">
                    <a16:rowId xmlns:a16="http://schemas.microsoft.com/office/drawing/2014/main" val="590485187"/>
                  </a:ext>
                </a:extLst>
              </a:tr>
              <a:tr h="478366">
                <a:tc>
                  <a:txBody>
                    <a:bodyPr/>
                    <a:lstStyle/>
                    <a:p>
                      <a:pPr algn="r"/>
                      <a:r>
                        <a:rPr lang="en-US" b="1" dirty="0"/>
                        <a:t>TOTAL</a:t>
                      </a:r>
                    </a:p>
                  </a:txBody>
                  <a:tcPr/>
                </a:tc>
                <a:tc>
                  <a:txBody>
                    <a:bodyPr/>
                    <a:lstStyle/>
                    <a:p>
                      <a:pPr algn="r"/>
                      <a:r>
                        <a:rPr lang="en-US" b="1" dirty="0"/>
                        <a:t>$3,200,000</a:t>
                      </a:r>
                    </a:p>
                  </a:txBody>
                  <a:tcPr/>
                </a:tc>
                <a:extLst>
                  <a:ext uri="{0D108BD9-81ED-4DB2-BD59-A6C34878D82A}">
                    <a16:rowId xmlns:a16="http://schemas.microsoft.com/office/drawing/2014/main" val="3298963830"/>
                  </a:ext>
                </a:extLst>
              </a:tr>
            </a:tbl>
          </a:graphicData>
        </a:graphic>
      </p:graphicFrame>
    </p:spTree>
    <p:extLst>
      <p:ext uri="{BB962C8B-B14F-4D97-AF65-F5344CB8AC3E}">
        <p14:creationId xmlns:p14="http://schemas.microsoft.com/office/powerpoint/2010/main" val="1720717145"/>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777B-03AE-4653-B12F-86E7AF6FEF44}"/>
              </a:ext>
            </a:extLst>
          </p:cNvPr>
          <p:cNvSpPr>
            <a:spLocks noGrp="1"/>
          </p:cNvSpPr>
          <p:nvPr>
            <p:ph type="title"/>
          </p:nvPr>
        </p:nvSpPr>
        <p:spPr>
          <a:xfrm>
            <a:off x="762000" y="76200"/>
            <a:ext cx="7391400" cy="1143000"/>
          </a:xfrm>
        </p:spPr>
        <p:txBody>
          <a:bodyPr>
            <a:normAutofit/>
          </a:bodyPr>
          <a:lstStyle/>
          <a:p>
            <a:pPr algn="ctr"/>
            <a:r>
              <a:rPr lang="en-US" sz="3600" b="1" dirty="0"/>
              <a:t>BUDGET REDUCTION PLANs</a:t>
            </a:r>
          </a:p>
        </p:txBody>
      </p:sp>
      <p:graphicFrame>
        <p:nvGraphicFramePr>
          <p:cNvPr id="4" name="Content Placeholder 3">
            <a:extLst>
              <a:ext uri="{FF2B5EF4-FFF2-40B4-BE49-F238E27FC236}">
                <a16:creationId xmlns:a16="http://schemas.microsoft.com/office/drawing/2014/main" id="{2C6065F2-C7B1-43A6-9CF0-A6A904975A4F}"/>
              </a:ext>
            </a:extLst>
          </p:cNvPr>
          <p:cNvGraphicFramePr>
            <a:graphicFrameLocks noGrp="1"/>
          </p:cNvGraphicFramePr>
          <p:nvPr>
            <p:ph idx="1"/>
            <p:extLst>
              <p:ext uri="{D42A27DB-BD31-4B8C-83A1-F6EECF244321}">
                <p14:modId xmlns:p14="http://schemas.microsoft.com/office/powerpoint/2010/main" val="2708937554"/>
              </p:ext>
            </p:extLst>
          </p:nvPr>
        </p:nvGraphicFramePr>
        <p:xfrm>
          <a:off x="533400" y="1143000"/>
          <a:ext cx="8001000" cy="5181601"/>
        </p:xfrm>
        <a:graphic>
          <a:graphicData uri="http://schemas.openxmlformats.org/drawingml/2006/table">
            <a:tbl>
              <a:tblPr firstRow="1" bandRow="1">
                <a:tableStyleId>{5C22544A-7EE6-4342-B048-85BDC9FD1C3A}</a:tableStyleId>
              </a:tblPr>
              <a:tblGrid>
                <a:gridCol w="5887529">
                  <a:extLst>
                    <a:ext uri="{9D8B030D-6E8A-4147-A177-3AD203B41FA5}">
                      <a16:colId xmlns:a16="http://schemas.microsoft.com/office/drawing/2014/main" val="2404033132"/>
                    </a:ext>
                  </a:extLst>
                </a:gridCol>
                <a:gridCol w="2113471">
                  <a:extLst>
                    <a:ext uri="{9D8B030D-6E8A-4147-A177-3AD203B41FA5}">
                      <a16:colId xmlns:a16="http://schemas.microsoft.com/office/drawing/2014/main" val="2528227332"/>
                    </a:ext>
                  </a:extLst>
                </a:gridCol>
              </a:tblGrid>
              <a:tr h="837142">
                <a:tc>
                  <a:txBody>
                    <a:bodyPr/>
                    <a:lstStyle/>
                    <a:p>
                      <a:r>
                        <a:rPr lang="en-US" dirty="0"/>
                        <a:t>Potential Ongoing Expenditure Reductions and Revenue Increases</a:t>
                      </a:r>
                    </a:p>
                  </a:txBody>
                  <a:tcPr/>
                </a:tc>
                <a:tc>
                  <a:txBody>
                    <a:bodyPr/>
                    <a:lstStyle/>
                    <a:p>
                      <a:pPr algn="ctr"/>
                      <a:endParaRPr lang="en-US" dirty="0"/>
                    </a:p>
                    <a:p>
                      <a:pPr algn="ctr"/>
                      <a:r>
                        <a:rPr lang="en-US" dirty="0"/>
                        <a:t>2025-26</a:t>
                      </a:r>
                    </a:p>
                  </a:txBody>
                  <a:tcPr/>
                </a:tc>
                <a:extLst>
                  <a:ext uri="{0D108BD9-81ED-4DB2-BD59-A6C34878D82A}">
                    <a16:rowId xmlns:a16="http://schemas.microsoft.com/office/drawing/2014/main" val="699466842"/>
                  </a:ext>
                </a:extLst>
              </a:tr>
              <a:tr h="478366">
                <a:tc>
                  <a:txBody>
                    <a:bodyPr/>
                    <a:lstStyle/>
                    <a:p>
                      <a:r>
                        <a:rPr lang="en-US" dirty="0"/>
                        <a:t>Workers Comp Rate Reduction </a:t>
                      </a:r>
                    </a:p>
                  </a:txBody>
                  <a:tcPr/>
                </a:tc>
                <a:tc>
                  <a:txBody>
                    <a:bodyPr/>
                    <a:lstStyle/>
                    <a:p>
                      <a:pPr algn="r"/>
                      <a:r>
                        <a:rPr lang="en-US" dirty="0"/>
                        <a:t>$325,000</a:t>
                      </a:r>
                    </a:p>
                  </a:txBody>
                  <a:tcPr/>
                </a:tc>
                <a:extLst>
                  <a:ext uri="{0D108BD9-81ED-4DB2-BD59-A6C34878D82A}">
                    <a16:rowId xmlns:a16="http://schemas.microsoft.com/office/drawing/2014/main" val="968084949"/>
                  </a:ext>
                </a:extLst>
              </a:tr>
              <a:tr h="478366">
                <a:tc>
                  <a:txBody>
                    <a:bodyPr/>
                    <a:lstStyle/>
                    <a:p>
                      <a:r>
                        <a:rPr lang="en-US" dirty="0"/>
                        <a:t>Reductions in Supplies and Contracted Services</a:t>
                      </a:r>
                    </a:p>
                  </a:txBody>
                  <a:tcPr/>
                </a:tc>
                <a:tc>
                  <a:txBody>
                    <a:bodyPr/>
                    <a:lstStyle/>
                    <a:p>
                      <a:pPr algn="r"/>
                      <a:r>
                        <a:rPr lang="en-US" dirty="0"/>
                        <a:t>$200,000</a:t>
                      </a:r>
                    </a:p>
                  </a:txBody>
                  <a:tcPr/>
                </a:tc>
                <a:extLst>
                  <a:ext uri="{0D108BD9-81ED-4DB2-BD59-A6C34878D82A}">
                    <a16:rowId xmlns:a16="http://schemas.microsoft.com/office/drawing/2014/main" val="4161146202"/>
                  </a:ext>
                </a:extLst>
              </a:tr>
              <a:tr h="478366">
                <a:tc>
                  <a:txBody>
                    <a:bodyPr/>
                    <a:lstStyle/>
                    <a:p>
                      <a:r>
                        <a:rPr lang="en-US" dirty="0"/>
                        <a:t>Reduction to Districtwide Tech Fund</a:t>
                      </a:r>
                    </a:p>
                  </a:txBody>
                  <a:tcPr/>
                </a:tc>
                <a:tc>
                  <a:txBody>
                    <a:bodyPr/>
                    <a:lstStyle/>
                    <a:p>
                      <a:pPr algn="r"/>
                      <a:r>
                        <a:rPr lang="en-US" dirty="0"/>
                        <a:t>$500,000</a:t>
                      </a:r>
                    </a:p>
                  </a:txBody>
                  <a:tcPr/>
                </a:tc>
                <a:extLst>
                  <a:ext uri="{0D108BD9-81ED-4DB2-BD59-A6C34878D82A}">
                    <a16:rowId xmlns:a16="http://schemas.microsoft.com/office/drawing/2014/main" val="1345258929"/>
                  </a:ext>
                </a:extLst>
              </a:tr>
              <a:tr h="594387">
                <a:tc>
                  <a:txBody>
                    <a:bodyPr/>
                    <a:lstStyle/>
                    <a:p>
                      <a:r>
                        <a:rPr lang="en-US" dirty="0"/>
                        <a:t>Reduction to Deferred Maintenance Contribution</a:t>
                      </a:r>
                    </a:p>
                  </a:txBody>
                  <a:tcPr/>
                </a:tc>
                <a:tc>
                  <a:txBody>
                    <a:bodyPr/>
                    <a:lstStyle/>
                    <a:p>
                      <a:pPr algn="r"/>
                      <a:r>
                        <a:rPr lang="en-US" dirty="0"/>
                        <a:t>$250,000</a:t>
                      </a:r>
                    </a:p>
                  </a:txBody>
                  <a:tcPr/>
                </a:tc>
                <a:extLst>
                  <a:ext uri="{0D108BD9-81ED-4DB2-BD59-A6C34878D82A}">
                    <a16:rowId xmlns:a16="http://schemas.microsoft.com/office/drawing/2014/main" val="2160598246"/>
                  </a:ext>
                </a:extLst>
              </a:tr>
              <a:tr h="478366">
                <a:tc>
                  <a:txBody>
                    <a:bodyPr/>
                    <a:lstStyle/>
                    <a:p>
                      <a:r>
                        <a:rPr lang="en-US" dirty="0"/>
                        <a:t>Transfer In Revenues from Fund 17</a:t>
                      </a:r>
                    </a:p>
                  </a:txBody>
                  <a:tcPr/>
                </a:tc>
                <a:tc>
                  <a:txBody>
                    <a:bodyPr/>
                    <a:lstStyle/>
                    <a:p>
                      <a:pPr algn="r"/>
                      <a:r>
                        <a:rPr lang="en-US" dirty="0"/>
                        <a:t>$750,000</a:t>
                      </a:r>
                    </a:p>
                  </a:txBody>
                  <a:tcPr/>
                </a:tc>
                <a:extLst>
                  <a:ext uri="{0D108BD9-81ED-4DB2-BD59-A6C34878D82A}">
                    <a16:rowId xmlns:a16="http://schemas.microsoft.com/office/drawing/2014/main" val="3583405593"/>
                  </a:ext>
                </a:extLst>
              </a:tr>
              <a:tr h="679121">
                <a:tc>
                  <a:txBody>
                    <a:bodyPr/>
                    <a:lstStyle/>
                    <a:p>
                      <a:r>
                        <a:rPr lang="en-US" dirty="0"/>
                        <a:t>Classified Salary Reductions with Fringe Benefit Costs</a:t>
                      </a:r>
                    </a:p>
                  </a:txBody>
                  <a:tcPr/>
                </a:tc>
                <a:tc>
                  <a:txBody>
                    <a:bodyPr/>
                    <a:lstStyle/>
                    <a:p>
                      <a:endParaRPr lang="en-US" dirty="0"/>
                    </a:p>
                    <a:p>
                      <a:pPr algn="r"/>
                      <a:r>
                        <a:rPr lang="en-US" dirty="0"/>
                        <a:t>$700,000</a:t>
                      </a:r>
                    </a:p>
                  </a:txBody>
                  <a:tcPr/>
                </a:tc>
                <a:extLst>
                  <a:ext uri="{0D108BD9-81ED-4DB2-BD59-A6C34878D82A}">
                    <a16:rowId xmlns:a16="http://schemas.microsoft.com/office/drawing/2014/main" val="417902826"/>
                  </a:ext>
                </a:extLst>
              </a:tr>
              <a:tr h="679121">
                <a:tc>
                  <a:txBody>
                    <a:bodyPr/>
                    <a:lstStyle/>
                    <a:p>
                      <a:r>
                        <a:rPr lang="en-US" dirty="0"/>
                        <a:t>Certificated Salary Reduction with Fringe Benefit Costs (Approximately 7 – 8 FTEs)</a:t>
                      </a:r>
                    </a:p>
                  </a:txBody>
                  <a:tcPr/>
                </a:tc>
                <a:tc>
                  <a:txBody>
                    <a:bodyPr/>
                    <a:lstStyle/>
                    <a:p>
                      <a:endParaRPr lang="en-US" dirty="0"/>
                    </a:p>
                    <a:p>
                      <a:pPr algn="r"/>
                      <a:r>
                        <a:rPr lang="en-US" dirty="0"/>
                        <a:t>$1,075,000</a:t>
                      </a:r>
                    </a:p>
                  </a:txBody>
                  <a:tcPr/>
                </a:tc>
                <a:extLst>
                  <a:ext uri="{0D108BD9-81ED-4DB2-BD59-A6C34878D82A}">
                    <a16:rowId xmlns:a16="http://schemas.microsoft.com/office/drawing/2014/main" val="222974505"/>
                  </a:ext>
                </a:extLst>
              </a:tr>
              <a:tr h="478366">
                <a:tc>
                  <a:txBody>
                    <a:bodyPr/>
                    <a:lstStyle/>
                    <a:p>
                      <a:pPr algn="r"/>
                      <a:r>
                        <a:rPr lang="en-US" b="1" dirty="0"/>
                        <a:t>TOTAL</a:t>
                      </a:r>
                    </a:p>
                  </a:txBody>
                  <a:tcPr/>
                </a:tc>
                <a:tc>
                  <a:txBody>
                    <a:bodyPr/>
                    <a:lstStyle/>
                    <a:p>
                      <a:pPr algn="r"/>
                      <a:r>
                        <a:rPr lang="en-US" b="1" dirty="0"/>
                        <a:t>$3,800,000</a:t>
                      </a:r>
                    </a:p>
                  </a:txBody>
                  <a:tcPr/>
                </a:tc>
                <a:extLst>
                  <a:ext uri="{0D108BD9-81ED-4DB2-BD59-A6C34878D82A}">
                    <a16:rowId xmlns:a16="http://schemas.microsoft.com/office/drawing/2014/main" val="3298963830"/>
                  </a:ext>
                </a:extLst>
              </a:tr>
            </a:tbl>
          </a:graphicData>
        </a:graphic>
      </p:graphicFrame>
    </p:spTree>
    <p:extLst>
      <p:ext uri="{BB962C8B-B14F-4D97-AF65-F5344CB8AC3E}">
        <p14:creationId xmlns:p14="http://schemas.microsoft.com/office/powerpoint/2010/main" val="328668521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0DE4-2C9F-44C5-838D-1948F053E2CA}"/>
              </a:ext>
            </a:extLst>
          </p:cNvPr>
          <p:cNvSpPr>
            <a:spLocks noGrp="1"/>
          </p:cNvSpPr>
          <p:nvPr>
            <p:ph type="title"/>
          </p:nvPr>
        </p:nvSpPr>
        <p:spPr>
          <a:xfrm>
            <a:off x="381000" y="152400"/>
            <a:ext cx="8000999" cy="914400"/>
          </a:xfrm>
        </p:spPr>
        <p:txBody>
          <a:bodyPr>
            <a:normAutofit fontScale="90000"/>
          </a:bodyPr>
          <a:lstStyle/>
          <a:p>
            <a:pPr algn="ctr"/>
            <a:r>
              <a:rPr lang="en-US" b="1" dirty="0"/>
              <a:t>Unrestricted general fund </a:t>
            </a:r>
            <a:br>
              <a:rPr lang="en-US" b="1" dirty="0"/>
            </a:br>
            <a:r>
              <a:rPr lang="en-US" b="1" dirty="0"/>
              <a:t>multi-year projections</a:t>
            </a:r>
          </a:p>
        </p:txBody>
      </p:sp>
      <p:graphicFrame>
        <p:nvGraphicFramePr>
          <p:cNvPr id="4" name="Content Placeholder 3">
            <a:extLst>
              <a:ext uri="{FF2B5EF4-FFF2-40B4-BE49-F238E27FC236}">
                <a16:creationId xmlns:a16="http://schemas.microsoft.com/office/drawing/2014/main" id="{B2ACFD12-D350-4539-A17D-04F1E66827D9}"/>
              </a:ext>
            </a:extLst>
          </p:cNvPr>
          <p:cNvGraphicFramePr>
            <a:graphicFrameLocks noGrp="1"/>
          </p:cNvGraphicFramePr>
          <p:nvPr>
            <p:ph idx="1"/>
            <p:extLst>
              <p:ext uri="{D42A27DB-BD31-4B8C-83A1-F6EECF244321}">
                <p14:modId xmlns:p14="http://schemas.microsoft.com/office/powerpoint/2010/main" val="2417257002"/>
              </p:ext>
            </p:extLst>
          </p:nvPr>
        </p:nvGraphicFramePr>
        <p:xfrm>
          <a:off x="266700" y="1088797"/>
          <a:ext cx="8724900" cy="5388200"/>
        </p:xfrm>
        <a:graphic>
          <a:graphicData uri="http://schemas.openxmlformats.org/drawingml/2006/table">
            <a:tbl>
              <a:tblPr firstRow="1" bandRow="1">
                <a:tableStyleId>{5C22544A-7EE6-4342-B048-85BDC9FD1C3A}</a:tableStyleId>
              </a:tblPr>
              <a:tblGrid>
                <a:gridCol w="4053604">
                  <a:extLst>
                    <a:ext uri="{9D8B030D-6E8A-4147-A177-3AD203B41FA5}">
                      <a16:colId xmlns:a16="http://schemas.microsoft.com/office/drawing/2014/main" val="2176237779"/>
                    </a:ext>
                  </a:extLst>
                </a:gridCol>
                <a:gridCol w="1544230">
                  <a:extLst>
                    <a:ext uri="{9D8B030D-6E8A-4147-A177-3AD203B41FA5}">
                      <a16:colId xmlns:a16="http://schemas.microsoft.com/office/drawing/2014/main" val="2839570678"/>
                    </a:ext>
                  </a:extLst>
                </a:gridCol>
                <a:gridCol w="1603066">
                  <a:extLst>
                    <a:ext uri="{9D8B030D-6E8A-4147-A177-3AD203B41FA5}">
                      <a16:colId xmlns:a16="http://schemas.microsoft.com/office/drawing/2014/main" val="3944099685"/>
                    </a:ext>
                  </a:extLst>
                </a:gridCol>
                <a:gridCol w="1524000">
                  <a:extLst>
                    <a:ext uri="{9D8B030D-6E8A-4147-A177-3AD203B41FA5}">
                      <a16:colId xmlns:a16="http://schemas.microsoft.com/office/drawing/2014/main" val="1626417244"/>
                    </a:ext>
                  </a:extLst>
                </a:gridCol>
              </a:tblGrid>
              <a:tr h="662568">
                <a:tc>
                  <a:txBody>
                    <a:bodyPr/>
                    <a:lstStyle/>
                    <a:p>
                      <a:pPr algn="ctr"/>
                      <a:r>
                        <a:rPr lang="en-US" sz="1800" dirty="0"/>
                        <a:t>GENERAL FUND </a:t>
                      </a:r>
                    </a:p>
                    <a:p>
                      <a:pPr algn="ctr"/>
                      <a:r>
                        <a:rPr lang="en-US" sz="1800" dirty="0"/>
                        <a:t>UNRESTRICTED</a:t>
                      </a:r>
                    </a:p>
                  </a:txBody>
                  <a:tcPr/>
                </a:tc>
                <a:tc>
                  <a:txBody>
                    <a:bodyPr/>
                    <a:lstStyle/>
                    <a:p>
                      <a:pPr algn="ctr"/>
                      <a:endParaRPr lang="en-US" sz="1800" dirty="0"/>
                    </a:p>
                    <a:p>
                      <a:pPr algn="ctr"/>
                      <a:r>
                        <a:rPr lang="en-US" sz="1800" dirty="0"/>
                        <a:t>2023-24</a:t>
                      </a:r>
                    </a:p>
                  </a:txBody>
                  <a:tcPr/>
                </a:tc>
                <a:tc>
                  <a:txBody>
                    <a:bodyPr/>
                    <a:lstStyle/>
                    <a:p>
                      <a:pPr algn="ctr"/>
                      <a:endParaRPr lang="en-US" sz="1800" dirty="0"/>
                    </a:p>
                    <a:p>
                      <a:pPr algn="ctr"/>
                      <a:r>
                        <a:rPr lang="en-US" sz="1800" dirty="0"/>
                        <a:t>2024-25</a:t>
                      </a:r>
                    </a:p>
                  </a:txBody>
                  <a:tcPr/>
                </a:tc>
                <a:tc>
                  <a:txBody>
                    <a:bodyPr/>
                    <a:lstStyle/>
                    <a:p>
                      <a:pPr algn="ctr"/>
                      <a:endParaRPr lang="en-US" sz="1800" dirty="0"/>
                    </a:p>
                    <a:p>
                      <a:pPr algn="ctr"/>
                      <a:r>
                        <a:rPr lang="en-US" sz="1800" dirty="0"/>
                        <a:t>2025-26</a:t>
                      </a:r>
                    </a:p>
                  </a:txBody>
                  <a:tcPr/>
                </a:tc>
                <a:extLst>
                  <a:ext uri="{0D108BD9-81ED-4DB2-BD59-A6C34878D82A}">
                    <a16:rowId xmlns:a16="http://schemas.microsoft.com/office/drawing/2014/main" val="1191862841"/>
                  </a:ext>
                </a:extLst>
              </a:tr>
              <a:tr h="437382">
                <a:tc>
                  <a:txBody>
                    <a:bodyPr/>
                    <a:lstStyle/>
                    <a:p>
                      <a:r>
                        <a:rPr lang="en-US" sz="1600" b="1" dirty="0"/>
                        <a:t>Beginning Fund Balance</a:t>
                      </a:r>
                    </a:p>
                  </a:txBody>
                  <a:tcPr anchor="b"/>
                </a:tc>
                <a:tc>
                  <a:txBody>
                    <a:bodyPr/>
                    <a:lstStyle/>
                    <a:p>
                      <a:pPr algn="r"/>
                      <a:r>
                        <a:rPr lang="en-US" sz="1600" b="1" dirty="0"/>
                        <a:t>$10,506,060</a:t>
                      </a:r>
                    </a:p>
                  </a:txBody>
                  <a:tcPr anchor="b"/>
                </a:tc>
                <a:tc>
                  <a:txBody>
                    <a:bodyPr/>
                    <a:lstStyle/>
                    <a:p>
                      <a:pPr algn="r"/>
                      <a:r>
                        <a:rPr lang="en-US" sz="1600" b="1" dirty="0"/>
                        <a:t>$7,386,554</a:t>
                      </a:r>
                    </a:p>
                  </a:txBody>
                  <a:tcPr anchor="b"/>
                </a:tc>
                <a:tc>
                  <a:txBody>
                    <a:bodyPr/>
                    <a:lstStyle/>
                    <a:p>
                      <a:pPr algn="r"/>
                      <a:r>
                        <a:rPr lang="en-US" sz="1600" b="1" dirty="0"/>
                        <a:t>$5,250,337</a:t>
                      </a:r>
                    </a:p>
                  </a:txBody>
                  <a:tcPr anchor="b"/>
                </a:tc>
                <a:extLst>
                  <a:ext uri="{0D108BD9-81ED-4DB2-BD59-A6C34878D82A}">
                    <a16:rowId xmlns:a16="http://schemas.microsoft.com/office/drawing/2014/main" val="1207895156"/>
                  </a:ext>
                </a:extLst>
              </a:tr>
              <a:tr h="365339">
                <a:tc>
                  <a:txBody>
                    <a:bodyPr/>
                    <a:lstStyle/>
                    <a:p>
                      <a:r>
                        <a:rPr lang="en-US" sz="1600" dirty="0"/>
                        <a:t>Revenues (Federal, State &amp; Local)</a:t>
                      </a:r>
                    </a:p>
                  </a:txBody>
                  <a:tcPr anchor="b"/>
                </a:tc>
                <a:tc>
                  <a:txBody>
                    <a:bodyPr/>
                    <a:lstStyle/>
                    <a:p>
                      <a:pPr algn="r"/>
                      <a:r>
                        <a:rPr lang="en-US" sz="1600" dirty="0"/>
                        <a:t>$115,090,127</a:t>
                      </a:r>
                    </a:p>
                  </a:txBody>
                  <a:tcPr anchor="b"/>
                </a:tc>
                <a:tc>
                  <a:txBody>
                    <a:bodyPr/>
                    <a:lstStyle/>
                    <a:p>
                      <a:pPr algn="r"/>
                      <a:r>
                        <a:rPr lang="en-US" sz="1600" dirty="0"/>
                        <a:t>$112,556,224</a:t>
                      </a:r>
                    </a:p>
                  </a:txBody>
                  <a:tcPr anchor="b"/>
                </a:tc>
                <a:tc>
                  <a:txBody>
                    <a:bodyPr/>
                    <a:lstStyle/>
                    <a:p>
                      <a:pPr algn="r"/>
                      <a:r>
                        <a:rPr lang="en-US" sz="1600" dirty="0"/>
                        <a:t>$114,758,599</a:t>
                      </a:r>
                    </a:p>
                  </a:txBody>
                  <a:tcPr anchor="b"/>
                </a:tc>
                <a:extLst>
                  <a:ext uri="{0D108BD9-81ED-4DB2-BD59-A6C34878D82A}">
                    <a16:rowId xmlns:a16="http://schemas.microsoft.com/office/drawing/2014/main" val="3925746052"/>
                  </a:ext>
                </a:extLst>
              </a:tr>
              <a:tr h="365339">
                <a:tc>
                  <a:txBody>
                    <a:bodyPr/>
                    <a:lstStyle/>
                    <a:p>
                      <a:r>
                        <a:rPr lang="en-US" sz="1600" dirty="0"/>
                        <a:t>Contributions to Restricted Programs</a:t>
                      </a:r>
                    </a:p>
                  </a:txBody>
                  <a:tcPr anchor="b"/>
                </a:tc>
                <a:tc>
                  <a:txBody>
                    <a:bodyPr/>
                    <a:lstStyle/>
                    <a:p>
                      <a:pPr algn="r"/>
                      <a:r>
                        <a:rPr lang="en-US" sz="1600" dirty="0"/>
                        <a:t>$(12,434,181)</a:t>
                      </a:r>
                    </a:p>
                  </a:txBody>
                  <a:tcPr anchor="b"/>
                </a:tc>
                <a:tc>
                  <a:txBody>
                    <a:bodyPr/>
                    <a:lstStyle/>
                    <a:p>
                      <a:pPr algn="r"/>
                      <a:r>
                        <a:rPr lang="en-US" sz="1600" dirty="0"/>
                        <a:t>$(12,000,000)</a:t>
                      </a:r>
                    </a:p>
                  </a:txBody>
                  <a:tcPr anchor="b"/>
                </a:tc>
                <a:tc>
                  <a:txBody>
                    <a:bodyPr/>
                    <a:lstStyle/>
                    <a:p>
                      <a:pPr algn="r"/>
                      <a:r>
                        <a:rPr lang="en-US" sz="1600" dirty="0"/>
                        <a:t>$(12,000,000)</a:t>
                      </a:r>
                    </a:p>
                  </a:txBody>
                  <a:tcPr anchor="b"/>
                </a:tc>
                <a:extLst>
                  <a:ext uri="{0D108BD9-81ED-4DB2-BD59-A6C34878D82A}">
                    <a16:rowId xmlns:a16="http://schemas.microsoft.com/office/drawing/2014/main" val="449385705"/>
                  </a:ext>
                </a:extLst>
              </a:tr>
              <a:tr h="347059">
                <a:tc>
                  <a:txBody>
                    <a:bodyPr/>
                    <a:lstStyle/>
                    <a:p>
                      <a:pPr algn="r"/>
                      <a:r>
                        <a:rPr lang="en-US" sz="1600" b="1" dirty="0"/>
                        <a:t>TOTAL REVENUES</a:t>
                      </a:r>
                    </a:p>
                  </a:txBody>
                  <a:tcPr anchor="b"/>
                </a:tc>
                <a:tc>
                  <a:txBody>
                    <a:bodyPr/>
                    <a:lstStyle/>
                    <a:p>
                      <a:pPr algn="r"/>
                      <a:r>
                        <a:rPr lang="en-US" sz="1600" b="1" dirty="0"/>
                        <a:t>$102,655,946</a:t>
                      </a:r>
                    </a:p>
                  </a:txBody>
                  <a:tcPr anchor="b"/>
                </a:tc>
                <a:tc>
                  <a:txBody>
                    <a:bodyPr/>
                    <a:lstStyle/>
                    <a:p>
                      <a:pPr algn="r"/>
                      <a:r>
                        <a:rPr lang="en-US" sz="1600" b="1" dirty="0"/>
                        <a:t>$101,306,224</a:t>
                      </a:r>
                    </a:p>
                  </a:txBody>
                  <a:tcPr anchor="b"/>
                </a:tc>
                <a:tc>
                  <a:txBody>
                    <a:bodyPr/>
                    <a:lstStyle/>
                    <a:p>
                      <a:pPr algn="r"/>
                      <a:r>
                        <a:rPr lang="en-US" sz="1600" b="1" dirty="0"/>
                        <a:t>$ 102,758,589</a:t>
                      </a:r>
                    </a:p>
                  </a:txBody>
                  <a:tcPr anchor="b"/>
                </a:tc>
                <a:extLst>
                  <a:ext uri="{0D108BD9-81ED-4DB2-BD59-A6C34878D82A}">
                    <a16:rowId xmlns:a16="http://schemas.microsoft.com/office/drawing/2014/main" val="1863761909"/>
                  </a:ext>
                </a:extLst>
              </a:tr>
              <a:tr h="347059">
                <a:tc>
                  <a:txBody>
                    <a:bodyPr/>
                    <a:lstStyle/>
                    <a:p>
                      <a:pPr algn="r"/>
                      <a:r>
                        <a:rPr lang="en-US" sz="1600" b="1" dirty="0"/>
                        <a:t>TOTAL EXPENDITURES</a:t>
                      </a:r>
                    </a:p>
                  </a:txBody>
                  <a:tcPr anchor="b"/>
                </a:tc>
                <a:tc>
                  <a:txBody>
                    <a:bodyPr/>
                    <a:lstStyle/>
                    <a:p>
                      <a:pPr algn="r"/>
                      <a:r>
                        <a:rPr lang="en-US" sz="1600" b="1" dirty="0"/>
                        <a:t>$105,775,452</a:t>
                      </a:r>
                    </a:p>
                  </a:txBody>
                  <a:tcPr anchor="b"/>
                </a:tc>
                <a:tc>
                  <a:txBody>
                    <a:bodyPr/>
                    <a:lstStyle/>
                    <a:p>
                      <a:pPr algn="r"/>
                      <a:r>
                        <a:rPr lang="en-US" sz="1600" b="1" dirty="0"/>
                        <a:t>$103,442,401</a:t>
                      </a:r>
                    </a:p>
                  </a:txBody>
                  <a:tcPr anchor="b"/>
                </a:tc>
                <a:tc>
                  <a:txBody>
                    <a:bodyPr/>
                    <a:lstStyle/>
                    <a:p>
                      <a:pPr algn="r"/>
                      <a:r>
                        <a:rPr lang="en-US" sz="1600" b="1" dirty="0"/>
                        <a:t>$103,471,264</a:t>
                      </a:r>
                    </a:p>
                  </a:txBody>
                  <a:tcPr anchor="b"/>
                </a:tc>
                <a:extLst>
                  <a:ext uri="{0D108BD9-81ED-4DB2-BD59-A6C34878D82A}">
                    <a16:rowId xmlns:a16="http://schemas.microsoft.com/office/drawing/2014/main" val="5398561"/>
                  </a:ext>
                </a:extLst>
              </a:tr>
              <a:tr h="370938">
                <a:tc>
                  <a:txBody>
                    <a:bodyPr/>
                    <a:lstStyle/>
                    <a:p>
                      <a:r>
                        <a:rPr lang="en-US" sz="1600" dirty="0"/>
                        <a:t>Net Increase (Decrease) Fund Balance</a:t>
                      </a:r>
                    </a:p>
                  </a:txBody>
                  <a:tcPr anchor="b"/>
                </a:tc>
                <a:tc>
                  <a:txBody>
                    <a:bodyPr/>
                    <a:lstStyle/>
                    <a:p>
                      <a:pPr algn="r"/>
                      <a:r>
                        <a:rPr lang="en-US" sz="1600" dirty="0"/>
                        <a:t>$(3,119,506)</a:t>
                      </a:r>
                    </a:p>
                  </a:txBody>
                  <a:tcPr anchor="b"/>
                </a:tc>
                <a:tc>
                  <a:txBody>
                    <a:bodyPr/>
                    <a:lstStyle/>
                    <a:p>
                      <a:pPr algn="r"/>
                      <a:r>
                        <a:rPr lang="en-US" sz="1600" dirty="0"/>
                        <a:t>$(2,136,177)</a:t>
                      </a:r>
                    </a:p>
                  </a:txBody>
                  <a:tcPr anchor="b"/>
                </a:tc>
                <a:tc>
                  <a:txBody>
                    <a:bodyPr/>
                    <a:lstStyle/>
                    <a:p>
                      <a:pPr algn="r"/>
                      <a:r>
                        <a:rPr lang="en-US" sz="1600" dirty="0"/>
                        <a:t>$(712,675)</a:t>
                      </a:r>
                    </a:p>
                  </a:txBody>
                  <a:tcPr anchor="b"/>
                </a:tc>
                <a:extLst>
                  <a:ext uri="{0D108BD9-81ED-4DB2-BD59-A6C34878D82A}">
                    <a16:rowId xmlns:a16="http://schemas.microsoft.com/office/drawing/2014/main" val="3937371445"/>
                  </a:ext>
                </a:extLst>
              </a:tr>
              <a:tr h="599466">
                <a:tc>
                  <a:txBody>
                    <a:bodyPr/>
                    <a:lstStyle/>
                    <a:p>
                      <a:pPr algn="r"/>
                      <a:r>
                        <a:rPr lang="en-US" sz="1600" b="1" dirty="0"/>
                        <a:t>Unrestricted General Fund </a:t>
                      </a:r>
                    </a:p>
                    <a:p>
                      <a:pPr algn="r"/>
                      <a:r>
                        <a:rPr lang="en-US" sz="1600" b="1" dirty="0"/>
                        <a:t>Ending Fund Balance (EFB)</a:t>
                      </a:r>
                    </a:p>
                  </a:txBody>
                  <a:tcPr anchor="b"/>
                </a:tc>
                <a:tc>
                  <a:txBody>
                    <a:bodyPr/>
                    <a:lstStyle/>
                    <a:p>
                      <a:pPr algn="r"/>
                      <a:r>
                        <a:rPr lang="en-US" sz="1600" b="1" dirty="0"/>
                        <a:t>$7,386,554</a:t>
                      </a:r>
                    </a:p>
                  </a:txBody>
                  <a:tcPr anchor="b"/>
                </a:tc>
                <a:tc>
                  <a:txBody>
                    <a:bodyPr/>
                    <a:lstStyle/>
                    <a:p>
                      <a:pPr algn="r"/>
                      <a:r>
                        <a:rPr lang="en-US" sz="1600" b="1" dirty="0"/>
                        <a:t>$5,250,337</a:t>
                      </a:r>
                    </a:p>
                  </a:txBody>
                  <a:tcPr anchor="b"/>
                </a:tc>
                <a:tc>
                  <a:txBody>
                    <a:bodyPr/>
                    <a:lstStyle/>
                    <a:p>
                      <a:pPr algn="r"/>
                      <a:r>
                        <a:rPr lang="en-US" sz="1600" b="1" dirty="0"/>
                        <a:t>$4,537,703</a:t>
                      </a:r>
                    </a:p>
                  </a:txBody>
                  <a:tcPr anchor="b"/>
                </a:tc>
                <a:extLst>
                  <a:ext uri="{0D108BD9-81ED-4DB2-BD59-A6C34878D82A}">
                    <a16:rowId xmlns:a16="http://schemas.microsoft.com/office/drawing/2014/main" val="3656828388"/>
                  </a:ext>
                </a:extLst>
              </a:tr>
              <a:tr h="599466">
                <a:tc>
                  <a:txBody>
                    <a:bodyPr/>
                    <a:lstStyle/>
                    <a:p>
                      <a:pPr algn="r"/>
                      <a:r>
                        <a:rPr lang="en-US" sz="1600" b="1" dirty="0">
                          <a:solidFill>
                            <a:srgbClr val="0000FF"/>
                          </a:solidFill>
                        </a:rPr>
                        <a:t>EFB as a % of Total General Fund Expenses</a:t>
                      </a:r>
                    </a:p>
                  </a:txBody>
                  <a:tcPr anchor="b"/>
                </a:tc>
                <a:tc>
                  <a:txBody>
                    <a:bodyPr/>
                    <a:lstStyle/>
                    <a:p>
                      <a:pPr algn="r"/>
                      <a:r>
                        <a:rPr lang="en-US" sz="1600" b="1" dirty="0">
                          <a:solidFill>
                            <a:srgbClr val="0000FF"/>
                          </a:solidFill>
                        </a:rPr>
                        <a:t>4.73%</a:t>
                      </a:r>
                    </a:p>
                  </a:txBody>
                  <a:tcPr anchor="b"/>
                </a:tc>
                <a:tc>
                  <a:txBody>
                    <a:bodyPr/>
                    <a:lstStyle/>
                    <a:p>
                      <a:pPr algn="r"/>
                      <a:r>
                        <a:rPr lang="en-US" sz="1600" b="1" dirty="0">
                          <a:solidFill>
                            <a:srgbClr val="0000FF"/>
                          </a:solidFill>
                        </a:rPr>
                        <a:t>3.48%</a:t>
                      </a:r>
                    </a:p>
                  </a:txBody>
                  <a:tcPr anchor="b"/>
                </a:tc>
                <a:tc>
                  <a:txBody>
                    <a:bodyPr/>
                    <a:lstStyle/>
                    <a:p>
                      <a:pPr algn="r"/>
                      <a:r>
                        <a:rPr lang="en-US" sz="1600" b="1" dirty="0">
                          <a:solidFill>
                            <a:srgbClr val="0000FF"/>
                          </a:solidFill>
                        </a:rPr>
                        <a:t>3.02%</a:t>
                      </a:r>
                    </a:p>
                  </a:txBody>
                  <a:tcPr anchor="b"/>
                </a:tc>
                <a:extLst>
                  <a:ext uri="{0D108BD9-81ED-4DB2-BD59-A6C34878D82A}">
                    <a16:rowId xmlns:a16="http://schemas.microsoft.com/office/drawing/2014/main" val="3022048217"/>
                  </a:ext>
                </a:extLst>
              </a:tr>
              <a:tr h="347059">
                <a:tc>
                  <a:txBody>
                    <a:bodyPr/>
                    <a:lstStyle/>
                    <a:p>
                      <a:pPr algn="r"/>
                      <a:r>
                        <a:rPr lang="en-US" sz="1600" b="1" dirty="0"/>
                        <a:t>Fund 17 Reserves</a:t>
                      </a:r>
                    </a:p>
                  </a:txBody>
                  <a:tcPr anchor="b"/>
                </a:tc>
                <a:tc>
                  <a:txBody>
                    <a:bodyPr/>
                    <a:lstStyle/>
                    <a:p>
                      <a:pPr algn="r"/>
                      <a:r>
                        <a:rPr lang="en-US" sz="1600" b="1" dirty="0"/>
                        <a:t>$5,930,004</a:t>
                      </a:r>
                    </a:p>
                  </a:txBody>
                  <a:tcPr anchor="b"/>
                </a:tc>
                <a:tc>
                  <a:txBody>
                    <a:bodyPr/>
                    <a:lstStyle/>
                    <a:p>
                      <a:pPr algn="r"/>
                      <a:r>
                        <a:rPr lang="en-US" sz="1600" b="1" dirty="0"/>
                        <a:t>$5,260,004</a:t>
                      </a:r>
                    </a:p>
                  </a:txBody>
                  <a:tcPr anchor="b"/>
                </a:tc>
                <a:tc>
                  <a:txBody>
                    <a:bodyPr/>
                    <a:lstStyle/>
                    <a:p>
                      <a:pPr algn="r"/>
                      <a:r>
                        <a:rPr lang="en-US" sz="1600" b="1" dirty="0"/>
                        <a:t>$4,590,004</a:t>
                      </a:r>
                    </a:p>
                  </a:txBody>
                  <a:tcPr anchor="b"/>
                </a:tc>
                <a:extLst>
                  <a:ext uri="{0D108BD9-81ED-4DB2-BD59-A6C34878D82A}">
                    <a16:rowId xmlns:a16="http://schemas.microsoft.com/office/drawing/2014/main" val="2968844968"/>
                  </a:ext>
                </a:extLst>
              </a:tr>
              <a:tr h="347059">
                <a:tc>
                  <a:txBody>
                    <a:bodyPr/>
                    <a:lstStyle/>
                    <a:p>
                      <a:pPr algn="r"/>
                      <a:r>
                        <a:rPr lang="en-US" sz="1600" b="1" dirty="0"/>
                        <a:t>Total Unrestricted Ending Fund Balance</a:t>
                      </a:r>
                    </a:p>
                  </a:txBody>
                  <a:tcPr anchor="b"/>
                </a:tc>
                <a:tc>
                  <a:txBody>
                    <a:bodyPr/>
                    <a:lstStyle/>
                    <a:p>
                      <a:pPr algn="r"/>
                      <a:r>
                        <a:rPr lang="en-US" sz="1600" b="1" dirty="0"/>
                        <a:t>$13,151,058</a:t>
                      </a:r>
                    </a:p>
                  </a:txBody>
                  <a:tcPr anchor="b"/>
                </a:tc>
                <a:tc>
                  <a:txBody>
                    <a:bodyPr/>
                    <a:lstStyle/>
                    <a:p>
                      <a:pPr algn="r"/>
                      <a:r>
                        <a:rPr lang="en-US" sz="1600" b="1" dirty="0"/>
                        <a:t>$10,344,881</a:t>
                      </a:r>
                    </a:p>
                  </a:txBody>
                  <a:tcPr anchor="b"/>
                </a:tc>
                <a:tc>
                  <a:txBody>
                    <a:bodyPr/>
                    <a:lstStyle/>
                    <a:p>
                      <a:pPr algn="r"/>
                      <a:r>
                        <a:rPr lang="en-US" sz="1600" b="1" dirty="0"/>
                        <a:t>$8,962,207</a:t>
                      </a:r>
                    </a:p>
                  </a:txBody>
                  <a:tcPr anchor="b"/>
                </a:tc>
                <a:extLst>
                  <a:ext uri="{0D108BD9-81ED-4DB2-BD59-A6C34878D82A}">
                    <a16:rowId xmlns:a16="http://schemas.microsoft.com/office/drawing/2014/main" val="1771247363"/>
                  </a:ext>
                </a:extLst>
              </a:tr>
              <a:tr h="599466">
                <a:tc>
                  <a:txBody>
                    <a:bodyPr/>
                    <a:lstStyle/>
                    <a:p>
                      <a:pPr algn="r"/>
                      <a:r>
                        <a:rPr lang="en-US" sz="1600" b="1" dirty="0">
                          <a:solidFill>
                            <a:srgbClr val="0000FF"/>
                          </a:solidFill>
                        </a:rPr>
                        <a:t>EFB as a % of Total General Fund Expenses</a:t>
                      </a:r>
                    </a:p>
                  </a:txBody>
                  <a:tcPr anchor="b"/>
                </a:tc>
                <a:tc>
                  <a:txBody>
                    <a:bodyPr/>
                    <a:lstStyle/>
                    <a:p>
                      <a:pPr algn="r"/>
                      <a:r>
                        <a:rPr lang="en-US" sz="1600" b="1" dirty="0">
                          <a:solidFill>
                            <a:srgbClr val="0000FF"/>
                          </a:solidFill>
                        </a:rPr>
                        <a:t>8.62%</a:t>
                      </a:r>
                    </a:p>
                  </a:txBody>
                  <a:tcPr anchor="b"/>
                </a:tc>
                <a:tc>
                  <a:txBody>
                    <a:bodyPr/>
                    <a:lstStyle/>
                    <a:p>
                      <a:pPr algn="r"/>
                      <a:r>
                        <a:rPr lang="en-US" sz="1600" b="1" dirty="0">
                          <a:solidFill>
                            <a:srgbClr val="0000FF"/>
                          </a:solidFill>
                        </a:rPr>
                        <a:t>7.09%</a:t>
                      </a:r>
                    </a:p>
                  </a:txBody>
                  <a:tcPr anchor="b"/>
                </a:tc>
                <a:tc>
                  <a:txBody>
                    <a:bodyPr/>
                    <a:lstStyle/>
                    <a:p>
                      <a:pPr algn="r"/>
                      <a:r>
                        <a:rPr lang="en-US" sz="1600" b="1" dirty="0">
                          <a:solidFill>
                            <a:srgbClr val="0000FF"/>
                          </a:solidFill>
                        </a:rPr>
                        <a:t>6.20%</a:t>
                      </a:r>
                    </a:p>
                  </a:txBody>
                  <a:tcPr anchor="b"/>
                </a:tc>
                <a:extLst>
                  <a:ext uri="{0D108BD9-81ED-4DB2-BD59-A6C34878D82A}">
                    <a16:rowId xmlns:a16="http://schemas.microsoft.com/office/drawing/2014/main" val="34908219"/>
                  </a:ext>
                </a:extLst>
              </a:tr>
            </a:tbl>
          </a:graphicData>
        </a:graphic>
      </p:graphicFrame>
    </p:spTree>
    <p:extLst>
      <p:ext uri="{BB962C8B-B14F-4D97-AF65-F5344CB8AC3E}">
        <p14:creationId xmlns:p14="http://schemas.microsoft.com/office/powerpoint/2010/main" val="160448784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61F50-72DA-41F4-B519-BD510C4CDA4D}"/>
              </a:ext>
            </a:extLst>
          </p:cNvPr>
          <p:cNvSpPr>
            <a:spLocks noGrp="1"/>
          </p:cNvSpPr>
          <p:nvPr>
            <p:ph type="title"/>
          </p:nvPr>
        </p:nvSpPr>
        <p:spPr>
          <a:xfrm>
            <a:off x="747074" y="29852"/>
            <a:ext cx="7467600" cy="1295400"/>
          </a:xfrm>
        </p:spPr>
        <p:txBody>
          <a:bodyPr>
            <a:normAutofit/>
          </a:bodyPr>
          <a:lstStyle/>
          <a:p>
            <a:pPr algn="ctr"/>
            <a:r>
              <a:rPr lang="en-US" sz="4000" b="1" dirty="0"/>
              <a:t>Next steps</a:t>
            </a:r>
          </a:p>
        </p:txBody>
      </p:sp>
      <p:sp>
        <p:nvSpPr>
          <p:cNvPr id="3" name="Content Placeholder 2">
            <a:extLst>
              <a:ext uri="{FF2B5EF4-FFF2-40B4-BE49-F238E27FC236}">
                <a16:creationId xmlns:a16="http://schemas.microsoft.com/office/drawing/2014/main" id="{70899858-799B-4911-9CBD-8E04D710FDBA}"/>
              </a:ext>
            </a:extLst>
          </p:cNvPr>
          <p:cNvSpPr>
            <a:spLocks noGrp="1"/>
          </p:cNvSpPr>
          <p:nvPr>
            <p:ph idx="1"/>
          </p:nvPr>
        </p:nvSpPr>
        <p:spPr>
          <a:xfrm>
            <a:off x="727435" y="1219200"/>
            <a:ext cx="8015926" cy="5334000"/>
          </a:xfrm>
          <a:solidFill>
            <a:schemeClr val="bg2">
              <a:lumMod val="20000"/>
              <a:lumOff val="80000"/>
            </a:schemeClr>
          </a:solidFill>
          <a:ln>
            <a:solidFill>
              <a:schemeClr val="accent1"/>
            </a:solidFill>
          </a:ln>
        </p:spPr>
        <p:txBody>
          <a:bodyPr>
            <a:normAutofit/>
          </a:bodyPr>
          <a:lstStyle/>
          <a:p>
            <a:r>
              <a:rPr lang="en-US" b="1" dirty="0"/>
              <a:t>LAO estimates a higher deficit and recommends no COLA and reduction to ongoing programs, ELOP, Universal Meals, Universal TK.</a:t>
            </a:r>
          </a:p>
          <a:p>
            <a:r>
              <a:rPr lang="en-US" b="1" dirty="0"/>
              <a:t>May 21, 2024 - Governor’s May Revision Budget Proposal</a:t>
            </a:r>
          </a:p>
          <a:p>
            <a:r>
              <a:rPr lang="en-US" b="1" dirty="0"/>
              <a:t>June 11, 2024 - 2023-24 Estimated Actuals and 2024-25 Proposed Budget</a:t>
            </a:r>
          </a:p>
          <a:p>
            <a:r>
              <a:rPr lang="en-US" b="1" dirty="0"/>
              <a:t>June 25, 2024 - Adoption of the 2024-25 Proposed Budget</a:t>
            </a:r>
          </a:p>
          <a:p>
            <a:r>
              <a:rPr lang="en-US" b="1" dirty="0"/>
              <a:t>Based on budget reduction plans proposed today, the District will meet its financial obligation in the current and subsequent fiscal years. This will require significant planning in order to solve the shortfall projections in the coming years.</a:t>
            </a:r>
          </a:p>
          <a:p>
            <a:r>
              <a:rPr lang="en-US" b="1" dirty="0"/>
              <a:t>Approve the Fiscal Year 2023-24 Second Interim Financial Report with a Positive Certification</a:t>
            </a:r>
          </a:p>
        </p:txBody>
      </p:sp>
    </p:spTree>
    <p:extLst>
      <p:ext uri="{BB962C8B-B14F-4D97-AF65-F5344CB8AC3E}">
        <p14:creationId xmlns:p14="http://schemas.microsoft.com/office/powerpoint/2010/main" val="374243125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lumMod val="40000"/>
                <a:lumOff val="6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D4046-21DD-45E4-873F-FCA298F1BA76}"/>
              </a:ext>
            </a:extLst>
          </p:cNvPr>
          <p:cNvSpPr>
            <a:spLocks noGrp="1"/>
          </p:cNvSpPr>
          <p:nvPr>
            <p:ph type="title"/>
          </p:nvPr>
        </p:nvSpPr>
        <p:spPr>
          <a:xfrm>
            <a:off x="1817244" y="1371600"/>
            <a:ext cx="5509512" cy="1066800"/>
          </a:xfrm>
        </p:spPr>
        <p:txBody>
          <a:bodyPr>
            <a:normAutofit fontScale="90000"/>
          </a:bodyPr>
          <a:lstStyle/>
          <a:p>
            <a:pPr algn="ctr"/>
            <a:br>
              <a:rPr lang="en-US" sz="5400" b="1" dirty="0">
                <a:solidFill>
                  <a:schemeClr val="tx1"/>
                </a:solidFill>
                <a:latin typeface="Calibri" panose="020F0502020204030204" pitchFamily="34" charset="0"/>
                <a:cs typeface="Calibri" panose="020F0502020204030204" pitchFamily="34" charset="0"/>
              </a:rPr>
            </a:br>
            <a:r>
              <a:rPr lang="en-US" sz="6700" b="1" dirty="0">
                <a:solidFill>
                  <a:schemeClr val="tx1"/>
                </a:solidFill>
                <a:latin typeface="Calibri" panose="020F0502020204030204" pitchFamily="34" charset="0"/>
                <a:cs typeface="Calibri" panose="020F0502020204030204" pitchFamily="34" charset="0"/>
              </a:rPr>
              <a:t>THANK YOU!!</a:t>
            </a:r>
            <a:br>
              <a:rPr lang="en-US" sz="6700" b="1" dirty="0">
                <a:solidFill>
                  <a:schemeClr val="tx1"/>
                </a:solidFill>
                <a:latin typeface="Calibri" panose="020F0502020204030204" pitchFamily="34" charset="0"/>
                <a:cs typeface="Calibri" panose="020F0502020204030204" pitchFamily="34" charset="0"/>
              </a:rPr>
            </a:br>
            <a:br>
              <a:rPr lang="en-US" sz="6700" b="1" dirty="0">
                <a:solidFill>
                  <a:schemeClr val="tx1"/>
                </a:solidFill>
                <a:latin typeface="Calibri" panose="020F0502020204030204" pitchFamily="34" charset="0"/>
                <a:cs typeface="Calibri" panose="020F0502020204030204" pitchFamily="34" charset="0"/>
              </a:rPr>
            </a:br>
            <a:r>
              <a:rPr lang="en-US" sz="6700" b="1" dirty="0">
                <a:solidFill>
                  <a:schemeClr val="tx1"/>
                </a:solidFill>
                <a:latin typeface="Calibri" panose="020F0502020204030204" pitchFamily="34" charset="0"/>
                <a:cs typeface="Calibri" panose="020F0502020204030204" pitchFamily="34" charset="0"/>
              </a:rPr>
              <a:t> QUESTIONS</a:t>
            </a:r>
          </a:p>
        </p:txBody>
      </p:sp>
      <p:pic>
        <p:nvPicPr>
          <p:cNvPr id="4" name="Picture 2" descr="A picture containing logo&#10;&#10;Description automatically generated">
            <a:extLst>
              <a:ext uri="{FF2B5EF4-FFF2-40B4-BE49-F238E27FC236}">
                <a16:creationId xmlns:a16="http://schemas.microsoft.com/office/drawing/2014/main" id="{1F53C662-6B61-4299-8D9C-389E5309735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810000" y="4191000"/>
            <a:ext cx="1904999" cy="167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237322"/>
      </p:ext>
    </p:extLst>
  </p:cSld>
  <p:clrMapOvr>
    <a:masterClrMapping/>
  </p:clrMapOvr>
  <p:transition spd="slow">
    <p:wipe/>
  </p:transition>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201D7D13784F43A15DB662AFF702DD" ma:contentTypeVersion="13" ma:contentTypeDescription="Create a new document." ma:contentTypeScope="" ma:versionID="c3ea5baaa462252712547c38aa2e2f5c">
  <xsd:schema xmlns:xsd="http://www.w3.org/2001/XMLSchema" xmlns:xs="http://www.w3.org/2001/XMLSchema" xmlns:p="http://schemas.microsoft.com/office/2006/metadata/properties" xmlns:ns3="0196db3f-48e0-4ca9-8e85-8b3e5f3e0648" xmlns:ns4="648791dd-d813-4ff0-a502-fbfa682ae11b" targetNamespace="http://schemas.microsoft.com/office/2006/metadata/properties" ma:root="true" ma:fieldsID="136de53037c3bec1b8fc206b01c5efe2" ns3:_="" ns4:_="">
    <xsd:import namespace="0196db3f-48e0-4ca9-8e85-8b3e5f3e0648"/>
    <xsd:import namespace="648791dd-d813-4ff0-a502-fbfa682ae11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96db3f-48e0-4ca9-8e85-8b3e5f3e064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8791dd-d813-4ff0-a502-fbfa682ae11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357218-830D-4F7D-A1E9-319B42DCCD6A}">
  <ds:schemaRefs>
    <ds:schemaRef ds:uri="0196db3f-48e0-4ca9-8e85-8b3e5f3e0648"/>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dcmitype/"/>
    <ds:schemaRef ds:uri="http://schemas.openxmlformats.org/package/2006/metadata/core-properties"/>
    <ds:schemaRef ds:uri="648791dd-d813-4ff0-a502-fbfa682ae11b"/>
    <ds:schemaRef ds:uri="http://purl.org/dc/terms/"/>
    <ds:schemaRef ds:uri="http://purl.org/dc/elements/1.1/"/>
  </ds:schemaRefs>
</ds:datastoreItem>
</file>

<file path=customXml/itemProps2.xml><?xml version="1.0" encoding="utf-8"?>
<ds:datastoreItem xmlns:ds="http://schemas.openxmlformats.org/officeDocument/2006/customXml" ds:itemID="{241348D4-F080-43A9-9330-B6C08A037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96db3f-48e0-4ca9-8e85-8b3e5f3e0648"/>
    <ds:schemaRef ds:uri="648791dd-d813-4ff0-a502-fbfa682ae1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74FC5F-3EEF-41E9-9646-419B01F7EB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36453</TotalTime>
  <Words>927</Words>
  <Application>Microsoft Office PowerPoint</Application>
  <PresentationFormat>On-screen Show (4:3)</PresentationFormat>
  <Paragraphs>251</Paragraphs>
  <Slides>11</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MS PGothic</vt:lpstr>
      <vt:lpstr>Arial</vt:lpstr>
      <vt:lpstr>Calibri</vt:lpstr>
      <vt:lpstr>Calibri Light</vt:lpstr>
      <vt:lpstr>Century Gothic</vt:lpstr>
      <vt:lpstr>Helvetica Neue</vt:lpstr>
      <vt:lpstr>Wingdings</vt:lpstr>
      <vt:lpstr>Wingdings 3</vt:lpstr>
      <vt:lpstr>Custom Design</vt:lpstr>
      <vt:lpstr>Slice</vt:lpstr>
      <vt:lpstr>PowerPoint Presentation</vt:lpstr>
      <vt:lpstr>2023-24 SECOND INTERIM REPORT</vt:lpstr>
      <vt:lpstr>BUDGET DEVELOPMENT ASSUMPTIONS changes from 1st interim to 2nd interim</vt:lpstr>
      <vt:lpstr>2023-24 Budget adjustments since first interim</vt:lpstr>
      <vt:lpstr>2023-24 Budget adjustments since first interim</vt:lpstr>
      <vt:lpstr>2024-25 governor’s January budget </vt:lpstr>
      <vt:lpstr>BUDGET REDUCTION PLANs</vt:lpstr>
      <vt:lpstr>BUDGET REDUCTION PLANs</vt:lpstr>
      <vt:lpstr>Unrestricted general fund  multi-year projections</vt:lpstr>
      <vt:lpstr>Next steps</vt:lpstr>
      <vt:lpstr> 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Pulver</dc:creator>
  <cp:lastModifiedBy>Elvia Galicia</cp:lastModifiedBy>
  <cp:revision>753</cp:revision>
  <cp:lastPrinted>2023-12-12T19:45:01Z</cp:lastPrinted>
  <dcterms:created xsi:type="dcterms:W3CDTF">2015-11-03T06:46:05Z</dcterms:created>
  <dcterms:modified xsi:type="dcterms:W3CDTF">2024-03-12T00:50:58Z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0x01010031201D7D13784F43A15DB662AFF702DD</vt:lpwstr>
  </property>
</Properties>
</file>