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C23516BC-68FB-4F17-B538-92F1294A1290}">
  <a:tblStyle styleId="{C23516BC-68FB-4F17-B538-92F1294A129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8f12b5eca_0_1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8f12b5eca_0_1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8f12b5eca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8f12b5eca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8f12b5eca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8f12b5eca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8f12b5eca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8f12b5eca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8f12b5eca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8f12b5eca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8f12b5eca_0_10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8f12b5eca_0_1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8f12b5eca_0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8f12b5eca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3a59ff6e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3a59ff6e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8f12b5eca_0_1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8f12b5eca_0_1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8f12b5eca_0_1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8f12b5eca_0_1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3a59ff6e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3a59ff6e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8f12b5eca_0_1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8f12b5eca_0_1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8f12b5eca_0_1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8f12b5eca_0_1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3a1614113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3a1614113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a1614113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3a1614113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8f12b5eca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8f12b5eca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8f12b5eca_0_1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8f12b5eca_0_1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8f12b5eca_0_1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8f12b5eca_0_1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8f12b5eca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8f12b5eca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8f12b5eca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8f12b5eca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8f12b5eca_0_1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8f12b5eca_0_1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8f12b5eca_0_1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8f12b5eca_0_1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3.png"/><Relationship Id="rId5" Type="http://schemas.openxmlformats.org/officeDocument/2006/relationships/image" Target="../media/image6.jpg"/><Relationship Id="rId6" Type="http://schemas.openxmlformats.org/officeDocument/2006/relationships/hyperlink" Target="https://drive.google.com/open?id=0B47iUuz_64PxNVJkYmtiN1l3Tk0zMFI3T3BqWFUzRXVfdGcw" TargetMode="External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drive.google.com/open?id=0B47iUuz_64PxN3Q5cjRnMFJwNE1BeHROQzcyZjZ2akVXanNR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9.jpg"/><Relationship Id="rId7" Type="http://schemas.openxmlformats.org/officeDocument/2006/relationships/hyperlink" Target="https://drive.google.com/open?id=0B47iUuz_64PxLTI4WDZzX0VaNXU0RzN3eWZFVTNydWVtM3h3" TargetMode="External"/><Relationship Id="rId8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hyperlink" Target="https://drive.google.com/open?id=0B47iUuz_64PxbnN1TDdBU045aGpiajdlT090S0l2SkhsU1k0" TargetMode="External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hyperlink" Target="https://drive.google.com/open?id=0B47iUuz_64PxcFN2QXpCcUJzelRtMVhvc2k2bmhiTEZQdng0" TargetMode="External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hyperlink" Target="https://drive.google.com/open?id=0B47iUuz_64PxS0lQWmhYelAydjVxWjFOWjlZUnZSZ2JHYlhN" TargetMode="External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hyperlink" Target="https://drive.google.com/open?id=0B47iUuz_64PxYW1iTmZSenpJRXc" TargetMode="External"/><Relationship Id="rId6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3.png"/><Relationship Id="rId5" Type="http://schemas.openxmlformats.org/officeDocument/2006/relationships/hyperlink" Target="https://drive.google.com/open?id=0B47iUuz_64Pxd29tcFhRS0ZtWlZvMFhxZ3hXWjBmdjluQVd3" TargetMode="External"/><Relationship Id="rId6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open?id=0B47iUuz_64PxZF9XTC0ydW03ZGdyMzBMb0h5Q1Judmo4MWRB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hyperlink" Target="https://drive.google.com/open?id=0B47iUuz_64Pxay1jUkZ4aHIyYW9sQWpDME5EbU5ORkwxeGFZ" TargetMode="External"/><Relationship Id="rId6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Relationship Id="rId4" Type="http://schemas.openxmlformats.org/officeDocument/2006/relationships/image" Target="../media/image3.png"/><Relationship Id="rId5" Type="http://schemas.openxmlformats.org/officeDocument/2006/relationships/hyperlink" Target="https://drive.google.com/open?id=0B47iUuz_64PxZ1MwU0xabjEyeUxjZlFaYU9TRDJ3U0Y5Snl3" TargetMode="External"/><Relationship Id="rId6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rive.google.com/open?id=0B47iUuz_64Pxdl92RjNUaTUzblU5eWl1UGNTVF9rVFd1Rm5B" TargetMode="External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hyperlink" Target="https://drive.google.com/open?id=0B47iUuz_64PxTXdiRFd6d291d3d0d1hGVjJPNlFsSV90anZv" TargetMode="External"/><Relationship Id="rId5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Relationship Id="rId4" Type="http://schemas.openxmlformats.org/officeDocument/2006/relationships/image" Target="../media/image10.jpg"/><Relationship Id="rId5" Type="http://schemas.openxmlformats.org/officeDocument/2006/relationships/image" Target="../media/image3.png"/><Relationship Id="rId6" Type="http://schemas.openxmlformats.org/officeDocument/2006/relationships/hyperlink" Target="https://drive.google.com/open?id=0B47iUuz_64PxMzFYUjgtX1k0emIycXAtYklZWktONzlyY3BF" TargetMode="External"/><Relationship Id="rId7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hyperlink" Target="https://drive.google.com/open?id=0B47iUuz_64PxUmtRSVQ3X29NX0c2QUo2MVBSek80ODJEMm1R" TargetMode="External"/><Relationship Id="rId7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hyperlink" Target="https://drive.google.com/open?id=0B47iUuz_64PxYkVTdTRlOFd2X3cyLXp1UC1jYXRwQnpXY0xN" TargetMode="External"/><Relationship Id="rId6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21.png"/><Relationship Id="rId5" Type="http://schemas.openxmlformats.org/officeDocument/2006/relationships/hyperlink" Target="https://drive.google.com/open?id=0B47iUuz_64PxQ1ZHZVdLMUJ0c19BS1MyeWx5MTBNUWt4Vmkw" TargetMode="External"/><Relationship Id="rId6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hyperlink" Target="https://drive.google.com/open?id=0B47iUuz_64PxSE1pbVBueERFQjI0ek1jWUx1SUtJVXR2R0lz" TargetMode="External"/><Relationship Id="rId6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rive.google.com/open?id=0B47iUuz_64PxSTNLaDU4UkxYckM4X1lDWTkzN0NjWGxGdEs0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hyperlink" Target="https://drive.google.com/open?id=0B47iUuz_64PxWTRIbDdjYlFVNVRVSng5TUQxUU9abU5oWnFZ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Relationship Id="rId4" Type="http://schemas.openxmlformats.org/officeDocument/2006/relationships/hyperlink" Target="https://drive.google.com/open?id=0B47iUuz_64Pxb3Q5b1k2RmZsekoxX01QQkQ0RFF6ckxfSHRv" TargetMode="External"/><Relationship Id="rId5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Relationship Id="rId4" Type="http://schemas.openxmlformats.org/officeDocument/2006/relationships/hyperlink" Target="https://drive.google.com/open?id=0B47iUuz_64PxR3pkbWkyQUxRaW1vVVJWTEpoQzdKM1ZNTTJB" TargetMode="External"/><Relationship Id="rId5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Relationship Id="rId4" Type="http://schemas.openxmlformats.org/officeDocument/2006/relationships/image" Target="../media/image3.png"/><Relationship Id="rId5" Type="http://schemas.openxmlformats.org/officeDocument/2006/relationships/hyperlink" Target="https://drive.google.com/open?id=0B47iUuz_64PxZDY3djhtSGNzRWZzd1pFekpsamJtU0RodE1R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37875" y="254275"/>
            <a:ext cx="8469300" cy="12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highlight>
                  <a:srgbClr val="FFFFFF"/>
                </a:highlight>
              </a:rPr>
              <a:t>Flexible Spending Account (FSA)</a:t>
            </a:r>
            <a:endParaRPr sz="4800">
              <a:highlight>
                <a:srgbClr val="FFFFFF"/>
              </a:highlight>
            </a:endParaRPr>
          </a:p>
        </p:txBody>
      </p:sp>
      <p:pic>
        <p:nvPicPr>
          <p:cNvPr descr="FullSizeRender.jpg"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325" y="3747600"/>
            <a:ext cx="2274444" cy="126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0475" y="3949638"/>
            <a:ext cx="1047750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... Who, What, How, Why, Where"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7725" y="2024775"/>
            <a:ext cx="3507600" cy="233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58" name="Google Shape;58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51413" y="1705275"/>
            <a:ext cx="1114425" cy="11144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7010063" y="2929675"/>
            <a:ext cx="19971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symbol for audio presentation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537875" y="254275"/>
            <a:ext cx="8469300" cy="12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Who is The Preferred Group &amp; What is their role?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 u="sng">
              <a:highlight>
                <a:srgbClr val="FFFFFF"/>
              </a:highlight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250" y="1113598"/>
            <a:ext cx="1047750" cy="9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914575" y="1955025"/>
            <a:ext cx="7644000" cy="19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The Preferred Group is the 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District's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 3rd party 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administrator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 for the flexible spending accounts. 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They provide the following services: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2004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Enrollment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2004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Claims Processing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2004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Customer Service - All Questions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2004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Reimbursement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32004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Plan termination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Open ..." id="67" name="Google Shape;67;p1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2173" y="35550"/>
            <a:ext cx="925350" cy="9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990100" y="4057125"/>
            <a:ext cx="7482600" cy="4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Call (800) 573-7474 with any questions </a:t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/>
        </p:nvSpPr>
        <p:spPr>
          <a:xfrm>
            <a:off x="537875" y="254275"/>
            <a:ext cx="8469300" cy="12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What is it?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●"/>
            </a:pP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Account that provides tax relief on unreimbursed medical expenses and dependent child/elderly day care.</a:t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●"/>
            </a:pP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Employees contribute </a:t>
            </a:r>
            <a:r>
              <a:rPr lang="en" sz="2400" u="sng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pre-tax</a:t>
            </a: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dollars that are not subject to FICA, federal and state payroll taxes.</a:t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                </a:t>
            </a:r>
            <a:r>
              <a:rPr b="1" i="1" lang="en" sz="2400" u="sng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Savings up to 30-40% on expenses</a:t>
            </a:r>
            <a:endParaRPr b="1" i="1" sz="2400" u="sng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0475" y="3949638"/>
            <a:ext cx="1047750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dsley.png"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800" y="3949650"/>
            <a:ext cx="91607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6125" y="4097862"/>
            <a:ext cx="2972500" cy="897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... Army Medical Corps BC.jpg"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84550" y="4203125"/>
            <a:ext cx="961575" cy="792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78" name="Google Shape;78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17125" y="254275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/>
        </p:nvSpPr>
        <p:spPr>
          <a:xfrm>
            <a:off x="271500" y="22812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Adding it up: income savings</a:t>
            </a:r>
            <a:endParaRPr b="1" sz="3200">
              <a:solidFill>
                <a:srgbClr val="ED8030"/>
              </a:solidFill>
            </a:endParaRPr>
          </a:p>
        </p:txBody>
      </p:sp>
      <p:graphicFrame>
        <p:nvGraphicFramePr>
          <p:cNvPr id="84" name="Google Shape;84;p16"/>
          <p:cNvGraphicFramePr/>
          <p:nvPr/>
        </p:nvGraphicFramePr>
        <p:xfrm>
          <a:off x="271512" y="122320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{C23516BC-68FB-4F17-B538-92F1294A1290}</a:tableStyleId>
              </a:tblPr>
              <a:tblGrid>
                <a:gridCol w="3573300"/>
                <a:gridCol w="1108950"/>
                <a:gridCol w="1108950"/>
              </a:tblGrid>
              <a:tr h="289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0" marB="0" marR="0" marL="0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B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Without FSA 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B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With FSA</a:t>
                      </a:r>
                      <a:endParaRPr b="1" i="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BD5"/>
                    </a:solidFill>
                  </a:tcPr>
                </a:tc>
              </a:tr>
              <a:tr h="389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Gross Income 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80,000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$80,000</a:t>
                      </a:r>
                      <a:endParaRPr b="0" i="0" sz="1500" u="none" cap="none" strike="noStrike">
                        <a:solidFill>
                          <a:srgbClr val="496E8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87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1" lang="en" sz="1500">
                          <a:solidFill>
                            <a:srgbClr val="496E89"/>
                          </a:solidFill>
                        </a:rPr>
                        <a:t>FSA Account for Day Care Expenses</a:t>
                      </a:r>
                      <a:endParaRPr b="1" i="1"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-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1" lang="en" sz="1500">
                          <a:solidFill>
                            <a:srgbClr val="496E89"/>
                          </a:solidFill>
                        </a:rPr>
                        <a:t>-$5,000</a:t>
                      </a:r>
                      <a:endParaRPr b="1" i="1" sz="1500" u="none" cap="none" strike="noStrike">
                        <a:solidFill>
                          <a:srgbClr val="496E8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89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Taxable Income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$80,000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$75,000</a:t>
                      </a:r>
                      <a:endParaRPr b="0" i="0" sz="1500" u="none" cap="none" strike="noStrike">
                        <a:solidFill>
                          <a:srgbClr val="496E8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87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i="1" lang="en" sz="1500">
                          <a:solidFill>
                            <a:srgbClr val="FF0000"/>
                          </a:solidFill>
                        </a:rPr>
                        <a:t>Estimated Taxes (30%)</a:t>
                      </a:r>
                      <a:endParaRPr i="1" sz="1100">
                        <a:solidFill>
                          <a:srgbClr val="FF0000"/>
                        </a:solidFill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1" lang="en" sz="15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i="1" lang="en" sz="1500">
                          <a:solidFill>
                            <a:srgbClr val="FF0000"/>
                          </a:solidFill>
                        </a:rPr>
                        <a:t>24,000</a:t>
                      </a:r>
                      <a:endParaRPr i="1" sz="1100">
                        <a:solidFill>
                          <a:srgbClr val="FF0000"/>
                        </a:solidFill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500">
                          <a:solidFill>
                            <a:srgbClr val="FF0000"/>
                          </a:solidFill>
                        </a:rPr>
                        <a:t>$22,500</a:t>
                      </a:r>
                      <a:endParaRPr b="0" i="1" sz="15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89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Income After Taxes 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56,000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$52,500</a:t>
                      </a:r>
                      <a:endParaRPr b="0" i="0" sz="1500" u="none" cap="none" strike="noStrike">
                        <a:solidFill>
                          <a:srgbClr val="496E8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89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1" lang="en" sz="1500">
                          <a:solidFill>
                            <a:srgbClr val="496E89"/>
                          </a:solidFill>
                        </a:rPr>
                        <a:t>Day Care Expenses </a:t>
                      </a:r>
                      <a:endParaRPr b="1" i="1"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1" lang="en" sz="1500">
                          <a:solidFill>
                            <a:srgbClr val="496E89"/>
                          </a:solidFill>
                        </a:rPr>
                        <a:t>-</a:t>
                      </a:r>
                      <a:r>
                        <a:rPr b="1" i="1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b="1" i="1" lang="en" sz="1500">
                          <a:solidFill>
                            <a:srgbClr val="496E89"/>
                          </a:solidFill>
                        </a:rPr>
                        <a:t>5,000</a:t>
                      </a:r>
                      <a:endParaRPr b="1" i="1"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-</a:t>
                      </a:r>
                      <a:endParaRPr b="0" i="0" sz="1500" u="none" cap="none" strike="noStrike">
                        <a:solidFill>
                          <a:srgbClr val="496E8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87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Income 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51,000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$52,500</a:t>
                      </a:r>
                      <a:endParaRPr b="0" i="0" sz="1500" u="none" cap="none" strike="noStrike">
                        <a:solidFill>
                          <a:srgbClr val="496E8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89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Estimated savings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496E89"/>
                          </a:solidFill>
                        </a:rPr>
                        <a:t>$1,500</a:t>
                      </a:r>
                      <a:endParaRPr b="1" i="0" sz="1500" u="none" cap="none" strike="noStrike">
                        <a:solidFill>
                          <a:srgbClr val="496E8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</a:tbl>
          </a:graphicData>
        </a:graphic>
      </p:graphicFrame>
      <p:pic>
        <p:nvPicPr>
          <p:cNvPr descr="... Savings | by 401(K) 2013"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1825" y="1180025"/>
            <a:ext cx="2636774" cy="35156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3815700" y="882100"/>
            <a:ext cx="1141200" cy="3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Employee A 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4942200" y="903130"/>
            <a:ext cx="1141200" cy="3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Employee B</a:t>
            </a:r>
            <a:endParaRPr/>
          </a:p>
        </p:txBody>
      </p:sp>
      <p:pic>
        <p:nvPicPr>
          <p:cNvPr descr="Open ..." id="88" name="Google Shape;88;p1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68763" y="8413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17"/>
          <p:cNvGraphicFramePr/>
          <p:nvPr/>
        </p:nvGraphicFramePr>
        <p:xfrm>
          <a:off x="234987" y="11896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{C23516BC-68FB-4F17-B538-92F1294A1290}</a:tableStyleId>
              </a:tblPr>
              <a:tblGrid>
                <a:gridCol w="4419600"/>
                <a:gridCol w="1371600"/>
              </a:tblGrid>
              <a:tr h="24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i="0" lang="en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ESTIMATED ELIGIBLE EXPENSES</a:t>
                      </a:r>
                      <a:endParaRPr sz="1100"/>
                    </a:p>
                  </a:txBody>
                  <a:tcPr marT="0" marB="0" marR="0" marL="0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B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i="0" lang="en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EXAMPLE</a:t>
                      </a:r>
                      <a:endParaRPr sz="1100"/>
                    </a:p>
                  </a:txBody>
                  <a:tcPr marT="0" marB="0" marR="0" marL="0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BD5"/>
                    </a:solidFill>
                  </a:tcPr>
                </a:tc>
              </a:tr>
              <a:tr h="321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Prescription drugs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</a:t>
                      </a: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3</a:t>
                      </a: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20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Doctor visits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$180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21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D</a:t>
                      </a: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ental </a:t>
                      </a: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visits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$50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20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Dental fillings and crowns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$200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21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Orthodontia (braces)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$1,</a:t>
                      </a: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3</a:t>
                      </a: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21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Prescription glasses and sunglasses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$300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20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Over-the-counter products*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$240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21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lang="en" sz="1500">
                          <a:solidFill>
                            <a:srgbClr val="496E89"/>
                          </a:solidFill>
                        </a:rPr>
                        <a:t>FSA - unreimbursed medical expenses 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b="1" lang="en" sz="1500">
                          <a:solidFill>
                            <a:srgbClr val="496E89"/>
                          </a:solidFill>
                        </a:rPr>
                        <a:t>2</a:t>
                      </a: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b="1" lang="en" sz="1500">
                          <a:solidFill>
                            <a:srgbClr val="496E89"/>
                          </a:solidFill>
                        </a:rPr>
                        <a:t>50</a:t>
                      </a: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20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1" lang="en" sz="15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Taxes (</a:t>
                      </a:r>
                      <a:r>
                        <a:rPr i="1" lang="en" sz="150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b="0" i="1" lang="en" sz="15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0%)</a:t>
                      </a:r>
                      <a:endParaRPr i="1" sz="1100">
                        <a:solidFill>
                          <a:srgbClr val="FF0000"/>
                        </a:solidFill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1" lang="en" sz="15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  0.</a:t>
                      </a:r>
                      <a:r>
                        <a:rPr i="1" lang="en" sz="150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b="0" i="1" lang="en" sz="15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i="1" sz="1100">
                        <a:solidFill>
                          <a:srgbClr val="FF0000"/>
                        </a:solidFill>
                      </a:endParaRPr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  <a:tr h="321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Estimated savings</a:t>
                      </a:r>
                      <a:endParaRPr sz="1100"/>
                    </a:p>
                  </a:txBody>
                  <a:tcPr marT="0" marB="0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b="1" lang="en" sz="1500">
                          <a:solidFill>
                            <a:srgbClr val="496E89"/>
                          </a:solidFill>
                        </a:rPr>
                        <a:t>750</a:t>
                      </a:r>
                      <a:endParaRPr sz="1100"/>
                    </a:p>
                  </a:txBody>
                  <a:tcPr marT="0" marB="0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EF"/>
                    </a:solidFill>
                  </a:tcPr>
                </a:tc>
              </a:tr>
            </a:tbl>
          </a:graphicData>
        </a:graphic>
      </p:graphicFrame>
      <p:sp>
        <p:nvSpPr>
          <p:cNvPr id="94" name="Google Shape;94;p17"/>
          <p:cNvSpPr txBox="1"/>
          <p:nvPr/>
        </p:nvSpPr>
        <p:spPr>
          <a:xfrm>
            <a:off x="234975" y="27847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Adding it up: health care savings</a:t>
            </a:r>
            <a:endParaRPr b="1" sz="3200">
              <a:solidFill>
                <a:srgbClr val="ED8030"/>
              </a:solidFill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194175" y="4695231"/>
            <a:ext cx="47022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E89"/>
              </a:buClr>
              <a:buFont typeface="Arial"/>
              <a:buNone/>
            </a:pPr>
            <a:r>
              <a:rPr b="0" i="0" lang="en" sz="1200" u="none">
                <a:solidFill>
                  <a:srgbClr val="496E89"/>
                </a:solidFill>
                <a:latin typeface="Arial"/>
                <a:ea typeface="Arial"/>
                <a:cs typeface="Arial"/>
                <a:sym typeface="Arial"/>
              </a:rPr>
              <a:t>*Over-the-counter medicines require a prescription as of 1/1/2011</a:t>
            </a:r>
            <a:endParaRPr/>
          </a:p>
        </p:txBody>
      </p:sp>
      <p:pic>
        <p:nvPicPr>
          <p:cNvPr descr="... Health | by Tax Credits"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3225" y="1359300"/>
            <a:ext cx="2874675" cy="2810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97" name="Google Shape;97;p1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01638" y="278475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Google Shape;102;p18"/>
          <p:cNvGraphicFramePr/>
          <p:nvPr/>
        </p:nvGraphicFramePr>
        <p:xfrm>
          <a:off x="295162" y="11133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{C23516BC-68FB-4F17-B538-92F1294A1290}</a:tableStyleId>
              </a:tblPr>
              <a:tblGrid>
                <a:gridCol w="4419600"/>
                <a:gridCol w="1371600"/>
              </a:tblGrid>
              <a:tr h="29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i="0" lang="en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ESTIMATED ELIGIBLE EXPENSES</a:t>
                      </a:r>
                      <a:endParaRPr sz="1100"/>
                    </a:p>
                  </a:txBody>
                  <a:tcPr marT="34275" marB="34275" marR="0" marL="0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B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i="0" lang="en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EXAMPLE</a:t>
                      </a:r>
                      <a:endParaRPr sz="1100"/>
                    </a:p>
                  </a:txBody>
                  <a:tcPr marT="34275" marB="34275" marR="0" marL="0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BBD5"/>
                    </a:solidFill>
                  </a:tcPr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Day care / nursery school</a:t>
                      </a:r>
                      <a:endParaRPr sz="1100"/>
                    </a:p>
                  </a:txBody>
                  <a:tcPr marT="34275" marB="34275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$5,000</a:t>
                      </a:r>
                      <a:endParaRPr sz="1100"/>
                    </a:p>
                  </a:txBody>
                  <a:tcPr marT="34275" marB="34275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</a:tr>
              <a:tr h="359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Babysitting / au pair</a:t>
                      </a:r>
                      <a:endParaRPr sz="1100"/>
                    </a:p>
                  </a:txBody>
                  <a:tcPr marT="34275" marB="34275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—</a:t>
                      </a:r>
                      <a:endParaRPr sz="1100"/>
                    </a:p>
                  </a:txBody>
                  <a:tcPr marT="34275" marB="34275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Before- and after-school programs</a:t>
                      </a:r>
                      <a:endParaRPr sz="1100"/>
                    </a:p>
                  </a:txBody>
                  <a:tcPr marT="34275" marB="34275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—</a:t>
                      </a:r>
                      <a:endParaRPr sz="1100"/>
                    </a:p>
                  </a:txBody>
                  <a:tcPr marT="34275" marB="34275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</a:tr>
              <a:tr h="359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Summer day camp</a:t>
                      </a:r>
                      <a:endParaRPr sz="1100"/>
                    </a:p>
                  </a:txBody>
                  <a:tcPr marT="34275" marB="34275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lang="en" sz="1500">
                          <a:solidFill>
                            <a:srgbClr val="496E89"/>
                          </a:solidFill>
                        </a:rPr>
                        <a:t>—</a:t>
                      </a:r>
                      <a:endParaRPr sz="1100"/>
                    </a:p>
                  </a:txBody>
                  <a:tcPr marT="34275" marB="34275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Pre-school</a:t>
                      </a:r>
                      <a:endParaRPr sz="1100"/>
                    </a:p>
                  </a:txBody>
                  <a:tcPr marT="34275" marB="34275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—</a:t>
                      </a:r>
                      <a:endParaRPr sz="1100"/>
                    </a:p>
                  </a:txBody>
                  <a:tcPr marT="34275" marB="34275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</a:tr>
              <a:tr h="359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Elder care</a:t>
                      </a:r>
                      <a:endParaRPr sz="1100"/>
                    </a:p>
                  </a:txBody>
                  <a:tcPr marT="34275" marB="34275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— </a:t>
                      </a:r>
                      <a:endParaRPr sz="1100"/>
                    </a:p>
                  </a:txBody>
                  <a:tcPr marT="34275" marB="34275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lang="en" sz="1500">
                          <a:solidFill>
                            <a:srgbClr val="496E89"/>
                          </a:solidFill>
                        </a:rPr>
                        <a:t>FSA - dependent day care</a:t>
                      </a:r>
                      <a:endParaRPr sz="1100"/>
                    </a:p>
                  </a:txBody>
                  <a:tcPr marT="34275" marB="34275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$5,000</a:t>
                      </a:r>
                      <a:endParaRPr sz="1100"/>
                    </a:p>
                  </a:txBody>
                  <a:tcPr marT="34275" marB="34275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1" lang="en" sz="15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Taxes (</a:t>
                      </a:r>
                      <a:r>
                        <a:rPr i="1" lang="en" sz="150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b="0" i="1" lang="en" sz="15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%)</a:t>
                      </a:r>
                      <a:endParaRPr i="1" sz="1100">
                        <a:solidFill>
                          <a:srgbClr val="FF0000"/>
                        </a:solidFill>
                      </a:endParaRPr>
                    </a:p>
                  </a:txBody>
                  <a:tcPr marT="34275" marB="34275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0" i="1" lang="en" sz="15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  0.</a:t>
                      </a:r>
                      <a:r>
                        <a:rPr i="1" lang="en" sz="150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b="0" i="1" lang="en" sz="15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i="1" sz="1100">
                        <a:solidFill>
                          <a:srgbClr val="FF0000"/>
                        </a:solidFill>
                      </a:endParaRPr>
                    </a:p>
                  </a:txBody>
                  <a:tcPr marT="34275" marB="34275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</a:tr>
              <a:tr h="359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Estimated savings</a:t>
                      </a:r>
                      <a:endParaRPr sz="1100"/>
                    </a:p>
                  </a:txBody>
                  <a:tcPr marT="34275" marB="34275" marR="0" marL="0" anchor="ctr">
                    <a:lnL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96E89"/>
                        </a:buClr>
                        <a:buFont typeface="Arial"/>
                        <a:buNone/>
                      </a:pP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b="1" lang="en" sz="1500">
                          <a:solidFill>
                            <a:srgbClr val="496E89"/>
                          </a:solidFill>
                        </a:rPr>
                        <a:t>1</a:t>
                      </a: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b="1" lang="en" sz="1500">
                          <a:solidFill>
                            <a:srgbClr val="496E89"/>
                          </a:solidFill>
                        </a:rPr>
                        <a:t>5</a:t>
                      </a:r>
                      <a:r>
                        <a:rPr b="1" i="0" lang="en" sz="1500" u="none" cap="none" strike="noStrike">
                          <a:solidFill>
                            <a:srgbClr val="496E8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00</a:t>
                      </a:r>
                      <a:endParaRPr sz="1100"/>
                    </a:p>
                  </a:txBody>
                  <a:tcPr marT="34275" marB="34275" marR="274325" marL="0" anchor="ctr">
                    <a:lnL cap="flat" cmpd="sng" w="1270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96E8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AEE"/>
                    </a:solidFill>
                  </a:tcPr>
                </a:tc>
              </a:tr>
            </a:tbl>
          </a:graphicData>
        </a:graphic>
      </p:graphicFrame>
      <p:sp>
        <p:nvSpPr>
          <p:cNvPr id="103" name="Google Shape;103;p18"/>
          <p:cNvSpPr txBox="1"/>
          <p:nvPr/>
        </p:nvSpPr>
        <p:spPr>
          <a:xfrm>
            <a:off x="457200" y="29527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Adding it up: dependent care savings</a:t>
            </a:r>
            <a:endParaRPr b="1" sz="3200">
              <a:solidFill>
                <a:srgbClr val="ED8030"/>
              </a:solidFill>
            </a:endParaRPr>
          </a:p>
        </p:txBody>
      </p:sp>
      <p:pic>
        <p:nvPicPr>
          <p:cNvPr descr="File:USMC-13550.jpg"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9925" y="1256125"/>
            <a:ext cx="2908476" cy="29308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105" name="Google Shape;105;p1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8538" y="75563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/>
        </p:nvSpPr>
        <p:spPr>
          <a:xfrm>
            <a:off x="537875" y="254275"/>
            <a:ext cx="84693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What is Eligible?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highlight>
                <a:srgbClr val="FFFFFF"/>
              </a:highlight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●"/>
            </a:pPr>
            <a:r>
              <a:rPr lang="en" sz="2400" u="sng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Unreimbursed Medical Expenses</a:t>
            </a:r>
            <a:endParaRPr sz="2400" u="sng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○"/>
            </a:pP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Including but not limited to medical, dental, hearing and vision co-pays, prescription drug co-pays, doctor </a:t>
            </a: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prescribed</a:t>
            </a: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over-the-counter drugs, Lasik eye surgery</a:t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Minimum Amount: $250</a:t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Maximum</a:t>
            </a: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Amount: $2,500</a:t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 u="sng">
                <a:highlight>
                  <a:srgbClr val="FFFFFF"/>
                </a:highlight>
              </a:rPr>
              <a:t>Must submit receipts, invoices or explanation of benefits</a:t>
            </a:r>
            <a:endParaRPr b="1" i="1" sz="1800" u="sng">
              <a:highlight>
                <a:srgbClr val="FFFFFF"/>
              </a:highlight>
            </a:endParaRPr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6350" y="3515699"/>
            <a:ext cx="1047750" cy="1036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dsley.png"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650" y="4027525"/>
            <a:ext cx="916075" cy="1114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3" name="Google Shape;113;p19"/>
          <p:cNvGrpSpPr/>
          <p:nvPr/>
        </p:nvGrpSpPr>
        <p:grpSpPr>
          <a:xfrm>
            <a:off x="3201780" y="4027535"/>
            <a:ext cx="3141479" cy="523460"/>
            <a:chOff x="0" y="0"/>
            <a:chExt cx="2147483647" cy="2147483646"/>
          </a:xfrm>
        </p:grpSpPr>
        <p:sp>
          <p:nvSpPr>
            <p:cNvPr id="114" name="Google Shape;114;p19"/>
            <p:cNvSpPr txBox="1"/>
            <p:nvPr/>
          </p:nvSpPr>
          <p:spPr>
            <a:xfrm>
              <a:off x="0" y="0"/>
              <a:ext cx="2147483647" cy="214748364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Ctr="0" anchor="ctr" bIns="182875" lIns="182875" spcFirstLastPara="1" rIns="182875" wrap="square" tIns="182875">
              <a:noAutofit/>
            </a:bodyPr>
            <a:lstStyle/>
            <a:p>
              <a:pPr indent="-6350" lvl="0" marL="6286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r>
                <a:rPr b="0" i="0" lang="en" sz="1800" u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Keep your receipts!</a:t>
              </a:r>
              <a:endParaRPr/>
            </a:p>
          </p:txBody>
        </p:sp>
        <p:grpSp>
          <p:nvGrpSpPr>
            <p:cNvPr id="115" name="Google Shape;115;p19"/>
            <p:cNvGrpSpPr/>
            <p:nvPr/>
          </p:nvGrpSpPr>
          <p:grpSpPr>
            <a:xfrm>
              <a:off x="77487177" y="530850872"/>
              <a:ext cx="245341922" cy="1480611479"/>
              <a:chOff x="0" y="0"/>
              <a:chExt cx="2147483647" cy="2147483647"/>
            </a:xfrm>
          </p:grpSpPr>
          <p:sp>
            <p:nvSpPr>
              <p:cNvPr id="116" name="Google Shape;116;p19"/>
              <p:cNvSpPr/>
              <p:nvPr/>
            </p:nvSpPr>
            <p:spPr>
              <a:xfrm>
                <a:off x="245942300" y="0"/>
                <a:ext cx="1901541346" cy="1947051405"/>
              </a:xfrm>
              <a:custGeom>
                <a:rect b="b" l="l" r="r" t="t"/>
                <a:pathLst>
                  <a:path extrusionOk="0" h="120000" w="120000">
                    <a:moveTo>
                      <a:pt x="119622" y="34411"/>
                    </a:moveTo>
                    <a:lnTo>
                      <a:pt x="75779" y="294"/>
                    </a:lnTo>
                    <a:lnTo>
                      <a:pt x="75590" y="0"/>
                    </a:lnTo>
                    <a:lnTo>
                      <a:pt x="72000" y="0"/>
                    </a:lnTo>
                    <a:lnTo>
                      <a:pt x="17291" y="0"/>
                    </a:lnTo>
                    <a:lnTo>
                      <a:pt x="17291" y="0"/>
                    </a:lnTo>
                    <a:lnTo>
                      <a:pt x="15874" y="0"/>
                    </a:lnTo>
                    <a:lnTo>
                      <a:pt x="14551" y="220"/>
                    </a:lnTo>
                    <a:lnTo>
                      <a:pt x="13133" y="294"/>
                    </a:lnTo>
                    <a:lnTo>
                      <a:pt x="11905" y="588"/>
                    </a:lnTo>
                    <a:lnTo>
                      <a:pt x="10582" y="882"/>
                    </a:lnTo>
                    <a:lnTo>
                      <a:pt x="9354" y="1250"/>
                    </a:lnTo>
                    <a:lnTo>
                      <a:pt x="8220" y="1764"/>
                    </a:lnTo>
                    <a:lnTo>
                      <a:pt x="7086" y="2205"/>
                    </a:lnTo>
                    <a:lnTo>
                      <a:pt x="5952" y="2720"/>
                    </a:lnTo>
                    <a:lnTo>
                      <a:pt x="4913" y="3382"/>
                    </a:lnTo>
                    <a:lnTo>
                      <a:pt x="3968" y="3970"/>
                    </a:lnTo>
                    <a:lnTo>
                      <a:pt x="3023" y="4632"/>
                    </a:lnTo>
                    <a:lnTo>
                      <a:pt x="2173" y="5367"/>
                    </a:lnTo>
                    <a:lnTo>
                      <a:pt x="1417" y="6176"/>
                    </a:lnTo>
                    <a:lnTo>
                      <a:pt x="661" y="7058"/>
                    </a:lnTo>
                    <a:lnTo>
                      <a:pt x="0" y="7794"/>
                    </a:lnTo>
                    <a:lnTo>
                      <a:pt x="0" y="7794"/>
                    </a:lnTo>
                    <a:lnTo>
                      <a:pt x="2267" y="7058"/>
                    </a:lnTo>
                    <a:lnTo>
                      <a:pt x="3401" y="6764"/>
                    </a:lnTo>
                    <a:lnTo>
                      <a:pt x="4629" y="6470"/>
                    </a:lnTo>
                    <a:lnTo>
                      <a:pt x="5858" y="6250"/>
                    </a:lnTo>
                    <a:lnTo>
                      <a:pt x="7086" y="6102"/>
                    </a:lnTo>
                    <a:lnTo>
                      <a:pt x="8314" y="5955"/>
                    </a:lnTo>
                    <a:lnTo>
                      <a:pt x="9543" y="5955"/>
                    </a:lnTo>
                    <a:lnTo>
                      <a:pt x="64251" y="5955"/>
                    </a:lnTo>
                    <a:lnTo>
                      <a:pt x="67842" y="5955"/>
                    </a:lnTo>
                    <a:lnTo>
                      <a:pt x="68125" y="6250"/>
                    </a:lnTo>
                    <a:lnTo>
                      <a:pt x="111968" y="40441"/>
                    </a:lnTo>
                    <a:lnTo>
                      <a:pt x="112346" y="40588"/>
                    </a:lnTo>
                    <a:lnTo>
                      <a:pt x="112346" y="43382"/>
                    </a:lnTo>
                    <a:lnTo>
                      <a:pt x="112346" y="113823"/>
                    </a:lnTo>
                    <a:lnTo>
                      <a:pt x="112346" y="113823"/>
                    </a:lnTo>
                    <a:lnTo>
                      <a:pt x="112157" y="115441"/>
                    </a:lnTo>
                    <a:lnTo>
                      <a:pt x="111874" y="117132"/>
                    </a:lnTo>
                    <a:lnTo>
                      <a:pt x="111212" y="118529"/>
                    </a:lnTo>
                    <a:lnTo>
                      <a:pt x="110362" y="120000"/>
                    </a:lnTo>
                    <a:lnTo>
                      <a:pt x="110362" y="120000"/>
                    </a:lnTo>
                    <a:lnTo>
                      <a:pt x="111496" y="119558"/>
                    </a:lnTo>
                    <a:lnTo>
                      <a:pt x="112440" y="119044"/>
                    </a:lnTo>
                    <a:lnTo>
                      <a:pt x="113291" y="118455"/>
                    </a:lnTo>
                    <a:lnTo>
                      <a:pt x="114330" y="117867"/>
                    </a:lnTo>
                    <a:lnTo>
                      <a:pt x="115181" y="117205"/>
                    </a:lnTo>
                    <a:lnTo>
                      <a:pt x="115937" y="116544"/>
                    </a:lnTo>
                    <a:lnTo>
                      <a:pt x="116692" y="115735"/>
                    </a:lnTo>
                    <a:lnTo>
                      <a:pt x="117259" y="115000"/>
                    </a:lnTo>
                    <a:lnTo>
                      <a:pt x="117921" y="114191"/>
                    </a:lnTo>
                    <a:lnTo>
                      <a:pt x="118488" y="113382"/>
                    </a:lnTo>
                    <a:lnTo>
                      <a:pt x="118866" y="112500"/>
                    </a:lnTo>
                    <a:lnTo>
                      <a:pt x="119244" y="111617"/>
                    </a:lnTo>
                    <a:lnTo>
                      <a:pt x="119622" y="110735"/>
                    </a:lnTo>
                    <a:lnTo>
                      <a:pt x="119905" y="109779"/>
                    </a:lnTo>
                    <a:lnTo>
                      <a:pt x="120000" y="108823"/>
                    </a:lnTo>
                    <a:lnTo>
                      <a:pt x="120000" y="107867"/>
                    </a:lnTo>
                    <a:lnTo>
                      <a:pt x="120000" y="37426"/>
                    </a:lnTo>
                    <a:lnTo>
                      <a:pt x="120000" y="34632"/>
                    </a:lnTo>
                    <a:lnTo>
                      <a:pt x="119622" y="344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496E8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19"/>
              <p:cNvSpPr/>
              <p:nvPr/>
            </p:nvSpPr>
            <p:spPr>
              <a:xfrm>
                <a:off x="0" y="171798631"/>
                <a:ext cx="1931532219" cy="1975685015"/>
              </a:xfrm>
              <a:custGeom>
                <a:rect b="b" l="l" r="r" t="t"/>
                <a:pathLst>
                  <a:path extrusionOk="0" h="120000" w="120000">
                    <a:moveTo>
                      <a:pt x="119813" y="33820"/>
                    </a:moveTo>
                    <a:lnTo>
                      <a:pt x="76617" y="217"/>
                    </a:lnTo>
                    <a:lnTo>
                      <a:pt x="76245" y="0"/>
                    </a:lnTo>
                    <a:lnTo>
                      <a:pt x="72800" y="0"/>
                    </a:lnTo>
                    <a:lnTo>
                      <a:pt x="18898" y="0"/>
                    </a:lnTo>
                    <a:lnTo>
                      <a:pt x="18898" y="0"/>
                    </a:lnTo>
                    <a:lnTo>
                      <a:pt x="16943" y="0"/>
                    </a:lnTo>
                    <a:lnTo>
                      <a:pt x="15081" y="289"/>
                    </a:lnTo>
                    <a:lnTo>
                      <a:pt x="13312" y="579"/>
                    </a:lnTo>
                    <a:lnTo>
                      <a:pt x="11543" y="1013"/>
                    </a:lnTo>
                    <a:lnTo>
                      <a:pt x="9868" y="1593"/>
                    </a:lnTo>
                    <a:lnTo>
                      <a:pt x="8285" y="2245"/>
                    </a:lnTo>
                    <a:lnTo>
                      <a:pt x="6795" y="3114"/>
                    </a:lnTo>
                    <a:lnTo>
                      <a:pt x="5492" y="3983"/>
                    </a:lnTo>
                    <a:lnTo>
                      <a:pt x="4282" y="4924"/>
                    </a:lnTo>
                    <a:lnTo>
                      <a:pt x="3165" y="6083"/>
                    </a:lnTo>
                    <a:lnTo>
                      <a:pt x="2327" y="7242"/>
                    </a:lnTo>
                    <a:lnTo>
                      <a:pt x="1489" y="8328"/>
                    </a:lnTo>
                    <a:lnTo>
                      <a:pt x="837" y="9704"/>
                    </a:lnTo>
                    <a:lnTo>
                      <a:pt x="372" y="11007"/>
                    </a:lnTo>
                    <a:lnTo>
                      <a:pt x="93" y="12383"/>
                    </a:lnTo>
                    <a:lnTo>
                      <a:pt x="0" y="13759"/>
                    </a:lnTo>
                    <a:lnTo>
                      <a:pt x="0" y="106240"/>
                    </a:lnTo>
                    <a:lnTo>
                      <a:pt x="0" y="106240"/>
                    </a:lnTo>
                    <a:lnTo>
                      <a:pt x="93" y="107616"/>
                    </a:lnTo>
                    <a:lnTo>
                      <a:pt x="372" y="108992"/>
                    </a:lnTo>
                    <a:lnTo>
                      <a:pt x="837" y="110295"/>
                    </a:lnTo>
                    <a:lnTo>
                      <a:pt x="1489" y="111526"/>
                    </a:lnTo>
                    <a:lnTo>
                      <a:pt x="2327" y="112757"/>
                    </a:lnTo>
                    <a:lnTo>
                      <a:pt x="3165" y="113916"/>
                    </a:lnTo>
                    <a:lnTo>
                      <a:pt x="4282" y="114930"/>
                    </a:lnTo>
                    <a:lnTo>
                      <a:pt x="5492" y="116016"/>
                    </a:lnTo>
                    <a:lnTo>
                      <a:pt x="6795" y="116885"/>
                    </a:lnTo>
                    <a:lnTo>
                      <a:pt x="8285" y="117610"/>
                    </a:lnTo>
                    <a:lnTo>
                      <a:pt x="9868" y="118406"/>
                    </a:lnTo>
                    <a:lnTo>
                      <a:pt x="11543" y="118986"/>
                    </a:lnTo>
                    <a:lnTo>
                      <a:pt x="13312" y="119420"/>
                    </a:lnTo>
                    <a:lnTo>
                      <a:pt x="15081" y="119710"/>
                    </a:lnTo>
                    <a:lnTo>
                      <a:pt x="16943" y="119927"/>
                    </a:lnTo>
                    <a:lnTo>
                      <a:pt x="18898" y="120000"/>
                    </a:lnTo>
                    <a:lnTo>
                      <a:pt x="101101" y="120000"/>
                    </a:lnTo>
                    <a:lnTo>
                      <a:pt x="101101" y="120000"/>
                    </a:lnTo>
                    <a:lnTo>
                      <a:pt x="103056" y="119927"/>
                    </a:lnTo>
                    <a:lnTo>
                      <a:pt x="105011" y="119710"/>
                    </a:lnTo>
                    <a:lnTo>
                      <a:pt x="106687" y="119420"/>
                    </a:lnTo>
                    <a:lnTo>
                      <a:pt x="108549" y="118986"/>
                    </a:lnTo>
                    <a:lnTo>
                      <a:pt x="110131" y="118406"/>
                    </a:lnTo>
                    <a:lnTo>
                      <a:pt x="111714" y="117610"/>
                    </a:lnTo>
                    <a:lnTo>
                      <a:pt x="113204" y="116885"/>
                    </a:lnTo>
                    <a:lnTo>
                      <a:pt x="114507" y="116016"/>
                    </a:lnTo>
                    <a:lnTo>
                      <a:pt x="115717" y="114930"/>
                    </a:lnTo>
                    <a:lnTo>
                      <a:pt x="116834" y="113916"/>
                    </a:lnTo>
                    <a:lnTo>
                      <a:pt x="117858" y="112757"/>
                    </a:lnTo>
                    <a:lnTo>
                      <a:pt x="118510" y="111526"/>
                    </a:lnTo>
                    <a:lnTo>
                      <a:pt x="119162" y="110295"/>
                    </a:lnTo>
                    <a:lnTo>
                      <a:pt x="119627" y="108992"/>
                    </a:lnTo>
                    <a:lnTo>
                      <a:pt x="120000" y="107616"/>
                    </a:lnTo>
                    <a:lnTo>
                      <a:pt x="120000" y="106240"/>
                    </a:lnTo>
                    <a:lnTo>
                      <a:pt x="120000" y="36789"/>
                    </a:lnTo>
                    <a:lnTo>
                      <a:pt x="120000" y="34109"/>
                    </a:lnTo>
                    <a:lnTo>
                      <a:pt x="119813" y="33820"/>
                    </a:lnTo>
                    <a:close/>
                    <a:moveTo>
                      <a:pt x="114414" y="106240"/>
                    </a:moveTo>
                    <a:lnTo>
                      <a:pt x="114414" y="106240"/>
                    </a:lnTo>
                    <a:lnTo>
                      <a:pt x="114321" y="107181"/>
                    </a:lnTo>
                    <a:lnTo>
                      <a:pt x="114134" y="108123"/>
                    </a:lnTo>
                    <a:lnTo>
                      <a:pt x="113762" y="108992"/>
                    </a:lnTo>
                    <a:lnTo>
                      <a:pt x="113297" y="109861"/>
                    </a:lnTo>
                    <a:lnTo>
                      <a:pt x="112831" y="110657"/>
                    </a:lnTo>
                    <a:lnTo>
                      <a:pt x="112086" y="111454"/>
                    </a:lnTo>
                    <a:lnTo>
                      <a:pt x="111342" y="112178"/>
                    </a:lnTo>
                    <a:lnTo>
                      <a:pt x="110504" y="112902"/>
                    </a:lnTo>
                    <a:lnTo>
                      <a:pt x="109573" y="113409"/>
                    </a:lnTo>
                    <a:lnTo>
                      <a:pt x="108549" y="113989"/>
                    </a:lnTo>
                    <a:lnTo>
                      <a:pt x="107432" y="114496"/>
                    </a:lnTo>
                    <a:lnTo>
                      <a:pt x="106314" y="114858"/>
                    </a:lnTo>
                    <a:lnTo>
                      <a:pt x="105104" y="115147"/>
                    </a:lnTo>
                    <a:lnTo>
                      <a:pt x="103801" y="115437"/>
                    </a:lnTo>
                    <a:lnTo>
                      <a:pt x="102591" y="115509"/>
                    </a:lnTo>
                    <a:lnTo>
                      <a:pt x="101101" y="115654"/>
                    </a:lnTo>
                    <a:lnTo>
                      <a:pt x="18898" y="115654"/>
                    </a:lnTo>
                    <a:lnTo>
                      <a:pt x="18898" y="115654"/>
                    </a:lnTo>
                    <a:lnTo>
                      <a:pt x="17595" y="115509"/>
                    </a:lnTo>
                    <a:lnTo>
                      <a:pt x="16198" y="115437"/>
                    </a:lnTo>
                    <a:lnTo>
                      <a:pt x="14988" y="115147"/>
                    </a:lnTo>
                    <a:lnTo>
                      <a:pt x="13778" y="114858"/>
                    </a:lnTo>
                    <a:lnTo>
                      <a:pt x="12567" y="114496"/>
                    </a:lnTo>
                    <a:lnTo>
                      <a:pt x="11450" y="113989"/>
                    </a:lnTo>
                    <a:lnTo>
                      <a:pt x="10519" y="113409"/>
                    </a:lnTo>
                    <a:lnTo>
                      <a:pt x="9495" y="112902"/>
                    </a:lnTo>
                    <a:lnTo>
                      <a:pt x="8657" y="112178"/>
                    </a:lnTo>
                    <a:lnTo>
                      <a:pt x="7913" y="111454"/>
                    </a:lnTo>
                    <a:lnTo>
                      <a:pt x="7354" y="110657"/>
                    </a:lnTo>
                    <a:lnTo>
                      <a:pt x="6702" y="109861"/>
                    </a:lnTo>
                    <a:lnTo>
                      <a:pt x="6237" y="108992"/>
                    </a:lnTo>
                    <a:lnTo>
                      <a:pt x="5958" y="108123"/>
                    </a:lnTo>
                    <a:lnTo>
                      <a:pt x="5771" y="107181"/>
                    </a:lnTo>
                    <a:lnTo>
                      <a:pt x="5585" y="106240"/>
                    </a:lnTo>
                    <a:lnTo>
                      <a:pt x="5585" y="13759"/>
                    </a:lnTo>
                    <a:lnTo>
                      <a:pt x="5585" y="13759"/>
                    </a:lnTo>
                    <a:lnTo>
                      <a:pt x="5771" y="12818"/>
                    </a:lnTo>
                    <a:lnTo>
                      <a:pt x="5958" y="11876"/>
                    </a:lnTo>
                    <a:lnTo>
                      <a:pt x="6237" y="10935"/>
                    </a:lnTo>
                    <a:lnTo>
                      <a:pt x="6702" y="10066"/>
                    </a:lnTo>
                    <a:lnTo>
                      <a:pt x="7354" y="9342"/>
                    </a:lnTo>
                    <a:lnTo>
                      <a:pt x="7913" y="8545"/>
                    </a:lnTo>
                    <a:lnTo>
                      <a:pt x="8657" y="7821"/>
                    </a:lnTo>
                    <a:lnTo>
                      <a:pt x="9495" y="7097"/>
                    </a:lnTo>
                    <a:lnTo>
                      <a:pt x="10519" y="6590"/>
                    </a:lnTo>
                    <a:lnTo>
                      <a:pt x="11450" y="6010"/>
                    </a:lnTo>
                    <a:lnTo>
                      <a:pt x="12567" y="5503"/>
                    </a:lnTo>
                    <a:lnTo>
                      <a:pt x="13778" y="5141"/>
                    </a:lnTo>
                    <a:lnTo>
                      <a:pt x="14988" y="4852"/>
                    </a:lnTo>
                    <a:lnTo>
                      <a:pt x="16198" y="4562"/>
                    </a:lnTo>
                    <a:lnTo>
                      <a:pt x="17595" y="4490"/>
                    </a:lnTo>
                    <a:lnTo>
                      <a:pt x="18898" y="4345"/>
                    </a:lnTo>
                    <a:lnTo>
                      <a:pt x="70845" y="4345"/>
                    </a:lnTo>
                    <a:lnTo>
                      <a:pt x="70845" y="21726"/>
                    </a:lnTo>
                    <a:lnTo>
                      <a:pt x="70845" y="23536"/>
                    </a:lnTo>
                    <a:lnTo>
                      <a:pt x="70845" y="23536"/>
                    </a:lnTo>
                    <a:lnTo>
                      <a:pt x="71031" y="24984"/>
                    </a:lnTo>
                    <a:lnTo>
                      <a:pt x="71311" y="26505"/>
                    </a:lnTo>
                    <a:lnTo>
                      <a:pt x="71683" y="27954"/>
                    </a:lnTo>
                    <a:lnTo>
                      <a:pt x="72428" y="29257"/>
                    </a:lnTo>
                    <a:lnTo>
                      <a:pt x="73173" y="30488"/>
                    </a:lnTo>
                    <a:lnTo>
                      <a:pt x="74197" y="31719"/>
                    </a:lnTo>
                    <a:lnTo>
                      <a:pt x="75221" y="32878"/>
                    </a:lnTo>
                    <a:lnTo>
                      <a:pt x="76431" y="33892"/>
                    </a:lnTo>
                    <a:lnTo>
                      <a:pt x="77827" y="34834"/>
                    </a:lnTo>
                    <a:lnTo>
                      <a:pt x="79317" y="35703"/>
                    </a:lnTo>
                    <a:lnTo>
                      <a:pt x="80899" y="36499"/>
                    </a:lnTo>
                    <a:lnTo>
                      <a:pt x="82482" y="37079"/>
                    </a:lnTo>
                    <a:lnTo>
                      <a:pt x="84158" y="37658"/>
                    </a:lnTo>
                    <a:lnTo>
                      <a:pt x="86020" y="37875"/>
                    </a:lnTo>
                    <a:lnTo>
                      <a:pt x="87975" y="38165"/>
                    </a:lnTo>
                    <a:lnTo>
                      <a:pt x="89743" y="38310"/>
                    </a:lnTo>
                    <a:lnTo>
                      <a:pt x="114414" y="38310"/>
                    </a:lnTo>
                    <a:lnTo>
                      <a:pt x="114414" y="1062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496E8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9"/>
              <p:cNvSpPr/>
              <p:nvPr/>
            </p:nvSpPr>
            <p:spPr>
              <a:xfrm>
                <a:off x="317924919" y="496308334"/>
                <a:ext cx="707828173" cy="100217635"/>
              </a:xfrm>
              <a:custGeom>
                <a:rect b="b" l="l" r="r" t="t"/>
                <a:pathLst>
                  <a:path extrusionOk="0" h="120000" w="120000">
                    <a:moveTo>
                      <a:pt x="10191" y="0"/>
                    </a:moveTo>
                    <a:lnTo>
                      <a:pt x="109808" y="0"/>
                    </a:lnTo>
                    <a:lnTo>
                      <a:pt x="109808" y="0"/>
                    </a:lnTo>
                    <a:lnTo>
                      <a:pt x="111592" y="2926"/>
                    </a:lnTo>
                    <a:lnTo>
                      <a:pt x="113630" y="4390"/>
                    </a:lnTo>
                    <a:lnTo>
                      <a:pt x="115668" y="10243"/>
                    </a:lnTo>
                    <a:lnTo>
                      <a:pt x="116942" y="17560"/>
                    </a:lnTo>
                    <a:lnTo>
                      <a:pt x="118471" y="27804"/>
                    </a:lnTo>
                    <a:lnTo>
                      <a:pt x="119490" y="36585"/>
                    </a:lnTo>
                    <a:lnTo>
                      <a:pt x="120000" y="48292"/>
                    </a:lnTo>
                    <a:lnTo>
                      <a:pt x="120000" y="60000"/>
                    </a:lnTo>
                    <a:lnTo>
                      <a:pt x="120000" y="60000"/>
                    </a:lnTo>
                    <a:lnTo>
                      <a:pt x="120000" y="71707"/>
                    </a:lnTo>
                    <a:lnTo>
                      <a:pt x="119490" y="83414"/>
                    </a:lnTo>
                    <a:lnTo>
                      <a:pt x="118471" y="92195"/>
                    </a:lnTo>
                    <a:lnTo>
                      <a:pt x="116942" y="102439"/>
                    </a:lnTo>
                    <a:lnTo>
                      <a:pt x="115668" y="109756"/>
                    </a:lnTo>
                    <a:lnTo>
                      <a:pt x="113630" y="114146"/>
                    </a:lnTo>
                    <a:lnTo>
                      <a:pt x="111592" y="117073"/>
                    </a:lnTo>
                    <a:lnTo>
                      <a:pt x="109808" y="120000"/>
                    </a:lnTo>
                    <a:lnTo>
                      <a:pt x="10191" y="120000"/>
                    </a:lnTo>
                    <a:lnTo>
                      <a:pt x="10191" y="120000"/>
                    </a:lnTo>
                    <a:lnTo>
                      <a:pt x="7898" y="117073"/>
                    </a:lnTo>
                    <a:lnTo>
                      <a:pt x="6114" y="114146"/>
                    </a:lnTo>
                    <a:lnTo>
                      <a:pt x="4331" y="109756"/>
                    </a:lnTo>
                    <a:lnTo>
                      <a:pt x="2802" y="102439"/>
                    </a:lnTo>
                    <a:lnTo>
                      <a:pt x="1528" y="92195"/>
                    </a:lnTo>
                    <a:lnTo>
                      <a:pt x="509" y="83414"/>
                    </a:lnTo>
                    <a:lnTo>
                      <a:pt x="0" y="71707"/>
                    </a:lnTo>
                    <a:lnTo>
                      <a:pt x="0" y="60000"/>
                    </a:lnTo>
                    <a:lnTo>
                      <a:pt x="0" y="60000"/>
                    </a:lnTo>
                    <a:lnTo>
                      <a:pt x="0" y="48292"/>
                    </a:lnTo>
                    <a:lnTo>
                      <a:pt x="509" y="36585"/>
                    </a:lnTo>
                    <a:lnTo>
                      <a:pt x="1528" y="27804"/>
                    </a:lnTo>
                    <a:lnTo>
                      <a:pt x="2802" y="17560"/>
                    </a:lnTo>
                    <a:lnTo>
                      <a:pt x="4331" y="10243"/>
                    </a:lnTo>
                    <a:lnTo>
                      <a:pt x="6114" y="4390"/>
                    </a:lnTo>
                    <a:lnTo>
                      <a:pt x="7898" y="2926"/>
                    </a:lnTo>
                    <a:lnTo>
                      <a:pt x="10191" y="0"/>
                    </a:lnTo>
                    <a:lnTo>
                      <a:pt x="1019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496E8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19"/>
              <p:cNvSpPr/>
              <p:nvPr/>
            </p:nvSpPr>
            <p:spPr>
              <a:xfrm>
                <a:off x="317924919" y="739691370"/>
                <a:ext cx="707828173" cy="95443473"/>
              </a:xfrm>
              <a:custGeom>
                <a:rect b="b" l="l" r="r" t="t"/>
                <a:pathLst>
                  <a:path extrusionOk="0" h="120000" w="120000">
                    <a:moveTo>
                      <a:pt x="10191" y="0"/>
                    </a:moveTo>
                    <a:lnTo>
                      <a:pt x="109808" y="0"/>
                    </a:lnTo>
                    <a:lnTo>
                      <a:pt x="109808" y="0"/>
                    </a:lnTo>
                    <a:lnTo>
                      <a:pt x="111592" y="1481"/>
                    </a:lnTo>
                    <a:lnTo>
                      <a:pt x="113630" y="2962"/>
                    </a:lnTo>
                    <a:lnTo>
                      <a:pt x="115668" y="8888"/>
                    </a:lnTo>
                    <a:lnTo>
                      <a:pt x="116942" y="16296"/>
                    </a:lnTo>
                    <a:lnTo>
                      <a:pt x="118471" y="26666"/>
                    </a:lnTo>
                    <a:lnTo>
                      <a:pt x="119490" y="35555"/>
                    </a:lnTo>
                    <a:lnTo>
                      <a:pt x="120000" y="47407"/>
                    </a:lnTo>
                    <a:lnTo>
                      <a:pt x="120000" y="59259"/>
                    </a:lnTo>
                    <a:lnTo>
                      <a:pt x="120000" y="59259"/>
                    </a:lnTo>
                    <a:lnTo>
                      <a:pt x="120000" y="71111"/>
                    </a:lnTo>
                    <a:lnTo>
                      <a:pt x="119490" y="82962"/>
                    </a:lnTo>
                    <a:lnTo>
                      <a:pt x="118471" y="93333"/>
                    </a:lnTo>
                    <a:lnTo>
                      <a:pt x="116942" y="102222"/>
                    </a:lnTo>
                    <a:lnTo>
                      <a:pt x="115668" y="109629"/>
                    </a:lnTo>
                    <a:lnTo>
                      <a:pt x="113630" y="115555"/>
                    </a:lnTo>
                    <a:lnTo>
                      <a:pt x="111592" y="118518"/>
                    </a:lnTo>
                    <a:lnTo>
                      <a:pt x="109808" y="120000"/>
                    </a:lnTo>
                    <a:lnTo>
                      <a:pt x="10191" y="120000"/>
                    </a:lnTo>
                    <a:lnTo>
                      <a:pt x="10191" y="120000"/>
                    </a:lnTo>
                    <a:lnTo>
                      <a:pt x="7898" y="118518"/>
                    </a:lnTo>
                    <a:lnTo>
                      <a:pt x="6114" y="115555"/>
                    </a:lnTo>
                    <a:lnTo>
                      <a:pt x="4331" y="109629"/>
                    </a:lnTo>
                    <a:lnTo>
                      <a:pt x="2802" y="102222"/>
                    </a:lnTo>
                    <a:lnTo>
                      <a:pt x="1528" y="93333"/>
                    </a:lnTo>
                    <a:lnTo>
                      <a:pt x="509" y="82962"/>
                    </a:lnTo>
                    <a:lnTo>
                      <a:pt x="0" y="71111"/>
                    </a:lnTo>
                    <a:lnTo>
                      <a:pt x="0" y="59259"/>
                    </a:lnTo>
                    <a:lnTo>
                      <a:pt x="0" y="59259"/>
                    </a:lnTo>
                    <a:lnTo>
                      <a:pt x="0" y="47407"/>
                    </a:lnTo>
                    <a:lnTo>
                      <a:pt x="509" y="35555"/>
                    </a:lnTo>
                    <a:lnTo>
                      <a:pt x="1528" y="26666"/>
                    </a:lnTo>
                    <a:lnTo>
                      <a:pt x="2802" y="16296"/>
                    </a:lnTo>
                    <a:lnTo>
                      <a:pt x="4331" y="8888"/>
                    </a:lnTo>
                    <a:lnTo>
                      <a:pt x="6114" y="2962"/>
                    </a:lnTo>
                    <a:lnTo>
                      <a:pt x="7898" y="1481"/>
                    </a:lnTo>
                    <a:lnTo>
                      <a:pt x="10191" y="0"/>
                    </a:lnTo>
                    <a:lnTo>
                      <a:pt x="1019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496E8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19"/>
              <p:cNvSpPr/>
              <p:nvPr/>
            </p:nvSpPr>
            <p:spPr>
              <a:xfrm>
                <a:off x="317924919" y="1708442532"/>
                <a:ext cx="1259694522" cy="100217635"/>
              </a:xfrm>
              <a:custGeom>
                <a:rect b="b" l="l" r="r" t="t"/>
                <a:pathLst>
                  <a:path extrusionOk="0" h="120000" w="120000">
                    <a:moveTo>
                      <a:pt x="114121" y="120000"/>
                    </a:moveTo>
                    <a:lnTo>
                      <a:pt x="5734" y="120000"/>
                    </a:lnTo>
                    <a:lnTo>
                      <a:pt x="5734" y="120000"/>
                    </a:lnTo>
                    <a:lnTo>
                      <a:pt x="4444" y="120000"/>
                    </a:lnTo>
                    <a:lnTo>
                      <a:pt x="3440" y="117037"/>
                    </a:lnTo>
                    <a:lnTo>
                      <a:pt x="2437" y="111111"/>
                    </a:lnTo>
                    <a:lnTo>
                      <a:pt x="1577" y="102222"/>
                    </a:lnTo>
                    <a:lnTo>
                      <a:pt x="860" y="93333"/>
                    </a:lnTo>
                    <a:lnTo>
                      <a:pt x="286" y="82962"/>
                    </a:lnTo>
                    <a:lnTo>
                      <a:pt x="0" y="72592"/>
                    </a:lnTo>
                    <a:lnTo>
                      <a:pt x="0" y="60740"/>
                    </a:lnTo>
                    <a:lnTo>
                      <a:pt x="0" y="60740"/>
                    </a:lnTo>
                    <a:lnTo>
                      <a:pt x="0" y="48888"/>
                    </a:lnTo>
                    <a:lnTo>
                      <a:pt x="286" y="37037"/>
                    </a:lnTo>
                    <a:lnTo>
                      <a:pt x="860" y="26666"/>
                    </a:lnTo>
                    <a:lnTo>
                      <a:pt x="1577" y="17777"/>
                    </a:lnTo>
                    <a:lnTo>
                      <a:pt x="2437" y="10370"/>
                    </a:lnTo>
                    <a:lnTo>
                      <a:pt x="3440" y="5925"/>
                    </a:lnTo>
                    <a:lnTo>
                      <a:pt x="4444" y="1481"/>
                    </a:lnTo>
                    <a:lnTo>
                      <a:pt x="5734" y="0"/>
                    </a:lnTo>
                    <a:lnTo>
                      <a:pt x="114121" y="0"/>
                    </a:lnTo>
                    <a:lnTo>
                      <a:pt x="114121" y="0"/>
                    </a:lnTo>
                    <a:lnTo>
                      <a:pt x="115412" y="1481"/>
                    </a:lnTo>
                    <a:lnTo>
                      <a:pt x="116415" y="5925"/>
                    </a:lnTo>
                    <a:lnTo>
                      <a:pt x="117562" y="10370"/>
                    </a:lnTo>
                    <a:lnTo>
                      <a:pt x="118279" y="17777"/>
                    </a:lnTo>
                    <a:lnTo>
                      <a:pt x="118996" y="26666"/>
                    </a:lnTo>
                    <a:lnTo>
                      <a:pt x="119569" y="37037"/>
                    </a:lnTo>
                    <a:lnTo>
                      <a:pt x="120000" y="48888"/>
                    </a:lnTo>
                    <a:lnTo>
                      <a:pt x="120000" y="60740"/>
                    </a:lnTo>
                    <a:lnTo>
                      <a:pt x="120000" y="60740"/>
                    </a:lnTo>
                    <a:lnTo>
                      <a:pt x="120000" y="72592"/>
                    </a:lnTo>
                    <a:lnTo>
                      <a:pt x="119569" y="82962"/>
                    </a:lnTo>
                    <a:lnTo>
                      <a:pt x="118996" y="93333"/>
                    </a:lnTo>
                    <a:lnTo>
                      <a:pt x="118279" y="102222"/>
                    </a:lnTo>
                    <a:lnTo>
                      <a:pt x="117562" y="111111"/>
                    </a:lnTo>
                    <a:lnTo>
                      <a:pt x="116415" y="117037"/>
                    </a:lnTo>
                    <a:lnTo>
                      <a:pt x="115412" y="120000"/>
                    </a:lnTo>
                    <a:lnTo>
                      <a:pt x="114121" y="120000"/>
                    </a:lnTo>
                    <a:lnTo>
                      <a:pt x="114121" y="12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496E8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9"/>
              <p:cNvSpPr/>
              <p:nvPr/>
            </p:nvSpPr>
            <p:spPr>
              <a:xfrm>
                <a:off x="317924919" y="1469834416"/>
                <a:ext cx="1259694522" cy="95443473"/>
              </a:xfrm>
              <a:custGeom>
                <a:rect b="b" l="l" r="r" t="t"/>
                <a:pathLst>
                  <a:path extrusionOk="0" h="120000" w="120000">
                    <a:moveTo>
                      <a:pt x="114121" y="120000"/>
                    </a:moveTo>
                    <a:lnTo>
                      <a:pt x="5734" y="120000"/>
                    </a:lnTo>
                    <a:lnTo>
                      <a:pt x="5734" y="120000"/>
                    </a:lnTo>
                    <a:lnTo>
                      <a:pt x="4444" y="118518"/>
                    </a:lnTo>
                    <a:lnTo>
                      <a:pt x="3440" y="115555"/>
                    </a:lnTo>
                    <a:lnTo>
                      <a:pt x="2437" y="109629"/>
                    </a:lnTo>
                    <a:lnTo>
                      <a:pt x="1577" y="102222"/>
                    </a:lnTo>
                    <a:lnTo>
                      <a:pt x="860" y="93333"/>
                    </a:lnTo>
                    <a:lnTo>
                      <a:pt x="286" y="82962"/>
                    </a:lnTo>
                    <a:lnTo>
                      <a:pt x="0" y="71111"/>
                    </a:lnTo>
                    <a:lnTo>
                      <a:pt x="0" y="59259"/>
                    </a:lnTo>
                    <a:lnTo>
                      <a:pt x="0" y="59259"/>
                    </a:lnTo>
                    <a:lnTo>
                      <a:pt x="0" y="47407"/>
                    </a:lnTo>
                    <a:lnTo>
                      <a:pt x="286" y="37037"/>
                    </a:lnTo>
                    <a:lnTo>
                      <a:pt x="860" y="26666"/>
                    </a:lnTo>
                    <a:lnTo>
                      <a:pt x="1577" y="16296"/>
                    </a:lnTo>
                    <a:lnTo>
                      <a:pt x="2437" y="8888"/>
                    </a:lnTo>
                    <a:lnTo>
                      <a:pt x="3440" y="5925"/>
                    </a:lnTo>
                    <a:lnTo>
                      <a:pt x="4444" y="1481"/>
                    </a:lnTo>
                    <a:lnTo>
                      <a:pt x="5734" y="0"/>
                    </a:lnTo>
                    <a:lnTo>
                      <a:pt x="114121" y="0"/>
                    </a:lnTo>
                    <a:lnTo>
                      <a:pt x="114121" y="0"/>
                    </a:lnTo>
                    <a:lnTo>
                      <a:pt x="115412" y="1481"/>
                    </a:lnTo>
                    <a:lnTo>
                      <a:pt x="116415" y="5925"/>
                    </a:lnTo>
                    <a:lnTo>
                      <a:pt x="117562" y="8888"/>
                    </a:lnTo>
                    <a:lnTo>
                      <a:pt x="118279" y="16296"/>
                    </a:lnTo>
                    <a:lnTo>
                      <a:pt x="118996" y="26666"/>
                    </a:lnTo>
                    <a:lnTo>
                      <a:pt x="119569" y="37037"/>
                    </a:lnTo>
                    <a:lnTo>
                      <a:pt x="120000" y="47407"/>
                    </a:lnTo>
                    <a:lnTo>
                      <a:pt x="120000" y="59259"/>
                    </a:lnTo>
                    <a:lnTo>
                      <a:pt x="120000" y="59259"/>
                    </a:lnTo>
                    <a:lnTo>
                      <a:pt x="120000" y="71111"/>
                    </a:lnTo>
                    <a:lnTo>
                      <a:pt x="119569" y="82962"/>
                    </a:lnTo>
                    <a:lnTo>
                      <a:pt x="118996" y="93333"/>
                    </a:lnTo>
                    <a:lnTo>
                      <a:pt x="118279" y="102222"/>
                    </a:lnTo>
                    <a:lnTo>
                      <a:pt x="117562" y="109629"/>
                    </a:lnTo>
                    <a:lnTo>
                      <a:pt x="116415" y="115555"/>
                    </a:lnTo>
                    <a:lnTo>
                      <a:pt x="115412" y="118518"/>
                    </a:lnTo>
                    <a:lnTo>
                      <a:pt x="114121" y="120000"/>
                    </a:lnTo>
                    <a:lnTo>
                      <a:pt x="114121" y="12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496E8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19"/>
              <p:cNvSpPr/>
              <p:nvPr/>
            </p:nvSpPr>
            <p:spPr>
              <a:xfrm>
                <a:off x="317924919" y="1226454410"/>
                <a:ext cx="1259694522" cy="95443473"/>
              </a:xfrm>
              <a:custGeom>
                <a:rect b="b" l="l" r="r" t="t"/>
                <a:pathLst>
                  <a:path extrusionOk="0" h="120000" w="120000">
                    <a:moveTo>
                      <a:pt x="114121" y="120000"/>
                    </a:moveTo>
                    <a:lnTo>
                      <a:pt x="5734" y="120000"/>
                    </a:lnTo>
                    <a:lnTo>
                      <a:pt x="5734" y="120000"/>
                    </a:lnTo>
                    <a:lnTo>
                      <a:pt x="4444" y="117073"/>
                    </a:lnTo>
                    <a:lnTo>
                      <a:pt x="3440" y="115609"/>
                    </a:lnTo>
                    <a:lnTo>
                      <a:pt x="2437" y="109756"/>
                    </a:lnTo>
                    <a:lnTo>
                      <a:pt x="1577" y="102439"/>
                    </a:lnTo>
                    <a:lnTo>
                      <a:pt x="860" y="92195"/>
                    </a:lnTo>
                    <a:lnTo>
                      <a:pt x="286" y="83414"/>
                    </a:lnTo>
                    <a:lnTo>
                      <a:pt x="0" y="71707"/>
                    </a:lnTo>
                    <a:lnTo>
                      <a:pt x="0" y="60000"/>
                    </a:lnTo>
                    <a:lnTo>
                      <a:pt x="0" y="60000"/>
                    </a:lnTo>
                    <a:lnTo>
                      <a:pt x="0" y="48292"/>
                    </a:lnTo>
                    <a:lnTo>
                      <a:pt x="286" y="36585"/>
                    </a:lnTo>
                    <a:lnTo>
                      <a:pt x="860" y="27804"/>
                    </a:lnTo>
                    <a:lnTo>
                      <a:pt x="1577" y="17560"/>
                    </a:lnTo>
                    <a:lnTo>
                      <a:pt x="2437" y="10243"/>
                    </a:lnTo>
                    <a:lnTo>
                      <a:pt x="3440" y="4390"/>
                    </a:lnTo>
                    <a:lnTo>
                      <a:pt x="4444" y="2926"/>
                    </a:lnTo>
                    <a:lnTo>
                      <a:pt x="5734" y="0"/>
                    </a:lnTo>
                    <a:lnTo>
                      <a:pt x="114121" y="0"/>
                    </a:lnTo>
                    <a:lnTo>
                      <a:pt x="114121" y="0"/>
                    </a:lnTo>
                    <a:lnTo>
                      <a:pt x="115412" y="2926"/>
                    </a:lnTo>
                    <a:lnTo>
                      <a:pt x="116415" y="4390"/>
                    </a:lnTo>
                    <a:lnTo>
                      <a:pt x="117562" y="10243"/>
                    </a:lnTo>
                    <a:lnTo>
                      <a:pt x="118279" y="17560"/>
                    </a:lnTo>
                    <a:lnTo>
                      <a:pt x="118996" y="27804"/>
                    </a:lnTo>
                    <a:lnTo>
                      <a:pt x="119569" y="36585"/>
                    </a:lnTo>
                    <a:lnTo>
                      <a:pt x="120000" y="48292"/>
                    </a:lnTo>
                    <a:lnTo>
                      <a:pt x="120000" y="60000"/>
                    </a:lnTo>
                    <a:lnTo>
                      <a:pt x="120000" y="60000"/>
                    </a:lnTo>
                    <a:lnTo>
                      <a:pt x="120000" y="71707"/>
                    </a:lnTo>
                    <a:lnTo>
                      <a:pt x="119569" y="83414"/>
                    </a:lnTo>
                    <a:lnTo>
                      <a:pt x="118996" y="92195"/>
                    </a:lnTo>
                    <a:lnTo>
                      <a:pt x="118279" y="102439"/>
                    </a:lnTo>
                    <a:lnTo>
                      <a:pt x="117562" y="109756"/>
                    </a:lnTo>
                    <a:lnTo>
                      <a:pt x="116415" y="115609"/>
                    </a:lnTo>
                    <a:lnTo>
                      <a:pt x="115412" y="117073"/>
                    </a:lnTo>
                    <a:lnTo>
                      <a:pt x="114121" y="120000"/>
                    </a:lnTo>
                    <a:lnTo>
                      <a:pt x="114121" y="12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496E8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19"/>
              <p:cNvSpPr/>
              <p:nvPr/>
            </p:nvSpPr>
            <p:spPr>
              <a:xfrm>
                <a:off x="317924919" y="983071375"/>
                <a:ext cx="1259694522" cy="95443473"/>
              </a:xfrm>
              <a:custGeom>
                <a:rect b="b" l="l" r="r" t="t"/>
                <a:pathLst>
                  <a:path extrusionOk="0" h="120000" w="120000">
                    <a:moveTo>
                      <a:pt x="114121" y="120000"/>
                    </a:moveTo>
                    <a:lnTo>
                      <a:pt x="5734" y="120000"/>
                    </a:lnTo>
                    <a:lnTo>
                      <a:pt x="5734" y="120000"/>
                    </a:lnTo>
                    <a:lnTo>
                      <a:pt x="4444" y="118518"/>
                    </a:lnTo>
                    <a:lnTo>
                      <a:pt x="3440" y="117037"/>
                    </a:lnTo>
                    <a:lnTo>
                      <a:pt x="2437" y="111111"/>
                    </a:lnTo>
                    <a:lnTo>
                      <a:pt x="1577" y="102222"/>
                    </a:lnTo>
                    <a:lnTo>
                      <a:pt x="860" y="93333"/>
                    </a:lnTo>
                    <a:lnTo>
                      <a:pt x="286" y="82962"/>
                    </a:lnTo>
                    <a:lnTo>
                      <a:pt x="0" y="71111"/>
                    </a:lnTo>
                    <a:lnTo>
                      <a:pt x="0" y="60740"/>
                    </a:lnTo>
                    <a:lnTo>
                      <a:pt x="0" y="60740"/>
                    </a:lnTo>
                    <a:lnTo>
                      <a:pt x="0" y="48888"/>
                    </a:lnTo>
                    <a:lnTo>
                      <a:pt x="286" y="37037"/>
                    </a:lnTo>
                    <a:lnTo>
                      <a:pt x="860" y="26666"/>
                    </a:lnTo>
                    <a:lnTo>
                      <a:pt x="1577" y="17777"/>
                    </a:lnTo>
                    <a:lnTo>
                      <a:pt x="2437" y="8888"/>
                    </a:lnTo>
                    <a:lnTo>
                      <a:pt x="3440" y="4444"/>
                    </a:lnTo>
                    <a:lnTo>
                      <a:pt x="4444" y="1481"/>
                    </a:lnTo>
                    <a:lnTo>
                      <a:pt x="5734" y="0"/>
                    </a:lnTo>
                    <a:lnTo>
                      <a:pt x="114121" y="0"/>
                    </a:lnTo>
                    <a:lnTo>
                      <a:pt x="114121" y="0"/>
                    </a:lnTo>
                    <a:lnTo>
                      <a:pt x="115412" y="1481"/>
                    </a:lnTo>
                    <a:lnTo>
                      <a:pt x="116415" y="4444"/>
                    </a:lnTo>
                    <a:lnTo>
                      <a:pt x="117562" y="8888"/>
                    </a:lnTo>
                    <a:lnTo>
                      <a:pt x="118279" y="17777"/>
                    </a:lnTo>
                    <a:lnTo>
                      <a:pt x="118996" y="26666"/>
                    </a:lnTo>
                    <a:lnTo>
                      <a:pt x="119569" y="37037"/>
                    </a:lnTo>
                    <a:lnTo>
                      <a:pt x="120000" y="48888"/>
                    </a:lnTo>
                    <a:lnTo>
                      <a:pt x="120000" y="60740"/>
                    </a:lnTo>
                    <a:lnTo>
                      <a:pt x="120000" y="60740"/>
                    </a:lnTo>
                    <a:lnTo>
                      <a:pt x="120000" y="71111"/>
                    </a:lnTo>
                    <a:lnTo>
                      <a:pt x="119569" y="82962"/>
                    </a:lnTo>
                    <a:lnTo>
                      <a:pt x="118996" y="93333"/>
                    </a:lnTo>
                    <a:lnTo>
                      <a:pt x="118279" y="102222"/>
                    </a:lnTo>
                    <a:lnTo>
                      <a:pt x="117562" y="111111"/>
                    </a:lnTo>
                    <a:lnTo>
                      <a:pt x="116415" y="117037"/>
                    </a:lnTo>
                    <a:lnTo>
                      <a:pt x="115412" y="118518"/>
                    </a:lnTo>
                    <a:lnTo>
                      <a:pt x="114121" y="120000"/>
                    </a:lnTo>
                    <a:lnTo>
                      <a:pt x="114121" y="12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496E8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4" name="Google Shape;124;p19"/>
            <p:cNvSpPr txBox="1"/>
            <p:nvPr/>
          </p:nvSpPr>
          <p:spPr>
            <a:xfrm>
              <a:off x="167981936" y="634663197"/>
              <a:ext cx="131511980" cy="5452105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2D050"/>
                </a:buClr>
                <a:buFont typeface="Arial"/>
                <a:buNone/>
              </a:pPr>
              <a:r>
                <a:rPr b="1" i="0" lang="en" sz="800" u="none">
                  <a:solidFill>
                    <a:srgbClr val="92D050"/>
                  </a:solidFill>
                  <a:latin typeface="Arial"/>
                  <a:ea typeface="Arial"/>
                  <a:cs typeface="Arial"/>
                  <a:sym typeface="Arial"/>
                </a:rPr>
                <a:t>$</a:t>
              </a:r>
              <a:endParaRPr/>
            </a:p>
          </p:txBody>
        </p:sp>
      </p:grpSp>
      <p:pic>
        <p:nvPicPr>
          <p:cNvPr descr="Open ..." id="125" name="Google Shape;125;p1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08725" y="304600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/>
        </p:nvSpPr>
        <p:spPr>
          <a:xfrm>
            <a:off x="532700" y="16942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Unreimbursed Medical - Examples </a:t>
            </a:r>
            <a:endParaRPr b="1" sz="3200">
              <a:solidFill>
                <a:srgbClr val="ED8030"/>
              </a:solidFill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457200" y="881025"/>
            <a:ext cx="4027500" cy="3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Georgia"/>
                <a:ea typeface="Georgia"/>
                <a:cs typeface="Georgia"/>
                <a:sym typeface="Georgia"/>
              </a:rPr>
              <a:t>Eligible</a:t>
            </a:r>
            <a:r>
              <a:rPr b="1" lang="en">
                <a:latin typeface="Georgia"/>
                <a:ea typeface="Georgia"/>
                <a:cs typeface="Georgia"/>
                <a:sym typeface="Georgia"/>
              </a:rPr>
              <a:t> 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Denture Adhesives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Diagnostic tests &amp;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monitors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Elastic bandages &amp; wraps 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Eye care &amp; contact lens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Eye care solution &amp; drops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Family planning kits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Fiber laxatives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First aid supplies 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Hearing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aid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batteries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Infant electrolytes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and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dehydration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solutions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Infant teething pain supplies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Insulin &amp; Diabetic supplies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Nebulizers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Orthopedic aids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Ostomy products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Reading glasses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Smoking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deterrents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2" name="Google Shape;132;p20"/>
          <p:cNvSpPr txBox="1"/>
          <p:nvPr/>
        </p:nvSpPr>
        <p:spPr>
          <a:xfrm>
            <a:off x="2928325" y="1321600"/>
            <a:ext cx="1913100" cy="22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Syringes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Thermometers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Wheelchairs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Walkers 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Canes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0"/>
          <p:cNvSpPr txBox="1"/>
          <p:nvPr/>
        </p:nvSpPr>
        <p:spPr>
          <a:xfrm>
            <a:off x="4484700" y="1489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Not Eligible </a:t>
            </a:r>
            <a:endParaRPr b="1" u="sng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Acid Controllers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Allergy &amp; Sinus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Antibiotic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Products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Antidiarrheals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Anti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-Gas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Anti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-Itch &amp; Insect Bites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Anti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Parasitic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Treatments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Laxatives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Baby Rad Ointments/Creams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Cold Sore Remedies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Cough, Cold &amp; Flu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Digestive Aids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Feminine 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Antifungal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/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Anti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-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Itch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Hemorrhoidal Preps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Motion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Sickness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Pain 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Relief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Respiratory 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Treatments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6773700" y="1321600"/>
            <a:ext cx="2288100" cy="22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Sleep 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Aids</a:t>
            </a: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&amp; Sedatives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Stomach Remedies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5" name="Google Shape;135;p20"/>
          <p:cNvCxnSpPr/>
          <p:nvPr/>
        </p:nvCxnSpPr>
        <p:spPr>
          <a:xfrm flipH="1">
            <a:off x="4287600" y="970275"/>
            <a:ext cx="42000" cy="40947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File:Red phone.jpg" id="136" name="Google Shape;1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3975" y="2204482"/>
            <a:ext cx="1713150" cy="99933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/>
        </p:nvSpPr>
        <p:spPr>
          <a:xfrm>
            <a:off x="7388975" y="3360875"/>
            <a:ext cx="1713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Call (800) 573-7474 for questions about eligible products.</a:t>
            </a:r>
            <a:endParaRPr i="1"/>
          </a:p>
        </p:txBody>
      </p:sp>
      <p:pic>
        <p:nvPicPr>
          <p:cNvPr id="138" name="Google Shape;13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8185" y="3318920"/>
            <a:ext cx="634615" cy="67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139" name="Google Shape;139;p2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88250" y="169425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/>
        </p:nvSpPr>
        <p:spPr>
          <a:xfrm>
            <a:off x="537875" y="254275"/>
            <a:ext cx="84693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highlight>
                  <a:srgbClr val="FFFFFF"/>
                </a:highlight>
              </a:rPr>
              <a:t>When can I make a claim for reimbursement</a:t>
            </a:r>
            <a:r>
              <a:rPr b="1" lang="en" sz="2000">
                <a:highlight>
                  <a:srgbClr val="FFFFFF"/>
                </a:highlight>
              </a:rPr>
              <a:t>?</a:t>
            </a:r>
            <a:endParaRPr b="1" sz="20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 u="sng">
              <a:highlight>
                <a:srgbClr val="FFFFFF"/>
              </a:highlight>
            </a:endParaRPr>
          </a:p>
        </p:txBody>
      </p:sp>
      <p:sp>
        <p:nvSpPr>
          <p:cNvPr id="145" name="Google Shape;145;p21"/>
          <p:cNvSpPr txBox="1"/>
          <p:nvPr/>
        </p:nvSpPr>
        <p:spPr>
          <a:xfrm>
            <a:off x="587350" y="1216675"/>
            <a:ext cx="7786500" cy="36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 u="sng">
                <a:latin typeface="Georgia"/>
                <a:ea typeface="Georgia"/>
                <a:cs typeface="Georgia"/>
                <a:sym typeface="Georgia"/>
              </a:rPr>
              <a:t>Unreimbursed</a:t>
            </a:r>
            <a:r>
              <a:rPr b="1" i="1" lang="en" sz="1800" u="sng">
                <a:latin typeface="Georgia"/>
                <a:ea typeface="Georgia"/>
                <a:cs typeface="Georgia"/>
                <a:sym typeface="Georgia"/>
              </a:rPr>
              <a:t> Medical Expenses Only:</a:t>
            </a:r>
            <a:endParaRPr b="1" i="1" sz="1800" u="sng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Full year contribution can be claimed at any time.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Example: Employee A elects a deduction of $2,500 for unreimbursed medical expenses.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February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 1st - Employee A elects to have Lasik Eye surgery.  Employee A can submit for 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reimbursement immediately regards of having only had 2 paycheck deductions. 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Open ..." id="146" name="Google Shape;146;p2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0713" y="254263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/>
        </p:nvSpPr>
        <p:spPr>
          <a:xfrm>
            <a:off x="537875" y="254275"/>
            <a:ext cx="84693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What is Eligible?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●"/>
            </a:pPr>
            <a:r>
              <a:rPr lang="en" sz="2400" u="sng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Dependent Daycare</a:t>
            </a: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</a:t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○"/>
            </a:pP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For children under 13 and disabled and elderly dependents at any age.</a:t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○"/>
            </a:pPr>
            <a:r>
              <a:rPr lang="en" sz="2400"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Family members must be working or attending school full-time during day care. </a:t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Maximum Amount: $5,000</a:t>
            </a:r>
            <a:endParaRPr sz="2400"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 u="sng">
              <a:highlight>
                <a:srgbClr val="FFFFFF"/>
              </a:highlight>
            </a:endParaRPr>
          </a:p>
        </p:txBody>
      </p:sp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0475" y="4027524"/>
            <a:ext cx="1047750" cy="1036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dsley.png" id="153" name="Google Shape;15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650" y="4027525"/>
            <a:ext cx="91607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154" name="Google Shape;154;p2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17125" y="254275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/>
        </p:nvSpPr>
        <p:spPr>
          <a:xfrm>
            <a:off x="532700" y="16942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Dependent Daycare</a:t>
            </a:r>
            <a:r>
              <a:rPr b="1" lang="en" sz="3200">
                <a:solidFill>
                  <a:srgbClr val="ED8030"/>
                </a:solidFill>
              </a:rPr>
              <a:t> </a:t>
            </a:r>
            <a:endParaRPr b="1" sz="3200">
              <a:solidFill>
                <a:srgbClr val="ED8030"/>
              </a:solidFill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725725" y="971500"/>
            <a:ext cx="4027500" cy="3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Georgia"/>
                <a:ea typeface="Georgia"/>
                <a:cs typeface="Georgia"/>
                <a:sym typeface="Georgia"/>
              </a:rPr>
              <a:t>Eligible</a:t>
            </a:r>
            <a:r>
              <a:rPr b="1" lang="en">
                <a:latin typeface="Georgia"/>
                <a:ea typeface="Georgia"/>
                <a:cs typeface="Georgia"/>
                <a:sym typeface="Georgia"/>
              </a:rPr>
              <a:t> 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Daytime Care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Babysitter/Au Pair Services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Before/After School Programs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Summer Day Camps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Nursery School 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Elderly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Care/Centers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Georgia"/>
                <a:ea typeface="Georgia"/>
                <a:cs typeface="Georgia"/>
                <a:sym typeface="Georgia"/>
              </a:rPr>
              <a:t>Requirements: </a:t>
            </a:r>
            <a:endParaRPr b="1" u="sng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Child under 13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Dependent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Parents work or attend school full-time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2928325" y="1321600"/>
            <a:ext cx="1913100" cy="22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3"/>
          <p:cNvSpPr txBox="1"/>
          <p:nvPr/>
        </p:nvSpPr>
        <p:spPr>
          <a:xfrm>
            <a:off x="4484700" y="14390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Not Eligible </a:t>
            </a:r>
            <a:endParaRPr b="1" u="sng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Overnight Camps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Kindergarten Tuition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63" name="Google Shape;163;p23"/>
          <p:cNvCxnSpPr/>
          <p:nvPr/>
        </p:nvCxnSpPr>
        <p:spPr>
          <a:xfrm flipH="1">
            <a:off x="4186925" y="891700"/>
            <a:ext cx="42000" cy="40947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File:Red phone.jpg" id="164" name="Google Shape;16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5600" y="1971382"/>
            <a:ext cx="1713150" cy="99933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3"/>
          <p:cNvSpPr txBox="1"/>
          <p:nvPr/>
        </p:nvSpPr>
        <p:spPr>
          <a:xfrm>
            <a:off x="6717750" y="3369275"/>
            <a:ext cx="1713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Call (800) 573-7474 for questions about eligible products.</a:t>
            </a:r>
            <a:endParaRPr i="1"/>
          </a:p>
        </p:txBody>
      </p:sp>
      <p:pic>
        <p:nvPicPr>
          <p:cNvPr id="166" name="Google Shape;16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3010" y="3109170"/>
            <a:ext cx="634615" cy="67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167" name="Google Shape;167;p2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4688" y="169425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/>
        </p:nvSpPr>
        <p:spPr>
          <a:xfrm>
            <a:off x="537875" y="254275"/>
            <a:ext cx="84693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highlight>
                  <a:srgbClr val="FFFFFF"/>
                </a:highlight>
              </a:rPr>
              <a:t>When can I make a claim for reimbursement?</a:t>
            </a:r>
            <a:endParaRPr b="1" sz="20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 u="sng">
              <a:highlight>
                <a:srgbClr val="FFFFFF"/>
              </a:highlight>
            </a:endParaRPr>
          </a:p>
        </p:txBody>
      </p:sp>
      <p:sp>
        <p:nvSpPr>
          <p:cNvPr id="173" name="Google Shape;173;p24"/>
          <p:cNvSpPr txBox="1"/>
          <p:nvPr/>
        </p:nvSpPr>
        <p:spPr>
          <a:xfrm>
            <a:off x="271800" y="1099200"/>
            <a:ext cx="8600400" cy="3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 u="sng">
                <a:latin typeface="Georgia"/>
                <a:ea typeface="Georgia"/>
                <a:cs typeface="Georgia"/>
                <a:sym typeface="Georgia"/>
              </a:rPr>
              <a:t>For </a:t>
            </a:r>
            <a:r>
              <a:rPr b="1" i="1" lang="en" sz="1800" u="sng">
                <a:latin typeface="Georgia"/>
                <a:ea typeface="Georgia"/>
                <a:cs typeface="Georgia"/>
                <a:sym typeface="Georgia"/>
              </a:rPr>
              <a:t>Dependent Daycare Only:</a:t>
            </a:r>
            <a:endParaRPr b="1" i="1" sz="1800" u="sng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Reimbursements can only be made based on the amount deducted from paycheck at the time of submission.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Example: Employee B elects a deduction of $5,000 for dependent day care.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Estimated $250 per paycheck. 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If an employee submits a claim for reimbursement after 4 paychecks they will be 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eligible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 to receive reimbursement for up to $1,000 of expenses ($250 X 4 paychecks).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latin typeface="Georgia"/>
                <a:ea typeface="Georgia"/>
                <a:cs typeface="Georgia"/>
                <a:sym typeface="Georgia"/>
              </a:rPr>
              <a:t>Claims can be made every paycheck, monthly, quarterly or annually.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Open ..." id="174" name="Google Shape;174;p2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5563" y="254275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/>
        </p:nvSpPr>
        <p:spPr>
          <a:xfrm>
            <a:off x="532700" y="16942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Important Deadlines </a:t>
            </a:r>
            <a:r>
              <a:rPr b="1" lang="en" sz="3200">
                <a:solidFill>
                  <a:srgbClr val="ED8030"/>
                </a:solidFill>
              </a:rPr>
              <a:t> </a:t>
            </a:r>
            <a:endParaRPr b="1" sz="3200">
              <a:solidFill>
                <a:srgbClr val="ED8030"/>
              </a:solidFill>
            </a:endParaRPr>
          </a:p>
        </p:txBody>
      </p:sp>
      <p:sp>
        <p:nvSpPr>
          <p:cNvPr id="180" name="Google Shape;180;p25"/>
          <p:cNvSpPr txBox="1"/>
          <p:nvPr/>
        </p:nvSpPr>
        <p:spPr>
          <a:xfrm>
            <a:off x="654475" y="855850"/>
            <a:ext cx="7727700" cy="3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latin typeface="Georgia"/>
                <a:ea typeface="Georgia"/>
                <a:cs typeface="Georgia"/>
                <a:sym typeface="Georgia"/>
              </a:rPr>
              <a:t>Enrollment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FSA Enrollment form is due by </a:t>
            </a:r>
            <a:r>
              <a:rPr lang="en" sz="1800" u="sng">
                <a:latin typeface="Georgia"/>
                <a:ea typeface="Georgia"/>
                <a:cs typeface="Georgia"/>
                <a:sym typeface="Georgia"/>
              </a:rPr>
              <a:t>the first day of school in January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. 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All employees must sign up each year.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latin typeface="Georgia"/>
                <a:ea typeface="Georgia"/>
                <a:cs typeface="Georgia"/>
                <a:sym typeface="Georgia"/>
              </a:rPr>
              <a:t>Submission of Claims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All claims must be submitted </a:t>
            </a:r>
            <a:r>
              <a:rPr lang="en" sz="1800" u="sng">
                <a:latin typeface="Georgia"/>
                <a:ea typeface="Georgia"/>
                <a:cs typeface="Georgia"/>
                <a:sym typeface="Georgia"/>
              </a:rPr>
              <a:t>within 90 days of December 31st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.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Claims for reimbursement are only permitted for expenses that occurred from January 1st  to December 31st time period.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latin typeface="Georgia"/>
                <a:ea typeface="Georgia"/>
                <a:cs typeface="Georgia"/>
                <a:sym typeface="Georgia"/>
              </a:rPr>
              <a:t>Termination of Deductions- due to leave or end of assignment</a:t>
            </a:r>
            <a:endParaRPr b="1" sz="1800" u="sng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●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Termination of service form must be complete </a:t>
            </a:r>
            <a:r>
              <a:rPr lang="en" sz="1800" u="sng">
                <a:latin typeface="Georgia"/>
                <a:ea typeface="Georgia"/>
                <a:cs typeface="Georgia"/>
                <a:sym typeface="Georgia"/>
              </a:rPr>
              <a:t>within 90 days of leave/termination date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Calendar, Month, Year, Date, ..." id="181" name="Google Shape;18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6749" y="41950"/>
            <a:ext cx="1485851" cy="125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182" name="Google Shape;182;p2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69463" y="3923413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 txBox="1"/>
          <p:nvPr/>
        </p:nvSpPr>
        <p:spPr>
          <a:xfrm>
            <a:off x="457200" y="29527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Making election changes</a:t>
            </a:r>
            <a:endParaRPr b="1" sz="3200">
              <a:solidFill>
                <a:srgbClr val="ED8030"/>
              </a:solidFill>
            </a:endParaRPr>
          </a:p>
        </p:txBody>
      </p:sp>
      <p:sp>
        <p:nvSpPr>
          <p:cNvPr id="188" name="Google Shape;188;p26"/>
          <p:cNvSpPr txBox="1"/>
          <p:nvPr/>
        </p:nvSpPr>
        <p:spPr>
          <a:xfrm>
            <a:off x="457200" y="1005600"/>
            <a:ext cx="5240100" cy="27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After a new plan year begins, you generally cannot change your benefit election. However, if there is a family status change, you may be able to change your election.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Status changes include: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38100" lvl="0" marL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▪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Marriage or divorce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38100" lvl="0" marL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▪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Birth or adoption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38100" lvl="0" marL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▪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Death of spouse or child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38100" lvl="0" marL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▪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Change in your or your spouse’s employment      status</a:t>
            </a: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, including termination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38100" lvl="0" marL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eorgia"/>
              <a:buChar char="▪"/>
            </a:pPr>
            <a:r>
              <a:rPr lang="en" sz="1800">
                <a:latin typeface="Georgia"/>
                <a:ea typeface="Georgia"/>
                <a:cs typeface="Georgia"/>
                <a:sym typeface="Georgia"/>
              </a:rPr>
              <a:t>Unpaid leave of absence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... Happy Mother With Baby ..." id="189" name="Google Shape;18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3100" y="970275"/>
            <a:ext cx="2847274" cy="2634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Red phone.jpg" id="190" name="Google Shape;19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3097" y="3789248"/>
            <a:ext cx="1157128" cy="67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4635" y="3789245"/>
            <a:ext cx="634615" cy="6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6"/>
          <p:cNvSpPr txBox="1"/>
          <p:nvPr/>
        </p:nvSpPr>
        <p:spPr>
          <a:xfrm>
            <a:off x="5873100" y="3855925"/>
            <a:ext cx="2847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Call (800) 573-7474 for questions about election changes.</a:t>
            </a:r>
            <a:endParaRPr i="1"/>
          </a:p>
        </p:txBody>
      </p:sp>
      <p:pic>
        <p:nvPicPr>
          <p:cNvPr descr="Open ..." id="193" name="Google Shape;193;p26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77848" y="27725"/>
            <a:ext cx="942550" cy="94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/>
          <p:nvPr/>
        </p:nvSpPr>
        <p:spPr>
          <a:xfrm>
            <a:off x="537875" y="254275"/>
            <a:ext cx="84693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highlight>
                  <a:srgbClr val="FFFFFF"/>
                </a:highlight>
              </a:rPr>
              <a:t>How is it deducted from paycheck?</a:t>
            </a:r>
            <a:endParaRPr b="1" sz="20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 u="sng">
              <a:highlight>
                <a:srgbClr val="FFFFFF"/>
              </a:highlight>
            </a:endParaRPr>
          </a:p>
        </p:txBody>
      </p:sp>
      <p:sp>
        <p:nvSpPr>
          <p:cNvPr id="199" name="Google Shape;199;p27"/>
          <p:cNvSpPr txBox="1"/>
          <p:nvPr/>
        </p:nvSpPr>
        <p:spPr>
          <a:xfrm>
            <a:off x="1006875" y="1132750"/>
            <a:ext cx="7702800" cy="32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Georgia"/>
              <a:buChar char="●"/>
            </a:pP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Deducted from 20 </a:t>
            </a: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paychecks</a:t>
            </a: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 regardless of 10/12 month pay schedule. 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 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Font typeface="Georgia"/>
              <a:buChar char="○"/>
            </a:pP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January</a:t>
            </a: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 - June : 12 deduction from paycheck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Font typeface="Georgia"/>
              <a:buChar char="○"/>
            </a:pP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September - December: 8 deduction from paycheck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Coins in Piggy Bank by ..." id="200" name="Google Shape;2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1325" y="3381450"/>
            <a:ext cx="1181350" cy="1575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dsley.png" id="201" name="Google Shape;20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575" y="3901650"/>
            <a:ext cx="91607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61925" y="3901649"/>
            <a:ext cx="1047750" cy="1036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203" name="Google Shape;203;p27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02338" y="102250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/>
        </p:nvSpPr>
        <p:spPr>
          <a:xfrm>
            <a:off x="189650" y="295275"/>
            <a:ext cx="87231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Important Plan Changes - Carry Over Funds</a:t>
            </a:r>
            <a:endParaRPr b="1" sz="3200">
              <a:solidFill>
                <a:srgbClr val="ED8030"/>
              </a:solidFill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0" y="1758400"/>
            <a:ext cx="92799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●"/>
            </a:pPr>
            <a:r>
              <a:rPr lang="en" sz="24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 sz="2400" u="sng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NO CARRYOVER</a:t>
            </a:r>
            <a:r>
              <a:rPr lang="en" sz="2400">
                <a:latin typeface="Georgia"/>
                <a:ea typeface="Georgia"/>
                <a:cs typeface="Georgia"/>
                <a:sym typeface="Georgia"/>
              </a:rPr>
              <a:t> funds will be available.</a:t>
            </a:r>
            <a:endParaRPr sz="2400">
              <a:latin typeface="Georgia"/>
              <a:ea typeface="Georgia"/>
              <a:cs typeface="Georgia"/>
              <a:sym typeface="Georgia"/>
            </a:endParaRPr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Font typeface="Georgia"/>
              <a:buChar char="■"/>
            </a:pPr>
            <a:r>
              <a:rPr lang="en" sz="2400">
                <a:latin typeface="Georgia"/>
                <a:ea typeface="Georgia"/>
                <a:cs typeface="Georgia"/>
                <a:sym typeface="Georgia"/>
              </a:rPr>
              <a:t>All funds </a:t>
            </a:r>
            <a:r>
              <a:rPr lang="en" sz="2400">
                <a:latin typeface="Georgia"/>
                <a:ea typeface="Georgia"/>
                <a:cs typeface="Georgia"/>
                <a:sym typeface="Georgia"/>
              </a:rPr>
              <a:t>deducted</a:t>
            </a:r>
            <a:r>
              <a:rPr lang="en" sz="240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 sz="2400" u="sng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must</a:t>
            </a:r>
            <a:r>
              <a:rPr lang="en" sz="2400">
                <a:latin typeface="Georgia"/>
                <a:ea typeface="Georgia"/>
                <a:cs typeface="Georgia"/>
                <a:sym typeface="Georgia"/>
              </a:rPr>
              <a:t> be expensed.</a:t>
            </a:r>
            <a:endParaRPr sz="24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ardsley.png" id="210" name="Google Shape;2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650" y="4027525"/>
            <a:ext cx="91607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0475" y="4027524"/>
            <a:ext cx="1047750" cy="10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8"/>
          <p:cNvSpPr txBox="1"/>
          <p:nvPr/>
        </p:nvSpPr>
        <p:spPr>
          <a:xfrm>
            <a:off x="1300575" y="4247238"/>
            <a:ext cx="60750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Open ..." id="213" name="Google Shape;213;p2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40947" y="901075"/>
            <a:ext cx="899900" cy="89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"/>
          <p:cNvSpPr txBox="1"/>
          <p:nvPr/>
        </p:nvSpPr>
        <p:spPr>
          <a:xfrm>
            <a:off x="532700" y="18622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 </a:t>
            </a:r>
            <a:endParaRPr b="1" sz="3200">
              <a:solidFill>
                <a:srgbClr val="ED8030"/>
              </a:solidFill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537875" y="254275"/>
            <a:ext cx="84693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How do I submit for </a:t>
            </a:r>
            <a:r>
              <a:rPr b="1" lang="en" sz="2400">
                <a:highlight>
                  <a:srgbClr val="FFFFFF"/>
                </a:highlight>
              </a:rPr>
              <a:t>reimbursement</a:t>
            </a:r>
            <a:r>
              <a:rPr b="1" lang="en" sz="2400">
                <a:highlight>
                  <a:srgbClr val="FFFFFF"/>
                </a:highlight>
              </a:rPr>
              <a:t>?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</p:txBody>
      </p:sp>
      <p:pic>
        <p:nvPicPr>
          <p:cNvPr id="220" name="Google Shape;22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00" y="1216671"/>
            <a:ext cx="9144000" cy="45614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nd, Finger, Pointing ..." id="221" name="Google Shape;22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6875" y="2459775"/>
            <a:ext cx="444701" cy="444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222" name="Google Shape;222;p2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69463" y="102250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/>
        </p:nvSpPr>
        <p:spPr>
          <a:xfrm>
            <a:off x="532700" y="18622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 </a:t>
            </a:r>
            <a:endParaRPr b="1" sz="3200">
              <a:solidFill>
                <a:srgbClr val="ED8030"/>
              </a:solidFill>
            </a:endParaRPr>
          </a:p>
        </p:txBody>
      </p:sp>
      <p:sp>
        <p:nvSpPr>
          <p:cNvPr id="228" name="Google Shape;228;p30"/>
          <p:cNvSpPr txBox="1"/>
          <p:nvPr/>
        </p:nvSpPr>
        <p:spPr>
          <a:xfrm>
            <a:off x="532700" y="136800"/>
            <a:ext cx="84693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How do I submit for reimbursement?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</p:txBody>
      </p:sp>
      <p:pic>
        <p:nvPicPr>
          <p:cNvPr id="229" name="Google Shape;22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34032"/>
            <a:ext cx="9144000" cy="414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38" y="4254650"/>
            <a:ext cx="638175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231" name="Google Shape;231;p3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69463" y="0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/>
          <p:nvPr/>
        </p:nvSpPr>
        <p:spPr>
          <a:xfrm>
            <a:off x="532700" y="186225"/>
            <a:ext cx="82296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ED8030"/>
                </a:solidFill>
              </a:rPr>
              <a:t> </a:t>
            </a:r>
            <a:endParaRPr b="1" sz="3200">
              <a:solidFill>
                <a:srgbClr val="ED8030"/>
              </a:solidFill>
            </a:endParaRPr>
          </a:p>
        </p:txBody>
      </p:sp>
      <p:sp>
        <p:nvSpPr>
          <p:cNvPr id="237" name="Google Shape;237;p31"/>
          <p:cNvSpPr txBox="1"/>
          <p:nvPr/>
        </p:nvSpPr>
        <p:spPr>
          <a:xfrm>
            <a:off x="532700" y="136800"/>
            <a:ext cx="84693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Flexible Spending Account (FSA)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How do I submit for reimbursement?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</p:txBody>
      </p:sp>
      <p:pic>
        <p:nvPicPr>
          <p:cNvPr descr="Open ..." id="238" name="Google Shape;238;p3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838" y="60788"/>
            <a:ext cx="111442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057225"/>
            <a:ext cx="9144001" cy="407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6263" y="2668800"/>
            <a:ext cx="638175" cy="64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2"/>
          <p:cNvSpPr txBox="1"/>
          <p:nvPr/>
        </p:nvSpPr>
        <p:spPr>
          <a:xfrm>
            <a:off x="337350" y="206000"/>
            <a:ext cx="8469300" cy="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</a:rPr>
              <a:t>Complete Form: Fax or Complete Online </a:t>
            </a:r>
            <a:endParaRPr b="1" sz="2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</p:txBody>
      </p:sp>
      <p:pic>
        <p:nvPicPr>
          <p:cNvPr id="246" name="Google Shape;24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6352" y="205999"/>
            <a:ext cx="525875" cy="55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3600" y="881000"/>
            <a:ext cx="6736550" cy="4137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248" name="Google Shape;248;p3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72222" y="206003"/>
            <a:ext cx="862050" cy="8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0245" y="367613"/>
            <a:ext cx="1193350" cy="351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75" y="195263"/>
            <a:ext cx="8782050" cy="4752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255" name="Google Shape;255;p3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9923" y="144925"/>
            <a:ext cx="955275" cy="95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63" y="533400"/>
            <a:ext cx="8829675" cy="407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261" name="Google Shape;261;p3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2425" y="67125"/>
            <a:ext cx="781350" cy="7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75" y="604200"/>
            <a:ext cx="7715250" cy="19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5"/>
          <p:cNvSpPr txBox="1"/>
          <p:nvPr/>
        </p:nvSpPr>
        <p:spPr>
          <a:xfrm>
            <a:off x="1115975" y="2726975"/>
            <a:ext cx="7333500" cy="1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Georgia"/>
                <a:ea typeface="Georgia"/>
                <a:cs typeface="Georgia"/>
                <a:sym typeface="Georgia"/>
              </a:rPr>
              <a:t>If you have any questions regarding your Flex Account, please contact The Preferred Group at (518) 641-0321 or (800) 573-7474 from 8:00 - 5:00 pm Monday through Friday. </a:t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68" name="Google Shape;26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4426" y="4060976"/>
            <a:ext cx="816600" cy="86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..." id="269" name="Google Shape;269;p3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32463" y="229100"/>
            <a:ext cx="111442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7350" y="4330972"/>
            <a:ext cx="2030650" cy="59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