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Lst>
  <p:notesMasterIdLst>
    <p:notesMasterId r:id="rId22"/>
  </p:notesMasterIdLst>
  <p:sldIdLst>
    <p:sldId id="256" r:id="rId5"/>
    <p:sldId id="258" r:id="rId6"/>
    <p:sldId id="259" r:id="rId7"/>
    <p:sldId id="260" r:id="rId8"/>
    <p:sldId id="261" r:id="rId9"/>
    <p:sldId id="262" r:id="rId10"/>
    <p:sldId id="263" r:id="rId11"/>
    <p:sldId id="264" r:id="rId12"/>
    <p:sldId id="265" r:id="rId13"/>
    <p:sldId id="267" r:id="rId14"/>
    <p:sldId id="271" r:id="rId15"/>
    <p:sldId id="272" r:id="rId16"/>
    <p:sldId id="266" r:id="rId17"/>
    <p:sldId id="268" r:id="rId18"/>
    <p:sldId id="274" r:id="rId19"/>
    <p:sldId id="273"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024772F-664A-4792-827B-FAD4122F9E77}">
          <p14:sldIdLst>
            <p14:sldId id="256"/>
            <p14:sldId id="258"/>
            <p14:sldId id="259"/>
            <p14:sldId id="260"/>
            <p14:sldId id="261"/>
            <p14:sldId id="262"/>
            <p14:sldId id="263"/>
            <p14:sldId id="264"/>
            <p14:sldId id="265"/>
            <p14:sldId id="267"/>
            <p14:sldId id="271"/>
            <p14:sldId id="272"/>
            <p14:sldId id="266"/>
            <p14:sldId id="268"/>
            <p14:sldId id="274"/>
            <p14:sldId id="273"/>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3A13F7-2BDA-421D-9720-2DF7E79BDA13}" v="71" dt="2020-06-08T19:55:06.0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7E009F-89A7-4F25-8D3D-4B1C52FFE993}" type="datetimeFigureOut">
              <a:rPr lang="en-US" smtClean="0"/>
              <a:t>6/10/2020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E36C7-9BD1-4547-86B9-9BDDE3AA52F9}" type="slidenum">
              <a:rPr lang="en-US" smtClean="0"/>
              <a:t>‹#›</a:t>
            </a:fld>
            <a:endParaRPr lang="en-US"/>
          </a:p>
        </p:txBody>
      </p:sp>
    </p:spTree>
    <p:extLst>
      <p:ext uri="{BB962C8B-B14F-4D97-AF65-F5344CB8AC3E}">
        <p14:creationId xmlns:p14="http://schemas.microsoft.com/office/powerpoint/2010/main" val="651825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EE36C7-9BD1-4547-86B9-9BDDE3AA52F9}" type="slidenum">
              <a:rPr lang="en-US" smtClean="0"/>
              <a:t>3</a:t>
            </a:fld>
            <a:endParaRPr lang="en-US"/>
          </a:p>
        </p:txBody>
      </p:sp>
    </p:spTree>
    <p:extLst>
      <p:ext uri="{BB962C8B-B14F-4D97-AF65-F5344CB8AC3E}">
        <p14:creationId xmlns:p14="http://schemas.microsoft.com/office/powerpoint/2010/main" val="495284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EE36C7-9BD1-4547-86B9-9BDDE3AA52F9}" type="slidenum">
              <a:rPr lang="en-US" smtClean="0"/>
              <a:t>12</a:t>
            </a:fld>
            <a:endParaRPr lang="en-US"/>
          </a:p>
        </p:txBody>
      </p:sp>
    </p:spTree>
    <p:extLst>
      <p:ext uri="{BB962C8B-B14F-4D97-AF65-F5344CB8AC3E}">
        <p14:creationId xmlns:p14="http://schemas.microsoft.com/office/powerpoint/2010/main" val="294882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771E9D9-8FAA-4178-B7D1-057A3469D5E0}"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907351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1E9D9-8FAA-4178-B7D1-057A3469D5E0}"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87328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71E9D9-8FAA-4178-B7D1-057A3469D5E0}"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4090004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71E9D9-8FAA-4178-B7D1-057A3469D5E0}" type="datetimeFigureOut">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2088788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71E9D9-8FAA-4178-B7D1-057A3469D5E0}" type="datetimeFigureOut">
              <a:rPr lang="en-US" smtClean="0"/>
              <a:t>6/10/2020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276811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71E9D9-8FAA-4178-B7D1-057A3469D5E0}" type="datetimeFigureOut">
              <a:rPr lang="en-US" smtClean="0"/>
              <a:t>6/10/2020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63812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71E9D9-8FAA-4178-B7D1-057A3469D5E0}" type="datetimeFigureOut">
              <a:rPr lang="en-US" smtClean="0"/>
              <a:t>6/10/2020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10576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1E9D9-8FAA-4178-B7D1-057A3469D5E0}" type="datetimeFigureOut">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394810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71E9D9-8FAA-4178-B7D1-057A3469D5E0}" type="datetimeFigureOut">
              <a:rPr lang="en-US" smtClean="0"/>
              <a:t>6/10/2020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192252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1E9D9-8FAA-4178-B7D1-057A3469D5E0}"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3066382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71E9D9-8FAA-4178-B7D1-057A3469D5E0}" type="datetimeFigureOut">
              <a:rPr lang="en-US" smtClean="0"/>
              <a:t>6/10/2020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B27FA-32C8-48FE-8BAA-F4E21B7EE863}" type="slidenum">
              <a:rPr lang="en-US" smtClean="0"/>
              <a:t>‹#›</a:t>
            </a:fld>
            <a:endParaRPr lang="en-US"/>
          </a:p>
        </p:txBody>
      </p:sp>
    </p:spTree>
    <p:extLst>
      <p:ext uri="{BB962C8B-B14F-4D97-AF65-F5344CB8AC3E}">
        <p14:creationId xmlns:p14="http://schemas.microsoft.com/office/powerpoint/2010/main" val="381458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alpha val="3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71E9D9-8FAA-4178-B7D1-057A3469D5E0}" type="datetimeFigureOut">
              <a:rPr lang="en-US" smtClean="0"/>
              <a:t>6/10/2020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B27FA-32C8-48FE-8BAA-F4E21B7EE863}" type="slidenum">
              <a:rPr lang="en-US" smtClean="0"/>
              <a:t>‹#›</a:t>
            </a:fld>
            <a:endParaRPr lang="en-US"/>
          </a:p>
        </p:txBody>
      </p:sp>
    </p:spTree>
    <p:extLst>
      <p:ext uri="{BB962C8B-B14F-4D97-AF65-F5344CB8AC3E}">
        <p14:creationId xmlns:p14="http://schemas.microsoft.com/office/powerpoint/2010/main" val="202971816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player.vimeo.com/video/128162802?app_id=122963" TargetMode="External"/><Relationship Id="rId1" Type="http://schemas.openxmlformats.org/officeDocument/2006/relationships/video" Target="https://player.vimeo.com/video/128160877?app_id=122963" TargetMode="Externa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alinc.se/math/trigonometry/mainen.php"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hyperlink" Target="http://www.readwritethink.org/parent-afterschool-resources/" TargetMode="External"/><Relationship Id="rId3" Type="http://schemas.openxmlformats.org/officeDocument/2006/relationships/hyperlink" Target="https://www.nbclearn.com/parent-toolkit" TargetMode="External"/><Relationship Id="rId7" Type="http://schemas.openxmlformats.org/officeDocument/2006/relationships/hyperlink" Target="https://den.discoveryeducation.com/participate/dailyde" TargetMode="External"/><Relationship Id="rId2" Type="http://schemas.openxmlformats.org/officeDocument/2006/relationships/hyperlink" Target="https://www.summerlearning.org/" TargetMode="External"/><Relationship Id="rId1" Type="http://schemas.openxmlformats.org/officeDocument/2006/relationships/slideLayout" Target="../slideLayouts/slideLayout2.xml"/><Relationship Id="rId6" Type="http://schemas.openxmlformats.org/officeDocument/2006/relationships/hyperlink" Target="https://www.pbs.org/parents" TargetMode="External"/><Relationship Id="rId5" Type="http://schemas.openxmlformats.org/officeDocument/2006/relationships/hyperlink" Target="https://www.scholastic.com/parents/home.html" TargetMode="External"/><Relationship Id="rId4" Type="http://schemas.openxmlformats.org/officeDocument/2006/relationships/hyperlink" Target="https://www.onslowcountync.gov/150/Library" TargetMode="External"/><Relationship Id="rId9"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hyperlink" Target="https://www.storynory.com/" TargetMode="External"/><Relationship Id="rId13" Type="http://schemas.openxmlformats.org/officeDocument/2006/relationships/hyperlink" Target="https://www.coolmath4kids.com/" TargetMode="External"/><Relationship Id="rId18" Type="http://schemas.openxmlformats.org/officeDocument/2006/relationships/hyperlink" Target="https://tsaponar.blogspot.com/2013/05/my-students-prezi-presentation_8.html" TargetMode="External"/><Relationship Id="rId3" Type="http://schemas.openxmlformats.org/officeDocument/2006/relationships/hyperlink" Target="https://www.onslow.k12.nc.us/domain/8935" TargetMode="External"/><Relationship Id="rId7" Type="http://schemas.openxmlformats.org/officeDocument/2006/relationships/hyperlink" Target="https://www.storylineonline.net/" TargetMode="External"/><Relationship Id="rId12" Type="http://schemas.openxmlformats.org/officeDocument/2006/relationships/hyperlink" Target="https://learn.khanacademy.org/khan-academy-kids/" TargetMode="External"/><Relationship Id="rId17" Type="http://schemas.openxmlformats.org/officeDocument/2006/relationships/image" Target="../media/image12.jpeg"/><Relationship Id="rId2" Type="http://schemas.openxmlformats.org/officeDocument/2006/relationships/hyperlink" Target="https://clever.com/" TargetMode="External"/><Relationship Id="rId16" Type="http://schemas.openxmlformats.org/officeDocument/2006/relationships/hyperlink" Target="https://family.gonoodle.com/" TargetMode="External"/><Relationship Id="rId1" Type="http://schemas.openxmlformats.org/officeDocument/2006/relationships/slideLayout" Target="../slideLayouts/slideLayout4.xml"/><Relationship Id="rId6" Type="http://schemas.openxmlformats.org/officeDocument/2006/relationships/hyperlink" Target="https://www.freechildrenstories.com/" TargetMode="External"/><Relationship Id="rId11" Type="http://schemas.openxmlformats.org/officeDocument/2006/relationships/hyperlink" Target="https://home.oxfordowl.co.uk/books/free-ebooks/" TargetMode="External"/><Relationship Id="rId5" Type="http://schemas.openxmlformats.org/officeDocument/2006/relationships/hyperlink" Target="https://www.readtomeintl.org/" TargetMode="External"/><Relationship Id="rId15" Type="http://schemas.openxmlformats.org/officeDocument/2006/relationships/hyperlink" Target="http://online.kidsdiscover.com/" TargetMode="External"/><Relationship Id="rId10" Type="http://schemas.openxmlformats.org/officeDocument/2006/relationships/hyperlink" Target="https://www.unctv.org/kids/resources/" TargetMode="External"/><Relationship Id="rId4" Type="http://schemas.openxmlformats.org/officeDocument/2006/relationships/hyperlink" Target="http://en.childrenslibrary.org/" TargetMode="External"/><Relationship Id="rId9" Type="http://schemas.openxmlformats.org/officeDocument/2006/relationships/hyperlink" Target="https://reading.ecb.org/" TargetMode="External"/><Relationship Id="rId14" Type="http://schemas.openxmlformats.org/officeDocument/2006/relationships/hyperlink" Target="https://www.splashlearn.com/"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teacherspayteachers.com/Product/Sight-Word-Lists-in-English-and-Spanish-872864" TargetMode="External"/><Relationship Id="rId13" Type="http://schemas.openxmlformats.org/officeDocument/2006/relationships/image" Target="../media/image14.jpg"/><Relationship Id="rId3" Type="http://schemas.openxmlformats.org/officeDocument/2006/relationships/hyperlink" Target="https://wida.wisc.edu/resources/learning-language-every-day-activities-families-english" TargetMode="External"/><Relationship Id="rId7" Type="http://schemas.openxmlformats.org/officeDocument/2006/relationships/hyperlink" Target="https://usergeneratededucation.files.wordpress.com/2020/03/maker-stations-home-pack.pdf" TargetMode="External"/><Relationship Id="rId12" Type="http://schemas.openxmlformats.org/officeDocument/2006/relationships/hyperlink" Target="https://creativecommons.org/licenses/by-sa/3.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eslvideo.com/index.php" TargetMode="External"/><Relationship Id="rId11" Type="http://schemas.openxmlformats.org/officeDocument/2006/relationships/hyperlink" Target="https://commons.wikimedia.org/wiki/File:GDJ-World-Flags-Globe.svg" TargetMode="External"/><Relationship Id="rId5" Type="http://schemas.openxmlformats.org/officeDocument/2006/relationships/hyperlink" Target="https://sites.google.com/dpi.nc.gov/ncels/resources-for-els-during-remote-learning/low-to-no-tech-resources" TargetMode="External"/><Relationship Id="rId10" Type="http://schemas.openxmlformats.org/officeDocument/2006/relationships/image" Target="../media/image13.png"/><Relationship Id="rId4" Type="http://schemas.openxmlformats.org/officeDocument/2006/relationships/hyperlink" Target="https://wida.wisc.edu/resources/learning-language-every-day-activities-families-spanish" TargetMode="External"/><Relationship Id="rId9" Type="http://schemas.openxmlformats.org/officeDocument/2006/relationships/hyperlink" Target="https://www.storyplace.org/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hyperlink" Target="https://openclipart.org/detail/3367/decorative-sun"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oxfordlearning.com/summer-learning-loss-and-how-to-prevent-it/" TargetMode="External"/><Relationship Id="rId2" Type="http://schemas.openxmlformats.org/officeDocument/2006/relationships/hyperlink" Target="https://www.scholastic.com/parents/books-and-reading/raise-a-reader-blog/summer-slide.html"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www.parenttoolkit.com/home?lang=es" TargetMode="External"/><Relationship Id="rId4" Type="http://schemas.openxmlformats.org/officeDocument/2006/relationships/hyperlink" Target="https://www.parenttoolki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4298" b="1"/>
          <a:stretch/>
        </p:blipFill>
        <p:spPr>
          <a:xfrm>
            <a:off x="321733" y="321733"/>
            <a:ext cx="11548534" cy="6214534"/>
          </a:xfrm>
          <a:prstGeom prst="rect">
            <a:avLst/>
          </a:prstGeom>
        </p:spPr>
      </p:pic>
      <p:sp>
        <p:nvSpPr>
          <p:cNvPr id="3" name="Rectangle 2">
            <a:extLst>
              <a:ext uri="{FF2B5EF4-FFF2-40B4-BE49-F238E27FC236}">
                <a16:creationId xmlns:a16="http://schemas.microsoft.com/office/drawing/2014/main" id="{572ED107-759F-4A7D-87D8-43AAB2E18693}"/>
              </a:ext>
            </a:extLst>
          </p:cNvPr>
          <p:cNvSpPr/>
          <p:nvPr/>
        </p:nvSpPr>
        <p:spPr>
          <a:xfrm>
            <a:off x="8934139" y="2521059"/>
            <a:ext cx="2698230" cy="1815882"/>
          </a:xfrm>
          <a:prstGeom prst="rect">
            <a:avLst/>
          </a:prstGeom>
          <a:noFill/>
        </p:spPr>
        <p:txBody>
          <a:bodyPr wrap="square" lIns="91440" tIns="45720" rIns="91440" bIns="45720">
            <a:spAutoFit/>
          </a:bodyPr>
          <a:lstStyle/>
          <a:p>
            <a:pPr algn="ctr"/>
            <a:r>
              <a:rPr lang="es-419"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Evite la Perdida del Aprendizaje Durante el Verano</a:t>
            </a:r>
            <a:endParaRPr lang="en-US"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222009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8215"/>
            <a:ext cx="4681742" cy="1840613"/>
          </a:xfrm>
        </p:spPr>
        <p:txBody>
          <a:bodyPr anchor="b">
            <a:normAutofit/>
          </a:bodyPr>
          <a:lstStyle/>
          <a:p>
            <a:r>
              <a:rPr lang="es-419" sz="3100" dirty="0">
                <a:latin typeface="Georgia" panose="02040502050405020303" pitchFamily="18" charset="0"/>
              </a:rPr>
              <a:t>Según</a:t>
            </a:r>
            <a:r>
              <a:rPr lang="en-US" sz="3100" dirty="0">
                <a:latin typeface="Georgia" panose="02040502050405020303" pitchFamily="18" charset="0"/>
              </a:rPr>
              <a:t> Oxford Learning:</a:t>
            </a:r>
            <a:br>
              <a:rPr lang="en-US" sz="3100" dirty="0">
                <a:latin typeface="Georgia" panose="02040502050405020303" pitchFamily="18" charset="0"/>
              </a:rPr>
            </a:br>
            <a:endParaRPr lang="en-US" sz="3100" dirty="0">
              <a:latin typeface="Georgia" panose="02040502050405020303" pitchFamily="18" charset="0"/>
            </a:endParaRPr>
          </a:p>
        </p:txBody>
      </p:sp>
      <p:sp>
        <p:nvSpPr>
          <p:cNvPr id="3" name="Content Placeholder 2"/>
          <p:cNvSpPr>
            <a:spLocks noGrp="1"/>
          </p:cNvSpPr>
          <p:nvPr>
            <p:ph idx="1"/>
          </p:nvPr>
        </p:nvSpPr>
        <p:spPr>
          <a:xfrm>
            <a:off x="1053859" y="2255002"/>
            <a:ext cx="5839309" cy="4368080"/>
          </a:xfrm>
        </p:spPr>
        <p:txBody>
          <a:bodyPr>
            <a:normAutofit fontScale="32500" lnSpcReduction="20000"/>
          </a:bodyPr>
          <a:lstStyle/>
          <a:p>
            <a:pPr marL="0" indent="0">
              <a:buNone/>
            </a:pPr>
            <a:endParaRPr lang="en-US" sz="1700" dirty="0"/>
          </a:p>
          <a:p>
            <a:r>
              <a:rPr lang="es-ES" sz="7400" dirty="0">
                <a:latin typeface="Georgia" panose="02040502050405020303" pitchFamily="18" charset="0"/>
                <a:cs typeface="Times New Roman" panose="02020603050405020304" pitchFamily="18" charset="0"/>
              </a:rPr>
              <a:t>La pérdida de aprendizaje durante el verano, conocida en inglés como “</a:t>
            </a:r>
            <a:r>
              <a:rPr lang="es-ES" sz="7400" dirty="0" err="1">
                <a:latin typeface="Georgia" panose="02040502050405020303" pitchFamily="18" charset="0"/>
                <a:cs typeface="Times New Roman" panose="02020603050405020304" pitchFamily="18" charset="0"/>
              </a:rPr>
              <a:t>summer</a:t>
            </a:r>
            <a:r>
              <a:rPr lang="es-ES" sz="7400" dirty="0">
                <a:latin typeface="Georgia" panose="02040502050405020303" pitchFamily="18" charset="0"/>
                <a:cs typeface="Times New Roman" panose="02020603050405020304" pitchFamily="18" charset="0"/>
              </a:rPr>
              <a:t> </a:t>
            </a:r>
            <a:r>
              <a:rPr lang="es-ES" sz="7400" dirty="0" err="1">
                <a:latin typeface="Georgia" panose="02040502050405020303" pitchFamily="18" charset="0"/>
                <a:cs typeface="Times New Roman" panose="02020603050405020304" pitchFamily="18" charset="0"/>
              </a:rPr>
              <a:t>slide</a:t>
            </a:r>
            <a:r>
              <a:rPr lang="es-ES" sz="7400" dirty="0">
                <a:latin typeface="Georgia" panose="02040502050405020303" pitchFamily="18" charset="0"/>
                <a:cs typeface="Times New Roman" panose="02020603050405020304" pitchFamily="18" charset="0"/>
              </a:rPr>
              <a:t>”, también puede llamarse regresión de verano.</a:t>
            </a:r>
          </a:p>
          <a:p>
            <a:pPr marL="0" indent="0">
              <a:buNone/>
            </a:pPr>
            <a:endParaRPr lang="es-ES" sz="7400" dirty="0">
              <a:latin typeface="Georgia" panose="02040502050405020303" pitchFamily="18" charset="0"/>
              <a:cs typeface="Times New Roman" panose="02020603050405020304" pitchFamily="18" charset="0"/>
            </a:endParaRPr>
          </a:p>
          <a:p>
            <a:r>
              <a:rPr lang="es-ES" sz="7400" dirty="0">
                <a:latin typeface="Georgia" panose="02040502050405020303" pitchFamily="18" charset="0"/>
                <a:cs typeface="Times New Roman" panose="02020603050405020304" pitchFamily="18" charset="0"/>
              </a:rPr>
              <a:t>La pérdida de aprendizaje durante el verano es cuando los estudiantes regresan a la escuela en un nivel académico más bajo que al final del último año escolar. Esto sucede cuando su hijo no usa ni practica las habilidades que aprendió en la escuela durante las vacaciones de verano.</a:t>
            </a:r>
            <a:endParaRPr lang="en-US" sz="1700" dirty="0">
              <a:latin typeface="Arial" panose="020B0604020202020204" pitchFamily="34" charset="0"/>
              <a:cs typeface="Arial" panose="020B0604020202020204" pitchFamily="34" charset="0"/>
            </a:endParaRPr>
          </a:p>
          <a:p>
            <a:pPr marL="0" indent="0">
              <a:buNone/>
            </a:pPr>
            <a:endParaRPr lang="en-US" sz="1700" dirty="0">
              <a:latin typeface="Arial" panose="020B0604020202020204" pitchFamily="34" charset="0"/>
              <a:cs typeface="Arial" panose="020B0604020202020204" pitchFamily="34" charset="0"/>
            </a:endParaRPr>
          </a:p>
          <a:p>
            <a:pPr marL="0" indent="0">
              <a:buNone/>
            </a:pPr>
            <a:endParaRPr lang="en-US" sz="1700"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161" r="904" b="-3"/>
          <a:stretch/>
        </p:blipFill>
        <p:spPr>
          <a:xfrm>
            <a:off x="7076048" y="1837660"/>
            <a:ext cx="4277751" cy="4368080"/>
          </a:xfrm>
          <a:prstGeom prst="rect">
            <a:avLst/>
          </a:prstGeom>
        </p:spPr>
      </p:pic>
    </p:spTree>
    <p:extLst>
      <p:ext uri="{BB962C8B-B14F-4D97-AF65-F5344CB8AC3E}">
        <p14:creationId xmlns:p14="http://schemas.microsoft.com/office/powerpoint/2010/main" val="325337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419" sz="4800" dirty="0">
                <a:latin typeface="Georgia" panose="02040502050405020303" pitchFamily="18" charset="0"/>
              </a:rPr>
              <a:t>Algunos hechos...</a:t>
            </a:r>
            <a:r>
              <a:rPr lang="en-US" sz="4800" dirty="0">
                <a:latin typeface="Georgia" panose="02040502050405020303" pitchFamily="18" charset="0"/>
              </a:rPr>
              <a:t>
</a:t>
            </a:r>
          </a:p>
        </p:txBody>
      </p:sp>
      <p:sp>
        <p:nvSpPr>
          <p:cNvPr id="3" name="Content Placeholder 2"/>
          <p:cNvSpPr>
            <a:spLocks noGrp="1"/>
          </p:cNvSpPr>
          <p:nvPr>
            <p:ph idx="1"/>
          </p:nvPr>
        </p:nvSpPr>
        <p:spPr>
          <a:xfrm>
            <a:off x="317309" y="1348153"/>
            <a:ext cx="10884877" cy="5884985"/>
          </a:xfrm>
        </p:spPr>
        <p:txBody>
          <a:bodyPr vert="horz" lIns="91440" tIns="45720" rIns="91440" bIns="45720" rtlCol="0" anchor="t">
            <a:normAutofit fontScale="85000" lnSpcReduction="20000"/>
          </a:bodyPr>
          <a:lstStyle/>
          <a:p>
            <a:pPr marL="0" indent="0">
              <a:buNone/>
            </a:pPr>
            <a:endParaRPr lang="en-US" dirty="0"/>
          </a:p>
          <a:p>
            <a:r>
              <a:rPr lang="es-ES" sz="3900" dirty="0">
                <a:latin typeface="Georgia" panose="02040502050405020303" pitchFamily="18" charset="0"/>
              </a:rPr>
              <a:t>El equivalente a un mes de aprendizaje se pierde después de las vacaciones de verano.</a:t>
            </a:r>
          </a:p>
          <a:p>
            <a:endParaRPr lang="es-ES" sz="3900" dirty="0">
              <a:latin typeface="Georgia" panose="02040502050405020303" pitchFamily="18" charset="0"/>
            </a:endParaRPr>
          </a:p>
          <a:p>
            <a:r>
              <a:rPr lang="es-ES" sz="3900" dirty="0">
                <a:latin typeface="Georgia" panose="02040502050405020303" pitchFamily="18" charset="0"/>
              </a:rPr>
              <a:t> 2.6 meses de habilidades matemáticas se pierden durante el verano.</a:t>
            </a:r>
          </a:p>
          <a:p>
            <a:endParaRPr lang="es-ES" sz="3900" dirty="0">
              <a:latin typeface="Georgia" panose="02040502050405020303" pitchFamily="18" charset="0"/>
            </a:endParaRPr>
          </a:p>
          <a:p>
            <a:r>
              <a:rPr lang="es-ES" sz="3900" dirty="0">
                <a:latin typeface="Georgia" panose="02040502050405020303" pitchFamily="18" charset="0"/>
              </a:rPr>
              <a:t>2 meses de lectura se pierden durante el verano.</a:t>
            </a:r>
          </a:p>
          <a:p>
            <a:endParaRPr lang="es-ES" sz="3900" dirty="0">
              <a:latin typeface="Georgia" panose="02040502050405020303" pitchFamily="18" charset="0"/>
            </a:endParaRPr>
          </a:p>
          <a:p>
            <a:r>
              <a:rPr lang="es-ES" sz="3900" dirty="0">
                <a:latin typeface="Georgia" panose="02040502050405020303" pitchFamily="18" charset="0"/>
              </a:rPr>
              <a:t> </a:t>
            </a:r>
            <a:r>
              <a:rPr lang="es-419" sz="3900" dirty="0">
                <a:latin typeface="Georgia" panose="02040502050405020303" pitchFamily="18" charset="0"/>
              </a:rPr>
              <a:t>Se pasan 6 semanas en el otoño aprendiendo de nuevo material que ya ha sido enseñado para compensar la pérdida de aprendizaje durante el verano.</a:t>
            </a:r>
            <a:br>
              <a:rPr lang="es-419" dirty="0"/>
            </a:br>
            <a:endParaRPr lang="es-419"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68604" y="141164"/>
            <a:ext cx="1430950" cy="1430950"/>
          </a:xfrm>
          <a:prstGeom prst="rect">
            <a:avLst/>
          </a:prstGeom>
        </p:spPr>
      </p:pic>
    </p:spTree>
    <p:extLst>
      <p:ext uri="{BB962C8B-B14F-4D97-AF65-F5344CB8AC3E}">
        <p14:creationId xmlns:p14="http://schemas.microsoft.com/office/powerpoint/2010/main" val="424539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96" y="4571216"/>
            <a:ext cx="10906008" cy="1115415"/>
          </a:xfrm>
        </p:spPr>
        <p:txBody>
          <a:bodyPr vert="horz" lIns="91440" tIns="45720" rIns="91440" bIns="45720" rtlCol="0" anchor="b">
            <a:normAutofit fontScale="90000"/>
          </a:bodyPr>
          <a:lstStyle/>
          <a:p>
            <a:pPr algn="ctr"/>
            <a:br>
              <a:rPr lang="en-US" sz="3200" dirty="0">
                <a:latin typeface="Georgia" panose="02040502050405020303" pitchFamily="18" charset="0"/>
              </a:rPr>
            </a:br>
            <a:br>
              <a:rPr lang="en-US" sz="3200" dirty="0">
                <a:latin typeface="Georgia" panose="02040502050405020303" pitchFamily="18" charset="0"/>
              </a:rPr>
            </a:br>
            <a:br>
              <a:rPr lang="en-US" sz="3200" dirty="0">
                <a:latin typeface="Georgia" panose="02040502050405020303" pitchFamily="18" charset="0"/>
              </a:rPr>
            </a:br>
            <a:br>
              <a:rPr lang="en-US" sz="3200" dirty="0">
                <a:latin typeface="Georgia" panose="02040502050405020303" pitchFamily="18" charset="0"/>
              </a:rPr>
            </a:br>
            <a:r>
              <a:rPr lang="es-419" sz="3200" dirty="0">
                <a:latin typeface="Georgia" panose="02040502050405020303" pitchFamily="18" charset="0"/>
              </a:rPr>
              <a:t>¡Miren este video! </a:t>
            </a:r>
            <a:r>
              <a:rPr lang="en-US" sz="3200" dirty="0">
                <a:latin typeface="Georgia" panose="02040502050405020303" pitchFamily="18" charset="0"/>
              </a:rPr>
              <a:t>
</a:t>
            </a:r>
            <a:endParaRPr lang="en-US" sz="2400" dirty="0"/>
          </a:p>
        </p:txBody>
      </p:sp>
      <p:pic>
        <p:nvPicPr>
          <p:cNvPr id="3" name="Online Media 2" title="3 Steps to Summer Success">
            <a:hlinkClick r:id="" action="ppaction://media"/>
            <a:extLst>
              <a:ext uri="{FF2B5EF4-FFF2-40B4-BE49-F238E27FC236}">
                <a16:creationId xmlns:a16="http://schemas.microsoft.com/office/drawing/2014/main" id="{C5AF56B4-EDF1-4F38-97F8-E138D58F75E7}"/>
              </a:ext>
            </a:extLst>
          </p:cNvPr>
          <p:cNvPicPr>
            <a:picLocks noGrp="1" noRot="1" noChangeAspect="1"/>
          </p:cNvPicPr>
          <p:nvPr>
            <p:ph idx="1"/>
            <a:videoFile r:link="rId1"/>
          </p:nvPr>
        </p:nvPicPr>
        <p:blipFill>
          <a:blip r:embed="rId4"/>
          <a:stretch>
            <a:fillRect/>
          </a:stretch>
        </p:blipFill>
        <p:spPr>
          <a:xfrm>
            <a:off x="482600" y="1371600"/>
            <a:ext cx="3527425" cy="1984375"/>
          </a:xfrm>
          <a:prstGeom prst="rect">
            <a:avLst/>
          </a:prstGeom>
        </p:spPr>
      </p:pic>
      <p:pic>
        <p:nvPicPr>
          <p:cNvPr id="7" name="Picture 6">
            <a:extLst>
              <a:ext uri="{FF2B5EF4-FFF2-40B4-BE49-F238E27FC236}">
                <a16:creationId xmlns:a16="http://schemas.microsoft.com/office/drawing/2014/main" id="{9021D5E2-DA99-4AE1-A928-07B274EEBA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2788" y="600819"/>
            <a:ext cx="3526424" cy="3526424"/>
          </a:xfrm>
          <a:prstGeom prst="rect">
            <a:avLst/>
          </a:prstGeom>
        </p:spPr>
      </p:pic>
      <p:pic>
        <p:nvPicPr>
          <p:cNvPr id="4" name="Online Media 3" title="3 Pasos Para Un Verano Exitoso">
            <a:hlinkClick r:id="" action="ppaction://media"/>
            <a:extLst>
              <a:ext uri="{FF2B5EF4-FFF2-40B4-BE49-F238E27FC236}">
                <a16:creationId xmlns:a16="http://schemas.microsoft.com/office/drawing/2014/main" id="{672FC3D0-5776-4F64-8385-CAB34071D5C5}"/>
              </a:ext>
            </a:extLst>
          </p:cNvPr>
          <p:cNvPicPr>
            <a:picLocks noRot="1" noChangeAspect="1"/>
          </p:cNvPicPr>
          <p:nvPr>
            <a:videoFile r:link="rId2"/>
          </p:nvPr>
        </p:nvPicPr>
        <p:blipFill>
          <a:blip r:embed="rId6"/>
          <a:stretch>
            <a:fillRect/>
          </a:stretch>
        </p:blipFill>
        <p:spPr>
          <a:xfrm>
            <a:off x="8153400" y="1364477"/>
            <a:ext cx="3553968" cy="1999107"/>
          </a:xfrm>
          <a:prstGeom prst="rect">
            <a:avLst/>
          </a:prstGeom>
        </p:spPr>
      </p:pic>
    </p:spTree>
    <p:extLst>
      <p:ext uri="{BB962C8B-B14F-4D97-AF65-F5344CB8AC3E}">
        <p14:creationId xmlns:p14="http://schemas.microsoft.com/office/powerpoint/2010/main" val="311259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2350" y="409134"/>
            <a:ext cx="6133515" cy="6133515"/>
          </a:xfrm>
          <a:prstGeom prst="rect">
            <a:avLst/>
          </a:prstGeom>
        </p:spPr>
      </p:pic>
      <p:sp>
        <p:nvSpPr>
          <p:cNvPr id="3" name="TextBox 2">
            <a:extLst>
              <a:ext uri="{FF2B5EF4-FFF2-40B4-BE49-F238E27FC236}">
                <a16:creationId xmlns:a16="http://schemas.microsoft.com/office/drawing/2014/main" id="{255B29D1-C032-476B-8044-F2BFD66E728F}"/>
              </a:ext>
            </a:extLst>
          </p:cNvPr>
          <p:cNvSpPr txBox="1"/>
          <p:nvPr/>
        </p:nvSpPr>
        <p:spPr>
          <a:xfrm>
            <a:off x="9209650" y="2473377"/>
            <a:ext cx="2767491" cy="2677656"/>
          </a:xfrm>
          <a:prstGeom prst="rect">
            <a:avLst/>
          </a:prstGeom>
          <a:noFill/>
        </p:spPr>
        <p:txBody>
          <a:bodyPr wrap="square" rtlCol="0">
            <a:spAutoFit/>
          </a:bodyPr>
          <a:lstStyle/>
          <a:p>
            <a:r>
              <a:rPr lang="es-419" sz="2800" b="1" dirty="0"/>
              <a:t>La escuela cierra durante el verano pero el aprendizaje nunca debe parar.</a:t>
            </a:r>
          </a:p>
        </p:txBody>
      </p:sp>
    </p:spTree>
    <p:extLst>
      <p:ext uri="{BB962C8B-B14F-4D97-AF65-F5344CB8AC3E}">
        <p14:creationId xmlns:p14="http://schemas.microsoft.com/office/powerpoint/2010/main" val="3934206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65430" y="263508"/>
            <a:ext cx="6586491" cy="1286160"/>
          </a:xfrm>
        </p:spPr>
        <p:txBody>
          <a:bodyPr vert="horz" lIns="91440" tIns="45720" rIns="91440" bIns="45720" rtlCol="0" anchor="b">
            <a:normAutofit fontScale="90000"/>
          </a:bodyPr>
          <a:lstStyle/>
          <a:p>
            <a:pPr algn="l"/>
            <a:r>
              <a:rPr lang="es-419" sz="4400" dirty="0">
                <a:latin typeface="Georgia" panose="02040502050405020303" pitchFamily="18" charset="0"/>
              </a:rPr>
              <a:t>Sigan leyendo...</a:t>
            </a:r>
            <a:r>
              <a:rPr lang="en-US" sz="4400" dirty="0">
                <a:latin typeface="Georgia" panose="02040502050405020303" pitchFamily="18" charset="0"/>
              </a:rPr>
              <a:t>
</a:t>
            </a:r>
          </a:p>
        </p:txBody>
      </p:sp>
      <p:sp>
        <p:nvSpPr>
          <p:cNvPr id="3" name="Subtitle 2"/>
          <p:cNvSpPr>
            <a:spLocks noGrp="1"/>
          </p:cNvSpPr>
          <p:nvPr>
            <p:ph type="subTitle" idx="1"/>
          </p:nvPr>
        </p:nvSpPr>
        <p:spPr>
          <a:xfrm>
            <a:off x="3502856" y="1549668"/>
            <a:ext cx="8689144" cy="5044825"/>
          </a:xfrm>
        </p:spPr>
        <p:txBody>
          <a:bodyPr vert="horz" lIns="91440" tIns="45720" rIns="91440" bIns="45720" numCol="2" rtlCol="0">
            <a:normAutofit fontScale="25000" lnSpcReduction="20000"/>
          </a:bodyPr>
          <a:lstStyle/>
          <a:p>
            <a:pPr marL="342900" indent="-228600" algn="l">
              <a:lnSpc>
                <a:spcPct val="120000"/>
              </a:lnSpc>
              <a:buFont typeface="Arial" panose="020B0604020202020204" pitchFamily="34" charset="0"/>
              <a:buChar char="•"/>
            </a:pPr>
            <a:r>
              <a:rPr lang="es-ES" sz="9600" dirty="0">
                <a:latin typeface="Georgia" panose="02040502050405020303" pitchFamily="18" charset="0"/>
                <a:cs typeface="Times New Roman" panose="02020603050405020304" pitchFamily="18" charset="0"/>
              </a:rPr>
              <a:t>Desarrollen una rutina de lectura agradable.
Únanse a los clubes de lectura de verano en las bibliotecas locales o librerías.
Lean un libro de capítulos en familia.</a:t>
            </a:r>
            <a:endParaRPr lang="en-US" sz="9600" dirty="0">
              <a:latin typeface="Georgia" panose="02040502050405020303" pitchFamily="18" charset="0"/>
              <a:cs typeface="Times New Roman" panose="02020603050405020304" pitchFamily="18" charset="0"/>
            </a:endParaRPr>
          </a:p>
          <a:p>
            <a:pPr marL="342900" indent="-228600" algn="l">
              <a:lnSpc>
                <a:spcPct val="120000"/>
              </a:lnSpc>
              <a:buFont typeface="Arial" panose="020B0604020202020204" pitchFamily="34" charset="0"/>
              <a:buChar char="•"/>
            </a:pPr>
            <a:r>
              <a:rPr lang="es-ES" sz="9600" dirty="0">
                <a:latin typeface="Georgia" panose="02040502050405020303" pitchFamily="18" charset="0"/>
                <a:cs typeface="Times New Roman" panose="02020603050405020304" pitchFamily="18" charset="0"/>
              </a:rPr>
              <a:t>Lean las señales de tráfico, el GPS y otras impresiones ambientales.
</a:t>
            </a:r>
            <a:r>
              <a:rPr lang="es-419" sz="9600" dirty="0">
                <a:latin typeface="Georgia" panose="02040502050405020303" pitchFamily="18" charset="0"/>
                <a:cs typeface="Times New Roman" panose="02020603050405020304" pitchFamily="18" charset="0"/>
              </a:rPr>
              <a:t>Organicen un club de lectura en el vecindario.</a:t>
            </a:r>
            <a:endParaRPr lang="en-US" sz="9600" dirty="0">
              <a:latin typeface="Georgia" panose="02040502050405020303" pitchFamily="18" charset="0"/>
              <a:cs typeface="Times New Roman" panose="02020603050405020304" pitchFamily="18" charset="0"/>
            </a:endParaRPr>
          </a:p>
          <a:p>
            <a:pPr marL="342900" indent="-228600" algn="l">
              <a:lnSpc>
                <a:spcPct val="120000"/>
              </a:lnSpc>
              <a:buFont typeface="Arial" panose="020B0604020202020204" pitchFamily="34" charset="0"/>
              <a:buChar char="•"/>
            </a:pPr>
            <a:endParaRPr lang="en-US" sz="9600" dirty="0">
              <a:latin typeface="Georgia" panose="02040502050405020303" pitchFamily="18" charset="0"/>
              <a:cs typeface="Times New Roman" panose="02020603050405020304" pitchFamily="18" charset="0"/>
            </a:endParaRPr>
          </a:p>
          <a:p>
            <a:pPr marL="342900" indent="-228600" algn="l">
              <a:lnSpc>
                <a:spcPct val="120000"/>
              </a:lnSpc>
              <a:buFont typeface="Arial" panose="020B0604020202020204" pitchFamily="34" charset="0"/>
              <a:buChar char="•"/>
            </a:pPr>
            <a:r>
              <a:rPr lang="es-ES" sz="9600" dirty="0">
                <a:latin typeface="Georgia" panose="02040502050405020303" pitchFamily="18" charset="0"/>
                <a:cs typeface="Times New Roman" panose="02020603050405020304" pitchFamily="18" charset="0"/>
              </a:rPr>
              <a:t>Intercambien libros o cómics con amigos. </a:t>
            </a:r>
            <a:endParaRPr lang="en-US" sz="9600" dirty="0">
              <a:latin typeface="Georgia" panose="02040502050405020303" pitchFamily="18" charset="0"/>
              <a:cs typeface="Times New Roman" panose="02020603050405020304" pitchFamily="18" charset="0"/>
            </a:endParaRPr>
          </a:p>
          <a:p>
            <a:pPr marL="342900" indent="-228600" algn="l">
              <a:lnSpc>
                <a:spcPct val="120000"/>
              </a:lnSpc>
              <a:buFont typeface="Arial" panose="020B0604020202020204" pitchFamily="34" charset="0"/>
              <a:buChar char="•"/>
            </a:pPr>
            <a:r>
              <a:rPr lang="es-ES" sz="9600" dirty="0">
                <a:latin typeface="Georgia" panose="02040502050405020303" pitchFamily="18" charset="0"/>
                <a:cs typeface="Times New Roman" panose="02020603050405020304" pitchFamily="18" charset="0"/>
              </a:rPr>
              <a:t>Utilicen herramientas tecnológicas como tabletas y libros electrónicos.
Exploren una nueva serie de libros.
Llévense un libro "divertido" en sus vacaciones y paseos en coche.</a:t>
            </a:r>
            <a:endParaRPr lang="en-US" sz="9600" dirty="0">
              <a:latin typeface="Georgia" panose="02040502050405020303" pitchFamily="18" charset="0"/>
            </a:endParaRPr>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a:p>
            <a:pPr marL="342900" indent="-228600" algn="l">
              <a:buFont typeface="Arial" panose="020B0604020202020204" pitchFamily="34" charset="0"/>
              <a:buChar char="•"/>
            </a:pPr>
            <a:endParaRPr lang="en-US" sz="17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475" r="11852" b="2"/>
          <a:stretch/>
        </p:blipFill>
        <p:spPr>
          <a:xfrm>
            <a:off x="241030" y="1444"/>
            <a:ext cx="2984812" cy="4415812"/>
          </a:xfrm>
          <a:prstGeom prst="rect">
            <a:avLst/>
          </a:prstGeom>
          <a:effectLst/>
        </p:spPr>
      </p:pic>
    </p:spTree>
    <p:extLst>
      <p:ext uri="{BB962C8B-B14F-4D97-AF65-F5344CB8AC3E}">
        <p14:creationId xmlns:p14="http://schemas.microsoft.com/office/powerpoint/2010/main" val="386355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663" y="164571"/>
            <a:ext cx="5127031" cy="1676603"/>
          </a:xfrm>
        </p:spPr>
        <p:txBody>
          <a:bodyPr>
            <a:normAutofit/>
          </a:bodyPr>
          <a:lstStyle/>
          <a:p>
            <a:r>
              <a:rPr lang="es-419" dirty="0">
                <a:latin typeface="Georgia" panose="02040502050405020303" pitchFamily="18" charset="0"/>
              </a:rPr>
              <a:t>Sigan escribiendo</a:t>
            </a:r>
            <a:r>
              <a:rPr lang="en-US" dirty="0">
                <a:latin typeface="Georgia" panose="02040502050405020303" pitchFamily="18" charset="0"/>
              </a:rPr>
              <a:t>...
</a:t>
            </a:r>
            <a:endParaRPr lang="en-US" dirty="0"/>
          </a:p>
        </p:txBody>
      </p:sp>
      <p:sp>
        <p:nvSpPr>
          <p:cNvPr id="3" name="Content Placeholder 2"/>
          <p:cNvSpPr>
            <a:spLocks noGrp="1"/>
          </p:cNvSpPr>
          <p:nvPr>
            <p:ph idx="1"/>
          </p:nvPr>
        </p:nvSpPr>
        <p:spPr>
          <a:xfrm>
            <a:off x="476428" y="1184223"/>
            <a:ext cx="5127029" cy="4882527"/>
          </a:xfrm>
        </p:spPr>
        <p:txBody>
          <a:bodyPr>
            <a:noAutofit/>
          </a:bodyPr>
          <a:lstStyle/>
          <a:p>
            <a:pPr>
              <a:buFont typeface="Wingdings" panose="05000000000000000000" pitchFamily="2" charset="2"/>
              <a:buChar char="ü"/>
            </a:pPr>
            <a:r>
              <a:rPr lang="es-ES" dirty="0">
                <a:latin typeface="Georgia" panose="02040502050405020303" pitchFamily="18" charset="0"/>
              </a:rPr>
              <a:t>Animen a su hijo(a) a llevar un diario o un diario de cuentos</a:t>
            </a:r>
            <a:r>
              <a:rPr lang="en-US" dirty="0">
                <a:latin typeface="Georgia" panose="02040502050405020303" pitchFamily="18" charset="0"/>
              </a:rPr>
              <a:t>.</a:t>
            </a:r>
          </a:p>
          <a:p>
            <a:pPr>
              <a:buFont typeface="Wingdings" panose="05000000000000000000" pitchFamily="2" charset="2"/>
              <a:buChar char="ü"/>
            </a:pPr>
            <a:r>
              <a:rPr lang="es-ES" dirty="0">
                <a:latin typeface="Georgia" panose="02040502050405020303" pitchFamily="18" charset="0"/>
              </a:rPr>
              <a:t>Escriban una obra o una historia en familia</a:t>
            </a:r>
            <a:r>
              <a:rPr lang="en-US" dirty="0">
                <a:latin typeface="Georgia" panose="02040502050405020303" pitchFamily="18" charset="0"/>
              </a:rPr>
              <a:t>.</a:t>
            </a:r>
          </a:p>
          <a:p>
            <a:pPr>
              <a:buFont typeface="Wingdings" panose="05000000000000000000" pitchFamily="2" charset="2"/>
              <a:buChar char="ü"/>
            </a:pPr>
            <a:r>
              <a:rPr lang="es-ES" dirty="0">
                <a:latin typeface="Georgia" panose="02040502050405020303" pitchFamily="18" charset="0"/>
              </a:rPr>
              <a:t>Redacten y envíen una carta o un correo electrónico a un miembro de la familia</a:t>
            </a:r>
            <a:r>
              <a:rPr lang="en-US" dirty="0">
                <a:latin typeface="Georgia" panose="02040502050405020303" pitchFamily="18" charset="0"/>
              </a:rPr>
              <a:t>.</a:t>
            </a:r>
          </a:p>
          <a:p>
            <a:pPr>
              <a:buFont typeface="Wingdings" panose="05000000000000000000" pitchFamily="2" charset="2"/>
              <a:buChar char="ü"/>
            </a:pPr>
            <a:r>
              <a:rPr lang="es-ES" dirty="0">
                <a:latin typeface="Georgia" panose="02040502050405020303" pitchFamily="18" charset="0"/>
              </a:rPr>
              <a:t>Sugiéranle a su hijo(a) que creen una tira cómica o un libro</a:t>
            </a:r>
            <a:r>
              <a:rPr lang="en-US" dirty="0">
                <a:latin typeface="Georgia" panose="02040502050405020303" pitchFamily="18" charset="0"/>
              </a:rPr>
              <a:t>.</a:t>
            </a:r>
          </a:p>
          <a:p>
            <a:pPr>
              <a:buFont typeface="Wingdings" panose="05000000000000000000" pitchFamily="2" charset="2"/>
              <a:buChar char="ü"/>
            </a:pPr>
            <a:r>
              <a:rPr lang="es-ES" dirty="0">
                <a:latin typeface="Georgia" panose="02040502050405020303" pitchFamily="18" charset="0"/>
              </a:rPr>
              <a:t>Dejen que su hijo(a) los vea leyendo y escribiendo</a:t>
            </a:r>
            <a:r>
              <a:rPr lang="en-US" dirty="0">
                <a:latin typeface="Georgia" panose="02040502050405020303" pitchFamily="18" charset="0"/>
              </a:rPr>
              <a:t>.</a:t>
            </a:r>
          </a:p>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082" r="3" b="3"/>
          <a:stretch/>
        </p:blipFill>
        <p:spPr>
          <a:xfrm flipH="1">
            <a:off x="6090613" y="640082"/>
            <a:ext cx="5461724" cy="5577837"/>
          </a:xfrm>
          <a:prstGeom prst="rect">
            <a:avLst/>
          </a:prstGeom>
          <a:effectLst/>
        </p:spPr>
      </p:pic>
    </p:spTree>
    <p:extLst>
      <p:ext uri="{BB962C8B-B14F-4D97-AF65-F5344CB8AC3E}">
        <p14:creationId xmlns:p14="http://schemas.microsoft.com/office/powerpoint/2010/main" val="4006100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59" y="99281"/>
            <a:ext cx="10515600" cy="1325563"/>
          </a:xfrm>
        </p:spPr>
        <p:txBody>
          <a:bodyPr>
            <a:normAutofit fontScale="90000"/>
          </a:bodyPr>
          <a:lstStyle/>
          <a:p>
            <a:pPr algn="ctr"/>
            <a:br>
              <a:rPr lang="en-US" sz="6000" dirty="0">
                <a:latin typeface="Georgia" panose="02040502050405020303" pitchFamily="18" charset="0"/>
              </a:rPr>
            </a:br>
            <a:r>
              <a:rPr lang="es-419" sz="6000" dirty="0">
                <a:latin typeface="Georgia" panose="02040502050405020303" pitchFamily="18" charset="0"/>
              </a:rPr>
              <a:t>Matemáticas—</a:t>
            </a:r>
            <a:br>
              <a:rPr lang="es-419" sz="6000" dirty="0">
                <a:latin typeface="Georgia" panose="02040502050405020303" pitchFamily="18" charset="0"/>
              </a:rPr>
            </a:br>
            <a:r>
              <a:rPr lang="es-419" sz="6000" dirty="0">
                <a:latin typeface="Georgia" panose="02040502050405020303" pitchFamily="18" charset="0"/>
              </a:rPr>
              <a:t>Sigan practicando</a:t>
            </a:r>
          </a:p>
        </p:txBody>
      </p:sp>
      <p:sp>
        <p:nvSpPr>
          <p:cNvPr id="3" name="Content Placeholder 2"/>
          <p:cNvSpPr>
            <a:spLocks noGrp="1"/>
          </p:cNvSpPr>
          <p:nvPr>
            <p:ph idx="1"/>
          </p:nvPr>
        </p:nvSpPr>
        <p:spPr>
          <a:xfrm>
            <a:off x="838200" y="2341068"/>
            <a:ext cx="10515600" cy="4417651"/>
          </a:xfrm>
        </p:spPr>
        <p:txBody>
          <a:bodyPr>
            <a:normAutofit fontScale="85000" lnSpcReduction="20000"/>
          </a:bodyPr>
          <a:lstStyle/>
          <a:p>
            <a:pPr>
              <a:buFont typeface="Wingdings" panose="05000000000000000000" pitchFamily="2" charset="2"/>
              <a:buChar char="ü"/>
            </a:pPr>
            <a:r>
              <a:rPr lang="es-ES" sz="3900" dirty="0">
                <a:latin typeface="Georgia" panose="02040502050405020303" pitchFamily="18" charset="0"/>
              </a:rPr>
              <a:t>Pídale a su hijo(a) que practique conceptos matemáticos básicos.
Jueguen juegos de cartas y de mesa</a:t>
            </a:r>
            <a:r>
              <a:rPr lang="en-US" sz="3900" dirty="0">
                <a:latin typeface="Georgia" panose="02040502050405020303" pitchFamily="18" charset="0"/>
              </a:rPr>
              <a:t>.</a:t>
            </a:r>
          </a:p>
          <a:p>
            <a:pPr>
              <a:buFont typeface="Wingdings" panose="05000000000000000000" pitchFamily="2" charset="2"/>
              <a:buChar char="ü"/>
            </a:pPr>
            <a:r>
              <a:rPr lang="es-ES" sz="3900" dirty="0">
                <a:latin typeface="Georgia" panose="02040502050405020303" pitchFamily="18" charset="0"/>
              </a:rPr>
              <a:t>Diseñen y construyan con bloques, juguetes o materiales que tengan en el hogar.
Dejen que cuente el dinero y calcule los descuentos con usted en la tienda</a:t>
            </a:r>
            <a:r>
              <a:rPr lang="en-US" sz="3900" dirty="0">
                <a:latin typeface="Georgia" panose="02040502050405020303" pitchFamily="18" charset="0"/>
              </a:rPr>
              <a:t>. </a:t>
            </a:r>
          </a:p>
          <a:p>
            <a:pPr>
              <a:buFont typeface="Wingdings" panose="05000000000000000000" pitchFamily="2" charset="2"/>
              <a:buChar char="ü"/>
            </a:pPr>
            <a:r>
              <a:rPr lang="es-ES" sz="3900" dirty="0">
                <a:latin typeface="Georgia" panose="02040502050405020303" pitchFamily="18" charset="0"/>
              </a:rPr>
              <a:t>Cocinen juntos usando una receta</a:t>
            </a:r>
            <a:r>
              <a:rPr lang="en-US" sz="3900" dirty="0">
                <a:latin typeface="Georgia" panose="02040502050405020303" pitchFamily="18" charset="0"/>
              </a:rPr>
              <a:t>.</a:t>
            </a:r>
          </a:p>
          <a:p>
            <a:pPr>
              <a:buFont typeface="Wingdings" panose="05000000000000000000" pitchFamily="2" charset="2"/>
              <a:buChar char="ü"/>
            </a:pPr>
            <a:r>
              <a:rPr lang="es-ES" sz="3900" dirty="0">
                <a:latin typeface="Georgia" panose="02040502050405020303" pitchFamily="18" charset="0"/>
              </a:rPr>
              <a:t>Encuentren las matemáticas en los "momentos cotidianos</a:t>
            </a:r>
            <a:r>
              <a:rPr lang="en-US" sz="3900" dirty="0">
                <a:latin typeface="Georgia" panose="02040502050405020303" pitchFamily="18" charset="0"/>
              </a:rPr>
              <a:t>.”</a:t>
            </a:r>
          </a:p>
          <a:p>
            <a:pPr>
              <a:buFont typeface="Wingdings" panose="05000000000000000000" pitchFamily="2" charset="2"/>
              <a:buChar char="ü"/>
            </a:pPr>
            <a:endParaRPr lang="en-US" sz="5400" dirty="0">
              <a:latin typeface="Georgia" panose="02040502050405020303" pitchFamily="18" charset="0"/>
            </a:endParaRPr>
          </a:p>
          <a:p>
            <a:pPr>
              <a:buFont typeface="Wingdings" panose="05000000000000000000" pitchFamily="2" charset="2"/>
              <a:buChar char="ü"/>
            </a:pPr>
            <a:endParaRPr lang="en-US" dirty="0">
              <a:latin typeface="Georgia" panose="020405020504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8600875" y="0"/>
            <a:ext cx="3346566" cy="2152357"/>
          </a:xfrm>
          <a:prstGeom prst="rect">
            <a:avLst/>
          </a:prstGeom>
        </p:spPr>
      </p:pic>
    </p:spTree>
    <p:extLst>
      <p:ext uri="{BB962C8B-B14F-4D97-AF65-F5344CB8AC3E}">
        <p14:creationId xmlns:p14="http://schemas.microsoft.com/office/powerpoint/2010/main" val="3254397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581" y="1289154"/>
            <a:ext cx="7944787" cy="1079292"/>
          </a:xfrm>
        </p:spPr>
        <p:txBody>
          <a:bodyPr>
            <a:noAutofit/>
          </a:bodyPr>
          <a:lstStyle/>
          <a:p>
            <a:pPr algn="ctr"/>
            <a:br>
              <a:rPr lang="es-ES" sz="5400" dirty="0">
                <a:latin typeface="Georgia" panose="02040502050405020303" pitchFamily="18" charset="0"/>
              </a:rPr>
            </a:br>
            <a:br>
              <a:rPr lang="es-ES" sz="5400" dirty="0">
                <a:latin typeface="Georgia" panose="02040502050405020303" pitchFamily="18" charset="0"/>
              </a:rPr>
            </a:br>
            <a:br>
              <a:rPr lang="es-ES" sz="5400" dirty="0">
                <a:latin typeface="Georgia" panose="02040502050405020303" pitchFamily="18" charset="0"/>
              </a:rPr>
            </a:br>
            <a:br>
              <a:rPr lang="es-ES" sz="5400" dirty="0">
                <a:latin typeface="Georgia" panose="02040502050405020303" pitchFamily="18" charset="0"/>
              </a:rPr>
            </a:br>
            <a:r>
              <a:rPr lang="es-ES" sz="5400" dirty="0">
                <a:latin typeface="Georgia" panose="02040502050405020303" pitchFamily="18" charset="0"/>
              </a:rPr>
              <a:t>Limiten el tiempo de TV y videojuegos
</a:t>
            </a:r>
            <a:endParaRPr lang="es-419" sz="5400" dirty="0">
              <a:latin typeface="Georgia" panose="02040502050405020303" pitchFamily="18" charset="0"/>
            </a:endParaRPr>
          </a:p>
        </p:txBody>
      </p:sp>
      <p:sp>
        <p:nvSpPr>
          <p:cNvPr id="3" name="Text Placeholder 2"/>
          <p:cNvSpPr>
            <a:spLocks noGrp="1"/>
          </p:cNvSpPr>
          <p:nvPr>
            <p:ph type="body" idx="1"/>
          </p:nvPr>
        </p:nvSpPr>
        <p:spPr>
          <a:xfrm>
            <a:off x="995819" y="2206028"/>
            <a:ext cx="10515600" cy="3252237"/>
          </a:xfrm>
        </p:spPr>
        <p:txBody>
          <a:bodyPr>
            <a:noAutofit/>
          </a:bodyPr>
          <a:lstStyle/>
          <a:p>
            <a:pPr marL="342900" indent="-342900">
              <a:buFont typeface="Wingdings" panose="05000000000000000000" pitchFamily="2" charset="2"/>
              <a:buChar char="ü"/>
            </a:pPr>
            <a:r>
              <a:rPr lang="es-ES" sz="3600" dirty="0">
                <a:solidFill>
                  <a:schemeClr val="tx1"/>
                </a:solidFill>
                <a:latin typeface="Georgia" panose="02040502050405020303" pitchFamily="18" charset="0"/>
              </a:rPr>
              <a:t>Usen la tecnología para añadirle un poco de diversión al aprendizaje</a:t>
            </a:r>
            <a:r>
              <a:rPr lang="en-US" sz="3600" dirty="0">
                <a:solidFill>
                  <a:schemeClr val="tx1"/>
                </a:solidFill>
                <a:latin typeface="Georgia" panose="02040502050405020303" pitchFamily="18" charset="0"/>
              </a:rPr>
              <a:t>.</a:t>
            </a:r>
          </a:p>
          <a:p>
            <a:pPr marL="342900" indent="-342900">
              <a:buFont typeface="Wingdings" panose="05000000000000000000" pitchFamily="2" charset="2"/>
              <a:buChar char="ü"/>
            </a:pPr>
            <a:r>
              <a:rPr lang="es-ES" sz="3600" dirty="0">
                <a:solidFill>
                  <a:schemeClr val="tx1"/>
                </a:solidFill>
                <a:latin typeface="Georgia" panose="02040502050405020303" pitchFamily="18" charset="0"/>
              </a:rPr>
              <a:t>Exploren aplicaciones educativas GRATUITAS y sitios web para niños como </a:t>
            </a:r>
            <a:r>
              <a:rPr lang="en-US" sz="3600" dirty="0">
                <a:solidFill>
                  <a:schemeClr val="tx1"/>
                </a:solidFill>
                <a:latin typeface="Georgia" panose="02040502050405020303" pitchFamily="18" charset="0"/>
              </a:rPr>
              <a:t>Moby Max y Storylineonline.com.</a:t>
            </a:r>
          </a:p>
          <a:p>
            <a:pPr marL="342900" indent="-342900">
              <a:buFont typeface="Wingdings" panose="05000000000000000000" pitchFamily="2" charset="2"/>
              <a:buChar char="ü"/>
            </a:pPr>
            <a:r>
              <a:rPr lang="en-US" sz="3600" dirty="0">
                <a:solidFill>
                  <a:schemeClr val="tx1"/>
                </a:solidFill>
                <a:latin typeface="Georgia" panose="02040502050405020303" pitchFamily="18" charset="0"/>
              </a:rPr>
              <a:t> </a:t>
            </a:r>
            <a:r>
              <a:rPr lang="es-ES" sz="3600" dirty="0">
                <a:solidFill>
                  <a:schemeClr val="tx1"/>
                </a:solidFill>
                <a:latin typeface="Georgia" panose="02040502050405020303" pitchFamily="18" charset="0"/>
              </a:rPr>
              <a:t>Realicen juntos una “excursión virtual"</a:t>
            </a:r>
            <a:r>
              <a:rPr lang="en-US" sz="3600" dirty="0">
                <a:solidFill>
                  <a:schemeClr val="tx1"/>
                </a:solidFill>
                <a:latin typeface="Georgia" panose="02040502050405020303" pitchFamily="18" charset="0"/>
              </a:rPr>
              <a:t>.</a:t>
            </a:r>
          </a:p>
          <a:p>
            <a:pPr marL="342900" indent="-342900">
              <a:buFont typeface="Wingdings" panose="05000000000000000000" pitchFamily="2" charset="2"/>
              <a:buChar char="ü"/>
            </a:pPr>
            <a:r>
              <a:rPr lang="es-ES" sz="3600" dirty="0">
                <a:solidFill>
                  <a:schemeClr val="tx1"/>
                </a:solidFill>
                <a:latin typeface="Georgia" panose="02040502050405020303" pitchFamily="18" charset="0"/>
              </a:rPr>
              <a:t>Limiten el tiempo de juegos sin propósitos educativos</a:t>
            </a:r>
            <a:r>
              <a:rPr lang="en-US" sz="3600" dirty="0">
                <a:solidFill>
                  <a:schemeClr val="tx1"/>
                </a:solidFill>
                <a:latin typeface="Georgia" panose="02040502050405020303" pitchFamily="18"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6733" y="86267"/>
            <a:ext cx="2446791" cy="2133829"/>
          </a:xfrm>
          <a:prstGeom prst="rect">
            <a:avLst/>
          </a:prstGeom>
        </p:spPr>
      </p:pic>
    </p:spTree>
    <p:extLst>
      <p:ext uri="{BB962C8B-B14F-4D97-AF65-F5344CB8AC3E}">
        <p14:creationId xmlns:p14="http://schemas.microsoft.com/office/powerpoint/2010/main" val="3768983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1036"/>
            <a:ext cx="10515600" cy="1009652"/>
          </a:xfrm>
        </p:spPr>
        <p:txBody>
          <a:bodyPr>
            <a:noAutofit/>
          </a:bodyPr>
          <a:lstStyle/>
          <a:p>
            <a:pPr algn="ctr"/>
            <a:r>
              <a:rPr lang="es-419" sz="5400" dirty="0">
                <a:latin typeface="Georgia" panose="02040502050405020303" pitchFamily="18" charset="0"/>
              </a:rPr>
              <a:t>Exploren recursos web</a:t>
            </a:r>
            <a:br>
              <a:rPr lang="es-419" sz="5400" dirty="0">
                <a:latin typeface="Georgia" panose="02040502050405020303" pitchFamily="18" charset="0"/>
              </a:rPr>
            </a:br>
            <a:r>
              <a:rPr lang="es-419" sz="5400" dirty="0">
                <a:latin typeface="Georgia" panose="02040502050405020303" pitchFamily="18" charset="0"/>
              </a:rPr>
              <a:t> para los padres</a:t>
            </a:r>
            <a:r>
              <a:rPr lang="en-US" sz="5400" dirty="0">
                <a:latin typeface="Georgia" panose="02040502050405020303" pitchFamily="18" charset="0"/>
              </a:rPr>
              <a:t>
</a:t>
            </a:r>
          </a:p>
        </p:txBody>
      </p:sp>
      <p:sp>
        <p:nvSpPr>
          <p:cNvPr id="6" name="Content Placeholder 5"/>
          <p:cNvSpPr>
            <a:spLocks noGrp="1"/>
          </p:cNvSpPr>
          <p:nvPr>
            <p:ph idx="1"/>
          </p:nvPr>
        </p:nvSpPr>
        <p:spPr/>
        <p:txBody>
          <a:bodyPr>
            <a:normAutofit fontScale="85000" lnSpcReduction="20000"/>
          </a:bodyPr>
          <a:lstStyle/>
          <a:p>
            <a:pPr>
              <a:buFont typeface="Wingdings" panose="05000000000000000000" pitchFamily="2" charset="2"/>
              <a:buChar char="ü"/>
            </a:pPr>
            <a:endParaRPr lang="en-US" dirty="0"/>
          </a:p>
          <a:p>
            <a:r>
              <a:rPr lang="en-US" dirty="0">
                <a:latin typeface="Georgia" panose="02040502050405020303" pitchFamily="18" charset="0"/>
                <a:hlinkClick r:id="rId2">
                  <a:extLst>
                    <a:ext uri="{A12FA001-AC4F-418D-AE19-62706E023703}">
                      <ahyp:hlinkClr xmlns:ahyp="http://schemas.microsoft.com/office/drawing/2018/hyperlinkcolor" val="tx"/>
                    </a:ext>
                  </a:extLst>
                </a:hlinkClick>
              </a:rPr>
              <a:t>National Summer Learning Association</a:t>
            </a:r>
            <a:endParaRPr lang="en-US" dirty="0">
              <a:latin typeface="Georgia" panose="02040502050405020303" pitchFamily="18" charset="0"/>
            </a:endParaRPr>
          </a:p>
          <a:p>
            <a:r>
              <a:rPr lang="en-US" dirty="0">
                <a:latin typeface="Georgia" panose="02040502050405020303" pitchFamily="18" charset="0"/>
                <a:hlinkClick r:id="rId3">
                  <a:extLst>
                    <a:ext uri="{A12FA001-AC4F-418D-AE19-62706E023703}">
                      <ahyp:hlinkClr xmlns:ahyp="http://schemas.microsoft.com/office/drawing/2018/hyperlinkcolor" val="tx"/>
                    </a:ext>
                  </a:extLst>
                </a:hlinkClick>
              </a:rPr>
              <a:t>NBC News Learn “Parent Toolkit”</a:t>
            </a:r>
            <a:endParaRPr lang="en-US" dirty="0">
              <a:latin typeface="Georgia" panose="02040502050405020303" pitchFamily="18" charset="0"/>
            </a:endParaRPr>
          </a:p>
          <a:p>
            <a:r>
              <a:rPr lang="en-US" dirty="0">
                <a:latin typeface="Georgia" panose="02040502050405020303" pitchFamily="18" charset="0"/>
                <a:hlinkClick r:id="rId4">
                  <a:extLst>
                    <a:ext uri="{A12FA001-AC4F-418D-AE19-62706E023703}">
                      <ahyp:hlinkClr xmlns:ahyp="http://schemas.microsoft.com/office/drawing/2018/hyperlinkcolor" val="tx"/>
                    </a:ext>
                  </a:extLst>
                </a:hlinkClick>
              </a:rPr>
              <a:t>Onslow County Public Library</a:t>
            </a:r>
            <a:endParaRPr lang="en-US" dirty="0">
              <a:latin typeface="Georgia" panose="02040502050405020303" pitchFamily="18" charset="0"/>
            </a:endParaRPr>
          </a:p>
          <a:p>
            <a:r>
              <a:rPr lang="en-US" dirty="0">
                <a:latin typeface="Georgia" panose="02040502050405020303" pitchFamily="18" charset="0"/>
                <a:hlinkClick r:id="rId5">
                  <a:extLst>
                    <a:ext uri="{A12FA001-AC4F-418D-AE19-62706E023703}">
                      <ahyp:hlinkClr xmlns:ahyp="http://schemas.microsoft.com/office/drawing/2018/hyperlinkcolor" val="tx"/>
                    </a:ext>
                  </a:extLst>
                </a:hlinkClick>
              </a:rPr>
              <a:t>Scholastic for Parents</a:t>
            </a:r>
            <a:endParaRPr lang="en-US" dirty="0">
              <a:latin typeface="Georgia" panose="02040502050405020303" pitchFamily="18" charset="0"/>
            </a:endParaRPr>
          </a:p>
          <a:p>
            <a:r>
              <a:rPr lang="en-US" dirty="0">
                <a:latin typeface="Georgia" panose="02040502050405020303" pitchFamily="18" charset="0"/>
                <a:hlinkClick r:id="rId6">
                  <a:extLst>
                    <a:ext uri="{A12FA001-AC4F-418D-AE19-62706E023703}">
                      <ahyp:hlinkClr xmlns:ahyp="http://schemas.microsoft.com/office/drawing/2018/hyperlinkcolor" val="tx"/>
                    </a:ext>
                  </a:extLst>
                </a:hlinkClick>
              </a:rPr>
              <a:t>PBS Parents</a:t>
            </a:r>
            <a:endParaRPr lang="en-US" dirty="0">
              <a:latin typeface="Georgia" panose="02040502050405020303" pitchFamily="18" charset="0"/>
            </a:endParaRPr>
          </a:p>
          <a:p>
            <a:r>
              <a:rPr lang="en-US" dirty="0">
                <a:latin typeface="Georgia" panose="02040502050405020303" pitchFamily="18" charset="0"/>
                <a:hlinkClick r:id="rId7">
                  <a:extLst>
                    <a:ext uri="{A12FA001-AC4F-418D-AE19-62706E023703}">
                      <ahyp:hlinkClr xmlns:ahyp="http://schemas.microsoft.com/office/drawing/2018/hyperlinkcolor" val="tx"/>
                    </a:ext>
                  </a:extLst>
                </a:hlinkClick>
              </a:rPr>
              <a:t>Discovery Education</a:t>
            </a:r>
            <a:endParaRPr lang="en-US" dirty="0">
              <a:latin typeface="Georgia" panose="02040502050405020303" pitchFamily="18" charset="0"/>
            </a:endParaRPr>
          </a:p>
          <a:p>
            <a:r>
              <a:rPr lang="en-US" dirty="0">
                <a:latin typeface="Georgia" panose="02040502050405020303" pitchFamily="18" charset="0"/>
                <a:hlinkClick r:id="rId8">
                  <a:extLst>
                    <a:ext uri="{A12FA001-AC4F-418D-AE19-62706E023703}">
                      <ahyp:hlinkClr xmlns:ahyp="http://schemas.microsoft.com/office/drawing/2018/hyperlinkcolor" val="tx"/>
                    </a:ext>
                  </a:extLst>
                </a:hlinkClick>
              </a:rPr>
              <a:t>Read, Write, Think</a:t>
            </a:r>
            <a:endParaRPr lang="en-US" dirty="0">
              <a:latin typeface="Georgia" panose="02040502050405020303" pitchFamily="18" charset="0"/>
            </a:endParaRPr>
          </a:p>
          <a:p>
            <a:pPr marL="0" indent="0">
              <a:buNone/>
            </a:pPr>
            <a:endParaRPr lang="en-US" dirty="0"/>
          </a:p>
          <a:p>
            <a:pPr marL="0" indent="0">
              <a:buNone/>
            </a:pPr>
            <a:r>
              <a:rPr lang="es-ES" b="1" dirty="0">
                <a:solidFill>
                  <a:schemeClr val="accent1"/>
                </a:solidFill>
                <a:latin typeface="Georgia" panose="02040502050405020303" pitchFamily="18" charset="0"/>
              </a:rPr>
              <a:t>Nota: Haga clic en el texto subrayado para seguir los enlaces web.
</a:t>
            </a:r>
            <a:endParaRPr lang="en-US" dirty="0"/>
          </a:p>
        </p:txBody>
      </p:sp>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81646" y="2283704"/>
            <a:ext cx="3566303" cy="2290591"/>
          </a:xfrm>
          <a:prstGeom prst="rect">
            <a:avLst/>
          </a:prstGeom>
        </p:spPr>
      </p:pic>
    </p:spTree>
    <p:extLst>
      <p:ext uri="{BB962C8B-B14F-4D97-AF65-F5344CB8AC3E}">
        <p14:creationId xmlns:p14="http://schemas.microsoft.com/office/powerpoint/2010/main" val="488403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198E-2C05-4EBA-8EA0-A69D6CC8B827}"/>
              </a:ext>
            </a:extLst>
          </p:cNvPr>
          <p:cNvSpPr>
            <a:spLocks noGrp="1"/>
          </p:cNvSpPr>
          <p:nvPr>
            <p:ph type="title"/>
          </p:nvPr>
        </p:nvSpPr>
        <p:spPr>
          <a:xfrm>
            <a:off x="838200" y="365125"/>
            <a:ext cx="8830456" cy="1325563"/>
          </a:xfrm>
        </p:spPr>
        <p:txBody>
          <a:bodyPr/>
          <a:lstStyle/>
          <a:p>
            <a:pPr algn="ctr"/>
            <a:r>
              <a:rPr lang="es-419" dirty="0">
                <a:latin typeface="Georgia" panose="02040502050405020303" pitchFamily="18" charset="0"/>
              </a:rPr>
              <a:t>Recursos de Aprendizaje Digital</a:t>
            </a:r>
            <a:r>
              <a:rPr lang="en-US" dirty="0">
                <a:latin typeface="Georgia" panose="02040502050405020303" pitchFamily="18" charset="0"/>
              </a:rPr>
              <a:t>
</a:t>
            </a:r>
          </a:p>
        </p:txBody>
      </p:sp>
      <p:sp>
        <p:nvSpPr>
          <p:cNvPr id="4" name="Content Placeholder 3">
            <a:extLst>
              <a:ext uri="{FF2B5EF4-FFF2-40B4-BE49-F238E27FC236}">
                <a16:creationId xmlns:a16="http://schemas.microsoft.com/office/drawing/2014/main" id="{5A81FE49-67CB-4786-95FF-3549F2D80B5D}"/>
              </a:ext>
            </a:extLst>
          </p:cNvPr>
          <p:cNvSpPr>
            <a:spLocks noGrp="1"/>
          </p:cNvSpPr>
          <p:nvPr>
            <p:ph sz="half" idx="1"/>
          </p:nvPr>
        </p:nvSpPr>
        <p:spPr>
          <a:xfrm>
            <a:off x="838200" y="1825625"/>
            <a:ext cx="5181600" cy="5032375"/>
          </a:xfrm>
        </p:spPr>
        <p:txBody>
          <a:bodyPr vert="horz" lIns="91440" tIns="45720" rIns="91440" bIns="45720" rtlCol="0" anchor="t">
            <a:normAutofit fontScale="70000" lnSpcReduction="20000"/>
          </a:bodyPr>
          <a:lstStyle/>
          <a:p>
            <a:pPr>
              <a:lnSpc>
                <a:spcPct val="120000"/>
              </a:lnSpc>
            </a:pPr>
            <a:r>
              <a:rPr lang="es-419" dirty="0">
                <a:latin typeface="Georgia"/>
              </a:rPr>
              <a:t>Obtenga acceso a los programas digitales del Distrito Escolar de Onslow County</a:t>
            </a:r>
            <a:r>
              <a:rPr lang="en-US" dirty="0">
                <a:latin typeface="Georgia"/>
              </a:rPr>
              <a:t>: Reading Eggs, Reading Eggpress, and Education City </a:t>
            </a:r>
            <a:r>
              <a:rPr lang="es-419" dirty="0">
                <a:latin typeface="Georgia"/>
              </a:rPr>
              <a:t>utilizando este </a:t>
            </a:r>
            <a:r>
              <a:rPr lang="en-US" dirty="0">
                <a:latin typeface="Georgia"/>
              </a:rPr>
              <a:t>enlace de </a:t>
            </a:r>
            <a:r>
              <a:rPr lang="en-US" dirty="0">
                <a:latin typeface="Georgia"/>
                <a:hlinkClick r:id="rId2">
                  <a:extLst>
                    <a:ext uri="{A12FA001-AC4F-418D-AE19-62706E023703}">
                      <ahyp:hlinkClr xmlns:ahyp="http://schemas.microsoft.com/office/drawing/2018/hyperlinkcolor" val="tx"/>
                    </a:ext>
                  </a:extLst>
                </a:hlinkClick>
              </a:rPr>
              <a:t>Clever</a:t>
            </a:r>
            <a:r>
              <a:rPr lang="en-US" dirty="0">
                <a:latin typeface="Georgia"/>
              </a:rPr>
              <a:t>.</a:t>
            </a:r>
          </a:p>
          <a:p>
            <a:r>
              <a:rPr lang="en-US" dirty="0">
                <a:latin typeface="Georgia"/>
                <a:hlinkClick r:id="rId3">
                  <a:extLst>
                    <a:ext uri="{A12FA001-AC4F-418D-AE19-62706E023703}">
                      <ahyp:hlinkClr xmlns:ahyp="http://schemas.microsoft.com/office/drawing/2018/hyperlinkcolor" val="tx"/>
                    </a:ext>
                  </a:extLst>
                </a:hlinkClick>
              </a:rPr>
              <a:t>OCS Media Center/</a:t>
            </a:r>
            <a:r>
              <a:rPr lang="en-US" dirty="0" err="1">
                <a:latin typeface="Georgia"/>
                <a:hlinkClick r:id="rId3">
                  <a:extLst>
                    <a:ext uri="{A12FA001-AC4F-418D-AE19-62706E023703}">
                      <ahyp:hlinkClr xmlns:ahyp="http://schemas.microsoft.com/office/drawing/2018/hyperlinkcolor" val="tx"/>
                    </a:ext>
                  </a:extLst>
                </a:hlinkClick>
              </a:rPr>
              <a:t>Researph</a:t>
            </a:r>
            <a:r>
              <a:rPr lang="en-US" dirty="0">
                <a:latin typeface="Georgia"/>
                <a:hlinkClick r:id="rId3">
                  <a:extLst>
                    <a:ext uri="{A12FA001-AC4F-418D-AE19-62706E023703}">
                      <ahyp:hlinkClr xmlns:ahyp="http://schemas.microsoft.com/office/drawing/2018/hyperlinkcolor" val="tx"/>
                    </a:ext>
                  </a:extLst>
                </a:hlinkClick>
              </a:rPr>
              <a:t> Portal</a:t>
            </a:r>
            <a:r>
              <a:rPr lang="en-US" dirty="0">
                <a:latin typeface="Georgia"/>
              </a:rPr>
              <a:t> (</a:t>
            </a:r>
            <a:r>
              <a:rPr lang="es-419" dirty="0">
                <a:latin typeface="Georgia"/>
              </a:rPr>
              <a:t>Recursos bibliotecarios y portal de investigación</a:t>
            </a:r>
            <a:r>
              <a:rPr lang="en-US" dirty="0">
                <a:latin typeface="Georgia"/>
              </a:rPr>
              <a:t>)</a:t>
            </a:r>
          </a:p>
          <a:p>
            <a:r>
              <a:rPr lang="en-US" dirty="0">
                <a:latin typeface="Georgia"/>
                <a:hlinkClick r:id="rId4">
                  <a:extLst>
                    <a:ext uri="{A12FA001-AC4F-418D-AE19-62706E023703}">
                      <ahyp:hlinkClr xmlns:ahyp="http://schemas.microsoft.com/office/drawing/2018/hyperlinkcolor" val="tx"/>
                    </a:ext>
                  </a:extLst>
                </a:hlinkClick>
              </a:rPr>
              <a:t>International Children’s Digital Library</a:t>
            </a:r>
            <a:r>
              <a:rPr lang="en-US" dirty="0">
                <a:latin typeface="Georgia"/>
              </a:rPr>
              <a:t>   </a:t>
            </a:r>
            <a:r>
              <a:rPr lang="es-419" dirty="0">
                <a:latin typeface="Georgia"/>
              </a:rPr>
              <a:t>(Biblioteca Internacional Digital de Niños)</a:t>
            </a:r>
            <a:endParaRPr lang="es-419" dirty="0">
              <a:latin typeface="Georgia" panose="02040502050405020303" pitchFamily="18" charset="0"/>
              <a:hlinkClick r:id="rId4">
                <a:extLst>
                  <a:ext uri="{A12FA001-AC4F-418D-AE19-62706E023703}">
                    <ahyp:hlinkClr xmlns:ahyp="http://schemas.microsoft.com/office/drawing/2018/hyperlinkcolor" val="tx"/>
                  </a:ext>
                </a:extLst>
              </a:hlinkClick>
            </a:endParaRPr>
          </a:p>
          <a:p>
            <a:r>
              <a:rPr lang="en-US" dirty="0">
                <a:latin typeface="Georgia"/>
                <a:hlinkClick r:id="rId5">
                  <a:extLst>
                    <a:ext uri="{A12FA001-AC4F-418D-AE19-62706E023703}">
                      <ahyp:hlinkClr xmlns:ahyp="http://schemas.microsoft.com/office/drawing/2018/hyperlinkcolor" val="tx"/>
                    </a:ext>
                  </a:extLst>
                </a:hlinkClick>
              </a:rPr>
              <a:t>Read to Me International</a:t>
            </a:r>
            <a:endParaRPr lang="en-US" u="sng" dirty="0">
              <a:latin typeface="Georgia" panose="02040502050405020303" pitchFamily="18" charset="0"/>
              <a:hlinkClick r:id="rId5">
                <a:extLst>
                  <a:ext uri="{A12FA001-AC4F-418D-AE19-62706E023703}">
                    <ahyp:hlinkClr xmlns:ahyp="http://schemas.microsoft.com/office/drawing/2018/hyperlinkcolor" val="tx"/>
                  </a:ext>
                </a:extLst>
              </a:hlinkClick>
            </a:endParaRPr>
          </a:p>
          <a:p>
            <a:r>
              <a:rPr lang="en-US" dirty="0">
                <a:latin typeface="Georgia" panose="02040502050405020303" pitchFamily="18" charset="0"/>
                <a:hlinkClick r:id="rId6">
                  <a:extLst>
                    <a:ext uri="{A12FA001-AC4F-418D-AE19-62706E023703}">
                      <ahyp:hlinkClr xmlns:ahyp="http://schemas.microsoft.com/office/drawing/2018/hyperlinkcolor" val="tx"/>
                    </a:ext>
                  </a:extLst>
                </a:hlinkClick>
              </a:rPr>
              <a:t>Free Children’s Stories</a:t>
            </a:r>
            <a:r>
              <a:rPr lang="en-US" dirty="0">
                <a:ea typeface="+mn-lt"/>
                <a:cs typeface="+mn-lt"/>
              </a:rPr>
              <a:t>  - </a:t>
            </a:r>
            <a:r>
              <a:rPr lang="es-419" dirty="0">
                <a:ea typeface="+mn-lt"/>
                <a:cs typeface="+mn-lt"/>
              </a:rPr>
              <a:t>cuentos de niños gratis</a:t>
            </a:r>
            <a:endParaRPr lang="es-419" b="1" dirty="0">
              <a:solidFill>
                <a:schemeClr val="accent1"/>
              </a:solidFill>
              <a:latin typeface="Georgia" panose="02040502050405020303" pitchFamily="18" charset="0"/>
            </a:endParaRPr>
          </a:p>
          <a:p>
            <a:pPr marL="0" indent="0">
              <a:buNone/>
            </a:pPr>
            <a:r>
              <a:rPr lang="es-ES" b="1" dirty="0">
                <a:solidFill>
                  <a:schemeClr val="accent1"/>
                </a:solidFill>
                <a:latin typeface="Georgia" panose="02040502050405020303" pitchFamily="18" charset="0"/>
              </a:rPr>
              <a:t>Nota: Haga clic en el texto subrayado para seguir los enlaces web</a:t>
            </a:r>
            <a:r>
              <a:rPr lang="en-US" b="1" dirty="0">
                <a:solidFill>
                  <a:schemeClr val="accent1"/>
                </a:solidFill>
                <a:latin typeface="Georgia" panose="02040502050405020303" pitchFamily="18" charset="0"/>
              </a:rPr>
              <a:t>.</a:t>
            </a:r>
          </a:p>
          <a:p>
            <a:pPr marL="0" indent="0">
              <a:buNone/>
            </a:pPr>
            <a:endParaRPr lang="en-US" dirty="0">
              <a:latin typeface="Georgia" panose="02040502050405020303" pitchFamily="18" charset="0"/>
            </a:endParaRPr>
          </a:p>
          <a:p>
            <a:pPr marL="0" indent="0">
              <a:buNone/>
            </a:pPr>
            <a:endParaRPr lang="en-US" b="1" dirty="0">
              <a:solidFill>
                <a:schemeClr val="accent1"/>
              </a:solidFill>
              <a:latin typeface="Georgia" panose="02040502050405020303" pitchFamily="18" charset="0"/>
            </a:endParaRPr>
          </a:p>
          <a:p>
            <a:pPr marL="0" indent="0">
              <a:buNone/>
            </a:pPr>
            <a:endParaRPr lang="en-US" dirty="0">
              <a:latin typeface="Georgia" panose="02040502050405020303" pitchFamily="18" charset="0"/>
            </a:endParaRPr>
          </a:p>
          <a:p>
            <a:endParaRPr lang="en-US" dirty="0">
              <a:latin typeface="Georgia" panose="02040502050405020303" pitchFamily="18" charset="0"/>
            </a:endParaRPr>
          </a:p>
        </p:txBody>
      </p:sp>
      <p:sp>
        <p:nvSpPr>
          <p:cNvPr id="5" name="Content Placeholder 4">
            <a:extLst>
              <a:ext uri="{FF2B5EF4-FFF2-40B4-BE49-F238E27FC236}">
                <a16:creationId xmlns:a16="http://schemas.microsoft.com/office/drawing/2014/main" id="{91689348-3282-4D30-A98F-1442689575FA}"/>
              </a:ext>
            </a:extLst>
          </p:cNvPr>
          <p:cNvSpPr>
            <a:spLocks noGrp="1"/>
          </p:cNvSpPr>
          <p:nvPr>
            <p:ph sz="half" idx="2"/>
          </p:nvPr>
        </p:nvSpPr>
        <p:spPr/>
        <p:txBody>
          <a:bodyPr vert="horz" lIns="91440" tIns="45720" rIns="91440" bIns="45720" rtlCol="0" anchor="t">
            <a:normAutofit fontScale="70000" lnSpcReduction="20000"/>
          </a:bodyPr>
          <a:lstStyle/>
          <a:p>
            <a:r>
              <a:rPr lang="en-US" dirty="0">
                <a:latin typeface="Georgia"/>
                <a:hlinkClick r:id="rId7">
                  <a:extLst>
                    <a:ext uri="{A12FA001-AC4F-418D-AE19-62706E023703}">
                      <ahyp:hlinkClr xmlns:ahyp="http://schemas.microsoft.com/office/drawing/2018/hyperlinkcolor" val="tx"/>
                    </a:ext>
                  </a:extLst>
                </a:hlinkClick>
              </a:rPr>
              <a:t>Storyline Online</a:t>
            </a:r>
            <a:endParaRPr lang="en-US" dirty="0">
              <a:latin typeface="Georgia" panose="02040502050405020303" pitchFamily="18" charset="0"/>
              <a:hlinkClick r:id="rId7">
                <a:extLst>
                  <a:ext uri="{A12FA001-AC4F-418D-AE19-62706E023703}">
                    <ahyp:hlinkClr xmlns:ahyp="http://schemas.microsoft.com/office/drawing/2018/hyperlinkcolor" val="tx"/>
                  </a:ext>
                </a:extLst>
              </a:hlinkClick>
            </a:endParaRPr>
          </a:p>
          <a:p>
            <a:r>
              <a:rPr lang="en-US" dirty="0">
                <a:latin typeface="Georgia"/>
                <a:hlinkClick r:id="rId8">
                  <a:extLst>
                    <a:ext uri="{A12FA001-AC4F-418D-AE19-62706E023703}">
                      <ahyp:hlinkClr xmlns:ahyp="http://schemas.microsoft.com/office/drawing/2018/hyperlinkcolor" val="tx"/>
                    </a:ext>
                  </a:extLst>
                </a:hlinkClick>
              </a:rPr>
              <a:t>Storynory</a:t>
            </a:r>
            <a:endParaRPr lang="en-US" dirty="0">
              <a:latin typeface="Georgia" panose="02040502050405020303" pitchFamily="18" charset="0"/>
            </a:endParaRPr>
          </a:p>
          <a:p>
            <a:r>
              <a:rPr lang="en-US" dirty="0">
                <a:latin typeface="Georgia"/>
                <a:hlinkClick r:id="rId9">
                  <a:extLst>
                    <a:ext uri="{A12FA001-AC4F-418D-AE19-62706E023703}">
                      <ahyp:hlinkClr xmlns:ahyp="http://schemas.microsoft.com/office/drawing/2018/hyperlinkcolor" val="tx"/>
                    </a:ext>
                  </a:extLst>
                </a:hlinkClick>
              </a:rPr>
              <a:t>Into the Book</a:t>
            </a:r>
          </a:p>
          <a:p>
            <a:r>
              <a:rPr lang="en-US" dirty="0">
                <a:latin typeface="Georgia"/>
                <a:hlinkClick r:id="rId10">
                  <a:extLst>
                    <a:ext uri="{A12FA001-AC4F-418D-AE19-62706E023703}">
                      <ahyp:hlinkClr xmlns:ahyp="http://schemas.microsoft.com/office/drawing/2018/hyperlinkcolor" val="tx"/>
                    </a:ext>
                  </a:extLst>
                </a:hlinkClick>
              </a:rPr>
              <a:t>UNC-TV for Kids</a:t>
            </a:r>
            <a:endParaRPr lang="en-US" dirty="0">
              <a:latin typeface="Georgia"/>
              <a:ea typeface="+mn-lt"/>
              <a:cs typeface="+mn-lt"/>
              <a:hlinkClick r:id="rId11">
                <a:extLst>
                  <a:ext uri="{A12FA001-AC4F-418D-AE19-62706E023703}">
                    <ahyp:hlinkClr xmlns:ahyp="http://schemas.microsoft.com/office/drawing/2018/hyperlinkcolor" val="tx"/>
                  </a:ext>
                </a:extLst>
              </a:hlinkClick>
            </a:endParaRPr>
          </a:p>
          <a:p>
            <a:r>
              <a:rPr lang="en-US" dirty="0">
                <a:latin typeface="Georgia"/>
                <a:ea typeface="+mn-lt"/>
                <a:cs typeface="+mn-lt"/>
                <a:hlinkClick r:id="rId11">
                  <a:extLst>
                    <a:ext uri="{A12FA001-AC4F-418D-AE19-62706E023703}">
                      <ahyp:hlinkClr xmlns:ahyp="http://schemas.microsoft.com/office/drawing/2018/hyperlinkcolor" val="tx"/>
                    </a:ext>
                  </a:extLst>
                </a:hlinkClick>
              </a:rPr>
              <a:t>Oxford Owl for Home</a:t>
            </a:r>
            <a:endParaRPr lang="en-US" dirty="0"/>
          </a:p>
          <a:p>
            <a:r>
              <a:rPr lang="en-US" dirty="0">
                <a:latin typeface="Georgia"/>
                <a:hlinkClick r:id="rId12">
                  <a:extLst>
                    <a:ext uri="{A12FA001-AC4F-418D-AE19-62706E023703}">
                      <ahyp:hlinkClr xmlns:ahyp="http://schemas.microsoft.com/office/drawing/2018/hyperlinkcolor" val="tx"/>
                    </a:ext>
                  </a:extLst>
                </a:hlinkClick>
              </a:rPr>
              <a:t>Cool Math</a:t>
            </a:r>
          </a:p>
          <a:p>
            <a:r>
              <a:rPr lang="en-US" dirty="0">
                <a:latin typeface="Georgia"/>
                <a:hlinkClick r:id="rId12">
                  <a:extLst>
                    <a:ext uri="{A12FA001-AC4F-418D-AE19-62706E023703}">
                      <ahyp:hlinkClr xmlns:ahyp="http://schemas.microsoft.com/office/drawing/2018/hyperlinkcolor" val="tx"/>
                    </a:ext>
                  </a:extLst>
                </a:hlinkClick>
              </a:rPr>
              <a:t>Khan Academy</a:t>
            </a:r>
            <a:endParaRPr lang="en-US" dirty="0">
              <a:latin typeface="Georgia"/>
              <a:hlinkClick r:id="rId13">
                <a:extLst>
                  <a:ext uri="{A12FA001-AC4F-418D-AE19-62706E023703}">
                    <ahyp:hlinkClr xmlns:ahyp="http://schemas.microsoft.com/office/drawing/2018/hyperlinkcolor" val="tx"/>
                  </a:ext>
                </a:extLst>
              </a:hlinkClick>
            </a:endParaRPr>
          </a:p>
          <a:p>
            <a:r>
              <a:rPr lang="en-US" dirty="0">
                <a:latin typeface="Georgia"/>
                <a:hlinkClick r:id="rId14">
                  <a:extLst>
                    <a:ext uri="{A12FA001-AC4F-418D-AE19-62706E023703}">
                      <ahyp:hlinkClr xmlns:ahyp="http://schemas.microsoft.com/office/drawing/2018/hyperlinkcolor" val="tx"/>
                    </a:ext>
                  </a:extLst>
                </a:hlinkClick>
              </a:rPr>
              <a:t>Splash</a:t>
            </a:r>
          </a:p>
          <a:p>
            <a:r>
              <a:rPr lang="en-US" dirty="0">
                <a:latin typeface="Georgia"/>
                <a:hlinkClick r:id="rId14">
                  <a:extLst>
                    <a:ext uri="{A12FA001-AC4F-418D-AE19-62706E023703}">
                      <ahyp:hlinkClr xmlns:ahyp="http://schemas.microsoft.com/office/drawing/2018/hyperlinkcolor" val="tx"/>
                    </a:ext>
                  </a:extLst>
                </a:hlinkClick>
              </a:rPr>
              <a:t>MathGames.com</a:t>
            </a:r>
            <a:endParaRPr lang="en-US" dirty="0">
              <a:latin typeface="Georgia"/>
            </a:endParaRPr>
          </a:p>
          <a:p>
            <a:r>
              <a:rPr lang="en-US" dirty="0">
                <a:latin typeface="Georgia"/>
                <a:hlinkClick r:id="rId15">
                  <a:extLst>
                    <a:ext uri="{A12FA001-AC4F-418D-AE19-62706E023703}">
                      <ahyp:hlinkClr xmlns:ahyp="http://schemas.microsoft.com/office/drawing/2018/hyperlinkcolor" val="tx"/>
                    </a:ext>
                  </a:extLst>
                </a:hlinkClick>
              </a:rPr>
              <a:t>Kids Discover</a:t>
            </a:r>
          </a:p>
          <a:p>
            <a:r>
              <a:rPr lang="en-US" dirty="0" err="1">
                <a:latin typeface="Georgia"/>
                <a:hlinkClick r:id="rId16">
                  <a:extLst>
                    <a:ext uri="{A12FA001-AC4F-418D-AE19-62706E023703}">
                      <ahyp:hlinkClr xmlns:ahyp="http://schemas.microsoft.com/office/drawing/2018/hyperlinkcolor" val="tx"/>
                    </a:ext>
                  </a:extLst>
                </a:hlinkClick>
              </a:rPr>
              <a:t>GoNoodle</a:t>
            </a:r>
            <a:endParaRPr lang="en-US" dirty="0">
              <a:latin typeface="Georgia"/>
            </a:endParaRPr>
          </a:p>
          <a:p>
            <a:endParaRPr lang="en-US" dirty="0">
              <a:cs typeface="Calibri" panose="020F0502020204030204"/>
            </a:endParaRPr>
          </a:p>
        </p:txBody>
      </p:sp>
      <p:pic>
        <p:nvPicPr>
          <p:cNvPr id="7" name="Picture 6" descr="A screenshot of a cell phone&#10;&#10;Description automatically generated">
            <a:extLst>
              <a:ext uri="{FF2B5EF4-FFF2-40B4-BE49-F238E27FC236}">
                <a16:creationId xmlns:a16="http://schemas.microsoft.com/office/drawing/2014/main" id="{CFA5B6FC-69CA-4C6F-9673-A9502EE7D9ED}"/>
              </a:ext>
            </a:extLst>
          </p:cNvPr>
          <p:cNvPicPr>
            <a:picLocks noChangeAspect="1"/>
          </p:cNvPicPr>
          <p:nvPr/>
        </p:nvPicPr>
        <p:blipFill>
          <a:blip r:embed="rId17" cstate="print">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9556955" y="133848"/>
            <a:ext cx="2395138" cy="1556840"/>
          </a:xfrm>
          <a:prstGeom prst="rect">
            <a:avLst/>
          </a:prstGeom>
        </p:spPr>
      </p:pic>
    </p:spTree>
    <p:extLst>
      <p:ext uri="{BB962C8B-B14F-4D97-AF65-F5344CB8AC3E}">
        <p14:creationId xmlns:p14="http://schemas.microsoft.com/office/powerpoint/2010/main" val="3341707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B1C7F-92D4-4A7E-ACCE-3BCB843BE3D7}"/>
              </a:ext>
            </a:extLst>
          </p:cNvPr>
          <p:cNvSpPr>
            <a:spLocks noGrp="1"/>
          </p:cNvSpPr>
          <p:nvPr>
            <p:ph type="title"/>
          </p:nvPr>
        </p:nvSpPr>
        <p:spPr>
          <a:xfrm>
            <a:off x="0" y="365125"/>
            <a:ext cx="9218951" cy="1325563"/>
          </a:xfrm>
        </p:spPr>
        <p:txBody>
          <a:bodyPr>
            <a:noAutofit/>
          </a:bodyPr>
          <a:lstStyle/>
          <a:p>
            <a:pPr algn="ctr"/>
            <a:r>
              <a:rPr lang="es-419" dirty="0">
                <a:latin typeface="Georgia" panose="02040502050405020303" pitchFamily="18" charset="0"/>
              </a:rPr>
              <a:t>Recursos para estudiantes de inglés como segunda lengua (ESL)</a:t>
            </a:r>
          </a:p>
        </p:txBody>
      </p:sp>
      <p:sp>
        <p:nvSpPr>
          <p:cNvPr id="3" name="Content Placeholder 2">
            <a:extLst>
              <a:ext uri="{FF2B5EF4-FFF2-40B4-BE49-F238E27FC236}">
                <a16:creationId xmlns:a16="http://schemas.microsoft.com/office/drawing/2014/main" id="{6264D842-E02D-4F32-9FCC-F47601B235AA}"/>
              </a:ext>
            </a:extLst>
          </p:cNvPr>
          <p:cNvSpPr>
            <a:spLocks noGrp="1"/>
          </p:cNvSpPr>
          <p:nvPr>
            <p:ph idx="1"/>
          </p:nvPr>
        </p:nvSpPr>
        <p:spPr>
          <a:xfrm>
            <a:off x="673308" y="2490772"/>
            <a:ext cx="8545643" cy="4114699"/>
          </a:xfrm>
        </p:spPr>
        <p:txBody>
          <a:bodyPr>
            <a:normAutofit fontScale="77500" lnSpcReduction="20000"/>
          </a:bodyPr>
          <a:lstStyle/>
          <a:p>
            <a:r>
              <a:rPr lang="en-US" dirty="0">
                <a:latin typeface="Georgia" panose="02040502050405020303" pitchFamily="18" charset="0"/>
                <a:hlinkClick r:id="rId3">
                  <a:extLst>
                    <a:ext uri="{A12FA001-AC4F-418D-AE19-62706E023703}">
                      <ahyp:hlinkClr xmlns:ahyp="http://schemas.microsoft.com/office/drawing/2018/hyperlinkcolor" val="tx"/>
                    </a:ext>
                  </a:extLst>
                </a:hlinkClick>
              </a:rPr>
              <a:t>WIDA Activities for Families (English)</a:t>
            </a:r>
            <a:endParaRPr lang="en-US" dirty="0">
              <a:latin typeface="Georgia" panose="02040502050405020303" pitchFamily="18" charset="0"/>
            </a:endParaRPr>
          </a:p>
          <a:p>
            <a:r>
              <a:rPr lang="en-US" dirty="0">
                <a:latin typeface="Georgia" panose="02040502050405020303" pitchFamily="18" charset="0"/>
                <a:hlinkClick r:id="rId4">
                  <a:extLst>
                    <a:ext uri="{A12FA001-AC4F-418D-AE19-62706E023703}">
                      <ahyp:hlinkClr xmlns:ahyp="http://schemas.microsoft.com/office/drawing/2018/hyperlinkcolor" val="tx"/>
                    </a:ext>
                  </a:extLst>
                </a:hlinkClick>
              </a:rPr>
              <a:t>WIDA Activities for Families (Spanish)</a:t>
            </a:r>
            <a:endParaRPr lang="en-US" dirty="0">
              <a:latin typeface="Georgia" panose="02040502050405020303" pitchFamily="18" charset="0"/>
            </a:endParaRPr>
          </a:p>
          <a:p>
            <a:r>
              <a:rPr lang="en-US" dirty="0">
                <a:latin typeface="Georgia" panose="02040502050405020303" pitchFamily="18" charset="0"/>
                <a:hlinkClick r:id="rId5">
                  <a:extLst>
                    <a:ext uri="{A12FA001-AC4F-418D-AE19-62706E023703}">
                      <ahyp:hlinkClr xmlns:ahyp="http://schemas.microsoft.com/office/drawing/2018/hyperlinkcolor" val="tx"/>
                    </a:ext>
                  </a:extLst>
                </a:hlinkClick>
              </a:rPr>
              <a:t>North Carolina Department of  Public Instruction (NCDPI) EL Resources</a:t>
            </a:r>
            <a:endParaRPr lang="en-US" dirty="0">
              <a:latin typeface="Georgia" panose="02040502050405020303" pitchFamily="18" charset="0"/>
            </a:endParaRPr>
          </a:p>
          <a:p>
            <a:r>
              <a:rPr lang="en-US" dirty="0">
                <a:latin typeface="Georgia" panose="02040502050405020303" pitchFamily="18" charset="0"/>
                <a:hlinkClick r:id="rId6">
                  <a:extLst>
                    <a:ext uri="{A12FA001-AC4F-418D-AE19-62706E023703}">
                      <ahyp:hlinkClr xmlns:ahyp="http://schemas.microsoft.com/office/drawing/2018/hyperlinkcolor" val="tx"/>
                    </a:ext>
                  </a:extLst>
                </a:hlinkClick>
              </a:rPr>
              <a:t>ESL Video</a:t>
            </a:r>
            <a:r>
              <a:rPr lang="en-US" dirty="0">
                <a:latin typeface="Georgia" panose="02040502050405020303" pitchFamily="18" charset="0"/>
              </a:rPr>
              <a:t> </a:t>
            </a:r>
          </a:p>
          <a:p>
            <a:r>
              <a:rPr lang="en-US" dirty="0">
                <a:latin typeface="Georgia" panose="02040502050405020303" pitchFamily="18" charset="0"/>
                <a:hlinkClick r:id="rId7">
                  <a:extLst>
                    <a:ext uri="{A12FA001-AC4F-418D-AE19-62706E023703}">
                      <ahyp:hlinkClr xmlns:ahyp="http://schemas.microsoft.com/office/drawing/2018/hyperlinkcolor" val="tx"/>
                    </a:ext>
                  </a:extLst>
                </a:hlinkClick>
              </a:rPr>
              <a:t>Maker Station Home Pack</a:t>
            </a:r>
            <a:endParaRPr lang="en-US" dirty="0">
              <a:latin typeface="Georgia" panose="02040502050405020303" pitchFamily="18" charset="0"/>
              <a:hlinkClick r:id="rId6">
                <a:extLst>
                  <a:ext uri="{A12FA001-AC4F-418D-AE19-62706E023703}">
                    <ahyp:hlinkClr xmlns:ahyp="http://schemas.microsoft.com/office/drawing/2018/hyperlinkcolor" val="tx"/>
                  </a:ext>
                </a:extLst>
              </a:hlinkClick>
            </a:endParaRPr>
          </a:p>
          <a:p>
            <a:r>
              <a:rPr lang="en-US" dirty="0">
                <a:latin typeface="Georgia" panose="02040502050405020303" pitchFamily="18" charset="0"/>
                <a:hlinkClick r:id="rId8">
                  <a:extLst>
                    <a:ext uri="{A12FA001-AC4F-418D-AE19-62706E023703}">
                      <ahyp:hlinkClr xmlns:ahyp="http://schemas.microsoft.com/office/drawing/2018/hyperlinkcolor" val="tx"/>
                    </a:ext>
                  </a:extLst>
                </a:hlinkClick>
              </a:rPr>
              <a:t>Spanish/English Sight Word Lists</a:t>
            </a:r>
            <a:endParaRPr lang="en-US" dirty="0">
              <a:latin typeface="Georgia" panose="02040502050405020303" pitchFamily="18" charset="0"/>
            </a:endParaRPr>
          </a:p>
          <a:p>
            <a:r>
              <a:rPr lang="en-US" dirty="0">
                <a:latin typeface="Georgia" panose="02040502050405020303" pitchFamily="18" charset="0"/>
                <a:hlinkClick r:id="rId9">
                  <a:extLst>
                    <a:ext uri="{A12FA001-AC4F-418D-AE19-62706E023703}">
                      <ahyp:hlinkClr xmlns:ahyp="http://schemas.microsoft.com/office/drawing/2018/hyperlinkcolor" val="tx"/>
                    </a:ext>
                  </a:extLst>
                </a:hlinkClick>
              </a:rPr>
              <a:t>Children's Digital Library in Spanish and English</a:t>
            </a:r>
            <a:endParaRPr lang="en-US" dirty="0">
              <a:latin typeface="Georgia" panose="02040502050405020303" pitchFamily="18" charset="0"/>
            </a:endParaRPr>
          </a:p>
          <a:p>
            <a:pPr marL="0" indent="0">
              <a:buNone/>
            </a:pPr>
            <a:endParaRPr lang="en-US" dirty="0">
              <a:latin typeface="Georgia" panose="02040502050405020303" pitchFamily="18" charset="0"/>
            </a:endParaRPr>
          </a:p>
          <a:p>
            <a:pPr marL="0" indent="0">
              <a:buNone/>
            </a:pPr>
            <a:r>
              <a:rPr lang="es-ES" b="1" dirty="0">
                <a:solidFill>
                  <a:schemeClr val="accent1"/>
                </a:solidFill>
                <a:latin typeface="Georgia" panose="02040502050405020303" pitchFamily="18" charset="0"/>
              </a:rPr>
              <a:t>Nota: Haga clic en el texto subrayado para seguir los enlaces web.
</a:t>
            </a:r>
            <a:endParaRPr lang="en-US" dirty="0">
              <a:latin typeface="Georgia" panose="02040502050405020303" pitchFamily="18" charset="0"/>
            </a:endParaRPr>
          </a:p>
        </p:txBody>
      </p:sp>
      <p:pic>
        <p:nvPicPr>
          <p:cNvPr id="5" name="Picture 4" descr="A close up of a logo&#10;&#10;Description automatically generated">
            <a:extLst>
              <a:ext uri="{FF2B5EF4-FFF2-40B4-BE49-F238E27FC236}">
                <a16:creationId xmlns:a16="http://schemas.microsoft.com/office/drawing/2014/main" id="{17EC6B9A-ED8D-4115-A2CA-82D6A512DA81}"/>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9602017" y="155743"/>
            <a:ext cx="2202519" cy="2154136"/>
          </a:xfrm>
          <a:prstGeom prst="rect">
            <a:avLst/>
          </a:prstGeom>
        </p:spPr>
      </p:pic>
      <p:sp>
        <p:nvSpPr>
          <p:cNvPr id="6" name="TextBox 5">
            <a:extLst>
              <a:ext uri="{FF2B5EF4-FFF2-40B4-BE49-F238E27FC236}">
                <a16:creationId xmlns:a16="http://schemas.microsoft.com/office/drawing/2014/main" id="{D6218645-6BC2-45DE-A209-1F94406637AD}"/>
              </a:ext>
            </a:extLst>
          </p:cNvPr>
          <p:cNvSpPr txBox="1"/>
          <p:nvPr/>
        </p:nvSpPr>
        <p:spPr>
          <a:xfrm>
            <a:off x="6614808" y="7079456"/>
            <a:ext cx="2987209" cy="230832"/>
          </a:xfrm>
          <a:prstGeom prst="rect">
            <a:avLst/>
          </a:prstGeom>
          <a:noFill/>
        </p:spPr>
        <p:txBody>
          <a:bodyPr wrap="square" rtlCol="0">
            <a:spAutoFit/>
          </a:bodyPr>
          <a:lstStyle/>
          <a:p>
            <a:r>
              <a:rPr lang="en-US" sz="900">
                <a:hlinkClick r:id="rId11" tooltip="https://commons.wikimedia.org/wiki/File:GDJ-World-Flags-Globe.svg"/>
              </a:rPr>
              <a:t>This Photo</a:t>
            </a:r>
            <a:r>
              <a:rPr lang="en-US" sz="900"/>
              <a:t> by Unknown Author is licensed under </a:t>
            </a:r>
            <a:r>
              <a:rPr lang="en-US" sz="900">
                <a:hlinkClick r:id="rId12" tooltip="https://creativecommons.org/licenses/by-sa/3.0/"/>
              </a:rPr>
              <a:t>CC BY-SA</a:t>
            </a:r>
            <a:endParaRPr lang="en-US" sz="900"/>
          </a:p>
        </p:txBody>
      </p:sp>
      <p:pic>
        <p:nvPicPr>
          <p:cNvPr id="7" name="Picture 6" descr="A close up of a map&#10;&#10;Description automatically generated">
            <a:extLst>
              <a:ext uri="{FF2B5EF4-FFF2-40B4-BE49-F238E27FC236}">
                <a16:creationId xmlns:a16="http://schemas.microsoft.com/office/drawing/2014/main" id="{6356D06A-C828-4512-8B09-DD5FA510100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095006" y="2490772"/>
            <a:ext cx="2987209" cy="4211485"/>
          </a:xfrm>
          <a:prstGeom prst="rect">
            <a:avLst/>
          </a:prstGeom>
        </p:spPr>
      </p:pic>
    </p:spTree>
    <p:extLst>
      <p:ext uri="{BB962C8B-B14F-4D97-AF65-F5344CB8AC3E}">
        <p14:creationId xmlns:p14="http://schemas.microsoft.com/office/powerpoint/2010/main" val="150994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845747"/>
            <a:ext cx="11353800" cy="1009650"/>
          </a:xfrm>
        </p:spPr>
        <p:txBody>
          <a:bodyPr>
            <a:normAutofit fontScale="90000"/>
          </a:bodyPr>
          <a:lstStyle/>
          <a:p>
            <a:pPr algn="ctr"/>
            <a:r>
              <a:rPr lang="es-ES" sz="6000" dirty="0">
                <a:latin typeface="Georgia" panose="02040502050405020303" pitchFamily="18" charset="0"/>
              </a:rPr>
              <a:t>Manténganse activos y saludables...</a:t>
            </a:r>
            <a:br>
              <a:rPr lang="es-ES" sz="6000" dirty="0">
                <a:latin typeface="Georgia" panose="02040502050405020303" pitchFamily="18" charset="0"/>
              </a:rPr>
            </a:br>
            <a:r>
              <a:rPr lang="es-ES" sz="6000" dirty="0">
                <a:latin typeface="Georgia" panose="02040502050405020303" pitchFamily="18" charset="0"/>
              </a:rPr>
              <a:t>Ayuda a la concentración
</a:t>
            </a:r>
            <a:endParaRPr lang="en-US" sz="6000" dirty="0">
              <a:latin typeface="Georgia" panose="02040502050405020303" pitchFamily="18" charset="0"/>
            </a:endParaRPr>
          </a:p>
        </p:txBody>
      </p:sp>
      <p:sp>
        <p:nvSpPr>
          <p:cNvPr id="3" name="Content Placeholder 2"/>
          <p:cNvSpPr>
            <a:spLocks noGrp="1"/>
          </p:cNvSpPr>
          <p:nvPr>
            <p:ph idx="1"/>
          </p:nvPr>
        </p:nvSpPr>
        <p:spPr>
          <a:xfrm>
            <a:off x="838200" y="1858781"/>
            <a:ext cx="10515600" cy="4318182"/>
          </a:xfrm>
        </p:spPr>
        <p:txBody>
          <a:bodyPr/>
          <a:lstStyle/>
          <a:p>
            <a:pPr>
              <a:buFont typeface="Wingdings" panose="05000000000000000000" pitchFamily="2" charset="2"/>
              <a:buChar char="ü"/>
            </a:pPr>
            <a:r>
              <a:rPr lang="es-ES">
                <a:latin typeface="Georgia" panose="02040502050405020303" pitchFamily="18" charset="0"/>
              </a:rPr>
              <a:t>Pasen </a:t>
            </a:r>
            <a:r>
              <a:rPr lang="es-ES" dirty="0">
                <a:latin typeface="Georgia" panose="02040502050405020303" pitchFamily="18" charset="0"/>
              </a:rPr>
              <a:t>tiempo afuera en familia</a:t>
            </a:r>
            <a:r>
              <a:rPr lang="en-US" dirty="0">
                <a:latin typeface="Georgia" panose="02040502050405020303" pitchFamily="18" charset="0"/>
              </a:rPr>
              <a:t>.</a:t>
            </a:r>
          </a:p>
          <a:p>
            <a:pPr>
              <a:buFont typeface="Wingdings" panose="05000000000000000000" pitchFamily="2" charset="2"/>
              <a:buChar char="ü"/>
            </a:pPr>
            <a:r>
              <a:rPr lang="es-419" dirty="0">
                <a:latin typeface="Georgia" panose="02040502050405020303" pitchFamily="18" charset="0"/>
              </a:rPr>
              <a:t>Hagan ejercicios y jueguen juntos</a:t>
            </a:r>
            <a:r>
              <a:rPr lang="en-US" dirty="0">
                <a:latin typeface="Georgia" panose="02040502050405020303" pitchFamily="18" charset="0"/>
              </a:rPr>
              <a:t>.</a:t>
            </a:r>
          </a:p>
          <a:p>
            <a:pPr>
              <a:buFont typeface="Wingdings" panose="05000000000000000000" pitchFamily="2" charset="2"/>
              <a:buChar char="ü"/>
            </a:pPr>
            <a:r>
              <a:rPr lang="es-ES" dirty="0">
                <a:latin typeface="Georgia" panose="02040502050405020303" pitchFamily="18" charset="0"/>
              </a:rPr>
              <a:t>Únanse a un centro de recreación</a:t>
            </a:r>
            <a:r>
              <a:rPr lang="en-US" dirty="0">
                <a:latin typeface="Georgia" panose="02040502050405020303" pitchFamily="18" charset="0"/>
              </a:rPr>
              <a:t>.</a:t>
            </a:r>
          </a:p>
          <a:p>
            <a:pPr>
              <a:buFont typeface="Wingdings" panose="05000000000000000000" pitchFamily="2" charset="2"/>
              <a:buChar char="ü"/>
            </a:pPr>
            <a:r>
              <a:rPr lang="es-419" dirty="0">
                <a:latin typeface="Georgia" panose="02040502050405020303" pitchFamily="18" charset="0"/>
              </a:rPr>
              <a:t>Participen en una carrera o evento comunitario</a:t>
            </a:r>
            <a:r>
              <a:rPr lang="en-US" dirty="0">
                <a:latin typeface="Georgia" panose="02040502050405020303" pitchFamily="18" charset="0"/>
              </a:rPr>
              <a:t>. </a:t>
            </a:r>
          </a:p>
          <a:p>
            <a:pPr>
              <a:buFont typeface="Wingdings" panose="05000000000000000000" pitchFamily="2" charset="2"/>
              <a:buChar char="ü"/>
            </a:pPr>
            <a:r>
              <a:rPr lang="es-ES" dirty="0">
                <a:latin typeface="Georgia" panose="02040502050405020303" pitchFamily="18" charset="0"/>
              </a:rPr>
              <a:t>Elijan refrigerios saludables para todos</a:t>
            </a:r>
            <a:r>
              <a:rPr lang="en-US" dirty="0">
                <a:latin typeface="Georgia" panose="02040502050405020303" pitchFamily="18" charset="0"/>
              </a:rPr>
              <a:t>.</a:t>
            </a:r>
          </a:p>
          <a:p>
            <a:pPr>
              <a:buFont typeface="Wingdings" panose="05000000000000000000" pitchFamily="2" charset="2"/>
              <a:buChar char="ü"/>
            </a:pPr>
            <a:r>
              <a:rPr lang="es-ES" dirty="0">
                <a:latin typeface="Georgia" panose="02040502050405020303" pitchFamily="18" charset="0"/>
              </a:rPr>
              <a:t>Recuérdenle a los niños que sean cuidadosos cuando jueguen</a:t>
            </a:r>
            <a:r>
              <a:rPr lang="en-US" dirty="0">
                <a:latin typeface="Georgia" panose="02040502050405020303" pitchFamily="18" charset="0"/>
              </a:rPr>
              <a:t>.</a:t>
            </a:r>
          </a:p>
          <a:p>
            <a:pPr marL="0" indent="0">
              <a:buNone/>
            </a:pPr>
            <a:endParaRPr lang="en-US" dirty="0">
              <a:latin typeface="Georgia" panose="02040502050405020303"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0254" y="3859968"/>
            <a:ext cx="4974745" cy="2814123"/>
          </a:xfrm>
          <a:prstGeom prst="rect">
            <a:avLst/>
          </a:prstGeom>
        </p:spPr>
      </p:pic>
      <p:pic>
        <p:nvPicPr>
          <p:cNvPr id="6" name="Picture 5" descr="A picture containing light, lit&#10;&#10;Description automatically generated">
            <a:extLst>
              <a:ext uri="{FF2B5EF4-FFF2-40B4-BE49-F238E27FC236}">
                <a16:creationId xmlns:a16="http://schemas.microsoft.com/office/drawing/2014/main" id="{92E58557-8D15-49F8-9AA5-4E3EA707ECE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658642" y="2865811"/>
            <a:ext cx="1126378" cy="1126378"/>
          </a:xfrm>
          <a:prstGeom prst="rect">
            <a:avLst/>
          </a:prstGeom>
        </p:spPr>
      </p:pic>
    </p:spTree>
    <p:extLst>
      <p:ext uri="{BB962C8B-B14F-4D97-AF65-F5344CB8AC3E}">
        <p14:creationId xmlns:p14="http://schemas.microsoft.com/office/powerpoint/2010/main" val="1648747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02" y="764498"/>
            <a:ext cx="9023433" cy="926190"/>
          </a:xfrm>
        </p:spPr>
        <p:txBody>
          <a:bodyPr vert="horz" lIns="91440" tIns="45720" rIns="91440" bIns="45720" rtlCol="0" anchor="ctr">
            <a:noAutofit/>
          </a:bodyPr>
          <a:lstStyle/>
          <a:p>
            <a:pPr algn="ctr"/>
            <a:r>
              <a:rPr lang="en-US" sz="5400" dirty="0"/>
              <a:t> </a:t>
            </a:r>
            <a:r>
              <a:rPr lang="es-ES" sz="5400" dirty="0">
                <a:latin typeface="Georgia"/>
              </a:rPr>
              <a:t>Aumenten el tiempo que pasan compartiendo en familia</a:t>
            </a:r>
            <a:endParaRPr lang="en-US" sz="5400" dirty="0">
              <a:latin typeface="Georgia"/>
            </a:endParaRPr>
          </a:p>
        </p:txBody>
      </p:sp>
      <p:sp>
        <p:nvSpPr>
          <p:cNvPr id="3" name="Content Placeholder 2"/>
          <p:cNvSpPr>
            <a:spLocks noGrp="1"/>
          </p:cNvSpPr>
          <p:nvPr>
            <p:ph idx="1"/>
          </p:nvPr>
        </p:nvSpPr>
        <p:spPr>
          <a:xfrm>
            <a:off x="838200" y="2475017"/>
            <a:ext cx="10515600" cy="4351338"/>
          </a:xfrm>
        </p:spPr>
        <p:txBody>
          <a:bodyPr>
            <a:normAutofit lnSpcReduction="10000"/>
          </a:bodyPr>
          <a:lstStyle/>
          <a:p>
            <a:pPr>
              <a:buFont typeface="Wingdings" panose="05000000000000000000" pitchFamily="2" charset="2"/>
              <a:buChar char="ü"/>
            </a:pPr>
            <a:r>
              <a:rPr lang="es-ES" sz="3200" dirty="0">
                <a:latin typeface="Georgia" panose="02040502050405020303" pitchFamily="18" charset="0"/>
              </a:rPr>
              <a:t>Discutan libros leídos y películas que hayan visto</a:t>
            </a:r>
            <a:r>
              <a:rPr lang="en-US" sz="3200" dirty="0">
                <a:latin typeface="Georgia" panose="02040502050405020303" pitchFamily="18" charset="0"/>
              </a:rPr>
              <a:t>.</a:t>
            </a:r>
          </a:p>
          <a:p>
            <a:pPr>
              <a:buFont typeface="Wingdings" panose="05000000000000000000" pitchFamily="2" charset="2"/>
              <a:buChar char="ü"/>
            </a:pPr>
            <a:r>
              <a:rPr lang="es-ES" sz="3200" dirty="0">
                <a:latin typeface="Georgia" panose="02040502050405020303" pitchFamily="18" charset="0"/>
              </a:rPr>
              <a:t>Disfruten de cenas sin aparatos electrónicos en la mesa</a:t>
            </a:r>
            <a:r>
              <a:rPr lang="en-US" sz="3200" dirty="0">
                <a:latin typeface="Georgia" panose="02040502050405020303" pitchFamily="18" charset="0"/>
              </a:rPr>
              <a:t>.</a:t>
            </a:r>
          </a:p>
          <a:p>
            <a:pPr>
              <a:buFont typeface="Wingdings" panose="05000000000000000000" pitchFamily="2" charset="2"/>
              <a:buChar char="ü"/>
            </a:pPr>
            <a:r>
              <a:rPr lang="es-ES" sz="3200" dirty="0">
                <a:latin typeface="Georgia" panose="02040502050405020303" pitchFamily="18" charset="0"/>
              </a:rPr>
              <a:t>Compartan y hablen de los eventos del día y las mejores partes de su día</a:t>
            </a:r>
            <a:r>
              <a:rPr lang="en-US" sz="3200" dirty="0">
                <a:latin typeface="Georgia" panose="02040502050405020303" pitchFamily="18" charset="0"/>
              </a:rPr>
              <a:t>.</a:t>
            </a:r>
          </a:p>
          <a:p>
            <a:pPr>
              <a:buFont typeface="Wingdings" panose="05000000000000000000" pitchFamily="2" charset="2"/>
              <a:buChar char="ü"/>
            </a:pPr>
            <a:r>
              <a:rPr lang="es-419" sz="3200" dirty="0">
                <a:latin typeface="Georgia" panose="02040502050405020303" pitchFamily="18" charset="0"/>
              </a:rPr>
              <a:t>Juntos discutan y planifiquen eventos o comidas que prepararan durante la semana</a:t>
            </a:r>
            <a:r>
              <a:rPr lang="en-US" sz="3200" dirty="0">
                <a:latin typeface="Georgia" panose="02040502050405020303" pitchFamily="18" charset="0"/>
              </a:rPr>
              <a:t>.</a:t>
            </a:r>
          </a:p>
          <a:p>
            <a:pPr>
              <a:buFont typeface="Wingdings" panose="05000000000000000000" pitchFamily="2" charset="2"/>
              <a:buChar char="ü"/>
            </a:pPr>
            <a:r>
              <a:rPr lang="es-ES" sz="3200" dirty="0">
                <a:latin typeface="Georgia" panose="02040502050405020303" pitchFamily="18" charset="0"/>
              </a:rPr>
              <a:t>Realicen una excursión familiar de un día o una "excursión virtual”.
Compartan recuerdos e historias favoritas del pasado</a:t>
            </a:r>
            <a:r>
              <a:rPr lang="en-US" sz="3200" dirty="0">
                <a:latin typeface="Georgia" panose="02040502050405020303" pitchFamily="18" charset="0"/>
              </a:rPr>
              <a:t>.</a:t>
            </a:r>
          </a:p>
          <a:p>
            <a:pPr marL="0" indent="0">
              <a:buNone/>
            </a:pPr>
            <a:endParaRPr lang="en-US" dirty="0">
              <a:latin typeface="Georgia" panose="02040502050405020303"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3336" y="379236"/>
            <a:ext cx="2335734" cy="1720598"/>
          </a:xfrm>
          <a:prstGeom prst="rect">
            <a:avLst/>
          </a:prstGeom>
        </p:spPr>
      </p:pic>
    </p:spTree>
    <p:extLst>
      <p:ext uri="{BB962C8B-B14F-4D97-AF65-F5344CB8AC3E}">
        <p14:creationId xmlns:p14="http://schemas.microsoft.com/office/powerpoint/2010/main" val="3980103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5CDB1C-5907-42A6-82F5-8F649561D5A7}"/>
              </a:ext>
            </a:extLst>
          </p:cNvPr>
          <p:cNvSpPr txBox="1"/>
          <p:nvPr/>
        </p:nvSpPr>
        <p:spPr>
          <a:xfrm>
            <a:off x="-231947" y="-226333"/>
            <a:ext cx="12157326" cy="9510296"/>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en-US" sz="3600" dirty="0">
              <a:latin typeface="Georgia"/>
              <a:ea typeface="+mn-lt"/>
              <a:cs typeface="+mn-lt"/>
            </a:endParaRPr>
          </a:p>
          <a:p>
            <a:pPr algn="ctr"/>
            <a:r>
              <a:rPr lang="es-ES" sz="3600" dirty="0">
                <a:latin typeface="Georgia"/>
                <a:ea typeface="+mn-lt"/>
                <a:cs typeface="+mn-lt"/>
              </a:rPr>
              <a:t>Diviértanse, fomenten el aprendizaje continuo, manténganse activos, y pasen tiempo juntos</a:t>
            </a:r>
            <a:r>
              <a:rPr lang="en-US" sz="3600" dirty="0">
                <a:latin typeface="Georgia"/>
                <a:ea typeface="+mn-lt"/>
                <a:cs typeface="+mn-lt"/>
              </a:rPr>
              <a:t>.</a:t>
            </a:r>
            <a:br>
              <a:rPr lang="en-US" sz="3600" dirty="0">
                <a:latin typeface="Georgia"/>
              </a:rPr>
            </a:br>
            <a:endParaRPr lang="en-US" sz="3600" dirty="0">
              <a:latin typeface="Georgia"/>
              <a:cs typeface="Calibri"/>
            </a:endParaRPr>
          </a:p>
          <a:p>
            <a:pPr algn="ctr"/>
            <a:endParaRPr lang="en-US" sz="3600" dirty="0">
              <a:latin typeface="Georgia"/>
            </a:endParaRPr>
          </a:p>
          <a:p>
            <a:pPr algn="ctr"/>
            <a:br>
              <a:rPr lang="en-US" sz="3600" dirty="0">
                <a:latin typeface="Georgia"/>
              </a:rPr>
            </a:br>
            <a:endParaRPr lang="en-US" sz="3600" dirty="0">
              <a:latin typeface="Georgia"/>
            </a:endParaRPr>
          </a:p>
          <a:p>
            <a:pPr algn="ctr"/>
            <a:endParaRPr lang="en-US" sz="3600" dirty="0">
              <a:latin typeface="Georgia"/>
              <a:ea typeface="+mn-lt"/>
              <a:cs typeface="+mn-lt"/>
            </a:endParaRPr>
          </a:p>
          <a:p>
            <a:pPr algn="ctr"/>
            <a:endParaRPr lang="en-US" sz="3600" dirty="0">
              <a:latin typeface="Georgia"/>
              <a:ea typeface="+mn-lt"/>
              <a:cs typeface="+mn-lt"/>
            </a:endParaRPr>
          </a:p>
          <a:p>
            <a:pPr algn="ctr"/>
            <a:endParaRPr lang="en-US" sz="3600" dirty="0">
              <a:latin typeface="Georgia"/>
              <a:ea typeface="+mn-lt"/>
              <a:cs typeface="+mn-lt"/>
            </a:endParaRPr>
          </a:p>
          <a:p>
            <a:pPr algn="ctr"/>
            <a:r>
              <a:rPr lang="es-ES" sz="3600" dirty="0">
                <a:latin typeface="Georgia"/>
                <a:ea typeface="+mn-lt"/>
                <a:cs typeface="+mn-lt"/>
              </a:rPr>
              <a:t>Las posibilidades son tan infinitas</a:t>
            </a:r>
            <a:br>
              <a:rPr lang="es-ES" sz="3600" dirty="0">
                <a:latin typeface="Georgia"/>
                <a:ea typeface="+mn-lt"/>
                <a:cs typeface="+mn-lt"/>
              </a:rPr>
            </a:br>
            <a:r>
              <a:rPr lang="es-ES" sz="3600" dirty="0">
                <a:latin typeface="Georgia"/>
                <a:ea typeface="+mn-lt"/>
                <a:cs typeface="+mn-lt"/>
              </a:rPr>
              <a:t>como la imaginación!</a:t>
            </a:r>
            <a:br>
              <a:rPr lang="es-ES" sz="3600" dirty="0">
                <a:latin typeface="Georgia"/>
                <a:ea typeface="+mn-lt"/>
                <a:cs typeface="+mn-lt"/>
              </a:rPr>
            </a:br>
            <a:br>
              <a:rPr lang="en-US" sz="5400" dirty="0">
                <a:latin typeface="Georgia"/>
              </a:rPr>
            </a:br>
            <a:br>
              <a:rPr lang="en-US" sz="5400" dirty="0">
                <a:latin typeface="Georgia"/>
              </a:rPr>
            </a:br>
            <a:r>
              <a:rPr lang="en-US" sz="5400" dirty="0">
                <a:latin typeface="Georgia"/>
              </a:rPr>
              <a:t> </a:t>
            </a:r>
            <a:br>
              <a:rPr lang="en-US" sz="5400" dirty="0">
                <a:latin typeface="Georgia"/>
              </a:rPr>
            </a:br>
            <a:endParaRPr lang="en-US" dirty="0">
              <a:cs typeface="Calibri"/>
            </a:endParaRPr>
          </a:p>
        </p:txBody>
      </p:sp>
      <p:pic>
        <p:nvPicPr>
          <p:cNvPr id="3" name="Picture 3" descr="A picture containing person, child, girl, sitting&#10;&#10;Description generated with very high confidence">
            <a:extLst>
              <a:ext uri="{FF2B5EF4-FFF2-40B4-BE49-F238E27FC236}">
                <a16:creationId xmlns:a16="http://schemas.microsoft.com/office/drawing/2014/main" id="{5C2140E4-AAEF-447F-B44C-726D11E0CCB2}"/>
              </a:ext>
            </a:extLst>
          </p:cNvPr>
          <p:cNvPicPr>
            <a:picLocks noChangeAspect="1"/>
          </p:cNvPicPr>
          <p:nvPr/>
        </p:nvPicPr>
        <p:blipFill>
          <a:blip r:embed="rId2"/>
          <a:stretch>
            <a:fillRect/>
          </a:stretch>
        </p:blipFill>
        <p:spPr>
          <a:xfrm>
            <a:off x="3496734" y="2292451"/>
            <a:ext cx="4704643" cy="3133875"/>
          </a:xfrm>
          <a:prstGeom prst="rect">
            <a:avLst/>
          </a:prstGeom>
        </p:spPr>
      </p:pic>
    </p:spTree>
    <p:extLst>
      <p:ext uri="{BB962C8B-B14F-4D97-AF65-F5344CB8AC3E}">
        <p14:creationId xmlns:p14="http://schemas.microsoft.com/office/powerpoint/2010/main" val="11322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5E3F0"/>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9" name="Rectangle 8">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2" name="Picture 2" descr="A close up of a logo&#10;&#10;Description generated with very high confidence">
            <a:extLst>
              <a:ext uri="{FF2B5EF4-FFF2-40B4-BE49-F238E27FC236}">
                <a16:creationId xmlns:a16="http://schemas.microsoft.com/office/drawing/2014/main" id="{92C0FF56-7B63-4C13-8663-6E74640D8116}"/>
              </a:ext>
            </a:extLst>
          </p:cNvPr>
          <p:cNvPicPr>
            <a:picLocks noChangeAspect="1"/>
          </p:cNvPicPr>
          <p:nvPr/>
        </p:nvPicPr>
        <p:blipFill rotWithShape="1">
          <a:blip r:embed="rId2"/>
          <a:srcRect t="20619" r="1" b="7402"/>
          <a:stretch/>
        </p:blipFill>
        <p:spPr>
          <a:xfrm rot="21480000">
            <a:off x="1137837" y="1003258"/>
            <a:ext cx="9916327" cy="4764396"/>
          </a:xfrm>
          <a:prstGeom prst="rect">
            <a:avLst/>
          </a:prstGeom>
        </p:spPr>
      </p:pic>
      <p:sp>
        <p:nvSpPr>
          <p:cNvPr id="3" name="Rectangle 2">
            <a:extLst>
              <a:ext uri="{FF2B5EF4-FFF2-40B4-BE49-F238E27FC236}">
                <a16:creationId xmlns:a16="http://schemas.microsoft.com/office/drawing/2014/main" id="{B17F8B34-9466-4421-B173-93AB33996C95}"/>
              </a:ext>
            </a:extLst>
          </p:cNvPr>
          <p:cNvSpPr/>
          <p:nvPr/>
        </p:nvSpPr>
        <p:spPr>
          <a:xfrm>
            <a:off x="1523577" y="5973947"/>
            <a:ext cx="10493963" cy="923330"/>
          </a:xfrm>
          <a:prstGeom prst="rect">
            <a:avLst/>
          </a:prstGeom>
          <a:noFill/>
        </p:spPr>
        <p:txBody>
          <a:bodyPr wrap="none" lIns="91440" tIns="45720" rIns="91440" bIns="45720">
            <a:spAutoFit/>
          </a:bodyPr>
          <a:lstStyle/>
          <a:p>
            <a:pPr algn="ctr"/>
            <a:r>
              <a:rPr lang="es-ES" sz="5400" b="1" dirty="0">
                <a:ln w="22225">
                  <a:solidFill>
                    <a:schemeClr val="accent2"/>
                  </a:solidFill>
                  <a:prstDash val="solid"/>
                </a:ln>
                <a:solidFill>
                  <a:schemeClr val="accent2">
                    <a:lumMod val="40000"/>
                    <a:lumOff val="60000"/>
                  </a:schemeClr>
                </a:solidFill>
              </a:rPr>
              <a:t>¡Que tengan un verano maravilloso!</a:t>
            </a:r>
            <a:endParaRPr lang="es-419"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414244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7A06-597A-4472-85B2-39677A832E58}"/>
              </a:ext>
            </a:extLst>
          </p:cNvPr>
          <p:cNvSpPr>
            <a:spLocks noGrp="1"/>
          </p:cNvSpPr>
          <p:nvPr>
            <p:ph type="title"/>
          </p:nvPr>
        </p:nvSpPr>
        <p:spPr/>
        <p:txBody>
          <a:bodyPr>
            <a:normAutofit/>
          </a:bodyPr>
          <a:lstStyle/>
          <a:p>
            <a:pPr algn="ctr"/>
            <a:r>
              <a:rPr lang="en-US" sz="5400" dirty="0">
                <a:latin typeface="Georgia" panose="02040502050405020303" pitchFamily="18" charset="0"/>
              </a:rPr>
              <a:t>Resources</a:t>
            </a:r>
          </a:p>
        </p:txBody>
      </p:sp>
      <p:sp>
        <p:nvSpPr>
          <p:cNvPr id="3" name="Content Placeholder 2">
            <a:extLst>
              <a:ext uri="{FF2B5EF4-FFF2-40B4-BE49-F238E27FC236}">
                <a16:creationId xmlns:a16="http://schemas.microsoft.com/office/drawing/2014/main" id="{411DB1BA-752F-48CE-A95C-DD2725170E85}"/>
              </a:ext>
            </a:extLst>
          </p:cNvPr>
          <p:cNvSpPr>
            <a:spLocks noGrp="1"/>
          </p:cNvSpPr>
          <p:nvPr>
            <p:ph idx="1"/>
          </p:nvPr>
        </p:nvSpPr>
        <p:spPr>
          <a:xfrm>
            <a:off x="838200" y="2117233"/>
            <a:ext cx="10515600" cy="4059730"/>
          </a:xfrm>
        </p:spPr>
        <p:txBody>
          <a:bodyPr>
            <a:normAutofit fontScale="92500" lnSpcReduction="20000"/>
          </a:bodyPr>
          <a:lstStyle/>
          <a:p>
            <a:r>
              <a:rPr lang="en-US" sz="3200" dirty="0">
                <a:latin typeface="Georgia" panose="02040502050405020303" pitchFamily="18" charset="0"/>
              </a:rPr>
              <a:t>Scholastic--</a:t>
            </a:r>
            <a:r>
              <a:rPr lang="en-US" sz="3200" dirty="0">
                <a:latin typeface="Georgia" panose="02040502050405020303" pitchFamily="18" charset="0"/>
                <a:hlinkClick r:id="rId2">
                  <a:extLst>
                    <a:ext uri="{A12FA001-AC4F-418D-AE19-62706E023703}">
                      <ahyp:hlinkClr xmlns:ahyp="http://schemas.microsoft.com/office/drawing/2018/hyperlinkcolor" val="tx"/>
                    </a:ext>
                  </a:extLst>
                </a:hlinkClick>
              </a:rPr>
              <a:t>https://www.scholastic.com/parents/books-and-reading/raise-a-reader-blog/summer-slide.html</a:t>
            </a:r>
            <a:endParaRPr lang="en-US" sz="3200" dirty="0">
              <a:latin typeface="Georgia" panose="02040502050405020303" pitchFamily="18" charset="0"/>
            </a:endParaRPr>
          </a:p>
          <a:p>
            <a:r>
              <a:rPr lang="en-US" sz="3200" dirty="0">
                <a:latin typeface="Georgia" panose="02040502050405020303" pitchFamily="18" charset="0"/>
              </a:rPr>
              <a:t>Oxford Learning--</a:t>
            </a:r>
            <a:r>
              <a:rPr lang="en-US" sz="3200" dirty="0">
                <a:latin typeface="Georgia" panose="02040502050405020303" pitchFamily="18" charset="0"/>
                <a:hlinkClick r:id="rId3">
                  <a:extLst>
                    <a:ext uri="{A12FA001-AC4F-418D-AE19-62706E023703}">
                      <ahyp:hlinkClr xmlns:ahyp="http://schemas.microsoft.com/office/drawing/2018/hyperlinkcolor" val="tx"/>
                    </a:ext>
                  </a:extLst>
                </a:hlinkClick>
              </a:rPr>
              <a:t>https://www.oxfordlearning.com/summer-learning-loss-and-how-to-prevent-it/</a:t>
            </a:r>
            <a:endParaRPr lang="en-US" sz="3200" dirty="0">
              <a:latin typeface="Georgia" panose="02040502050405020303" pitchFamily="18" charset="0"/>
            </a:endParaRPr>
          </a:p>
          <a:p>
            <a:r>
              <a:rPr lang="en-US" sz="3200" dirty="0">
                <a:latin typeface="Georgia" panose="02040502050405020303" pitchFamily="18" charset="0"/>
              </a:rPr>
              <a:t>Parent Toolkit--</a:t>
            </a:r>
            <a:r>
              <a:rPr lang="en-US" sz="3200" dirty="0">
                <a:latin typeface="Georgia" panose="02040502050405020303" pitchFamily="18" charset="0"/>
                <a:hlinkClick r:id="rId4">
                  <a:extLst>
                    <a:ext uri="{A12FA001-AC4F-418D-AE19-62706E023703}">
                      <ahyp:hlinkClr xmlns:ahyp="http://schemas.microsoft.com/office/drawing/2018/hyperlinkcolor" val="tx"/>
                    </a:ext>
                  </a:extLst>
                </a:hlinkClick>
              </a:rPr>
              <a:t>https://www.parenttoolkit.com/</a:t>
            </a:r>
            <a:endParaRPr lang="en-US" sz="3200" dirty="0">
              <a:latin typeface="Georgia" panose="02040502050405020303" pitchFamily="18" charset="0"/>
            </a:endParaRPr>
          </a:p>
          <a:p>
            <a:r>
              <a:rPr lang="en-US" sz="3200">
                <a:latin typeface="Georgia" panose="02040502050405020303" pitchFamily="18" charset="0"/>
              </a:rPr>
              <a:t>Parent Toolkit (Spanish)-- </a:t>
            </a:r>
            <a:r>
              <a:rPr lang="en-US" sz="3200" dirty="0">
                <a:latin typeface="Georgia" panose="02040502050405020303" pitchFamily="18" charset="0"/>
                <a:hlinkClick r:id="rId5">
                  <a:extLst>
                    <a:ext uri="{A12FA001-AC4F-418D-AE19-62706E023703}">
                      <ahyp:hlinkClr xmlns:ahyp="http://schemas.microsoft.com/office/drawing/2018/hyperlinkcolor" val="tx"/>
                    </a:ext>
                  </a:extLst>
                </a:hlinkClick>
              </a:rPr>
              <a:t>https://www.parenttoolkit.com/home?lang=es</a:t>
            </a:r>
            <a:endParaRPr lang="en-US" sz="3200" dirty="0">
              <a:latin typeface="Georgia" panose="02040502050405020303" pitchFamily="18" charset="0"/>
            </a:endParaRPr>
          </a:p>
          <a:p>
            <a:pPr marL="0" indent="0">
              <a:buNone/>
            </a:pPr>
            <a:endParaRPr lang="en-US" b="1" dirty="0">
              <a:solidFill>
                <a:schemeClr val="accent1"/>
              </a:solidFill>
              <a:latin typeface="Georgia" panose="02040502050405020303" pitchFamily="18" charset="0"/>
            </a:endParaRPr>
          </a:p>
          <a:p>
            <a:pPr marL="0" indent="0">
              <a:buNone/>
            </a:pPr>
            <a:r>
              <a:rPr lang="en-US" b="1" dirty="0">
                <a:solidFill>
                  <a:schemeClr val="accent1"/>
                </a:solidFill>
                <a:latin typeface="Georgia" panose="02040502050405020303" pitchFamily="18" charset="0"/>
              </a:rPr>
              <a:t>Note: Click on underlined text to follow the web links.</a:t>
            </a:r>
          </a:p>
          <a:p>
            <a:endParaRPr lang="en-US" dirty="0"/>
          </a:p>
          <a:p>
            <a:endParaRPr lang="en-US" dirty="0"/>
          </a:p>
        </p:txBody>
      </p:sp>
      <p:pic>
        <p:nvPicPr>
          <p:cNvPr id="4" name="Picture 3">
            <a:extLst>
              <a:ext uri="{FF2B5EF4-FFF2-40B4-BE49-F238E27FC236}">
                <a16:creationId xmlns:a16="http://schemas.microsoft.com/office/drawing/2014/main" id="{38A2EE42-593F-4798-A87D-43F7C97FB34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61" r="904" b="-3"/>
          <a:stretch/>
        </p:blipFill>
        <p:spPr>
          <a:xfrm>
            <a:off x="0" y="-61421"/>
            <a:ext cx="2133600" cy="2178654"/>
          </a:xfrm>
          <a:prstGeom prst="rect">
            <a:avLst/>
          </a:prstGeom>
        </p:spPr>
      </p:pic>
    </p:spTree>
    <p:extLst>
      <p:ext uri="{BB962C8B-B14F-4D97-AF65-F5344CB8AC3E}">
        <p14:creationId xmlns:p14="http://schemas.microsoft.com/office/powerpoint/2010/main" val="1437753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D05510B8230C43A2FFCB97F053B262" ma:contentTypeVersion="11" ma:contentTypeDescription="Create a new document." ma:contentTypeScope="" ma:versionID="ab1ff4f677b4ed9c77bf9e455a97d4b6">
  <xsd:schema xmlns:xsd="http://www.w3.org/2001/XMLSchema" xmlns:xs="http://www.w3.org/2001/XMLSchema" xmlns:p="http://schemas.microsoft.com/office/2006/metadata/properties" xmlns:ns3="1f16bd84-bce9-41ef-80aa-6966fb72b512" xmlns:ns4="cd17f915-e08e-42ed-a6a8-72ee64c74482" targetNamespace="http://schemas.microsoft.com/office/2006/metadata/properties" ma:root="true" ma:fieldsID="aca28a85bf866e2731d1f05cfc2f55ab" ns3:_="" ns4:_="">
    <xsd:import namespace="1f16bd84-bce9-41ef-80aa-6966fb72b512"/>
    <xsd:import namespace="cd17f915-e08e-42ed-a6a8-72ee64c7448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16bd84-bce9-41ef-80aa-6966fb72b51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17f915-e08e-42ed-a6a8-72ee64c74482"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9AB03B-4F2C-4DE6-A7F6-02ECFF8225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16bd84-bce9-41ef-80aa-6966fb72b512"/>
    <ds:schemaRef ds:uri="cd17f915-e08e-42ed-a6a8-72ee64c744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30CDBC-D5F1-4113-85CA-2CCD0E1F7A0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DBD0996-A32D-4D4A-981D-716E025913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141</TotalTime>
  <Words>973</Words>
  <Application>Microsoft Office PowerPoint</Application>
  <PresentationFormat>Widescreen</PresentationFormat>
  <Paragraphs>117</Paragraphs>
  <Slides>17</Slides>
  <Notes>2</Notes>
  <HiddenSlides>0</HiddenSlides>
  <MMClips>2</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Según Oxford Learning: </vt:lpstr>
      <vt:lpstr>Algunos hechos...
</vt:lpstr>
      <vt:lpstr>    ¡Miren este video! 
</vt:lpstr>
      <vt:lpstr>PowerPoint Presentation</vt:lpstr>
      <vt:lpstr>Sigan leyendo...
</vt:lpstr>
      <vt:lpstr>Sigan escribiendo...
</vt:lpstr>
      <vt:lpstr> Matemáticas— Sigan practicando</vt:lpstr>
      <vt:lpstr>    Limiten el tiempo de TV y videojuegos
</vt:lpstr>
      <vt:lpstr>Exploren recursos web  para los padres
</vt:lpstr>
      <vt:lpstr>Recursos de Aprendizaje Digital
</vt:lpstr>
      <vt:lpstr>Recursos para estudiantes de inglés como segunda lengua (ESL)</vt:lpstr>
      <vt:lpstr>Manténganse activos y saludables... Ayuda a la concentración
</vt:lpstr>
      <vt:lpstr> Aumenten el tiempo que pasan compartiendo en familia</vt:lpstr>
      <vt:lpstr>PowerPoint Presentation</vt:lpstr>
      <vt:lpstr>PowerPoint Presentation</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Bruce</dc:creator>
  <cp:lastModifiedBy>Erin Bruce</cp:lastModifiedBy>
  <cp:revision>8</cp:revision>
  <dcterms:created xsi:type="dcterms:W3CDTF">2020-06-02T19:32:17Z</dcterms:created>
  <dcterms:modified xsi:type="dcterms:W3CDTF">2020-06-10T14:58:42Z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0x01010003D05510B8230C43A2FFCB97F053B262</vt:lpwstr>
  </property>
</Properties>
</file>