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58"/>
  </p:notesMasterIdLst>
  <p:handoutMasterIdLst>
    <p:handoutMasterId r:id="rId59"/>
  </p:handoutMasterIdLst>
  <p:sldIdLst>
    <p:sldId id="376" r:id="rId6"/>
    <p:sldId id="353" r:id="rId7"/>
    <p:sldId id="363" r:id="rId8"/>
    <p:sldId id="379" r:id="rId9"/>
    <p:sldId id="409" r:id="rId10"/>
    <p:sldId id="410" r:id="rId11"/>
    <p:sldId id="436" r:id="rId12"/>
    <p:sldId id="382" r:id="rId13"/>
    <p:sldId id="405" r:id="rId14"/>
    <p:sldId id="400" r:id="rId15"/>
    <p:sldId id="383" r:id="rId16"/>
    <p:sldId id="390" r:id="rId17"/>
    <p:sldId id="386" r:id="rId18"/>
    <p:sldId id="387" r:id="rId19"/>
    <p:sldId id="440" r:id="rId20"/>
    <p:sldId id="441" r:id="rId21"/>
    <p:sldId id="442" r:id="rId22"/>
    <p:sldId id="437" r:id="rId23"/>
    <p:sldId id="404" r:id="rId24"/>
    <p:sldId id="402" r:id="rId25"/>
    <p:sldId id="406" r:id="rId26"/>
    <p:sldId id="407" r:id="rId27"/>
    <p:sldId id="408" r:id="rId28"/>
    <p:sldId id="388" r:id="rId29"/>
    <p:sldId id="403" r:id="rId30"/>
    <p:sldId id="411" r:id="rId31"/>
    <p:sldId id="391" r:id="rId32"/>
    <p:sldId id="415" r:id="rId33"/>
    <p:sldId id="418" r:id="rId34"/>
    <p:sldId id="433" r:id="rId35"/>
    <p:sldId id="434" r:id="rId36"/>
    <p:sldId id="435" r:id="rId37"/>
    <p:sldId id="416" r:id="rId38"/>
    <p:sldId id="417" r:id="rId39"/>
    <p:sldId id="419" r:id="rId40"/>
    <p:sldId id="420" r:id="rId41"/>
    <p:sldId id="421" r:id="rId42"/>
    <p:sldId id="422" r:id="rId43"/>
    <p:sldId id="423" r:id="rId44"/>
    <p:sldId id="424" r:id="rId45"/>
    <p:sldId id="438" r:id="rId46"/>
    <p:sldId id="425" r:id="rId47"/>
    <p:sldId id="426" r:id="rId48"/>
    <p:sldId id="427" r:id="rId49"/>
    <p:sldId id="428" r:id="rId50"/>
    <p:sldId id="429" r:id="rId51"/>
    <p:sldId id="430" r:id="rId52"/>
    <p:sldId id="431" r:id="rId53"/>
    <p:sldId id="432" r:id="rId54"/>
    <p:sldId id="439" r:id="rId55"/>
    <p:sldId id="397" r:id="rId56"/>
    <p:sldId id="380" r:id="rId5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right, Ericka" initials="WE" lastIdx="1" clrIdx="0">
    <p:extLst>
      <p:ext uri="{19B8F6BF-5375-455C-9EA6-DF929625EA0E}">
        <p15:presenceInfo xmlns="" xmlns:p15="http://schemas.microsoft.com/office/powerpoint/2012/main" userId="S-1-5-21-2688313116-467006154-3473839743-778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169B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DA71F2-4FA2-42EB-8718-8F6E5ED1DD07}" v="75" dt="2019-11-21T14:18:46.617"/>
    <p1510:client id="{B1F7285F-4012-44B6-98AF-7A9DF6499FB5}" v="23" dt="2019-11-20T21:28:19.0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76895" autoAdjust="0"/>
  </p:normalViewPr>
  <p:slideViewPr>
    <p:cSldViewPr snapToGrid="0">
      <p:cViewPr varScale="1">
        <p:scale>
          <a:sx n="78" d="100"/>
          <a:sy n="78" d="100"/>
        </p:scale>
        <p:origin x="-108" y="-114"/>
      </p:cViewPr>
      <p:guideLst>
        <p:guide orient="horz" pos="2160"/>
        <p:guide pos="3840"/>
      </p:guideLst>
    </p:cSldViewPr>
  </p:slideViewPr>
  <p:notesTextViewPr>
    <p:cViewPr>
      <p:scale>
        <a:sx n="3" d="2"/>
        <a:sy n="3" d="2"/>
      </p:scale>
      <p:origin x="0" y="0"/>
    </p:cViewPr>
  </p:notesTextViewPr>
  <p:sorterViewPr>
    <p:cViewPr>
      <p:scale>
        <a:sx n="100" d="100"/>
        <a:sy n="100" d="100"/>
      </p:scale>
      <p:origin x="0" y="-13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50A84975-0CB2-4F3C-ADAC-332BBF4CD0F2}" type="datetimeFigureOut">
              <a:rPr lang="en-US" smtClean="0"/>
              <a:t>10/30/2020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5BF8B7B-ECC0-4D9A-A181-875CC54C1046}" type="slidenum">
              <a:rPr lang="en-US" smtClean="0"/>
              <a:t>‹#›</a:t>
            </a:fld>
            <a:endParaRPr lang="en-US" dirty="0"/>
          </a:p>
        </p:txBody>
      </p:sp>
    </p:spTree>
    <p:extLst>
      <p:ext uri="{BB962C8B-B14F-4D97-AF65-F5344CB8AC3E}">
        <p14:creationId xmlns:p14="http://schemas.microsoft.com/office/powerpoint/2010/main" val="3958877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319" cy="46524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885" y="0"/>
            <a:ext cx="3038319" cy="465242"/>
          </a:xfrm>
          <a:prstGeom prst="rect">
            <a:avLst/>
          </a:prstGeom>
        </p:spPr>
        <p:txBody>
          <a:bodyPr vert="horz" lIns="91440" tIns="45720" rIns="91440" bIns="45720" rtlCol="0"/>
          <a:lstStyle>
            <a:lvl1pPr algn="r">
              <a:defRPr sz="1200"/>
            </a:lvl1pPr>
          </a:lstStyle>
          <a:p>
            <a:fld id="{C302D95C-DE8F-4B48-B114-373CF77B7C8F}" type="datetimeFigureOut">
              <a:rPr lang="en-US" smtClean="0"/>
              <a:t>10/30/2020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519" y="4473472"/>
            <a:ext cx="5607362" cy="366087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1160"/>
            <a:ext cx="3038319" cy="46524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885" y="8831160"/>
            <a:ext cx="3038319" cy="465240"/>
          </a:xfrm>
          <a:prstGeom prst="rect">
            <a:avLst/>
          </a:prstGeom>
        </p:spPr>
        <p:txBody>
          <a:bodyPr vert="horz" lIns="91440" tIns="45720" rIns="91440" bIns="45720" rtlCol="0" anchor="b"/>
          <a:lstStyle>
            <a:lvl1pPr algn="r">
              <a:defRPr sz="1200"/>
            </a:lvl1pPr>
          </a:lstStyle>
          <a:p>
            <a:fld id="{B4024657-93C2-4881-9DF3-409F672F018A}" type="slidenum">
              <a:rPr lang="en-US" smtClean="0"/>
              <a:t>‹#›</a:t>
            </a:fld>
            <a:endParaRPr lang="en-US" dirty="0"/>
          </a:p>
        </p:txBody>
      </p:sp>
    </p:spTree>
    <p:extLst>
      <p:ext uri="{BB962C8B-B14F-4D97-AF65-F5344CB8AC3E}">
        <p14:creationId xmlns:p14="http://schemas.microsoft.com/office/powerpoint/2010/main" val="16299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1</a:t>
            </a:fld>
            <a:endParaRPr lang="en-US" dirty="0"/>
          </a:p>
        </p:txBody>
      </p:sp>
    </p:spTree>
    <p:extLst>
      <p:ext uri="{BB962C8B-B14F-4D97-AF65-F5344CB8AC3E}">
        <p14:creationId xmlns:p14="http://schemas.microsoft.com/office/powerpoint/2010/main" val="1992572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2</a:t>
            </a:fld>
            <a:endParaRPr lang="en-US" dirty="0"/>
          </a:p>
        </p:txBody>
      </p:sp>
    </p:spTree>
    <p:extLst>
      <p:ext uri="{BB962C8B-B14F-4D97-AF65-F5344CB8AC3E}">
        <p14:creationId xmlns:p14="http://schemas.microsoft.com/office/powerpoint/2010/main" val="2778406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3</a:t>
            </a:fld>
            <a:endParaRPr lang="en-US" dirty="0"/>
          </a:p>
        </p:txBody>
      </p:sp>
    </p:spTree>
    <p:extLst>
      <p:ext uri="{BB962C8B-B14F-4D97-AF65-F5344CB8AC3E}">
        <p14:creationId xmlns:p14="http://schemas.microsoft.com/office/powerpoint/2010/main" val="455465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4</a:t>
            </a:fld>
            <a:endParaRPr lang="en-US" dirty="0"/>
          </a:p>
        </p:txBody>
      </p:sp>
    </p:spTree>
    <p:extLst>
      <p:ext uri="{BB962C8B-B14F-4D97-AF65-F5344CB8AC3E}">
        <p14:creationId xmlns:p14="http://schemas.microsoft.com/office/powerpoint/2010/main" val="1506328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5</a:t>
            </a:fld>
            <a:endParaRPr lang="en-US" dirty="0"/>
          </a:p>
        </p:txBody>
      </p:sp>
    </p:spTree>
    <p:extLst>
      <p:ext uri="{BB962C8B-B14F-4D97-AF65-F5344CB8AC3E}">
        <p14:creationId xmlns:p14="http://schemas.microsoft.com/office/powerpoint/2010/main" val="803659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6</a:t>
            </a:fld>
            <a:endParaRPr lang="en-US" dirty="0"/>
          </a:p>
        </p:txBody>
      </p:sp>
    </p:spTree>
    <p:extLst>
      <p:ext uri="{BB962C8B-B14F-4D97-AF65-F5344CB8AC3E}">
        <p14:creationId xmlns:p14="http://schemas.microsoft.com/office/powerpoint/2010/main" val="227527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7</a:t>
            </a:fld>
            <a:endParaRPr lang="en-US" dirty="0"/>
          </a:p>
        </p:txBody>
      </p:sp>
    </p:spTree>
    <p:extLst>
      <p:ext uri="{BB962C8B-B14F-4D97-AF65-F5344CB8AC3E}">
        <p14:creationId xmlns:p14="http://schemas.microsoft.com/office/powerpoint/2010/main" val="2275275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24657-93C2-4881-9DF3-409F672F018A}" type="slidenum">
              <a:rPr lang="en-US" smtClean="0"/>
              <a:t>8</a:t>
            </a:fld>
            <a:endParaRPr lang="en-US" dirty="0"/>
          </a:p>
        </p:txBody>
      </p:sp>
    </p:spTree>
    <p:extLst>
      <p:ext uri="{BB962C8B-B14F-4D97-AF65-F5344CB8AC3E}">
        <p14:creationId xmlns:p14="http://schemas.microsoft.com/office/powerpoint/2010/main" val="2391196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9</a:t>
            </a:fld>
            <a:endParaRPr lang="en-US" dirty="0"/>
          </a:p>
        </p:txBody>
      </p:sp>
    </p:spTree>
    <p:extLst>
      <p:ext uri="{BB962C8B-B14F-4D97-AF65-F5344CB8AC3E}">
        <p14:creationId xmlns:p14="http://schemas.microsoft.com/office/powerpoint/2010/main" val="85094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024657-93C2-4881-9DF3-409F672F018A}" type="slidenum">
              <a:rPr lang="en-US" smtClean="0"/>
              <a:t>10</a:t>
            </a:fld>
            <a:endParaRPr lang="en-US" dirty="0"/>
          </a:p>
        </p:txBody>
      </p:sp>
    </p:spTree>
    <p:extLst>
      <p:ext uri="{BB962C8B-B14F-4D97-AF65-F5344CB8AC3E}">
        <p14:creationId xmlns:p14="http://schemas.microsoft.com/office/powerpoint/2010/main" val="3908895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11</a:t>
            </a:fld>
            <a:endParaRPr lang="en-US" dirty="0"/>
          </a:p>
        </p:txBody>
      </p:sp>
    </p:spTree>
    <p:extLst>
      <p:ext uri="{BB962C8B-B14F-4D97-AF65-F5344CB8AC3E}">
        <p14:creationId xmlns:p14="http://schemas.microsoft.com/office/powerpoint/2010/main" val="191308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12</a:t>
            </a:fld>
            <a:endParaRPr lang="en-US" dirty="0"/>
          </a:p>
        </p:txBody>
      </p:sp>
    </p:spTree>
    <p:extLst>
      <p:ext uri="{BB962C8B-B14F-4D97-AF65-F5344CB8AC3E}">
        <p14:creationId xmlns:p14="http://schemas.microsoft.com/office/powerpoint/2010/main" val="1912593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13</a:t>
            </a:fld>
            <a:endParaRPr lang="en-US" dirty="0"/>
          </a:p>
        </p:txBody>
      </p:sp>
    </p:spTree>
    <p:extLst>
      <p:ext uri="{BB962C8B-B14F-4D97-AF65-F5344CB8AC3E}">
        <p14:creationId xmlns:p14="http://schemas.microsoft.com/office/powerpoint/2010/main" val="1536332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14</a:t>
            </a:fld>
            <a:endParaRPr lang="en-US" dirty="0"/>
          </a:p>
        </p:txBody>
      </p:sp>
    </p:spTree>
    <p:extLst>
      <p:ext uri="{BB962C8B-B14F-4D97-AF65-F5344CB8AC3E}">
        <p14:creationId xmlns:p14="http://schemas.microsoft.com/office/powerpoint/2010/main" val="2532885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smtClean="0"/>
          </a:p>
        </p:txBody>
      </p:sp>
      <p:sp>
        <p:nvSpPr>
          <p:cNvPr id="4" name="Slide Number Placeholder 3"/>
          <p:cNvSpPr>
            <a:spLocks noGrp="1"/>
          </p:cNvSpPr>
          <p:nvPr>
            <p:ph type="sldNum" sz="quarter" idx="10"/>
          </p:nvPr>
        </p:nvSpPr>
        <p:spPr/>
        <p:txBody>
          <a:bodyPr/>
          <a:lstStyle/>
          <a:p>
            <a:fld id="{B4024657-93C2-4881-9DF3-409F672F018A}" type="slidenum">
              <a:rPr lang="en-US" smtClean="0"/>
              <a:t>15</a:t>
            </a:fld>
            <a:endParaRPr lang="en-US" dirty="0"/>
          </a:p>
        </p:txBody>
      </p:sp>
    </p:spTree>
    <p:extLst>
      <p:ext uri="{BB962C8B-B14F-4D97-AF65-F5344CB8AC3E}">
        <p14:creationId xmlns:p14="http://schemas.microsoft.com/office/powerpoint/2010/main" val="3321542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16</a:t>
            </a:fld>
            <a:endParaRPr lang="en-US" dirty="0"/>
          </a:p>
        </p:txBody>
      </p:sp>
    </p:spTree>
    <p:extLst>
      <p:ext uri="{BB962C8B-B14F-4D97-AF65-F5344CB8AC3E}">
        <p14:creationId xmlns:p14="http://schemas.microsoft.com/office/powerpoint/2010/main" val="3537760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17</a:t>
            </a:fld>
            <a:endParaRPr lang="en-US" dirty="0"/>
          </a:p>
        </p:txBody>
      </p:sp>
    </p:spTree>
    <p:extLst>
      <p:ext uri="{BB962C8B-B14F-4D97-AF65-F5344CB8AC3E}">
        <p14:creationId xmlns:p14="http://schemas.microsoft.com/office/powerpoint/2010/main" val="3071151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B4024657-93C2-4881-9DF3-409F672F018A}" type="slidenum">
              <a:rPr lang="en-US" smtClean="0"/>
              <a:t>18</a:t>
            </a:fld>
            <a:endParaRPr lang="en-US" dirty="0"/>
          </a:p>
        </p:txBody>
      </p:sp>
    </p:spTree>
    <p:extLst>
      <p:ext uri="{BB962C8B-B14F-4D97-AF65-F5344CB8AC3E}">
        <p14:creationId xmlns:p14="http://schemas.microsoft.com/office/powerpoint/2010/main" val="452079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fld id="{B4024657-93C2-4881-9DF3-409F672F018A}" type="slidenum">
              <a:rPr lang="en-US" smtClean="0"/>
              <a:t>19</a:t>
            </a:fld>
            <a:endParaRPr lang="en-US" dirty="0"/>
          </a:p>
        </p:txBody>
      </p:sp>
    </p:spTree>
    <p:extLst>
      <p:ext uri="{BB962C8B-B14F-4D97-AF65-F5344CB8AC3E}">
        <p14:creationId xmlns:p14="http://schemas.microsoft.com/office/powerpoint/2010/main" val="3638435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20</a:t>
            </a:fld>
            <a:endParaRPr lang="en-US" dirty="0"/>
          </a:p>
        </p:txBody>
      </p:sp>
    </p:spTree>
    <p:extLst>
      <p:ext uri="{BB962C8B-B14F-4D97-AF65-F5344CB8AC3E}">
        <p14:creationId xmlns:p14="http://schemas.microsoft.com/office/powerpoint/2010/main" val="2719765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21</a:t>
            </a:fld>
            <a:endParaRPr lang="en-US" dirty="0"/>
          </a:p>
        </p:txBody>
      </p:sp>
    </p:spTree>
    <p:extLst>
      <p:ext uri="{BB962C8B-B14F-4D97-AF65-F5344CB8AC3E}">
        <p14:creationId xmlns:p14="http://schemas.microsoft.com/office/powerpoint/2010/main" val="4227922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22</a:t>
            </a:fld>
            <a:endParaRPr lang="en-US" dirty="0"/>
          </a:p>
        </p:txBody>
      </p:sp>
    </p:spTree>
    <p:extLst>
      <p:ext uri="{BB962C8B-B14F-4D97-AF65-F5344CB8AC3E}">
        <p14:creationId xmlns:p14="http://schemas.microsoft.com/office/powerpoint/2010/main" val="3536652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23</a:t>
            </a:fld>
            <a:endParaRPr lang="en-US" dirty="0"/>
          </a:p>
        </p:txBody>
      </p:sp>
    </p:spTree>
    <p:extLst>
      <p:ext uri="{BB962C8B-B14F-4D97-AF65-F5344CB8AC3E}">
        <p14:creationId xmlns:p14="http://schemas.microsoft.com/office/powerpoint/2010/main" val="975694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24</a:t>
            </a:fld>
            <a:endParaRPr lang="en-US" dirty="0"/>
          </a:p>
        </p:txBody>
      </p:sp>
    </p:spTree>
    <p:extLst>
      <p:ext uri="{BB962C8B-B14F-4D97-AF65-F5344CB8AC3E}">
        <p14:creationId xmlns:p14="http://schemas.microsoft.com/office/powerpoint/2010/main" val="535445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25</a:t>
            </a:fld>
            <a:endParaRPr lang="en-US" dirty="0"/>
          </a:p>
        </p:txBody>
      </p:sp>
    </p:spTree>
    <p:extLst>
      <p:ext uri="{BB962C8B-B14F-4D97-AF65-F5344CB8AC3E}">
        <p14:creationId xmlns:p14="http://schemas.microsoft.com/office/powerpoint/2010/main" val="3999147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fld id="{B4024657-93C2-4881-9DF3-409F672F018A}" type="slidenum">
              <a:rPr lang="en-US" smtClean="0"/>
              <a:t>26</a:t>
            </a:fld>
            <a:endParaRPr lang="en-US" dirty="0"/>
          </a:p>
        </p:txBody>
      </p:sp>
    </p:spTree>
    <p:extLst>
      <p:ext uri="{BB962C8B-B14F-4D97-AF65-F5344CB8AC3E}">
        <p14:creationId xmlns:p14="http://schemas.microsoft.com/office/powerpoint/2010/main" val="2621596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27</a:t>
            </a:fld>
            <a:endParaRPr lang="en-US" dirty="0"/>
          </a:p>
        </p:txBody>
      </p:sp>
    </p:spTree>
    <p:extLst>
      <p:ext uri="{BB962C8B-B14F-4D97-AF65-F5344CB8AC3E}">
        <p14:creationId xmlns:p14="http://schemas.microsoft.com/office/powerpoint/2010/main" val="1771792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28</a:t>
            </a:fld>
            <a:endParaRPr lang="en-US" dirty="0"/>
          </a:p>
        </p:txBody>
      </p:sp>
    </p:spTree>
    <p:extLst>
      <p:ext uri="{BB962C8B-B14F-4D97-AF65-F5344CB8AC3E}">
        <p14:creationId xmlns:p14="http://schemas.microsoft.com/office/powerpoint/2010/main" val="1118562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29</a:t>
            </a:fld>
            <a:endParaRPr lang="en-US" dirty="0"/>
          </a:p>
        </p:txBody>
      </p:sp>
    </p:spTree>
    <p:extLst>
      <p:ext uri="{BB962C8B-B14F-4D97-AF65-F5344CB8AC3E}">
        <p14:creationId xmlns:p14="http://schemas.microsoft.com/office/powerpoint/2010/main" val="11185621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fontAlgn="base">
              <a:spcBef>
                <a:spcPct val="0"/>
              </a:spcBef>
              <a:spcAft>
                <a:spcPct val="0"/>
              </a:spcAft>
              <a:buFont typeface="Arial" panose="020B0604020202020204" pitchFamily="34" charset="0"/>
              <a:buNone/>
              <a:tabLst>
                <a:tab pos="-914400" algn="l"/>
              </a:tabLst>
            </a:pPr>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30</a:t>
            </a:fld>
            <a:endParaRPr lang="en-US" dirty="0"/>
          </a:p>
        </p:txBody>
      </p:sp>
    </p:spTree>
    <p:extLst>
      <p:ext uri="{BB962C8B-B14F-4D97-AF65-F5344CB8AC3E}">
        <p14:creationId xmlns:p14="http://schemas.microsoft.com/office/powerpoint/2010/main" val="2589274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31</a:t>
            </a:fld>
            <a:endParaRPr lang="en-US" dirty="0"/>
          </a:p>
        </p:txBody>
      </p:sp>
    </p:spTree>
    <p:extLst>
      <p:ext uri="{BB962C8B-B14F-4D97-AF65-F5344CB8AC3E}">
        <p14:creationId xmlns:p14="http://schemas.microsoft.com/office/powerpoint/2010/main" val="2971166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32</a:t>
            </a:fld>
            <a:endParaRPr lang="en-US" dirty="0"/>
          </a:p>
        </p:txBody>
      </p:sp>
    </p:spTree>
    <p:extLst>
      <p:ext uri="{BB962C8B-B14F-4D97-AF65-F5344CB8AC3E}">
        <p14:creationId xmlns:p14="http://schemas.microsoft.com/office/powerpoint/2010/main" val="3132852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33</a:t>
            </a:fld>
            <a:endParaRPr lang="en-US" dirty="0"/>
          </a:p>
        </p:txBody>
      </p:sp>
    </p:spTree>
    <p:extLst>
      <p:ext uri="{BB962C8B-B14F-4D97-AF65-F5344CB8AC3E}">
        <p14:creationId xmlns:p14="http://schemas.microsoft.com/office/powerpoint/2010/main" val="22396935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34</a:t>
            </a:fld>
            <a:endParaRPr lang="en-US" dirty="0"/>
          </a:p>
        </p:txBody>
      </p:sp>
    </p:spTree>
    <p:extLst>
      <p:ext uri="{BB962C8B-B14F-4D97-AF65-F5344CB8AC3E}">
        <p14:creationId xmlns:p14="http://schemas.microsoft.com/office/powerpoint/2010/main" val="12013425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35</a:t>
            </a:fld>
            <a:endParaRPr lang="en-US" dirty="0"/>
          </a:p>
        </p:txBody>
      </p:sp>
    </p:spTree>
    <p:extLst>
      <p:ext uri="{BB962C8B-B14F-4D97-AF65-F5344CB8AC3E}">
        <p14:creationId xmlns:p14="http://schemas.microsoft.com/office/powerpoint/2010/main" val="1201342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36</a:t>
            </a:fld>
            <a:endParaRPr lang="en-US" dirty="0"/>
          </a:p>
        </p:txBody>
      </p:sp>
    </p:spTree>
    <p:extLst>
      <p:ext uri="{BB962C8B-B14F-4D97-AF65-F5344CB8AC3E}">
        <p14:creationId xmlns:p14="http://schemas.microsoft.com/office/powerpoint/2010/main" val="2129011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37</a:t>
            </a:fld>
            <a:endParaRPr lang="en-US" dirty="0"/>
          </a:p>
        </p:txBody>
      </p:sp>
    </p:spTree>
    <p:extLst>
      <p:ext uri="{BB962C8B-B14F-4D97-AF65-F5344CB8AC3E}">
        <p14:creationId xmlns:p14="http://schemas.microsoft.com/office/powerpoint/2010/main" val="20716132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38</a:t>
            </a:fld>
            <a:endParaRPr lang="en-US" dirty="0"/>
          </a:p>
        </p:txBody>
      </p:sp>
    </p:spTree>
    <p:extLst>
      <p:ext uri="{BB962C8B-B14F-4D97-AF65-F5344CB8AC3E}">
        <p14:creationId xmlns:p14="http://schemas.microsoft.com/office/powerpoint/2010/main" val="7106359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39</a:t>
            </a:fld>
            <a:endParaRPr lang="en-US" dirty="0"/>
          </a:p>
        </p:txBody>
      </p:sp>
    </p:spTree>
    <p:extLst>
      <p:ext uri="{BB962C8B-B14F-4D97-AF65-F5344CB8AC3E}">
        <p14:creationId xmlns:p14="http://schemas.microsoft.com/office/powerpoint/2010/main" val="10179521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40</a:t>
            </a:fld>
            <a:endParaRPr lang="en-US" dirty="0"/>
          </a:p>
        </p:txBody>
      </p:sp>
    </p:spTree>
    <p:extLst>
      <p:ext uri="{BB962C8B-B14F-4D97-AF65-F5344CB8AC3E}">
        <p14:creationId xmlns:p14="http://schemas.microsoft.com/office/powerpoint/2010/main" val="4043721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41</a:t>
            </a:fld>
            <a:endParaRPr lang="en-US" dirty="0"/>
          </a:p>
        </p:txBody>
      </p:sp>
    </p:spTree>
    <p:extLst>
      <p:ext uri="{BB962C8B-B14F-4D97-AF65-F5344CB8AC3E}">
        <p14:creationId xmlns:p14="http://schemas.microsoft.com/office/powerpoint/2010/main" val="4043721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B4024657-93C2-4881-9DF3-409F672F018A}" type="slidenum">
              <a:rPr lang="en-US" smtClean="0"/>
              <a:t>42</a:t>
            </a:fld>
            <a:endParaRPr lang="en-US" dirty="0"/>
          </a:p>
        </p:txBody>
      </p:sp>
    </p:spTree>
    <p:extLst>
      <p:ext uri="{BB962C8B-B14F-4D97-AF65-F5344CB8AC3E}">
        <p14:creationId xmlns:p14="http://schemas.microsoft.com/office/powerpoint/2010/main" val="7666201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43</a:t>
            </a:fld>
            <a:endParaRPr lang="en-US" dirty="0"/>
          </a:p>
        </p:txBody>
      </p:sp>
    </p:spTree>
    <p:extLst>
      <p:ext uri="{BB962C8B-B14F-4D97-AF65-F5344CB8AC3E}">
        <p14:creationId xmlns:p14="http://schemas.microsoft.com/office/powerpoint/2010/main" val="232687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024657-93C2-4881-9DF3-409F672F018A}" type="slidenum">
              <a:rPr lang="en-US" smtClean="0"/>
              <a:t>44</a:t>
            </a:fld>
            <a:endParaRPr lang="en-US" dirty="0"/>
          </a:p>
        </p:txBody>
      </p:sp>
    </p:spTree>
    <p:extLst>
      <p:ext uri="{BB962C8B-B14F-4D97-AF65-F5344CB8AC3E}">
        <p14:creationId xmlns:p14="http://schemas.microsoft.com/office/powerpoint/2010/main" val="3265195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45</a:t>
            </a:fld>
            <a:endParaRPr lang="en-US" dirty="0"/>
          </a:p>
        </p:txBody>
      </p:sp>
    </p:spTree>
    <p:extLst>
      <p:ext uri="{BB962C8B-B14F-4D97-AF65-F5344CB8AC3E}">
        <p14:creationId xmlns:p14="http://schemas.microsoft.com/office/powerpoint/2010/main" val="39395288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46</a:t>
            </a:fld>
            <a:endParaRPr lang="en-US" dirty="0"/>
          </a:p>
        </p:txBody>
      </p:sp>
    </p:spTree>
    <p:extLst>
      <p:ext uri="{BB962C8B-B14F-4D97-AF65-F5344CB8AC3E}">
        <p14:creationId xmlns:p14="http://schemas.microsoft.com/office/powerpoint/2010/main" val="3191908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47</a:t>
            </a:fld>
            <a:endParaRPr lang="en-US" dirty="0"/>
          </a:p>
        </p:txBody>
      </p:sp>
    </p:spTree>
    <p:extLst>
      <p:ext uri="{BB962C8B-B14F-4D97-AF65-F5344CB8AC3E}">
        <p14:creationId xmlns:p14="http://schemas.microsoft.com/office/powerpoint/2010/main" val="35642113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48</a:t>
            </a:fld>
            <a:endParaRPr lang="en-US" dirty="0"/>
          </a:p>
        </p:txBody>
      </p:sp>
    </p:spTree>
    <p:extLst>
      <p:ext uri="{BB962C8B-B14F-4D97-AF65-F5344CB8AC3E}">
        <p14:creationId xmlns:p14="http://schemas.microsoft.com/office/powerpoint/2010/main" val="8237061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49</a:t>
            </a:fld>
            <a:endParaRPr lang="en-US" dirty="0"/>
          </a:p>
        </p:txBody>
      </p:sp>
    </p:spTree>
    <p:extLst>
      <p:ext uri="{BB962C8B-B14F-4D97-AF65-F5344CB8AC3E}">
        <p14:creationId xmlns:p14="http://schemas.microsoft.com/office/powerpoint/2010/main" val="674540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10"/>
          </p:nvPr>
        </p:nvSpPr>
        <p:spPr/>
        <p:txBody>
          <a:bodyPr/>
          <a:lstStyle/>
          <a:p>
            <a:fld id="{B4024657-93C2-4881-9DF3-409F672F018A}" type="slidenum">
              <a:rPr lang="en-US" smtClean="0"/>
              <a:t>50</a:t>
            </a:fld>
            <a:endParaRPr lang="en-US" dirty="0"/>
          </a:p>
        </p:txBody>
      </p:sp>
    </p:spTree>
    <p:extLst>
      <p:ext uri="{BB962C8B-B14F-4D97-AF65-F5344CB8AC3E}">
        <p14:creationId xmlns:p14="http://schemas.microsoft.com/office/powerpoint/2010/main" val="3756765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51</a:t>
            </a:fld>
            <a:endParaRPr lang="en-US" dirty="0"/>
          </a:p>
        </p:txBody>
      </p:sp>
    </p:spTree>
    <p:extLst>
      <p:ext uri="{BB962C8B-B14F-4D97-AF65-F5344CB8AC3E}">
        <p14:creationId xmlns:p14="http://schemas.microsoft.com/office/powerpoint/2010/main" val="30174449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4024657-93C2-4881-9DF3-409F672F018A}" type="slidenum">
              <a:rPr lang="en-US" smtClean="0"/>
              <a:t>52</a:t>
            </a:fld>
            <a:endParaRPr lang="en-US" dirty="0"/>
          </a:p>
        </p:txBody>
      </p:sp>
    </p:spTree>
    <p:extLst>
      <p:ext uri="{BB962C8B-B14F-4D97-AF65-F5344CB8AC3E}">
        <p14:creationId xmlns:p14="http://schemas.microsoft.com/office/powerpoint/2010/main" val="2545022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CFDACE0-92F8-4E0F-A065-6740A54328D1}" type="datetime1">
              <a:rPr lang="en-US" smtClean="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3543781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D67544-88C2-4374-9A41-DAE591D71B05}" type="datetime1">
              <a:rPr lang="en-US" smtClean="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1976842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BDC61A-3702-496F-854E-7F51446435AD}" type="datetime1">
              <a:rPr lang="en-US" smtClean="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1124400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2BEAB7-9AC8-419C-B6EC-3B49C412AC83}" type="datetime1">
              <a:rPr lang="en-US" smtClean="0"/>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4073730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3AC9C2-5319-4FDF-A406-32A67A345C78}" type="datetime1">
              <a:rPr lang="en-US" smtClean="0"/>
              <a:t>10/30/2020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3213711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0A1D714-BD47-45A7-B9B4-6A28C112E9B0}" type="datetime1">
              <a:rPr lang="en-US" smtClean="0"/>
              <a:t>10/30/2020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1125661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1ACBF9-91F3-4B37-80D2-1453CEB2534D}" type="datetime1">
              <a:rPr lang="en-US" smtClean="0"/>
              <a:t>10/30/2020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17369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C0A8B0-8778-422D-B029-9CB3410C77C8}" type="datetime1">
              <a:rPr lang="en-US" smtClean="0"/>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234057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89904F-9D53-4B73-ABB0-4A9CA045BB94}" type="datetime1">
              <a:rPr lang="en-US" smtClean="0"/>
              <a:t>10/30/2020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3029516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F03E12-F267-4E9A-83DD-93165DDEDE9C}" type="datetime1">
              <a:rPr lang="en-US" smtClean="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99841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F91207-01BA-413A-9CC2-D5C6CFF113D7}" type="datetime1">
              <a:rPr lang="en-US" smtClean="0"/>
              <a:t>10/30/2020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B5CA9F-97B0-4475-B86E-C218AE624E65}" type="slidenum">
              <a:rPr lang="en-US" smtClean="0"/>
              <a:t>‹#›</a:t>
            </a:fld>
            <a:endParaRPr lang="en-US" dirty="0"/>
          </a:p>
        </p:txBody>
      </p:sp>
    </p:spTree>
    <p:extLst>
      <p:ext uri="{BB962C8B-B14F-4D97-AF65-F5344CB8AC3E}">
        <p14:creationId xmlns:p14="http://schemas.microsoft.com/office/powerpoint/2010/main" val="3219989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23E5EAA-34AB-4363-B5C7-C812CE4C293E}" type="slidenum">
              <a:rPr lang="en-US" smtClean="0"/>
              <a:pPr/>
              <a:t>‹#›</a:t>
            </a:fld>
            <a:endParaRPr lang="en-US"/>
          </a:p>
        </p:txBody>
      </p:sp>
    </p:spTree>
    <p:extLst>
      <p:ext uri="{BB962C8B-B14F-4D97-AF65-F5344CB8AC3E}">
        <p14:creationId xmlns:p14="http://schemas.microsoft.com/office/powerpoint/2010/main" val="4026336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Poi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1198563"/>
            <a:ext cx="11430000" cy="914400"/>
          </a:xfrm>
        </p:spPr>
        <p:txBody>
          <a:bodyPr/>
          <a:lstStyle>
            <a:lvl1pPr>
              <a:defRPr/>
            </a:lvl1pPr>
          </a:lstStyle>
          <a:p>
            <a:r>
              <a:rPr lang="en-US"/>
              <a:t>Title and Points</a:t>
            </a:r>
          </a:p>
        </p:txBody>
      </p:sp>
      <p:sp>
        <p:nvSpPr>
          <p:cNvPr id="5" name="Slide Number Placeholder 4"/>
          <p:cNvSpPr>
            <a:spLocks noGrp="1"/>
          </p:cNvSpPr>
          <p:nvPr>
            <p:ph type="sldNum" sz="quarter" idx="12"/>
          </p:nvPr>
        </p:nvSpPr>
        <p:spPr>
          <a:xfrm>
            <a:off x="9027993" y="6457950"/>
            <a:ext cx="2743200" cy="365125"/>
          </a:xfrm>
        </p:spPr>
        <p:txBody>
          <a:bodyPr/>
          <a:lstStyle/>
          <a:p>
            <a:fld id="{A23E5EAA-34AB-4363-B5C7-C812CE4C293E}" type="slidenum">
              <a:rPr lang="en-US" smtClean="0"/>
              <a:pPr/>
              <a:t>‹#›</a:t>
            </a:fld>
            <a:endParaRPr lang="en-US"/>
          </a:p>
        </p:txBody>
      </p:sp>
      <p:sp>
        <p:nvSpPr>
          <p:cNvPr id="8" name="Text Placeholder 7"/>
          <p:cNvSpPr>
            <a:spLocks noGrp="1"/>
          </p:cNvSpPr>
          <p:nvPr>
            <p:ph type="body" sz="quarter" idx="13"/>
          </p:nvPr>
        </p:nvSpPr>
        <p:spPr>
          <a:xfrm>
            <a:off x="736979" y="2416175"/>
            <a:ext cx="11034214" cy="37385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0715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8490" y="1241425"/>
            <a:ext cx="11430000" cy="914400"/>
          </a:xfrm>
        </p:spPr>
        <p:txBody>
          <a:bodyPr/>
          <a:lstStyle>
            <a:lvl1pPr>
              <a:defRPr/>
            </a:lvl1pPr>
          </a:lstStyle>
          <a:p>
            <a:r>
              <a:rPr lang="en-US"/>
              <a:t>Title and Table</a:t>
            </a:r>
          </a:p>
        </p:txBody>
      </p:sp>
      <p:sp>
        <p:nvSpPr>
          <p:cNvPr id="5" name="Slide Number Placeholder 4"/>
          <p:cNvSpPr>
            <a:spLocks noGrp="1"/>
          </p:cNvSpPr>
          <p:nvPr>
            <p:ph type="sldNum" sz="quarter" idx="12"/>
          </p:nvPr>
        </p:nvSpPr>
        <p:spPr>
          <a:xfrm>
            <a:off x="9055290" y="6492875"/>
            <a:ext cx="2743200" cy="365125"/>
          </a:xfrm>
        </p:spPr>
        <p:txBody>
          <a:bodyPr/>
          <a:lstStyle/>
          <a:p>
            <a:fld id="{A23E5EAA-34AB-4363-B5C7-C812CE4C293E}" type="slidenum">
              <a:rPr lang="en-US" smtClean="0"/>
              <a:pPr/>
              <a:t>‹#›</a:t>
            </a:fld>
            <a:endParaRPr lang="en-US"/>
          </a:p>
        </p:txBody>
      </p:sp>
      <p:graphicFrame>
        <p:nvGraphicFramePr>
          <p:cNvPr id="6" name="Table 5"/>
          <p:cNvGraphicFramePr>
            <a:graphicFrameLocks noGrp="1"/>
          </p:cNvGraphicFramePr>
          <p:nvPr userDrawn="1"/>
        </p:nvGraphicFramePr>
        <p:xfrm>
          <a:off x="336644" y="2483043"/>
          <a:ext cx="11461845" cy="1823844"/>
        </p:xfrm>
        <a:graphic>
          <a:graphicData uri="http://schemas.openxmlformats.org/drawingml/2006/table">
            <a:tbl>
              <a:tblPr firstRow="1" bandRow="1">
                <a:tableStyleId>{5940675A-B579-460E-94D1-54222C63F5DA}</a:tableStyleId>
              </a:tblPr>
              <a:tblGrid>
                <a:gridCol w="3820615">
                  <a:extLst>
                    <a:ext uri="{9D8B030D-6E8A-4147-A177-3AD203B41FA5}">
                      <a16:colId xmlns="" xmlns:a16="http://schemas.microsoft.com/office/drawing/2014/main" val="1840303142"/>
                    </a:ext>
                  </a:extLst>
                </a:gridCol>
                <a:gridCol w="3820615">
                  <a:extLst>
                    <a:ext uri="{9D8B030D-6E8A-4147-A177-3AD203B41FA5}">
                      <a16:colId xmlns="" xmlns:a16="http://schemas.microsoft.com/office/drawing/2014/main" val="1198625184"/>
                    </a:ext>
                  </a:extLst>
                </a:gridCol>
                <a:gridCol w="3820615">
                  <a:extLst>
                    <a:ext uri="{9D8B030D-6E8A-4147-A177-3AD203B41FA5}">
                      <a16:colId xmlns="" xmlns:a16="http://schemas.microsoft.com/office/drawing/2014/main" val="1527431364"/>
                    </a:ext>
                  </a:extLst>
                </a:gridCol>
              </a:tblGrid>
              <a:tr h="60794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946823697"/>
                  </a:ext>
                </a:extLst>
              </a:tr>
              <a:tr h="60794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1159342705"/>
                  </a:ext>
                </a:extLst>
              </a:tr>
              <a:tr h="607948">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 xmlns:a16="http://schemas.microsoft.com/office/drawing/2014/main" val="2335918815"/>
                  </a:ext>
                </a:extLst>
              </a:tr>
            </a:tbl>
          </a:graphicData>
        </a:graphic>
      </p:graphicFrame>
    </p:spTree>
    <p:extLst>
      <p:ext uri="{BB962C8B-B14F-4D97-AF65-F5344CB8AC3E}">
        <p14:creationId xmlns:p14="http://schemas.microsoft.com/office/powerpoint/2010/main" val="576437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1281611"/>
            <a:ext cx="11430000" cy="914400"/>
          </a:xfrm>
        </p:spPr>
        <p:txBody>
          <a:bodyPr/>
          <a:lstStyle>
            <a:lvl1pPr>
              <a:defRPr/>
            </a:lvl1pPr>
          </a:lstStyle>
          <a:p>
            <a:r>
              <a:rPr lang="en-US"/>
              <a:t>Title and Picture</a:t>
            </a:r>
          </a:p>
        </p:txBody>
      </p:sp>
      <p:sp>
        <p:nvSpPr>
          <p:cNvPr id="3" name="Date Placeholder 2"/>
          <p:cNvSpPr>
            <a:spLocks noGrp="1"/>
          </p:cNvSpPr>
          <p:nvPr>
            <p:ph type="dt" sz="half" idx="10"/>
          </p:nvPr>
        </p:nvSpPr>
        <p:spPr>
          <a:xfrm>
            <a:off x="838200" y="6457950"/>
            <a:ext cx="2743200" cy="365125"/>
          </a:xfrm>
          <a:prstGeom prst="rect">
            <a:avLst/>
          </a:prstGeom>
        </p:spPr>
        <p:txBody>
          <a:bodyPr/>
          <a:lstStyle/>
          <a:p>
            <a:fld id="{EFF1E55E-C783-468F-96BD-F081AA6259C5}" type="datetime1">
              <a:rPr lang="en-US" smtClean="0"/>
              <a:t>10/30/2020</a:t>
            </a:fld>
            <a:endParaRPr lang="en-US"/>
          </a:p>
        </p:txBody>
      </p:sp>
      <p:sp>
        <p:nvSpPr>
          <p:cNvPr id="4" name="Footer Placeholder 3"/>
          <p:cNvSpPr>
            <a:spLocks noGrp="1"/>
          </p:cNvSpPr>
          <p:nvPr>
            <p:ph type="ftr" sz="quarter" idx="11"/>
          </p:nvPr>
        </p:nvSpPr>
        <p:spPr>
          <a:xfrm>
            <a:off x="4038600" y="64579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A23E5EAA-34AB-4363-B5C7-C812CE4C293E}" type="slidenum">
              <a:rPr lang="en-US" smtClean="0"/>
              <a:pPr/>
              <a:t>‹#›</a:t>
            </a:fld>
            <a:endParaRPr lang="en-US"/>
          </a:p>
        </p:txBody>
      </p:sp>
      <p:sp>
        <p:nvSpPr>
          <p:cNvPr id="7" name="Picture Placeholder 6"/>
          <p:cNvSpPr>
            <a:spLocks noGrp="1"/>
          </p:cNvSpPr>
          <p:nvPr>
            <p:ph type="pic" sz="quarter" idx="13"/>
          </p:nvPr>
        </p:nvSpPr>
        <p:spPr>
          <a:xfrm>
            <a:off x="381000" y="2402006"/>
            <a:ext cx="4818797" cy="3916906"/>
          </a:xfrm>
        </p:spPr>
        <p:txBody>
          <a:bodyPr/>
          <a:lstStyle/>
          <a:p>
            <a:endParaRPr lang="en-US"/>
          </a:p>
        </p:txBody>
      </p:sp>
      <p:sp>
        <p:nvSpPr>
          <p:cNvPr id="9" name="Text Placeholder 8"/>
          <p:cNvSpPr>
            <a:spLocks noGrp="1"/>
          </p:cNvSpPr>
          <p:nvPr>
            <p:ph type="body" sz="quarter" idx="14"/>
          </p:nvPr>
        </p:nvSpPr>
        <p:spPr>
          <a:xfrm>
            <a:off x="5472112" y="2402005"/>
            <a:ext cx="6338888" cy="39169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3713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Vide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863" y="1130669"/>
            <a:ext cx="11430000" cy="914400"/>
          </a:xfrm>
        </p:spPr>
        <p:txBody>
          <a:bodyPr/>
          <a:lstStyle>
            <a:lvl1pPr>
              <a:defRPr/>
            </a:lvl1pPr>
          </a:lstStyle>
          <a:p>
            <a:r>
              <a:rPr lang="en-US"/>
              <a:t>Title and Video</a:t>
            </a:r>
          </a:p>
        </p:txBody>
      </p:sp>
      <p:sp>
        <p:nvSpPr>
          <p:cNvPr id="3" name="Slide Number Placeholder 2"/>
          <p:cNvSpPr>
            <a:spLocks noGrp="1"/>
          </p:cNvSpPr>
          <p:nvPr>
            <p:ph type="sldNum" sz="quarter" idx="10"/>
          </p:nvPr>
        </p:nvSpPr>
        <p:spPr/>
        <p:txBody>
          <a:bodyPr/>
          <a:lstStyle/>
          <a:p>
            <a:fld id="{A23E5EAA-34AB-4363-B5C7-C812CE4C293E}" type="slidenum">
              <a:rPr lang="en-US" smtClean="0"/>
              <a:pPr/>
              <a:t>‹#›</a:t>
            </a:fld>
            <a:endParaRPr lang="en-US"/>
          </a:p>
        </p:txBody>
      </p:sp>
      <p:sp>
        <p:nvSpPr>
          <p:cNvPr id="5" name="Media Placeholder 4"/>
          <p:cNvSpPr>
            <a:spLocks noGrp="1"/>
          </p:cNvSpPr>
          <p:nvPr>
            <p:ph type="media" sz="quarter" idx="11"/>
          </p:nvPr>
        </p:nvSpPr>
        <p:spPr>
          <a:xfrm>
            <a:off x="379413" y="2170113"/>
            <a:ext cx="11430000" cy="4121150"/>
          </a:xfrm>
        </p:spPr>
        <p:txBody>
          <a:bodyPr/>
          <a:lstStyle/>
          <a:p>
            <a:endParaRPr lang="en-US"/>
          </a:p>
        </p:txBody>
      </p:sp>
    </p:spTree>
    <p:extLst>
      <p:ext uri="{BB962C8B-B14F-4D97-AF65-F5344CB8AC3E}">
        <p14:creationId xmlns:p14="http://schemas.microsoft.com/office/powerpoint/2010/main" val="1851266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5CE0E4-35C3-4035-AE4E-7341DE8528AE}" type="datetime1">
              <a:rPr lang="en-US" smtClean="0"/>
              <a:t>10/30/2020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5CA9F-97B0-4475-B86E-C218AE624E65}" type="slidenum">
              <a:rPr lang="en-US" smtClean="0"/>
              <a:t>‹#›</a:t>
            </a:fld>
            <a:endParaRPr lang="en-US" dirty="0"/>
          </a:p>
        </p:txBody>
      </p:sp>
    </p:spTree>
    <p:extLst>
      <p:ext uri="{BB962C8B-B14F-4D97-AF65-F5344CB8AC3E}">
        <p14:creationId xmlns:p14="http://schemas.microsoft.com/office/powerpoint/2010/main" val="1516199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226203"/>
            <a:ext cx="11430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2654299"/>
            <a:ext cx="10972800" cy="35226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0" y="-3"/>
            <a:ext cx="12192000" cy="927281"/>
          </a:xfrm>
          <a:prstGeom prst="rect">
            <a:avLst/>
          </a:prstGeom>
          <a:solidFill>
            <a:srgbClr val="181717"/>
          </a:solidFill>
          <a:ln>
            <a:solidFill>
              <a:srgbClr val="18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963943"/>
            <a:ext cx="12192000"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val="0"/>
              </a:ext>
            </a:extLst>
          </a:blip>
          <a:srcRect t="8660" b="18984"/>
          <a:stretch/>
        </p:blipFill>
        <p:spPr>
          <a:xfrm>
            <a:off x="71181" y="38172"/>
            <a:ext cx="2881888" cy="817408"/>
          </a:xfrm>
          <a:prstGeom prst="rect">
            <a:avLst/>
          </a:prstGeom>
        </p:spPr>
      </p:pic>
      <p:sp>
        <p:nvSpPr>
          <p:cNvPr id="10" name="Rectangle 9"/>
          <p:cNvSpPr/>
          <p:nvPr userDrawn="1"/>
        </p:nvSpPr>
        <p:spPr>
          <a:xfrm>
            <a:off x="0" y="6465194"/>
            <a:ext cx="12192000" cy="345583"/>
          </a:xfrm>
          <a:prstGeom prst="rect">
            <a:avLst/>
          </a:prstGeom>
          <a:solidFill>
            <a:srgbClr val="181717"/>
          </a:solidFill>
          <a:ln>
            <a:solidFill>
              <a:srgbClr val="181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382027"/>
            <a:ext cx="12192000"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9066663" y="6465194"/>
            <a:ext cx="2743200" cy="365125"/>
          </a:xfrm>
          <a:prstGeom prst="rect">
            <a:avLst/>
          </a:prstGeom>
        </p:spPr>
        <p:txBody>
          <a:bodyPr vert="horz" lIns="91440" tIns="45720" rIns="91440" bIns="45720" rtlCol="0" anchor="ctr"/>
          <a:lstStyle>
            <a:lvl1pPr algn="r">
              <a:defRPr sz="1200">
                <a:solidFill>
                  <a:schemeClr val="bg1"/>
                </a:solidFill>
              </a:defRPr>
            </a:lvl1pPr>
          </a:lstStyle>
          <a:p>
            <a:fld id="{A23E5EAA-34AB-4363-B5C7-C812CE4C293E}" type="slidenum">
              <a:rPr lang="en-US" smtClean="0"/>
              <a:pPr/>
              <a:t>‹#›</a:t>
            </a:fld>
            <a:endParaRPr lang="en-US"/>
          </a:p>
        </p:txBody>
      </p:sp>
    </p:spTree>
    <p:extLst>
      <p:ext uri="{BB962C8B-B14F-4D97-AF65-F5344CB8AC3E}">
        <p14:creationId xmlns:p14="http://schemas.microsoft.com/office/powerpoint/2010/main" val="73467229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p:cNvSpPr/>
          <p:nvPr/>
        </p:nvSpPr>
        <p:spPr>
          <a:xfrm rot="10800000">
            <a:off x="8967846" y="0"/>
            <a:ext cx="3224154" cy="2978987"/>
          </a:xfrm>
          <a:prstGeom prst="rtTriangl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ight Triangle 8">
            <a:extLst>
              <a:ext uri="{FF2B5EF4-FFF2-40B4-BE49-F238E27FC236}">
                <a16:creationId xmlns="" xmlns:a16="http://schemas.microsoft.com/office/drawing/2014/main" id="{AF8938B1-0414-4D40-AFB9-90EBF884FA94}"/>
              </a:ext>
            </a:extLst>
          </p:cNvPr>
          <p:cNvSpPr/>
          <p:nvPr/>
        </p:nvSpPr>
        <p:spPr>
          <a:xfrm flipH="1">
            <a:off x="7797452" y="814192"/>
            <a:ext cx="4394548" cy="604380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 name="Picture 2">
            <a:extLst>
              <a:ext uri="{FF2B5EF4-FFF2-40B4-BE49-F238E27FC236}">
                <a16:creationId xmlns="" xmlns:a16="http://schemas.microsoft.com/office/drawing/2014/main" id="{82C4FE45-D3A0-493D-908B-A7E0AEDE2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1338" y="4332646"/>
            <a:ext cx="2285430" cy="2285430"/>
          </a:xfrm>
          <a:prstGeom prst="ellipse">
            <a:avLst/>
          </a:prstGeom>
        </p:spPr>
      </p:pic>
      <p:sp>
        <p:nvSpPr>
          <p:cNvPr id="7" name="TextBox 6">
            <a:extLst>
              <a:ext uri="{FF2B5EF4-FFF2-40B4-BE49-F238E27FC236}">
                <a16:creationId xmlns="" xmlns:a16="http://schemas.microsoft.com/office/drawing/2014/main" id="{368A29E9-5847-4703-8145-310694C8B74E}"/>
              </a:ext>
            </a:extLst>
          </p:cNvPr>
          <p:cNvSpPr txBox="1"/>
          <p:nvPr/>
        </p:nvSpPr>
        <p:spPr>
          <a:xfrm>
            <a:off x="875799" y="3153203"/>
            <a:ext cx="8233747" cy="646331"/>
          </a:xfrm>
          <a:prstGeom prst="rect">
            <a:avLst/>
          </a:prstGeom>
          <a:noFill/>
        </p:spPr>
        <p:txBody>
          <a:bodyPr wrap="square" rtlCol="0">
            <a:spAutoFit/>
          </a:bodyPr>
          <a:lstStyle/>
          <a:p>
            <a:pPr algn="ctr"/>
            <a:r>
              <a:rPr lang="en-US" sz="3600" dirty="0">
                <a:solidFill>
                  <a:prstClr val="white"/>
                </a:solidFill>
                <a:latin typeface="Arial" panose="020B0604020202020204" pitchFamily="34" charset="0"/>
                <a:cs typeface="Arial" panose="020B0604020202020204" pitchFamily="34" charset="0"/>
              </a:rPr>
              <a:t>BIBB COUNTY SCHOOL DISTRICT</a:t>
            </a:r>
          </a:p>
        </p:txBody>
      </p:sp>
      <p:cxnSp>
        <p:nvCxnSpPr>
          <p:cNvPr id="12" name="Straight Connector 11">
            <a:extLst>
              <a:ext uri="{FF2B5EF4-FFF2-40B4-BE49-F238E27FC236}">
                <a16:creationId xmlns="" xmlns:a16="http://schemas.microsoft.com/office/drawing/2014/main" id="{2DD29AC5-800C-49F8-BEF8-7DCFA2EF7303}"/>
              </a:ext>
            </a:extLst>
          </p:cNvPr>
          <p:cNvCxnSpPr/>
          <p:nvPr/>
        </p:nvCxnSpPr>
        <p:spPr>
          <a:xfrm>
            <a:off x="879946" y="3073187"/>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 xmlns:a16="http://schemas.microsoft.com/office/drawing/2014/main" id="{E73F3D93-2206-4A64-BE09-49AB6411CD88}"/>
              </a:ext>
            </a:extLst>
          </p:cNvPr>
          <p:cNvSpPr txBox="1"/>
          <p:nvPr/>
        </p:nvSpPr>
        <p:spPr>
          <a:xfrm>
            <a:off x="2004814" y="3836096"/>
            <a:ext cx="5975715" cy="461665"/>
          </a:xfrm>
          <a:prstGeom prst="rect">
            <a:avLst/>
          </a:prstGeom>
          <a:noFill/>
        </p:spPr>
        <p:txBody>
          <a:bodyPr wrap="square" rtlCol="0">
            <a:spAutoFit/>
          </a:bodyPr>
          <a:lstStyle/>
          <a:p>
            <a:pPr algn="ctr"/>
            <a:r>
              <a:rPr lang="en-US" sz="2400" b="1" i="1" dirty="0">
                <a:solidFill>
                  <a:srgbClr val="CC9900"/>
                </a:solidFill>
                <a:latin typeface="Arial Narrow" panose="020B0606020202030204" pitchFamily="34" charset="0"/>
                <a:cs typeface="Arial" panose="020B0604020202020204" pitchFamily="34" charset="0"/>
              </a:rPr>
              <a:t>Leadership. Scholarship. Citizenship.</a:t>
            </a:r>
          </a:p>
        </p:txBody>
      </p:sp>
      <p:sp>
        <p:nvSpPr>
          <p:cNvPr id="13" name="TextBox 12"/>
          <p:cNvSpPr txBox="1"/>
          <p:nvPr/>
        </p:nvSpPr>
        <p:spPr>
          <a:xfrm>
            <a:off x="212693" y="4640958"/>
            <a:ext cx="7940706" cy="1015663"/>
          </a:xfrm>
          <a:prstGeom prst="rect">
            <a:avLst/>
          </a:prstGeom>
          <a:noFill/>
        </p:spPr>
        <p:txBody>
          <a:bodyPr wrap="square" rtlCol="0">
            <a:spAutoFit/>
          </a:bodyPr>
          <a:lstStyle/>
          <a:p>
            <a:r>
              <a:rPr lang="en-US" sz="3600" b="1" dirty="0">
                <a:solidFill>
                  <a:schemeClr val="bg1"/>
                </a:solidFill>
                <a:latin typeface="Arial" panose="020B0604020202020204" pitchFamily="34" charset="0"/>
                <a:cs typeface="Arial" panose="020B0604020202020204" pitchFamily="34" charset="0"/>
              </a:rPr>
              <a:t>Jamie Cassady</a:t>
            </a:r>
          </a:p>
          <a:p>
            <a:r>
              <a:rPr lang="en-US" sz="2400" i="1" dirty="0">
                <a:solidFill>
                  <a:schemeClr val="bg1"/>
                </a:solidFill>
                <a:latin typeface="Arial" panose="020B0604020202020204" pitchFamily="34" charset="0"/>
                <a:cs typeface="Arial" panose="020B0604020202020204" pitchFamily="34" charset="0"/>
              </a:rPr>
              <a:t>Assistant Superintendent of Student Affairs</a:t>
            </a:r>
          </a:p>
        </p:txBody>
      </p:sp>
      <p:sp>
        <p:nvSpPr>
          <p:cNvPr id="14" name="TextBox 13"/>
          <p:cNvSpPr txBox="1"/>
          <p:nvPr/>
        </p:nvSpPr>
        <p:spPr>
          <a:xfrm>
            <a:off x="998745" y="684848"/>
            <a:ext cx="7992001" cy="2431435"/>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TITLE IX</a:t>
            </a:r>
          </a:p>
          <a:p>
            <a:pPr algn="ctr"/>
            <a:r>
              <a:rPr lang="en-US" sz="4000" b="1" dirty="0">
                <a:solidFill>
                  <a:schemeClr val="bg1"/>
                </a:solidFill>
                <a:latin typeface="Arial" panose="020B0604020202020204" pitchFamily="34" charset="0"/>
                <a:cs typeface="Arial" panose="020B0604020202020204" pitchFamily="34" charset="0"/>
              </a:rPr>
              <a:t>Understanding the New </a:t>
            </a:r>
          </a:p>
          <a:p>
            <a:pPr algn="ctr"/>
            <a:r>
              <a:rPr lang="en-US" sz="4000" b="1" dirty="0">
                <a:solidFill>
                  <a:schemeClr val="bg1"/>
                </a:solidFill>
                <a:latin typeface="Arial" panose="020B0604020202020204" pitchFamily="34" charset="0"/>
                <a:cs typeface="Arial" panose="020B0604020202020204" pitchFamily="34" charset="0"/>
              </a:rPr>
              <a:t>Title IX Regulations</a:t>
            </a:r>
          </a:p>
        </p:txBody>
      </p:sp>
      <p:sp>
        <p:nvSpPr>
          <p:cNvPr id="16" name="TextBox 15">
            <a:extLst>
              <a:ext uri="{FF2B5EF4-FFF2-40B4-BE49-F238E27FC236}">
                <a16:creationId xmlns="" xmlns:a16="http://schemas.microsoft.com/office/drawing/2014/main" id="{E73F3D93-2206-4A64-BE09-49AB6411CD88}"/>
              </a:ext>
            </a:extLst>
          </p:cNvPr>
          <p:cNvSpPr txBox="1"/>
          <p:nvPr/>
        </p:nvSpPr>
        <p:spPr>
          <a:xfrm>
            <a:off x="212693" y="5725005"/>
            <a:ext cx="5975715" cy="923330"/>
          </a:xfrm>
          <a:prstGeom prst="rect">
            <a:avLst/>
          </a:prstGeom>
          <a:noFill/>
        </p:spPr>
        <p:txBody>
          <a:bodyPr wrap="square" rtlCol="0">
            <a:spAutoFit/>
          </a:bodyPr>
          <a:lstStyle/>
          <a:p>
            <a:r>
              <a:rPr lang="en-US" b="1" i="1" dirty="0" smtClean="0">
                <a:solidFill>
                  <a:srgbClr val="CC9900"/>
                </a:solidFill>
                <a:latin typeface="Arial Narrow" panose="020B0606020202030204" pitchFamily="34" charset="0"/>
                <a:cs typeface="Arial" panose="020B0604020202020204" pitchFamily="34" charset="0"/>
              </a:rPr>
              <a:t>Canon Hill &amp; Renee Rainey</a:t>
            </a:r>
          </a:p>
          <a:p>
            <a:r>
              <a:rPr lang="en-US" b="1" i="1" dirty="0" smtClean="0">
                <a:solidFill>
                  <a:srgbClr val="CC9900"/>
                </a:solidFill>
                <a:latin typeface="Arial Narrow" panose="020B0606020202030204" pitchFamily="34" charset="0"/>
                <a:cs typeface="Arial" panose="020B0604020202020204" pitchFamily="34" charset="0"/>
              </a:rPr>
              <a:t>Jones Cork, LLP</a:t>
            </a:r>
          </a:p>
          <a:p>
            <a:r>
              <a:rPr lang="en-US" b="1" i="1" dirty="0" smtClean="0">
                <a:solidFill>
                  <a:srgbClr val="CC9900"/>
                </a:solidFill>
                <a:latin typeface="Arial Narrow" panose="020B0606020202030204" pitchFamily="34" charset="0"/>
                <a:cs typeface="Arial" panose="020B0604020202020204" pitchFamily="34" charset="0"/>
              </a:rPr>
              <a:t>November 2, 2020</a:t>
            </a:r>
            <a:endParaRPr lang="en-US" b="1" i="1" dirty="0">
              <a:solidFill>
                <a:srgbClr val="CC9900"/>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001771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7379" y="1372089"/>
            <a:ext cx="8961521" cy="4462760"/>
          </a:xfrm>
          <a:prstGeom prst="rect">
            <a:avLst/>
          </a:prstGeom>
        </p:spPr>
        <p:txBody>
          <a:bodyPr wrap="square">
            <a:spAutoFit/>
          </a:bodyPr>
          <a:lstStyle/>
          <a:p>
            <a:pPr marL="0" lvl="1" algn="ctr" fontAlgn="base">
              <a:spcBef>
                <a:spcPct val="0"/>
              </a:spcBef>
              <a:spcAft>
                <a:spcPct val="0"/>
              </a:spcAft>
              <a:tabLst>
                <a:tab pos="-914400" algn="l"/>
              </a:tabLst>
            </a:pPr>
            <a:r>
              <a:rPr lang="en-US" sz="4400" b="1" u="sng" dirty="0">
                <a:cs typeface="Arial" pitchFamily="34" charset="0"/>
              </a:rPr>
              <a:t>Title IX</a:t>
            </a:r>
          </a:p>
          <a:p>
            <a:pPr marL="0" lvl="1" algn="ctr" fontAlgn="base">
              <a:spcBef>
                <a:spcPct val="0"/>
              </a:spcBef>
              <a:spcAft>
                <a:spcPct val="0"/>
              </a:spcAft>
              <a:tabLst>
                <a:tab pos="-914400" algn="l"/>
              </a:tabLst>
            </a:pPr>
            <a:endParaRPr lang="en-US" sz="2800" b="1" dirty="0">
              <a:latin typeface="Arial" pitchFamily="34" charset="0"/>
              <a:cs typeface="Arial" pitchFamily="34" charset="0"/>
            </a:endParaRPr>
          </a:p>
          <a:p>
            <a:pPr marL="0" lvl="1" algn="ctr" fontAlgn="base">
              <a:spcBef>
                <a:spcPct val="0"/>
              </a:spcBef>
              <a:spcAft>
                <a:spcPct val="0"/>
              </a:spcAft>
              <a:tabLst>
                <a:tab pos="-914400" algn="l"/>
              </a:tabLst>
            </a:pPr>
            <a:r>
              <a:rPr lang="en-US" sz="3200" b="1" dirty="0">
                <a:latin typeface="Calibri" pitchFamily="34" charset="0"/>
                <a:cs typeface="Calibri" pitchFamily="34" charset="0"/>
              </a:rPr>
              <a:t>Title IX of the Education Amendments of 1972</a:t>
            </a:r>
          </a:p>
          <a:p>
            <a:pPr marL="0" lvl="1" fontAlgn="base">
              <a:spcBef>
                <a:spcPct val="0"/>
              </a:spcBef>
              <a:spcAft>
                <a:spcPct val="0"/>
              </a:spcAft>
              <a:tabLst>
                <a:tab pos="-914400" algn="l"/>
              </a:tabLst>
            </a:pPr>
            <a:endParaRPr lang="en-US" sz="1400" b="1" dirty="0">
              <a:latin typeface="Calibri" pitchFamily="34" charset="0"/>
              <a:cs typeface="Calibri" pitchFamily="34" charset="0"/>
            </a:endParaRPr>
          </a:p>
          <a:p>
            <a:pPr marL="0" lvl="1" algn="ctr" fontAlgn="base">
              <a:spcBef>
                <a:spcPct val="0"/>
              </a:spcBef>
              <a:spcAft>
                <a:spcPct val="0"/>
              </a:spcAft>
              <a:tabLst>
                <a:tab pos="-914400" algn="l"/>
              </a:tabLst>
            </a:pPr>
            <a:r>
              <a:rPr lang="en-US" sz="3200" b="1" i="1" dirty="0">
                <a:latin typeface="Calibri" pitchFamily="34" charset="0"/>
                <a:cs typeface="Calibri" pitchFamily="34" charset="0"/>
              </a:rPr>
              <a:t>No person in the United States shall, on the basis of sex, be excluded from participation in, be denied the benefits of, or be subject to discrimination under any educational program or activity receiving Federal financial assistance.​</a:t>
            </a:r>
          </a:p>
        </p:txBody>
      </p:sp>
    </p:spTree>
    <p:extLst>
      <p:ext uri="{BB962C8B-B14F-4D97-AF65-F5344CB8AC3E}">
        <p14:creationId xmlns:p14="http://schemas.microsoft.com/office/powerpoint/2010/main" val="413212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 xmlns:a16="http://schemas.microsoft.com/office/drawing/2014/main" id="{A1207718-2428-46E8-871E-9302F1BA7FFD}"/>
              </a:ext>
            </a:extLst>
          </p:cNvPr>
          <p:cNvSpPr txBox="1">
            <a:spLocks noChangeArrowheads="1"/>
          </p:cNvSpPr>
          <p:nvPr/>
        </p:nvSpPr>
        <p:spPr bwMode="auto">
          <a:xfrm>
            <a:off x="3097530" y="0"/>
            <a:ext cx="9277350" cy="80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a:lnSpc>
                <a:spcPct val="100000"/>
              </a:lnSpc>
              <a:spcBef>
                <a:spcPct val="0"/>
              </a:spcBef>
              <a:buNone/>
              <a:defRPr/>
            </a:pPr>
            <a:endParaRPr lang="en-US" altLang="en-US" sz="4400" b="1" dirty="0">
              <a:solidFill>
                <a:prstClr val="white"/>
              </a:solidFill>
              <a:latin typeface="Arial" panose="020B0604020202020204" pitchFamily="34" charset="0"/>
              <a:cs typeface="Arial" panose="020B0604020202020204" pitchFamily="34" charset="0"/>
            </a:endParaRPr>
          </a:p>
        </p:txBody>
      </p:sp>
      <p:sp>
        <p:nvSpPr>
          <p:cNvPr id="3" name="Rectangle 2"/>
          <p:cNvSpPr/>
          <p:nvPr/>
        </p:nvSpPr>
        <p:spPr>
          <a:xfrm>
            <a:off x="990601" y="1151827"/>
            <a:ext cx="10191206" cy="4493538"/>
          </a:xfrm>
          <a:prstGeom prst="rect">
            <a:avLst/>
          </a:prstGeom>
        </p:spPr>
        <p:txBody>
          <a:bodyPr wrap="square">
            <a:spAutoFit/>
          </a:bodyPr>
          <a:lstStyle/>
          <a:p>
            <a:pPr marL="0" lvl="1" algn="ctr" fontAlgn="base">
              <a:spcBef>
                <a:spcPct val="0"/>
              </a:spcBef>
              <a:spcAft>
                <a:spcPct val="0"/>
              </a:spcAft>
              <a:tabLst>
                <a:tab pos="-914400" algn="l"/>
              </a:tabLst>
            </a:pPr>
            <a:r>
              <a:rPr lang="en-US" sz="3600" b="1" dirty="0">
                <a:cs typeface="Arial" pitchFamily="34" charset="0"/>
              </a:rPr>
              <a:t>A </a:t>
            </a:r>
            <a:r>
              <a:rPr lang="en-US" sz="3600" b="1" i="1" u="sng" dirty="0">
                <a:cs typeface="Arial" pitchFamily="34" charset="0"/>
              </a:rPr>
              <a:t>Very</a:t>
            </a:r>
            <a:r>
              <a:rPr lang="en-US" sz="3600" b="1" u="sng" dirty="0">
                <a:cs typeface="Arial" pitchFamily="34" charset="0"/>
              </a:rPr>
              <a:t> Brief</a:t>
            </a:r>
            <a:r>
              <a:rPr lang="en-US" sz="3600" b="1" dirty="0">
                <a:cs typeface="Arial" pitchFamily="34" charset="0"/>
              </a:rPr>
              <a:t> History of Title IX and Schools</a:t>
            </a:r>
          </a:p>
          <a:p>
            <a:pPr marL="0" lvl="1" fontAlgn="base">
              <a:spcBef>
                <a:spcPct val="0"/>
              </a:spcBef>
              <a:spcAft>
                <a:spcPct val="0"/>
              </a:spcAft>
              <a:tabLst>
                <a:tab pos="-914400" algn="l"/>
              </a:tabLst>
            </a:pPr>
            <a:endParaRPr lang="en-US" sz="1000" b="1" dirty="0" smtClean="0"/>
          </a:p>
          <a:p>
            <a:pPr marL="342900" lvl="1" indent="-342900" fontAlgn="base">
              <a:spcBef>
                <a:spcPct val="0"/>
              </a:spcBef>
              <a:spcAft>
                <a:spcPct val="0"/>
              </a:spcAft>
              <a:buFont typeface="Arial" panose="020B0604020202020204" pitchFamily="34" charset="0"/>
              <a:buChar char="•"/>
              <a:tabLst>
                <a:tab pos="-914400" algn="l"/>
              </a:tabLst>
            </a:pPr>
            <a:r>
              <a:rPr lang="en-US" sz="2400" b="1" dirty="0" smtClean="0"/>
              <a:t>1975</a:t>
            </a:r>
            <a:r>
              <a:rPr lang="en-US" sz="2400" b="1" dirty="0"/>
              <a:t>:  U.S. DOE promulgated rules to enact Title </a:t>
            </a:r>
            <a:r>
              <a:rPr lang="en-US" sz="2400" b="1" dirty="0" smtClean="0"/>
              <a:t>IX</a:t>
            </a:r>
          </a:p>
          <a:p>
            <a:pPr marL="342900" lvl="1" indent="-342900" fontAlgn="base">
              <a:spcBef>
                <a:spcPct val="0"/>
              </a:spcBef>
              <a:spcAft>
                <a:spcPct val="0"/>
              </a:spcAft>
              <a:buFont typeface="Arial" panose="020B0604020202020204" pitchFamily="34" charset="0"/>
              <a:buChar char="•"/>
              <a:tabLst>
                <a:tab pos="-914400" algn="l"/>
              </a:tabLst>
            </a:pPr>
            <a:r>
              <a:rPr lang="en-US" sz="2400" b="1" dirty="0" smtClean="0"/>
              <a:t>1997</a:t>
            </a:r>
            <a:r>
              <a:rPr lang="en-US" sz="2400" b="1" dirty="0"/>
              <a:t>:  U.S. DOE included sexual harassment under Title IX</a:t>
            </a:r>
          </a:p>
          <a:p>
            <a:pPr marL="342900" lvl="1" indent="-342900" fontAlgn="base">
              <a:spcBef>
                <a:spcPct val="0"/>
              </a:spcBef>
              <a:spcAft>
                <a:spcPct val="0"/>
              </a:spcAft>
              <a:buFont typeface="Arial" panose="020B0604020202020204" pitchFamily="34" charset="0"/>
              <a:buChar char="•"/>
              <a:tabLst>
                <a:tab pos="-914400" algn="l"/>
              </a:tabLst>
            </a:pPr>
            <a:r>
              <a:rPr lang="en-US" sz="2400" b="1" dirty="0"/>
              <a:t>1998:  </a:t>
            </a:r>
            <a:r>
              <a:rPr lang="en-US" sz="2400" b="1" i="1" u="sng" dirty="0" err="1"/>
              <a:t>Gebser</a:t>
            </a:r>
            <a:r>
              <a:rPr lang="en-US" sz="2400" b="1" i="1" u="sng" dirty="0"/>
              <a:t> v. Lago Vista</a:t>
            </a:r>
            <a:r>
              <a:rPr lang="en-US" sz="2400" b="1" dirty="0"/>
              <a:t>: SCOTUS rules a educational entity is liable for Title IX teacher-on-student harassment if it is “deliberately indifferent” to “actual notice” of discrimination</a:t>
            </a:r>
            <a:endParaRPr lang="en-US" sz="2400" b="1" i="1" dirty="0"/>
          </a:p>
          <a:p>
            <a:pPr marL="342900" lvl="1" indent="-342900" fontAlgn="base">
              <a:spcBef>
                <a:spcPct val="0"/>
              </a:spcBef>
              <a:spcAft>
                <a:spcPct val="0"/>
              </a:spcAft>
              <a:buFont typeface="Arial" panose="020B0604020202020204" pitchFamily="34" charset="0"/>
              <a:buChar char="•"/>
              <a:tabLst>
                <a:tab pos="-914400" algn="l"/>
              </a:tabLst>
            </a:pPr>
            <a:r>
              <a:rPr lang="en-US" sz="2400" b="1" dirty="0"/>
              <a:t>1999:  </a:t>
            </a:r>
            <a:r>
              <a:rPr lang="en-US" sz="2400" b="1" i="1" u="sng" dirty="0"/>
              <a:t>Davis v. Monroe Co., GA BOE</a:t>
            </a:r>
            <a:r>
              <a:rPr lang="en-US" sz="2400" b="1" dirty="0"/>
              <a:t>: SCOTUS rules peer-on-peer harassment is actionable under Title IX.</a:t>
            </a:r>
          </a:p>
          <a:p>
            <a:pPr marL="342900" lvl="1" indent="-342900" fontAlgn="base">
              <a:spcBef>
                <a:spcPct val="0"/>
              </a:spcBef>
              <a:spcAft>
                <a:spcPct val="0"/>
              </a:spcAft>
              <a:buFont typeface="Arial" panose="020B0604020202020204" pitchFamily="34" charset="0"/>
              <a:buChar char="•"/>
              <a:tabLst>
                <a:tab pos="-914400" algn="l"/>
              </a:tabLst>
            </a:pPr>
            <a:r>
              <a:rPr lang="en-US" sz="2400" b="1" dirty="0" smtClean="0"/>
              <a:t>2001: </a:t>
            </a:r>
            <a:r>
              <a:rPr lang="en-US" sz="2400" b="1" dirty="0"/>
              <a:t>U.S. DOE included “interim measures” to help victims </a:t>
            </a:r>
          </a:p>
          <a:p>
            <a:pPr marL="342900" lvl="1" indent="-342900" fontAlgn="base">
              <a:spcBef>
                <a:spcPct val="0"/>
              </a:spcBef>
              <a:spcAft>
                <a:spcPct val="0"/>
              </a:spcAft>
              <a:buFont typeface="Arial" panose="020B0604020202020204" pitchFamily="34" charset="0"/>
              <a:buChar char="•"/>
              <a:tabLst>
                <a:tab pos="-914400" algn="l"/>
              </a:tabLst>
            </a:pPr>
            <a:r>
              <a:rPr lang="en-US" sz="2400" b="1" dirty="0"/>
              <a:t>2011 and 2014:  Additional guidance from OCR on sexual harassment </a:t>
            </a:r>
            <a:endParaRPr lang="en-US" sz="2400" b="1" dirty="0" smtClean="0"/>
          </a:p>
          <a:p>
            <a:pPr marL="342900" lvl="1" indent="-342900" fontAlgn="base">
              <a:spcBef>
                <a:spcPct val="0"/>
              </a:spcBef>
              <a:spcAft>
                <a:spcPct val="0"/>
              </a:spcAft>
              <a:buFont typeface="Arial" panose="020B0604020202020204" pitchFamily="34" charset="0"/>
              <a:buChar char="•"/>
              <a:tabLst>
                <a:tab pos="-914400" algn="l"/>
              </a:tabLst>
            </a:pPr>
            <a:r>
              <a:rPr lang="en-US" sz="2400" b="1" dirty="0" smtClean="0"/>
              <a:t>2017- </a:t>
            </a:r>
            <a:r>
              <a:rPr lang="en-US" sz="2400" b="1" dirty="0"/>
              <a:t>U.S. DOE/OCR’s guidance on sexual harassment was rescinded </a:t>
            </a:r>
          </a:p>
        </p:txBody>
      </p:sp>
    </p:spTree>
    <p:extLst>
      <p:ext uri="{BB962C8B-B14F-4D97-AF65-F5344CB8AC3E}">
        <p14:creationId xmlns:p14="http://schemas.microsoft.com/office/powerpoint/2010/main" val="1755154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7725" y="1173564"/>
            <a:ext cx="10153650" cy="5386090"/>
          </a:xfrm>
          <a:prstGeom prst="rect">
            <a:avLst/>
          </a:prstGeom>
        </p:spPr>
        <p:txBody>
          <a:bodyPr wrap="square">
            <a:spAutoFit/>
          </a:bodyPr>
          <a:lstStyle/>
          <a:p>
            <a:pPr marL="0" lvl="1" algn="ctr" fontAlgn="base">
              <a:spcBef>
                <a:spcPct val="0"/>
              </a:spcBef>
              <a:spcAft>
                <a:spcPct val="0"/>
              </a:spcAft>
              <a:tabLst>
                <a:tab pos="-914400" algn="l"/>
              </a:tabLst>
            </a:pPr>
            <a:r>
              <a:rPr lang="en-US" sz="3600" b="1" i="1" u="sng" dirty="0">
                <a:cs typeface="Arial" pitchFamily="34" charset="0"/>
              </a:rPr>
              <a:t>What’s the all the fuss about the new Title </a:t>
            </a:r>
            <a:r>
              <a:rPr lang="en-US" sz="3600" b="1" i="1" u="sng" dirty="0" smtClean="0">
                <a:cs typeface="Arial" pitchFamily="34" charset="0"/>
              </a:rPr>
              <a:t>IX regulations</a:t>
            </a:r>
            <a:r>
              <a:rPr lang="en-US" sz="3600" b="1" i="1" u="sng" dirty="0">
                <a:cs typeface="Arial" pitchFamily="34" charset="0"/>
              </a:rPr>
              <a:t>?</a:t>
            </a:r>
          </a:p>
          <a:p>
            <a:pPr marL="0" lvl="1" algn="ctr" fontAlgn="base">
              <a:spcBef>
                <a:spcPct val="0"/>
              </a:spcBef>
              <a:spcAft>
                <a:spcPct val="0"/>
              </a:spcAft>
              <a:tabLst>
                <a:tab pos="-914400" algn="l"/>
              </a:tabLst>
            </a:pPr>
            <a:endParaRPr lang="en-US" sz="1050" b="1" dirty="0">
              <a:latin typeface="Arial" pitchFamily="34" charset="0"/>
              <a:cs typeface="Arial" pitchFamily="34" charset="0"/>
            </a:endParaRPr>
          </a:p>
          <a:p>
            <a:pPr marL="285750" lvl="1" indent="-285750" fontAlgn="base">
              <a:spcBef>
                <a:spcPct val="0"/>
              </a:spcBef>
              <a:spcAft>
                <a:spcPct val="0"/>
              </a:spcAft>
              <a:buFont typeface="Arial" panose="020B0604020202020204" pitchFamily="34" charset="0"/>
              <a:buChar char="•"/>
              <a:tabLst>
                <a:tab pos="-914400" algn="l"/>
              </a:tabLst>
            </a:pPr>
            <a:r>
              <a:rPr lang="en-US" sz="2800" b="1" dirty="0"/>
              <a:t>New </a:t>
            </a:r>
            <a:r>
              <a:rPr lang="en-US" sz="2800" b="1" dirty="0" smtClean="0"/>
              <a:t>regulations effective on </a:t>
            </a:r>
            <a:r>
              <a:rPr lang="en-US" sz="2800" b="1" u="sng" dirty="0" smtClean="0"/>
              <a:t>August </a:t>
            </a:r>
            <a:r>
              <a:rPr lang="en-US" sz="2800" b="1" u="sng" dirty="0"/>
              <a:t>14, 2020</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U.S. DOE’s Guidance document is over </a:t>
            </a:r>
            <a:r>
              <a:rPr lang="en-US" sz="2800" b="1" i="1" dirty="0"/>
              <a:t>2,000 </a:t>
            </a:r>
            <a:r>
              <a:rPr lang="en-US" sz="2800" b="1" dirty="0"/>
              <a:t>pages</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Concerns across the nation on major Title IX changes during a pandemic </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Significant changes on how Title IX is addressed when a report is made</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Additional requirements on the District to investigate and respond</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Extensive training requirements </a:t>
            </a:r>
          </a:p>
        </p:txBody>
      </p:sp>
    </p:spTree>
    <p:extLst>
      <p:ext uri="{BB962C8B-B14F-4D97-AF65-F5344CB8AC3E}">
        <p14:creationId xmlns:p14="http://schemas.microsoft.com/office/powerpoint/2010/main" val="1157807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0947" y="1401248"/>
            <a:ext cx="11658600" cy="4462760"/>
          </a:xfrm>
          <a:prstGeom prst="rect">
            <a:avLst/>
          </a:prstGeom>
        </p:spPr>
        <p:txBody>
          <a:bodyPr wrap="square">
            <a:spAutoFit/>
          </a:bodyPr>
          <a:lstStyle/>
          <a:p>
            <a:pPr marL="0" lvl="1" algn="ctr" fontAlgn="base">
              <a:spcBef>
                <a:spcPct val="0"/>
              </a:spcBef>
              <a:spcAft>
                <a:spcPct val="0"/>
              </a:spcAft>
              <a:tabLst>
                <a:tab pos="-914400" algn="l"/>
              </a:tabLst>
            </a:pPr>
            <a:r>
              <a:rPr lang="en-US" sz="3200" b="1" u="sng" dirty="0">
                <a:cs typeface="Arial" pitchFamily="34" charset="0"/>
              </a:rPr>
              <a:t>BCSD’s Title IX Coordinator – Mr. Jamie Cassady </a:t>
            </a:r>
          </a:p>
          <a:p>
            <a:pPr marL="0" lvl="1" algn="ctr" fontAlgn="base">
              <a:spcBef>
                <a:spcPct val="0"/>
              </a:spcBef>
              <a:spcAft>
                <a:spcPct val="0"/>
              </a:spcAft>
              <a:tabLst>
                <a:tab pos="-914400" algn="l"/>
              </a:tabLst>
            </a:pPr>
            <a:endParaRPr lang="en-US" sz="2400" b="1" dirty="0">
              <a:latin typeface="Arial" pitchFamily="34" charset="0"/>
              <a:cs typeface="Arial" pitchFamily="34" charset="0"/>
            </a:endParaRPr>
          </a:p>
          <a:p>
            <a:pPr marL="342900" lvl="1" indent="-342900" fontAlgn="base">
              <a:spcBef>
                <a:spcPct val="0"/>
              </a:spcBef>
              <a:spcAft>
                <a:spcPct val="0"/>
              </a:spcAft>
              <a:buFont typeface="Arial" panose="020B0604020202020204" pitchFamily="34" charset="0"/>
              <a:buChar char="•"/>
              <a:tabLst>
                <a:tab pos="-914400" algn="l"/>
              </a:tabLst>
            </a:pPr>
            <a:r>
              <a:rPr lang="en-US" sz="2400" b="1" dirty="0"/>
              <a:t>Receives reports of sexual harassment</a:t>
            </a:r>
          </a:p>
          <a:p>
            <a:pPr marL="742950" lvl="2" indent="-285750" fontAlgn="base">
              <a:spcBef>
                <a:spcPct val="0"/>
              </a:spcBef>
              <a:spcAft>
                <a:spcPct val="0"/>
              </a:spcAft>
              <a:buFont typeface="Arial" panose="020B0604020202020204" pitchFamily="34" charset="0"/>
              <a:buChar char="•"/>
              <a:tabLst>
                <a:tab pos="-914400" algn="l"/>
              </a:tabLst>
            </a:pPr>
            <a:r>
              <a:rPr lang="en-US" sz="2400" b="1" dirty="0" smtClean="0"/>
              <a:t>Mr. </a:t>
            </a:r>
            <a:r>
              <a:rPr lang="en-US" sz="2400" b="1" dirty="0"/>
              <a:t>Cassady is identified on BCSD’s website as our Title IX Coordinator</a:t>
            </a:r>
            <a:r>
              <a:rPr lang="en-US" sz="2400" b="1" dirty="0" smtClean="0"/>
              <a:t>.</a:t>
            </a:r>
          </a:p>
          <a:p>
            <a:pPr marL="742950" lvl="2" indent="-285750" fontAlgn="base">
              <a:spcBef>
                <a:spcPct val="0"/>
              </a:spcBef>
              <a:spcAft>
                <a:spcPct val="0"/>
              </a:spcAft>
              <a:buFont typeface="Arial" panose="020B0604020202020204" pitchFamily="34" charset="0"/>
              <a:buChar char="•"/>
              <a:tabLst>
                <a:tab pos="-914400" algn="l"/>
              </a:tabLst>
            </a:pPr>
            <a:endParaRPr lang="en-US" sz="1200" b="1"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a:t>Also included on our Title IX page:</a:t>
            </a:r>
          </a:p>
          <a:p>
            <a:pPr marL="742950" lvl="2" indent="-285750" fontAlgn="base">
              <a:spcBef>
                <a:spcPct val="0"/>
              </a:spcBef>
              <a:spcAft>
                <a:spcPct val="0"/>
              </a:spcAft>
              <a:buFont typeface="Arial" panose="020B0604020202020204" pitchFamily="34" charset="0"/>
              <a:buChar char="•"/>
              <a:tabLst>
                <a:tab pos="-914400" algn="l"/>
              </a:tabLst>
            </a:pPr>
            <a:r>
              <a:rPr lang="en-US" sz="2400" b="1" dirty="0"/>
              <a:t>Non-Discrimination </a:t>
            </a:r>
            <a:r>
              <a:rPr lang="en-US" sz="2400" b="1" dirty="0" smtClean="0"/>
              <a:t>Statement under </a:t>
            </a:r>
            <a:r>
              <a:rPr lang="en-US" sz="2400" b="1" dirty="0"/>
              <a:t>Title IX</a:t>
            </a:r>
          </a:p>
          <a:p>
            <a:pPr marL="742950" lvl="2" indent="-285750" fontAlgn="base">
              <a:spcBef>
                <a:spcPct val="0"/>
              </a:spcBef>
              <a:spcAft>
                <a:spcPct val="0"/>
              </a:spcAft>
              <a:buFont typeface="Arial" panose="020B0604020202020204" pitchFamily="34" charset="0"/>
              <a:buChar char="•"/>
              <a:tabLst>
                <a:tab pos="-914400" algn="l"/>
              </a:tabLst>
            </a:pPr>
            <a:r>
              <a:rPr lang="en-US" sz="2400" b="1" dirty="0"/>
              <a:t>Title IX Grievance Procedures</a:t>
            </a:r>
          </a:p>
          <a:p>
            <a:pPr marL="742950" lvl="2" indent="-285750" fontAlgn="base">
              <a:spcBef>
                <a:spcPct val="0"/>
              </a:spcBef>
              <a:spcAft>
                <a:spcPct val="0"/>
              </a:spcAft>
              <a:buFont typeface="Arial" panose="020B0604020202020204" pitchFamily="34" charset="0"/>
              <a:buChar char="•"/>
              <a:tabLst>
                <a:tab pos="-914400" algn="l"/>
              </a:tabLst>
            </a:pPr>
            <a:r>
              <a:rPr lang="en-US" sz="2400" b="1" dirty="0"/>
              <a:t>BCSD’s Title IX Complaint Form</a:t>
            </a:r>
          </a:p>
          <a:p>
            <a:pPr marL="742950" lvl="2" indent="-285750" fontAlgn="base">
              <a:spcBef>
                <a:spcPct val="0"/>
              </a:spcBef>
              <a:spcAft>
                <a:spcPct val="0"/>
              </a:spcAft>
              <a:buFont typeface="Arial" panose="020B0604020202020204" pitchFamily="34" charset="0"/>
              <a:buChar char="•"/>
              <a:tabLst>
                <a:tab pos="-914400" algn="l"/>
              </a:tabLst>
            </a:pPr>
            <a:r>
              <a:rPr lang="en-US" sz="2400" b="1" dirty="0"/>
              <a:t>Title IX Coordinator’s: Office address, email address and phone number</a:t>
            </a:r>
          </a:p>
          <a:p>
            <a:pPr marL="914400" lvl="3" fontAlgn="base">
              <a:spcBef>
                <a:spcPct val="0"/>
              </a:spcBef>
              <a:spcAft>
                <a:spcPct val="0"/>
              </a:spcAft>
              <a:tabLst>
                <a:tab pos="-914400" algn="l"/>
              </a:tabLst>
            </a:pPr>
            <a:endParaRPr lang="en-US" sz="2400" b="1"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a:t>T</a:t>
            </a:r>
            <a:r>
              <a:rPr lang="en-US" sz="2400" b="1" dirty="0" smtClean="0"/>
              <a:t>itle </a:t>
            </a:r>
            <a:r>
              <a:rPr lang="en-US" sz="2400" b="1" dirty="0"/>
              <a:t>IX Coordinator will </a:t>
            </a:r>
            <a:r>
              <a:rPr lang="en-US" sz="2400" b="1" dirty="0" smtClean="0"/>
              <a:t>maintain training records</a:t>
            </a:r>
            <a:endParaRPr lang="en-US" sz="2000" b="1" dirty="0"/>
          </a:p>
        </p:txBody>
      </p:sp>
    </p:spTree>
    <p:extLst>
      <p:ext uri="{BB962C8B-B14F-4D97-AF65-F5344CB8AC3E}">
        <p14:creationId xmlns:p14="http://schemas.microsoft.com/office/powerpoint/2010/main" val="796791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129" y="2050867"/>
            <a:ext cx="6238606" cy="4159071"/>
          </a:xfrm>
          <a:prstGeom prst="rect">
            <a:avLst/>
          </a:prstGeom>
        </p:spPr>
      </p:pic>
      <p:sp>
        <p:nvSpPr>
          <p:cNvPr id="2" name="Title 1">
            <a:extLst>
              <a:ext uri="{FF2B5EF4-FFF2-40B4-BE49-F238E27FC236}">
                <a16:creationId xmlns="" xmlns:a16="http://schemas.microsoft.com/office/drawing/2014/main" id="{71F86BA4-952B-3E44-AD4B-20636A964407}"/>
              </a:ext>
            </a:extLst>
          </p:cNvPr>
          <p:cNvSpPr>
            <a:spLocks noGrp="1"/>
          </p:cNvSpPr>
          <p:nvPr>
            <p:ph type="title"/>
          </p:nvPr>
        </p:nvSpPr>
        <p:spPr>
          <a:xfrm>
            <a:off x="250371" y="1211626"/>
            <a:ext cx="11430000" cy="914400"/>
          </a:xfrm>
        </p:spPr>
        <p:txBody>
          <a:bodyPr/>
          <a:lstStyle/>
          <a:p>
            <a:r>
              <a:rPr lang="en-US" b="1" u="sng" dirty="0" smtClean="0">
                <a:latin typeface="+mn-lt"/>
              </a:rPr>
              <a:t>Title IX and BCSD</a:t>
            </a:r>
            <a:endParaRPr lang="en-US" b="1" u="sng" dirty="0">
              <a:latin typeface="+mn-lt"/>
            </a:endParaRPr>
          </a:p>
        </p:txBody>
      </p:sp>
    </p:spTree>
    <p:extLst>
      <p:ext uri="{BB962C8B-B14F-4D97-AF65-F5344CB8AC3E}">
        <p14:creationId xmlns:p14="http://schemas.microsoft.com/office/powerpoint/2010/main" val="3994888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7050" y="1407560"/>
            <a:ext cx="4174581" cy="4862611"/>
          </a:xfrm>
          <a:prstGeom prst="rect">
            <a:avLst/>
          </a:prstGeom>
        </p:spPr>
      </p:pic>
      <p:sp>
        <p:nvSpPr>
          <p:cNvPr id="2" name="Title 1">
            <a:extLst>
              <a:ext uri="{FF2B5EF4-FFF2-40B4-BE49-F238E27FC236}">
                <a16:creationId xmlns="" xmlns:a16="http://schemas.microsoft.com/office/drawing/2014/main" id="{71F86BA4-952B-3E44-AD4B-20636A964407}"/>
              </a:ext>
            </a:extLst>
          </p:cNvPr>
          <p:cNvSpPr>
            <a:spLocks noGrp="1"/>
          </p:cNvSpPr>
          <p:nvPr>
            <p:ph type="title"/>
          </p:nvPr>
        </p:nvSpPr>
        <p:spPr/>
        <p:txBody>
          <a:bodyPr/>
          <a:lstStyle/>
          <a:p>
            <a:r>
              <a:rPr lang="en-US" b="1" u="sng" dirty="0" smtClean="0">
                <a:latin typeface="+mn-lt"/>
              </a:rPr>
              <a:t>Title IX and BCSD</a:t>
            </a:r>
            <a:endParaRPr lang="en-US" b="1" u="sng" dirty="0">
              <a:latin typeface="+mn-lt"/>
            </a:endParaRPr>
          </a:p>
        </p:txBody>
      </p:sp>
    </p:spTree>
    <p:extLst>
      <p:ext uri="{BB962C8B-B14F-4D97-AF65-F5344CB8AC3E}">
        <p14:creationId xmlns:p14="http://schemas.microsoft.com/office/powerpoint/2010/main" val="2738003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14450" y="1168628"/>
            <a:ext cx="9182099" cy="4401205"/>
          </a:xfrm>
          <a:prstGeom prst="rect">
            <a:avLst/>
          </a:prstGeom>
        </p:spPr>
        <p:txBody>
          <a:bodyPr wrap="square">
            <a:spAutoFit/>
          </a:bodyPr>
          <a:lstStyle/>
          <a:p>
            <a:pPr algn="ctr" fontAlgn="base"/>
            <a:r>
              <a:rPr lang="en-US" sz="4400" b="1" u="sng" dirty="0">
                <a:cs typeface="Arial" pitchFamily="34" charset="0"/>
              </a:rPr>
              <a:t>Common Examples of </a:t>
            </a:r>
            <a:endParaRPr lang="en-US" sz="4400" b="1" u="sng" dirty="0" smtClean="0">
              <a:cs typeface="Arial" pitchFamily="34" charset="0"/>
            </a:endParaRPr>
          </a:p>
          <a:p>
            <a:pPr algn="ctr" fontAlgn="base"/>
            <a:r>
              <a:rPr lang="en-US" sz="4400" b="1" u="sng" dirty="0">
                <a:cs typeface="Arial" pitchFamily="34" charset="0"/>
              </a:rPr>
              <a:t>S</a:t>
            </a:r>
            <a:r>
              <a:rPr lang="en-US" sz="4400" b="1" u="sng" dirty="0" smtClean="0">
                <a:cs typeface="Arial" pitchFamily="34" charset="0"/>
              </a:rPr>
              <a:t>exual Misconduct or Harassment</a:t>
            </a:r>
            <a:endParaRPr lang="en-US" sz="4400" b="1" u="sng" dirty="0">
              <a:cs typeface="Arial" pitchFamily="34" charset="0"/>
            </a:endParaRPr>
          </a:p>
          <a:p>
            <a:pPr algn="ctr" fontAlgn="base"/>
            <a:endParaRPr lang="en-US" sz="3200" b="1" dirty="0">
              <a:latin typeface="Arial" pitchFamily="34" charset="0"/>
              <a:cs typeface="Arial" pitchFamily="34" charset="0"/>
            </a:endParaRPr>
          </a:p>
          <a:p>
            <a:pPr marL="285750" indent="-285750" fontAlgn="base">
              <a:buFont typeface="Arial" panose="020B0604020202020204" pitchFamily="34" charset="0"/>
              <a:buChar char="•"/>
            </a:pPr>
            <a:r>
              <a:rPr lang="en-US" sz="2800" b="1" dirty="0"/>
              <a:t>Unwelcome sexual advances​</a:t>
            </a:r>
          </a:p>
          <a:p>
            <a:pPr marL="285750" indent="-285750" fontAlgn="base">
              <a:buFont typeface="Arial" panose="020B0604020202020204" pitchFamily="34" charset="0"/>
              <a:buChar char="•"/>
            </a:pPr>
            <a:r>
              <a:rPr lang="en-US" sz="2800" b="1" dirty="0"/>
              <a:t>Sexual jokes, gossip regarding another’s sex life, sexual orientation, or gender identity​</a:t>
            </a:r>
          </a:p>
          <a:p>
            <a:pPr marL="285750" indent="-285750" fontAlgn="base">
              <a:buFont typeface="Arial" panose="020B0604020202020204" pitchFamily="34" charset="0"/>
              <a:buChar char="•"/>
            </a:pPr>
            <a:r>
              <a:rPr lang="en-US" sz="2800" b="1" dirty="0"/>
              <a:t>Leering, whistling, obscene gestures​</a:t>
            </a:r>
          </a:p>
          <a:p>
            <a:pPr marL="285750" indent="-285750" fontAlgn="base">
              <a:buFont typeface="Arial" panose="020B0604020202020204" pitchFamily="34" charset="0"/>
              <a:buChar char="•"/>
            </a:pPr>
            <a:r>
              <a:rPr lang="en-US" sz="2800" b="1" dirty="0" smtClean="0"/>
              <a:t>Insults </a:t>
            </a:r>
            <a:r>
              <a:rPr lang="en-US" sz="2800" b="1" dirty="0"/>
              <a:t>or threats based on sex or gender​</a:t>
            </a:r>
          </a:p>
          <a:p>
            <a:pPr fontAlgn="base"/>
            <a:r>
              <a:rPr lang="en-US" sz="2000" dirty="0"/>
              <a:t>​</a:t>
            </a:r>
          </a:p>
        </p:txBody>
      </p:sp>
    </p:spTree>
    <p:extLst>
      <p:ext uri="{BB962C8B-B14F-4D97-AF65-F5344CB8AC3E}">
        <p14:creationId xmlns:p14="http://schemas.microsoft.com/office/powerpoint/2010/main" val="35913188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85775" y="1323975"/>
            <a:ext cx="11285418" cy="4830763"/>
          </a:xfrm>
        </p:spPr>
        <p:txBody>
          <a:bodyPr>
            <a:normAutofit/>
          </a:bodyPr>
          <a:lstStyle/>
          <a:p>
            <a:pPr marL="0" indent="0" fontAlgn="base">
              <a:buNone/>
            </a:pPr>
            <a:r>
              <a:rPr lang="en-US" sz="4400" b="1" u="sng" dirty="0">
                <a:cs typeface="Arial" pitchFamily="34" charset="0"/>
              </a:rPr>
              <a:t>Specific Definition of Sexual </a:t>
            </a:r>
            <a:r>
              <a:rPr lang="en-US" sz="4400" b="1" u="sng" dirty="0" smtClean="0">
                <a:cs typeface="Arial" pitchFamily="34" charset="0"/>
              </a:rPr>
              <a:t>Harassment</a:t>
            </a:r>
          </a:p>
          <a:p>
            <a:pPr marL="0" indent="0" algn="ctr" fontAlgn="base">
              <a:buNone/>
            </a:pPr>
            <a:endParaRPr lang="en-US" sz="1500" b="1" dirty="0" smtClean="0">
              <a:cs typeface="Arial" pitchFamily="34" charset="0"/>
            </a:endParaRPr>
          </a:p>
          <a:p>
            <a:pPr marL="457200" lvl="1" indent="0">
              <a:buNone/>
            </a:pPr>
            <a:r>
              <a:rPr lang="en-US" sz="2800" b="1" i="1" u="sng" dirty="0" smtClean="0"/>
              <a:t>Sexual </a:t>
            </a:r>
            <a:r>
              <a:rPr lang="en-US" sz="2800" b="1" i="1" u="sng" dirty="0"/>
              <a:t>Harassment</a:t>
            </a:r>
            <a:r>
              <a:rPr lang="en-US" sz="2800" b="1" u="sng" dirty="0"/>
              <a:t> </a:t>
            </a:r>
            <a:r>
              <a:rPr lang="en-US" sz="2800" b="1" dirty="0"/>
              <a:t>– Conduct on the basis of sex that satisfies one or more of the following:</a:t>
            </a:r>
            <a:endParaRPr lang="en-US" b="1" dirty="0"/>
          </a:p>
          <a:p>
            <a:pPr marL="1371600" lvl="2" indent="-457200">
              <a:buFont typeface="+mj-lt"/>
              <a:buAutoNum type="arabicPeriod"/>
            </a:pPr>
            <a:r>
              <a:rPr lang="en-US" sz="2400" b="1" dirty="0"/>
              <a:t>A District employee conditioning the provision of an aid, benefit, or service of the District on an individual’s participation in unwelcome sexual conduct; </a:t>
            </a:r>
            <a:endParaRPr lang="en-US" b="1" dirty="0"/>
          </a:p>
          <a:p>
            <a:pPr marL="1371600" lvl="2" indent="-457200">
              <a:buFont typeface="+mj-lt"/>
              <a:buAutoNum type="arabicPeriod"/>
            </a:pPr>
            <a:r>
              <a:rPr lang="en-US" sz="2400" b="1" dirty="0"/>
              <a:t>Unwelcome conduct determined by a reasonable person to be so severe, pervasive, and objectively offensive that it effectively denies a person equal access to a District education program or activity; </a:t>
            </a:r>
            <a:r>
              <a:rPr lang="en-US" sz="2400" b="1" dirty="0" smtClean="0"/>
              <a:t>or</a:t>
            </a:r>
            <a:endParaRPr lang="en-US" b="1" dirty="0"/>
          </a:p>
          <a:p>
            <a:pPr marL="1371600" lvl="2" indent="-457200">
              <a:buFont typeface="+mj-lt"/>
              <a:buAutoNum type="arabicPeriod"/>
            </a:pPr>
            <a:r>
              <a:rPr lang="en-US" sz="2400" b="1" dirty="0" smtClean="0"/>
              <a:t>“Sexual </a:t>
            </a:r>
            <a:r>
              <a:rPr lang="en-US" sz="2400" b="1" dirty="0"/>
              <a:t>assault” as defined in 20 U.S.C. 1092(f)(6)(A)(v), “dating violence” as defined in 34 U.S.C. 12291(a)(10), “domestic violence” </a:t>
            </a:r>
            <a:r>
              <a:rPr lang="en-US" sz="2400" b="1" dirty="0" smtClean="0"/>
              <a:t>as </a:t>
            </a:r>
            <a:r>
              <a:rPr lang="en-US" sz="2400" b="1" dirty="0"/>
              <a:t>defined in 34 U.S.C. 12291(a)(8), or “stalking” as defined in 34 U.S.C. 12291(a)(30</a:t>
            </a:r>
            <a:r>
              <a:rPr lang="en-US" sz="2400" b="1" dirty="0" smtClean="0"/>
              <a:t>).</a:t>
            </a:r>
            <a:endParaRPr lang="en-US" sz="2400" b="1" dirty="0"/>
          </a:p>
        </p:txBody>
      </p:sp>
    </p:spTree>
    <p:extLst>
      <p:ext uri="{BB962C8B-B14F-4D97-AF65-F5344CB8AC3E}">
        <p14:creationId xmlns:p14="http://schemas.microsoft.com/office/powerpoint/2010/main" val="28737290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9675" y="1787753"/>
            <a:ext cx="9791700" cy="3108543"/>
          </a:xfrm>
          <a:prstGeom prst="rect">
            <a:avLst/>
          </a:prstGeom>
        </p:spPr>
        <p:txBody>
          <a:bodyPr wrap="square">
            <a:spAutoFit/>
          </a:bodyPr>
          <a:lstStyle/>
          <a:p>
            <a:pPr algn="ctr" fontAlgn="base"/>
            <a:r>
              <a:rPr lang="en-US" sz="4400" b="1" u="sng" dirty="0" smtClean="0">
                <a:cs typeface="Arial" pitchFamily="34" charset="0"/>
              </a:rPr>
              <a:t>Sexual </a:t>
            </a:r>
            <a:r>
              <a:rPr lang="en-US" sz="4400" b="1" u="sng" dirty="0">
                <a:cs typeface="Arial" pitchFamily="34" charset="0"/>
              </a:rPr>
              <a:t>Harassment under </a:t>
            </a:r>
            <a:r>
              <a:rPr lang="en-US" sz="4400" b="1" u="sng" dirty="0" smtClean="0">
                <a:cs typeface="Arial" pitchFamily="34" charset="0"/>
              </a:rPr>
              <a:t>the </a:t>
            </a:r>
          </a:p>
          <a:p>
            <a:pPr algn="ctr" fontAlgn="base"/>
            <a:r>
              <a:rPr lang="en-US" sz="4400" b="1" u="sng" dirty="0" smtClean="0">
                <a:cs typeface="Arial" pitchFamily="34" charset="0"/>
              </a:rPr>
              <a:t>New Title </a:t>
            </a:r>
            <a:r>
              <a:rPr lang="en-US" sz="4400" b="1" u="sng" dirty="0">
                <a:cs typeface="Arial" pitchFamily="34" charset="0"/>
              </a:rPr>
              <a:t>IX Regulations</a:t>
            </a:r>
          </a:p>
          <a:p>
            <a:pPr fontAlgn="base"/>
            <a:endParaRPr lang="en-US" sz="3200" dirty="0"/>
          </a:p>
          <a:p>
            <a:pPr algn="ctr" fontAlgn="base"/>
            <a:r>
              <a:rPr lang="en-US" sz="2800" b="1" i="1" dirty="0"/>
              <a:t>Not all reports </a:t>
            </a:r>
            <a:r>
              <a:rPr lang="en-US" sz="2800" b="1" i="1" dirty="0" smtClean="0"/>
              <a:t>will </a:t>
            </a:r>
            <a:r>
              <a:rPr lang="en-US" sz="2800" b="1" i="1" dirty="0"/>
              <a:t>lead to a </a:t>
            </a:r>
            <a:r>
              <a:rPr lang="en-US" sz="2800" b="1" i="1" dirty="0" smtClean="0"/>
              <a:t>formal Title </a:t>
            </a:r>
            <a:r>
              <a:rPr lang="en-US" sz="2800" b="1" i="1" dirty="0"/>
              <a:t>IX </a:t>
            </a:r>
            <a:r>
              <a:rPr lang="en-US" sz="2800" b="1" i="1" dirty="0" smtClean="0"/>
              <a:t>investigation</a:t>
            </a:r>
            <a:r>
              <a:rPr lang="en-US" sz="2800" b="1" i="1" dirty="0"/>
              <a:t> ​</a:t>
            </a:r>
          </a:p>
          <a:p>
            <a:pPr algn="ctr" fontAlgn="base"/>
            <a:r>
              <a:rPr lang="en-US" sz="2800" b="1" i="1" dirty="0" smtClean="0"/>
              <a:t>Always err on the side of caution – REPORT </a:t>
            </a:r>
            <a:endParaRPr lang="en-US" sz="2800" b="1" i="1" dirty="0"/>
          </a:p>
          <a:p>
            <a:pPr fontAlgn="base"/>
            <a:endParaRPr lang="en-US" sz="2000" dirty="0"/>
          </a:p>
        </p:txBody>
      </p:sp>
    </p:spTree>
    <p:extLst>
      <p:ext uri="{BB962C8B-B14F-4D97-AF65-F5344CB8AC3E}">
        <p14:creationId xmlns:p14="http://schemas.microsoft.com/office/powerpoint/2010/main" val="1521470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3036" y="1021976"/>
            <a:ext cx="10340080" cy="5463034"/>
          </a:xfrm>
          <a:prstGeom prst="rect">
            <a:avLst/>
          </a:prstGeom>
        </p:spPr>
        <p:txBody>
          <a:bodyPr wrap="square">
            <a:spAutoFit/>
          </a:bodyPr>
          <a:lstStyle/>
          <a:p>
            <a:pPr marL="0" lvl="1" fontAlgn="base">
              <a:spcBef>
                <a:spcPct val="0"/>
              </a:spcBef>
              <a:spcAft>
                <a:spcPct val="0"/>
              </a:spcAft>
              <a:tabLst>
                <a:tab pos="-914400" algn="l"/>
              </a:tabLst>
            </a:pPr>
            <a:r>
              <a:rPr lang="en-US" sz="4400" b="1" u="sng" dirty="0">
                <a:cs typeface="Arial" pitchFamily="34" charset="0"/>
              </a:rPr>
              <a:t>Title IX vs. District Code of Conduct</a:t>
            </a:r>
          </a:p>
          <a:p>
            <a:pPr marL="0" lvl="1" algn="ctr" fontAlgn="base">
              <a:spcBef>
                <a:spcPct val="0"/>
              </a:spcBef>
              <a:spcAft>
                <a:spcPct val="0"/>
              </a:spcAft>
              <a:tabLst>
                <a:tab pos="-914400" algn="l"/>
              </a:tabLst>
            </a:pPr>
            <a:endParaRPr lang="en-US" sz="1500" b="1" dirty="0"/>
          </a:p>
          <a:p>
            <a:pPr marL="285750" lvl="1" indent="-285750" fontAlgn="base">
              <a:spcBef>
                <a:spcPct val="0"/>
              </a:spcBef>
              <a:spcAft>
                <a:spcPct val="0"/>
              </a:spcAft>
              <a:buFont typeface="Arial" panose="020B0604020202020204" pitchFamily="34" charset="0"/>
              <a:buChar char="•"/>
              <a:tabLst>
                <a:tab pos="-914400" algn="l"/>
              </a:tabLst>
            </a:pPr>
            <a:r>
              <a:rPr lang="en-US" sz="2600" b="1" dirty="0"/>
              <a:t>Student conduct involving </a:t>
            </a:r>
            <a:r>
              <a:rPr lang="en-US" sz="2600" b="1" u="sng" dirty="0"/>
              <a:t>sexual discrimination, harassment or assault</a:t>
            </a:r>
            <a:r>
              <a:rPr lang="en-US" sz="2600" b="1" dirty="0"/>
              <a:t> automatically invokes Title </a:t>
            </a:r>
            <a:r>
              <a:rPr lang="en-US" sz="2600" b="1" dirty="0" smtClean="0"/>
              <a:t>IX</a:t>
            </a:r>
          </a:p>
          <a:p>
            <a:pPr marL="742950" lvl="2" indent="-285750" fontAlgn="base">
              <a:spcBef>
                <a:spcPct val="0"/>
              </a:spcBef>
              <a:spcAft>
                <a:spcPct val="0"/>
              </a:spcAft>
              <a:buFont typeface="Arial" panose="020B0604020202020204" pitchFamily="34" charset="0"/>
              <a:buChar char="•"/>
              <a:tabLst>
                <a:tab pos="-914400" algn="l"/>
              </a:tabLst>
            </a:pPr>
            <a:r>
              <a:rPr lang="en-US" sz="2600" b="1" dirty="0" smtClean="0"/>
              <a:t>Must </a:t>
            </a:r>
            <a:r>
              <a:rPr lang="en-US" sz="2600" b="1" dirty="0"/>
              <a:t>be handled differently than other conduct </a:t>
            </a:r>
            <a:r>
              <a:rPr lang="en-US" sz="2600" b="1" dirty="0" smtClean="0"/>
              <a:t>matters </a:t>
            </a:r>
            <a:endParaRPr lang="en-US" sz="2600" b="1" dirty="0"/>
          </a:p>
          <a:p>
            <a:pPr marL="742950" lvl="2" indent="-285750" fontAlgn="base">
              <a:spcBef>
                <a:spcPct val="0"/>
              </a:spcBef>
              <a:spcAft>
                <a:spcPct val="0"/>
              </a:spcAft>
              <a:buFont typeface="Arial" panose="020B0604020202020204" pitchFamily="34" charset="0"/>
              <a:buChar char="•"/>
              <a:tabLst>
                <a:tab pos="-914400" algn="l"/>
              </a:tabLst>
            </a:pPr>
            <a:r>
              <a:rPr lang="en-US" sz="2600" b="1" dirty="0"/>
              <a:t>Must involve your Title IX coordinator </a:t>
            </a:r>
          </a:p>
          <a:p>
            <a:pPr marL="742950" lvl="2" indent="-285750" fontAlgn="base">
              <a:spcBef>
                <a:spcPct val="0"/>
              </a:spcBef>
              <a:spcAft>
                <a:spcPct val="0"/>
              </a:spcAft>
              <a:buFont typeface="Arial" panose="020B0604020202020204" pitchFamily="34" charset="0"/>
              <a:buChar char="•"/>
              <a:tabLst>
                <a:tab pos="-914400" algn="l"/>
              </a:tabLst>
            </a:pPr>
            <a:r>
              <a:rPr lang="en-US" sz="2600" b="1" dirty="0"/>
              <a:t>Must follow </a:t>
            </a:r>
            <a:r>
              <a:rPr lang="en-US" sz="2600" b="1" dirty="0" smtClean="0"/>
              <a:t>the District’s </a:t>
            </a:r>
            <a:r>
              <a:rPr lang="en-US" sz="2600" b="1" dirty="0"/>
              <a:t>Title IX </a:t>
            </a:r>
            <a:r>
              <a:rPr lang="en-US" sz="2600" b="1" dirty="0" smtClean="0"/>
              <a:t>Grievance Procedures if a formal complaint is filed  </a:t>
            </a:r>
            <a:endParaRPr lang="en-US" sz="2600" b="1" dirty="0"/>
          </a:p>
          <a:p>
            <a:pPr marL="457200" lvl="2" fontAlgn="base">
              <a:spcBef>
                <a:spcPct val="0"/>
              </a:spcBef>
              <a:spcAft>
                <a:spcPct val="0"/>
              </a:spcAft>
              <a:tabLst>
                <a:tab pos="-914400" algn="l"/>
              </a:tabLst>
            </a:pPr>
            <a:endParaRPr lang="en-US" b="1" dirty="0"/>
          </a:p>
          <a:p>
            <a:pPr marL="285750" lvl="1" indent="-285750" fontAlgn="base">
              <a:spcBef>
                <a:spcPct val="0"/>
              </a:spcBef>
              <a:spcAft>
                <a:spcPct val="0"/>
              </a:spcAft>
              <a:buFont typeface="Arial" panose="020B0604020202020204" pitchFamily="34" charset="0"/>
              <a:buChar char="•"/>
              <a:tabLst>
                <a:tab pos="-914400" algn="l"/>
              </a:tabLst>
            </a:pPr>
            <a:r>
              <a:rPr lang="en-US" sz="2600" b="1" u="sng" dirty="0"/>
              <a:t>Sexual </a:t>
            </a:r>
            <a:r>
              <a:rPr lang="en-US" sz="2600" b="1" i="1" u="sng" dirty="0"/>
              <a:t>misconduct</a:t>
            </a:r>
            <a:r>
              <a:rPr lang="en-US" sz="2600" b="1" dirty="0"/>
              <a:t> involving students </a:t>
            </a:r>
            <a:r>
              <a:rPr lang="en-US" sz="2600" b="1" i="1" u="sng" dirty="0"/>
              <a:t>may</a:t>
            </a:r>
            <a:r>
              <a:rPr lang="en-US" sz="2600" b="1" dirty="0"/>
              <a:t> result in a Title IX </a:t>
            </a:r>
            <a:r>
              <a:rPr lang="en-US" sz="2600" b="1" dirty="0" smtClean="0"/>
              <a:t>investigation</a:t>
            </a:r>
          </a:p>
          <a:p>
            <a:pPr marL="742950" lvl="2" indent="-285750" fontAlgn="base">
              <a:spcBef>
                <a:spcPct val="0"/>
              </a:spcBef>
              <a:spcAft>
                <a:spcPct val="0"/>
              </a:spcAft>
              <a:buFont typeface="Arial" panose="020B0604020202020204" pitchFamily="34" charset="0"/>
              <a:buChar char="•"/>
              <a:tabLst>
                <a:tab pos="-914400" algn="l"/>
              </a:tabLst>
            </a:pPr>
            <a:r>
              <a:rPr lang="en-US" sz="2600" b="1" dirty="0" smtClean="0"/>
              <a:t>Likely addressed </a:t>
            </a:r>
            <a:r>
              <a:rPr lang="en-US" sz="2600" b="1" dirty="0"/>
              <a:t>through the student discipline process/Code of Conduct. </a:t>
            </a:r>
          </a:p>
        </p:txBody>
      </p:sp>
    </p:spTree>
    <p:extLst>
      <p:ext uri="{BB962C8B-B14F-4D97-AF65-F5344CB8AC3E}">
        <p14:creationId xmlns:p14="http://schemas.microsoft.com/office/powerpoint/2010/main" val="102784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3611" y="1301042"/>
            <a:ext cx="10575757" cy="4001095"/>
          </a:xfrm>
          <a:prstGeom prst="rect">
            <a:avLst/>
          </a:prstGeom>
        </p:spPr>
        <p:txBody>
          <a:bodyPr wrap="square">
            <a:spAutoFit/>
          </a:bodyPr>
          <a:lstStyle/>
          <a:p>
            <a:pPr marL="0" lvl="1" fontAlgn="base">
              <a:spcBef>
                <a:spcPct val="0"/>
              </a:spcBef>
              <a:spcAft>
                <a:spcPct val="0"/>
              </a:spcAft>
              <a:tabLst>
                <a:tab pos="-914400" algn="l"/>
              </a:tabLst>
            </a:pPr>
            <a:r>
              <a:rPr lang="en-US" sz="4400" b="1" u="sng" dirty="0">
                <a:cs typeface="Arial" pitchFamily="34" charset="0"/>
              </a:rPr>
              <a:t>Responsibility to Respond </a:t>
            </a:r>
          </a:p>
          <a:p>
            <a:pPr marL="285750" lvl="1" indent="-285750" fontAlgn="base">
              <a:spcBef>
                <a:spcPct val="0"/>
              </a:spcBef>
              <a:spcAft>
                <a:spcPct val="0"/>
              </a:spcAft>
              <a:buFont typeface="Arial" panose="020B0604020202020204" pitchFamily="34" charset="0"/>
              <a:buChar char="•"/>
              <a:tabLst>
                <a:tab pos="-914400" algn="l"/>
              </a:tabLst>
            </a:pPr>
            <a:endParaRPr lang="en-US"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smtClean="0"/>
              <a:t>District </a:t>
            </a:r>
            <a:r>
              <a:rPr lang="en-US" sz="2400" b="1" dirty="0"/>
              <a:t>must respond to any </a:t>
            </a:r>
            <a:r>
              <a:rPr lang="en-US" sz="2400" b="1" dirty="0" smtClean="0"/>
              <a:t>complaint of sexual harassment</a:t>
            </a:r>
          </a:p>
          <a:p>
            <a:pPr marL="285750" lvl="1" indent="-285750" fontAlgn="base">
              <a:spcBef>
                <a:spcPct val="0"/>
              </a:spcBef>
              <a:spcAft>
                <a:spcPct val="0"/>
              </a:spcAft>
              <a:buFont typeface="Arial" panose="020B0604020202020204" pitchFamily="34" charset="0"/>
              <a:buChar char="•"/>
              <a:tabLst>
                <a:tab pos="-914400" algn="l"/>
              </a:tabLst>
            </a:pPr>
            <a:endParaRPr lang="en-US" sz="1200" b="1" dirty="0" smtClean="0"/>
          </a:p>
          <a:p>
            <a:pPr marL="285750" lvl="1" indent="-285750" fontAlgn="base">
              <a:spcBef>
                <a:spcPct val="0"/>
              </a:spcBef>
              <a:spcAft>
                <a:spcPct val="0"/>
              </a:spcAft>
              <a:buFont typeface="Arial" panose="020B0604020202020204" pitchFamily="34" charset="0"/>
              <a:buChar char="•"/>
              <a:tabLst>
                <a:tab pos="-914400" algn="l"/>
              </a:tabLst>
            </a:pPr>
            <a:r>
              <a:rPr lang="en-US" sz="2400" b="1" dirty="0" smtClean="0"/>
              <a:t>The District cannot be “</a:t>
            </a:r>
            <a:r>
              <a:rPr lang="en-US" sz="2400" b="1" u="sng" dirty="0" smtClean="0"/>
              <a:t>deliberately </a:t>
            </a:r>
            <a:r>
              <a:rPr lang="en-US" sz="2400" b="1" u="sng" dirty="0"/>
              <a:t>indifferent</a:t>
            </a:r>
            <a:r>
              <a:rPr lang="en-US" sz="2400" b="1" dirty="0"/>
              <a:t>” </a:t>
            </a:r>
            <a:r>
              <a:rPr lang="en-US" sz="2400" b="1" dirty="0" smtClean="0"/>
              <a:t>to sexual harassment </a:t>
            </a:r>
            <a:endParaRPr lang="en-US" sz="2400" b="1" dirty="0"/>
          </a:p>
          <a:p>
            <a:pPr marL="742950" lvl="2" indent="-285750" fontAlgn="base">
              <a:spcBef>
                <a:spcPct val="0"/>
              </a:spcBef>
              <a:spcAft>
                <a:spcPct val="0"/>
              </a:spcAft>
              <a:buFont typeface="Arial" panose="020B0604020202020204" pitchFamily="34" charset="0"/>
              <a:buChar char="•"/>
              <a:tabLst>
                <a:tab pos="-914400" algn="l"/>
              </a:tabLst>
            </a:pPr>
            <a:r>
              <a:rPr lang="en-US" sz="2400" b="1" dirty="0"/>
              <a:t>Cannot put your head in the sand</a:t>
            </a:r>
          </a:p>
          <a:p>
            <a:pPr marL="285750" lvl="1" indent="-285750" fontAlgn="base">
              <a:spcBef>
                <a:spcPct val="0"/>
              </a:spcBef>
              <a:spcAft>
                <a:spcPct val="0"/>
              </a:spcAft>
              <a:buFont typeface="Arial" panose="020B0604020202020204" pitchFamily="34" charset="0"/>
              <a:buChar char="•"/>
              <a:tabLst>
                <a:tab pos="-914400" algn="l"/>
              </a:tabLst>
            </a:pPr>
            <a:endParaRPr lang="en-US" b="1" dirty="0"/>
          </a:p>
          <a:p>
            <a:pPr marL="742950" lvl="2" indent="-285750" fontAlgn="base">
              <a:spcBef>
                <a:spcPct val="0"/>
              </a:spcBef>
              <a:spcAft>
                <a:spcPct val="0"/>
              </a:spcAft>
              <a:buFont typeface="Arial" panose="020B0604020202020204" pitchFamily="34" charset="0"/>
              <a:buChar char="•"/>
              <a:tabLst>
                <a:tab pos="-914400" algn="l"/>
              </a:tabLst>
            </a:pPr>
            <a:r>
              <a:rPr lang="en-US" sz="2400" b="1" dirty="0"/>
              <a:t>This incudes conducting a thorough </a:t>
            </a:r>
            <a:r>
              <a:rPr lang="en-US" sz="2400" b="1" dirty="0" smtClean="0"/>
              <a:t>investigation – more on investigations in a moment</a:t>
            </a:r>
          </a:p>
          <a:p>
            <a:pPr marL="0" lvl="1" fontAlgn="base">
              <a:spcBef>
                <a:spcPct val="0"/>
              </a:spcBef>
              <a:spcAft>
                <a:spcPct val="0"/>
              </a:spcAft>
              <a:tabLst>
                <a:tab pos="-914400" algn="l"/>
              </a:tabLst>
            </a:pPr>
            <a:endParaRPr lang="en-US" b="1" dirty="0" smtClean="0"/>
          </a:p>
          <a:p>
            <a:pPr marL="742950" lvl="2" indent="-285750" fontAlgn="base">
              <a:spcBef>
                <a:spcPct val="0"/>
              </a:spcBef>
              <a:spcAft>
                <a:spcPct val="0"/>
              </a:spcAft>
              <a:buFont typeface="Arial" panose="020B0604020202020204" pitchFamily="34" charset="0"/>
              <a:buChar char="•"/>
              <a:tabLst>
                <a:tab pos="-914400" algn="l"/>
              </a:tabLst>
            </a:pPr>
            <a:r>
              <a:rPr lang="en-US" sz="2400" b="1" dirty="0" smtClean="0"/>
              <a:t>Providing support measures for the complainant and respondent </a:t>
            </a:r>
            <a:endParaRPr lang="en-US" sz="2400" b="1" dirty="0"/>
          </a:p>
        </p:txBody>
      </p:sp>
    </p:spTree>
    <p:extLst>
      <p:ext uri="{BB962C8B-B14F-4D97-AF65-F5344CB8AC3E}">
        <p14:creationId xmlns:p14="http://schemas.microsoft.com/office/powerpoint/2010/main" val="2426136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65484" y="1366897"/>
            <a:ext cx="10828421" cy="5001369"/>
          </a:xfrm>
          <a:prstGeom prst="rect">
            <a:avLst/>
          </a:prstGeom>
        </p:spPr>
        <p:txBody>
          <a:bodyPr wrap="square">
            <a:spAutoFit/>
          </a:bodyPr>
          <a:lstStyle/>
          <a:p>
            <a:pPr marL="0" lvl="1" algn="ctr" fontAlgn="base">
              <a:spcBef>
                <a:spcPct val="0"/>
              </a:spcBef>
              <a:spcAft>
                <a:spcPct val="0"/>
              </a:spcAft>
              <a:tabLst>
                <a:tab pos="-914400" algn="l"/>
              </a:tabLst>
            </a:pPr>
            <a:r>
              <a:rPr lang="en-US" sz="3200" b="1" u="sng" dirty="0" smtClean="0">
                <a:cs typeface="Arial" pitchFamily="34" charset="0"/>
              </a:rPr>
              <a:t>All District Employees Must Report Potential Sexual Harassment or Assault</a:t>
            </a:r>
            <a:endParaRPr lang="en-US" sz="3200" b="1" u="sng" dirty="0">
              <a:cs typeface="Arial" pitchFamily="34" charset="0"/>
            </a:endParaRPr>
          </a:p>
          <a:p>
            <a:pPr marL="285750" lvl="1" indent="-285750" fontAlgn="base">
              <a:spcBef>
                <a:spcPct val="0"/>
              </a:spcBef>
              <a:spcAft>
                <a:spcPct val="0"/>
              </a:spcAft>
              <a:buFont typeface="Arial" panose="020B0604020202020204" pitchFamily="34" charset="0"/>
              <a:buChar char="•"/>
              <a:tabLst>
                <a:tab pos="-914400" algn="l"/>
              </a:tabLst>
            </a:pPr>
            <a:endParaRPr lang="en-US" sz="800" b="1" dirty="0" smtClean="0"/>
          </a:p>
          <a:p>
            <a:pPr marL="285750" lvl="1" indent="-285750" fontAlgn="base">
              <a:spcBef>
                <a:spcPct val="0"/>
              </a:spcBef>
              <a:spcAft>
                <a:spcPct val="0"/>
              </a:spcAft>
              <a:buFont typeface="Arial" panose="020B0604020202020204" pitchFamily="34" charset="0"/>
              <a:buChar char="•"/>
              <a:tabLst>
                <a:tab pos="-914400" algn="l"/>
              </a:tabLst>
            </a:pPr>
            <a:r>
              <a:rPr lang="en-US" sz="2000" b="1" dirty="0" smtClean="0"/>
              <a:t>The regulations require: </a:t>
            </a:r>
          </a:p>
          <a:p>
            <a:pPr marL="0" lvl="1" fontAlgn="base">
              <a:spcBef>
                <a:spcPct val="0"/>
              </a:spcBef>
              <a:spcAft>
                <a:spcPct val="0"/>
              </a:spcAft>
              <a:tabLst>
                <a:tab pos="-914400" algn="l"/>
              </a:tabLst>
            </a:pPr>
            <a:endParaRPr lang="en-US" sz="1000" b="1" dirty="0"/>
          </a:p>
          <a:p>
            <a:pPr marL="742950" lvl="2" indent="-285750" fontAlgn="base">
              <a:spcBef>
                <a:spcPct val="0"/>
              </a:spcBef>
              <a:spcAft>
                <a:spcPct val="0"/>
              </a:spcAft>
              <a:buFont typeface="Arial" panose="020B0604020202020204" pitchFamily="34" charset="0"/>
              <a:buChar char="•"/>
              <a:tabLst>
                <a:tab pos="-914400" algn="l"/>
              </a:tabLst>
            </a:pPr>
            <a:r>
              <a:rPr lang="en-US" sz="2000" b="1" dirty="0"/>
              <a:t>The </a:t>
            </a:r>
            <a:r>
              <a:rPr lang="en-US" sz="2000" b="1" i="1" u="sng" dirty="0"/>
              <a:t>District </a:t>
            </a:r>
            <a:r>
              <a:rPr lang="en-US" sz="2000" b="1" i="1" u="sng" dirty="0" smtClean="0"/>
              <a:t>to </a:t>
            </a:r>
            <a:r>
              <a:rPr lang="en-US" sz="2000" b="1" i="1" u="sng" dirty="0"/>
              <a:t>respond when it has actual knowledge of sexual harassmen</a:t>
            </a:r>
            <a:r>
              <a:rPr lang="en-US" sz="2000" b="1" dirty="0"/>
              <a:t>t in one of its education programs or activities against a person in the United States. </a:t>
            </a:r>
            <a:endParaRPr lang="en-US" sz="2000" b="1" dirty="0" smtClean="0"/>
          </a:p>
          <a:p>
            <a:pPr marL="1200150" lvl="3" indent="-285750" fontAlgn="base">
              <a:spcBef>
                <a:spcPct val="0"/>
              </a:spcBef>
              <a:spcAft>
                <a:spcPct val="0"/>
              </a:spcAft>
              <a:buFont typeface="Arial" panose="020B0604020202020204" pitchFamily="34" charset="0"/>
              <a:buChar char="•"/>
              <a:tabLst>
                <a:tab pos="-914400" algn="l"/>
              </a:tabLst>
            </a:pPr>
            <a:r>
              <a:rPr lang="en-US" sz="2000" b="1" dirty="0"/>
              <a:t>T</a:t>
            </a:r>
            <a:r>
              <a:rPr lang="en-US" sz="2000" b="1" dirty="0" smtClean="0"/>
              <a:t>he </a:t>
            </a:r>
            <a:r>
              <a:rPr lang="en-US" sz="2000" b="1" dirty="0"/>
              <a:t>District will respond promptly in a manner that is not </a:t>
            </a:r>
            <a:r>
              <a:rPr lang="en-US" sz="2000" b="1" i="1" u="sng" dirty="0"/>
              <a:t>deliberately indifferent</a:t>
            </a:r>
            <a:r>
              <a:rPr lang="en-US" sz="2000" b="1" dirty="0"/>
              <a:t>. </a:t>
            </a:r>
            <a:endParaRPr lang="en-US" sz="2000" b="1" dirty="0" smtClean="0"/>
          </a:p>
          <a:p>
            <a:pPr marL="1200150" lvl="3" indent="-285750" fontAlgn="base">
              <a:spcBef>
                <a:spcPct val="0"/>
              </a:spcBef>
              <a:spcAft>
                <a:spcPct val="0"/>
              </a:spcAft>
              <a:buFont typeface="Arial" panose="020B0604020202020204" pitchFamily="34" charset="0"/>
              <a:buChar char="•"/>
              <a:tabLst>
                <a:tab pos="-914400" algn="l"/>
              </a:tabLst>
            </a:pPr>
            <a:r>
              <a:rPr lang="en-US" sz="2000" b="1" dirty="0" smtClean="0"/>
              <a:t>The </a:t>
            </a:r>
            <a:r>
              <a:rPr lang="en-US" sz="2000" b="1" dirty="0"/>
              <a:t>District would only be deliberately indifferent if its response to sexual harassment is clearly unreasonable in light of the known circumstances</a:t>
            </a:r>
            <a:r>
              <a:rPr lang="en-US" sz="2000" b="1" dirty="0" smtClean="0"/>
              <a:t>.</a:t>
            </a:r>
          </a:p>
          <a:p>
            <a:pPr marL="742950" lvl="2" indent="-285750" fontAlgn="base">
              <a:spcBef>
                <a:spcPct val="0"/>
              </a:spcBef>
              <a:spcAft>
                <a:spcPct val="0"/>
              </a:spcAft>
              <a:buFont typeface="Arial" panose="020B0604020202020204" pitchFamily="34" charset="0"/>
              <a:buChar char="•"/>
              <a:tabLst>
                <a:tab pos="-914400" algn="l"/>
              </a:tabLst>
            </a:pPr>
            <a:endParaRPr lang="en-US" sz="1000" b="1" dirty="0"/>
          </a:p>
          <a:p>
            <a:pPr marL="742950" lvl="2" indent="-285750" fontAlgn="base">
              <a:spcBef>
                <a:spcPct val="0"/>
              </a:spcBef>
              <a:spcAft>
                <a:spcPct val="0"/>
              </a:spcAft>
              <a:buFont typeface="Arial" panose="020B0604020202020204" pitchFamily="34" charset="0"/>
              <a:buChar char="•"/>
              <a:tabLst>
                <a:tab pos="-914400" algn="l"/>
              </a:tabLst>
            </a:pPr>
            <a:r>
              <a:rPr lang="en-US" sz="2000" b="1" i="1" u="sng" dirty="0" smtClean="0"/>
              <a:t>Actual </a:t>
            </a:r>
            <a:r>
              <a:rPr lang="en-US" sz="2000" b="1" i="1" u="sng" dirty="0"/>
              <a:t>Knowledge</a:t>
            </a:r>
            <a:r>
              <a:rPr lang="en-US" sz="2000" b="1" u="sng" dirty="0"/>
              <a:t> </a:t>
            </a:r>
            <a:r>
              <a:rPr lang="en-US" sz="2000" b="1" dirty="0"/>
              <a:t>– Notice of sexual harassment or allegations of sexual harassment to the District’s Title IX Coordinator, any District official who has authority to institute corrective measures on behalf of the District </a:t>
            </a:r>
            <a:r>
              <a:rPr lang="en-US" sz="2000" b="1" i="1" u="sng" dirty="0"/>
              <a:t>or any District employee</a:t>
            </a:r>
            <a:r>
              <a:rPr lang="en-US" sz="2000" b="1" dirty="0"/>
              <a:t>.</a:t>
            </a:r>
          </a:p>
          <a:p>
            <a:pPr marL="285750" lvl="1" indent="-285750" fontAlgn="base">
              <a:spcBef>
                <a:spcPct val="0"/>
              </a:spcBef>
              <a:spcAft>
                <a:spcPct val="0"/>
              </a:spcAft>
              <a:buFont typeface="Arial" panose="020B0604020202020204" pitchFamily="34" charset="0"/>
              <a:buChar char="•"/>
              <a:tabLst>
                <a:tab pos="-914400" algn="l"/>
              </a:tabLst>
            </a:pPr>
            <a:endParaRPr lang="en-US" sz="2000" dirty="0"/>
          </a:p>
          <a:p>
            <a:pPr marL="0" lvl="1" algn="ctr" fontAlgn="base">
              <a:spcBef>
                <a:spcPct val="0"/>
              </a:spcBef>
              <a:spcAft>
                <a:spcPct val="0"/>
              </a:spcAft>
              <a:tabLst>
                <a:tab pos="-914400" algn="l"/>
              </a:tabLst>
            </a:pPr>
            <a:r>
              <a:rPr lang="en-US" sz="2000" b="1" i="1" dirty="0" smtClean="0"/>
              <a:t>What </a:t>
            </a:r>
            <a:r>
              <a:rPr lang="en-US" sz="2000" b="1" i="1" dirty="0"/>
              <a:t>does this mean for our building administrators? </a:t>
            </a:r>
            <a:r>
              <a:rPr lang="en-US" sz="2000" b="1" i="1" dirty="0" smtClean="0"/>
              <a:t> -- Train </a:t>
            </a:r>
            <a:r>
              <a:rPr lang="en-US" sz="2000" b="1" i="1" dirty="0"/>
              <a:t>all your staff of this requirement</a:t>
            </a:r>
            <a:r>
              <a:rPr lang="en-US" sz="2000" i="1" dirty="0"/>
              <a:t>!</a:t>
            </a:r>
          </a:p>
        </p:txBody>
      </p:sp>
    </p:spTree>
    <p:extLst>
      <p:ext uri="{BB962C8B-B14F-4D97-AF65-F5344CB8AC3E}">
        <p14:creationId xmlns:p14="http://schemas.microsoft.com/office/powerpoint/2010/main" val="234601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5958" y="1197433"/>
            <a:ext cx="10720137" cy="3416320"/>
          </a:xfrm>
          <a:prstGeom prst="rect">
            <a:avLst/>
          </a:prstGeom>
        </p:spPr>
        <p:txBody>
          <a:bodyPr wrap="square">
            <a:spAutoFit/>
          </a:bodyPr>
          <a:lstStyle/>
          <a:p>
            <a:pPr marL="0" lvl="1" fontAlgn="base">
              <a:spcBef>
                <a:spcPct val="0"/>
              </a:spcBef>
              <a:spcAft>
                <a:spcPct val="0"/>
              </a:spcAft>
              <a:tabLst>
                <a:tab pos="-914400" algn="l"/>
              </a:tabLst>
            </a:pPr>
            <a:r>
              <a:rPr lang="en-US" sz="3600" b="1" i="1" u="sng" dirty="0" smtClean="0">
                <a:cs typeface="Arial" pitchFamily="34" charset="0"/>
              </a:rPr>
              <a:t>When do the Title IX Grievance Procedures apply? </a:t>
            </a:r>
            <a:endParaRPr lang="en-US" sz="3600" b="1" i="1" u="sng" dirty="0">
              <a:cs typeface="Arial" pitchFamily="34" charset="0"/>
            </a:endParaRPr>
          </a:p>
          <a:p>
            <a:pPr marL="0" lvl="1" algn="ctr" fontAlgn="base">
              <a:spcBef>
                <a:spcPct val="0"/>
              </a:spcBef>
              <a:spcAft>
                <a:spcPct val="0"/>
              </a:spcAft>
              <a:tabLst>
                <a:tab pos="-914400" algn="l"/>
              </a:tabLst>
            </a:pPr>
            <a:endParaRPr lang="en-US" sz="1000" b="1" dirty="0">
              <a:latin typeface="Arial" pitchFamily="34" charset="0"/>
              <a:cs typeface="Arial" pitchFamily="34" charset="0"/>
            </a:endParaRPr>
          </a:p>
          <a:p>
            <a:pPr marL="0" lvl="1" fontAlgn="base">
              <a:spcBef>
                <a:spcPct val="0"/>
              </a:spcBef>
              <a:spcAft>
                <a:spcPct val="0"/>
              </a:spcAft>
              <a:tabLst>
                <a:tab pos="-914400" algn="l"/>
              </a:tabLst>
            </a:pPr>
            <a:endParaRPr lang="en-US" sz="2000" b="1" u="sng" dirty="0" smtClean="0"/>
          </a:p>
          <a:p>
            <a:pPr marL="0" lvl="1" fontAlgn="base">
              <a:spcBef>
                <a:spcPct val="0"/>
              </a:spcBef>
              <a:spcAft>
                <a:spcPct val="0"/>
              </a:spcAft>
              <a:tabLst>
                <a:tab pos="-914400" algn="l"/>
              </a:tabLst>
            </a:pPr>
            <a:r>
              <a:rPr lang="en-US" sz="2800" b="1" u="sng" dirty="0" smtClean="0"/>
              <a:t>Covered</a:t>
            </a:r>
            <a:r>
              <a:rPr lang="en-US" sz="2800" b="1" dirty="0"/>
              <a:t>: </a:t>
            </a:r>
          </a:p>
          <a:p>
            <a:pPr marL="285750" lvl="1" indent="-285750" fontAlgn="base">
              <a:spcBef>
                <a:spcPct val="0"/>
              </a:spcBef>
              <a:spcAft>
                <a:spcPct val="0"/>
              </a:spcAft>
              <a:buFont typeface="Arial" panose="020B0604020202020204" pitchFamily="34" charset="0"/>
              <a:buChar char="•"/>
              <a:tabLst>
                <a:tab pos="-914400" algn="l"/>
              </a:tabLst>
            </a:pPr>
            <a:r>
              <a:rPr lang="en-US" sz="2800" b="1" dirty="0"/>
              <a:t>C</a:t>
            </a:r>
            <a:r>
              <a:rPr lang="en-US" sz="2800" b="1" dirty="0" smtClean="0"/>
              <a:t>omplainant </a:t>
            </a:r>
            <a:r>
              <a:rPr lang="en-US" sz="2800" b="1" dirty="0"/>
              <a:t>MUST be a current student or attempting to </a:t>
            </a:r>
            <a:r>
              <a:rPr lang="en-US" sz="2800" b="1" dirty="0" smtClean="0"/>
              <a:t>enroll</a:t>
            </a:r>
          </a:p>
          <a:p>
            <a:pPr marL="0" lvl="1" fontAlgn="base">
              <a:spcBef>
                <a:spcPct val="0"/>
              </a:spcBef>
              <a:spcAft>
                <a:spcPct val="0"/>
              </a:spcAft>
              <a:tabLst>
                <a:tab pos="-914400" algn="l"/>
              </a:tabLst>
            </a:pPr>
            <a:endParaRPr lang="en-US" sz="2800" b="1" dirty="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Any </a:t>
            </a:r>
            <a:r>
              <a:rPr lang="en-US" sz="2800" b="1" dirty="0"/>
              <a:t>school event and any location where a school event took place </a:t>
            </a:r>
          </a:p>
          <a:p>
            <a:pPr marL="742950" lvl="2" indent="-285750" fontAlgn="base">
              <a:spcBef>
                <a:spcPct val="0"/>
              </a:spcBef>
              <a:spcAft>
                <a:spcPct val="0"/>
              </a:spcAft>
              <a:buFont typeface="Arial" panose="020B0604020202020204" pitchFamily="34" charset="0"/>
              <a:buChar char="•"/>
              <a:tabLst>
                <a:tab pos="-914400" algn="l"/>
              </a:tabLst>
            </a:pPr>
            <a:r>
              <a:rPr lang="en-US" sz="2800" b="1" dirty="0"/>
              <a:t>Includes remote/ virtual learning </a:t>
            </a:r>
          </a:p>
          <a:p>
            <a:pPr marL="457200" lvl="2" fontAlgn="base">
              <a:spcBef>
                <a:spcPct val="0"/>
              </a:spcBef>
              <a:spcAft>
                <a:spcPct val="0"/>
              </a:spcAft>
              <a:tabLst>
                <a:tab pos="-914400" algn="l"/>
              </a:tabLst>
            </a:pPr>
            <a:endParaRPr lang="en-US" sz="1000" b="1" dirty="0"/>
          </a:p>
        </p:txBody>
      </p:sp>
    </p:spTree>
    <p:extLst>
      <p:ext uri="{BB962C8B-B14F-4D97-AF65-F5344CB8AC3E}">
        <p14:creationId xmlns:p14="http://schemas.microsoft.com/office/powerpoint/2010/main" val="84576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290493"/>
            <a:ext cx="10998926" cy="4262705"/>
          </a:xfrm>
          <a:prstGeom prst="rect">
            <a:avLst/>
          </a:prstGeom>
        </p:spPr>
        <p:txBody>
          <a:bodyPr wrap="square">
            <a:spAutoFit/>
          </a:bodyPr>
          <a:lstStyle/>
          <a:p>
            <a:pPr marL="0" lvl="1" fontAlgn="base">
              <a:spcBef>
                <a:spcPct val="0"/>
              </a:spcBef>
              <a:spcAft>
                <a:spcPct val="0"/>
              </a:spcAft>
              <a:tabLst>
                <a:tab pos="-914400" algn="l"/>
              </a:tabLst>
            </a:pPr>
            <a:r>
              <a:rPr lang="en-US" sz="3200" b="1" i="1" u="sng" dirty="0">
                <a:cs typeface="Arial" pitchFamily="34" charset="0"/>
              </a:rPr>
              <a:t>When do the Title IX Grievance Procedures apply? </a:t>
            </a:r>
          </a:p>
          <a:p>
            <a:pPr marL="0" lvl="1" fontAlgn="base">
              <a:spcBef>
                <a:spcPct val="0"/>
              </a:spcBef>
              <a:spcAft>
                <a:spcPct val="0"/>
              </a:spcAft>
              <a:tabLst>
                <a:tab pos="-914400" algn="l"/>
              </a:tabLst>
            </a:pPr>
            <a:endParaRPr lang="en-US" sz="1500" b="1" u="sng" dirty="0" smtClean="0">
              <a:cs typeface="Arial" pitchFamily="34" charset="0"/>
            </a:endParaRPr>
          </a:p>
          <a:p>
            <a:pPr marL="0" lvl="1" fontAlgn="base">
              <a:spcBef>
                <a:spcPct val="0"/>
              </a:spcBef>
              <a:spcAft>
                <a:spcPct val="0"/>
              </a:spcAft>
              <a:tabLst>
                <a:tab pos="-914400" algn="l"/>
              </a:tabLst>
            </a:pPr>
            <a:r>
              <a:rPr lang="en-US" sz="2800" b="1" u="sng" dirty="0" smtClean="0">
                <a:cs typeface="Arial" pitchFamily="34" charset="0"/>
              </a:rPr>
              <a:t>Formal </a:t>
            </a:r>
            <a:r>
              <a:rPr lang="en-US" sz="2800" b="1" u="sng" dirty="0">
                <a:cs typeface="Arial" pitchFamily="34" charset="0"/>
              </a:rPr>
              <a:t>Complaints = Initiation of </a:t>
            </a:r>
            <a:r>
              <a:rPr lang="en-US" sz="2800" b="1" u="sng" dirty="0" smtClean="0">
                <a:cs typeface="Arial" pitchFamily="34" charset="0"/>
              </a:rPr>
              <a:t>the Title IX Grievance </a:t>
            </a:r>
            <a:r>
              <a:rPr lang="en-US" sz="2800" b="1" u="sng" dirty="0">
                <a:cs typeface="Arial" pitchFamily="34" charset="0"/>
              </a:rPr>
              <a:t>Procedures</a:t>
            </a:r>
          </a:p>
          <a:p>
            <a:pPr marL="285750" lvl="1" indent="-285750" fontAlgn="base">
              <a:spcBef>
                <a:spcPct val="0"/>
              </a:spcBef>
              <a:spcAft>
                <a:spcPct val="0"/>
              </a:spcAft>
              <a:buFont typeface="Arial" panose="020B0604020202020204" pitchFamily="34" charset="0"/>
              <a:buChar char="•"/>
              <a:tabLst>
                <a:tab pos="-914400" algn="l"/>
              </a:tabLst>
            </a:pPr>
            <a:endParaRPr lang="en-US" dirty="0"/>
          </a:p>
          <a:p>
            <a:pPr marL="285750" lvl="1" indent="-285750" fontAlgn="base">
              <a:spcBef>
                <a:spcPct val="0"/>
              </a:spcBef>
              <a:spcAft>
                <a:spcPct val="0"/>
              </a:spcAft>
              <a:buFont typeface="Arial" panose="020B0604020202020204" pitchFamily="34" charset="0"/>
              <a:buChar char="•"/>
              <a:tabLst>
                <a:tab pos="-914400" algn="l"/>
              </a:tabLst>
            </a:pPr>
            <a:r>
              <a:rPr lang="en-US" sz="2400" b="1" i="1" dirty="0" smtClean="0"/>
              <a:t>Formal </a:t>
            </a:r>
            <a:r>
              <a:rPr lang="en-US" sz="2400" b="1" i="1" dirty="0"/>
              <a:t>Complaint </a:t>
            </a:r>
            <a:r>
              <a:rPr lang="en-US" sz="2400" b="1" dirty="0"/>
              <a:t>– </a:t>
            </a:r>
            <a:endParaRPr lang="en-US" sz="2400" b="1" dirty="0" smtClean="0"/>
          </a:p>
          <a:p>
            <a:pPr marL="0" lvl="1" fontAlgn="base">
              <a:spcBef>
                <a:spcPct val="0"/>
              </a:spcBef>
              <a:spcAft>
                <a:spcPct val="0"/>
              </a:spcAft>
              <a:tabLst>
                <a:tab pos="-914400" algn="l"/>
              </a:tabLst>
            </a:pPr>
            <a:endParaRPr lang="en-US" sz="1000" b="1" dirty="0" smtClean="0"/>
          </a:p>
          <a:p>
            <a:pPr marL="742950" lvl="2" indent="-285750" fontAlgn="base">
              <a:spcBef>
                <a:spcPct val="0"/>
              </a:spcBef>
              <a:spcAft>
                <a:spcPct val="0"/>
              </a:spcAft>
              <a:buFont typeface="Arial" panose="020B0604020202020204" pitchFamily="34" charset="0"/>
              <a:buChar char="•"/>
              <a:tabLst>
                <a:tab pos="-914400" algn="l"/>
              </a:tabLst>
            </a:pPr>
            <a:r>
              <a:rPr lang="en-US" sz="2400" b="1" dirty="0" smtClean="0"/>
              <a:t>Document </a:t>
            </a:r>
            <a:r>
              <a:rPr lang="en-US" sz="2400" b="1" dirty="0"/>
              <a:t>filed by a complainant </a:t>
            </a:r>
            <a:r>
              <a:rPr lang="en-US" sz="2400" b="1" i="1" u="sng" dirty="0"/>
              <a:t>or</a:t>
            </a:r>
            <a:r>
              <a:rPr lang="en-US" sz="2400" b="1" dirty="0"/>
              <a:t> signed by the Title IX Coordinator alleging sexual harassment against a respondent and requesting that the District investigate the allegation of sexual harassment</a:t>
            </a:r>
            <a:r>
              <a:rPr lang="en-US" sz="2400" b="1" dirty="0" smtClean="0"/>
              <a:t>.</a:t>
            </a:r>
          </a:p>
          <a:p>
            <a:pPr marL="285750" lvl="1" indent="-285750" fontAlgn="base">
              <a:spcBef>
                <a:spcPct val="0"/>
              </a:spcBef>
              <a:spcAft>
                <a:spcPct val="0"/>
              </a:spcAft>
              <a:buFont typeface="Arial" panose="020B0604020202020204" pitchFamily="34" charset="0"/>
              <a:buChar char="•"/>
              <a:tabLst>
                <a:tab pos="-914400" algn="l"/>
              </a:tabLst>
            </a:pPr>
            <a:endParaRPr lang="en-US" sz="2400" b="1" dirty="0" smtClean="0"/>
          </a:p>
          <a:p>
            <a:pPr marL="742950" lvl="2" indent="-285750" fontAlgn="base">
              <a:spcBef>
                <a:spcPct val="0"/>
              </a:spcBef>
              <a:spcAft>
                <a:spcPct val="0"/>
              </a:spcAft>
              <a:buFont typeface="Arial" panose="020B0604020202020204" pitchFamily="34" charset="0"/>
              <a:buChar char="•"/>
              <a:tabLst>
                <a:tab pos="-914400" algn="l"/>
              </a:tabLst>
            </a:pPr>
            <a:r>
              <a:rPr lang="en-US" sz="2400" b="1" dirty="0" smtClean="0"/>
              <a:t>If </a:t>
            </a:r>
            <a:r>
              <a:rPr lang="en-US" sz="2400" b="1" dirty="0"/>
              <a:t>a student makes a verbal complaint, you can ask the student to write out the </a:t>
            </a:r>
            <a:r>
              <a:rPr lang="en-US" sz="2400" b="1" dirty="0" smtClean="0"/>
              <a:t>complaint</a:t>
            </a:r>
            <a:endParaRPr lang="en-US" sz="2400" b="1" dirty="0"/>
          </a:p>
        </p:txBody>
      </p:sp>
    </p:spTree>
    <p:extLst>
      <p:ext uri="{BB962C8B-B14F-4D97-AF65-F5344CB8AC3E}">
        <p14:creationId xmlns:p14="http://schemas.microsoft.com/office/powerpoint/2010/main" val="3146530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317" y="2083851"/>
            <a:ext cx="3082987" cy="400505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3090" y="2438265"/>
            <a:ext cx="2706573" cy="3505234"/>
          </a:xfrm>
          <a:prstGeom prst="rect">
            <a:avLst/>
          </a:prstGeom>
        </p:spPr>
      </p:pic>
      <p:sp>
        <p:nvSpPr>
          <p:cNvPr id="2" name="Title 1"/>
          <p:cNvSpPr>
            <a:spLocks noGrp="1"/>
          </p:cNvSpPr>
          <p:nvPr>
            <p:ph type="title"/>
          </p:nvPr>
        </p:nvSpPr>
        <p:spPr>
          <a:xfrm>
            <a:off x="274320" y="1169988"/>
            <a:ext cx="11555730" cy="914400"/>
          </a:xfrm>
        </p:spPr>
        <p:txBody>
          <a:bodyPr>
            <a:normAutofit fontScale="90000"/>
          </a:bodyPr>
          <a:lstStyle/>
          <a:p>
            <a:r>
              <a:rPr lang="en-US" b="1" i="1" dirty="0" smtClean="0">
                <a:latin typeface="+mn-lt"/>
              </a:rPr>
              <a:t>BCSD’s Title IX Complaint Form - </a:t>
            </a:r>
            <a:r>
              <a:rPr lang="en-US" sz="3100" b="1" i="1" dirty="0" smtClean="0">
                <a:latin typeface="+mn-lt"/>
              </a:rPr>
              <a:t>found on the District’s Website</a:t>
            </a:r>
            <a:endParaRPr lang="en-US" sz="3100" b="1" i="1" dirty="0">
              <a:latin typeface="+mn-l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7304" y="2342335"/>
            <a:ext cx="2995786" cy="3746571"/>
          </a:xfrm>
          <a:prstGeom prst="rect">
            <a:avLst/>
          </a:prstGeom>
        </p:spPr>
      </p:pic>
    </p:spTree>
    <p:extLst>
      <p:ext uri="{BB962C8B-B14F-4D97-AF65-F5344CB8AC3E}">
        <p14:creationId xmlns:p14="http://schemas.microsoft.com/office/powerpoint/2010/main" val="2554198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1895" y="1290493"/>
            <a:ext cx="10058400" cy="4524315"/>
          </a:xfrm>
          <a:prstGeom prst="rect">
            <a:avLst/>
          </a:prstGeom>
        </p:spPr>
        <p:txBody>
          <a:bodyPr wrap="square">
            <a:spAutoFit/>
          </a:bodyPr>
          <a:lstStyle/>
          <a:p>
            <a:pPr marL="0" lvl="1" fontAlgn="base">
              <a:spcBef>
                <a:spcPct val="0"/>
              </a:spcBef>
              <a:spcAft>
                <a:spcPct val="0"/>
              </a:spcAft>
              <a:tabLst>
                <a:tab pos="-914400" algn="l"/>
              </a:tabLst>
            </a:pPr>
            <a:r>
              <a:rPr lang="en-US" sz="4400" b="1" u="sng" dirty="0">
                <a:cs typeface="Arial" pitchFamily="34" charset="0"/>
              </a:rPr>
              <a:t>Formal </a:t>
            </a:r>
            <a:r>
              <a:rPr lang="en-US" sz="4400" b="1" u="sng" dirty="0" smtClean="0">
                <a:cs typeface="Arial" pitchFamily="34" charset="0"/>
              </a:rPr>
              <a:t>Complaints</a:t>
            </a:r>
          </a:p>
          <a:p>
            <a:pPr marL="0" lvl="1" algn="ctr" fontAlgn="base">
              <a:spcBef>
                <a:spcPct val="0"/>
              </a:spcBef>
              <a:spcAft>
                <a:spcPct val="0"/>
              </a:spcAft>
              <a:tabLst>
                <a:tab pos="-914400" algn="l"/>
              </a:tabLst>
            </a:pPr>
            <a:endParaRPr lang="en-US" sz="2000" b="1" dirty="0"/>
          </a:p>
          <a:p>
            <a:pPr marL="0" lvl="1" fontAlgn="base">
              <a:spcBef>
                <a:spcPct val="0"/>
              </a:spcBef>
              <a:spcAft>
                <a:spcPct val="0"/>
              </a:spcAft>
              <a:tabLst>
                <a:tab pos="-914400" algn="l"/>
              </a:tabLst>
            </a:pPr>
            <a:r>
              <a:rPr lang="en-US" sz="2800" b="1" dirty="0" smtClean="0"/>
              <a:t>If </a:t>
            </a:r>
            <a:r>
              <a:rPr lang="en-US" sz="2800" b="1" dirty="0"/>
              <a:t>the complainant </a:t>
            </a:r>
            <a:r>
              <a:rPr lang="en-US" sz="2800" b="1" dirty="0" smtClean="0"/>
              <a:t>withdraws </a:t>
            </a:r>
            <a:r>
              <a:rPr lang="en-US" sz="2800" b="1" dirty="0"/>
              <a:t>a complaint, this must be respected and the investigation ends under Title </a:t>
            </a:r>
            <a:r>
              <a:rPr lang="en-US" sz="2800" b="1" dirty="0" smtClean="0"/>
              <a:t>IX. </a:t>
            </a:r>
            <a:endParaRPr lang="en-US" sz="2800" b="1" dirty="0"/>
          </a:p>
          <a:p>
            <a:pPr marL="0" lvl="1" fontAlgn="base">
              <a:spcBef>
                <a:spcPct val="0"/>
              </a:spcBef>
              <a:spcAft>
                <a:spcPct val="0"/>
              </a:spcAft>
              <a:tabLst>
                <a:tab pos="-914400" algn="l"/>
              </a:tabLst>
            </a:pPr>
            <a:endParaRPr lang="en-US" sz="2800" b="1" dirty="0" smtClean="0"/>
          </a:p>
          <a:p>
            <a:pPr marL="0" lvl="1" fontAlgn="base">
              <a:spcBef>
                <a:spcPct val="0"/>
              </a:spcBef>
              <a:spcAft>
                <a:spcPct val="0"/>
              </a:spcAft>
              <a:tabLst>
                <a:tab pos="-914400" algn="l"/>
              </a:tabLst>
            </a:pPr>
            <a:r>
              <a:rPr lang="en-US" sz="2800" b="1" i="1" u="sng" dirty="0" smtClean="0"/>
              <a:t>HOWEVER</a:t>
            </a:r>
            <a:r>
              <a:rPr lang="en-US" sz="2800" b="1" dirty="0"/>
              <a:t>, the Title IX coordinator can continue to investigate if the complaint is severe and it makes sense to continue</a:t>
            </a:r>
          </a:p>
          <a:p>
            <a:pPr marL="1200150" lvl="3" indent="-285750" fontAlgn="base">
              <a:spcBef>
                <a:spcPct val="0"/>
              </a:spcBef>
              <a:spcAft>
                <a:spcPct val="0"/>
              </a:spcAft>
              <a:buFont typeface="Arial" panose="020B0604020202020204" pitchFamily="34" charset="0"/>
              <a:buChar char="•"/>
              <a:tabLst>
                <a:tab pos="-914400" algn="l"/>
              </a:tabLst>
            </a:pPr>
            <a:r>
              <a:rPr lang="en-US" sz="2800" b="1" dirty="0"/>
              <a:t>Ex: Multiple complaints against the same student</a:t>
            </a:r>
          </a:p>
          <a:p>
            <a:pPr marL="1200150" lvl="3" indent="-285750" fontAlgn="base">
              <a:spcBef>
                <a:spcPct val="0"/>
              </a:spcBef>
              <a:spcAft>
                <a:spcPct val="0"/>
              </a:spcAft>
              <a:buFont typeface="Arial" panose="020B0604020202020204" pitchFamily="34" charset="0"/>
              <a:buChar char="•"/>
              <a:tabLst>
                <a:tab pos="-914400" algn="l"/>
              </a:tabLst>
            </a:pPr>
            <a:r>
              <a:rPr lang="en-US" sz="2800" b="1" dirty="0"/>
              <a:t>Ex: Concerns the complainant withdrew the complaint out of </a:t>
            </a:r>
            <a:r>
              <a:rPr lang="en-US" sz="2800" b="1" dirty="0" smtClean="0"/>
              <a:t>fear </a:t>
            </a:r>
            <a:endParaRPr lang="en-US" sz="2800" b="1" dirty="0"/>
          </a:p>
        </p:txBody>
      </p:sp>
    </p:spTree>
    <p:extLst>
      <p:ext uri="{BB962C8B-B14F-4D97-AF65-F5344CB8AC3E}">
        <p14:creationId xmlns:p14="http://schemas.microsoft.com/office/powerpoint/2010/main" val="23964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8272" y="2090546"/>
            <a:ext cx="10685417" cy="3724096"/>
          </a:xfrm>
          <a:prstGeom prst="rect">
            <a:avLst/>
          </a:prstGeom>
        </p:spPr>
        <p:txBody>
          <a:bodyPr wrap="square">
            <a:spAutoFit/>
          </a:bodyPr>
          <a:lstStyle/>
          <a:p>
            <a:pPr marL="0" lvl="1" fontAlgn="base">
              <a:spcBef>
                <a:spcPct val="0"/>
              </a:spcBef>
              <a:spcAft>
                <a:spcPct val="0"/>
              </a:spcAft>
              <a:tabLst>
                <a:tab pos="-914400" algn="l"/>
              </a:tabLst>
            </a:pPr>
            <a:r>
              <a:rPr lang="en-US" sz="2400" b="1" u="sng" dirty="0" smtClean="0"/>
              <a:t>District </a:t>
            </a:r>
            <a:r>
              <a:rPr lang="en-US" sz="2400" b="1" i="1" u="sng" dirty="0" smtClean="0"/>
              <a:t>MAY </a:t>
            </a:r>
            <a:r>
              <a:rPr lang="en-US" sz="2400" b="1" u="sng" dirty="0" smtClean="0"/>
              <a:t>dismiss a formal complaint if:</a:t>
            </a:r>
            <a:endParaRPr lang="en-US" sz="2400" b="1"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a:t>If the respondent is no longer </a:t>
            </a:r>
            <a:r>
              <a:rPr lang="en-US" sz="2400" b="1" dirty="0" smtClean="0"/>
              <a:t>enrolled</a:t>
            </a:r>
            <a:endParaRPr lang="en-US" sz="2400" b="1"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a:t>The complaint withdraws the </a:t>
            </a:r>
            <a:r>
              <a:rPr lang="en-US" sz="2400" b="1" dirty="0" smtClean="0"/>
              <a:t>complaint</a:t>
            </a:r>
            <a:endParaRPr lang="en-US" sz="2400" b="1" dirty="0"/>
          </a:p>
          <a:p>
            <a:pPr marL="285750" lvl="1" indent="-285750" fontAlgn="base">
              <a:spcBef>
                <a:spcPct val="0"/>
              </a:spcBef>
              <a:spcAft>
                <a:spcPct val="0"/>
              </a:spcAft>
              <a:buFont typeface="Arial" panose="020B0604020202020204" pitchFamily="34" charset="0"/>
              <a:buChar char="•"/>
              <a:tabLst>
                <a:tab pos="-914400" algn="l"/>
              </a:tabLst>
            </a:pPr>
            <a:r>
              <a:rPr lang="en-US" sz="2400" b="1" dirty="0"/>
              <a:t>An accused employee resigns or is no longer employed with the District </a:t>
            </a:r>
          </a:p>
          <a:p>
            <a:pPr marL="285750" lvl="1" indent="-285750" fontAlgn="base">
              <a:spcBef>
                <a:spcPct val="0"/>
              </a:spcBef>
              <a:spcAft>
                <a:spcPct val="0"/>
              </a:spcAft>
              <a:buFont typeface="Arial" panose="020B0604020202020204" pitchFamily="34" charset="0"/>
              <a:buChar char="•"/>
              <a:tabLst>
                <a:tab pos="-914400" algn="l"/>
              </a:tabLst>
            </a:pPr>
            <a:r>
              <a:rPr lang="en-US" sz="2400" b="1" dirty="0" smtClean="0"/>
              <a:t>Off-campus </a:t>
            </a:r>
            <a:r>
              <a:rPr lang="en-US" sz="2400" b="1" dirty="0"/>
              <a:t>conduct that is not </a:t>
            </a:r>
            <a:r>
              <a:rPr lang="en-US" sz="2400" b="1" dirty="0" smtClean="0"/>
              <a:t>school-related</a:t>
            </a:r>
            <a:endParaRPr lang="en-US" sz="2400" b="1" dirty="0"/>
          </a:p>
          <a:p>
            <a:pPr marL="0" lvl="1" algn="ctr" fontAlgn="base">
              <a:spcBef>
                <a:spcPct val="0"/>
              </a:spcBef>
              <a:spcAft>
                <a:spcPct val="0"/>
              </a:spcAft>
              <a:tabLst>
                <a:tab pos="-914400" algn="l"/>
              </a:tabLst>
            </a:pPr>
            <a:endParaRPr lang="en-US" sz="2400" b="1" i="1" dirty="0" smtClean="0"/>
          </a:p>
          <a:p>
            <a:pPr marL="0" lvl="1" fontAlgn="base">
              <a:spcBef>
                <a:spcPct val="0"/>
              </a:spcBef>
              <a:spcAft>
                <a:spcPct val="0"/>
              </a:spcAft>
              <a:tabLst>
                <a:tab pos="-914400" algn="l"/>
              </a:tabLst>
            </a:pPr>
            <a:r>
              <a:rPr lang="en-US" sz="2400" b="1" i="1" dirty="0" smtClean="0"/>
              <a:t>**</a:t>
            </a:r>
            <a:r>
              <a:rPr lang="en-US" sz="2400" b="1" i="1" dirty="0"/>
              <a:t>Notice of a non-covered event may trigger </a:t>
            </a:r>
            <a:r>
              <a:rPr lang="en-US" sz="2400" b="1" i="1" dirty="0" smtClean="0"/>
              <a:t>other </a:t>
            </a:r>
            <a:r>
              <a:rPr lang="en-US" sz="2400" b="1" i="1" dirty="0"/>
              <a:t>reporting </a:t>
            </a:r>
            <a:r>
              <a:rPr lang="en-US" sz="2400" b="1" i="1" dirty="0" smtClean="0"/>
              <a:t>obligations and responses, </a:t>
            </a:r>
            <a:r>
              <a:rPr lang="en-US" sz="2400" b="1" i="1" dirty="0"/>
              <a:t>e.g.  Georgia’s Mandatory Reporter Statute, </a:t>
            </a:r>
            <a:r>
              <a:rPr lang="en-US" sz="2400" b="1" i="1" dirty="0" smtClean="0"/>
              <a:t>Bullying Policy, Discrimination </a:t>
            </a:r>
            <a:r>
              <a:rPr lang="en-US" sz="2400" b="1" i="1" dirty="0"/>
              <a:t>under Policy </a:t>
            </a:r>
            <a:r>
              <a:rPr lang="en-US" sz="2400" b="1" i="1" dirty="0" err="1"/>
              <a:t>JAA</a:t>
            </a:r>
            <a:r>
              <a:rPr lang="en-US" sz="2400" b="1" i="1" dirty="0"/>
              <a:t>, etc. </a:t>
            </a:r>
            <a:endParaRPr lang="en-US" sz="2400" dirty="0"/>
          </a:p>
          <a:p>
            <a:pPr marL="0" lvl="1" fontAlgn="base">
              <a:spcBef>
                <a:spcPct val="0"/>
              </a:spcBef>
              <a:spcAft>
                <a:spcPct val="0"/>
              </a:spcAft>
              <a:tabLst>
                <a:tab pos="-914400" algn="l"/>
              </a:tabLst>
            </a:pPr>
            <a:endParaRPr lang="en-US" sz="2000" dirty="0"/>
          </a:p>
        </p:txBody>
      </p:sp>
      <p:sp>
        <p:nvSpPr>
          <p:cNvPr id="3" name="Rectangle 2"/>
          <p:cNvSpPr/>
          <p:nvPr/>
        </p:nvSpPr>
        <p:spPr>
          <a:xfrm>
            <a:off x="888274" y="1306121"/>
            <a:ext cx="10071463" cy="646331"/>
          </a:xfrm>
          <a:prstGeom prst="rect">
            <a:avLst/>
          </a:prstGeom>
        </p:spPr>
        <p:txBody>
          <a:bodyPr wrap="square">
            <a:spAutoFit/>
          </a:bodyPr>
          <a:lstStyle/>
          <a:p>
            <a:r>
              <a:rPr lang="en-US" sz="3600" b="1" i="1" u="sng" dirty="0"/>
              <a:t>When do the Title IX </a:t>
            </a:r>
            <a:r>
              <a:rPr lang="en-US" sz="3600" b="1" i="1" u="sng" dirty="0" smtClean="0"/>
              <a:t>Grievance Procedures </a:t>
            </a:r>
            <a:r>
              <a:rPr lang="en-US" sz="3600" b="1" i="1" u="sng" dirty="0"/>
              <a:t>apply? </a:t>
            </a:r>
          </a:p>
        </p:txBody>
      </p:sp>
    </p:spTree>
    <p:extLst>
      <p:ext uri="{BB962C8B-B14F-4D97-AF65-F5344CB8AC3E}">
        <p14:creationId xmlns:p14="http://schemas.microsoft.com/office/powerpoint/2010/main" val="534159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9193E-5B4C-5542-8B8D-7F1AFC710017}"/>
              </a:ext>
            </a:extLst>
          </p:cNvPr>
          <p:cNvSpPr>
            <a:spLocks noGrp="1"/>
          </p:cNvSpPr>
          <p:nvPr>
            <p:ph type="title"/>
          </p:nvPr>
        </p:nvSpPr>
        <p:spPr/>
        <p:txBody>
          <a:bodyPr>
            <a:normAutofit/>
          </a:bodyPr>
          <a:lstStyle/>
          <a:p>
            <a:r>
              <a:rPr lang="en-US" b="1" i="1" u="sng" dirty="0" smtClean="0">
                <a:latin typeface="+mn-lt"/>
              </a:rPr>
              <a:t>Dismissing Title IX Complaints</a:t>
            </a:r>
            <a:endParaRPr lang="en-US" b="1" i="1" u="sng" dirty="0">
              <a:latin typeface="+mn-lt"/>
            </a:endParaRPr>
          </a:p>
        </p:txBody>
      </p:sp>
      <p:sp>
        <p:nvSpPr>
          <p:cNvPr id="3" name="Text Placeholder 2">
            <a:extLst>
              <a:ext uri="{FF2B5EF4-FFF2-40B4-BE49-F238E27FC236}">
                <a16:creationId xmlns="" xmlns:a16="http://schemas.microsoft.com/office/drawing/2014/main" id="{3F45A78F-3235-2D49-80F8-C70E0165EB8E}"/>
              </a:ext>
            </a:extLst>
          </p:cNvPr>
          <p:cNvSpPr>
            <a:spLocks noGrp="1"/>
          </p:cNvSpPr>
          <p:nvPr>
            <p:ph type="body" sz="quarter" idx="13"/>
          </p:nvPr>
        </p:nvSpPr>
        <p:spPr>
          <a:xfrm>
            <a:off x="736979" y="2124075"/>
            <a:ext cx="11034214" cy="4030663"/>
          </a:xfrm>
        </p:spPr>
        <p:txBody>
          <a:bodyPr>
            <a:normAutofit/>
          </a:bodyPr>
          <a:lstStyle/>
          <a:p>
            <a:r>
              <a:rPr lang="en-US" b="1" dirty="0" smtClean="0"/>
              <a:t>The </a:t>
            </a:r>
            <a:r>
              <a:rPr lang="en-US" b="1" dirty="0"/>
              <a:t>new </a:t>
            </a:r>
            <a:r>
              <a:rPr lang="en-US" b="1" dirty="0" smtClean="0"/>
              <a:t>Title IX Regulations provide </a:t>
            </a:r>
            <a:r>
              <a:rPr lang="en-US" b="1" dirty="0"/>
              <a:t>that a formal complaint </a:t>
            </a:r>
            <a:r>
              <a:rPr lang="en-US" b="1" i="1" u="sng" dirty="0"/>
              <a:t>must</a:t>
            </a:r>
            <a:r>
              <a:rPr lang="en-US" b="1" i="1" dirty="0"/>
              <a:t> </a:t>
            </a:r>
            <a:r>
              <a:rPr lang="en-US" b="1" dirty="0"/>
              <a:t>be dismissed: </a:t>
            </a:r>
          </a:p>
          <a:p>
            <a:pPr marL="1428750" lvl="2" indent="-514350">
              <a:buFont typeface="+mj-lt"/>
              <a:buAutoNum type="arabicPeriod"/>
            </a:pPr>
            <a:r>
              <a:rPr lang="en-US" sz="2400" b="1" dirty="0" smtClean="0"/>
              <a:t>If </a:t>
            </a:r>
            <a:r>
              <a:rPr lang="en-US" sz="2400" b="1" dirty="0"/>
              <a:t>the allegations would not constitute sexual harassment; </a:t>
            </a:r>
          </a:p>
          <a:p>
            <a:pPr marL="1428750" lvl="2" indent="-514350">
              <a:buFont typeface="+mj-lt"/>
              <a:buAutoNum type="arabicPeriod"/>
            </a:pPr>
            <a:r>
              <a:rPr lang="en-US" sz="2400" b="1" dirty="0" smtClean="0"/>
              <a:t>Did </a:t>
            </a:r>
            <a:r>
              <a:rPr lang="en-US" sz="2400" b="1" dirty="0"/>
              <a:t>not occur in a District program or activity; or </a:t>
            </a:r>
            <a:endParaRPr lang="en-US" sz="2400" b="1" dirty="0" smtClean="0"/>
          </a:p>
          <a:p>
            <a:pPr marL="1428750" lvl="2" indent="-514350">
              <a:buFont typeface="+mj-lt"/>
              <a:buAutoNum type="arabicPeriod"/>
            </a:pPr>
            <a:r>
              <a:rPr lang="en-US" sz="2400" b="1" dirty="0" smtClean="0"/>
              <a:t>Did </a:t>
            </a:r>
            <a:r>
              <a:rPr lang="en-US" sz="2400" b="1" dirty="0"/>
              <a:t>not occur against a person in the United States</a:t>
            </a:r>
            <a:r>
              <a:rPr lang="en-US" b="1" dirty="0"/>
              <a:t>. </a:t>
            </a:r>
            <a:endParaRPr lang="en-US" b="1" dirty="0" smtClean="0"/>
          </a:p>
          <a:p>
            <a:pPr marL="914400" lvl="2" indent="0">
              <a:buNone/>
            </a:pPr>
            <a:endParaRPr lang="en-US" sz="1000" b="1" dirty="0" smtClean="0"/>
          </a:p>
          <a:p>
            <a:r>
              <a:rPr lang="en-US" b="1" dirty="0" smtClean="0"/>
              <a:t>A dismissal may be appealed. More on the appeal process in a moment.</a:t>
            </a:r>
          </a:p>
          <a:p>
            <a:r>
              <a:rPr lang="en-US" b="1" dirty="0" smtClean="0">
                <a:solidFill>
                  <a:srgbClr val="FF0000"/>
                </a:solidFill>
              </a:rPr>
              <a:t>Remember: </a:t>
            </a:r>
            <a:r>
              <a:rPr lang="en-US" b="1" dirty="0" smtClean="0"/>
              <a:t>Always evaluate </a:t>
            </a:r>
            <a:r>
              <a:rPr lang="en-US" b="1" dirty="0"/>
              <a:t>whether the alleged complaint constitutes a violation of the Code of Conduct or other district policy. </a:t>
            </a:r>
          </a:p>
        </p:txBody>
      </p:sp>
    </p:spTree>
    <p:extLst>
      <p:ext uri="{BB962C8B-B14F-4D97-AF65-F5344CB8AC3E}">
        <p14:creationId xmlns:p14="http://schemas.microsoft.com/office/powerpoint/2010/main" val="3537407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BA7A0-BC69-6A48-A2D5-8C1186D78A91}"/>
              </a:ext>
            </a:extLst>
          </p:cNvPr>
          <p:cNvSpPr>
            <a:spLocks noGrp="1"/>
          </p:cNvSpPr>
          <p:nvPr>
            <p:ph type="title"/>
          </p:nvPr>
        </p:nvSpPr>
        <p:spPr>
          <a:xfrm>
            <a:off x="228599" y="1198563"/>
            <a:ext cx="11782425" cy="914400"/>
          </a:xfrm>
        </p:spPr>
        <p:txBody>
          <a:bodyPr>
            <a:noAutofit/>
          </a:bodyPr>
          <a:lstStyle/>
          <a:p>
            <a:r>
              <a:rPr lang="en-US" sz="3200" b="1" i="1" u="sng" dirty="0"/>
              <a:t>You be the </a:t>
            </a:r>
            <a:r>
              <a:rPr lang="en-US" sz="3200" b="1" i="1" u="sng" dirty="0" smtClean="0"/>
              <a:t>judge</a:t>
            </a:r>
            <a:r>
              <a:rPr lang="en-US" sz="3200" b="1" dirty="0" smtClean="0"/>
              <a:t>… Sexual </a:t>
            </a:r>
            <a:r>
              <a:rPr lang="en-US" sz="3200" b="1" dirty="0"/>
              <a:t>Misconduct </a:t>
            </a:r>
            <a:r>
              <a:rPr lang="en-US" sz="3200" b="1" dirty="0" smtClean="0"/>
              <a:t>vs. Title IX Sexual Harassment</a:t>
            </a:r>
            <a:endParaRPr lang="en-US" sz="3200" b="1" dirty="0"/>
          </a:p>
        </p:txBody>
      </p:sp>
      <p:sp>
        <p:nvSpPr>
          <p:cNvPr id="3" name="Text Placeholder 2">
            <a:extLst>
              <a:ext uri="{FF2B5EF4-FFF2-40B4-BE49-F238E27FC236}">
                <a16:creationId xmlns="" xmlns:a16="http://schemas.microsoft.com/office/drawing/2014/main" id="{4824A83F-BC91-1B40-B772-D5B714AD0F7F}"/>
              </a:ext>
            </a:extLst>
          </p:cNvPr>
          <p:cNvSpPr>
            <a:spLocks noGrp="1"/>
          </p:cNvSpPr>
          <p:nvPr>
            <p:ph type="body" sz="quarter" idx="13"/>
          </p:nvPr>
        </p:nvSpPr>
        <p:spPr/>
        <p:txBody>
          <a:bodyPr>
            <a:normAutofit/>
          </a:bodyPr>
          <a:lstStyle/>
          <a:p>
            <a:pPr lvl="0"/>
            <a:r>
              <a:rPr lang="en-US" sz="3200" b="1" u="sng" dirty="0" smtClean="0"/>
              <a:t>Scenario #</a:t>
            </a:r>
            <a:r>
              <a:rPr lang="en-US" sz="3200" b="1" dirty="0" smtClean="0"/>
              <a:t>1: Students </a:t>
            </a:r>
            <a:r>
              <a:rPr lang="en-US" sz="3200" b="1" dirty="0"/>
              <a:t>engage in sexual misconduct at a school event where there is no allegation of rape, assault or unwanted </a:t>
            </a:r>
            <a:r>
              <a:rPr lang="en-US" sz="3200" b="1" dirty="0" smtClean="0"/>
              <a:t>conduct. </a:t>
            </a:r>
          </a:p>
          <a:p>
            <a:pPr marL="0" lvl="0" indent="0">
              <a:buNone/>
            </a:pPr>
            <a:endParaRPr lang="en-US" sz="3200" b="1" dirty="0" smtClean="0"/>
          </a:p>
          <a:p>
            <a:r>
              <a:rPr lang="en-US" sz="3200" b="1" u="sng" dirty="0" smtClean="0"/>
              <a:t>Scenario #2</a:t>
            </a:r>
            <a:r>
              <a:rPr lang="en-US" sz="3200" b="1" dirty="0" smtClean="0"/>
              <a:t>: </a:t>
            </a:r>
            <a:r>
              <a:rPr lang="en-US" sz="3200" b="1" dirty="0"/>
              <a:t>A teacher tells a student that they will not receive a passing grade in their class unless they provide some sort of sexual favor.  </a:t>
            </a:r>
            <a:endParaRPr lang="en-US" sz="3200" b="1" dirty="0" smtClean="0"/>
          </a:p>
          <a:p>
            <a:endParaRPr lang="en-US" dirty="0"/>
          </a:p>
        </p:txBody>
      </p:sp>
    </p:spTree>
    <p:extLst>
      <p:ext uri="{BB962C8B-B14F-4D97-AF65-F5344CB8AC3E}">
        <p14:creationId xmlns:p14="http://schemas.microsoft.com/office/powerpoint/2010/main" val="4247633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BA7A0-BC69-6A48-A2D5-8C1186D78A91}"/>
              </a:ext>
            </a:extLst>
          </p:cNvPr>
          <p:cNvSpPr>
            <a:spLocks noGrp="1"/>
          </p:cNvSpPr>
          <p:nvPr>
            <p:ph type="title"/>
          </p:nvPr>
        </p:nvSpPr>
        <p:spPr/>
        <p:txBody>
          <a:bodyPr>
            <a:noAutofit/>
          </a:bodyPr>
          <a:lstStyle/>
          <a:p>
            <a:r>
              <a:rPr lang="en-US" sz="3200" b="1" i="1" u="sng" dirty="0"/>
              <a:t>You be the judge</a:t>
            </a:r>
            <a:r>
              <a:rPr lang="en-US" sz="3200" b="1" dirty="0"/>
              <a:t>… Sexual Misconduct vs. Title IX Sexual Harassment</a:t>
            </a:r>
          </a:p>
        </p:txBody>
      </p:sp>
      <p:sp>
        <p:nvSpPr>
          <p:cNvPr id="3" name="Text Placeholder 2">
            <a:extLst>
              <a:ext uri="{FF2B5EF4-FFF2-40B4-BE49-F238E27FC236}">
                <a16:creationId xmlns="" xmlns:a16="http://schemas.microsoft.com/office/drawing/2014/main" id="{4824A83F-BC91-1B40-B772-D5B714AD0F7F}"/>
              </a:ext>
            </a:extLst>
          </p:cNvPr>
          <p:cNvSpPr>
            <a:spLocks noGrp="1"/>
          </p:cNvSpPr>
          <p:nvPr>
            <p:ph type="body" sz="quarter" idx="13"/>
          </p:nvPr>
        </p:nvSpPr>
        <p:spPr/>
        <p:txBody>
          <a:bodyPr>
            <a:normAutofit/>
          </a:bodyPr>
          <a:lstStyle/>
          <a:p>
            <a:pPr lvl="0"/>
            <a:r>
              <a:rPr lang="en-US" sz="3200" b="1" u="sng" dirty="0" smtClean="0"/>
              <a:t>Scenario # 3</a:t>
            </a:r>
            <a:r>
              <a:rPr lang="en-US" sz="3200" b="1" dirty="0" smtClean="0"/>
              <a:t>: Off </a:t>
            </a:r>
            <a:r>
              <a:rPr lang="en-US" sz="3200" b="1" dirty="0"/>
              <a:t>campus misconduct of a sexual nature interfering with school </a:t>
            </a:r>
            <a:r>
              <a:rPr lang="en-US" sz="3200" b="1" dirty="0" smtClean="0"/>
              <a:t>operations.</a:t>
            </a:r>
          </a:p>
          <a:p>
            <a:endParaRPr lang="en-US" sz="1050" b="1" u="sng" dirty="0"/>
          </a:p>
          <a:p>
            <a:r>
              <a:rPr lang="en-US" sz="3200" b="1" u="sng" dirty="0" smtClean="0"/>
              <a:t>Scenario #4</a:t>
            </a:r>
            <a:r>
              <a:rPr lang="en-US" sz="3200" b="1" dirty="0" smtClean="0"/>
              <a:t>: A female student alleges a  male student forced her to have sex during an overnight field trip.  </a:t>
            </a:r>
            <a:endParaRPr lang="en-US" sz="3200" b="1" dirty="0"/>
          </a:p>
        </p:txBody>
      </p:sp>
    </p:spTree>
    <p:extLst>
      <p:ext uri="{BB962C8B-B14F-4D97-AF65-F5344CB8AC3E}">
        <p14:creationId xmlns:p14="http://schemas.microsoft.com/office/powerpoint/2010/main" val="2259132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BA7A0-BC69-6A48-A2D5-8C1186D78A91}"/>
              </a:ext>
            </a:extLst>
          </p:cNvPr>
          <p:cNvSpPr>
            <a:spLocks noGrp="1"/>
          </p:cNvSpPr>
          <p:nvPr>
            <p:ph type="title"/>
          </p:nvPr>
        </p:nvSpPr>
        <p:spPr/>
        <p:txBody>
          <a:bodyPr>
            <a:noAutofit/>
          </a:bodyPr>
          <a:lstStyle/>
          <a:p>
            <a:r>
              <a:rPr lang="en-US" sz="3200" b="1" i="1" u="sng" dirty="0"/>
              <a:t>You be the </a:t>
            </a:r>
            <a:r>
              <a:rPr lang="en-US" sz="3200" b="1" i="1" u="sng" dirty="0" smtClean="0"/>
              <a:t>judge</a:t>
            </a:r>
            <a:r>
              <a:rPr lang="en-US" sz="3200" b="1" dirty="0" smtClean="0"/>
              <a:t>…Sexual </a:t>
            </a:r>
            <a:r>
              <a:rPr lang="en-US" sz="3200" b="1" dirty="0"/>
              <a:t>Misconduct </a:t>
            </a:r>
            <a:r>
              <a:rPr lang="en-US" sz="3200" b="1" dirty="0" smtClean="0"/>
              <a:t>vs. Title IX Sexual Harassment</a:t>
            </a:r>
            <a:endParaRPr lang="en-US" sz="3200" b="1" dirty="0"/>
          </a:p>
        </p:txBody>
      </p:sp>
      <p:sp>
        <p:nvSpPr>
          <p:cNvPr id="3" name="Text Placeholder 2">
            <a:extLst>
              <a:ext uri="{FF2B5EF4-FFF2-40B4-BE49-F238E27FC236}">
                <a16:creationId xmlns="" xmlns:a16="http://schemas.microsoft.com/office/drawing/2014/main" id="{4824A83F-BC91-1B40-B772-D5B714AD0F7F}"/>
              </a:ext>
            </a:extLst>
          </p:cNvPr>
          <p:cNvSpPr>
            <a:spLocks noGrp="1"/>
          </p:cNvSpPr>
          <p:nvPr>
            <p:ph type="body" sz="quarter" idx="13"/>
          </p:nvPr>
        </p:nvSpPr>
        <p:spPr/>
        <p:txBody>
          <a:bodyPr>
            <a:normAutofit/>
          </a:bodyPr>
          <a:lstStyle/>
          <a:p>
            <a:pPr marL="0" lvl="0" indent="0">
              <a:buNone/>
            </a:pPr>
            <a:r>
              <a:rPr lang="en-US" sz="3200" b="1" u="sng" dirty="0" smtClean="0"/>
              <a:t>Scenario #5</a:t>
            </a:r>
            <a:r>
              <a:rPr lang="en-US" sz="3200" b="1" dirty="0" smtClean="0"/>
              <a:t>: A transgender male alleges a group of students are making fun of him for using the unisex bathroom, continuing to call him by his biological female name, and using other discriminatory words.  This student is now requesting to learn remotely. </a:t>
            </a:r>
            <a:endParaRPr lang="en-US" sz="3200" b="1" dirty="0"/>
          </a:p>
          <a:p>
            <a:pPr marL="0" lvl="0" indent="0">
              <a:buNone/>
            </a:pPr>
            <a:endParaRPr lang="en-US" sz="1500" b="1" dirty="0"/>
          </a:p>
          <a:p>
            <a:pPr marL="0" lvl="0" indent="0">
              <a:buNone/>
            </a:pPr>
            <a:r>
              <a:rPr lang="en-US" sz="3200" b="1" u="sng" dirty="0" smtClean="0"/>
              <a:t>Scenario #6</a:t>
            </a:r>
            <a:r>
              <a:rPr lang="en-US" sz="3200" b="1" dirty="0" smtClean="0"/>
              <a:t>: A </a:t>
            </a:r>
            <a:r>
              <a:rPr lang="en-US" sz="3200" b="1" dirty="0"/>
              <a:t>group of students </a:t>
            </a:r>
            <a:r>
              <a:rPr lang="en-US" sz="3200" b="1" dirty="0" err="1"/>
              <a:t>snapchatting</a:t>
            </a:r>
            <a:r>
              <a:rPr lang="en-US" sz="3200" b="1" dirty="0"/>
              <a:t> comments of a sexual nature about another group of </a:t>
            </a:r>
            <a:r>
              <a:rPr lang="en-US" sz="3200" b="1" dirty="0" smtClean="0"/>
              <a:t>students. </a:t>
            </a:r>
            <a:endParaRPr lang="en-US" sz="3200" b="1" dirty="0"/>
          </a:p>
          <a:p>
            <a:endParaRPr lang="en-US" dirty="0"/>
          </a:p>
        </p:txBody>
      </p:sp>
    </p:spTree>
    <p:extLst>
      <p:ext uri="{BB962C8B-B14F-4D97-AF65-F5344CB8AC3E}">
        <p14:creationId xmlns:p14="http://schemas.microsoft.com/office/powerpoint/2010/main" val="1132735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2BA7A0-BC69-6A48-A2D5-8C1186D78A91}"/>
              </a:ext>
            </a:extLst>
          </p:cNvPr>
          <p:cNvSpPr>
            <a:spLocks noGrp="1"/>
          </p:cNvSpPr>
          <p:nvPr>
            <p:ph type="title"/>
          </p:nvPr>
        </p:nvSpPr>
        <p:spPr/>
        <p:txBody>
          <a:bodyPr>
            <a:noAutofit/>
          </a:bodyPr>
          <a:lstStyle/>
          <a:p>
            <a:r>
              <a:rPr lang="en-US" sz="3200" b="1" i="1" u="sng" dirty="0"/>
              <a:t>You be the judge</a:t>
            </a:r>
            <a:r>
              <a:rPr lang="en-US" sz="3200" b="1" dirty="0"/>
              <a:t>…Sexual Misconduct vs. Title IX Sexual Harassment</a:t>
            </a:r>
          </a:p>
        </p:txBody>
      </p:sp>
      <p:sp>
        <p:nvSpPr>
          <p:cNvPr id="3" name="Text Placeholder 2">
            <a:extLst>
              <a:ext uri="{FF2B5EF4-FFF2-40B4-BE49-F238E27FC236}">
                <a16:creationId xmlns="" xmlns:a16="http://schemas.microsoft.com/office/drawing/2014/main" id="{4824A83F-BC91-1B40-B772-D5B714AD0F7F}"/>
              </a:ext>
            </a:extLst>
          </p:cNvPr>
          <p:cNvSpPr>
            <a:spLocks noGrp="1"/>
          </p:cNvSpPr>
          <p:nvPr>
            <p:ph type="body" sz="quarter" idx="13"/>
          </p:nvPr>
        </p:nvSpPr>
        <p:spPr/>
        <p:txBody>
          <a:bodyPr>
            <a:normAutofit/>
          </a:bodyPr>
          <a:lstStyle/>
          <a:p>
            <a:pPr lvl="0"/>
            <a:r>
              <a:rPr lang="en-US" b="1" u="sng" dirty="0" smtClean="0"/>
              <a:t>Scenario #</a:t>
            </a:r>
            <a:r>
              <a:rPr lang="en-US" b="1" dirty="0" smtClean="0"/>
              <a:t>7: A </a:t>
            </a:r>
            <a:r>
              <a:rPr lang="en-US" b="1" dirty="0"/>
              <a:t>teacher and a student are exchanging flirty texts of a sexual nature using </a:t>
            </a:r>
            <a:r>
              <a:rPr lang="en-US" b="1" dirty="0" smtClean="0"/>
              <a:t>their personal </a:t>
            </a:r>
            <a:r>
              <a:rPr lang="en-US" b="1" dirty="0"/>
              <a:t>electronic </a:t>
            </a:r>
            <a:r>
              <a:rPr lang="en-US" b="1" dirty="0" smtClean="0"/>
              <a:t>devices. </a:t>
            </a:r>
          </a:p>
          <a:p>
            <a:pPr marL="0" lvl="0" indent="0">
              <a:buNone/>
            </a:pPr>
            <a:endParaRPr lang="en-US" b="1" dirty="0"/>
          </a:p>
          <a:p>
            <a:r>
              <a:rPr lang="en-US" b="1" u="sng" dirty="0" smtClean="0"/>
              <a:t>Scenario #8</a:t>
            </a:r>
            <a:r>
              <a:rPr lang="en-US" b="1" dirty="0" smtClean="0"/>
              <a:t>: A female student reports a group of male students harassed her at a party after the prom. </a:t>
            </a:r>
          </a:p>
          <a:p>
            <a:pPr marL="0" indent="0">
              <a:buNone/>
            </a:pPr>
            <a:endParaRPr lang="en-US" b="1" dirty="0" smtClean="0"/>
          </a:p>
          <a:p>
            <a:r>
              <a:rPr lang="en-US" b="1" u="sng" dirty="0" smtClean="0"/>
              <a:t>Scenario #9</a:t>
            </a:r>
            <a:r>
              <a:rPr lang="en-US" b="1" dirty="0" smtClean="0"/>
              <a:t>: A female student reports that a male student grabbed her butt. </a:t>
            </a:r>
            <a:endParaRPr lang="en-US" b="1" dirty="0"/>
          </a:p>
        </p:txBody>
      </p:sp>
    </p:spTree>
    <p:extLst>
      <p:ext uri="{BB962C8B-B14F-4D97-AF65-F5344CB8AC3E}">
        <p14:creationId xmlns:p14="http://schemas.microsoft.com/office/powerpoint/2010/main" val="2546293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1526" y="1152271"/>
            <a:ext cx="10850980" cy="4870564"/>
          </a:xfrm>
          <a:prstGeom prst="rect">
            <a:avLst/>
          </a:prstGeom>
        </p:spPr>
        <p:txBody>
          <a:bodyPr wrap="square">
            <a:spAutoFit/>
          </a:bodyPr>
          <a:lstStyle/>
          <a:p>
            <a:pPr marL="0" lvl="1" algn="ctr" fontAlgn="base">
              <a:spcBef>
                <a:spcPct val="0"/>
              </a:spcBef>
              <a:spcAft>
                <a:spcPct val="0"/>
              </a:spcAft>
              <a:tabLst>
                <a:tab pos="-914400" algn="l"/>
              </a:tabLst>
            </a:pPr>
            <a:r>
              <a:rPr lang="en-US" sz="4800" b="1" u="sng" dirty="0">
                <a:cs typeface="Arial" pitchFamily="34" charset="0"/>
              </a:rPr>
              <a:t>Online Sexual Harassment </a:t>
            </a:r>
          </a:p>
          <a:p>
            <a:pPr marL="0" lvl="1" fontAlgn="base">
              <a:spcBef>
                <a:spcPct val="0"/>
              </a:spcBef>
              <a:spcAft>
                <a:spcPct val="0"/>
              </a:spcAft>
              <a:tabLst>
                <a:tab pos="-914400" algn="l"/>
              </a:tabLst>
            </a:pPr>
            <a:endParaRPr lang="en-US" sz="1050" b="1" dirty="0" smtClean="0"/>
          </a:p>
          <a:p>
            <a:pPr marL="0" lvl="1" fontAlgn="base">
              <a:spcBef>
                <a:spcPct val="0"/>
              </a:spcBef>
              <a:spcAft>
                <a:spcPct val="0"/>
              </a:spcAft>
              <a:tabLst>
                <a:tab pos="-914400" algn="l"/>
              </a:tabLst>
            </a:pPr>
            <a:r>
              <a:rPr lang="en-US" sz="2800" b="1" dirty="0" smtClean="0"/>
              <a:t>A </a:t>
            </a:r>
            <a:r>
              <a:rPr lang="en-US" sz="2800" b="1" dirty="0"/>
              <a:t>student sexually harassing a student online while off campus is not covered under the new </a:t>
            </a:r>
            <a:r>
              <a:rPr lang="en-US" sz="2800" b="1" dirty="0" smtClean="0"/>
              <a:t>rules - </a:t>
            </a:r>
            <a:r>
              <a:rPr lang="en-US" sz="2800" b="1" dirty="0"/>
              <a:t>no requirement to investigate under Title IX</a:t>
            </a:r>
          </a:p>
          <a:p>
            <a:pPr marL="742950" lvl="2" indent="-285750" fontAlgn="base">
              <a:spcBef>
                <a:spcPct val="0"/>
              </a:spcBef>
              <a:spcAft>
                <a:spcPct val="0"/>
              </a:spcAft>
              <a:buFont typeface="Arial" panose="020B0604020202020204" pitchFamily="34" charset="0"/>
              <a:buChar char="•"/>
              <a:tabLst>
                <a:tab pos="-914400" algn="l"/>
              </a:tabLst>
            </a:pPr>
            <a:r>
              <a:rPr lang="en-US" sz="2800" b="1" dirty="0" smtClean="0"/>
              <a:t>HOWEVER…If </a:t>
            </a:r>
            <a:r>
              <a:rPr lang="en-US" sz="2800" b="1" dirty="0"/>
              <a:t>activity finds its way back to campus </a:t>
            </a:r>
            <a:r>
              <a:rPr lang="en-US" sz="2800" b="1" dirty="0" smtClean="0"/>
              <a:t>or District technology was used, there is an </a:t>
            </a:r>
            <a:r>
              <a:rPr lang="en-US" sz="2800" b="1" dirty="0"/>
              <a:t>obligation to </a:t>
            </a:r>
            <a:r>
              <a:rPr lang="en-US" sz="2800" b="1" dirty="0" smtClean="0"/>
              <a:t>report and investigate under Title IX</a:t>
            </a:r>
          </a:p>
          <a:p>
            <a:pPr marL="742950" lvl="2" indent="-285750" fontAlgn="base">
              <a:spcBef>
                <a:spcPct val="0"/>
              </a:spcBef>
              <a:spcAft>
                <a:spcPct val="0"/>
              </a:spcAft>
              <a:buFont typeface="Arial" panose="020B0604020202020204" pitchFamily="34" charset="0"/>
              <a:buChar char="•"/>
              <a:tabLst>
                <a:tab pos="-914400" algn="l"/>
              </a:tabLst>
            </a:pPr>
            <a:r>
              <a:rPr lang="en-US" sz="2800" b="1" dirty="0"/>
              <a:t>C</a:t>
            </a:r>
            <a:r>
              <a:rPr lang="en-US" sz="2800" b="1" dirty="0" smtClean="0"/>
              <a:t>an </a:t>
            </a:r>
            <a:r>
              <a:rPr lang="en-US" sz="2800" b="1" dirty="0"/>
              <a:t>ALWAYS investigate the matter under the District’s Code of </a:t>
            </a:r>
            <a:r>
              <a:rPr lang="en-US" sz="2800" b="1" dirty="0" smtClean="0"/>
              <a:t>Conduct, Bullying Policy, </a:t>
            </a:r>
            <a:r>
              <a:rPr lang="en-US" sz="2800" b="1" dirty="0"/>
              <a:t>or </a:t>
            </a:r>
            <a:r>
              <a:rPr lang="en-US" sz="2800" b="1" dirty="0" smtClean="0"/>
              <a:t>Policies </a:t>
            </a:r>
            <a:r>
              <a:rPr lang="en-US" sz="2800" b="1" dirty="0"/>
              <a:t>JAA and GAAA, even if not required by Title IX</a:t>
            </a:r>
          </a:p>
        </p:txBody>
      </p:sp>
    </p:spTree>
    <p:extLst>
      <p:ext uri="{BB962C8B-B14F-4D97-AF65-F5344CB8AC3E}">
        <p14:creationId xmlns:p14="http://schemas.microsoft.com/office/powerpoint/2010/main" val="339297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BE5CD3-F7A5-6E48-B251-D1426604C3FC}"/>
              </a:ext>
            </a:extLst>
          </p:cNvPr>
          <p:cNvSpPr>
            <a:spLocks noGrp="1"/>
          </p:cNvSpPr>
          <p:nvPr>
            <p:ph type="title"/>
          </p:nvPr>
        </p:nvSpPr>
        <p:spPr/>
        <p:txBody>
          <a:bodyPr/>
          <a:lstStyle/>
          <a:p>
            <a:pPr algn="ctr"/>
            <a:r>
              <a:rPr lang="en-US" b="1" u="sng" dirty="0">
                <a:latin typeface="+mn-lt"/>
              </a:rPr>
              <a:t>Title IX Grievance Procedures</a:t>
            </a:r>
          </a:p>
        </p:txBody>
      </p:sp>
      <p:sp>
        <p:nvSpPr>
          <p:cNvPr id="3" name="Text Placeholder 2">
            <a:extLst>
              <a:ext uri="{FF2B5EF4-FFF2-40B4-BE49-F238E27FC236}">
                <a16:creationId xmlns="" xmlns:a16="http://schemas.microsoft.com/office/drawing/2014/main" id="{FBAC6A8E-0CDE-CE45-AB68-019249E00D7D}"/>
              </a:ext>
            </a:extLst>
          </p:cNvPr>
          <p:cNvSpPr>
            <a:spLocks noGrp="1"/>
          </p:cNvSpPr>
          <p:nvPr>
            <p:ph type="body" sz="quarter" idx="13"/>
          </p:nvPr>
        </p:nvSpPr>
        <p:spPr/>
        <p:txBody>
          <a:bodyPr>
            <a:normAutofit/>
          </a:bodyPr>
          <a:lstStyle/>
          <a:p>
            <a:pPr marL="0" indent="0">
              <a:buNone/>
            </a:pPr>
            <a:r>
              <a:rPr lang="en-US" sz="3200" b="1" i="1" dirty="0"/>
              <a:t>What is the big deal about these new Grievance Procedures? </a:t>
            </a:r>
          </a:p>
          <a:p>
            <a:pPr marL="0" indent="0">
              <a:buNone/>
            </a:pPr>
            <a:endParaRPr lang="en-US" sz="2000" b="1" i="1" dirty="0"/>
          </a:p>
          <a:p>
            <a:pPr marL="0" indent="0">
              <a:buNone/>
            </a:pPr>
            <a:r>
              <a:rPr lang="en-US" sz="3200" b="1" i="1" dirty="0"/>
              <a:t>How are they different from what we have done in the past in responding to Title </a:t>
            </a:r>
            <a:r>
              <a:rPr lang="en-US" sz="3200" b="1" i="1" dirty="0" smtClean="0"/>
              <a:t>IX allegations? </a:t>
            </a:r>
            <a:endParaRPr lang="en-US" sz="3200" b="1" i="1" dirty="0"/>
          </a:p>
        </p:txBody>
      </p:sp>
    </p:spTree>
    <p:extLst>
      <p:ext uri="{BB962C8B-B14F-4D97-AF65-F5344CB8AC3E}">
        <p14:creationId xmlns:p14="http://schemas.microsoft.com/office/powerpoint/2010/main" val="3216649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4821" y="1632857"/>
            <a:ext cx="3604070" cy="4693526"/>
          </a:xfrm>
          <a:prstGeom prst="rect">
            <a:avLst/>
          </a:prstGeom>
        </p:spPr>
      </p:pic>
      <p:sp>
        <p:nvSpPr>
          <p:cNvPr id="2" name="Title 1"/>
          <p:cNvSpPr>
            <a:spLocks noGrp="1"/>
          </p:cNvSpPr>
          <p:nvPr>
            <p:ph type="title"/>
          </p:nvPr>
        </p:nvSpPr>
        <p:spPr>
          <a:xfrm>
            <a:off x="156753" y="1198563"/>
            <a:ext cx="11900263" cy="914400"/>
          </a:xfrm>
        </p:spPr>
        <p:txBody>
          <a:bodyPr>
            <a:normAutofit fontScale="90000"/>
          </a:bodyPr>
          <a:lstStyle/>
          <a:p>
            <a:r>
              <a:rPr lang="en-US" b="1" i="1" dirty="0" smtClean="0">
                <a:latin typeface="+mn-lt"/>
              </a:rPr>
              <a:t> </a:t>
            </a:r>
            <a:r>
              <a:rPr lang="en-US" b="1" i="1" u="sng" dirty="0" smtClean="0">
                <a:latin typeface="+mn-lt"/>
              </a:rPr>
              <a:t>Title IX Grievance Procedures</a:t>
            </a:r>
            <a:r>
              <a:rPr lang="en-US" b="1" i="1" dirty="0" smtClean="0">
                <a:latin typeface="+mn-lt"/>
              </a:rPr>
              <a:t> - </a:t>
            </a:r>
            <a:r>
              <a:rPr lang="en-US" sz="3100" b="1" i="1" dirty="0" smtClean="0">
                <a:latin typeface="+mn-lt"/>
              </a:rPr>
              <a:t>found on the District’s Website</a:t>
            </a:r>
            <a:endParaRPr lang="en-US" sz="3100" b="1" i="1" dirty="0">
              <a:latin typeface="+mn-lt"/>
            </a:endParaRPr>
          </a:p>
        </p:txBody>
      </p:sp>
    </p:spTree>
    <p:extLst>
      <p:ext uri="{BB962C8B-B14F-4D97-AF65-F5344CB8AC3E}">
        <p14:creationId xmlns:p14="http://schemas.microsoft.com/office/powerpoint/2010/main" val="2984990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9125" y="1478731"/>
            <a:ext cx="10610850" cy="4524315"/>
          </a:xfrm>
          <a:prstGeom prst="rect">
            <a:avLst/>
          </a:prstGeom>
        </p:spPr>
        <p:txBody>
          <a:bodyPr wrap="square">
            <a:spAutoFit/>
          </a:bodyPr>
          <a:lstStyle/>
          <a:p>
            <a:pPr marL="0" lvl="1" fontAlgn="base">
              <a:spcBef>
                <a:spcPct val="0"/>
              </a:spcBef>
              <a:spcAft>
                <a:spcPct val="0"/>
              </a:spcAft>
              <a:tabLst>
                <a:tab pos="-914400" algn="l"/>
              </a:tabLst>
            </a:pPr>
            <a:r>
              <a:rPr lang="en-US" sz="4000" b="1" u="sng" dirty="0">
                <a:cs typeface="Arial" pitchFamily="34" charset="0"/>
              </a:rPr>
              <a:t>Grievance </a:t>
            </a:r>
            <a:r>
              <a:rPr lang="en-US" sz="4000" b="1" u="sng" dirty="0" smtClean="0">
                <a:cs typeface="Arial" pitchFamily="34" charset="0"/>
              </a:rPr>
              <a:t>Process – The Investigation </a:t>
            </a:r>
            <a:endParaRPr lang="en-US" sz="4000" b="1" u="sng" dirty="0">
              <a:cs typeface="Arial" pitchFamily="34" charset="0"/>
            </a:endParaRPr>
          </a:p>
          <a:p>
            <a:pPr marL="285750" lvl="1" indent="-285750" fontAlgn="base">
              <a:spcBef>
                <a:spcPct val="0"/>
              </a:spcBef>
              <a:spcAft>
                <a:spcPct val="0"/>
              </a:spcAft>
              <a:buFont typeface="Arial" panose="020B0604020202020204" pitchFamily="34" charset="0"/>
              <a:buChar char="•"/>
              <a:tabLst>
                <a:tab pos="-914400" algn="l"/>
              </a:tabLst>
            </a:pPr>
            <a:endParaRPr lang="en-US" dirty="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Emphasis </a:t>
            </a:r>
            <a:r>
              <a:rPr lang="en-US" sz="2800" b="1" dirty="0"/>
              <a:t>on </a:t>
            </a:r>
            <a:r>
              <a:rPr lang="en-US" sz="2800" b="1" dirty="0" smtClean="0"/>
              <a:t>fair</a:t>
            </a:r>
            <a:r>
              <a:rPr lang="en-US" sz="2800" b="1" dirty="0"/>
              <a:t>, equitable and without </a:t>
            </a:r>
            <a:r>
              <a:rPr lang="en-US" sz="2800" b="1" dirty="0" smtClean="0"/>
              <a:t>bias</a:t>
            </a:r>
          </a:p>
          <a:p>
            <a:pPr marL="0" lvl="1" fontAlgn="base">
              <a:spcBef>
                <a:spcPct val="0"/>
              </a:spcBef>
              <a:spcAft>
                <a:spcPct val="0"/>
              </a:spcAft>
              <a:tabLst>
                <a:tab pos="-914400" algn="l"/>
              </a:tabLst>
            </a:pPr>
            <a:endParaRPr lang="en-US" sz="1200" b="1" dirty="0" smtClean="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No conflict of interest</a:t>
            </a:r>
          </a:p>
          <a:p>
            <a:pPr marL="0" lvl="1" fontAlgn="base">
              <a:spcBef>
                <a:spcPct val="0"/>
              </a:spcBef>
              <a:spcAft>
                <a:spcPct val="0"/>
              </a:spcAft>
              <a:tabLst>
                <a:tab pos="-914400" algn="l"/>
              </a:tabLst>
            </a:pPr>
            <a:endParaRPr lang="en-US" sz="1400" b="1" dirty="0" smtClean="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The </a:t>
            </a:r>
            <a:r>
              <a:rPr lang="en-US" sz="2800" b="1" dirty="0"/>
              <a:t>District has the burden of gathering the </a:t>
            </a:r>
            <a:r>
              <a:rPr lang="en-US" sz="2800" b="1" dirty="0" smtClean="0"/>
              <a:t>evidence</a:t>
            </a:r>
          </a:p>
          <a:p>
            <a:pPr marL="0" lvl="1" fontAlgn="base">
              <a:spcBef>
                <a:spcPct val="0"/>
              </a:spcBef>
              <a:spcAft>
                <a:spcPct val="0"/>
              </a:spcAft>
              <a:tabLst>
                <a:tab pos="-914400" algn="l"/>
              </a:tabLst>
            </a:pPr>
            <a:endParaRPr lang="en-US" b="1" dirty="0" smtClean="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The </a:t>
            </a:r>
            <a:r>
              <a:rPr lang="en-US" sz="2800" b="1" dirty="0"/>
              <a:t>investigator(s) cannot be the </a:t>
            </a:r>
            <a:r>
              <a:rPr lang="en-US" sz="2800" b="1" dirty="0" smtClean="0"/>
              <a:t>decision-makers</a:t>
            </a:r>
          </a:p>
          <a:p>
            <a:pPr marL="0" lvl="1" fontAlgn="base">
              <a:spcBef>
                <a:spcPct val="0"/>
              </a:spcBef>
              <a:spcAft>
                <a:spcPct val="0"/>
              </a:spcAft>
              <a:tabLst>
                <a:tab pos="-914400" algn="l"/>
              </a:tabLst>
            </a:pPr>
            <a:endParaRPr lang="en-US" b="1" dirty="0" smtClean="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Principals and Assistant Principals will be involved in Title IX investigations</a:t>
            </a:r>
            <a:endParaRPr lang="en-US" sz="2800" b="1" dirty="0"/>
          </a:p>
        </p:txBody>
      </p:sp>
    </p:spTree>
    <p:extLst>
      <p:ext uri="{BB962C8B-B14F-4D97-AF65-F5344CB8AC3E}">
        <p14:creationId xmlns:p14="http://schemas.microsoft.com/office/powerpoint/2010/main" val="4013416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Title IX Investigations</a:t>
            </a:r>
            <a:endParaRPr lang="en-US" b="1" u="sng" dirty="0">
              <a:latin typeface="+mn-lt"/>
            </a:endParaRPr>
          </a:p>
        </p:txBody>
      </p:sp>
      <p:sp>
        <p:nvSpPr>
          <p:cNvPr id="3" name="Text Placeholder 2"/>
          <p:cNvSpPr>
            <a:spLocks noGrp="1"/>
          </p:cNvSpPr>
          <p:nvPr>
            <p:ph type="body" sz="quarter" idx="13"/>
          </p:nvPr>
        </p:nvSpPr>
        <p:spPr>
          <a:xfrm>
            <a:off x="295275" y="2143125"/>
            <a:ext cx="11475918" cy="4011613"/>
          </a:xfrm>
        </p:spPr>
        <p:txBody>
          <a:bodyPr>
            <a:normAutofit/>
          </a:bodyPr>
          <a:lstStyle/>
          <a:p>
            <a:pPr marL="742950" lvl="2" indent="-285750" fontAlgn="base">
              <a:spcBef>
                <a:spcPct val="0"/>
              </a:spcBef>
              <a:spcAft>
                <a:spcPct val="0"/>
              </a:spcAft>
              <a:tabLst>
                <a:tab pos="-914400" algn="l"/>
              </a:tabLst>
            </a:pPr>
            <a:r>
              <a:rPr lang="en-US" sz="2800" b="1" dirty="0" smtClean="0"/>
              <a:t>Remain unbiased </a:t>
            </a:r>
          </a:p>
          <a:p>
            <a:pPr marL="742950" lvl="2" indent="-285750" fontAlgn="base">
              <a:spcBef>
                <a:spcPct val="0"/>
              </a:spcBef>
              <a:spcAft>
                <a:spcPct val="0"/>
              </a:spcAft>
              <a:tabLst>
                <a:tab pos="-914400" algn="l"/>
              </a:tabLst>
            </a:pPr>
            <a:endParaRPr lang="en-US" sz="800" b="1" dirty="0" smtClean="0"/>
          </a:p>
          <a:p>
            <a:pPr marL="742950" lvl="2" indent="-285750" fontAlgn="base">
              <a:spcBef>
                <a:spcPct val="0"/>
              </a:spcBef>
              <a:spcAft>
                <a:spcPct val="0"/>
              </a:spcAft>
              <a:tabLst>
                <a:tab pos="-914400" algn="l"/>
              </a:tabLst>
            </a:pPr>
            <a:r>
              <a:rPr lang="en-US" sz="2800" b="1" dirty="0"/>
              <a:t>Notify </a:t>
            </a:r>
            <a:r>
              <a:rPr lang="en-US" sz="2800" b="1" dirty="0" smtClean="0"/>
              <a:t>students and parents of the allegations (more on this later)</a:t>
            </a:r>
          </a:p>
          <a:p>
            <a:pPr marL="457200" lvl="2" indent="0" fontAlgn="base">
              <a:spcBef>
                <a:spcPct val="0"/>
              </a:spcBef>
              <a:spcAft>
                <a:spcPct val="0"/>
              </a:spcAft>
              <a:buNone/>
              <a:tabLst>
                <a:tab pos="-914400" algn="l"/>
              </a:tabLst>
            </a:pPr>
            <a:endParaRPr lang="en-US" sz="800" b="1" dirty="0" smtClean="0"/>
          </a:p>
          <a:p>
            <a:pPr marL="742950" lvl="2" indent="-285750" fontAlgn="base">
              <a:spcBef>
                <a:spcPct val="0"/>
              </a:spcBef>
              <a:spcAft>
                <a:spcPct val="0"/>
              </a:spcAft>
              <a:tabLst>
                <a:tab pos="-914400" algn="l"/>
              </a:tabLst>
            </a:pPr>
            <a:r>
              <a:rPr lang="en-US" sz="2800" b="1" dirty="0" smtClean="0"/>
              <a:t>Treat both parties equitably </a:t>
            </a:r>
          </a:p>
          <a:p>
            <a:pPr marL="457200" lvl="2" indent="0" fontAlgn="base">
              <a:spcBef>
                <a:spcPct val="0"/>
              </a:spcBef>
              <a:spcAft>
                <a:spcPct val="0"/>
              </a:spcAft>
              <a:buNone/>
              <a:tabLst>
                <a:tab pos="-914400" algn="l"/>
              </a:tabLst>
            </a:pPr>
            <a:endParaRPr lang="en-US" sz="800" b="1" dirty="0" smtClean="0"/>
          </a:p>
          <a:p>
            <a:pPr marL="742950" lvl="2" indent="-285750" fontAlgn="base">
              <a:spcBef>
                <a:spcPct val="0"/>
              </a:spcBef>
              <a:spcAft>
                <a:spcPct val="0"/>
              </a:spcAft>
              <a:tabLst>
                <a:tab pos="-914400" algn="l"/>
              </a:tabLst>
            </a:pPr>
            <a:r>
              <a:rPr lang="en-US" sz="2800" b="1" dirty="0" smtClean="0"/>
              <a:t>Do not make decisions on stereotypes or past </a:t>
            </a:r>
            <a:r>
              <a:rPr lang="en-US" sz="2800" b="1" dirty="0"/>
              <a:t>experiences with the </a:t>
            </a:r>
            <a:r>
              <a:rPr lang="en-US" sz="2800" b="1" dirty="0" smtClean="0"/>
              <a:t>students</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smtClean="0"/>
              <a:t>Consider supportive measures throughout the investigation process</a:t>
            </a:r>
          </a:p>
          <a:p>
            <a:pPr marL="457200" lvl="2" indent="0" fontAlgn="base">
              <a:spcBef>
                <a:spcPct val="0"/>
              </a:spcBef>
              <a:spcAft>
                <a:spcPct val="0"/>
              </a:spcAft>
              <a:buNone/>
              <a:tabLst>
                <a:tab pos="-914400" algn="l"/>
              </a:tabLst>
            </a:pPr>
            <a:endParaRPr lang="en-US" sz="800" b="1" dirty="0" smtClean="0"/>
          </a:p>
          <a:p>
            <a:pPr marL="742950" lvl="2" indent="-285750" fontAlgn="base">
              <a:spcBef>
                <a:spcPct val="0"/>
              </a:spcBef>
              <a:spcAft>
                <a:spcPct val="0"/>
              </a:spcAft>
              <a:tabLst>
                <a:tab pos="-914400" algn="l"/>
              </a:tabLst>
            </a:pPr>
            <a:r>
              <a:rPr lang="en-US" sz="2800" b="1" dirty="0" smtClean="0"/>
              <a:t>Allow </a:t>
            </a:r>
            <a:r>
              <a:rPr lang="en-US" sz="2800" b="1" dirty="0"/>
              <a:t>both parties (complainant and respondent) to share their </a:t>
            </a:r>
            <a:r>
              <a:rPr lang="en-US" sz="2800" b="1" dirty="0" smtClean="0"/>
              <a:t>stories</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a:t>Ask both parties for names of witnesses or other evidence</a:t>
            </a:r>
          </a:p>
          <a:p>
            <a:pPr marL="0" indent="0">
              <a:buNone/>
            </a:pPr>
            <a:endParaRPr lang="en-US" dirty="0"/>
          </a:p>
        </p:txBody>
      </p:sp>
    </p:spTree>
    <p:extLst>
      <p:ext uri="{BB962C8B-B14F-4D97-AF65-F5344CB8AC3E}">
        <p14:creationId xmlns:p14="http://schemas.microsoft.com/office/powerpoint/2010/main" val="2836038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Title IX Investigations</a:t>
            </a:r>
            <a:endParaRPr lang="en-US" b="1" u="sng" dirty="0">
              <a:latin typeface="+mn-lt"/>
            </a:endParaRPr>
          </a:p>
        </p:txBody>
      </p:sp>
      <p:sp>
        <p:nvSpPr>
          <p:cNvPr id="3" name="Text Placeholder 2"/>
          <p:cNvSpPr>
            <a:spLocks noGrp="1"/>
          </p:cNvSpPr>
          <p:nvPr>
            <p:ph type="body" sz="quarter" idx="13"/>
          </p:nvPr>
        </p:nvSpPr>
        <p:spPr>
          <a:xfrm>
            <a:off x="295275" y="2143125"/>
            <a:ext cx="11475918" cy="4011613"/>
          </a:xfrm>
        </p:spPr>
        <p:txBody>
          <a:bodyPr>
            <a:normAutofit/>
          </a:bodyPr>
          <a:lstStyle/>
          <a:p>
            <a:pPr marL="742950" lvl="2" indent="-285750" fontAlgn="base">
              <a:spcBef>
                <a:spcPct val="0"/>
              </a:spcBef>
              <a:spcAft>
                <a:spcPct val="0"/>
              </a:spcAft>
              <a:tabLst>
                <a:tab pos="-914400" algn="l"/>
              </a:tabLst>
            </a:pPr>
            <a:r>
              <a:rPr lang="en-US" sz="2800" b="1" dirty="0" smtClean="0"/>
              <a:t>Obtain </a:t>
            </a:r>
            <a:r>
              <a:rPr lang="en-US" sz="2800" b="1" dirty="0"/>
              <a:t>w</a:t>
            </a:r>
            <a:r>
              <a:rPr lang="en-US" sz="2800" b="1" dirty="0" smtClean="0"/>
              <a:t>itness statements</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smtClean="0"/>
              <a:t>Conduct </a:t>
            </a:r>
            <a:r>
              <a:rPr lang="en-US" sz="2800" b="1" dirty="0"/>
              <a:t>interviews and follow up </a:t>
            </a:r>
            <a:r>
              <a:rPr lang="en-US" sz="2800" b="1" dirty="0" smtClean="0"/>
              <a:t>interviews</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smtClean="0"/>
              <a:t>Consider all evidence presented by both parties</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smtClean="0"/>
              <a:t>Take detailed notes</a:t>
            </a:r>
          </a:p>
          <a:p>
            <a:pPr marL="457200" lvl="2" indent="0" fontAlgn="base">
              <a:spcBef>
                <a:spcPct val="0"/>
              </a:spcBef>
              <a:spcAft>
                <a:spcPct val="0"/>
              </a:spcAft>
              <a:buNone/>
              <a:tabLst>
                <a:tab pos="-914400" algn="l"/>
              </a:tabLst>
            </a:pPr>
            <a:endParaRPr lang="en-US" sz="800" b="1" dirty="0" smtClean="0"/>
          </a:p>
          <a:p>
            <a:pPr marL="742950" lvl="2" indent="-285750" fontAlgn="base">
              <a:spcBef>
                <a:spcPct val="0"/>
              </a:spcBef>
              <a:spcAft>
                <a:spcPct val="0"/>
              </a:spcAft>
              <a:tabLst>
                <a:tab pos="-914400" algn="l"/>
              </a:tabLst>
            </a:pPr>
            <a:r>
              <a:rPr lang="en-US" sz="2800" b="1" dirty="0" smtClean="0"/>
              <a:t>Review and </a:t>
            </a:r>
            <a:r>
              <a:rPr lang="en-US" sz="2800" b="1" u="sng" dirty="0" smtClean="0"/>
              <a:t>save</a:t>
            </a:r>
            <a:r>
              <a:rPr lang="en-US" sz="2800" b="1" dirty="0" smtClean="0"/>
              <a:t> </a:t>
            </a:r>
            <a:r>
              <a:rPr lang="en-US" sz="2800" b="1" dirty="0"/>
              <a:t>video </a:t>
            </a:r>
            <a:r>
              <a:rPr lang="en-US" sz="2800" b="1" dirty="0" smtClean="0"/>
              <a:t>footage</a:t>
            </a:r>
          </a:p>
          <a:p>
            <a:pPr marL="457200" lvl="2" indent="0" fontAlgn="base">
              <a:spcBef>
                <a:spcPct val="0"/>
              </a:spcBef>
              <a:spcAft>
                <a:spcPct val="0"/>
              </a:spcAft>
              <a:buNone/>
              <a:tabLst>
                <a:tab pos="-914400" algn="l"/>
              </a:tabLst>
            </a:pPr>
            <a:endParaRPr lang="en-US" sz="800" b="1" dirty="0" smtClean="0"/>
          </a:p>
          <a:p>
            <a:pPr marL="742950" lvl="2" indent="-285750" fontAlgn="base">
              <a:spcBef>
                <a:spcPct val="0"/>
              </a:spcBef>
              <a:spcAft>
                <a:spcPct val="0"/>
              </a:spcAft>
              <a:tabLst>
                <a:tab pos="-914400" algn="l"/>
              </a:tabLst>
            </a:pPr>
            <a:r>
              <a:rPr lang="en-US" sz="2800" b="1" dirty="0" smtClean="0"/>
              <a:t>Determine if there is any other physical evidence</a:t>
            </a:r>
          </a:p>
          <a:p>
            <a:pPr marL="457200" lvl="2" indent="0" fontAlgn="base">
              <a:spcBef>
                <a:spcPct val="0"/>
              </a:spcBef>
              <a:spcAft>
                <a:spcPct val="0"/>
              </a:spcAft>
              <a:buNone/>
              <a:tabLst>
                <a:tab pos="-914400" algn="l"/>
              </a:tabLst>
            </a:pPr>
            <a:endParaRPr lang="en-US" sz="800" b="1" dirty="0"/>
          </a:p>
          <a:p>
            <a:pPr marL="742950" lvl="2" indent="-285750" fontAlgn="base">
              <a:spcBef>
                <a:spcPct val="0"/>
              </a:spcBef>
              <a:spcAft>
                <a:spcPct val="0"/>
              </a:spcAft>
              <a:tabLst>
                <a:tab pos="-914400" algn="l"/>
              </a:tabLst>
            </a:pPr>
            <a:r>
              <a:rPr lang="en-US" sz="2800" b="1" dirty="0" smtClean="0"/>
              <a:t>Work with </a:t>
            </a:r>
            <a:r>
              <a:rPr lang="en-US" sz="2800" b="1" dirty="0"/>
              <a:t>law enforcement and social services, if necessary</a:t>
            </a:r>
          </a:p>
          <a:p>
            <a:pPr marL="0" indent="0">
              <a:buNone/>
            </a:pPr>
            <a:endParaRPr lang="en-US" dirty="0"/>
          </a:p>
        </p:txBody>
      </p:sp>
    </p:spTree>
    <p:extLst>
      <p:ext uri="{BB962C8B-B14F-4D97-AF65-F5344CB8AC3E}">
        <p14:creationId xmlns:p14="http://schemas.microsoft.com/office/powerpoint/2010/main" val="1645527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What are supportive measures</a:t>
            </a:r>
            <a:r>
              <a:rPr lang="en-US" b="1" dirty="0" smtClean="0">
                <a:latin typeface="+mn-lt"/>
              </a:rPr>
              <a:t>? </a:t>
            </a:r>
            <a:endParaRPr lang="en-US" b="1" dirty="0">
              <a:latin typeface="+mn-lt"/>
            </a:endParaRPr>
          </a:p>
        </p:txBody>
      </p:sp>
      <p:sp>
        <p:nvSpPr>
          <p:cNvPr id="3" name="Text Placeholder 2"/>
          <p:cNvSpPr>
            <a:spLocks noGrp="1"/>
          </p:cNvSpPr>
          <p:nvPr>
            <p:ph type="body" sz="quarter" idx="13"/>
          </p:nvPr>
        </p:nvSpPr>
        <p:spPr/>
        <p:txBody>
          <a:bodyPr>
            <a:normAutofit/>
          </a:bodyPr>
          <a:lstStyle/>
          <a:p>
            <a:pPr lvl="0"/>
            <a:r>
              <a:rPr lang="en-US" b="1" dirty="0"/>
              <a:t>Non-disciplinary, non-punitive individualized </a:t>
            </a:r>
            <a:r>
              <a:rPr lang="en-US" b="1" dirty="0" smtClean="0"/>
              <a:t>services </a:t>
            </a:r>
          </a:p>
          <a:p>
            <a:pPr marL="0" lvl="0" indent="0">
              <a:buNone/>
            </a:pPr>
            <a:endParaRPr lang="en-US" sz="1000" b="1" dirty="0" smtClean="0"/>
          </a:p>
          <a:p>
            <a:pPr lvl="0"/>
            <a:r>
              <a:rPr lang="en-US" b="1" dirty="0" smtClean="0"/>
              <a:t>Free to both parties. Before </a:t>
            </a:r>
            <a:r>
              <a:rPr lang="en-US" b="1" dirty="0"/>
              <a:t>or after the filing of a Formal </a:t>
            </a:r>
            <a:r>
              <a:rPr lang="en-US" b="1" dirty="0" smtClean="0"/>
              <a:t>Complaint</a:t>
            </a:r>
          </a:p>
          <a:p>
            <a:pPr marL="0" lvl="0" indent="0">
              <a:buNone/>
            </a:pPr>
            <a:endParaRPr lang="en-US" sz="1000" b="1" dirty="0"/>
          </a:p>
          <a:p>
            <a:pPr lvl="0"/>
            <a:r>
              <a:rPr lang="en-US" b="1" dirty="0" smtClean="0"/>
              <a:t>Designed </a:t>
            </a:r>
            <a:r>
              <a:rPr lang="en-US" b="1" dirty="0"/>
              <a:t>to restore or preserve equal access to a District education program or activity without unreasonably burdening the other </a:t>
            </a:r>
            <a:r>
              <a:rPr lang="en-US" b="1" dirty="0" smtClean="0"/>
              <a:t>party</a:t>
            </a:r>
          </a:p>
          <a:p>
            <a:pPr lvl="0"/>
            <a:r>
              <a:rPr lang="en-US" b="1" dirty="0" smtClean="0"/>
              <a:t>Including </a:t>
            </a:r>
            <a:r>
              <a:rPr lang="en-US" b="1" dirty="0"/>
              <a:t>measures designed to protect the safety of all parties or the District’s educational environment, or deter sexual </a:t>
            </a:r>
            <a:r>
              <a:rPr lang="en-US" b="1" dirty="0" smtClean="0"/>
              <a:t>harassment</a:t>
            </a:r>
            <a:endParaRPr lang="en-US" b="1" dirty="0"/>
          </a:p>
        </p:txBody>
      </p:sp>
    </p:spTree>
    <p:extLst>
      <p:ext uri="{BB962C8B-B14F-4D97-AF65-F5344CB8AC3E}">
        <p14:creationId xmlns:p14="http://schemas.microsoft.com/office/powerpoint/2010/main" val="3470108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Examples of Supportive Measures </a:t>
            </a:r>
            <a:endParaRPr lang="en-US" b="1" u="sng" dirty="0">
              <a:latin typeface="+mn-lt"/>
            </a:endParaRPr>
          </a:p>
        </p:txBody>
      </p:sp>
      <p:sp>
        <p:nvSpPr>
          <p:cNvPr id="3" name="Text Placeholder 2"/>
          <p:cNvSpPr>
            <a:spLocks noGrp="1"/>
          </p:cNvSpPr>
          <p:nvPr>
            <p:ph type="body" sz="quarter" idx="13"/>
          </p:nvPr>
        </p:nvSpPr>
        <p:spPr>
          <a:xfrm>
            <a:off x="736979" y="2238375"/>
            <a:ext cx="11034214" cy="3916363"/>
          </a:xfrm>
        </p:spPr>
        <p:txBody>
          <a:bodyPr>
            <a:normAutofit lnSpcReduction="10000"/>
          </a:bodyPr>
          <a:lstStyle/>
          <a:p>
            <a:r>
              <a:rPr lang="en-US" b="1" dirty="0" smtClean="0"/>
              <a:t>Counseling</a:t>
            </a:r>
          </a:p>
          <a:p>
            <a:r>
              <a:rPr lang="en-US" b="1" dirty="0" smtClean="0"/>
              <a:t>Extension </a:t>
            </a:r>
            <a:r>
              <a:rPr lang="en-US" b="1" dirty="0"/>
              <a:t>of deadlines or other course-related </a:t>
            </a:r>
            <a:r>
              <a:rPr lang="en-US" b="1" dirty="0" smtClean="0"/>
              <a:t>adjustments</a:t>
            </a:r>
          </a:p>
          <a:p>
            <a:r>
              <a:rPr lang="en-US" b="1" dirty="0"/>
              <a:t>M</a:t>
            </a:r>
            <a:r>
              <a:rPr lang="en-US" b="1" dirty="0" smtClean="0"/>
              <a:t>odifications </a:t>
            </a:r>
            <a:r>
              <a:rPr lang="en-US" b="1" dirty="0"/>
              <a:t>of </a:t>
            </a:r>
            <a:r>
              <a:rPr lang="en-US" b="1" dirty="0" smtClean="0"/>
              <a:t>work/class schedules</a:t>
            </a:r>
          </a:p>
          <a:p>
            <a:r>
              <a:rPr lang="en-US" b="1" dirty="0"/>
              <a:t>C</a:t>
            </a:r>
            <a:r>
              <a:rPr lang="en-US" b="1" dirty="0" smtClean="0"/>
              <a:t>ampus </a:t>
            </a:r>
            <a:r>
              <a:rPr lang="en-US" b="1" dirty="0"/>
              <a:t>escort </a:t>
            </a:r>
            <a:r>
              <a:rPr lang="en-US" b="1" dirty="0" smtClean="0"/>
              <a:t>services</a:t>
            </a:r>
          </a:p>
          <a:p>
            <a:r>
              <a:rPr lang="en-US" b="1" dirty="0"/>
              <a:t>M</a:t>
            </a:r>
            <a:r>
              <a:rPr lang="en-US" b="1" dirty="0" smtClean="0"/>
              <a:t>utual </a:t>
            </a:r>
            <a:r>
              <a:rPr lang="en-US" b="1" dirty="0"/>
              <a:t>restrictions on contact between the </a:t>
            </a:r>
            <a:r>
              <a:rPr lang="en-US" b="1" dirty="0" smtClean="0"/>
              <a:t>parties</a:t>
            </a:r>
          </a:p>
          <a:p>
            <a:r>
              <a:rPr lang="en-US" b="1" dirty="0"/>
              <a:t>C</a:t>
            </a:r>
            <a:r>
              <a:rPr lang="en-US" b="1" dirty="0" smtClean="0"/>
              <a:t>hanges </a:t>
            </a:r>
            <a:r>
              <a:rPr lang="en-US" b="1" dirty="0"/>
              <a:t>in work </a:t>
            </a:r>
            <a:r>
              <a:rPr lang="en-US" b="1" dirty="0" smtClean="0"/>
              <a:t>locations</a:t>
            </a:r>
          </a:p>
          <a:p>
            <a:r>
              <a:rPr lang="en-US" b="1" dirty="0"/>
              <a:t>L</a:t>
            </a:r>
            <a:r>
              <a:rPr lang="en-US" b="1" dirty="0" smtClean="0"/>
              <a:t>eaves </a:t>
            </a:r>
            <a:r>
              <a:rPr lang="en-US" b="1" dirty="0"/>
              <a:t>of </a:t>
            </a:r>
            <a:r>
              <a:rPr lang="en-US" b="1" dirty="0" smtClean="0"/>
              <a:t>absence</a:t>
            </a:r>
          </a:p>
          <a:p>
            <a:r>
              <a:rPr lang="en-US" b="1" dirty="0"/>
              <a:t>I</a:t>
            </a:r>
            <a:r>
              <a:rPr lang="en-US" b="1" dirty="0" smtClean="0"/>
              <a:t>ncreased </a:t>
            </a:r>
            <a:r>
              <a:rPr lang="en-US" b="1" dirty="0"/>
              <a:t>security and monitoring of certain areas of the </a:t>
            </a:r>
            <a:r>
              <a:rPr lang="en-US" b="1" dirty="0" smtClean="0"/>
              <a:t>campus </a:t>
            </a:r>
            <a:endParaRPr lang="en-US" b="1" dirty="0"/>
          </a:p>
        </p:txBody>
      </p:sp>
    </p:spTree>
    <p:extLst>
      <p:ext uri="{BB962C8B-B14F-4D97-AF65-F5344CB8AC3E}">
        <p14:creationId xmlns:p14="http://schemas.microsoft.com/office/powerpoint/2010/main" val="838040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Supportive Measures Requirements  </a:t>
            </a:r>
            <a:endParaRPr lang="en-US" b="1" u="sng" dirty="0">
              <a:latin typeface="+mn-lt"/>
            </a:endParaRPr>
          </a:p>
        </p:txBody>
      </p:sp>
      <p:sp>
        <p:nvSpPr>
          <p:cNvPr id="3" name="Text Placeholder 2"/>
          <p:cNvSpPr>
            <a:spLocks noGrp="1"/>
          </p:cNvSpPr>
          <p:nvPr>
            <p:ph type="body" sz="quarter" idx="13"/>
          </p:nvPr>
        </p:nvSpPr>
        <p:spPr>
          <a:xfrm>
            <a:off x="736979" y="2238375"/>
            <a:ext cx="11034214" cy="3916363"/>
          </a:xfrm>
        </p:spPr>
        <p:txBody>
          <a:bodyPr>
            <a:normAutofit/>
          </a:bodyPr>
          <a:lstStyle/>
          <a:p>
            <a:r>
              <a:rPr lang="en-US" b="1" dirty="0"/>
              <a:t>M</a:t>
            </a:r>
            <a:r>
              <a:rPr lang="en-US" b="1" dirty="0" smtClean="0"/>
              <a:t>ust </a:t>
            </a:r>
            <a:r>
              <a:rPr lang="en-US" b="1" dirty="0"/>
              <a:t>maintain as confidential any supportive </a:t>
            </a:r>
            <a:r>
              <a:rPr lang="en-US" b="1" dirty="0" smtClean="0"/>
              <a:t>measures (to </a:t>
            </a:r>
            <a:r>
              <a:rPr lang="en-US" b="1" dirty="0"/>
              <a:t>the extent </a:t>
            </a:r>
            <a:r>
              <a:rPr lang="en-US" b="1" dirty="0" smtClean="0"/>
              <a:t>that doing so would </a:t>
            </a:r>
            <a:r>
              <a:rPr lang="en-US" b="1" dirty="0"/>
              <a:t>not impair the District’s ability to provide the supportive </a:t>
            </a:r>
            <a:r>
              <a:rPr lang="en-US" b="1" dirty="0" smtClean="0"/>
              <a:t>measures)</a:t>
            </a:r>
          </a:p>
          <a:p>
            <a:pPr marL="0" indent="0">
              <a:buNone/>
            </a:pPr>
            <a:endParaRPr lang="en-US" sz="1000" b="1" dirty="0" smtClean="0"/>
          </a:p>
          <a:p>
            <a:r>
              <a:rPr lang="en-US" b="1" dirty="0" smtClean="0"/>
              <a:t>The </a:t>
            </a:r>
            <a:r>
              <a:rPr lang="en-US" b="1" dirty="0"/>
              <a:t>Title IX Coordinator </a:t>
            </a:r>
            <a:r>
              <a:rPr lang="en-US" b="1" dirty="0" smtClean="0"/>
              <a:t>oversees the implementation of the </a:t>
            </a:r>
            <a:r>
              <a:rPr lang="en-US" b="1" dirty="0"/>
              <a:t>effective </a:t>
            </a:r>
            <a:r>
              <a:rPr lang="en-US" b="1" dirty="0" smtClean="0"/>
              <a:t>supportive measures </a:t>
            </a:r>
          </a:p>
          <a:p>
            <a:pPr marL="0" indent="0">
              <a:buNone/>
            </a:pPr>
            <a:endParaRPr lang="en-US" sz="1000" b="1" dirty="0" smtClean="0"/>
          </a:p>
          <a:p>
            <a:r>
              <a:rPr lang="en-US" b="1" dirty="0" smtClean="0"/>
              <a:t>May </a:t>
            </a:r>
            <a:r>
              <a:rPr lang="en-US" b="1" dirty="0"/>
              <a:t>be implemented even if a Formal Complaint is not </a:t>
            </a:r>
            <a:r>
              <a:rPr lang="en-US" b="1" dirty="0" smtClean="0"/>
              <a:t>filed</a:t>
            </a:r>
            <a:endParaRPr lang="en-US" b="1" dirty="0"/>
          </a:p>
          <a:p>
            <a:endParaRPr lang="en-US" dirty="0"/>
          </a:p>
        </p:txBody>
      </p:sp>
    </p:spTree>
    <p:extLst>
      <p:ext uri="{BB962C8B-B14F-4D97-AF65-F5344CB8AC3E}">
        <p14:creationId xmlns:p14="http://schemas.microsoft.com/office/powerpoint/2010/main" val="1702443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Title IX Investigations – New Provisions</a:t>
            </a:r>
            <a:endParaRPr lang="en-US" b="1" u="sng" dirty="0">
              <a:latin typeface="+mn-lt"/>
            </a:endParaRPr>
          </a:p>
        </p:txBody>
      </p:sp>
      <p:sp>
        <p:nvSpPr>
          <p:cNvPr id="3" name="Text Placeholder 2"/>
          <p:cNvSpPr>
            <a:spLocks noGrp="1"/>
          </p:cNvSpPr>
          <p:nvPr>
            <p:ph type="body" sz="quarter" idx="13"/>
          </p:nvPr>
        </p:nvSpPr>
        <p:spPr>
          <a:xfrm>
            <a:off x="736979" y="2200275"/>
            <a:ext cx="11034214" cy="3954463"/>
          </a:xfrm>
        </p:spPr>
        <p:txBody>
          <a:bodyPr>
            <a:normAutofit lnSpcReduction="10000"/>
          </a:bodyPr>
          <a:lstStyle/>
          <a:p>
            <a:pPr marL="0" indent="0">
              <a:buNone/>
            </a:pPr>
            <a:r>
              <a:rPr lang="en-US" b="1" i="1" u="sng" dirty="0" smtClean="0"/>
              <a:t>Notice Requirements</a:t>
            </a:r>
          </a:p>
          <a:p>
            <a:pPr marL="0" indent="0">
              <a:buNone/>
            </a:pPr>
            <a:endParaRPr lang="en-US" sz="1000" b="1" i="1" u="sng" dirty="0" smtClean="0"/>
          </a:p>
          <a:p>
            <a:r>
              <a:rPr lang="en-US" b="1" dirty="0" smtClean="0"/>
              <a:t>Provide notice </a:t>
            </a:r>
            <a:r>
              <a:rPr lang="en-US" b="1" i="1" dirty="0" smtClean="0"/>
              <a:t>to </a:t>
            </a:r>
            <a:r>
              <a:rPr lang="en-US" b="1" i="1" dirty="0"/>
              <a:t>a </a:t>
            </a:r>
            <a:r>
              <a:rPr lang="en-US" b="1" i="1" u="sng" dirty="0"/>
              <a:t>party</a:t>
            </a:r>
            <a:r>
              <a:rPr lang="en-US" b="1" dirty="0"/>
              <a:t> (not a witness) who is invited or expected to </a:t>
            </a:r>
            <a:r>
              <a:rPr lang="en-US" b="1" dirty="0" smtClean="0"/>
              <a:t>attend, </a:t>
            </a:r>
            <a:r>
              <a:rPr lang="en-US" b="1" i="1" u="sng" dirty="0"/>
              <a:t>written notice of the date, time, participants, purpose, and location of any investigative interview, hearing, or other meeting with enough time to allow the party to prepare to </a:t>
            </a:r>
            <a:r>
              <a:rPr lang="en-US" b="1" i="1" u="sng" dirty="0" smtClean="0"/>
              <a:t>participate.</a:t>
            </a:r>
            <a:r>
              <a:rPr lang="en-US" b="1" dirty="0" smtClean="0"/>
              <a:t> </a:t>
            </a:r>
          </a:p>
          <a:p>
            <a:pPr marL="0" indent="0">
              <a:buNone/>
            </a:pPr>
            <a:endParaRPr lang="en-US" sz="1500" b="1" dirty="0"/>
          </a:p>
          <a:p>
            <a:r>
              <a:rPr lang="en-US" b="1" dirty="0"/>
              <a:t>Both </a:t>
            </a:r>
            <a:r>
              <a:rPr lang="en-US" b="1" dirty="0" smtClean="0"/>
              <a:t>parties </a:t>
            </a:r>
            <a:r>
              <a:rPr lang="en-US" b="1" dirty="0"/>
              <a:t>have the same opportunities to have others present during interviews or other related proceedings, </a:t>
            </a:r>
            <a:r>
              <a:rPr lang="en-US" b="1" i="1" u="sng" dirty="0"/>
              <a:t>including an advisor who may but is not required to be an attorney</a:t>
            </a:r>
            <a:r>
              <a:rPr lang="en-US" b="1" dirty="0"/>
              <a:t>. </a:t>
            </a:r>
          </a:p>
        </p:txBody>
      </p:sp>
    </p:spTree>
    <p:extLst>
      <p:ext uri="{BB962C8B-B14F-4D97-AF65-F5344CB8AC3E}">
        <p14:creationId xmlns:p14="http://schemas.microsoft.com/office/powerpoint/2010/main" val="3772450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Parties to Review Evidence</a:t>
            </a:r>
            <a:endParaRPr lang="en-US" b="1" u="sng" dirty="0">
              <a:latin typeface="+mn-lt"/>
            </a:endParaRPr>
          </a:p>
        </p:txBody>
      </p:sp>
      <p:sp>
        <p:nvSpPr>
          <p:cNvPr id="3" name="Text Placeholder 2"/>
          <p:cNvSpPr>
            <a:spLocks noGrp="1"/>
          </p:cNvSpPr>
          <p:nvPr>
            <p:ph type="body" sz="quarter" idx="13"/>
          </p:nvPr>
        </p:nvSpPr>
        <p:spPr>
          <a:xfrm>
            <a:off x="736979" y="2200275"/>
            <a:ext cx="11034214" cy="3954463"/>
          </a:xfrm>
        </p:spPr>
        <p:txBody>
          <a:bodyPr>
            <a:normAutofit/>
          </a:bodyPr>
          <a:lstStyle/>
          <a:p>
            <a:r>
              <a:rPr lang="en-US" sz="3200" b="1" dirty="0"/>
              <a:t>Both parties and their advisors, if any, must have </a:t>
            </a:r>
            <a:r>
              <a:rPr lang="en-US" sz="3200" b="1" i="1" u="sng" dirty="0"/>
              <a:t>an equal opportunity to review all evidence that is directly related to the allegations in the formal </a:t>
            </a:r>
            <a:r>
              <a:rPr lang="en-US" sz="3200" b="1" i="1" u="sng" dirty="0" smtClean="0"/>
              <a:t>complaint</a:t>
            </a:r>
            <a:r>
              <a:rPr lang="en-US" sz="3200" b="1" dirty="0" smtClean="0"/>
              <a:t>. </a:t>
            </a:r>
          </a:p>
          <a:p>
            <a:endParaRPr lang="en-US" sz="1000" b="1" dirty="0" smtClean="0"/>
          </a:p>
          <a:p>
            <a:pPr lvl="1"/>
            <a:r>
              <a:rPr lang="en-US" sz="2800" b="1" dirty="0" smtClean="0"/>
              <a:t>Such </a:t>
            </a:r>
            <a:r>
              <a:rPr lang="en-US" sz="2800" b="1" i="1" u="sng" dirty="0"/>
              <a:t>evidence must be provided prior to the completion of the final investigation report and </a:t>
            </a:r>
            <a:r>
              <a:rPr lang="en-US" sz="2800" b="1" i="1" u="sng" dirty="0">
                <a:solidFill>
                  <a:srgbClr val="FF0000"/>
                </a:solidFill>
              </a:rPr>
              <a:t>in time to give the parties at least 10 days to prepare a written response, which the investigator must consider prior to completing the investigation report</a:t>
            </a:r>
            <a:r>
              <a:rPr lang="en-US" sz="2800" b="1" dirty="0"/>
              <a:t>. </a:t>
            </a:r>
          </a:p>
          <a:p>
            <a:endParaRPr lang="en-US" dirty="0"/>
          </a:p>
        </p:txBody>
      </p:sp>
    </p:spTree>
    <p:extLst>
      <p:ext uri="{BB962C8B-B14F-4D97-AF65-F5344CB8AC3E}">
        <p14:creationId xmlns:p14="http://schemas.microsoft.com/office/powerpoint/2010/main" val="883107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Parties to Review Evidence</a:t>
            </a:r>
            <a:endParaRPr lang="en-US" b="1" u="sng" dirty="0">
              <a:latin typeface="+mn-lt"/>
            </a:endParaRPr>
          </a:p>
        </p:txBody>
      </p:sp>
      <p:sp>
        <p:nvSpPr>
          <p:cNvPr id="3" name="Text Placeholder 2"/>
          <p:cNvSpPr>
            <a:spLocks noGrp="1"/>
          </p:cNvSpPr>
          <p:nvPr>
            <p:ph type="body" sz="quarter" idx="13"/>
          </p:nvPr>
        </p:nvSpPr>
        <p:spPr>
          <a:xfrm>
            <a:off x="736979" y="2200275"/>
            <a:ext cx="11034214" cy="3954463"/>
          </a:xfrm>
        </p:spPr>
        <p:txBody>
          <a:bodyPr>
            <a:normAutofit/>
          </a:bodyPr>
          <a:lstStyle/>
          <a:p>
            <a:pPr marL="0" indent="0">
              <a:buNone/>
            </a:pPr>
            <a:r>
              <a:rPr lang="en-US" sz="3200" b="1" dirty="0" smtClean="0"/>
              <a:t>What about student privacy concerns and sharing all this evidence? </a:t>
            </a:r>
          </a:p>
          <a:p>
            <a:endParaRPr lang="en-US" sz="1000" b="1" dirty="0" smtClean="0"/>
          </a:p>
          <a:p>
            <a:pPr marL="285750" lvl="1" indent="-285750" fontAlgn="base">
              <a:spcBef>
                <a:spcPct val="0"/>
              </a:spcBef>
              <a:spcAft>
                <a:spcPct val="0"/>
              </a:spcAft>
              <a:tabLst>
                <a:tab pos="-914400" algn="l"/>
              </a:tabLst>
            </a:pPr>
            <a:r>
              <a:rPr lang="en-US" b="1" dirty="0"/>
              <a:t>This may feel uncomfortable, but Title IX requires </a:t>
            </a:r>
            <a:r>
              <a:rPr lang="en-US" b="1" dirty="0" smtClean="0"/>
              <a:t>transparency</a:t>
            </a:r>
          </a:p>
          <a:p>
            <a:pPr marL="0" lvl="1" indent="0" fontAlgn="base">
              <a:spcBef>
                <a:spcPct val="0"/>
              </a:spcBef>
              <a:spcAft>
                <a:spcPct val="0"/>
              </a:spcAft>
              <a:buNone/>
              <a:tabLst>
                <a:tab pos="-914400" algn="l"/>
              </a:tabLst>
            </a:pPr>
            <a:endParaRPr lang="en-US" sz="800" b="1" dirty="0" smtClean="0"/>
          </a:p>
          <a:p>
            <a:pPr marL="338138" lvl="2" indent="-285750" fontAlgn="base">
              <a:spcBef>
                <a:spcPct val="0"/>
              </a:spcBef>
              <a:spcAft>
                <a:spcPct val="0"/>
              </a:spcAft>
              <a:tabLst>
                <a:tab pos="-914400" algn="l"/>
              </a:tabLst>
            </a:pPr>
            <a:r>
              <a:rPr lang="en-US" sz="2400" b="1" dirty="0" smtClean="0"/>
              <a:t>Very </a:t>
            </a:r>
            <a:r>
              <a:rPr lang="en-US" sz="2400" b="1" dirty="0"/>
              <a:t>tricky to navigate </a:t>
            </a:r>
            <a:endParaRPr lang="en-US" sz="2400" b="1" dirty="0" smtClean="0"/>
          </a:p>
          <a:p>
            <a:pPr marL="52388" lvl="2" indent="0" fontAlgn="base">
              <a:spcBef>
                <a:spcPct val="0"/>
              </a:spcBef>
              <a:spcAft>
                <a:spcPct val="0"/>
              </a:spcAft>
              <a:buNone/>
              <a:tabLst>
                <a:tab pos="-914400" algn="l"/>
              </a:tabLst>
            </a:pPr>
            <a:endParaRPr lang="en-US" sz="800" b="1" dirty="0"/>
          </a:p>
          <a:p>
            <a:pPr marL="338138" lvl="3" indent="-285750" fontAlgn="base">
              <a:spcBef>
                <a:spcPct val="0"/>
              </a:spcBef>
              <a:spcAft>
                <a:spcPct val="0"/>
              </a:spcAft>
              <a:tabLst>
                <a:tab pos="-914400" algn="l"/>
              </a:tabLst>
            </a:pPr>
            <a:r>
              <a:rPr lang="en-US" sz="2400" b="1" dirty="0" smtClean="0"/>
              <a:t>Use student </a:t>
            </a:r>
            <a:r>
              <a:rPr lang="en-US" sz="2400" b="1" dirty="0"/>
              <a:t>initials </a:t>
            </a:r>
            <a:r>
              <a:rPr lang="en-US" sz="2400" b="1" dirty="0" smtClean="0"/>
              <a:t>when appropriate </a:t>
            </a:r>
          </a:p>
          <a:p>
            <a:pPr marL="52388" lvl="3" indent="0" fontAlgn="base">
              <a:spcBef>
                <a:spcPct val="0"/>
              </a:spcBef>
              <a:spcAft>
                <a:spcPct val="0"/>
              </a:spcAft>
              <a:buNone/>
              <a:tabLst>
                <a:tab pos="-914400" algn="l"/>
              </a:tabLst>
            </a:pPr>
            <a:endParaRPr lang="en-US" sz="800" b="1" dirty="0" smtClean="0"/>
          </a:p>
          <a:p>
            <a:pPr marL="338138" lvl="3" indent="-285750" fontAlgn="base">
              <a:spcBef>
                <a:spcPct val="0"/>
              </a:spcBef>
              <a:spcAft>
                <a:spcPct val="0"/>
              </a:spcAft>
              <a:tabLst>
                <a:tab pos="-914400" algn="l"/>
              </a:tabLst>
            </a:pPr>
            <a:r>
              <a:rPr lang="en-US" sz="2400" b="1" dirty="0" smtClean="0"/>
              <a:t>Do not promise complete confidentiality</a:t>
            </a:r>
          </a:p>
          <a:p>
            <a:pPr marL="52388" lvl="3" indent="0" fontAlgn="base">
              <a:spcBef>
                <a:spcPct val="0"/>
              </a:spcBef>
              <a:spcAft>
                <a:spcPct val="0"/>
              </a:spcAft>
              <a:buNone/>
              <a:tabLst>
                <a:tab pos="-914400" algn="l"/>
              </a:tabLst>
            </a:pPr>
            <a:endParaRPr lang="en-US" sz="800" b="1" dirty="0"/>
          </a:p>
          <a:p>
            <a:pPr marL="338138" lvl="3" indent="-285750" fontAlgn="base">
              <a:spcBef>
                <a:spcPct val="0"/>
              </a:spcBef>
              <a:spcAft>
                <a:spcPct val="0"/>
              </a:spcAft>
              <a:tabLst>
                <a:tab pos="-914400" algn="l"/>
              </a:tabLst>
            </a:pPr>
            <a:r>
              <a:rPr lang="en-US" sz="2400" b="1" dirty="0"/>
              <a:t>Provide adult witness names </a:t>
            </a:r>
          </a:p>
          <a:p>
            <a:pPr marL="338138" lvl="3" indent="-285750" fontAlgn="base">
              <a:spcBef>
                <a:spcPct val="0"/>
              </a:spcBef>
              <a:spcAft>
                <a:spcPct val="0"/>
              </a:spcAft>
              <a:tabLst>
                <a:tab pos="-914400" algn="l"/>
              </a:tabLst>
            </a:pPr>
            <a:endParaRPr lang="en-US" sz="2400" b="1" dirty="0"/>
          </a:p>
          <a:p>
            <a:endParaRPr lang="en-US" dirty="0"/>
          </a:p>
        </p:txBody>
      </p:sp>
    </p:spTree>
    <p:extLst>
      <p:ext uri="{BB962C8B-B14F-4D97-AF65-F5344CB8AC3E}">
        <p14:creationId xmlns:p14="http://schemas.microsoft.com/office/powerpoint/2010/main" val="4239930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Investigation Report Requirements  </a:t>
            </a:r>
            <a:endParaRPr lang="en-US" b="1" u="sng" dirty="0">
              <a:latin typeface="+mn-lt"/>
            </a:endParaRPr>
          </a:p>
        </p:txBody>
      </p:sp>
      <p:sp>
        <p:nvSpPr>
          <p:cNvPr id="3" name="Text Placeholder 2"/>
          <p:cNvSpPr>
            <a:spLocks noGrp="1"/>
          </p:cNvSpPr>
          <p:nvPr>
            <p:ph type="body" sz="quarter" idx="13"/>
          </p:nvPr>
        </p:nvSpPr>
        <p:spPr/>
        <p:txBody>
          <a:bodyPr>
            <a:normAutofit/>
          </a:bodyPr>
          <a:lstStyle/>
          <a:p>
            <a:r>
              <a:rPr lang="en-US" b="1" dirty="0"/>
              <a:t>Title IX </a:t>
            </a:r>
            <a:r>
              <a:rPr lang="en-US" b="1" dirty="0" smtClean="0"/>
              <a:t>Coordinator and/or designee </a:t>
            </a:r>
            <a:r>
              <a:rPr lang="en-US" b="1" dirty="0"/>
              <a:t>must prepare a written investigation report that fairly summarizes the relevant </a:t>
            </a:r>
            <a:r>
              <a:rPr lang="en-US" b="1" dirty="0" smtClean="0"/>
              <a:t>evidence.</a:t>
            </a:r>
          </a:p>
          <a:p>
            <a:pPr marL="0" indent="0">
              <a:buNone/>
            </a:pPr>
            <a:endParaRPr lang="en-US" sz="1100" b="1" dirty="0" smtClean="0"/>
          </a:p>
          <a:p>
            <a:r>
              <a:rPr lang="en-US" b="1" dirty="0" smtClean="0"/>
              <a:t>MUST </a:t>
            </a:r>
            <a:r>
              <a:rPr lang="en-US" b="1" i="1" u="sng" dirty="0" smtClean="0"/>
              <a:t>provide </a:t>
            </a:r>
            <a:r>
              <a:rPr lang="en-US" b="1" i="1" u="sng" dirty="0"/>
              <a:t>the report to the parties and their advisors</a:t>
            </a:r>
            <a:r>
              <a:rPr lang="en-US" b="1" dirty="0"/>
              <a:t>, if any, for their review and written response, </a:t>
            </a:r>
            <a:r>
              <a:rPr lang="en-US" b="1" u="sng" dirty="0"/>
              <a:t>at least 10 days before a hearing or other determination of responsibility</a:t>
            </a:r>
            <a:r>
              <a:rPr lang="en-US" b="1" dirty="0"/>
              <a:t>. </a:t>
            </a:r>
            <a:endParaRPr lang="en-US" b="1" dirty="0" smtClean="0"/>
          </a:p>
          <a:p>
            <a:pPr marL="0" indent="0" algn="ctr">
              <a:buNone/>
            </a:pPr>
            <a:endParaRPr lang="en-US" i="1" dirty="0" smtClean="0"/>
          </a:p>
          <a:p>
            <a:pPr marL="0" indent="0" algn="ctr">
              <a:buNone/>
            </a:pPr>
            <a:r>
              <a:rPr lang="en-US" i="1" dirty="0" smtClean="0"/>
              <a:t>* More on the Determination of Responsibility in  moment</a:t>
            </a:r>
            <a:r>
              <a:rPr lang="en-US" dirty="0" smtClean="0"/>
              <a:t>. </a:t>
            </a:r>
            <a:endParaRPr lang="en-US" dirty="0"/>
          </a:p>
        </p:txBody>
      </p:sp>
    </p:spTree>
    <p:extLst>
      <p:ext uri="{BB962C8B-B14F-4D97-AF65-F5344CB8AC3E}">
        <p14:creationId xmlns:p14="http://schemas.microsoft.com/office/powerpoint/2010/main" val="2357308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Emergency Removals</a:t>
            </a:r>
            <a:endParaRPr lang="en-US" b="1" u="sng" dirty="0">
              <a:latin typeface="+mn-lt"/>
            </a:endParaRPr>
          </a:p>
        </p:txBody>
      </p:sp>
      <p:sp>
        <p:nvSpPr>
          <p:cNvPr id="3" name="Text Placeholder 2"/>
          <p:cNvSpPr>
            <a:spLocks noGrp="1"/>
          </p:cNvSpPr>
          <p:nvPr>
            <p:ph type="body" sz="quarter" idx="13"/>
          </p:nvPr>
        </p:nvSpPr>
        <p:spPr>
          <a:xfrm>
            <a:off x="736979" y="2259421"/>
            <a:ext cx="11034214" cy="3738563"/>
          </a:xfrm>
        </p:spPr>
        <p:txBody>
          <a:bodyPr>
            <a:normAutofit lnSpcReduction="10000"/>
          </a:bodyPr>
          <a:lstStyle/>
          <a:p>
            <a:pPr marL="342900" lvl="1" indent="-342900">
              <a:spcBef>
                <a:spcPts val="1000"/>
              </a:spcBef>
            </a:pPr>
            <a:r>
              <a:rPr lang="en-US" sz="2600" b="1" dirty="0" smtClean="0"/>
              <a:t>May remove </a:t>
            </a:r>
            <a:r>
              <a:rPr lang="en-US" sz="2600" b="1" dirty="0"/>
              <a:t>a respondent </a:t>
            </a:r>
            <a:r>
              <a:rPr lang="en-US" sz="2600" b="1" dirty="0" smtClean="0"/>
              <a:t> (</a:t>
            </a:r>
            <a:r>
              <a:rPr lang="en-US" sz="2600" b="1" dirty="0" err="1" smtClean="0"/>
              <a:t>accussed</a:t>
            </a:r>
            <a:r>
              <a:rPr lang="en-US" sz="2600" b="1" dirty="0" smtClean="0"/>
              <a:t> student) from </a:t>
            </a:r>
            <a:r>
              <a:rPr lang="en-US" sz="2600" b="1" dirty="0"/>
              <a:t>their education program or activity on an emergency </a:t>
            </a:r>
            <a:r>
              <a:rPr lang="en-US" sz="2600" b="1" dirty="0" smtClean="0"/>
              <a:t>basis during the investigation and up to the hearing. </a:t>
            </a:r>
          </a:p>
          <a:p>
            <a:pPr marL="0" lvl="1" indent="0">
              <a:spcBef>
                <a:spcPts val="1000"/>
              </a:spcBef>
              <a:buNone/>
            </a:pPr>
            <a:endParaRPr lang="en-US" sz="1100" b="1" dirty="0" smtClean="0"/>
          </a:p>
          <a:p>
            <a:pPr marL="342900" lvl="1" indent="-342900">
              <a:spcBef>
                <a:spcPts val="1000"/>
              </a:spcBef>
            </a:pPr>
            <a:r>
              <a:rPr lang="en-US" sz="2600" b="1" dirty="0" smtClean="0"/>
              <a:t>Must undertake </a:t>
            </a:r>
            <a:r>
              <a:rPr lang="en-US" sz="2600" b="1" dirty="0"/>
              <a:t>an individualized safety and risk </a:t>
            </a:r>
            <a:r>
              <a:rPr lang="en-US" sz="2600" b="1" dirty="0" smtClean="0"/>
              <a:t>analysis to determine if there is an </a:t>
            </a:r>
            <a:r>
              <a:rPr lang="en-US" sz="2600" b="1" i="1" u="sng" dirty="0">
                <a:solidFill>
                  <a:srgbClr val="FF0000"/>
                </a:solidFill>
              </a:rPr>
              <a:t>immediate threat to the physical health or safety </a:t>
            </a:r>
            <a:r>
              <a:rPr lang="en-US" sz="2600" b="1" i="1" u="sng" dirty="0"/>
              <a:t>of any student or other individual arising from the allegations of sexual harassment</a:t>
            </a:r>
            <a:r>
              <a:rPr lang="en-US" sz="2600" b="1" dirty="0"/>
              <a:t> justifies </a:t>
            </a:r>
            <a:r>
              <a:rPr lang="en-US" sz="2600" b="1" dirty="0" smtClean="0"/>
              <a:t>removal.</a:t>
            </a:r>
          </a:p>
          <a:p>
            <a:pPr marL="0" lvl="1" indent="0">
              <a:spcBef>
                <a:spcPts val="1000"/>
              </a:spcBef>
              <a:buNone/>
            </a:pPr>
            <a:endParaRPr lang="en-US" sz="1100" b="1" dirty="0" smtClean="0"/>
          </a:p>
          <a:p>
            <a:pPr marL="342900" lvl="1" indent="-342900">
              <a:spcBef>
                <a:spcPts val="1000"/>
              </a:spcBef>
            </a:pPr>
            <a:r>
              <a:rPr lang="en-US" sz="2600" b="1" dirty="0" smtClean="0"/>
              <a:t>Must provides respondent </a:t>
            </a:r>
            <a:r>
              <a:rPr lang="en-US" sz="2600" b="1" dirty="0"/>
              <a:t>with notice and an opportunity to challenge </a:t>
            </a:r>
            <a:r>
              <a:rPr lang="en-US" sz="2600" b="1" dirty="0" smtClean="0"/>
              <a:t>the removal </a:t>
            </a:r>
            <a:r>
              <a:rPr lang="en-US" sz="2600" b="1" dirty="0"/>
              <a:t>decision </a:t>
            </a:r>
            <a:endParaRPr lang="en-US" sz="2600" b="1" dirty="0" smtClean="0"/>
          </a:p>
          <a:p>
            <a:pPr marL="342900" lvl="1" indent="-342900">
              <a:spcBef>
                <a:spcPts val="1000"/>
              </a:spcBef>
            </a:pPr>
            <a:endParaRPr lang="en-US" sz="1100" b="1" dirty="0"/>
          </a:p>
          <a:p>
            <a:pPr marL="0" indent="0">
              <a:buNone/>
            </a:pPr>
            <a:endParaRPr lang="en-US" dirty="0"/>
          </a:p>
        </p:txBody>
      </p:sp>
    </p:spTree>
    <p:extLst>
      <p:ext uri="{BB962C8B-B14F-4D97-AF65-F5344CB8AC3E}">
        <p14:creationId xmlns:p14="http://schemas.microsoft.com/office/powerpoint/2010/main" val="3671847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Emergency Removals</a:t>
            </a:r>
            <a:endParaRPr lang="en-US" b="1" u="sng" dirty="0">
              <a:latin typeface="+mn-lt"/>
            </a:endParaRPr>
          </a:p>
        </p:txBody>
      </p:sp>
      <p:sp>
        <p:nvSpPr>
          <p:cNvPr id="3" name="Text Placeholder 2"/>
          <p:cNvSpPr>
            <a:spLocks noGrp="1"/>
          </p:cNvSpPr>
          <p:nvPr>
            <p:ph type="body" sz="quarter" idx="13"/>
          </p:nvPr>
        </p:nvSpPr>
        <p:spPr/>
        <p:txBody>
          <a:bodyPr>
            <a:normAutofit/>
          </a:bodyPr>
          <a:lstStyle/>
          <a:p>
            <a:pPr marL="228600" lvl="4">
              <a:spcBef>
                <a:spcPts val="1000"/>
              </a:spcBef>
            </a:pPr>
            <a:r>
              <a:rPr lang="en-US" sz="3200" b="1" dirty="0"/>
              <a:t>S</a:t>
            </a:r>
            <a:r>
              <a:rPr lang="en-US" sz="3200" b="1" dirty="0" smtClean="0"/>
              <a:t>chool </a:t>
            </a:r>
            <a:r>
              <a:rPr lang="en-US" sz="3200" b="1" dirty="0"/>
              <a:t>principal will determine if an emergency removal is </a:t>
            </a:r>
            <a:r>
              <a:rPr lang="en-US" sz="3200" b="1" dirty="0" smtClean="0"/>
              <a:t>appropriate </a:t>
            </a:r>
          </a:p>
          <a:p>
            <a:pPr marL="0" lvl="4" indent="0">
              <a:spcBef>
                <a:spcPts val="1000"/>
              </a:spcBef>
              <a:buNone/>
            </a:pPr>
            <a:endParaRPr lang="en-US" sz="1200" b="1" dirty="0" smtClean="0"/>
          </a:p>
          <a:p>
            <a:pPr marL="228600" lvl="4">
              <a:spcBef>
                <a:spcPts val="1000"/>
              </a:spcBef>
            </a:pPr>
            <a:r>
              <a:rPr lang="en-US" sz="3200" b="1" dirty="0" smtClean="0"/>
              <a:t>Students </a:t>
            </a:r>
            <a:r>
              <a:rPr lang="en-US" sz="3200" b="1" dirty="0"/>
              <a:t>subject to emergency removal may be allowed to participate in remote learning </a:t>
            </a:r>
            <a:r>
              <a:rPr lang="en-US" sz="3200" b="1" dirty="0" smtClean="0"/>
              <a:t>options </a:t>
            </a:r>
          </a:p>
          <a:p>
            <a:pPr marL="0" lvl="4" indent="0">
              <a:spcBef>
                <a:spcPts val="1000"/>
              </a:spcBef>
              <a:buNone/>
            </a:pPr>
            <a:endParaRPr lang="en-US" sz="1200" b="1" dirty="0" smtClean="0"/>
          </a:p>
          <a:p>
            <a:pPr marL="228600" lvl="4">
              <a:spcBef>
                <a:spcPts val="1000"/>
              </a:spcBef>
            </a:pPr>
            <a:r>
              <a:rPr lang="en-US" sz="3200" b="1" dirty="0" smtClean="0"/>
              <a:t>Appeals on emergency removals are made </a:t>
            </a:r>
            <a:r>
              <a:rPr lang="en-US" sz="3200" b="1" dirty="0"/>
              <a:t>to the Title IX </a:t>
            </a:r>
            <a:r>
              <a:rPr lang="en-US" sz="3200" b="1" dirty="0" smtClean="0"/>
              <a:t>Coordinator </a:t>
            </a:r>
            <a:endParaRPr lang="en-US" sz="2800" b="1" dirty="0"/>
          </a:p>
          <a:p>
            <a:pPr marL="0" indent="0">
              <a:buNone/>
            </a:pPr>
            <a:endParaRPr lang="en-US" dirty="0"/>
          </a:p>
        </p:txBody>
      </p:sp>
    </p:spTree>
    <p:extLst>
      <p:ext uri="{BB962C8B-B14F-4D97-AF65-F5344CB8AC3E}">
        <p14:creationId xmlns:p14="http://schemas.microsoft.com/office/powerpoint/2010/main" val="42764143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Informal Resolutions</a:t>
            </a:r>
            <a:endParaRPr lang="en-US" b="1" u="sng" dirty="0">
              <a:latin typeface="+mn-lt"/>
            </a:endParaRPr>
          </a:p>
        </p:txBody>
      </p:sp>
      <p:sp>
        <p:nvSpPr>
          <p:cNvPr id="3" name="Text Placeholder 2"/>
          <p:cNvSpPr>
            <a:spLocks noGrp="1"/>
          </p:cNvSpPr>
          <p:nvPr>
            <p:ph type="body" sz="quarter" idx="13"/>
          </p:nvPr>
        </p:nvSpPr>
        <p:spPr>
          <a:xfrm>
            <a:off x="698879" y="2178050"/>
            <a:ext cx="11034214" cy="3738563"/>
          </a:xfrm>
        </p:spPr>
        <p:txBody>
          <a:bodyPr>
            <a:normAutofit lnSpcReduction="10000"/>
          </a:bodyPr>
          <a:lstStyle/>
          <a:p>
            <a:r>
              <a:rPr lang="en-US" b="1" dirty="0" smtClean="0"/>
              <a:t>Informal </a:t>
            </a:r>
            <a:r>
              <a:rPr lang="en-US" b="1" dirty="0"/>
              <a:t>resolution process is available to resolve allegations of sexual harassment between </a:t>
            </a:r>
            <a:r>
              <a:rPr lang="en-US" b="1" dirty="0" smtClean="0"/>
              <a:t>students </a:t>
            </a:r>
          </a:p>
          <a:p>
            <a:pPr marL="0" indent="0">
              <a:buNone/>
            </a:pPr>
            <a:endParaRPr lang="en-US" sz="1000" b="1" dirty="0" smtClean="0"/>
          </a:p>
          <a:p>
            <a:r>
              <a:rPr lang="en-US" b="1" dirty="0" smtClean="0"/>
              <a:t>Process is </a:t>
            </a:r>
            <a:r>
              <a:rPr lang="en-US" b="1" u="sng" dirty="0" smtClean="0"/>
              <a:t>not</a:t>
            </a:r>
            <a:r>
              <a:rPr lang="en-US" b="1" dirty="0" smtClean="0"/>
              <a:t> available for sexual harassment allegations against an employee</a:t>
            </a:r>
          </a:p>
          <a:p>
            <a:pPr marL="0" indent="0">
              <a:buNone/>
            </a:pPr>
            <a:endParaRPr lang="en-US" sz="1100" b="1" dirty="0" smtClean="0"/>
          </a:p>
          <a:p>
            <a:r>
              <a:rPr lang="en-US" sz="2600" b="1" dirty="0" smtClean="0"/>
              <a:t>Student participation in voluntary</a:t>
            </a:r>
          </a:p>
          <a:p>
            <a:pPr marL="0" indent="0">
              <a:buNone/>
            </a:pPr>
            <a:endParaRPr lang="en-US" sz="1100" b="1" dirty="0" smtClean="0"/>
          </a:p>
          <a:p>
            <a:r>
              <a:rPr lang="en-US" sz="2600" b="1" dirty="0" smtClean="0"/>
              <a:t>Informal resolution can be reached any time prior to a final decision, or determination of responsibility </a:t>
            </a:r>
            <a:endParaRPr lang="en-US" sz="2600" b="1" dirty="0"/>
          </a:p>
        </p:txBody>
      </p:sp>
    </p:spTree>
    <p:extLst>
      <p:ext uri="{BB962C8B-B14F-4D97-AF65-F5344CB8AC3E}">
        <p14:creationId xmlns:p14="http://schemas.microsoft.com/office/powerpoint/2010/main" val="512948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Informal Resolutions</a:t>
            </a:r>
            <a:endParaRPr lang="en-US" b="1" u="sng" dirty="0">
              <a:latin typeface="+mn-lt"/>
            </a:endParaRPr>
          </a:p>
        </p:txBody>
      </p:sp>
      <p:sp>
        <p:nvSpPr>
          <p:cNvPr id="3" name="Text Placeholder 2"/>
          <p:cNvSpPr>
            <a:spLocks noGrp="1"/>
          </p:cNvSpPr>
          <p:nvPr>
            <p:ph type="body" sz="quarter" idx="13"/>
          </p:nvPr>
        </p:nvSpPr>
        <p:spPr>
          <a:xfrm>
            <a:off x="415213" y="2187912"/>
            <a:ext cx="11334465" cy="4312598"/>
          </a:xfrm>
        </p:spPr>
        <p:txBody>
          <a:bodyPr>
            <a:normAutofit/>
          </a:bodyPr>
          <a:lstStyle/>
          <a:p>
            <a:r>
              <a:rPr lang="en-US" b="1" dirty="0" smtClean="0"/>
              <a:t>Resolution must be agreed to by both parties in writing </a:t>
            </a:r>
          </a:p>
          <a:p>
            <a:endParaRPr lang="en-US" sz="1100" b="1" dirty="0" smtClean="0"/>
          </a:p>
          <a:p>
            <a:r>
              <a:rPr lang="en-US" b="1" dirty="0" smtClean="0"/>
              <a:t>If a resolution is reached, the </a:t>
            </a:r>
            <a:r>
              <a:rPr lang="en-US" b="1" dirty="0"/>
              <a:t>formal complaint </a:t>
            </a:r>
            <a:r>
              <a:rPr lang="en-US" b="1" dirty="0" smtClean="0"/>
              <a:t>is dismissed</a:t>
            </a:r>
          </a:p>
          <a:p>
            <a:pPr marL="0" indent="0">
              <a:buNone/>
            </a:pPr>
            <a:endParaRPr lang="en-US" sz="1100" b="1" dirty="0" smtClean="0"/>
          </a:p>
          <a:p>
            <a:r>
              <a:rPr lang="en-US" b="1" dirty="0" smtClean="0"/>
              <a:t>Complainant </a:t>
            </a:r>
            <a:r>
              <a:rPr lang="en-US" b="1" dirty="0"/>
              <a:t>is precluded from filing a second complaint concerning the original </a:t>
            </a:r>
            <a:r>
              <a:rPr lang="en-US" b="1" dirty="0" smtClean="0"/>
              <a:t>allegation</a:t>
            </a:r>
          </a:p>
          <a:p>
            <a:pPr lvl="1"/>
            <a:r>
              <a:rPr lang="en-US" b="1" dirty="0" smtClean="0"/>
              <a:t>BUT patterns </a:t>
            </a:r>
            <a:r>
              <a:rPr lang="en-US" b="1" dirty="0"/>
              <a:t>of conduct may be considered in subsequent complaints involving the same </a:t>
            </a:r>
            <a:r>
              <a:rPr lang="en-US" b="1" dirty="0" smtClean="0"/>
              <a:t>respondent</a:t>
            </a:r>
          </a:p>
          <a:p>
            <a:pPr marL="0" indent="0">
              <a:buNone/>
            </a:pPr>
            <a:endParaRPr lang="en-US" sz="1200" b="1" dirty="0" smtClean="0"/>
          </a:p>
        </p:txBody>
      </p:sp>
    </p:spTree>
    <p:extLst>
      <p:ext uri="{BB962C8B-B14F-4D97-AF65-F5344CB8AC3E}">
        <p14:creationId xmlns:p14="http://schemas.microsoft.com/office/powerpoint/2010/main" val="1861538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New: Informal Resolutions</a:t>
            </a:r>
            <a:endParaRPr lang="en-US" b="1" u="sng" dirty="0">
              <a:latin typeface="+mn-lt"/>
            </a:endParaRPr>
          </a:p>
        </p:txBody>
      </p:sp>
      <p:sp>
        <p:nvSpPr>
          <p:cNvPr id="3" name="Text Placeholder 2"/>
          <p:cNvSpPr>
            <a:spLocks noGrp="1"/>
          </p:cNvSpPr>
          <p:nvPr>
            <p:ph type="body" sz="quarter" idx="13"/>
          </p:nvPr>
        </p:nvSpPr>
        <p:spPr>
          <a:xfrm>
            <a:off x="436728" y="2101850"/>
            <a:ext cx="11334465" cy="4312598"/>
          </a:xfrm>
        </p:spPr>
        <p:txBody>
          <a:bodyPr>
            <a:normAutofit/>
          </a:bodyPr>
          <a:lstStyle/>
          <a:p>
            <a:pPr marL="0" indent="0">
              <a:buNone/>
            </a:pPr>
            <a:endParaRPr lang="en-US" sz="1200" b="1" dirty="0" smtClean="0"/>
          </a:p>
          <a:p>
            <a:r>
              <a:rPr lang="en-US" b="1" dirty="0" smtClean="0"/>
              <a:t>At </a:t>
            </a:r>
            <a:r>
              <a:rPr lang="en-US" b="1" dirty="0"/>
              <a:t>any time prior to agreeing to a resolution, any party may withdraw from the informal resolution process and resume the grievance </a:t>
            </a:r>
            <a:r>
              <a:rPr lang="en-US" b="1" dirty="0" smtClean="0"/>
              <a:t>process</a:t>
            </a:r>
          </a:p>
          <a:p>
            <a:pPr marL="0" indent="0">
              <a:buNone/>
            </a:pPr>
            <a:endParaRPr lang="en-US" sz="1200" b="1" dirty="0"/>
          </a:p>
          <a:p>
            <a:r>
              <a:rPr lang="en-US" b="1" dirty="0" smtClean="0"/>
              <a:t>Title </a:t>
            </a:r>
            <a:r>
              <a:rPr lang="en-US" b="1" dirty="0"/>
              <a:t>IX Coordinator </a:t>
            </a:r>
            <a:r>
              <a:rPr lang="en-US" b="1" dirty="0" smtClean="0"/>
              <a:t>designates </a:t>
            </a:r>
            <a:r>
              <a:rPr lang="en-US" b="1" dirty="0"/>
              <a:t>an impartial facilitator for the informal resolution </a:t>
            </a:r>
            <a:r>
              <a:rPr lang="en-US" b="1" dirty="0" smtClean="0"/>
              <a:t>process</a:t>
            </a:r>
            <a:endParaRPr lang="en-US" b="1" dirty="0"/>
          </a:p>
        </p:txBody>
      </p:sp>
    </p:spTree>
    <p:extLst>
      <p:ext uri="{BB962C8B-B14F-4D97-AF65-F5344CB8AC3E}">
        <p14:creationId xmlns:p14="http://schemas.microsoft.com/office/powerpoint/2010/main" val="2952303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latin typeface="+mn-lt"/>
              </a:rPr>
              <a:t>Title IX Hearings - Determination of Responsibility</a:t>
            </a:r>
            <a:endParaRPr lang="en-US" b="1" u="sng" dirty="0">
              <a:latin typeface="+mn-lt"/>
            </a:endParaRPr>
          </a:p>
        </p:txBody>
      </p:sp>
      <p:sp>
        <p:nvSpPr>
          <p:cNvPr id="3" name="Text Placeholder 2"/>
          <p:cNvSpPr>
            <a:spLocks noGrp="1"/>
          </p:cNvSpPr>
          <p:nvPr>
            <p:ph type="body" sz="quarter" idx="13"/>
          </p:nvPr>
        </p:nvSpPr>
        <p:spPr>
          <a:xfrm>
            <a:off x="491319" y="2181043"/>
            <a:ext cx="11068335" cy="4315291"/>
          </a:xfrm>
        </p:spPr>
        <p:txBody>
          <a:bodyPr/>
          <a:lstStyle/>
          <a:p>
            <a:r>
              <a:rPr lang="en-US" b="1" dirty="0" smtClean="0"/>
              <a:t>New Title IX regulations, provide K-12 programs with an opportunity to conduct a “paper hearing” </a:t>
            </a:r>
          </a:p>
          <a:p>
            <a:pPr marL="0" indent="0">
              <a:buNone/>
            </a:pPr>
            <a:endParaRPr lang="en-US" sz="1200" b="1" dirty="0" smtClean="0"/>
          </a:p>
          <a:p>
            <a:r>
              <a:rPr lang="en-US" b="1" dirty="0" smtClean="0"/>
              <a:t>Our Decision Maker (Chief Simmons) will facilitate an exchange of questions and statements between the parties and witnesses</a:t>
            </a:r>
          </a:p>
          <a:p>
            <a:pPr marL="0" indent="0">
              <a:buNone/>
            </a:pPr>
            <a:endParaRPr lang="en-US" sz="1200" b="1" dirty="0" smtClean="0"/>
          </a:p>
          <a:p>
            <a:r>
              <a:rPr lang="en-US" b="1" dirty="0"/>
              <a:t>Burden of proof is on the </a:t>
            </a:r>
            <a:r>
              <a:rPr lang="en-US" b="1" dirty="0" smtClean="0"/>
              <a:t>District</a:t>
            </a:r>
          </a:p>
          <a:p>
            <a:pPr lvl="1"/>
            <a:r>
              <a:rPr lang="en-US" b="1" dirty="0" smtClean="0"/>
              <a:t>Preponderance </a:t>
            </a:r>
            <a:r>
              <a:rPr lang="en-US" b="1" dirty="0"/>
              <a:t>of Evidence standard (same as student discipline hearings</a:t>
            </a:r>
            <a:r>
              <a:rPr lang="en-US" b="1" dirty="0" smtClean="0"/>
              <a:t>) </a:t>
            </a:r>
            <a:endParaRPr lang="en-US" b="1" dirty="0"/>
          </a:p>
          <a:p>
            <a:endParaRPr lang="en-US" dirty="0" smtClean="0"/>
          </a:p>
        </p:txBody>
      </p:sp>
    </p:spTree>
    <p:extLst>
      <p:ext uri="{BB962C8B-B14F-4D97-AF65-F5344CB8AC3E}">
        <p14:creationId xmlns:p14="http://schemas.microsoft.com/office/powerpoint/2010/main" val="24601138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latin typeface="+mn-lt"/>
              </a:rPr>
              <a:t>Title IX Hearings - Determination of Responsibility</a:t>
            </a:r>
            <a:endParaRPr lang="en-US" b="1" u="sng" dirty="0">
              <a:latin typeface="+mn-lt"/>
            </a:endParaRPr>
          </a:p>
        </p:txBody>
      </p:sp>
      <p:sp>
        <p:nvSpPr>
          <p:cNvPr id="3" name="Text Placeholder 2"/>
          <p:cNvSpPr>
            <a:spLocks noGrp="1"/>
          </p:cNvSpPr>
          <p:nvPr>
            <p:ph type="body" sz="quarter" idx="13"/>
          </p:nvPr>
        </p:nvSpPr>
        <p:spPr>
          <a:xfrm>
            <a:off x="736979" y="2085975"/>
            <a:ext cx="11034214" cy="4248150"/>
          </a:xfrm>
        </p:spPr>
        <p:txBody>
          <a:bodyPr>
            <a:normAutofit/>
          </a:bodyPr>
          <a:lstStyle/>
          <a:p>
            <a:r>
              <a:rPr lang="en-US" b="1" dirty="0"/>
              <a:t>D</a:t>
            </a:r>
            <a:r>
              <a:rPr lang="en-US" b="1" dirty="0" smtClean="0"/>
              <a:t>ecision </a:t>
            </a:r>
            <a:r>
              <a:rPr lang="en-US" b="1" dirty="0"/>
              <a:t>Maker issues a notice to the parties </a:t>
            </a:r>
            <a:r>
              <a:rPr lang="en-US" b="1" dirty="0" smtClean="0"/>
              <a:t>with deadline </a:t>
            </a:r>
            <a:r>
              <a:rPr lang="en-US" b="1" dirty="0"/>
              <a:t>to submit questions and the date responses are due. </a:t>
            </a:r>
            <a:endParaRPr lang="en-US" b="1" dirty="0" smtClean="0"/>
          </a:p>
          <a:p>
            <a:pPr marL="0" indent="0">
              <a:buNone/>
            </a:pPr>
            <a:endParaRPr lang="en-US" sz="1000" b="1" dirty="0"/>
          </a:p>
          <a:p>
            <a:r>
              <a:rPr lang="en-US" b="1" dirty="0" smtClean="0"/>
              <a:t>May ask up </a:t>
            </a:r>
            <a:r>
              <a:rPr lang="en-US" b="1" dirty="0"/>
              <a:t>to 25 written questions </a:t>
            </a:r>
            <a:r>
              <a:rPr lang="en-US" b="1" dirty="0" smtClean="0"/>
              <a:t> </a:t>
            </a:r>
          </a:p>
          <a:p>
            <a:pPr marL="0" indent="0">
              <a:buNone/>
            </a:pPr>
            <a:endParaRPr lang="en-US" sz="1100" b="1" dirty="0" smtClean="0"/>
          </a:p>
          <a:p>
            <a:pPr marL="228600" lvl="4">
              <a:spcBef>
                <a:spcPts val="1000"/>
              </a:spcBef>
            </a:pPr>
            <a:r>
              <a:rPr lang="en-US" sz="2800" b="1" dirty="0" smtClean="0"/>
              <a:t>May exclude irrelevant questions, but Decision Maker must explain why</a:t>
            </a:r>
          </a:p>
          <a:p>
            <a:pPr marL="0" lvl="4" indent="0">
              <a:spcBef>
                <a:spcPts val="1000"/>
              </a:spcBef>
              <a:buNone/>
            </a:pPr>
            <a:endParaRPr lang="en-US" sz="1100" b="1" dirty="0"/>
          </a:p>
          <a:p>
            <a:pPr marL="285750" lvl="1" indent="-285750" fontAlgn="base">
              <a:spcBef>
                <a:spcPct val="0"/>
              </a:spcBef>
              <a:spcAft>
                <a:spcPct val="0"/>
              </a:spcAft>
              <a:tabLst>
                <a:tab pos="-914400" algn="l"/>
              </a:tabLst>
            </a:pPr>
            <a:r>
              <a:rPr lang="en-US" sz="2800" b="1" dirty="0"/>
              <a:t>Not allowed  to ask questions or seek evidence about prior sexual </a:t>
            </a:r>
            <a:r>
              <a:rPr lang="en-US" sz="2800" b="1" dirty="0" smtClean="0"/>
              <a:t>acts</a:t>
            </a:r>
            <a:endParaRPr lang="en-US" sz="2800" b="1" dirty="0"/>
          </a:p>
          <a:p>
            <a:pPr marL="742950" lvl="2" indent="-285750" fontAlgn="base">
              <a:spcBef>
                <a:spcPct val="0"/>
              </a:spcBef>
              <a:spcAft>
                <a:spcPct val="0"/>
              </a:spcAft>
              <a:tabLst>
                <a:tab pos="-914400" algn="l"/>
              </a:tabLst>
            </a:pPr>
            <a:r>
              <a:rPr lang="en-US" sz="2800" b="1" i="1" u="sng" dirty="0"/>
              <a:t>UNLESS</a:t>
            </a:r>
            <a:r>
              <a:rPr lang="en-US" sz="2800" b="1" dirty="0"/>
              <a:t>, it is used to prove someone other than the respondent committed </a:t>
            </a:r>
            <a:r>
              <a:rPr lang="en-US" sz="2800" b="1" dirty="0" smtClean="0"/>
              <a:t>offense  </a:t>
            </a:r>
            <a:endParaRPr lang="en-US" sz="2800" b="1" dirty="0"/>
          </a:p>
          <a:p>
            <a:endParaRPr lang="en-US" dirty="0"/>
          </a:p>
        </p:txBody>
      </p:sp>
    </p:spTree>
    <p:extLst>
      <p:ext uri="{BB962C8B-B14F-4D97-AF65-F5344CB8AC3E}">
        <p14:creationId xmlns:p14="http://schemas.microsoft.com/office/powerpoint/2010/main" val="1347022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122363"/>
            <a:ext cx="11430000" cy="914400"/>
          </a:xfrm>
        </p:spPr>
        <p:txBody>
          <a:bodyPr>
            <a:normAutofit/>
          </a:bodyPr>
          <a:lstStyle/>
          <a:p>
            <a:r>
              <a:rPr lang="en-US" sz="4000" b="1" u="sng" dirty="0" smtClean="0">
                <a:latin typeface="+mn-lt"/>
              </a:rPr>
              <a:t>Written Determination of Responsibility </a:t>
            </a:r>
            <a:endParaRPr lang="en-US" sz="4000" b="1" u="sng" dirty="0">
              <a:latin typeface="+mn-lt"/>
            </a:endParaRPr>
          </a:p>
        </p:txBody>
      </p:sp>
      <p:sp>
        <p:nvSpPr>
          <p:cNvPr id="3" name="Text Placeholder 2"/>
          <p:cNvSpPr>
            <a:spLocks noGrp="1"/>
          </p:cNvSpPr>
          <p:nvPr>
            <p:ph type="body" sz="quarter" idx="13"/>
          </p:nvPr>
        </p:nvSpPr>
        <p:spPr>
          <a:xfrm>
            <a:off x="708404" y="2038350"/>
            <a:ext cx="11034214" cy="4038600"/>
          </a:xfrm>
        </p:spPr>
        <p:txBody>
          <a:bodyPr>
            <a:normAutofit fontScale="85000" lnSpcReduction="20000"/>
          </a:bodyPr>
          <a:lstStyle/>
          <a:p>
            <a:pPr marL="0" indent="0">
              <a:buNone/>
            </a:pPr>
            <a:r>
              <a:rPr lang="en-US" b="1" dirty="0" smtClean="0"/>
              <a:t>The decision, or </a:t>
            </a:r>
            <a:r>
              <a:rPr lang="en-US" b="1" i="1" dirty="0" smtClean="0"/>
              <a:t>Written Determination of Responsibility</a:t>
            </a:r>
            <a:r>
              <a:rPr lang="en-US" b="1" dirty="0" smtClean="0"/>
              <a:t>, sets forth the following: </a:t>
            </a:r>
          </a:p>
          <a:p>
            <a:pPr marL="0" indent="0">
              <a:buNone/>
            </a:pPr>
            <a:endParaRPr lang="en-US" sz="1300" b="1" dirty="0" smtClean="0"/>
          </a:p>
          <a:p>
            <a:r>
              <a:rPr lang="en-US" b="1" dirty="0" smtClean="0"/>
              <a:t>Identifies allegations </a:t>
            </a:r>
            <a:r>
              <a:rPr lang="en-US" b="1" dirty="0"/>
              <a:t>potentially constituting sexual </a:t>
            </a:r>
            <a:r>
              <a:rPr lang="en-US" b="1" dirty="0" smtClean="0"/>
              <a:t>harassment;</a:t>
            </a:r>
          </a:p>
          <a:p>
            <a:r>
              <a:rPr lang="en-US" b="1" dirty="0" smtClean="0"/>
              <a:t>Describes procedural </a:t>
            </a:r>
            <a:r>
              <a:rPr lang="en-US" b="1" dirty="0"/>
              <a:t>steps </a:t>
            </a:r>
            <a:r>
              <a:rPr lang="en-US" b="1" dirty="0" smtClean="0"/>
              <a:t>taken;</a:t>
            </a:r>
          </a:p>
          <a:p>
            <a:r>
              <a:rPr lang="en-US" b="1" dirty="0" smtClean="0"/>
              <a:t>Findings </a:t>
            </a:r>
            <a:r>
              <a:rPr lang="en-US" b="1" dirty="0"/>
              <a:t>of fact supporting the </a:t>
            </a:r>
            <a:r>
              <a:rPr lang="en-US" b="1" dirty="0" smtClean="0"/>
              <a:t>determination;</a:t>
            </a:r>
          </a:p>
          <a:p>
            <a:r>
              <a:rPr lang="en-US" b="1" dirty="0" smtClean="0"/>
              <a:t>Conclusions </a:t>
            </a:r>
            <a:r>
              <a:rPr lang="en-US" b="1" dirty="0"/>
              <a:t>regarding the application of the District’s </a:t>
            </a:r>
            <a:r>
              <a:rPr lang="en-US" b="1" dirty="0" smtClean="0"/>
              <a:t>Code </a:t>
            </a:r>
            <a:r>
              <a:rPr lang="en-US" b="1" dirty="0"/>
              <a:t>of </a:t>
            </a:r>
            <a:r>
              <a:rPr lang="en-US" b="1" dirty="0" smtClean="0"/>
              <a:t>Conduct </a:t>
            </a:r>
            <a:r>
              <a:rPr lang="en-US" b="1" dirty="0"/>
              <a:t>to the </a:t>
            </a:r>
            <a:r>
              <a:rPr lang="en-US" b="1" dirty="0" smtClean="0"/>
              <a:t>facts;</a:t>
            </a:r>
          </a:p>
          <a:p>
            <a:r>
              <a:rPr lang="en-US" b="1" dirty="0" smtClean="0"/>
              <a:t>Statements </a:t>
            </a:r>
            <a:r>
              <a:rPr lang="en-US" b="1" dirty="0"/>
              <a:t>of, and rationale for, the result as to each allegation, including a determination regarding responsibility, and whether remedies designed to restore or preserve equal access to the District’s education program or activity will be provided by the District to the complainant; </a:t>
            </a:r>
            <a:r>
              <a:rPr lang="en-US" b="1" dirty="0" smtClean="0"/>
              <a:t>and</a:t>
            </a:r>
          </a:p>
          <a:p>
            <a:r>
              <a:rPr lang="en-US" b="1" dirty="0" smtClean="0"/>
              <a:t>District’s </a:t>
            </a:r>
            <a:r>
              <a:rPr lang="en-US" b="1" dirty="0"/>
              <a:t>procedures and permissible bases for the complainant and respondent to appeal.</a:t>
            </a:r>
          </a:p>
          <a:p>
            <a:endParaRPr lang="en-US" dirty="0"/>
          </a:p>
        </p:txBody>
      </p:sp>
    </p:spTree>
    <p:extLst>
      <p:ext uri="{BB962C8B-B14F-4D97-AF65-F5344CB8AC3E}">
        <p14:creationId xmlns:p14="http://schemas.microsoft.com/office/powerpoint/2010/main" val="211312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Written Determination of Responsibility </a:t>
            </a:r>
            <a:endParaRPr lang="en-US" b="1" u="sng" dirty="0">
              <a:latin typeface="+mn-lt"/>
            </a:endParaRPr>
          </a:p>
        </p:txBody>
      </p:sp>
      <p:sp>
        <p:nvSpPr>
          <p:cNvPr id="3" name="Text Placeholder 2"/>
          <p:cNvSpPr>
            <a:spLocks noGrp="1"/>
          </p:cNvSpPr>
          <p:nvPr>
            <p:ph type="body" sz="quarter" idx="13"/>
          </p:nvPr>
        </p:nvSpPr>
        <p:spPr>
          <a:xfrm>
            <a:off x="708404" y="2181225"/>
            <a:ext cx="11034214" cy="4038600"/>
          </a:xfrm>
        </p:spPr>
        <p:txBody>
          <a:bodyPr>
            <a:normAutofit/>
          </a:bodyPr>
          <a:lstStyle/>
          <a:p>
            <a:r>
              <a:rPr lang="en-US" sz="3600" b="1" dirty="0"/>
              <a:t>Decision Maker has 15 days to </a:t>
            </a:r>
            <a:r>
              <a:rPr lang="en-US" sz="3600" b="1" dirty="0" smtClean="0"/>
              <a:t>prepare written decision </a:t>
            </a:r>
            <a:r>
              <a:rPr lang="en-US" sz="3600" b="1" dirty="0"/>
              <a:t>after all questions and statements have been </a:t>
            </a:r>
            <a:r>
              <a:rPr lang="en-US" sz="3600" b="1" dirty="0" smtClean="0"/>
              <a:t>submitted</a:t>
            </a:r>
          </a:p>
          <a:p>
            <a:pPr marL="457200" lvl="1" indent="0">
              <a:buNone/>
            </a:pPr>
            <a:endParaRPr lang="en-US" sz="1600" b="1" dirty="0" smtClean="0"/>
          </a:p>
          <a:p>
            <a:pPr lvl="1"/>
            <a:r>
              <a:rPr lang="en-US" sz="3200" b="1" dirty="0" smtClean="0"/>
              <a:t>Written decision provided </a:t>
            </a:r>
            <a:r>
              <a:rPr lang="en-US" sz="3200" b="1" dirty="0"/>
              <a:t>to both parties </a:t>
            </a:r>
            <a:r>
              <a:rPr lang="en-US" sz="3200" b="1" dirty="0" smtClean="0"/>
              <a:t>simultaneously</a:t>
            </a:r>
          </a:p>
          <a:p>
            <a:pPr lvl="1"/>
            <a:r>
              <a:rPr lang="en-US" sz="3200" b="1" dirty="0" smtClean="0"/>
              <a:t>Send </a:t>
            </a:r>
            <a:r>
              <a:rPr lang="en-US" sz="3200" b="1" dirty="0"/>
              <a:t>via hand delivery, statutory overnight delivery or certified </a:t>
            </a:r>
            <a:r>
              <a:rPr lang="en-US" sz="3200" b="1" dirty="0" smtClean="0"/>
              <a:t>mail </a:t>
            </a:r>
            <a:endParaRPr lang="en-US" sz="3200" b="1" dirty="0"/>
          </a:p>
        </p:txBody>
      </p:sp>
    </p:spTree>
    <p:extLst>
      <p:ext uri="{BB962C8B-B14F-4D97-AF65-F5344CB8AC3E}">
        <p14:creationId xmlns:p14="http://schemas.microsoft.com/office/powerpoint/2010/main" val="1524721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Title IX Appeals</a:t>
            </a:r>
            <a:endParaRPr lang="en-US" b="1" u="sng" dirty="0">
              <a:latin typeface="+mn-lt"/>
            </a:endParaRPr>
          </a:p>
        </p:txBody>
      </p:sp>
      <p:sp>
        <p:nvSpPr>
          <p:cNvPr id="3" name="Text Placeholder 2"/>
          <p:cNvSpPr>
            <a:spLocks noGrp="1"/>
          </p:cNvSpPr>
          <p:nvPr>
            <p:ph type="body" sz="quarter" idx="13"/>
          </p:nvPr>
        </p:nvSpPr>
        <p:spPr>
          <a:xfrm>
            <a:off x="756029" y="2092325"/>
            <a:ext cx="11034214" cy="4098925"/>
          </a:xfrm>
        </p:spPr>
        <p:txBody>
          <a:bodyPr>
            <a:normAutofit/>
          </a:bodyPr>
          <a:lstStyle/>
          <a:p>
            <a:r>
              <a:rPr lang="en-US" b="1" dirty="0"/>
              <a:t>Either party may appeal the Determination of </a:t>
            </a:r>
            <a:r>
              <a:rPr lang="en-US" b="1" dirty="0" smtClean="0"/>
              <a:t>Responsibility</a:t>
            </a:r>
          </a:p>
          <a:p>
            <a:endParaRPr lang="en-US" sz="1000" b="1" dirty="0" smtClean="0"/>
          </a:p>
          <a:p>
            <a:r>
              <a:rPr lang="en-US" b="1" dirty="0" smtClean="0"/>
              <a:t>District’s </a:t>
            </a:r>
            <a:r>
              <a:rPr lang="en-US" b="1" dirty="0"/>
              <a:t>Student Disciplinary Hearing </a:t>
            </a:r>
            <a:r>
              <a:rPr lang="en-US" b="1" dirty="0" smtClean="0"/>
              <a:t>Officer will review appeal</a:t>
            </a:r>
          </a:p>
          <a:p>
            <a:pPr marL="0" indent="0">
              <a:buNone/>
            </a:pPr>
            <a:endParaRPr lang="en-US" sz="1000" b="1" dirty="0"/>
          </a:p>
          <a:p>
            <a:r>
              <a:rPr lang="en-US" b="1" dirty="0" smtClean="0"/>
              <a:t>Deadline to file appeal:  </a:t>
            </a:r>
            <a:r>
              <a:rPr lang="en-US" b="1" u="sng" dirty="0" smtClean="0">
                <a:solidFill>
                  <a:srgbClr val="FF0000"/>
                </a:solidFill>
              </a:rPr>
              <a:t>20 days</a:t>
            </a:r>
            <a:r>
              <a:rPr lang="en-US" b="1" dirty="0" smtClean="0"/>
              <a:t> </a:t>
            </a:r>
            <a:r>
              <a:rPr lang="en-US" b="1" dirty="0"/>
              <a:t>from </a:t>
            </a:r>
            <a:r>
              <a:rPr lang="en-US" b="1" dirty="0" smtClean="0"/>
              <a:t>the </a:t>
            </a:r>
            <a:r>
              <a:rPr lang="en-US" b="1" dirty="0"/>
              <a:t>Determination of Responsibility </a:t>
            </a:r>
            <a:r>
              <a:rPr lang="en-US" b="1" dirty="0" smtClean="0"/>
              <a:t>or </a:t>
            </a:r>
            <a:r>
              <a:rPr lang="en-US" b="1" dirty="0"/>
              <a:t>allegation is </a:t>
            </a:r>
            <a:r>
              <a:rPr lang="en-US" b="1" dirty="0" smtClean="0"/>
              <a:t>dismissed </a:t>
            </a:r>
          </a:p>
          <a:p>
            <a:pPr marL="0" indent="0">
              <a:buNone/>
            </a:pPr>
            <a:endParaRPr lang="en-US" sz="1000" b="1" dirty="0"/>
          </a:p>
          <a:p>
            <a:r>
              <a:rPr lang="en-US" b="1" dirty="0"/>
              <a:t>D</a:t>
            </a:r>
            <a:r>
              <a:rPr lang="en-US" b="1" dirty="0" smtClean="0"/>
              <a:t>iscipline imposed remains in </a:t>
            </a:r>
            <a:r>
              <a:rPr lang="en-US" b="1" dirty="0"/>
              <a:t>place during the </a:t>
            </a:r>
            <a:r>
              <a:rPr lang="en-US" b="1" dirty="0" smtClean="0"/>
              <a:t>appeal</a:t>
            </a:r>
          </a:p>
          <a:p>
            <a:pPr lvl="1"/>
            <a:r>
              <a:rPr lang="en-US" b="1" i="1" dirty="0"/>
              <a:t>M</a:t>
            </a:r>
            <a:r>
              <a:rPr lang="en-US" b="1" i="1" dirty="0" smtClean="0"/>
              <a:t>ay</a:t>
            </a:r>
            <a:r>
              <a:rPr lang="en-US" b="1" dirty="0" smtClean="0"/>
              <a:t> </a:t>
            </a:r>
            <a:r>
              <a:rPr lang="en-US" b="1" dirty="0"/>
              <a:t>be suspended by the Superintendent pending the outcome of the </a:t>
            </a:r>
            <a:r>
              <a:rPr lang="en-US" b="1" dirty="0" smtClean="0"/>
              <a:t>appeal </a:t>
            </a:r>
            <a:endParaRPr lang="en-US" sz="2200" b="1" dirty="0"/>
          </a:p>
          <a:p>
            <a:endParaRPr lang="en-US" dirty="0"/>
          </a:p>
        </p:txBody>
      </p:sp>
    </p:spTree>
    <p:extLst>
      <p:ext uri="{BB962C8B-B14F-4D97-AF65-F5344CB8AC3E}">
        <p14:creationId xmlns:p14="http://schemas.microsoft.com/office/powerpoint/2010/main" val="15929851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Reasons for an Appeal</a:t>
            </a:r>
            <a:endParaRPr lang="en-US" b="1" u="sng" dirty="0">
              <a:latin typeface="+mn-lt"/>
            </a:endParaRPr>
          </a:p>
        </p:txBody>
      </p:sp>
      <p:sp>
        <p:nvSpPr>
          <p:cNvPr id="3" name="Text Placeholder 2"/>
          <p:cNvSpPr>
            <a:spLocks noGrp="1"/>
          </p:cNvSpPr>
          <p:nvPr>
            <p:ph type="body" sz="quarter" idx="13"/>
          </p:nvPr>
        </p:nvSpPr>
        <p:spPr>
          <a:xfrm>
            <a:off x="756029" y="2092325"/>
            <a:ext cx="11034214" cy="4098925"/>
          </a:xfrm>
        </p:spPr>
        <p:txBody>
          <a:bodyPr>
            <a:normAutofit fontScale="92500" lnSpcReduction="20000"/>
          </a:bodyPr>
          <a:lstStyle/>
          <a:p>
            <a:pPr marL="514350" indent="-514350">
              <a:buFont typeface="+mj-lt"/>
              <a:buAutoNum type="arabicPeriod"/>
            </a:pPr>
            <a:r>
              <a:rPr lang="en-US" b="1" dirty="0" smtClean="0"/>
              <a:t>Procedural </a:t>
            </a:r>
            <a:r>
              <a:rPr lang="en-US" b="1" dirty="0"/>
              <a:t>irregularity that affected the outcome of the </a:t>
            </a:r>
            <a:r>
              <a:rPr lang="en-US" b="1" dirty="0" smtClean="0"/>
              <a:t>matter. </a:t>
            </a:r>
          </a:p>
          <a:p>
            <a:pPr>
              <a:buFont typeface="+mj-lt"/>
              <a:buAutoNum type="arabicPeriod"/>
            </a:pPr>
            <a:endParaRPr lang="en-US" sz="1100" b="1" dirty="0"/>
          </a:p>
          <a:p>
            <a:pPr marL="514350" indent="-514350">
              <a:buFont typeface="+mj-lt"/>
              <a:buAutoNum type="arabicPeriod"/>
            </a:pPr>
            <a:r>
              <a:rPr lang="en-US" b="1" dirty="0"/>
              <a:t>New evidence that was not reasonably available at the time the determination regarding responsibility or dismissal was made, that could affect the outcome of the </a:t>
            </a:r>
            <a:r>
              <a:rPr lang="en-US" b="1" dirty="0" smtClean="0"/>
              <a:t>matter. </a:t>
            </a:r>
          </a:p>
          <a:p>
            <a:pPr>
              <a:buFont typeface="+mj-lt"/>
              <a:buAutoNum type="arabicPeriod"/>
            </a:pPr>
            <a:endParaRPr lang="en-US" sz="1100" b="1" dirty="0"/>
          </a:p>
          <a:p>
            <a:pPr marL="514350" indent="-514350">
              <a:buFont typeface="+mj-lt"/>
              <a:buAutoNum type="arabicPeriod"/>
            </a:pPr>
            <a:r>
              <a:rPr lang="en-US" b="1" dirty="0" smtClean="0"/>
              <a:t>Title </a:t>
            </a:r>
            <a:r>
              <a:rPr lang="en-US" b="1" dirty="0"/>
              <a:t>IX Coordinator, investigator, or Decision Maker had a conflict of interest or bias for or against complainants or respondents generally or the individual complainant or respondent that affected the outcome of the </a:t>
            </a:r>
            <a:r>
              <a:rPr lang="en-US" b="1" dirty="0" smtClean="0"/>
              <a:t>matter. </a:t>
            </a:r>
          </a:p>
          <a:p>
            <a:pPr>
              <a:buFont typeface="+mj-lt"/>
              <a:buAutoNum type="arabicPeriod"/>
            </a:pPr>
            <a:endParaRPr lang="en-US" sz="1200" b="1" i="1" dirty="0"/>
          </a:p>
          <a:p>
            <a:pPr marL="514350" indent="-514350">
              <a:buFont typeface="+mj-lt"/>
              <a:buAutoNum type="arabicPeriod"/>
            </a:pPr>
            <a:r>
              <a:rPr lang="en-US" b="1" dirty="0"/>
              <a:t>D</a:t>
            </a:r>
            <a:r>
              <a:rPr lang="x-none" b="1" smtClean="0"/>
              <a:t>isciplinary </a:t>
            </a:r>
            <a:r>
              <a:rPr lang="en-US" b="1" dirty="0"/>
              <a:t>sanction </a:t>
            </a:r>
            <a:r>
              <a:rPr lang="x-none" b="1"/>
              <a:t>was excessive or </a:t>
            </a:r>
            <a:r>
              <a:rPr lang="en-US" b="1" dirty="0"/>
              <a:t>there is </a:t>
            </a:r>
            <a:r>
              <a:rPr lang="x-none" b="1"/>
              <a:t>an inherent disproportion between the offense and the </a:t>
            </a:r>
            <a:r>
              <a:rPr lang="en-US" b="1" dirty="0"/>
              <a:t>disciplinary </a:t>
            </a:r>
            <a:r>
              <a:rPr lang="x-none" b="1"/>
              <a:t>action</a:t>
            </a:r>
            <a:r>
              <a:rPr lang="en-US" b="1" dirty="0"/>
              <a:t>. </a:t>
            </a:r>
          </a:p>
          <a:p>
            <a:endParaRPr lang="en-US" dirty="0"/>
          </a:p>
        </p:txBody>
      </p:sp>
    </p:spTree>
    <p:extLst>
      <p:ext uri="{BB962C8B-B14F-4D97-AF65-F5344CB8AC3E}">
        <p14:creationId xmlns:p14="http://schemas.microsoft.com/office/powerpoint/2010/main" val="1704135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Appeals - Decision</a:t>
            </a:r>
            <a:endParaRPr lang="en-US" b="1" u="sng" dirty="0">
              <a:latin typeface="+mn-lt"/>
            </a:endParaRPr>
          </a:p>
        </p:txBody>
      </p:sp>
      <p:sp>
        <p:nvSpPr>
          <p:cNvPr id="3" name="Text Placeholder 2"/>
          <p:cNvSpPr>
            <a:spLocks noGrp="1"/>
          </p:cNvSpPr>
          <p:nvPr>
            <p:ph type="body" sz="quarter" idx="13"/>
          </p:nvPr>
        </p:nvSpPr>
        <p:spPr>
          <a:xfrm>
            <a:off x="495300" y="2092325"/>
            <a:ext cx="11294943" cy="4098925"/>
          </a:xfrm>
        </p:spPr>
        <p:txBody>
          <a:bodyPr>
            <a:normAutofit/>
          </a:bodyPr>
          <a:lstStyle/>
          <a:p>
            <a:pPr marL="0" indent="0">
              <a:buNone/>
            </a:pPr>
            <a:r>
              <a:rPr lang="en-US" sz="3200" b="1" dirty="0" smtClean="0"/>
              <a:t>The Student </a:t>
            </a:r>
            <a:r>
              <a:rPr lang="en-US" sz="3200" b="1" dirty="0"/>
              <a:t>Discipline Hearing Officer will be responsible for: </a:t>
            </a:r>
            <a:endParaRPr lang="en-US" b="1" dirty="0"/>
          </a:p>
          <a:p>
            <a:pPr lvl="1"/>
            <a:r>
              <a:rPr lang="en-US" sz="2800" b="1" dirty="0"/>
              <a:t>Notifying the other party in writing when an appeal is filed and implementing appeal procedures equally for both </a:t>
            </a:r>
            <a:r>
              <a:rPr lang="en-US" sz="2800" b="1" dirty="0" smtClean="0"/>
              <a:t>parties. </a:t>
            </a:r>
            <a:endParaRPr lang="en-US" sz="2800" b="1" dirty="0"/>
          </a:p>
          <a:p>
            <a:pPr lvl="1"/>
            <a:r>
              <a:rPr lang="en-US" sz="2800" b="1" dirty="0"/>
              <a:t>Giving both parties a reasonable, equal opportunity to submit a written statement in support of, or challenging, the </a:t>
            </a:r>
            <a:r>
              <a:rPr lang="en-US" sz="2800" b="1" dirty="0" smtClean="0"/>
              <a:t>outcome. </a:t>
            </a:r>
            <a:endParaRPr lang="en-US" sz="2800" b="1" dirty="0"/>
          </a:p>
          <a:p>
            <a:pPr lvl="1"/>
            <a:r>
              <a:rPr lang="en-US" sz="2800" b="1" dirty="0"/>
              <a:t>Issuing a written decision describing the result of the appeal and the rationale for the </a:t>
            </a:r>
            <a:r>
              <a:rPr lang="en-US" sz="2800" b="1" dirty="0" smtClean="0"/>
              <a:t>result. </a:t>
            </a:r>
            <a:endParaRPr lang="en-US" sz="2800" b="1" dirty="0"/>
          </a:p>
          <a:p>
            <a:pPr lvl="1"/>
            <a:r>
              <a:rPr lang="en-US" sz="2800" b="1" dirty="0"/>
              <a:t>Providing the written decision simultaneously to both </a:t>
            </a:r>
            <a:r>
              <a:rPr lang="en-US" sz="2800" b="1" dirty="0" smtClean="0"/>
              <a:t>parties.</a:t>
            </a:r>
          </a:p>
          <a:p>
            <a:pPr lvl="2"/>
            <a:r>
              <a:rPr lang="en-US" sz="2400" b="1" dirty="0" smtClean="0"/>
              <a:t>Decision is due 10 </a:t>
            </a:r>
            <a:r>
              <a:rPr lang="en-US" sz="2400" b="1" dirty="0"/>
              <a:t>days from the </a:t>
            </a:r>
            <a:r>
              <a:rPr lang="en-US" sz="2400" b="1" dirty="0" smtClean="0"/>
              <a:t>date the parties submit </a:t>
            </a:r>
            <a:r>
              <a:rPr lang="en-US" sz="2400" b="1" dirty="0"/>
              <a:t>written </a:t>
            </a:r>
            <a:r>
              <a:rPr lang="en-US" sz="2400" b="1" dirty="0" smtClean="0"/>
              <a:t>statements.</a:t>
            </a:r>
            <a:endParaRPr lang="en-US" sz="2400" b="1" dirty="0"/>
          </a:p>
          <a:p>
            <a:endParaRPr lang="en-US" dirty="0"/>
          </a:p>
        </p:txBody>
      </p:sp>
    </p:spTree>
    <p:extLst>
      <p:ext uri="{BB962C8B-B14F-4D97-AF65-F5344CB8AC3E}">
        <p14:creationId xmlns:p14="http://schemas.microsoft.com/office/powerpoint/2010/main" val="781262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mn-lt"/>
              </a:rPr>
              <a:t>Appealing Student Disciplinary Sanction to BOE</a:t>
            </a:r>
            <a:endParaRPr lang="en-US" b="1" u="sng" dirty="0">
              <a:latin typeface="+mn-lt"/>
            </a:endParaRPr>
          </a:p>
        </p:txBody>
      </p:sp>
      <p:sp>
        <p:nvSpPr>
          <p:cNvPr id="3" name="Text Placeholder 2"/>
          <p:cNvSpPr>
            <a:spLocks noGrp="1"/>
          </p:cNvSpPr>
          <p:nvPr>
            <p:ph type="body" sz="quarter" idx="13"/>
          </p:nvPr>
        </p:nvSpPr>
        <p:spPr/>
        <p:txBody>
          <a:bodyPr>
            <a:normAutofit/>
          </a:bodyPr>
          <a:lstStyle/>
          <a:p>
            <a:r>
              <a:rPr lang="en-US" b="1" dirty="0" smtClean="0"/>
              <a:t>Any </a:t>
            </a:r>
            <a:r>
              <a:rPr lang="en-US" b="1" dirty="0"/>
              <a:t>student that receives discipline sanctions under the District’s Code of Conduct in response to a Formal Complaint, may appeal the discipline sanctions to the Board of Education as provided by O.C.G.A. § 20-2-754(c). </a:t>
            </a:r>
            <a:endParaRPr lang="en-US" b="1" dirty="0" smtClean="0"/>
          </a:p>
          <a:p>
            <a:pPr marL="0" indent="0">
              <a:buNone/>
            </a:pPr>
            <a:endParaRPr lang="en-US" sz="1000" b="1" dirty="0"/>
          </a:p>
          <a:p>
            <a:r>
              <a:rPr lang="en-US" b="1" dirty="0"/>
              <a:t>Appeals to the Board of Education regarding the discipline imposed, must be made within twenty (20) days from the date the District’s Student Discipline Hearing Officer renders a written decision on the appeal. </a:t>
            </a:r>
          </a:p>
          <a:p>
            <a:endParaRPr lang="en-US" dirty="0"/>
          </a:p>
        </p:txBody>
      </p:sp>
    </p:spTree>
    <p:extLst>
      <p:ext uri="{BB962C8B-B14F-4D97-AF65-F5344CB8AC3E}">
        <p14:creationId xmlns:p14="http://schemas.microsoft.com/office/powerpoint/2010/main" val="39537520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Record Retention Requirements</a:t>
            </a:r>
            <a:endParaRPr lang="en-US" b="1" u="sng" dirty="0"/>
          </a:p>
        </p:txBody>
      </p:sp>
      <p:sp>
        <p:nvSpPr>
          <p:cNvPr id="3" name="Text Placeholder 2"/>
          <p:cNvSpPr>
            <a:spLocks noGrp="1"/>
          </p:cNvSpPr>
          <p:nvPr>
            <p:ph type="body" sz="quarter" idx="13"/>
          </p:nvPr>
        </p:nvSpPr>
        <p:spPr>
          <a:xfrm>
            <a:off x="575615" y="2114961"/>
            <a:ext cx="11034214" cy="4059928"/>
          </a:xfrm>
        </p:spPr>
        <p:txBody>
          <a:bodyPr/>
          <a:lstStyle/>
          <a:p>
            <a:pPr marL="228600" lvl="1">
              <a:spcBef>
                <a:spcPts val="1000"/>
              </a:spcBef>
            </a:pPr>
            <a:r>
              <a:rPr lang="en-US" sz="2800" b="1" dirty="0"/>
              <a:t>The District will maintain for seven years the following records: </a:t>
            </a:r>
            <a:endParaRPr lang="en-US" sz="2800" b="1" dirty="0" smtClean="0"/>
          </a:p>
          <a:p>
            <a:pPr marL="685800" lvl="2">
              <a:spcBef>
                <a:spcPts val="1000"/>
              </a:spcBef>
            </a:pPr>
            <a:r>
              <a:rPr lang="en-US" sz="2400" b="1" dirty="0" smtClean="0"/>
              <a:t>Documents </a:t>
            </a:r>
            <a:r>
              <a:rPr lang="en-US" sz="2400" b="1" dirty="0"/>
              <a:t>and evidence collected during a Title IX </a:t>
            </a:r>
            <a:r>
              <a:rPr lang="en-US" sz="2400" b="1" dirty="0" smtClean="0"/>
              <a:t>investigation</a:t>
            </a:r>
          </a:p>
          <a:p>
            <a:pPr marL="685800" lvl="2">
              <a:spcBef>
                <a:spcPts val="1000"/>
              </a:spcBef>
            </a:pPr>
            <a:r>
              <a:rPr lang="en-US" sz="2400" b="1" dirty="0"/>
              <a:t>A</a:t>
            </a:r>
            <a:r>
              <a:rPr lang="en-US" sz="2400" b="1" dirty="0" smtClean="0"/>
              <a:t>udio </a:t>
            </a:r>
            <a:r>
              <a:rPr lang="en-US" sz="2400" b="1" dirty="0"/>
              <a:t>or audiovisual records or </a:t>
            </a:r>
            <a:r>
              <a:rPr lang="en-US" sz="2400" b="1" dirty="0" smtClean="0"/>
              <a:t>transcripts</a:t>
            </a:r>
          </a:p>
          <a:p>
            <a:pPr marL="685800" lvl="2">
              <a:spcBef>
                <a:spcPts val="1000"/>
              </a:spcBef>
            </a:pPr>
            <a:r>
              <a:rPr lang="en-US" sz="2400" b="1" dirty="0"/>
              <a:t>D</a:t>
            </a:r>
            <a:r>
              <a:rPr lang="en-US" sz="2400" b="1" dirty="0" smtClean="0"/>
              <a:t>isciplinary </a:t>
            </a:r>
            <a:r>
              <a:rPr lang="en-US" sz="2400" b="1" dirty="0"/>
              <a:t>sanctions </a:t>
            </a:r>
            <a:r>
              <a:rPr lang="en-US" sz="2400" b="1" dirty="0" smtClean="0"/>
              <a:t>implemented</a:t>
            </a:r>
          </a:p>
          <a:p>
            <a:pPr marL="685800" lvl="2">
              <a:spcBef>
                <a:spcPts val="1000"/>
              </a:spcBef>
            </a:pPr>
            <a:r>
              <a:rPr lang="en-US" sz="2400" b="1" dirty="0" smtClean="0"/>
              <a:t>Remedies</a:t>
            </a:r>
          </a:p>
          <a:p>
            <a:pPr marL="685800" lvl="2">
              <a:spcBef>
                <a:spcPts val="1000"/>
              </a:spcBef>
            </a:pPr>
            <a:r>
              <a:rPr lang="en-US" sz="2400" b="1" dirty="0"/>
              <a:t>S</a:t>
            </a:r>
            <a:r>
              <a:rPr lang="en-US" sz="2400" b="1" dirty="0" smtClean="0"/>
              <a:t>upplemental measures</a:t>
            </a:r>
          </a:p>
          <a:p>
            <a:pPr marL="685800" lvl="2">
              <a:spcBef>
                <a:spcPts val="1000"/>
              </a:spcBef>
            </a:pPr>
            <a:r>
              <a:rPr lang="en-US" sz="2400" b="1" dirty="0"/>
              <a:t>W</a:t>
            </a:r>
            <a:r>
              <a:rPr lang="en-US" sz="2400" b="1" dirty="0" smtClean="0"/>
              <a:t>ritten </a:t>
            </a:r>
            <a:r>
              <a:rPr lang="en-US" sz="2400" b="1" dirty="0"/>
              <a:t>Determinations of </a:t>
            </a:r>
            <a:r>
              <a:rPr lang="en-US" sz="2400" b="1" dirty="0" smtClean="0"/>
              <a:t>Responsibility</a:t>
            </a:r>
          </a:p>
          <a:p>
            <a:pPr marL="685800" lvl="2">
              <a:spcBef>
                <a:spcPts val="1000"/>
              </a:spcBef>
            </a:pPr>
            <a:r>
              <a:rPr lang="en-US" sz="2400" b="1" dirty="0"/>
              <a:t>T</a:t>
            </a:r>
            <a:r>
              <a:rPr lang="en-US" sz="2400" b="1" dirty="0" smtClean="0"/>
              <a:t>itle </a:t>
            </a:r>
            <a:r>
              <a:rPr lang="en-US" sz="2400" b="1" dirty="0"/>
              <a:t>IX </a:t>
            </a:r>
            <a:r>
              <a:rPr lang="en-US" sz="2400" b="1"/>
              <a:t>training </a:t>
            </a:r>
            <a:r>
              <a:rPr lang="en-US" sz="2400" b="1" smtClean="0"/>
              <a:t>materials </a:t>
            </a:r>
            <a:endParaRPr lang="en-US" sz="1800" b="1" dirty="0"/>
          </a:p>
          <a:p>
            <a:endParaRPr lang="en-US" dirty="0"/>
          </a:p>
        </p:txBody>
      </p:sp>
    </p:spTree>
    <p:extLst>
      <p:ext uri="{BB962C8B-B14F-4D97-AF65-F5344CB8AC3E}">
        <p14:creationId xmlns:p14="http://schemas.microsoft.com/office/powerpoint/2010/main" val="3881447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4242" y="1470210"/>
            <a:ext cx="10286999" cy="4493538"/>
          </a:xfrm>
          <a:prstGeom prst="rect">
            <a:avLst/>
          </a:prstGeom>
        </p:spPr>
        <p:txBody>
          <a:bodyPr wrap="square">
            <a:spAutoFit/>
          </a:bodyPr>
          <a:lstStyle/>
          <a:p>
            <a:pPr marL="0" lvl="1" fontAlgn="base">
              <a:spcBef>
                <a:spcPct val="0"/>
              </a:spcBef>
              <a:spcAft>
                <a:spcPct val="0"/>
              </a:spcAft>
              <a:tabLst>
                <a:tab pos="-914400" algn="l"/>
              </a:tabLst>
            </a:pPr>
            <a:r>
              <a:rPr lang="en-US" sz="4400" b="1" u="sng" dirty="0">
                <a:latin typeface="+mj-lt"/>
                <a:cs typeface="Arial" pitchFamily="34" charset="0"/>
              </a:rPr>
              <a:t>Retaliation Prohibited </a:t>
            </a:r>
            <a:endParaRPr lang="en-US" sz="4400" b="1" u="sng" dirty="0" smtClean="0">
              <a:latin typeface="+mj-lt"/>
              <a:cs typeface="Arial" pitchFamily="34" charset="0"/>
            </a:endParaRPr>
          </a:p>
          <a:p>
            <a:pPr marL="0" lvl="1" fontAlgn="base">
              <a:spcBef>
                <a:spcPct val="0"/>
              </a:spcBef>
              <a:spcAft>
                <a:spcPct val="0"/>
              </a:spcAft>
              <a:tabLst>
                <a:tab pos="-914400" algn="l"/>
              </a:tabLst>
            </a:pPr>
            <a:endParaRPr lang="en-US" sz="800" b="1" u="sng" dirty="0">
              <a:latin typeface="+mj-lt"/>
              <a:cs typeface="Arial" pitchFamily="34" charset="0"/>
            </a:endParaRPr>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All </a:t>
            </a:r>
            <a:r>
              <a:rPr lang="en-US" sz="2800" b="1" dirty="0"/>
              <a:t>parties, including the witnesses are protected </a:t>
            </a:r>
            <a:endParaRPr lang="en-US" sz="2800" b="1" dirty="0" smtClean="0"/>
          </a:p>
          <a:p>
            <a:pPr marL="0" lvl="1" fontAlgn="base">
              <a:spcBef>
                <a:spcPct val="0"/>
              </a:spcBef>
              <a:spcAft>
                <a:spcPct val="0"/>
              </a:spcAft>
              <a:tabLst>
                <a:tab pos="-914400" algn="l"/>
              </a:tabLst>
            </a:pPr>
            <a:endParaRPr lang="en-US" sz="1000" b="1" dirty="0"/>
          </a:p>
          <a:p>
            <a:pPr marL="285750" lvl="1" indent="-285750" fontAlgn="base">
              <a:spcBef>
                <a:spcPct val="0"/>
              </a:spcBef>
              <a:spcAft>
                <a:spcPct val="0"/>
              </a:spcAft>
              <a:buFont typeface="Arial" panose="020B0604020202020204" pitchFamily="34" charset="0"/>
              <a:buChar char="•"/>
              <a:tabLst>
                <a:tab pos="-914400" algn="l"/>
              </a:tabLst>
            </a:pPr>
            <a:r>
              <a:rPr lang="en-US" sz="2800" b="1" dirty="0" smtClean="0"/>
              <a:t>Examples of possible retaliation:</a:t>
            </a:r>
          </a:p>
          <a:p>
            <a:pPr marL="742950" lvl="2" indent="-285750" fontAlgn="base">
              <a:spcBef>
                <a:spcPct val="0"/>
              </a:spcBef>
              <a:spcAft>
                <a:spcPct val="0"/>
              </a:spcAft>
              <a:buFont typeface="Arial" panose="020B0604020202020204" pitchFamily="34" charset="0"/>
              <a:buChar char="•"/>
              <a:tabLst>
                <a:tab pos="-914400" algn="l"/>
              </a:tabLst>
            </a:pPr>
            <a:r>
              <a:rPr lang="en-US" sz="2800" b="1" dirty="0" smtClean="0"/>
              <a:t>Intimidation</a:t>
            </a:r>
            <a:r>
              <a:rPr lang="en-US" sz="2800" b="1" dirty="0"/>
              <a:t>, threats, coercion, or discrimination, including charges against an individual for code of conduct violations that do not involve sex discrimination or sexual harassment, but arise out of the same facts or circumstances as a report or complaint of sex discrimination, or a report or formal complaint of sexual </a:t>
            </a:r>
            <a:r>
              <a:rPr lang="en-US" sz="2800" b="1" dirty="0" smtClean="0"/>
              <a:t>harassment. </a:t>
            </a:r>
            <a:endParaRPr lang="en-US" sz="2800" b="1" dirty="0"/>
          </a:p>
        </p:txBody>
      </p:sp>
    </p:spTree>
    <p:extLst>
      <p:ext uri="{BB962C8B-B14F-4D97-AF65-F5344CB8AC3E}">
        <p14:creationId xmlns:p14="http://schemas.microsoft.com/office/powerpoint/2010/main" val="13977887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p:cNvSpPr/>
          <p:nvPr/>
        </p:nvSpPr>
        <p:spPr>
          <a:xfrm rot="10800000">
            <a:off x="8967846" y="0"/>
            <a:ext cx="3224154" cy="2978987"/>
          </a:xfrm>
          <a:prstGeom prst="rtTriangl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ight Triangle 8">
            <a:extLst>
              <a:ext uri="{FF2B5EF4-FFF2-40B4-BE49-F238E27FC236}">
                <a16:creationId xmlns="" xmlns:a16="http://schemas.microsoft.com/office/drawing/2014/main" id="{AF8938B1-0414-4D40-AFB9-90EBF884FA94}"/>
              </a:ext>
            </a:extLst>
          </p:cNvPr>
          <p:cNvSpPr/>
          <p:nvPr/>
        </p:nvSpPr>
        <p:spPr>
          <a:xfrm flipH="1">
            <a:off x="8307420" y="1439694"/>
            <a:ext cx="3884579" cy="5418306"/>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6975" y="1074738"/>
            <a:ext cx="4713288" cy="470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7344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F2AD6833E5744B85E57D5AA1551855" ma:contentTypeVersion="13" ma:contentTypeDescription="Create a new document." ma:contentTypeScope="" ma:versionID="a547b7f043470c431a9a55ed13713d45">
  <xsd:schema xmlns:xsd="http://www.w3.org/2001/XMLSchema" xmlns:xs="http://www.w3.org/2001/XMLSchema" xmlns:p="http://schemas.microsoft.com/office/2006/metadata/properties" xmlns:ns3="4f46a28c-88f2-4552-a39f-9da47cfdd548" xmlns:ns4="0304034e-8a51-4353-9cd7-4b9abcacb9ce" targetNamespace="http://schemas.microsoft.com/office/2006/metadata/properties" ma:root="true" ma:fieldsID="a03985c2eb7ae1171bef07d15d1f8734" ns3:_="" ns4:_="">
    <xsd:import namespace="4f46a28c-88f2-4552-a39f-9da47cfdd548"/>
    <xsd:import namespace="0304034e-8a51-4353-9cd7-4b9abcacb9c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46a28c-88f2-4552-a39f-9da47cfdd54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04034e-8a51-4353-9cd7-4b9abcacb9c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02CFA-4E2C-4B74-8DE2-A289DAEBE33C}">
  <ds:schemaRefs>
    <ds:schemaRef ds:uri="http://purl.org/dc/terms/"/>
    <ds:schemaRef ds:uri="4f46a28c-88f2-4552-a39f-9da47cfdd548"/>
    <ds:schemaRef ds:uri="http://purl.org/dc/dcmityp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0304034e-8a51-4353-9cd7-4b9abcacb9ce"/>
    <ds:schemaRef ds:uri="http://www.w3.org/XML/1998/namespace"/>
    <ds:schemaRef ds:uri="http://purl.org/dc/elements/1.1/"/>
  </ds:schemaRefs>
</ds:datastoreItem>
</file>

<file path=customXml/itemProps2.xml><?xml version="1.0" encoding="utf-8"?>
<ds:datastoreItem xmlns:ds="http://schemas.openxmlformats.org/officeDocument/2006/customXml" ds:itemID="{A5DD74A6-9EBB-4AEF-B156-BB1736B3B2A1}">
  <ds:schemaRefs>
    <ds:schemaRef ds:uri="http://schemas.microsoft.com/sharepoint/v3/contenttype/forms"/>
  </ds:schemaRefs>
</ds:datastoreItem>
</file>

<file path=customXml/itemProps3.xml><?xml version="1.0" encoding="utf-8"?>
<ds:datastoreItem xmlns:ds="http://schemas.openxmlformats.org/officeDocument/2006/customXml" ds:itemID="{0AA582FD-B7C2-4F23-9EB8-031FCC7724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46a28c-88f2-4552-a39f-9da47cfdd548"/>
    <ds:schemaRef ds:uri="0304034e-8a51-4353-9cd7-4b9abcacb9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7441</TotalTime>
  <Words>3170</Words>
  <Application>Microsoft Office PowerPoint</Application>
  <PresentationFormat>Custom</PresentationFormat>
  <Paragraphs>410</Paragraphs>
  <Slides>52</Slides>
  <Notes>52</Notes>
  <HiddenSlides>0</HiddenSlides>
  <MMClips>0</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Office Theme</vt:lpstr>
      <vt:lpstr>1_Office Theme</vt:lpstr>
      <vt:lpstr>PowerPoint Presentation</vt:lpstr>
      <vt:lpstr>PowerPoint Presentation</vt:lpstr>
      <vt:lpstr>PowerPoint Presentation</vt:lpstr>
      <vt:lpstr>PowerPoint Presentation</vt:lpstr>
      <vt:lpstr>PowerPoint Presentation</vt:lpstr>
      <vt:lpstr>Title IX and BCSD</vt:lpstr>
      <vt:lpstr>Title IX and BCSD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BCSD’s Title IX Complaint Form - found on the District’s Website</vt:lpstr>
      <vt:lpstr>PowerPoint Presentation</vt:lpstr>
      <vt:lpstr>PowerPoint Presentation</vt:lpstr>
      <vt:lpstr>Dismissing Title IX Complaints</vt:lpstr>
      <vt:lpstr>You be the judge… Sexual Misconduct vs. Title IX Sexual Harassment</vt:lpstr>
      <vt:lpstr>You be the judge… Sexual Misconduct vs. Title IX Sexual Harassment</vt:lpstr>
      <vt:lpstr>You be the judge…Sexual Misconduct vs. Title IX Sexual Harassment</vt:lpstr>
      <vt:lpstr>You be the judge…Sexual Misconduct vs. Title IX Sexual Harassment</vt:lpstr>
      <vt:lpstr>PowerPoint Presentation</vt:lpstr>
      <vt:lpstr>Title IX Grievance Procedures</vt:lpstr>
      <vt:lpstr> Title IX Grievance Procedures - found on the District’s Website</vt:lpstr>
      <vt:lpstr>PowerPoint Presentation</vt:lpstr>
      <vt:lpstr>Title IX Investigations</vt:lpstr>
      <vt:lpstr>Title IX Investigations</vt:lpstr>
      <vt:lpstr>What are supportive measures? </vt:lpstr>
      <vt:lpstr>Examples of Supportive Measures </vt:lpstr>
      <vt:lpstr>Supportive Measures Requirements  </vt:lpstr>
      <vt:lpstr>Title IX Investigations – New Provisions</vt:lpstr>
      <vt:lpstr>New: Parties to Review Evidence</vt:lpstr>
      <vt:lpstr>New: Parties to Review Evidence</vt:lpstr>
      <vt:lpstr>New: Investigation Report Requirements  </vt:lpstr>
      <vt:lpstr>New: Emergency Removals</vt:lpstr>
      <vt:lpstr>New: Emergency Removals</vt:lpstr>
      <vt:lpstr>New: Informal Resolutions</vt:lpstr>
      <vt:lpstr>New: Informal Resolutions</vt:lpstr>
      <vt:lpstr>New: Informal Resolutions</vt:lpstr>
      <vt:lpstr>Title IX Hearings - Determination of Responsibility</vt:lpstr>
      <vt:lpstr>Title IX Hearings - Determination of Responsibility</vt:lpstr>
      <vt:lpstr>Written Determination of Responsibility </vt:lpstr>
      <vt:lpstr>Written Determination of Responsibility </vt:lpstr>
      <vt:lpstr>Title IX Appeals</vt:lpstr>
      <vt:lpstr>Reasons for an Appeal</vt:lpstr>
      <vt:lpstr>Appeals - Decision</vt:lpstr>
      <vt:lpstr>Appealing Student Disciplinary Sanction to BOE</vt:lpstr>
      <vt:lpstr>Record Retention Requirements</vt:lpstr>
      <vt:lpstr>PowerPoint Presentation</vt:lpstr>
      <vt:lpstr>PowerPoint Presentation</vt:lpstr>
    </vt:vector>
  </TitlesOfParts>
  <Company>Windows Image Creation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Hats Off to Service  Luncheon Updates</dc:title>
  <dc:creator>Terese Mcgee</dc:creator>
  <cp:lastModifiedBy>Stroud, Jessica</cp:lastModifiedBy>
  <cp:revision>350</cp:revision>
  <cp:lastPrinted>2020-10-27T21:11:32Z</cp:lastPrinted>
  <dcterms:created xsi:type="dcterms:W3CDTF">2017-08-17T17:49:28Z</dcterms:created>
  <dcterms:modified xsi:type="dcterms:W3CDTF">2020-10-30T19:11:09Z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0x01010001F2AD6833E5744B85E57D5AA1551855</vt:lpwstr>
  </property>
</Properties>
</file>