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5" r:id="rId5"/>
    <p:sldId id="310" r:id="rId6"/>
    <p:sldId id="311" r:id="rId7"/>
    <p:sldId id="320" r:id="rId8"/>
    <p:sldId id="321" r:id="rId9"/>
    <p:sldId id="313" r:id="rId10"/>
    <p:sldId id="312" r:id="rId11"/>
    <p:sldId id="314" r:id="rId12"/>
  </p:sldIdLst>
  <p:sldSz cx="12188825" cy="6858000"/>
  <p:notesSz cx="6881813" cy="92964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86" d="100"/>
          <a:sy n="86" d="100"/>
        </p:scale>
        <p:origin x="126" y="8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3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10/23/2017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9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3" y="8829969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10/23/2017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4488" y="696913"/>
            <a:ext cx="619283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10/23/2017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10/23/2017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10/23/2017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ixabay.com/en/justice-scales-balance-lawyer-423446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12812" y="685800"/>
            <a:ext cx="9296398" cy="1905000"/>
          </a:xfrm>
        </p:spPr>
        <p:txBody>
          <a:bodyPr/>
          <a:lstStyle/>
          <a:p>
            <a:pPr algn="ctr"/>
            <a:r>
              <a:rPr lang="en-US" sz="6000" dirty="0" smtClean="0"/>
              <a:t>Hudson City School District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Five Year Forecast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5212" y="2971800"/>
            <a:ext cx="8229600" cy="1600200"/>
          </a:xfrm>
        </p:spPr>
        <p:txBody>
          <a:bodyPr>
            <a:noAutofit/>
          </a:bodyPr>
          <a:lstStyle/>
          <a:p>
            <a:pPr algn="ctr"/>
            <a:r>
              <a:rPr lang="it-IT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FY 2018 thru FY 2022</a:t>
            </a:r>
          </a:p>
          <a:p>
            <a:pPr algn="ctr"/>
            <a:r>
              <a:rPr lang="it-IT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Board of Education Meeting</a:t>
            </a:r>
          </a:p>
          <a:p>
            <a:pPr algn="ctr"/>
            <a:r>
              <a:rPr lang="it-IT" sz="3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October 23, 2017</a:t>
            </a:r>
            <a:endParaRPr lang="it-IT" sz="36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6612" y="5715000"/>
            <a:ext cx="906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Presented by Kathryn L. Sines, Treasurer/CFO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906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Forecast Purpose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Forecast was created by the 122</a:t>
            </a:r>
            <a:r>
              <a:rPr lang="en-US" sz="3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General Assembly in 1997-98 via H.B. 412.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forecast is intended to assist the school district in the financial management of its resources.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forecast serves as a basis for determining the district’s ability to sign the 412 certificate for multiple year contracts, as required by ORC 5705.412.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8458199" cy="13716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Revenue, Expenditures </a:t>
            </a:r>
            <a:b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and Cash Balance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569766"/>
              </p:ext>
            </p:extLst>
          </p:nvPr>
        </p:nvGraphicFramePr>
        <p:xfrm>
          <a:off x="1751012" y="1828799"/>
          <a:ext cx="9144000" cy="4798668"/>
        </p:xfrm>
        <a:graphic>
          <a:graphicData uri="http://schemas.openxmlformats.org/drawingml/2006/table">
            <a:tbl>
              <a:tblPr/>
              <a:tblGrid>
                <a:gridCol w="903495"/>
                <a:gridCol w="903495"/>
                <a:gridCol w="903495"/>
                <a:gridCol w="903495"/>
                <a:gridCol w="1106004"/>
                <a:gridCol w="1106004"/>
                <a:gridCol w="1106004"/>
                <a:gridCol w="1106004"/>
                <a:gridCol w="1106004"/>
              </a:tblGrid>
              <a:tr h="348787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Fiscal Year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Fiscal Year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Fiscal Year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Fiscal Year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Fiscal Year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295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2018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2022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005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Beginning Balance</a:t>
                      </a:r>
                    </a:p>
                  </a:txBody>
                  <a:tcPr marL="952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31,956,651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32,022,881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29,712,647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25,098,834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17,956,486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1905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5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+ Revenue</a:t>
                      </a:r>
                    </a:p>
                  </a:txBody>
                  <a:tcPr marL="3810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61,348,158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61,238,829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61,363,171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61,409,829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61,279,258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005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+ Proposed Renew/Replacement Levies</a:t>
                      </a:r>
                    </a:p>
                  </a:txBody>
                  <a:tcPr marL="3810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05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+ Proposed New Levies</a:t>
                      </a:r>
                    </a:p>
                  </a:txBody>
                  <a:tcPr marL="3810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           -  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005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- Expenditures</a:t>
                      </a:r>
                    </a:p>
                  </a:txBody>
                  <a:tcPr marL="3810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(61,281,929)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(63,549,063)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(65,976,984)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(68,552,178)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(71,242,714)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05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= Revenue Surplus or Deficit</a:t>
                      </a:r>
                    </a:p>
                  </a:txBody>
                  <a:tcPr marL="3810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         66,230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   (2,310,234)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   (4,613,813)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   (7,142,348)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mbria" panose="02040503050406030204" pitchFamily="18" charset="0"/>
                        </a:rPr>
                        <a:t>        (9,963,456)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52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19050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4005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Ending Balance</a:t>
                      </a:r>
                    </a:p>
                  </a:txBody>
                  <a:tcPr marL="952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sng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32,022,881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29,712,647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       25,098,834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17,956,486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        7,993,030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29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8458199" cy="838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Revenues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12" y="2209800"/>
            <a:ext cx="9902262" cy="4093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56612" y="4800600"/>
            <a:ext cx="6858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</a:rPr>
              <a:t>8.8%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08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8458199" cy="838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1012" y="2057400"/>
            <a:ext cx="8719079" cy="380008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770812" y="4593921"/>
            <a:ext cx="914400" cy="609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475412" y="4267200"/>
            <a:ext cx="838200" cy="304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84412" y="4419600"/>
            <a:ext cx="533400" cy="152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10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Targeted Cash Balance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4876800"/>
            <a:ext cx="9677400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The district’s cash balance will meet the minimum required for financial stability and support the Board of Education’s cash balance policy through FY 2022.  The Board’s cash policy sets a minimum balance of 30 days or 8.3% of expenses.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88628893"/>
              </p:ext>
            </p:extLst>
          </p:nvPr>
        </p:nvGraphicFramePr>
        <p:xfrm>
          <a:off x="455612" y="1391412"/>
          <a:ext cx="10744200" cy="34518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678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70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0512"/>
                <a:gridCol w="1439786"/>
                <a:gridCol w="1360587"/>
                <a:gridCol w="14478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Unreserved Fund</a:t>
                      </a:r>
                    </a:p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 Line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10.01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31,022,881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28,712,647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24,098,834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16,956,486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6,993,030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Expenses Line 5.05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61,281,929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63,549,063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65,976,984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68,552,178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71,242,714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Ending Balance</a:t>
                      </a:r>
                    </a:p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of Expenses = 8.3 % of line 5.05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5,086,400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5,274,572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5,476,090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5,689,831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5,913,145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Targeted True Days Cash Carryover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Difference in Target Balance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25,936,481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23,438,075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18,622,744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11,266,655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1,079,885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4" descr="Justice, Scales, Balance, Lawyer">
            <a:hlinkClick r:id="rId2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1" r="5030"/>
          <a:stretch/>
        </p:blipFill>
        <p:spPr bwMode="auto">
          <a:xfrm>
            <a:off x="10361612" y="4977448"/>
            <a:ext cx="1421828" cy="1347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69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9144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0012" y="1752600"/>
            <a:ext cx="9829799" cy="41910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district has a positive cash balance through the forecast.     The revenue shortfall (expenses exceeding revenue) grows from a 2018 revenue surplus to a revenue shortfall in 2022.</a:t>
            </a:r>
          </a:p>
          <a:p>
            <a:pPr marL="0" indent="0">
              <a:buNone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2022 level, and the trend toward it, is unsustainable with projected revenues and expenditures.</a:t>
            </a:r>
          </a:p>
          <a:p>
            <a:pPr marL="0" indent="0">
              <a:buNone/>
            </a:pP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district will continue to make sound budget decisions and proactive financial recommendations.  Each year the district will review spending and adjust decisions to help ensure ongoing stability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223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457200"/>
            <a:ext cx="8692399" cy="44958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Questions?</a:t>
            </a:r>
            <a:br>
              <a:rPr lang="en-US" sz="6000" dirty="0" smtClean="0"/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smtClean="0"/>
              <a:t>		Questions??</a:t>
            </a:r>
            <a:br>
              <a:rPr lang="en-US" sz="6000" dirty="0" smtClean="0"/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smtClean="0"/>
              <a:t>				Questions???</a:t>
            </a:r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4212" y="5410200"/>
            <a:ext cx="7086600" cy="609601"/>
          </a:xfrm>
        </p:spPr>
        <p:txBody>
          <a:bodyPr>
            <a:normAutofit lnSpcReduction="10000"/>
          </a:bodyPr>
          <a:lstStyle/>
          <a:p>
            <a:r>
              <a:rPr lang="en-US" cap="none" dirty="0" smtClean="0"/>
              <a:t>Submitted by Kathryn L. Sines, Treasurer/CFO</a:t>
            </a:r>
          </a:p>
          <a:p>
            <a:r>
              <a:rPr lang="en-US" cap="none" dirty="0" smtClean="0"/>
              <a:t>BOE Meeting October 23, 2017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 [Read-Only]" id="{B2555EC7-58AC-4BE0-A59C-D516F86B6FF8}" vid="{A591176A-14A2-4D48-9574-8E4E4E479A88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4873beb7-5857-4685-be1f-d57550cc96cc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 template</Template>
  <TotalTime>1010</TotalTime>
  <Words>384</Words>
  <Application>Microsoft Office PowerPoint</Application>
  <PresentationFormat>Custom</PresentationFormat>
  <Paragraphs>158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Cambria</vt:lpstr>
      <vt:lpstr>Corbel</vt:lpstr>
      <vt:lpstr>Wingdings</vt:lpstr>
      <vt:lpstr>Digital Blue Tunnel 16x9</vt:lpstr>
      <vt:lpstr>Hudson City School District  Five Year Forecast</vt:lpstr>
      <vt:lpstr>Forecast Purpose</vt:lpstr>
      <vt:lpstr>Revenue, Expenditures  and Cash Balance</vt:lpstr>
      <vt:lpstr>Revenues</vt:lpstr>
      <vt:lpstr>Expenditures</vt:lpstr>
      <vt:lpstr>Targeted Cash Balance</vt:lpstr>
      <vt:lpstr>Summary</vt:lpstr>
      <vt:lpstr>Questions?    Questions??      Questions???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Hudson City School District  Five Year Forecast</dc:title>
  <dc:creator>Sines, Kathryn</dc:creator>
  <cp:lastModifiedBy>Sines, Kathryn</cp:lastModifiedBy>
  <cp:revision>24</cp:revision>
  <cp:lastPrinted>2017-10-18T17:33:17Z</cp:lastPrinted>
  <dcterms:created xsi:type="dcterms:W3CDTF">2017-08-29T14:43:27Z</dcterms:created>
  <dcterms:modified xsi:type="dcterms:W3CDTF">2017-10-23T22:10:20Z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